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66" r:id="rId5"/>
    <p:sldId id="308" r:id="rId6"/>
    <p:sldId id="314" r:id="rId7"/>
    <p:sldId id="315" r:id="rId8"/>
    <p:sldId id="316" r:id="rId9"/>
    <p:sldId id="309" r:id="rId10"/>
    <p:sldId id="310" r:id="rId11"/>
    <p:sldId id="311" r:id="rId12"/>
    <p:sldId id="318" r:id="rId13"/>
    <p:sldId id="319" r:id="rId14"/>
    <p:sldId id="312" r:id="rId15"/>
    <p:sldId id="313" r:id="rId16"/>
    <p:sldId id="31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80B58F-0043-5F2C-F491-16A73138C169}" v="4" dt="2022-09-21T19:18:27.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4" autoAdjust="0"/>
    <p:restoredTop sz="94619" autoAdjust="0"/>
  </p:normalViewPr>
  <p:slideViewPr>
    <p:cSldViewPr snapToGrid="0">
      <p:cViewPr varScale="1">
        <p:scale>
          <a:sx n="78" d="100"/>
          <a:sy n="78" d="100"/>
        </p:scale>
        <p:origin x="405"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S::d.wilson@uwtsd.ac.uk::49e84a28-c8f7-470d-a3f2-69207d692ef0" providerId="AD" clId="Web-{D080B58F-0043-5F2C-F491-16A73138C169}"/>
    <pc:docChg chg="addSld modSld">
      <pc:chgData name="Daisy Wilson" userId="S::d.wilson@uwtsd.ac.uk::49e84a28-c8f7-470d-a3f2-69207d692ef0" providerId="AD" clId="Web-{D080B58F-0043-5F2C-F491-16A73138C169}" dt="2022-09-21T19:18:27.665" v="5"/>
      <pc:docMkLst>
        <pc:docMk/>
      </pc:docMkLst>
      <pc:sldChg chg="modNotes">
        <pc:chgData name="Daisy Wilson" userId="S::d.wilson@uwtsd.ac.uk::49e84a28-c8f7-470d-a3f2-69207d692ef0" providerId="AD" clId="Web-{D080B58F-0043-5F2C-F491-16A73138C169}" dt="2022-09-21T19:18:02.444" v="3"/>
        <pc:sldMkLst>
          <pc:docMk/>
          <pc:sldMk cId="3616657181" sldId="315"/>
        </pc:sldMkLst>
      </pc:sldChg>
      <pc:sldChg chg="modSp">
        <pc:chgData name="Daisy Wilson" userId="S::d.wilson@uwtsd.ac.uk::49e84a28-c8f7-470d-a3f2-69207d692ef0" providerId="AD" clId="Web-{D080B58F-0043-5F2C-F491-16A73138C169}" dt="2022-09-21T19:17:48.428" v="1" actId="20577"/>
        <pc:sldMkLst>
          <pc:docMk/>
          <pc:sldMk cId="1944181361" sldId="317"/>
        </pc:sldMkLst>
        <pc:spChg chg="mod">
          <ac:chgData name="Daisy Wilson" userId="S::d.wilson@uwtsd.ac.uk::49e84a28-c8f7-470d-a3f2-69207d692ef0" providerId="AD" clId="Web-{D080B58F-0043-5F2C-F491-16A73138C169}" dt="2022-09-21T19:17:48.428" v="1" actId="20577"/>
          <ac:spMkLst>
            <pc:docMk/>
            <pc:sldMk cId="1944181361" sldId="317"/>
            <ac:spMk id="2" creationId="{46052AF2-B4B9-FCED-0A3A-E4A6D001E762}"/>
          </ac:spMkLst>
        </pc:spChg>
      </pc:sldChg>
      <pc:sldChg chg="new">
        <pc:chgData name="Daisy Wilson" userId="S::d.wilson@uwtsd.ac.uk::49e84a28-c8f7-470d-a3f2-69207d692ef0" providerId="AD" clId="Web-{D080B58F-0043-5F2C-F491-16A73138C169}" dt="2022-09-21T19:18:12.586" v="4"/>
        <pc:sldMkLst>
          <pc:docMk/>
          <pc:sldMk cId="3525913670" sldId="318"/>
        </pc:sldMkLst>
      </pc:sldChg>
      <pc:sldChg chg="add replId">
        <pc:chgData name="Daisy Wilson" userId="S::d.wilson@uwtsd.ac.uk::49e84a28-c8f7-470d-a3f2-69207d692ef0" providerId="AD" clId="Web-{D080B58F-0043-5F2C-F491-16A73138C169}" dt="2022-09-21T19:18:27.665" v="5"/>
        <pc:sldMkLst>
          <pc:docMk/>
          <pc:sldMk cId="2824326536" sldId="31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C1DC5F-1959-48A6-BAE4-7574F2D133A5}" type="datetimeFigureOut">
              <a:rPr lang="en-GB" smtClean="0"/>
              <a:t>21/09/2022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913F12-6F1C-4FB8-9DC2-EF6B31E5380D}" type="slidenum">
              <a:rPr lang="en-GB" smtClean="0"/>
              <a:t>‹#›</a:t>
            </a:fld>
            <a:endParaRPr lang="en-GB"/>
          </a:p>
        </p:txBody>
      </p:sp>
    </p:spTree>
    <p:extLst>
      <p:ext uri="{BB962C8B-B14F-4D97-AF65-F5344CB8AC3E}">
        <p14:creationId xmlns:p14="http://schemas.microsoft.com/office/powerpoint/2010/main" val="481168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13F12-6F1C-4FB8-9DC2-EF6B31E5380D}" type="slidenum">
              <a:rPr lang="en-GB" smtClean="0"/>
              <a:t>1</a:t>
            </a:fld>
            <a:endParaRPr lang="en-GB"/>
          </a:p>
        </p:txBody>
      </p:sp>
    </p:spTree>
    <p:extLst>
      <p:ext uri="{BB962C8B-B14F-4D97-AF65-F5344CB8AC3E}">
        <p14:creationId xmlns:p14="http://schemas.microsoft.com/office/powerpoint/2010/main" val="530423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13F12-6F1C-4FB8-9DC2-EF6B31E5380D}" type="slidenum">
              <a:rPr lang="en-GB" smtClean="0"/>
              <a:t>2</a:t>
            </a:fld>
            <a:endParaRPr lang="en-GB"/>
          </a:p>
        </p:txBody>
      </p:sp>
    </p:spTree>
    <p:extLst>
      <p:ext uri="{BB962C8B-B14F-4D97-AF65-F5344CB8AC3E}">
        <p14:creationId xmlns:p14="http://schemas.microsoft.com/office/powerpoint/2010/main" val="2224642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13F12-6F1C-4FB8-9DC2-EF6B31E5380D}" type="slidenum">
              <a:rPr lang="en-GB" smtClean="0"/>
              <a:t>3</a:t>
            </a:fld>
            <a:endParaRPr lang="en-GB"/>
          </a:p>
        </p:txBody>
      </p:sp>
    </p:spTree>
    <p:extLst>
      <p:ext uri="{BB962C8B-B14F-4D97-AF65-F5344CB8AC3E}">
        <p14:creationId xmlns:p14="http://schemas.microsoft.com/office/powerpoint/2010/main" val="2893544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a:p>
            <a:endParaRPr lang="en-GB" dirty="0"/>
          </a:p>
        </p:txBody>
      </p:sp>
      <p:sp>
        <p:nvSpPr>
          <p:cNvPr id="4" name="Slide Number Placeholder 3"/>
          <p:cNvSpPr>
            <a:spLocks noGrp="1"/>
          </p:cNvSpPr>
          <p:nvPr>
            <p:ph type="sldNum" sz="quarter" idx="5"/>
          </p:nvPr>
        </p:nvSpPr>
        <p:spPr/>
        <p:txBody>
          <a:bodyPr/>
          <a:lstStyle/>
          <a:p>
            <a:fld id="{82913F12-6F1C-4FB8-9DC2-EF6B31E5380D}" type="slidenum">
              <a:rPr lang="en-GB" smtClean="0"/>
              <a:t>4</a:t>
            </a:fld>
            <a:endParaRPr lang="en-GB"/>
          </a:p>
        </p:txBody>
      </p:sp>
    </p:spTree>
    <p:extLst>
      <p:ext uri="{BB962C8B-B14F-4D97-AF65-F5344CB8AC3E}">
        <p14:creationId xmlns:p14="http://schemas.microsoft.com/office/powerpoint/2010/main" val="29656160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13F12-6F1C-4FB8-9DC2-EF6B31E5380D}" type="slidenum">
              <a:rPr lang="en-GB" smtClean="0"/>
              <a:t>5</a:t>
            </a:fld>
            <a:endParaRPr lang="en-GB"/>
          </a:p>
        </p:txBody>
      </p:sp>
    </p:spTree>
    <p:extLst>
      <p:ext uri="{BB962C8B-B14F-4D97-AF65-F5344CB8AC3E}">
        <p14:creationId xmlns:p14="http://schemas.microsoft.com/office/powerpoint/2010/main" val="3161549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13F12-6F1C-4FB8-9DC2-EF6B31E5380D}" type="slidenum">
              <a:rPr lang="en-GB" smtClean="0"/>
              <a:t>6</a:t>
            </a:fld>
            <a:endParaRPr lang="en-GB"/>
          </a:p>
        </p:txBody>
      </p:sp>
    </p:spTree>
    <p:extLst>
      <p:ext uri="{BB962C8B-B14F-4D97-AF65-F5344CB8AC3E}">
        <p14:creationId xmlns:p14="http://schemas.microsoft.com/office/powerpoint/2010/main" val="3210552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13F12-6F1C-4FB8-9DC2-EF6B31E5380D}" type="slidenum">
              <a:rPr lang="en-GB" smtClean="0"/>
              <a:t>7</a:t>
            </a:fld>
            <a:endParaRPr lang="en-GB"/>
          </a:p>
        </p:txBody>
      </p:sp>
    </p:spTree>
    <p:extLst>
      <p:ext uri="{BB962C8B-B14F-4D97-AF65-F5344CB8AC3E}">
        <p14:creationId xmlns:p14="http://schemas.microsoft.com/office/powerpoint/2010/main" val="3373992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13F12-6F1C-4FB8-9DC2-EF6B31E5380D}" type="slidenum">
              <a:rPr lang="en-GB" smtClean="0"/>
              <a:t>8</a:t>
            </a:fld>
            <a:endParaRPr lang="en-GB"/>
          </a:p>
        </p:txBody>
      </p:sp>
    </p:spTree>
    <p:extLst>
      <p:ext uri="{BB962C8B-B14F-4D97-AF65-F5344CB8AC3E}">
        <p14:creationId xmlns:p14="http://schemas.microsoft.com/office/powerpoint/2010/main" val="179668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13F12-6F1C-4FB8-9DC2-EF6B31E5380D}" type="slidenum">
              <a:rPr lang="en-GB" smtClean="0"/>
              <a:t>9</a:t>
            </a:fld>
            <a:endParaRPr lang="en-GB"/>
          </a:p>
        </p:txBody>
      </p:sp>
    </p:spTree>
    <p:extLst>
      <p:ext uri="{BB962C8B-B14F-4D97-AF65-F5344CB8AC3E}">
        <p14:creationId xmlns:p14="http://schemas.microsoft.com/office/powerpoint/2010/main" val="3450594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13F12-6F1C-4FB8-9DC2-EF6B31E5380D}" type="slidenum">
              <a:rPr lang="en-GB" smtClean="0"/>
              <a:t>10</a:t>
            </a:fld>
            <a:endParaRPr lang="en-GB"/>
          </a:p>
        </p:txBody>
      </p:sp>
    </p:spTree>
    <p:extLst>
      <p:ext uri="{BB962C8B-B14F-4D97-AF65-F5344CB8AC3E}">
        <p14:creationId xmlns:p14="http://schemas.microsoft.com/office/powerpoint/2010/main" val="1448510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913F12-6F1C-4FB8-9DC2-EF6B31E5380D}" type="slidenum">
              <a:rPr lang="en-GB" smtClean="0"/>
              <a:t>11</a:t>
            </a:fld>
            <a:endParaRPr lang="en-GB"/>
          </a:p>
        </p:txBody>
      </p:sp>
    </p:spTree>
    <p:extLst>
      <p:ext uri="{BB962C8B-B14F-4D97-AF65-F5344CB8AC3E}">
        <p14:creationId xmlns:p14="http://schemas.microsoft.com/office/powerpoint/2010/main" val="1383436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9/21/2022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9/21/2022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9/21/2022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9/21/2022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9/21/2022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9/21/2022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9/21/2022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9/21/2022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9/21/2022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9/21/2022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uowtsd-my.sharepoint.com/:w:/g/personal/d_wilson_uwtsd_ac_uk/Ed-osNO8p4VJiBJraodN4IcBwQDZOwu5D3eJQ3hCd7hcAA?e=I8gnHP" TargetMode="External"/><Relationship Id="rId3" Type="http://schemas.openxmlformats.org/officeDocument/2006/relationships/hyperlink" Target="https://www.improvingtechnicaleducation.org.uk/teacher-education/your-journey/subject-leader/pedagogical-content-knowledge" TargetMode="External"/><Relationship Id="rId7" Type="http://schemas.openxmlformats.org/officeDocument/2006/relationships/hyperlink" Target="https://www.youtube.com/watch?v=ZU4W6mOpA1U"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youtu.be/qdKzSq_t8k8" TargetMode="External"/><Relationship Id="rId5" Type="http://schemas.openxmlformats.org/officeDocument/2006/relationships/hyperlink" Target="https://uowtsd-my.sharepoint.com/:w:/g/personal/d_wilson_uwtsd_ac_uk/Ee9960rCUyhIoX4bQrAkOvgB6iJk9_iznKxGem7oqw5arQ?e=GWvyIf" TargetMode="External"/><Relationship Id="rId4" Type="http://schemas.openxmlformats.org/officeDocument/2006/relationships/hyperlink" Target="https://youtu.be/pTM9rzc-pq8"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uowtsd-my.sharepoint.com/:w:/g/personal/d_wilson_uwtsd_ac_uk/Ea_oZarg7IhEqOvkOU8HHF8BnVOOuOV4PaDv8pTySSIw2w?e=hoAJgY"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aft.org/periodical/american-educator/spring-2012/principles-instr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12 Pedagogical Principles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22</a:t>
            </a:r>
            <a:r>
              <a:rPr lang="en-US" baseline="30000" dirty="0"/>
              <a:t>nd</a:t>
            </a:r>
            <a:r>
              <a:rPr lang="en-US" dirty="0"/>
              <a:t> September 2022</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Aims: </a:t>
            </a:r>
          </a:p>
        </p:txBody>
      </p:sp>
      <p:sp>
        <p:nvSpPr>
          <p:cNvPr id="7" name="TextBox 6">
            <a:extLst>
              <a:ext uri="{FF2B5EF4-FFF2-40B4-BE49-F238E27FC236}">
                <a16:creationId xmlns:a16="http://schemas.microsoft.com/office/drawing/2014/main" id="{B22DF88B-0E7C-3C1D-F3E8-047BE72C9CEE}"/>
              </a:ext>
            </a:extLst>
          </p:cNvPr>
          <p:cNvSpPr txBox="1"/>
          <p:nvPr/>
        </p:nvSpPr>
        <p:spPr>
          <a:xfrm>
            <a:off x="1097280" y="2183784"/>
            <a:ext cx="9214162" cy="3046988"/>
          </a:xfrm>
          <a:prstGeom prst="rect">
            <a:avLst/>
          </a:prstGeom>
          <a:noFill/>
        </p:spPr>
        <p:txBody>
          <a:bodyPr wrap="square">
            <a:spAutoFit/>
          </a:bodyPr>
          <a:lstStyle/>
          <a:p>
            <a:pPr marL="457200" indent="-457200">
              <a:buFont typeface="Arial" panose="020B0604020202020204" pitchFamily="34" charset="0"/>
              <a:buChar char="•"/>
            </a:pPr>
            <a:r>
              <a:rPr lang="en-GB" sz="2400" dirty="0"/>
              <a:t>Begin to understand and develop knowledge of pedagogical approaches </a:t>
            </a:r>
          </a:p>
          <a:p>
            <a:pPr marL="457200" indent="-457200">
              <a:buFont typeface="Arial" panose="020B0604020202020204" pitchFamily="34" charset="0"/>
              <a:buChar char="•"/>
            </a:pPr>
            <a:r>
              <a:rPr lang="en-GB" sz="2400" dirty="0"/>
              <a:t>Use pedagogical knowledge and PCK to unpick an art lesson and develop it to demonstrate this understanding</a:t>
            </a:r>
          </a:p>
          <a:p>
            <a:pPr marL="457200" indent="-457200">
              <a:buFont typeface="Arial" panose="020B0604020202020204" pitchFamily="34" charset="0"/>
              <a:buChar char="•"/>
            </a:pPr>
            <a:r>
              <a:rPr lang="en-GB" sz="2400" dirty="0"/>
              <a:t>Understand the 12 Pedagogical Principles as part of recommendations of Successful Futures (Donaldson, 2015)</a:t>
            </a:r>
          </a:p>
          <a:p>
            <a:pPr marL="457200" indent="-457200">
              <a:buFont typeface="Arial" panose="020B0604020202020204" pitchFamily="34" charset="0"/>
              <a:buChar char="•"/>
            </a:pPr>
            <a:r>
              <a:rPr lang="en-GB" sz="2400" dirty="0"/>
              <a:t>Begin to critically apply relevant Pedagogical Principles to the teaching of Art</a:t>
            </a:r>
          </a:p>
        </p:txBody>
      </p:sp>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65E966A-24C6-A1C6-40FA-E6B6B45046DB}"/>
              </a:ext>
            </a:extLst>
          </p:cNvPr>
          <p:cNvPicPr>
            <a:picLocks noChangeAspect="1"/>
          </p:cNvPicPr>
          <p:nvPr/>
        </p:nvPicPr>
        <p:blipFill rotWithShape="1">
          <a:blip r:embed="rId3"/>
          <a:srcRect/>
          <a:stretch/>
        </p:blipFill>
        <p:spPr>
          <a:xfrm>
            <a:off x="-32" y="10"/>
            <a:ext cx="12192031" cy="6857990"/>
          </a:xfrm>
          <a:prstGeom prst="rect">
            <a:avLst/>
          </a:prstGeom>
        </p:spPr>
      </p:pic>
      <p:sp>
        <p:nvSpPr>
          <p:cNvPr id="13" name="Rectangle 12">
            <a:extLst>
              <a:ext uri="{FF2B5EF4-FFF2-40B4-BE49-F238E27FC236}">
                <a16:creationId xmlns:a16="http://schemas.microsoft.com/office/drawing/2014/main" id="{DFD57664-637D-40CA-83F2-B729A932B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915076"/>
            <a:ext cx="12188952" cy="1942924"/>
          </a:xfrm>
          <a:prstGeom prst="rect">
            <a:avLst/>
          </a:prstGeom>
          <a:gradFill>
            <a:gsLst>
              <a:gs pos="43000">
                <a:schemeClr val="tx1">
                  <a:alpha val="20000"/>
                </a:schemeClr>
              </a:gs>
              <a:gs pos="0">
                <a:schemeClr val="tx1">
                  <a:alpha val="0"/>
                </a:schemeClr>
              </a:gs>
              <a:gs pos="100000">
                <a:schemeClr val="tx1">
                  <a:alpha val="3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3688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2B0CE-D178-C0CF-42A1-D0C40B8CE88A}"/>
              </a:ext>
            </a:extLst>
          </p:cNvPr>
          <p:cNvSpPr>
            <a:spLocks noGrp="1"/>
          </p:cNvSpPr>
          <p:nvPr>
            <p:ph type="title"/>
          </p:nvPr>
        </p:nvSpPr>
        <p:spPr>
          <a:xfrm>
            <a:off x="1146376" y="1047580"/>
            <a:ext cx="10058400" cy="1450757"/>
          </a:xfrm>
        </p:spPr>
        <p:txBody>
          <a:bodyPr/>
          <a:lstStyle/>
          <a:p>
            <a:r>
              <a:rPr lang="en-GB" sz="4800" dirty="0"/>
              <a:t>A contested term?</a:t>
            </a:r>
            <a:br>
              <a:rPr lang="en-GB" sz="4800" b="1" dirty="0"/>
            </a:br>
            <a:endParaRPr lang="en-GB" dirty="0"/>
          </a:p>
        </p:txBody>
      </p:sp>
      <p:sp>
        <p:nvSpPr>
          <p:cNvPr id="3" name="Content Placeholder 2">
            <a:extLst>
              <a:ext uri="{FF2B5EF4-FFF2-40B4-BE49-F238E27FC236}">
                <a16:creationId xmlns:a16="http://schemas.microsoft.com/office/drawing/2014/main" id="{5924F8F7-7A56-29A1-ECE8-CB2AD6E3C83C}"/>
              </a:ext>
            </a:extLst>
          </p:cNvPr>
          <p:cNvSpPr>
            <a:spLocks noGrp="1"/>
          </p:cNvSpPr>
          <p:nvPr>
            <p:ph idx="1"/>
          </p:nvPr>
        </p:nvSpPr>
        <p:spPr/>
        <p:txBody>
          <a:bodyPr/>
          <a:lstStyle/>
          <a:p>
            <a:pPr marL="457200" indent="-457200">
              <a:buFont typeface="Arial" panose="020B0604020202020204" pitchFamily="34" charset="0"/>
              <a:buChar char="•"/>
            </a:pPr>
            <a:r>
              <a:rPr lang="en-GB" sz="3200" dirty="0"/>
              <a:t>Derives from the ancient Greek word ‘</a:t>
            </a:r>
            <a:r>
              <a:rPr lang="en-GB" sz="3200" dirty="0" err="1"/>
              <a:t>paidagogos</a:t>
            </a:r>
            <a:r>
              <a:rPr lang="en-GB" sz="3200" dirty="0"/>
              <a:t>’ – a slave who led children to school. </a:t>
            </a:r>
          </a:p>
          <a:p>
            <a:pPr marL="457200" indent="-457200">
              <a:buFont typeface="Arial" panose="020B0604020202020204" pitchFamily="34" charset="0"/>
              <a:buChar char="•"/>
            </a:pPr>
            <a:r>
              <a:rPr lang="en-GB" sz="3200" dirty="0"/>
              <a:t>Art and science of teaching?  (But what about learning?)</a:t>
            </a:r>
          </a:p>
          <a:p>
            <a:pPr marL="457200" indent="-457200">
              <a:buFont typeface="Arial" panose="020B0604020202020204" pitchFamily="34" charset="0"/>
              <a:buChar char="•"/>
            </a:pPr>
            <a:r>
              <a:rPr lang="en-GB" sz="3200" dirty="0"/>
              <a:t>Learning is increasingly seen as a life-long project – blurred lines between school/college/adult-learning? </a:t>
            </a:r>
          </a:p>
          <a:p>
            <a:endParaRPr lang="en-GB" dirty="0"/>
          </a:p>
        </p:txBody>
      </p:sp>
    </p:spTree>
    <p:extLst>
      <p:ext uri="{BB962C8B-B14F-4D97-AF65-F5344CB8AC3E}">
        <p14:creationId xmlns:p14="http://schemas.microsoft.com/office/powerpoint/2010/main" val="3616657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CDD89-0B49-BE7B-0847-D334C715DBB8}"/>
              </a:ext>
            </a:extLst>
          </p:cNvPr>
          <p:cNvSpPr>
            <a:spLocks noGrp="1"/>
          </p:cNvSpPr>
          <p:nvPr>
            <p:ph type="title"/>
          </p:nvPr>
        </p:nvSpPr>
        <p:spPr/>
        <p:txBody>
          <a:bodyPr/>
          <a:lstStyle/>
          <a:p>
            <a:r>
              <a:rPr lang="en-GB" dirty="0"/>
              <a:t>What is pedagogy?</a:t>
            </a:r>
          </a:p>
        </p:txBody>
      </p:sp>
      <p:sp>
        <p:nvSpPr>
          <p:cNvPr id="3" name="Content Placeholder 2">
            <a:extLst>
              <a:ext uri="{FF2B5EF4-FFF2-40B4-BE49-F238E27FC236}">
                <a16:creationId xmlns:a16="http://schemas.microsoft.com/office/drawing/2014/main" id="{2CF149CC-A4F1-72E4-FE5A-83B5145DB7D6}"/>
              </a:ext>
            </a:extLst>
          </p:cNvPr>
          <p:cNvSpPr>
            <a:spLocks noGrp="1"/>
          </p:cNvSpPr>
          <p:nvPr>
            <p:ph idx="1"/>
          </p:nvPr>
        </p:nvSpPr>
        <p:spPr/>
        <p:txBody>
          <a:bodyPr/>
          <a:lstStyle/>
          <a:p>
            <a:r>
              <a:rPr lang="en-GB" sz="2000" dirty="0"/>
              <a:t>T</a:t>
            </a:r>
            <a:r>
              <a:rPr lang="en-GB" sz="2000" b="0" i="0" dirty="0">
                <a:effectLst/>
              </a:rPr>
              <a:t>he study of teaching methods, including the aims of education and the ways in which such goals may be achieved. It relies heavily on scientific theories of learning, and to some extent on the philosophy of education, which considers the aims and value of education from a philosophical perspective. </a:t>
            </a:r>
          </a:p>
          <a:p>
            <a:r>
              <a:rPr lang="en-GB" sz="2000" b="0" i="0" dirty="0">
                <a:effectLst/>
              </a:rPr>
              <a:t>The pedagogy adopted by teachers shapes their actions, judgments, and other teaching strategies by taking into consideration theories of learning, understandings of students and their needs, and the backgrounds and interests of individual students.</a:t>
            </a:r>
            <a:endParaRPr lang="en-GB" sz="2000" dirty="0"/>
          </a:p>
          <a:p>
            <a:endParaRPr lang="en-GB" dirty="0"/>
          </a:p>
        </p:txBody>
      </p:sp>
    </p:spTree>
    <p:extLst>
      <p:ext uri="{BB962C8B-B14F-4D97-AF65-F5344CB8AC3E}">
        <p14:creationId xmlns:p14="http://schemas.microsoft.com/office/powerpoint/2010/main" val="3395534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12">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2" name="Rectangle 14">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B7A6778-17A3-B6BE-A03E-645AF1071A3F}"/>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dirty="0">
                <a:solidFill>
                  <a:srgbClr val="FFFFFF"/>
                </a:solidFill>
              </a:rPr>
              <a:t>Task 1:</a:t>
            </a:r>
          </a:p>
        </p:txBody>
      </p:sp>
      <p:cxnSp>
        <p:nvCxnSpPr>
          <p:cNvPr id="23" name="Straight Connector 16">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5B242CBE-4331-A2C3-C1EF-2557BB110145}"/>
              </a:ext>
            </a:extLst>
          </p:cNvPr>
          <p:cNvGraphicFramePr>
            <a:graphicFrameLocks noGrp="1"/>
          </p:cNvGraphicFramePr>
          <p:nvPr>
            <p:ph idx="1"/>
            <p:extLst>
              <p:ext uri="{D42A27DB-BD31-4B8C-83A1-F6EECF244321}">
                <p14:modId xmlns:p14="http://schemas.microsoft.com/office/powerpoint/2010/main" val="760359980"/>
              </p:ext>
            </p:extLst>
          </p:nvPr>
        </p:nvGraphicFramePr>
        <p:xfrm>
          <a:off x="4885977" y="541120"/>
          <a:ext cx="7055139" cy="4194206"/>
        </p:xfrm>
        <a:graphic>
          <a:graphicData uri="http://schemas.openxmlformats.org/drawingml/2006/table">
            <a:tbl>
              <a:tblPr/>
              <a:tblGrid>
                <a:gridCol w="680795">
                  <a:extLst>
                    <a:ext uri="{9D8B030D-6E8A-4147-A177-3AD203B41FA5}">
                      <a16:colId xmlns:a16="http://schemas.microsoft.com/office/drawing/2014/main" val="2115091363"/>
                    </a:ext>
                  </a:extLst>
                </a:gridCol>
                <a:gridCol w="2211054">
                  <a:extLst>
                    <a:ext uri="{9D8B030D-6E8A-4147-A177-3AD203B41FA5}">
                      <a16:colId xmlns:a16="http://schemas.microsoft.com/office/drawing/2014/main" val="1493399425"/>
                    </a:ext>
                  </a:extLst>
                </a:gridCol>
                <a:gridCol w="869422">
                  <a:extLst>
                    <a:ext uri="{9D8B030D-6E8A-4147-A177-3AD203B41FA5}">
                      <a16:colId xmlns:a16="http://schemas.microsoft.com/office/drawing/2014/main" val="1206083557"/>
                    </a:ext>
                  </a:extLst>
                </a:gridCol>
                <a:gridCol w="1044483">
                  <a:extLst>
                    <a:ext uri="{9D8B030D-6E8A-4147-A177-3AD203B41FA5}">
                      <a16:colId xmlns:a16="http://schemas.microsoft.com/office/drawing/2014/main" val="2806802320"/>
                    </a:ext>
                  </a:extLst>
                </a:gridCol>
                <a:gridCol w="846708">
                  <a:extLst>
                    <a:ext uri="{9D8B030D-6E8A-4147-A177-3AD203B41FA5}">
                      <a16:colId xmlns:a16="http://schemas.microsoft.com/office/drawing/2014/main" val="1094147155"/>
                    </a:ext>
                  </a:extLst>
                </a:gridCol>
                <a:gridCol w="1402677">
                  <a:extLst>
                    <a:ext uri="{9D8B030D-6E8A-4147-A177-3AD203B41FA5}">
                      <a16:colId xmlns:a16="http://schemas.microsoft.com/office/drawing/2014/main" val="2405709912"/>
                    </a:ext>
                  </a:extLst>
                </a:gridCol>
              </a:tblGrid>
              <a:tr h="587112">
                <a:tc>
                  <a:txBody>
                    <a:bodyPr/>
                    <a:lstStyle/>
                    <a:p>
                      <a:pPr fontAlgn="t"/>
                      <a:endParaRPr lang="en-GB" sz="1000">
                        <a:effectLst/>
                      </a:endParaRPr>
                    </a:p>
                    <a:p>
                      <a:pPr algn="l" rtl="0" fontAlgn="base"/>
                      <a:r>
                        <a:rPr lang="en-GB" sz="1000" b="0" i="0">
                          <a:effectLst/>
                          <a:latin typeface="Arial" panose="020B0604020202020204" pitchFamily="34" charset="0"/>
                        </a:rPr>
                        <a:t> </a:t>
                      </a:r>
                      <a:endParaRPr lang="en-GB" sz="1000" b="0" i="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BE4D5"/>
                    </a:solidFill>
                  </a:tcPr>
                </a:tc>
                <a:tc gridSpan="2">
                  <a:txBody>
                    <a:bodyPr/>
                    <a:lstStyle/>
                    <a:p>
                      <a:pPr algn="ctr" fontAlgn="t"/>
                      <a:endParaRPr lang="en-GB" sz="1000" dirty="0">
                        <a:effectLst/>
                      </a:endParaRPr>
                    </a:p>
                    <a:p>
                      <a:pPr algn="ctr" rtl="0" fontAlgn="base"/>
                      <a:r>
                        <a:rPr lang="en-GB" sz="1000" b="0" i="0" dirty="0">
                          <a:effectLst/>
                          <a:latin typeface="Arial" panose="020B0604020202020204" pitchFamily="34" charset="0"/>
                        </a:rPr>
                        <a:t>PCK </a:t>
                      </a:r>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BE4D5"/>
                    </a:solidFill>
                  </a:tcPr>
                </a:tc>
                <a:tc hMerge="1">
                  <a:txBody>
                    <a:bodyPr/>
                    <a:lstStyle/>
                    <a:p>
                      <a:pPr algn="l" rtl="0" fontAlgn="base"/>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BE4D5"/>
                    </a:solidFill>
                  </a:tcPr>
                </a:tc>
                <a:tc>
                  <a:txBody>
                    <a:bodyPr/>
                    <a:lstStyle/>
                    <a:p>
                      <a:pPr algn="ctr" fontAlgn="t"/>
                      <a:endParaRPr lang="en-GB" sz="1000">
                        <a:effectLst/>
                      </a:endParaRPr>
                    </a:p>
                    <a:p>
                      <a:pPr algn="ctr" rtl="0" fontAlgn="base"/>
                      <a:r>
                        <a:rPr lang="en-GB" sz="1000" b="0" i="0">
                          <a:effectLst/>
                          <a:latin typeface="Arial" panose="020B0604020202020204" pitchFamily="34" charset="0"/>
                        </a:rPr>
                        <a:t>Flipped learning </a:t>
                      </a:r>
                      <a:endParaRPr lang="en-GB" sz="1000" b="0" i="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BE4D5"/>
                    </a:solidFill>
                  </a:tcPr>
                </a:tc>
                <a:tc>
                  <a:txBody>
                    <a:bodyPr/>
                    <a:lstStyle/>
                    <a:p>
                      <a:pPr algn="ctr" fontAlgn="t"/>
                      <a:endParaRPr lang="en-GB" sz="1000">
                        <a:effectLst/>
                      </a:endParaRPr>
                    </a:p>
                    <a:p>
                      <a:pPr algn="ctr" rtl="0" fontAlgn="base"/>
                      <a:r>
                        <a:rPr lang="en-GB" sz="1000" b="0" i="0">
                          <a:effectLst/>
                          <a:latin typeface="Arial" panose="020B0604020202020204" pitchFamily="34" charset="0"/>
                        </a:rPr>
                        <a:t>J. Hattie </a:t>
                      </a:r>
                      <a:endParaRPr lang="en-GB" sz="1000" b="0" i="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BE4D5"/>
                    </a:solidFill>
                  </a:tcPr>
                </a:tc>
                <a:tc>
                  <a:txBody>
                    <a:bodyPr/>
                    <a:lstStyle/>
                    <a:p>
                      <a:pPr algn="ctr" fontAlgn="t"/>
                      <a:endParaRPr lang="en-GB" sz="1000" dirty="0">
                        <a:effectLst/>
                      </a:endParaRPr>
                    </a:p>
                    <a:p>
                      <a:pPr algn="ctr" rtl="0" fontAlgn="base"/>
                      <a:r>
                        <a:rPr lang="en-GB" sz="1000" b="0" i="0" dirty="0">
                          <a:effectLst/>
                          <a:latin typeface="Arial" panose="020B0604020202020204" pitchFamily="34" charset="0"/>
                        </a:rPr>
                        <a:t>Tom Sherrington Mode A and Mode B </a:t>
                      </a:r>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BE4D5"/>
                    </a:solidFill>
                  </a:tcPr>
                </a:tc>
                <a:extLst>
                  <a:ext uri="{0D108BD9-81ED-4DB2-BD59-A6C34878D82A}">
                    <a16:rowId xmlns:a16="http://schemas.microsoft.com/office/drawing/2014/main" val="4165700620"/>
                  </a:ext>
                </a:extLst>
              </a:tr>
              <a:tr h="771688">
                <a:tc gridSpan="6">
                  <a:txBody>
                    <a:bodyPr/>
                    <a:lstStyle/>
                    <a:p>
                      <a:pPr fontAlgn="t"/>
                      <a:endParaRPr lang="en-GB" sz="1000" dirty="0">
                        <a:effectLst/>
                      </a:endParaRPr>
                    </a:p>
                    <a:p>
                      <a:pPr algn="ctr" rtl="0" fontAlgn="base"/>
                      <a:r>
                        <a:rPr lang="en-GB" sz="1000" b="0" i="0" dirty="0">
                          <a:effectLst/>
                          <a:latin typeface="Arial" panose="020B0604020202020204" pitchFamily="34" charset="0"/>
                        </a:rPr>
                        <a:t> </a:t>
                      </a:r>
                      <a:endParaRPr lang="en-GB" sz="1000" b="0" i="0" dirty="0">
                        <a:effectLst/>
                      </a:endParaRPr>
                    </a:p>
                    <a:p>
                      <a:pPr algn="ctr" rtl="0" fontAlgn="base"/>
                      <a:r>
                        <a:rPr lang="en-GB" sz="1000" b="0" i="0" dirty="0">
                          <a:effectLst/>
                          <a:latin typeface="Arial" panose="020B0604020202020204" pitchFamily="34" charset="0"/>
                        </a:rPr>
                        <a:t>Present your findings and an overview of the following theories to the group </a:t>
                      </a:r>
                      <a:endParaRPr lang="en-GB" sz="1000" b="0" i="0" dirty="0">
                        <a:effectLst/>
                      </a:endParaRPr>
                    </a:p>
                    <a:p>
                      <a:pPr algn="ctr" rtl="0" fontAlgn="base"/>
                      <a:r>
                        <a:rPr lang="en-GB" sz="1000" b="0" i="0" dirty="0">
                          <a:effectLst/>
                          <a:latin typeface="Arial" panose="020B0604020202020204" pitchFamily="34" charset="0"/>
                        </a:rPr>
                        <a:t> </a:t>
                      </a:r>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BE4D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91786896"/>
                  </a:ext>
                </a:extLst>
              </a:tr>
              <a:tr h="2063718">
                <a:tc>
                  <a:txBody>
                    <a:bodyPr/>
                    <a:lstStyle/>
                    <a:p>
                      <a:pPr fontAlgn="t"/>
                      <a:endParaRPr lang="en-GB" sz="1000">
                        <a:effectLst/>
                      </a:endParaRPr>
                    </a:p>
                    <a:p>
                      <a:pPr algn="l" rtl="0" fontAlgn="base"/>
                      <a:r>
                        <a:rPr lang="en-GB" sz="1000" b="0" i="0">
                          <a:effectLst/>
                          <a:latin typeface="Arial" panose="020B0604020202020204" pitchFamily="34" charset="0"/>
                        </a:rPr>
                        <a:t>Resources required </a:t>
                      </a:r>
                      <a:endParaRPr lang="en-GB" sz="1000" b="0" i="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BE4D5"/>
                    </a:solidFill>
                  </a:tcPr>
                </a:tc>
                <a:tc>
                  <a:txBody>
                    <a:bodyPr/>
                    <a:lstStyle/>
                    <a:p>
                      <a:pPr fontAlgn="t"/>
                      <a:endParaRPr lang="en-GB" sz="1000" dirty="0">
                        <a:effectLst/>
                      </a:endParaRPr>
                    </a:p>
                    <a:p>
                      <a:pPr algn="l" rtl="0" fontAlgn="base"/>
                      <a:r>
                        <a:rPr lang="en-GB" sz="1000" b="0" i="0" dirty="0">
                          <a:effectLst/>
                          <a:latin typeface="Arial" panose="020B0604020202020204" pitchFamily="34" charset="0"/>
                        </a:rPr>
                        <a:t>PCK </a:t>
                      </a:r>
                      <a:r>
                        <a:rPr lang="en-GB" sz="1000" b="0" i="0" u="sng" strike="noStrike" dirty="0">
                          <a:solidFill>
                            <a:srgbClr val="0000FF"/>
                          </a:solidFill>
                          <a:effectLst/>
                          <a:latin typeface="Arial" panose="020B0604020202020204" pitchFamily="34" charset="0"/>
                          <a:hlinkClick r:id="rId3"/>
                        </a:rPr>
                        <a:t>Pedagogical Content Knowledge | Gatsby (improvingtechnicaleducation.org.uk)</a:t>
                      </a:r>
                      <a:r>
                        <a:rPr lang="en-GB" sz="1000" b="0" i="0" dirty="0">
                          <a:effectLst/>
                          <a:latin typeface="Arial" panose="020B0604020202020204" pitchFamily="34" charset="0"/>
                        </a:rPr>
                        <a:t> </a:t>
                      </a:r>
                      <a:endParaRPr lang="en-GB" sz="1000" b="0" i="0" dirty="0">
                        <a:effectLst/>
                      </a:endParaRPr>
                    </a:p>
                    <a:p>
                      <a:pPr algn="l" rtl="0" fontAlgn="base"/>
                      <a:r>
                        <a:rPr lang="en-GB" sz="1000" b="0" i="0" dirty="0">
                          <a:effectLst/>
                          <a:latin typeface="Arial" panose="020B0604020202020204" pitchFamily="34" charset="0"/>
                        </a:rPr>
                        <a:t> </a:t>
                      </a:r>
                      <a:endParaRPr lang="en-GB" sz="1000" b="0" i="0" dirty="0">
                        <a:effectLst/>
                      </a:endParaRPr>
                    </a:p>
                    <a:p>
                      <a:pPr algn="l" rtl="0" fontAlgn="base"/>
                      <a:r>
                        <a:rPr lang="en-GB" sz="1000" b="0" i="0" dirty="0">
                          <a:effectLst/>
                          <a:latin typeface="Arial" panose="020B0604020202020204" pitchFamily="34" charset="0"/>
                        </a:rPr>
                        <a:t>YouTube: What makes teachers special? </a:t>
                      </a:r>
                      <a:endParaRPr lang="en-GB" sz="1000" b="0" i="0" dirty="0">
                        <a:effectLst/>
                      </a:endParaRPr>
                    </a:p>
                    <a:p>
                      <a:pPr algn="l" rtl="0" fontAlgn="base"/>
                      <a:r>
                        <a:rPr lang="en-GB" sz="1000" b="0" i="0" dirty="0">
                          <a:effectLst/>
                          <a:latin typeface="Arial" panose="020B0604020202020204" pitchFamily="34" charset="0"/>
                        </a:rPr>
                        <a:t> </a:t>
                      </a:r>
                      <a:endParaRPr lang="en-GB" sz="1000" b="0" i="0" dirty="0">
                        <a:effectLst/>
                      </a:endParaRPr>
                    </a:p>
                    <a:p>
                      <a:pPr algn="l" rtl="0" fontAlgn="base"/>
                      <a:r>
                        <a:rPr lang="en-GB" sz="1000" b="0" i="0" u="sng" strike="noStrike" dirty="0">
                          <a:solidFill>
                            <a:srgbClr val="0000FF"/>
                          </a:solidFill>
                          <a:effectLst/>
                          <a:latin typeface="Arial" panose="020B0604020202020204" pitchFamily="34" charset="0"/>
                          <a:hlinkClick r:id="rId4"/>
                        </a:rPr>
                        <a:t>https://youtu.be/pTM9rzc-pq8</a:t>
                      </a:r>
                      <a:r>
                        <a:rPr lang="en-GB" sz="1000" b="0" i="0" dirty="0">
                          <a:effectLst/>
                          <a:latin typeface="Arial" panose="020B0604020202020204" pitchFamily="34" charset="0"/>
                        </a:rPr>
                        <a:t> </a:t>
                      </a:r>
                      <a:endParaRPr lang="en-GB" sz="1000" b="0" i="0" dirty="0">
                        <a:effectLst/>
                      </a:endParaRPr>
                    </a:p>
                    <a:p>
                      <a:pPr algn="l" rtl="0" fontAlgn="base"/>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gridSpan="2">
                  <a:txBody>
                    <a:bodyPr/>
                    <a:lstStyle/>
                    <a:p>
                      <a:pPr fontAlgn="t"/>
                      <a:endParaRPr lang="en-GB" sz="1000" dirty="0">
                        <a:effectLst/>
                      </a:endParaRPr>
                    </a:p>
                    <a:p>
                      <a:pPr algn="l" rtl="0" fontAlgn="base"/>
                      <a:r>
                        <a:rPr lang="en-GB" sz="1000" b="0" i="0" dirty="0">
                          <a:effectLst/>
                          <a:latin typeface="Arial" panose="020B0604020202020204" pitchFamily="34" charset="0"/>
                        </a:rPr>
                        <a:t>TES: Flipped learning </a:t>
                      </a:r>
                      <a:endParaRPr lang="en-GB" sz="1000" b="0" i="0" dirty="0">
                        <a:effectLst/>
                      </a:endParaRPr>
                    </a:p>
                    <a:p>
                      <a:pPr algn="l" rtl="0" fontAlgn="base"/>
                      <a:r>
                        <a:rPr lang="en-GB" sz="1000" b="0" i="0" u="sng" strike="noStrike" dirty="0">
                          <a:solidFill>
                            <a:srgbClr val="0000FF"/>
                          </a:solidFill>
                          <a:effectLst/>
                          <a:latin typeface="Arial" panose="020B0604020202020204" pitchFamily="34" charset="0"/>
                          <a:hlinkClick r:id="rId5"/>
                        </a:rPr>
                        <a:t>Flipped learning TES article.docx</a:t>
                      </a:r>
                      <a:r>
                        <a:rPr lang="en-GB" sz="1000" b="0" i="0" dirty="0">
                          <a:effectLst/>
                          <a:latin typeface="Arial" panose="020B0604020202020204" pitchFamily="34" charset="0"/>
                        </a:rPr>
                        <a:t> </a:t>
                      </a:r>
                      <a:endParaRPr lang="en-GB" sz="1000" b="0" i="0" dirty="0">
                        <a:effectLst/>
                      </a:endParaRPr>
                    </a:p>
                    <a:p>
                      <a:pPr algn="l" rtl="0" fontAlgn="base"/>
                      <a:r>
                        <a:rPr lang="en-GB" sz="1000" b="0" i="0" dirty="0">
                          <a:effectLst/>
                          <a:latin typeface="Arial" panose="020B0604020202020204" pitchFamily="34" charset="0"/>
                        </a:rPr>
                        <a:t> </a:t>
                      </a:r>
                      <a:endParaRPr lang="en-GB" sz="1000" b="0" i="0" dirty="0">
                        <a:effectLst/>
                      </a:endParaRPr>
                    </a:p>
                    <a:p>
                      <a:pPr algn="l" rtl="0" fontAlgn="base"/>
                      <a:r>
                        <a:rPr lang="en-GB" sz="1000" b="0" i="0" dirty="0">
                          <a:effectLst/>
                          <a:latin typeface="Arial" panose="020B0604020202020204" pitchFamily="34" charset="0"/>
                        </a:rPr>
                        <a:t>YouTube </a:t>
                      </a:r>
                      <a:endParaRPr lang="en-GB" sz="1000" b="0" i="0" dirty="0">
                        <a:effectLst/>
                      </a:endParaRPr>
                    </a:p>
                    <a:p>
                      <a:pPr algn="l" rtl="0" fontAlgn="base"/>
                      <a:r>
                        <a:rPr lang="en-GB" sz="1000" b="0" i="0" u="sng" strike="noStrike" dirty="0">
                          <a:solidFill>
                            <a:srgbClr val="0000FF"/>
                          </a:solidFill>
                          <a:effectLst/>
                          <a:latin typeface="Arial" panose="020B0604020202020204" pitchFamily="34" charset="0"/>
                          <a:hlinkClick r:id="rId6"/>
                        </a:rPr>
                        <a:t>https://youtu.be/qdKzSq_t8k8</a:t>
                      </a:r>
                      <a:r>
                        <a:rPr lang="en-GB" sz="1000" b="0" i="0" dirty="0">
                          <a:effectLst/>
                          <a:latin typeface="Arial" panose="020B0604020202020204" pitchFamily="34" charset="0"/>
                        </a:rPr>
                        <a:t> </a:t>
                      </a:r>
                      <a:endParaRPr lang="en-GB" sz="1000" b="0" i="0" dirty="0">
                        <a:effectLst/>
                      </a:endParaRPr>
                    </a:p>
                    <a:p>
                      <a:pPr algn="l" rtl="0" fontAlgn="base"/>
                      <a:r>
                        <a:rPr lang="en-GB" sz="1000" b="0" i="0" dirty="0">
                          <a:effectLst/>
                          <a:latin typeface="Arial" panose="020B0604020202020204" pitchFamily="34" charset="0"/>
                        </a:rPr>
                        <a:t> </a:t>
                      </a:r>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hMerge="1">
                  <a:txBody>
                    <a:bodyPr/>
                    <a:lstStyle/>
                    <a:p>
                      <a:pPr fontAlgn="t"/>
                      <a:endParaRPr lang="en-GB" sz="1000" dirty="0">
                        <a:effectLst/>
                      </a:endParaRPr>
                    </a:p>
                    <a:p>
                      <a:pPr algn="l" rtl="0" fontAlgn="base"/>
                      <a:r>
                        <a:rPr lang="en-GB" sz="1000" b="0" i="0" dirty="0">
                          <a:effectLst/>
                          <a:latin typeface="Arial" panose="020B0604020202020204" pitchFamily="34" charset="0"/>
                        </a:rPr>
                        <a:t>TES: Flipped learning </a:t>
                      </a:r>
                      <a:endParaRPr lang="en-GB" sz="1000" b="0" i="0" dirty="0">
                        <a:effectLst/>
                      </a:endParaRPr>
                    </a:p>
                    <a:p>
                      <a:pPr algn="l" rtl="0" fontAlgn="base"/>
                      <a:r>
                        <a:rPr lang="en-GB" sz="1000" b="0" i="0" u="sng" strike="noStrike" dirty="0">
                          <a:solidFill>
                            <a:srgbClr val="0000FF"/>
                          </a:solidFill>
                          <a:effectLst/>
                          <a:latin typeface="Arial" panose="020B0604020202020204" pitchFamily="34" charset="0"/>
                          <a:hlinkClick r:id="rId5"/>
                        </a:rPr>
                        <a:t>Flipped learning TES article.docx</a:t>
                      </a:r>
                      <a:r>
                        <a:rPr lang="en-GB" sz="1000" b="0" i="0" dirty="0">
                          <a:effectLst/>
                          <a:latin typeface="Arial" panose="020B0604020202020204" pitchFamily="34" charset="0"/>
                        </a:rPr>
                        <a:t> </a:t>
                      </a:r>
                      <a:endParaRPr lang="en-GB" sz="1000" b="0" i="0" dirty="0">
                        <a:effectLst/>
                      </a:endParaRPr>
                    </a:p>
                    <a:p>
                      <a:pPr algn="l" rtl="0" fontAlgn="base"/>
                      <a:r>
                        <a:rPr lang="en-GB" sz="1000" b="0" i="0" dirty="0">
                          <a:effectLst/>
                          <a:latin typeface="Arial" panose="020B0604020202020204" pitchFamily="34" charset="0"/>
                        </a:rPr>
                        <a:t> </a:t>
                      </a:r>
                      <a:endParaRPr lang="en-GB" sz="1000" b="0" i="0" dirty="0">
                        <a:effectLst/>
                      </a:endParaRPr>
                    </a:p>
                    <a:p>
                      <a:pPr algn="l" rtl="0" fontAlgn="base"/>
                      <a:r>
                        <a:rPr lang="en-GB" sz="1000" b="0" i="0" dirty="0">
                          <a:effectLst/>
                          <a:latin typeface="Arial" panose="020B0604020202020204" pitchFamily="34" charset="0"/>
                        </a:rPr>
                        <a:t>YouTube </a:t>
                      </a:r>
                      <a:endParaRPr lang="en-GB" sz="1000" b="0" i="0" dirty="0">
                        <a:effectLst/>
                      </a:endParaRPr>
                    </a:p>
                    <a:p>
                      <a:pPr algn="l" rtl="0" fontAlgn="base"/>
                      <a:r>
                        <a:rPr lang="en-GB" sz="1000" b="0" i="0" u="sng" strike="noStrike" dirty="0">
                          <a:solidFill>
                            <a:srgbClr val="0000FF"/>
                          </a:solidFill>
                          <a:effectLst/>
                          <a:latin typeface="Arial" panose="020B0604020202020204" pitchFamily="34" charset="0"/>
                          <a:hlinkClick r:id="rId6"/>
                        </a:rPr>
                        <a:t>https://youtu.be/qdKzSq_t8k8</a:t>
                      </a:r>
                      <a:r>
                        <a:rPr lang="en-GB" sz="1000" b="0" i="0" dirty="0">
                          <a:effectLst/>
                          <a:latin typeface="Arial" panose="020B0604020202020204" pitchFamily="34" charset="0"/>
                        </a:rPr>
                        <a:t> </a:t>
                      </a:r>
                      <a:endParaRPr lang="en-GB" sz="1000" b="0" i="0" dirty="0">
                        <a:effectLst/>
                      </a:endParaRPr>
                    </a:p>
                    <a:p>
                      <a:pPr algn="l" rtl="0" fontAlgn="base"/>
                      <a:r>
                        <a:rPr lang="en-GB" sz="1000" b="0" i="0" dirty="0">
                          <a:effectLst/>
                          <a:latin typeface="Arial" panose="020B0604020202020204" pitchFamily="34" charset="0"/>
                        </a:rPr>
                        <a:t> </a:t>
                      </a:r>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000" dirty="0">
                        <a:effectLst/>
                      </a:endParaRPr>
                    </a:p>
                    <a:p>
                      <a:pPr algn="l" rtl="0" fontAlgn="base"/>
                      <a:r>
                        <a:rPr lang="en-GB" sz="1000" b="0" i="0" dirty="0">
                          <a:effectLst/>
                          <a:latin typeface="Arial" panose="020B0604020202020204" pitchFamily="34" charset="0"/>
                        </a:rPr>
                        <a:t>Chapter 1, Visible learning inside, John Hattie </a:t>
                      </a:r>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000" dirty="0">
                        <a:effectLst/>
                      </a:endParaRPr>
                    </a:p>
                    <a:p>
                      <a:pPr algn="l" rtl="0" fontAlgn="base"/>
                      <a:r>
                        <a:rPr lang="en-GB" sz="1000" b="0" i="0" u="sng" strike="noStrike" dirty="0">
                          <a:solidFill>
                            <a:srgbClr val="0000FF"/>
                          </a:solidFill>
                          <a:effectLst/>
                          <a:latin typeface="Arial" panose="020B0604020202020204" pitchFamily="34" charset="0"/>
                          <a:hlinkClick r:id="rId7"/>
                        </a:rPr>
                        <a:t>Mode A and Mode B Teaching: A Key Concept in the Learning Forest, by Tom Sherrington - YouTube</a:t>
                      </a:r>
                      <a:r>
                        <a:rPr lang="en-GB" sz="1000" b="0" i="0" dirty="0">
                          <a:effectLst/>
                          <a:latin typeface="Arial" panose="020B0604020202020204" pitchFamily="34" charset="0"/>
                        </a:rPr>
                        <a:t> (first 12 minutes) </a:t>
                      </a:r>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642906500"/>
                  </a:ext>
                </a:extLst>
              </a:tr>
              <a:tr h="771688">
                <a:tc>
                  <a:txBody>
                    <a:bodyPr/>
                    <a:lstStyle/>
                    <a:p>
                      <a:pPr fontAlgn="t"/>
                      <a:endParaRPr lang="en-GB" sz="1000">
                        <a:effectLst/>
                      </a:endParaRPr>
                    </a:p>
                    <a:p>
                      <a:pPr algn="l" rtl="0" fontAlgn="base"/>
                      <a:r>
                        <a:rPr lang="en-GB" sz="1000" b="0" i="0">
                          <a:effectLst/>
                          <a:latin typeface="Arial" panose="020B0604020202020204" pitchFamily="34" charset="0"/>
                        </a:rPr>
                        <a:t>Grouping </a:t>
                      </a:r>
                      <a:endParaRPr lang="en-GB" sz="1000" b="0" i="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BE4D5"/>
                    </a:solidFill>
                  </a:tcPr>
                </a:tc>
                <a:tc>
                  <a:txBody>
                    <a:bodyPr/>
                    <a:lstStyle/>
                    <a:p>
                      <a:pPr fontAlgn="t"/>
                      <a:endParaRPr lang="en-GB" sz="1000" dirty="0">
                        <a:effectLst/>
                      </a:endParaRPr>
                    </a:p>
                    <a:p>
                      <a:pPr algn="l" rtl="0" fontAlgn="base"/>
                      <a:r>
                        <a:rPr lang="en-GB" sz="1000" b="0" i="0" dirty="0">
                          <a:effectLst/>
                          <a:latin typeface="Arial" panose="020B0604020202020204" pitchFamily="34" charset="0"/>
                        </a:rPr>
                        <a:t>Kara </a:t>
                      </a:r>
                      <a:endParaRPr lang="en-GB" sz="1000" b="0" i="0" dirty="0">
                        <a:effectLst/>
                      </a:endParaRPr>
                    </a:p>
                    <a:p>
                      <a:pPr algn="l" rtl="0" fontAlgn="base"/>
                      <a:r>
                        <a:rPr lang="en-GB" sz="1000" b="0" i="0" dirty="0">
                          <a:effectLst/>
                          <a:latin typeface="Arial" panose="020B0604020202020204" pitchFamily="34" charset="0"/>
                        </a:rPr>
                        <a:t>Olivia </a:t>
                      </a:r>
                      <a:endParaRPr lang="en-GB" sz="1000" b="0" i="0" dirty="0">
                        <a:effectLst/>
                      </a:endParaRPr>
                    </a:p>
                    <a:p>
                      <a:pPr algn="l" rtl="0" fontAlgn="base"/>
                      <a:r>
                        <a:rPr lang="en-GB" sz="1000" b="0" i="0" dirty="0">
                          <a:effectLst/>
                          <a:latin typeface="Arial" panose="020B0604020202020204" pitchFamily="34" charset="0"/>
                        </a:rPr>
                        <a:t>Lucy </a:t>
                      </a:r>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gridSpan="2">
                  <a:txBody>
                    <a:bodyPr/>
                    <a:lstStyle/>
                    <a:p>
                      <a:pPr fontAlgn="t"/>
                      <a:endParaRPr lang="en-GB" sz="1000" dirty="0">
                        <a:effectLst/>
                      </a:endParaRPr>
                    </a:p>
                    <a:p>
                      <a:pPr algn="l" rtl="0" fontAlgn="base"/>
                      <a:r>
                        <a:rPr lang="en-GB" sz="1000" b="0" i="0" dirty="0">
                          <a:effectLst/>
                          <a:latin typeface="Arial" panose="020B0604020202020204" pitchFamily="34" charset="0"/>
                        </a:rPr>
                        <a:t>Anna </a:t>
                      </a:r>
                      <a:endParaRPr lang="en-GB" sz="1000" b="0" i="0" dirty="0">
                        <a:effectLst/>
                      </a:endParaRPr>
                    </a:p>
                    <a:p>
                      <a:pPr algn="l" rtl="0" fontAlgn="base"/>
                      <a:r>
                        <a:rPr lang="en-GB" sz="1000" b="0" i="0" dirty="0" err="1">
                          <a:effectLst/>
                          <a:latin typeface="Arial" panose="020B0604020202020204" pitchFamily="34" charset="0"/>
                        </a:rPr>
                        <a:t>Geovanna</a:t>
                      </a:r>
                      <a:r>
                        <a:rPr lang="en-GB" sz="1000" b="0" i="0" dirty="0">
                          <a:effectLst/>
                          <a:latin typeface="Arial" panose="020B0604020202020204" pitchFamily="34" charset="0"/>
                        </a:rPr>
                        <a:t> </a:t>
                      </a:r>
                      <a:endParaRPr lang="en-GB" sz="1000" b="0" i="0" dirty="0">
                        <a:effectLst/>
                      </a:endParaRPr>
                    </a:p>
                    <a:p>
                      <a:pPr algn="l" rtl="0" fontAlgn="base"/>
                      <a:r>
                        <a:rPr lang="en-GB" sz="1000" b="0" i="0" dirty="0">
                          <a:effectLst/>
                          <a:latin typeface="Arial" panose="020B0604020202020204" pitchFamily="34" charset="0"/>
                        </a:rPr>
                        <a:t>Caitlin </a:t>
                      </a:r>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hMerge="1">
                  <a:txBody>
                    <a:bodyPr/>
                    <a:lstStyle/>
                    <a:p>
                      <a:pPr fontAlgn="t"/>
                      <a:endParaRPr lang="en-GB" sz="1000">
                        <a:effectLst/>
                      </a:endParaRPr>
                    </a:p>
                    <a:p>
                      <a:pPr algn="l" rtl="0" fontAlgn="base"/>
                      <a:r>
                        <a:rPr lang="en-GB" sz="1000" b="0" i="0">
                          <a:effectLst/>
                          <a:latin typeface="Arial" panose="020B0604020202020204" pitchFamily="34" charset="0"/>
                        </a:rPr>
                        <a:t>Anna </a:t>
                      </a:r>
                      <a:endParaRPr lang="en-GB" sz="1000" b="0" i="0">
                        <a:effectLst/>
                      </a:endParaRPr>
                    </a:p>
                    <a:p>
                      <a:pPr algn="l" rtl="0" fontAlgn="base"/>
                      <a:r>
                        <a:rPr lang="en-GB" sz="1000" b="0" i="0">
                          <a:effectLst/>
                          <a:latin typeface="Arial" panose="020B0604020202020204" pitchFamily="34" charset="0"/>
                        </a:rPr>
                        <a:t>Geovanna </a:t>
                      </a:r>
                      <a:endParaRPr lang="en-GB" sz="1000" b="0" i="0">
                        <a:effectLst/>
                      </a:endParaRPr>
                    </a:p>
                    <a:p>
                      <a:pPr algn="l" rtl="0" fontAlgn="base"/>
                      <a:r>
                        <a:rPr lang="en-GB" sz="1000" b="0" i="0">
                          <a:effectLst/>
                          <a:latin typeface="Arial" panose="020B0604020202020204" pitchFamily="34" charset="0"/>
                        </a:rPr>
                        <a:t>Caitlin </a:t>
                      </a:r>
                      <a:endParaRPr lang="en-GB" sz="1000" b="0" i="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000">
                        <a:effectLst/>
                      </a:endParaRPr>
                    </a:p>
                    <a:p>
                      <a:pPr algn="l" rtl="0" fontAlgn="base"/>
                      <a:r>
                        <a:rPr lang="en-GB" sz="1000" b="0" i="0">
                          <a:effectLst/>
                          <a:latin typeface="Arial" panose="020B0604020202020204" pitchFamily="34" charset="0"/>
                        </a:rPr>
                        <a:t>Chris </a:t>
                      </a:r>
                      <a:endParaRPr lang="en-GB" sz="1000" b="0" i="0">
                        <a:effectLst/>
                      </a:endParaRPr>
                    </a:p>
                    <a:p>
                      <a:pPr algn="l" rtl="0" fontAlgn="base"/>
                      <a:r>
                        <a:rPr lang="en-GB" sz="1000" b="0" i="0">
                          <a:effectLst/>
                          <a:latin typeface="Arial" panose="020B0604020202020204" pitchFamily="34" charset="0"/>
                        </a:rPr>
                        <a:t>Juan </a:t>
                      </a:r>
                      <a:endParaRPr lang="en-GB" sz="1000" b="0" i="0">
                        <a:effectLst/>
                      </a:endParaRPr>
                    </a:p>
                    <a:p>
                      <a:pPr algn="l" rtl="0" fontAlgn="base"/>
                      <a:r>
                        <a:rPr lang="en-GB" sz="1000" b="0" i="0">
                          <a:effectLst/>
                          <a:latin typeface="Arial" panose="020B0604020202020204" pitchFamily="34" charset="0"/>
                        </a:rPr>
                        <a:t>Rosina </a:t>
                      </a:r>
                      <a:endParaRPr lang="en-GB" sz="1000" b="0" i="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000" dirty="0">
                        <a:effectLst/>
                      </a:endParaRPr>
                    </a:p>
                    <a:p>
                      <a:pPr algn="l" rtl="0" fontAlgn="base"/>
                      <a:r>
                        <a:rPr lang="en-GB" sz="1000" b="0" i="0" dirty="0">
                          <a:effectLst/>
                          <a:latin typeface="Arial" panose="020B0604020202020204" pitchFamily="34" charset="0"/>
                        </a:rPr>
                        <a:t>Anca </a:t>
                      </a:r>
                      <a:endParaRPr lang="en-GB" sz="1000" b="0" i="0" dirty="0">
                        <a:effectLst/>
                      </a:endParaRPr>
                    </a:p>
                    <a:p>
                      <a:pPr algn="l" rtl="0" fontAlgn="base"/>
                      <a:r>
                        <a:rPr lang="en-GB" sz="1000" b="0" i="0" dirty="0">
                          <a:effectLst/>
                          <a:latin typeface="Arial" panose="020B0604020202020204" pitchFamily="34" charset="0"/>
                        </a:rPr>
                        <a:t>Tara </a:t>
                      </a:r>
                      <a:endParaRPr lang="en-GB" sz="1000" b="0" i="0" dirty="0">
                        <a:effectLst/>
                      </a:endParaRPr>
                    </a:p>
                    <a:p>
                      <a:pPr algn="l" rtl="0" fontAlgn="base"/>
                      <a:r>
                        <a:rPr lang="en-GB" sz="1000" b="0" i="0" dirty="0">
                          <a:effectLst/>
                          <a:latin typeface="Arial" panose="020B0604020202020204" pitchFamily="34" charset="0"/>
                        </a:rPr>
                        <a:t>Estella </a:t>
                      </a:r>
                      <a:endParaRPr lang="en-GB" sz="1000" b="0" i="0" dirty="0">
                        <a:effectLst/>
                      </a:endParaRPr>
                    </a:p>
                  </a:txBody>
                  <a:tcPr marL="27564" marR="27564" marT="13782" marB="1378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967956478"/>
                  </a:ext>
                </a:extLst>
              </a:tr>
            </a:tbl>
          </a:graphicData>
        </a:graphic>
      </p:graphicFrame>
      <p:sp>
        <p:nvSpPr>
          <p:cNvPr id="6" name="TextBox 5">
            <a:extLst>
              <a:ext uri="{FF2B5EF4-FFF2-40B4-BE49-F238E27FC236}">
                <a16:creationId xmlns:a16="http://schemas.microsoft.com/office/drawing/2014/main" id="{05EA0437-3440-173C-53A3-B8E1222008B5}"/>
              </a:ext>
            </a:extLst>
          </p:cNvPr>
          <p:cNvSpPr txBox="1"/>
          <p:nvPr/>
        </p:nvSpPr>
        <p:spPr>
          <a:xfrm>
            <a:off x="4805203" y="5177085"/>
            <a:ext cx="6100090" cy="369332"/>
          </a:xfrm>
          <a:prstGeom prst="rect">
            <a:avLst/>
          </a:prstGeom>
          <a:noFill/>
        </p:spPr>
        <p:txBody>
          <a:bodyPr wrap="square">
            <a:spAutoFit/>
          </a:bodyPr>
          <a:lstStyle/>
          <a:p>
            <a:r>
              <a:rPr lang="en-GB" dirty="0">
                <a:hlinkClick r:id="rId8"/>
              </a:rPr>
              <a:t>Task 1.docx</a:t>
            </a:r>
            <a:endParaRPr lang="en-GB" dirty="0"/>
          </a:p>
        </p:txBody>
      </p:sp>
    </p:spTree>
    <p:extLst>
      <p:ext uri="{BB962C8B-B14F-4D97-AF65-F5344CB8AC3E}">
        <p14:creationId xmlns:p14="http://schemas.microsoft.com/office/powerpoint/2010/main" val="1348809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B601567C-4815-45C4-A8C8-DEF236232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36E0E-12ED-D8BA-F6A4-F316C6E9D0A8}"/>
              </a:ext>
            </a:extLst>
          </p:cNvPr>
          <p:cNvSpPr>
            <a:spLocks noGrp="1"/>
          </p:cNvSpPr>
          <p:nvPr>
            <p:ph type="title"/>
          </p:nvPr>
        </p:nvSpPr>
        <p:spPr>
          <a:xfrm>
            <a:off x="1096963" y="758826"/>
            <a:ext cx="10058400" cy="4062326"/>
          </a:xfrm>
        </p:spPr>
        <p:txBody>
          <a:bodyPr vert="horz" lIns="91440" tIns="45720" rIns="91440" bIns="45720" rtlCol="0" anchor="b">
            <a:normAutofit/>
          </a:bodyPr>
          <a:lstStyle/>
          <a:p>
            <a:r>
              <a:rPr lang="en-US" sz="9600">
                <a:solidFill>
                  <a:schemeClr val="tx1">
                    <a:lumMod val="85000"/>
                    <a:lumOff val="15000"/>
                  </a:schemeClr>
                </a:solidFill>
              </a:rPr>
              <a:t>Task 2: Art lesson</a:t>
            </a:r>
          </a:p>
        </p:txBody>
      </p:sp>
      <p:cxnSp>
        <p:nvCxnSpPr>
          <p:cNvPr id="23" name="Straight Connector 22">
            <a:extLst>
              <a:ext uri="{FF2B5EF4-FFF2-40B4-BE49-F238E27FC236}">
                <a16:creationId xmlns:a16="http://schemas.microsoft.com/office/drawing/2014/main" id="{9D2BBCA2-F039-47DF-B36F-39D7E7CC00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1458" y="5063468"/>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277711D3-2534-4918-8661-020829D71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27784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1C23B7-76A3-0208-A31E-F2FE423E146E}"/>
              </a:ext>
            </a:extLst>
          </p:cNvPr>
          <p:cNvSpPr>
            <a:spLocks noGrp="1"/>
          </p:cNvSpPr>
          <p:nvPr>
            <p:ph type="title"/>
          </p:nvPr>
        </p:nvSpPr>
        <p:spPr>
          <a:xfrm>
            <a:off x="643467" y="516835"/>
            <a:ext cx="3448259" cy="1666501"/>
          </a:xfrm>
        </p:spPr>
        <p:txBody>
          <a:bodyPr>
            <a:normAutofit/>
          </a:bodyPr>
          <a:lstStyle/>
          <a:p>
            <a:r>
              <a:rPr lang="en-GB" sz="3700" dirty="0">
                <a:solidFill>
                  <a:srgbClr val="FFFFFF"/>
                </a:solidFill>
              </a:rPr>
              <a:t>Aim: learn how to draw a cylinder</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4B5D5B-E70D-B6D3-3811-E3F8E540816C}"/>
              </a:ext>
            </a:extLst>
          </p:cNvPr>
          <p:cNvSpPr>
            <a:spLocks noGrp="1"/>
          </p:cNvSpPr>
          <p:nvPr>
            <p:ph idx="1"/>
          </p:nvPr>
        </p:nvSpPr>
        <p:spPr>
          <a:xfrm>
            <a:off x="643467" y="2546224"/>
            <a:ext cx="3448259" cy="3342747"/>
          </a:xfrm>
        </p:spPr>
        <p:txBody>
          <a:bodyPr>
            <a:normAutofit/>
          </a:bodyPr>
          <a:lstStyle/>
          <a:p>
            <a:endParaRPr lang="en-GB" sz="1800" dirty="0">
              <a:solidFill>
                <a:srgbClr val="FFFFFF"/>
              </a:solidFill>
            </a:endParaRPr>
          </a:p>
          <a:p>
            <a:endParaRPr lang="en-GB" sz="1800" dirty="0">
              <a:solidFill>
                <a:srgbClr val="FFFFFF"/>
              </a:solidFill>
            </a:endParaRPr>
          </a:p>
        </p:txBody>
      </p:sp>
      <p:pic>
        <p:nvPicPr>
          <p:cNvPr id="5" name="Picture 4" descr="Person adjusting engine">
            <a:extLst>
              <a:ext uri="{FF2B5EF4-FFF2-40B4-BE49-F238E27FC236}">
                <a16:creationId xmlns:a16="http://schemas.microsoft.com/office/drawing/2014/main" id="{B6BFF312-7AAE-47CD-3204-AB66C08FA481}"/>
              </a:ext>
            </a:extLst>
          </p:cNvPr>
          <p:cNvPicPr>
            <a:picLocks noChangeAspect="1"/>
          </p:cNvPicPr>
          <p:nvPr/>
        </p:nvPicPr>
        <p:blipFill rotWithShape="1">
          <a:blip r:embed="rId3"/>
          <a:srcRect l="5718" r="20915" b="-1"/>
          <a:stretch/>
        </p:blipFill>
        <p:spPr>
          <a:xfrm>
            <a:off x="4654296" y="10"/>
            <a:ext cx="7537703" cy="6857990"/>
          </a:xfrm>
          <a:prstGeom prst="rect">
            <a:avLst/>
          </a:prstGeom>
        </p:spPr>
      </p:pic>
    </p:spTree>
    <p:extLst>
      <p:ext uri="{BB962C8B-B14F-4D97-AF65-F5344CB8AC3E}">
        <p14:creationId xmlns:p14="http://schemas.microsoft.com/office/powerpoint/2010/main" val="295881461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7A147-F3A4-ECF1-CAD7-780BF8D0F9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DC4E3F-4DEA-B504-8424-FDCC077079C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25913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7A147-F3A4-ECF1-CAD7-780BF8D0F9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DC4E3F-4DEA-B504-8424-FDCC077079C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24326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5519F-D216-89B1-A8DE-002106B9E494}"/>
              </a:ext>
            </a:extLst>
          </p:cNvPr>
          <p:cNvSpPr>
            <a:spLocks noGrp="1"/>
          </p:cNvSpPr>
          <p:nvPr>
            <p:ph type="title"/>
          </p:nvPr>
        </p:nvSpPr>
        <p:spPr/>
        <p:txBody>
          <a:bodyPr/>
          <a:lstStyle/>
          <a:p>
            <a:r>
              <a:rPr lang="en-GB" dirty="0"/>
              <a:t>Task 3: Unpick</a:t>
            </a:r>
          </a:p>
        </p:txBody>
      </p:sp>
      <p:sp>
        <p:nvSpPr>
          <p:cNvPr id="3" name="Content Placeholder 2">
            <a:extLst>
              <a:ext uri="{FF2B5EF4-FFF2-40B4-BE49-F238E27FC236}">
                <a16:creationId xmlns:a16="http://schemas.microsoft.com/office/drawing/2014/main" id="{F3DDE88C-C5B8-B777-DCDF-C2D40FF68ADF}"/>
              </a:ext>
            </a:extLst>
          </p:cNvPr>
          <p:cNvSpPr>
            <a:spLocks noGrp="1"/>
          </p:cNvSpPr>
          <p:nvPr>
            <p:ph idx="1"/>
          </p:nvPr>
        </p:nvSpPr>
        <p:spPr/>
        <p:txBody>
          <a:bodyPr/>
          <a:lstStyle/>
          <a:p>
            <a:r>
              <a:rPr lang="en-GB" dirty="0"/>
              <a:t>- Making reference to Sherrington’s work, how would you describe that method of teaching?</a:t>
            </a:r>
          </a:p>
          <a:p>
            <a:r>
              <a:rPr lang="en-GB" dirty="0"/>
              <a:t>- What do you consider the strengths of the lesson. Why?</a:t>
            </a:r>
          </a:p>
          <a:p>
            <a:r>
              <a:rPr lang="en-GB" dirty="0"/>
              <a:t>- What do you consider the areas for development. Why?</a:t>
            </a:r>
          </a:p>
          <a:p>
            <a:r>
              <a:rPr lang="en-GB" dirty="0"/>
              <a:t>- Making reference to the 4P’s (four purposes), what evidence did you see of these?</a:t>
            </a:r>
          </a:p>
          <a:p>
            <a:r>
              <a:rPr lang="en-GB" dirty="0"/>
              <a:t>- How would you modify this lesson to make greater reference to the 4P’s and pedagogy presented in Task 1?</a:t>
            </a:r>
          </a:p>
          <a:p>
            <a:endParaRPr lang="en-GB" dirty="0"/>
          </a:p>
        </p:txBody>
      </p:sp>
    </p:spTree>
    <p:extLst>
      <p:ext uri="{BB962C8B-B14F-4D97-AF65-F5344CB8AC3E}">
        <p14:creationId xmlns:p14="http://schemas.microsoft.com/office/powerpoint/2010/main" val="2929833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1B408-1485-95E3-2648-721BDFA6D5E0}"/>
              </a:ext>
            </a:extLst>
          </p:cNvPr>
          <p:cNvSpPr>
            <a:spLocks noGrp="1"/>
          </p:cNvSpPr>
          <p:nvPr>
            <p:ph type="title"/>
          </p:nvPr>
        </p:nvSpPr>
        <p:spPr>
          <a:xfrm>
            <a:off x="1121827" y="-75475"/>
            <a:ext cx="10058400" cy="1450757"/>
          </a:xfrm>
        </p:spPr>
        <p:txBody>
          <a:bodyPr/>
          <a:lstStyle/>
          <a:p>
            <a:r>
              <a:rPr lang="en-GB" dirty="0"/>
              <a:t>Task 4: 12 Pedagogical Principles</a:t>
            </a:r>
          </a:p>
        </p:txBody>
      </p:sp>
      <p:sp>
        <p:nvSpPr>
          <p:cNvPr id="6" name="TextBox 5">
            <a:extLst>
              <a:ext uri="{FF2B5EF4-FFF2-40B4-BE49-F238E27FC236}">
                <a16:creationId xmlns:a16="http://schemas.microsoft.com/office/drawing/2014/main" id="{D539D8F2-455F-EB27-452C-B313A85906AF}"/>
              </a:ext>
            </a:extLst>
          </p:cNvPr>
          <p:cNvSpPr txBox="1"/>
          <p:nvPr/>
        </p:nvSpPr>
        <p:spPr>
          <a:xfrm>
            <a:off x="474382" y="1976085"/>
            <a:ext cx="11353289" cy="3785652"/>
          </a:xfrm>
          <a:prstGeom prst="rect">
            <a:avLst/>
          </a:prstGeom>
          <a:noFill/>
        </p:spPr>
        <p:txBody>
          <a:bodyPr wrap="square" rtlCol="0">
            <a:spAutoFit/>
          </a:bodyPr>
          <a:lstStyle/>
          <a:p>
            <a:pPr marL="342900" indent="-342900">
              <a:buAutoNum type="arabicPeriod"/>
            </a:pPr>
            <a:r>
              <a:rPr lang="en-GB" sz="1600" dirty="0"/>
              <a:t>Good teaching and learning maintains a consistent focus on the overall purposes of the curriculum</a:t>
            </a:r>
          </a:p>
          <a:p>
            <a:pPr marL="342900" indent="-342900">
              <a:buAutoNum type="arabicPeriod"/>
            </a:pPr>
            <a:r>
              <a:rPr lang="en-GB" sz="1600" dirty="0"/>
              <a:t>Good teaching and learning challenges all learners by encouraging them to recognise the importance of sustained effort in meeting expectations that are high but achievable for them</a:t>
            </a:r>
          </a:p>
          <a:p>
            <a:pPr marL="342900" indent="-342900">
              <a:buAutoNum type="arabicPeriod"/>
            </a:pPr>
            <a:r>
              <a:rPr lang="en-GB" sz="1600" dirty="0"/>
              <a:t>Good teaching and learning means employing a blend of approaches including direct teaching</a:t>
            </a:r>
          </a:p>
          <a:p>
            <a:pPr marL="342900" indent="-342900">
              <a:buAutoNum type="arabicPeriod"/>
            </a:pPr>
            <a:r>
              <a:rPr lang="en-GB" sz="1600" dirty="0"/>
              <a:t>Good teaching and learning means employing a blend of approaches including those that promote problem solving, creative and critical thinking</a:t>
            </a:r>
          </a:p>
          <a:p>
            <a:pPr marL="342900" indent="-342900">
              <a:buAutoNum type="arabicPeriod"/>
            </a:pPr>
            <a:r>
              <a:rPr lang="en-GB" sz="1600" dirty="0"/>
              <a:t>Good teaching and learning sets tasks and selects resources that build on previous knowledge and experience and engage interest </a:t>
            </a:r>
          </a:p>
          <a:p>
            <a:pPr marL="342900" indent="-342900">
              <a:buAutoNum type="arabicPeriod"/>
            </a:pPr>
            <a:r>
              <a:rPr lang="en-GB" sz="1600" dirty="0"/>
              <a:t>Good teaching and learning creates authentic contexts for learning</a:t>
            </a:r>
          </a:p>
          <a:p>
            <a:pPr marL="342900" indent="-342900">
              <a:buAutoNum type="arabicPeriod"/>
            </a:pPr>
            <a:r>
              <a:rPr lang="en-GB" sz="1600" dirty="0"/>
              <a:t>Good teaching and learning means employing assessment for learning principles</a:t>
            </a:r>
          </a:p>
          <a:p>
            <a:pPr marL="342900" indent="-342900">
              <a:buAutoNum type="arabicPeriod"/>
            </a:pPr>
            <a:r>
              <a:rPr lang="en-GB" sz="1600" dirty="0"/>
              <a:t>Good teaching and learning ranges within and across Areas of Learning and Experience</a:t>
            </a:r>
          </a:p>
          <a:p>
            <a:pPr marL="342900" indent="-342900">
              <a:buAutoNum type="arabicPeriod"/>
            </a:pPr>
            <a:r>
              <a:rPr lang="en-GB" sz="1600" dirty="0"/>
              <a:t>Good teaching and learning regularly reinforces Cross-curriculum Responsibilities, including literacy, numeracy and digital competence, and provides opportunities to practise them</a:t>
            </a:r>
          </a:p>
          <a:p>
            <a:pPr marL="342900" indent="-342900">
              <a:buAutoNum type="arabicPeriod"/>
            </a:pPr>
            <a:r>
              <a:rPr lang="en-GB" sz="1600" dirty="0"/>
              <a:t>Good teaching and learning encourages children and young people to take increasing responsibility for their own learning </a:t>
            </a:r>
          </a:p>
          <a:p>
            <a:pPr marL="342900" indent="-342900">
              <a:buAutoNum type="arabicPeriod"/>
            </a:pPr>
            <a:r>
              <a:rPr lang="en-GB" sz="1600" dirty="0"/>
              <a:t>Good teaching and learning supports social and emotional development and positive relationships </a:t>
            </a:r>
          </a:p>
          <a:p>
            <a:pPr marL="342900" indent="-342900">
              <a:buAutoNum type="arabicPeriod"/>
            </a:pPr>
            <a:r>
              <a:rPr lang="en-GB" sz="1600" dirty="0"/>
              <a:t>Good teaching and learning encourages collaboration</a:t>
            </a:r>
          </a:p>
        </p:txBody>
      </p:sp>
      <p:sp>
        <p:nvSpPr>
          <p:cNvPr id="8" name="TextBox 7">
            <a:extLst>
              <a:ext uri="{FF2B5EF4-FFF2-40B4-BE49-F238E27FC236}">
                <a16:creationId xmlns:a16="http://schemas.microsoft.com/office/drawing/2014/main" id="{51D30366-BB83-C201-27AA-5222D0477701}"/>
              </a:ext>
            </a:extLst>
          </p:cNvPr>
          <p:cNvSpPr txBox="1"/>
          <p:nvPr/>
        </p:nvSpPr>
        <p:spPr>
          <a:xfrm>
            <a:off x="474382" y="5890876"/>
            <a:ext cx="6097022" cy="369332"/>
          </a:xfrm>
          <a:prstGeom prst="rect">
            <a:avLst/>
          </a:prstGeom>
          <a:noFill/>
        </p:spPr>
        <p:txBody>
          <a:bodyPr wrap="square">
            <a:spAutoFit/>
          </a:bodyPr>
          <a:lstStyle/>
          <a:p>
            <a:r>
              <a:rPr lang="en-GB" dirty="0">
                <a:hlinkClick r:id="rId3"/>
              </a:rPr>
              <a:t>Pedagogical Principles Task.docx</a:t>
            </a:r>
            <a:endParaRPr lang="en-GB" dirty="0"/>
          </a:p>
        </p:txBody>
      </p:sp>
    </p:spTree>
    <p:extLst>
      <p:ext uri="{BB962C8B-B14F-4D97-AF65-F5344CB8AC3E}">
        <p14:creationId xmlns:p14="http://schemas.microsoft.com/office/powerpoint/2010/main" val="3441445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32666A"/>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6052AF2-B4B9-FCED-0A3A-E4A6D001E762}"/>
              </a:ext>
            </a:extLst>
          </p:cNvPr>
          <p:cNvSpPr>
            <a:spLocks noGrp="1"/>
          </p:cNvSpPr>
          <p:nvPr>
            <p:ph type="title"/>
          </p:nvPr>
        </p:nvSpPr>
        <p:spPr>
          <a:xfrm>
            <a:off x="492370" y="516836"/>
            <a:ext cx="3084844" cy="1961086"/>
          </a:xfrm>
        </p:spPr>
        <p:txBody>
          <a:bodyPr>
            <a:normAutofit/>
          </a:bodyPr>
          <a:lstStyle/>
          <a:p>
            <a:r>
              <a:rPr lang="en-GB" sz="4000" dirty="0">
                <a:solidFill>
                  <a:srgbClr val="FFFFFF"/>
                </a:solidFill>
              </a:rPr>
              <a:t>Task 5</a:t>
            </a:r>
          </a:p>
        </p:txBody>
      </p:sp>
      <p:cxnSp>
        <p:nvCxnSpPr>
          <p:cNvPr id="13" name="Straight Connector 12">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AB18EF-EB92-09F3-55F6-5E8B22CC0776}"/>
              </a:ext>
            </a:extLst>
          </p:cNvPr>
          <p:cNvSpPr>
            <a:spLocks noGrp="1"/>
          </p:cNvSpPr>
          <p:nvPr>
            <p:ph idx="1"/>
          </p:nvPr>
        </p:nvSpPr>
        <p:spPr>
          <a:xfrm>
            <a:off x="571752" y="2799654"/>
            <a:ext cx="3005462" cy="3189665"/>
          </a:xfrm>
        </p:spPr>
        <p:txBody>
          <a:bodyPr>
            <a:normAutofit/>
          </a:bodyPr>
          <a:lstStyle/>
          <a:p>
            <a:r>
              <a:rPr lang="en-GB" sz="1800">
                <a:solidFill>
                  <a:srgbClr val="FFFFFF"/>
                </a:solidFill>
              </a:rPr>
              <a:t>Read Rosenshine’s Principles of Instruction and make notes by next session.  Note the similarities and differences between this and the 12 Pedagogical Principles (Donaldson, 2015)   </a:t>
            </a:r>
          </a:p>
          <a:p>
            <a:endParaRPr lang="en-GB" sz="1800">
              <a:solidFill>
                <a:srgbClr val="FFFFFF"/>
              </a:solidFill>
            </a:endParaRPr>
          </a:p>
        </p:txBody>
      </p:sp>
      <p:pic>
        <p:nvPicPr>
          <p:cNvPr id="4" name="Picture 3">
            <a:extLst>
              <a:ext uri="{FF2B5EF4-FFF2-40B4-BE49-F238E27FC236}">
                <a16:creationId xmlns:a16="http://schemas.microsoft.com/office/drawing/2014/main" id="{7B0A4CAA-5560-99D6-3D60-3D3C306FA2D5}"/>
              </a:ext>
            </a:extLst>
          </p:cNvPr>
          <p:cNvPicPr>
            <a:picLocks noChangeAspect="1"/>
          </p:cNvPicPr>
          <p:nvPr/>
        </p:nvPicPr>
        <p:blipFill>
          <a:blip r:embed="rId3"/>
          <a:stretch>
            <a:fillRect/>
          </a:stretch>
        </p:blipFill>
        <p:spPr>
          <a:xfrm>
            <a:off x="4901548" y="445806"/>
            <a:ext cx="6798082" cy="3721951"/>
          </a:xfrm>
          <a:prstGeom prst="rect">
            <a:avLst/>
          </a:prstGeom>
        </p:spPr>
      </p:pic>
      <p:sp>
        <p:nvSpPr>
          <p:cNvPr id="6" name="TextBox 5">
            <a:extLst>
              <a:ext uri="{FF2B5EF4-FFF2-40B4-BE49-F238E27FC236}">
                <a16:creationId xmlns:a16="http://schemas.microsoft.com/office/drawing/2014/main" id="{F11CFA33-B20A-16F6-FC23-919AA59DB734}"/>
              </a:ext>
            </a:extLst>
          </p:cNvPr>
          <p:cNvSpPr txBox="1"/>
          <p:nvPr/>
        </p:nvSpPr>
        <p:spPr>
          <a:xfrm>
            <a:off x="4987264" y="5030176"/>
            <a:ext cx="6096000" cy="369332"/>
          </a:xfrm>
          <a:prstGeom prst="rect">
            <a:avLst/>
          </a:prstGeom>
          <a:noFill/>
        </p:spPr>
        <p:txBody>
          <a:bodyPr wrap="square">
            <a:spAutoFit/>
          </a:bodyPr>
          <a:lstStyle/>
          <a:p>
            <a:r>
              <a:rPr lang="en-GB" dirty="0" err="1">
                <a:hlinkClick r:id="rId4"/>
              </a:rPr>
              <a:t>Rosenshine's</a:t>
            </a:r>
            <a:r>
              <a:rPr lang="en-GB" dirty="0">
                <a:hlinkClick r:id="rId4"/>
              </a:rPr>
              <a:t> Principles</a:t>
            </a:r>
            <a:endParaRPr lang="en-GB" dirty="0"/>
          </a:p>
        </p:txBody>
      </p:sp>
    </p:spTree>
    <p:extLst>
      <p:ext uri="{BB962C8B-B14F-4D97-AF65-F5344CB8AC3E}">
        <p14:creationId xmlns:p14="http://schemas.microsoft.com/office/powerpoint/2010/main" val="194418136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{A80EA864-B012-462B-B878-B4D34A6D82EF}tf11437505_win32</Template>
  <TotalTime>0</TotalTime>
  <Words>759</Words>
  <Application>Microsoft Office PowerPoint</Application>
  <PresentationFormat>Widescreen</PresentationFormat>
  <Paragraphs>97</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RetrospectVTI</vt:lpstr>
      <vt:lpstr>12 Pedagogical Principles</vt:lpstr>
      <vt:lpstr>Aims: </vt:lpstr>
      <vt:lpstr>PowerPoint Presentation</vt:lpstr>
      <vt:lpstr>A contested term? </vt:lpstr>
      <vt:lpstr>What is pedagogy?</vt:lpstr>
      <vt:lpstr>Task 1:</vt:lpstr>
      <vt:lpstr>Task 2: Art lesson</vt:lpstr>
      <vt:lpstr>Aim: learn how to draw a cylinder</vt:lpstr>
      <vt:lpstr>PowerPoint Presentation</vt:lpstr>
      <vt:lpstr>PowerPoint Presentation</vt:lpstr>
      <vt:lpstr>Task 3: Unpick</vt:lpstr>
      <vt:lpstr>Task 4: 12 Pedagogical Principles</vt:lpstr>
      <vt:lpstr>Task 5</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12 Pedagogical Principles</dc:title>
  <dc:creator>Daisy Wilson</dc:creator>
  <cp:lastModifiedBy>Daisy Wilson</cp:lastModifiedBy>
  <cp:revision>6</cp:revision>
  <dcterms:created xsi:type="dcterms:W3CDTF">2022-09-21T17:51:29Z</dcterms:created>
  <dcterms:modified xsi:type="dcterms:W3CDTF">2022-09-21T19:18:29Z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