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0" r:id="rId1"/>
  </p:sldMasterIdLst>
  <p:notesMasterIdLst>
    <p:notesMasterId r:id="rId26"/>
  </p:notesMasterIdLst>
  <p:sldIdLst>
    <p:sldId id="256" r:id="rId2"/>
    <p:sldId id="257" r:id="rId3"/>
    <p:sldId id="258" r:id="rId4"/>
    <p:sldId id="259" r:id="rId5"/>
    <p:sldId id="260" r:id="rId6"/>
    <p:sldId id="261" r:id="rId7"/>
    <p:sldId id="263" r:id="rId8"/>
    <p:sldId id="264" r:id="rId9"/>
    <p:sldId id="265" r:id="rId10"/>
    <p:sldId id="266" r:id="rId11"/>
    <p:sldId id="267" r:id="rId12"/>
    <p:sldId id="268" r:id="rId13"/>
    <p:sldId id="269" r:id="rId14"/>
    <p:sldId id="270" r:id="rId15"/>
    <p:sldId id="271" r:id="rId16"/>
    <p:sldId id="272" r:id="rId17"/>
    <p:sldId id="273" r:id="rId18"/>
    <p:sldId id="274" r:id="rId19"/>
    <p:sldId id="275" r:id="rId20"/>
    <p:sldId id="276" r:id="rId21"/>
    <p:sldId id="280" r:id="rId22"/>
    <p:sldId id="277" r:id="rId23"/>
    <p:sldId id="279" r:id="rId24"/>
    <p:sldId id="278" r:id="rId2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Microsoft Office User" initials="Office" lastIdx="1" clrIdx="0"/>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08"/>
    <p:restoredTop sz="94674"/>
  </p:normalViewPr>
  <p:slideViewPr>
    <p:cSldViewPr snapToGrid="0" showGuides="1">
      <p:cViewPr varScale="1">
        <p:scale>
          <a:sx n="70" d="100"/>
          <a:sy n="70" d="100"/>
        </p:scale>
        <p:origin x="714"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commentAuthors" Target="commentAuthors.xml"/><Relationship Id="rId30" Type="http://schemas.openxmlformats.org/officeDocument/2006/relationships/theme" Target="theme/theme1.xml"/></Relationships>
</file>

<file path=ppt/diagrams/_rels/data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svg"/><Relationship Id="rId1" Type="http://schemas.openxmlformats.org/officeDocument/2006/relationships/image" Target="../media/image1.png"/><Relationship Id="rId6" Type="http://schemas.openxmlformats.org/officeDocument/2006/relationships/image" Target="../media/image6.svg"/><Relationship Id="rId5" Type="http://schemas.openxmlformats.org/officeDocument/2006/relationships/image" Target="../media/image3.png"/><Relationship Id="rId4" Type="http://schemas.openxmlformats.org/officeDocument/2006/relationships/image" Target="../media/image4.svg"/></Relationships>
</file>

<file path=ppt/diagrams/_rels/drawing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svg"/><Relationship Id="rId1" Type="http://schemas.openxmlformats.org/officeDocument/2006/relationships/image" Target="../media/image1.png"/><Relationship Id="rId6" Type="http://schemas.openxmlformats.org/officeDocument/2006/relationships/image" Target="../media/image6.svg"/><Relationship Id="rId5" Type="http://schemas.openxmlformats.org/officeDocument/2006/relationships/image" Target="../media/image3.png"/><Relationship Id="rId4" Type="http://schemas.openxmlformats.org/officeDocument/2006/relationships/image" Target="../media/image4.svg"/></Relationships>
</file>

<file path=ppt/diagrams/colors1.xml><?xml version="1.0" encoding="utf-8"?>
<dgm:colorsDef xmlns:dgm="http://schemas.openxmlformats.org/drawingml/2006/diagram" xmlns:a="http://schemas.openxmlformats.org/drawingml/2006/main" uniqueId="urn:microsoft.com/office/officeart/2018/5/colors/Iconchunking_neutralbg_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a:alpha val="0"/>
      </a:schemeClr>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5B1E307-FCF3-4FEA-8450-F54859438969}" type="doc">
      <dgm:prSet loTypeId="urn:microsoft.com/office/officeart/2018/2/layout/IconLabelList" loCatId="icon" qsTypeId="urn:microsoft.com/office/officeart/2005/8/quickstyle/simple1" qsCatId="simple" csTypeId="urn:microsoft.com/office/officeart/2018/5/colors/Iconchunking_neutralbg_accent2_2" csCatId="accent2" phldr="1"/>
      <dgm:spPr/>
      <dgm:t>
        <a:bodyPr/>
        <a:lstStyle/>
        <a:p>
          <a:endParaRPr lang="en-US"/>
        </a:p>
      </dgm:t>
    </dgm:pt>
    <dgm:pt modelId="{9610256F-6256-4531-9D31-889CD3A3ECBE}">
      <dgm:prSet custT="1"/>
      <dgm:spPr/>
      <dgm:t>
        <a:bodyPr/>
        <a:lstStyle/>
        <a:p>
          <a:r>
            <a:rPr lang="en-GB" sz="2000" b="1" i="0" baseline="0" dirty="0"/>
            <a:t>In the present growing and competitive business world, a great idea alone is insufficient for a start-up to attain success.
</a:t>
          </a:r>
          <a:endParaRPr lang="en-US" sz="2000" b="1" i="0" baseline="0" dirty="0"/>
        </a:p>
      </dgm:t>
    </dgm:pt>
    <dgm:pt modelId="{940D319D-5553-4C22-91D3-8ED9E52BF72C}" type="parTrans" cxnId="{7CB6C0F8-CCEC-4CBD-BB2E-93BEB2C3E207}">
      <dgm:prSet/>
      <dgm:spPr/>
      <dgm:t>
        <a:bodyPr/>
        <a:lstStyle/>
        <a:p>
          <a:endParaRPr lang="en-US"/>
        </a:p>
      </dgm:t>
    </dgm:pt>
    <dgm:pt modelId="{396D9CB1-D31F-4166-9DAC-632C1D5F0AB7}" type="sibTrans" cxnId="{7CB6C0F8-CCEC-4CBD-BB2E-93BEB2C3E207}">
      <dgm:prSet/>
      <dgm:spPr/>
      <dgm:t>
        <a:bodyPr/>
        <a:lstStyle/>
        <a:p>
          <a:endParaRPr lang="en-US"/>
        </a:p>
      </dgm:t>
    </dgm:pt>
    <dgm:pt modelId="{32F64BD6-B9D0-4933-8D18-8171CB81560E}">
      <dgm:prSet custT="1"/>
      <dgm:spPr/>
      <dgm:t>
        <a:bodyPr/>
        <a:lstStyle/>
        <a:p>
          <a:r>
            <a:rPr lang="en-GB" sz="2000" b="1" i="0" baseline="0" dirty="0"/>
            <a:t>To succeed in the current market saturated with various products and services, start-ups must stand out by utilising different strategies and tools. </a:t>
          </a:r>
          <a:endParaRPr lang="en-US" sz="2000" b="1" i="0" baseline="0" dirty="0"/>
        </a:p>
      </dgm:t>
    </dgm:pt>
    <dgm:pt modelId="{2A650FE2-93FC-4607-ABDC-3ECFCBD2B2EB}" type="parTrans" cxnId="{DCDF06C1-A5AB-4788-A4EA-028AB5912CC3}">
      <dgm:prSet/>
      <dgm:spPr/>
      <dgm:t>
        <a:bodyPr/>
        <a:lstStyle/>
        <a:p>
          <a:endParaRPr lang="en-US"/>
        </a:p>
      </dgm:t>
    </dgm:pt>
    <dgm:pt modelId="{696357C3-D1C3-4642-B948-1728556343EC}" type="sibTrans" cxnId="{DCDF06C1-A5AB-4788-A4EA-028AB5912CC3}">
      <dgm:prSet/>
      <dgm:spPr/>
      <dgm:t>
        <a:bodyPr/>
        <a:lstStyle/>
        <a:p>
          <a:endParaRPr lang="en-US"/>
        </a:p>
      </dgm:t>
    </dgm:pt>
    <dgm:pt modelId="{B2EB1A07-94F4-4BB4-B4B5-E12012F305A0}">
      <dgm:prSet custT="1"/>
      <dgm:spPr/>
      <dgm:t>
        <a:bodyPr/>
        <a:lstStyle/>
        <a:p>
          <a:r>
            <a:rPr lang="en-IN" sz="2000" b="1" i="0" baseline="0" dirty="0"/>
            <a:t>This presentation discusses the critical factors that lead start-ups to succeed beyond three years.</a:t>
          </a:r>
          <a:endParaRPr lang="en-US" sz="2000" b="1" i="0" baseline="0" dirty="0"/>
        </a:p>
      </dgm:t>
    </dgm:pt>
    <dgm:pt modelId="{8B392F7E-2A60-4A0F-9C02-E470FFBBC0B1}" type="parTrans" cxnId="{20181591-1841-4B98-8311-F3E20EE731A1}">
      <dgm:prSet/>
      <dgm:spPr/>
      <dgm:t>
        <a:bodyPr/>
        <a:lstStyle/>
        <a:p>
          <a:endParaRPr lang="en-US"/>
        </a:p>
      </dgm:t>
    </dgm:pt>
    <dgm:pt modelId="{1157ECFA-6150-4A52-A50D-ABC41FE10876}" type="sibTrans" cxnId="{20181591-1841-4B98-8311-F3E20EE731A1}">
      <dgm:prSet/>
      <dgm:spPr/>
      <dgm:t>
        <a:bodyPr/>
        <a:lstStyle/>
        <a:p>
          <a:endParaRPr lang="en-US"/>
        </a:p>
      </dgm:t>
    </dgm:pt>
    <dgm:pt modelId="{6A3CC111-EF87-4D10-B4B8-4311DF062F7B}" type="pres">
      <dgm:prSet presAssocID="{B5B1E307-FCF3-4FEA-8450-F54859438969}" presName="root" presStyleCnt="0">
        <dgm:presLayoutVars>
          <dgm:dir/>
          <dgm:resizeHandles val="exact"/>
        </dgm:presLayoutVars>
      </dgm:prSet>
      <dgm:spPr/>
      <dgm:t>
        <a:bodyPr/>
        <a:lstStyle/>
        <a:p>
          <a:endParaRPr lang="en-US"/>
        </a:p>
      </dgm:t>
    </dgm:pt>
    <dgm:pt modelId="{5B38F4CA-4B7C-4D0D-B590-245ACE15D3E0}" type="pres">
      <dgm:prSet presAssocID="{9610256F-6256-4531-9D31-889CD3A3ECBE}" presName="compNode" presStyleCnt="0"/>
      <dgm:spPr/>
    </dgm:pt>
    <dgm:pt modelId="{171551FC-EC26-4AC8-868C-D309742AC7FF}" type="pres">
      <dgm:prSet presAssocID="{9610256F-6256-4531-9D31-889CD3A3ECBE}" presName="iconRect" presStyleLbl="node1" presStyleIdx="0" presStyleCnt="3"/>
      <dgm:spPr>
        <a:blipFill>
          <a:blip xmlns:r="http://schemas.openxmlformats.org/officeDocument/2006/relationships" r:embed="rId1" cstate="print">
            <a:extLst>
              <a:ext uri="{28A0092B-C50C-407E-A947-70E740481C1C}">
                <a14:useLocalDpi xmlns:a14="http://schemas.microsoft.com/office/drawing/2010/main" val="0"/>
              </a:ext>
              <a:ext uri="{96DAC541-7B7A-43D3-8B79-37D633B846F1}">
                <asvg:svgBlip xmlns:asvg="http://schemas.microsoft.com/office/drawing/2016/SVG/main" xmlns="" r:embed="rId2"/>
              </a:ext>
            </a:extLst>
          </a:blip>
          <a:stretch>
            <a:fillRect/>
          </a:stretch>
        </a:blipFill>
        <a:ln>
          <a:noFill/>
        </a:ln>
      </dgm:spPr>
      <dgm:t>
        <a:bodyPr/>
        <a:lstStyle/>
        <a:p>
          <a:endParaRPr lang="en-US"/>
        </a:p>
      </dgm:t>
      <dgm:extLst>
        <a:ext uri="{E40237B7-FDA0-4F09-8148-C483321AD2D9}">
          <dgm14:cNvPr xmlns:dgm14="http://schemas.microsoft.com/office/drawing/2010/diagram" id="0" name="" descr="Lightbulb"/>
        </a:ext>
      </dgm:extLst>
    </dgm:pt>
    <dgm:pt modelId="{5F3187EA-B4BA-4F15-9F05-1CDB97EC1736}" type="pres">
      <dgm:prSet presAssocID="{9610256F-6256-4531-9D31-889CD3A3ECBE}" presName="spaceRect" presStyleCnt="0"/>
      <dgm:spPr/>
    </dgm:pt>
    <dgm:pt modelId="{2ABE1704-15FB-47EE-9CB0-93652CAAF808}" type="pres">
      <dgm:prSet presAssocID="{9610256F-6256-4531-9D31-889CD3A3ECBE}" presName="textRect" presStyleLbl="revTx" presStyleIdx="0" presStyleCnt="3">
        <dgm:presLayoutVars>
          <dgm:chMax val="1"/>
          <dgm:chPref val="1"/>
        </dgm:presLayoutVars>
      </dgm:prSet>
      <dgm:spPr/>
      <dgm:t>
        <a:bodyPr/>
        <a:lstStyle/>
        <a:p>
          <a:endParaRPr lang="en-US"/>
        </a:p>
      </dgm:t>
    </dgm:pt>
    <dgm:pt modelId="{0E4326F7-2E2C-4711-A36D-EC12340285D3}" type="pres">
      <dgm:prSet presAssocID="{396D9CB1-D31F-4166-9DAC-632C1D5F0AB7}" presName="sibTrans" presStyleCnt="0"/>
      <dgm:spPr/>
    </dgm:pt>
    <dgm:pt modelId="{009DA116-A960-4986-BA2C-FD3BF7996C02}" type="pres">
      <dgm:prSet presAssocID="{32F64BD6-B9D0-4933-8D18-8171CB81560E}" presName="compNode" presStyleCnt="0"/>
      <dgm:spPr/>
    </dgm:pt>
    <dgm:pt modelId="{E57BABEC-D066-4C47-97FF-8DC926F6F6AD}" type="pres">
      <dgm:prSet presAssocID="{32F64BD6-B9D0-4933-8D18-8171CB81560E}" presName="iconRect" presStyleLbl="node1" presStyleIdx="1" presStyleCnt="3"/>
      <dgm:spPr>
        <a:blipFill>
          <a:blip xmlns:r="http://schemas.openxmlformats.org/officeDocument/2006/relationships" r:embed="rId3" cstate="print">
            <a:extLst>
              <a:ext uri="{28A0092B-C50C-407E-A947-70E740481C1C}">
                <a14:useLocalDpi xmlns:a14="http://schemas.microsoft.com/office/drawing/2010/main" val="0"/>
              </a:ext>
              <a:ext uri="{96DAC541-7B7A-43D3-8B79-37D633B846F1}">
                <asvg:svgBlip xmlns:asvg="http://schemas.microsoft.com/office/drawing/2016/SVG/main" xmlns="" r:embed="rId4"/>
              </a:ext>
            </a:extLst>
          </a:blip>
          <a:stretch>
            <a:fillRect/>
          </a:stretch>
        </a:blipFill>
        <a:ln>
          <a:noFill/>
        </a:ln>
      </dgm:spPr>
      <dgm:t>
        <a:bodyPr/>
        <a:lstStyle/>
        <a:p>
          <a:endParaRPr lang="en-US"/>
        </a:p>
      </dgm:t>
      <dgm:extLst>
        <a:ext uri="{E40237B7-FDA0-4F09-8148-C483321AD2D9}">
          <dgm14:cNvPr xmlns:dgm14="http://schemas.microsoft.com/office/drawing/2010/diagram" id="0" name="" descr="Dollar"/>
        </a:ext>
      </dgm:extLst>
    </dgm:pt>
    <dgm:pt modelId="{3F6E2B78-3A4B-48DF-BF47-4FA4690E2935}" type="pres">
      <dgm:prSet presAssocID="{32F64BD6-B9D0-4933-8D18-8171CB81560E}" presName="spaceRect" presStyleCnt="0"/>
      <dgm:spPr/>
    </dgm:pt>
    <dgm:pt modelId="{C6341DFB-C466-4D3A-A9FC-9AC9EBD1867C}" type="pres">
      <dgm:prSet presAssocID="{32F64BD6-B9D0-4933-8D18-8171CB81560E}" presName="textRect" presStyleLbl="revTx" presStyleIdx="1" presStyleCnt="3" custScaleY="117423">
        <dgm:presLayoutVars>
          <dgm:chMax val="1"/>
          <dgm:chPref val="1"/>
        </dgm:presLayoutVars>
      </dgm:prSet>
      <dgm:spPr/>
      <dgm:t>
        <a:bodyPr/>
        <a:lstStyle/>
        <a:p>
          <a:endParaRPr lang="en-US"/>
        </a:p>
      </dgm:t>
    </dgm:pt>
    <dgm:pt modelId="{6B6653A5-FCD2-4D38-A33B-BCE5CB021CFF}" type="pres">
      <dgm:prSet presAssocID="{696357C3-D1C3-4642-B948-1728556343EC}" presName="sibTrans" presStyleCnt="0"/>
      <dgm:spPr/>
    </dgm:pt>
    <dgm:pt modelId="{EF583DFD-A1CF-42F1-AA2D-282F1AE1ACAE}" type="pres">
      <dgm:prSet presAssocID="{B2EB1A07-94F4-4BB4-B4B5-E12012F305A0}" presName="compNode" presStyleCnt="0"/>
      <dgm:spPr/>
    </dgm:pt>
    <dgm:pt modelId="{99984B5A-6395-42ED-A850-DCB5170FA084}" type="pres">
      <dgm:prSet presAssocID="{B2EB1A07-94F4-4BB4-B4B5-E12012F305A0}"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xmlns="" r:embed="rId6"/>
              </a:ext>
            </a:extLst>
          </a:blip>
          <a:stretch>
            <a:fillRect/>
          </a:stretch>
        </a:blipFill>
        <a:ln>
          <a:noFill/>
        </a:ln>
      </dgm:spPr>
      <dgm:t>
        <a:bodyPr/>
        <a:lstStyle/>
        <a:p>
          <a:endParaRPr lang="en-US"/>
        </a:p>
      </dgm:t>
      <dgm:extLst>
        <a:ext uri="{E40237B7-FDA0-4F09-8148-C483321AD2D9}">
          <dgm14:cNvPr xmlns:dgm14="http://schemas.microsoft.com/office/drawing/2010/diagram" id="0" name="" descr="Business Growth"/>
        </a:ext>
      </dgm:extLst>
    </dgm:pt>
    <dgm:pt modelId="{A342C976-858D-4F96-9603-9CE6A5B1C622}" type="pres">
      <dgm:prSet presAssocID="{B2EB1A07-94F4-4BB4-B4B5-E12012F305A0}" presName="spaceRect" presStyleCnt="0"/>
      <dgm:spPr/>
    </dgm:pt>
    <dgm:pt modelId="{4281A155-FF3F-40F5-A5E5-1EC107F7261F}" type="pres">
      <dgm:prSet presAssocID="{B2EB1A07-94F4-4BB4-B4B5-E12012F305A0}" presName="textRect" presStyleLbl="revTx" presStyleIdx="2" presStyleCnt="3" custScaleX="94211" custScaleY="95064" custLinFactNeighborX="1544" custLinFactNeighborY="-10328">
        <dgm:presLayoutVars>
          <dgm:chMax val="1"/>
          <dgm:chPref val="1"/>
        </dgm:presLayoutVars>
      </dgm:prSet>
      <dgm:spPr/>
      <dgm:t>
        <a:bodyPr/>
        <a:lstStyle/>
        <a:p>
          <a:endParaRPr lang="en-US"/>
        </a:p>
      </dgm:t>
    </dgm:pt>
  </dgm:ptLst>
  <dgm:cxnLst>
    <dgm:cxn modelId="{9624F0AB-29A4-4D7C-8CD5-291DE37ED449}" type="presOf" srcId="{B5B1E307-FCF3-4FEA-8450-F54859438969}" destId="{6A3CC111-EF87-4D10-B4B8-4311DF062F7B}" srcOrd="0" destOrd="0" presId="urn:microsoft.com/office/officeart/2018/2/layout/IconLabelList"/>
    <dgm:cxn modelId="{DCDF06C1-A5AB-4788-A4EA-028AB5912CC3}" srcId="{B5B1E307-FCF3-4FEA-8450-F54859438969}" destId="{32F64BD6-B9D0-4933-8D18-8171CB81560E}" srcOrd="1" destOrd="0" parTransId="{2A650FE2-93FC-4607-ABDC-3ECFCBD2B2EB}" sibTransId="{696357C3-D1C3-4642-B948-1728556343EC}"/>
    <dgm:cxn modelId="{B3DB0EE7-D44F-43D0-8C53-9A52BB9FFA89}" type="presOf" srcId="{9610256F-6256-4531-9D31-889CD3A3ECBE}" destId="{2ABE1704-15FB-47EE-9CB0-93652CAAF808}" srcOrd="0" destOrd="0" presId="urn:microsoft.com/office/officeart/2018/2/layout/IconLabelList"/>
    <dgm:cxn modelId="{7CB6C0F8-CCEC-4CBD-BB2E-93BEB2C3E207}" srcId="{B5B1E307-FCF3-4FEA-8450-F54859438969}" destId="{9610256F-6256-4531-9D31-889CD3A3ECBE}" srcOrd="0" destOrd="0" parTransId="{940D319D-5553-4C22-91D3-8ED9E52BF72C}" sibTransId="{396D9CB1-D31F-4166-9DAC-632C1D5F0AB7}"/>
    <dgm:cxn modelId="{20181591-1841-4B98-8311-F3E20EE731A1}" srcId="{B5B1E307-FCF3-4FEA-8450-F54859438969}" destId="{B2EB1A07-94F4-4BB4-B4B5-E12012F305A0}" srcOrd="2" destOrd="0" parTransId="{8B392F7E-2A60-4A0F-9C02-E470FFBBC0B1}" sibTransId="{1157ECFA-6150-4A52-A50D-ABC41FE10876}"/>
    <dgm:cxn modelId="{3450E76C-BDFB-4533-92BD-AD27EAFB300F}" type="presOf" srcId="{32F64BD6-B9D0-4933-8D18-8171CB81560E}" destId="{C6341DFB-C466-4D3A-A9FC-9AC9EBD1867C}" srcOrd="0" destOrd="0" presId="urn:microsoft.com/office/officeart/2018/2/layout/IconLabelList"/>
    <dgm:cxn modelId="{3B564133-2C5F-43DE-BCE7-D7314E0797DA}" type="presOf" srcId="{B2EB1A07-94F4-4BB4-B4B5-E12012F305A0}" destId="{4281A155-FF3F-40F5-A5E5-1EC107F7261F}" srcOrd="0" destOrd="0" presId="urn:microsoft.com/office/officeart/2018/2/layout/IconLabelList"/>
    <dgm:cxn modelId="{07E95C6D-E097-42B1-A4AC-68DF02519E62}" type="presParOf" srcId="{6A3CC111-EF87-4D10-B4B8-4311DF062F7B}" destId="{5B38F4CA-4B7C-4D0D-B590-245ACE15D3E0}" srcOrd="0" destOrd="0" presId="urn:microsoft.com/office/officeart/2018/2/layout/IconLabelList"/>
    <dgm:cxn modelId="{F9ED4675-89F2-4503-91F9-0AF6652721D7}" type="presParOf" srcId="{5B38F4CA-4B7C-4D0D-B590-245ACE15D3E0}" destId="{171551FC-EC26-4AC8-868C-D309742AC7FF}" srcOrd="0" destOrd="0" presId="urn:microsoft.com/office/officeart/2018/2/layout/IconLabelList"/>
    <dgm:cxn modelId="{8D9D80D5-1BCF-497F-A575-7F3311CC09C8}" type="presParOf" srcId="{5B38F4CA-4B7C-4D0D-B590-245ACE15D3E0}" destId="{5F3187EA-B4BA-4F15-9F05-1CDB97EC1736}" srcOrd="1" destOrd="0" presId="urn:microsoft.com/office/officeart/2018/2/layout/IconLabelList"/>
    <dgm:cxn modelId="{E73EC20E-763E-4F61-89BC-4746876BB265}" type="presParOf" srcId="{5B38F4CA-4B7C-4D0D-B590-245ACE15D3E0}" destId="{2ABE1704-15FB-47EE-9CB0-93652CAAF808}" srcOrd="2" destOrd="0" presId="urn:microsoft.com/office/officeart/2018/2/layout/IconLabelList"/>
    <dgm:cxn modelId="{39171AC9-2CF0-4E8E-8B64-019945B40C71}" type="presParOf" srcId="{6A3CC111-EF87-4D10-B4B8-4311DF062F7B}" destId="{0E4326F7-2E2C-4711-A36D-EC12340285D3}" srcOrd="1" destOrd="0" presId="urn:microsoft.com/office/officeart/2018/2/layout/IconLabelList"/>
    <dgm:cxn modelId="{47B3E0A5-EF5C-41DF-9786-BFD69D206E4A}" type="presParOf" srcId="{6A3CC111-EF87-4D10-B4B8-4311DF062F7B}" destId="{009DA116-A960-4986-BA2C-FD3BF7996C02}" srcOrd="2" destOrd="0" presId="urn:microsoft.com/office/officeart/2018/2/layout/IconLabelList"/>
    <dgm:cxn modelId="{D3C87EF7-45D3-4717-B70B-A565DE978B56}" type="presParOf" srcId="{009DA116-A960-4986-BA2C-FD3BF7996C02}" destId="{E57BABEC-D066-4C47-97FF-8DC926F6F6AD}" srcOrd="0" destOrd="0" presId="urn:microsoft.com/office/officeart/2018/2/layout/IconLabelList"/>
    <dgm:cxn modelId="{2B38467E-BE32-49D6-AEC7-9BDBDBB35B96}" type="presParOf" srcId="{009DA116-A960-4986-BA2C-FD3BF7996C02}" destId="{3F6E2B78-3A4B-48DF-BF47-4FA4690E2935}" srcOrd="1" destOrd="0" presId="urn:microsoft.com/office/officeart/2018/2/layout/IconLabelList"/>
    <dgm:cxn modelId="{2043EC21-9CF1-45B8-91C3-9ADDCBC93AE2}" type="presParOf" srcId="{009DA116-A960-4986-BA2C-FD3BF7996C02}" destId="{C6341DFB-C466-4D3A-A9FC-9AC9EBD1867C}" srcOrd="2" destOrd="0" presId="urn:microsoft.com/office/officeart/2018/2/layout/IconLabelList"/>
    <dgm:cxn modelId="{9A01BCA9-996E-4B67-AEF4-EFB50111A37F}" type="presParOf" srcId="{6A3CC111-EF87-4D10-B4B8-4311DF062F7B}" destId="{6B6653A5-FCD2-4D38-A33B-BCE5CB021CFF}" srcOrd="3" destOrd="0" presId="urn:microsoft.com/office/officeart/2018/2/layout/IconLabelList"/>
    <dgm:cxn modelId="{E4D0FA19-695F-45C7-9C86-1BEEF5CB3895}" type="presParOf" srcId="{6A3CC111-EF87-4D10-B4B8-4311DF062F7B}" destId="{EF583DFD-A1CF-42F1-AA2D-282F1AE1ACAE}" srcOrd="4" destOrd="0" presId="urn:microsoft.com/office/officeart/2018/2/layout/IconLabelList"/>
    <dgm:cxn modelId="{84E75193-DF39-47E1-B196-CCFF93922B42}" type="presParOf" srcId="{EF583DFD-A1CF-42F1-AA2D-282F1AE1ACAE}" destId="{99984B5A-6395-42ED-A850-DCB5170FA084}" srcOrd="0" destOrd="0" presId="urn:microsoft.com/office/officeart/2018/2/layout/IconLabelList"/>
    <dgm:cxn modelId="{EEA40E20-2935-48BD-9BCA-6AF9D7311558}" type="presParOf" srcId="{EF583DFD-A1CF-42F1-AA2D-282F1AE1ACAE}" destId="{A342C976-858D-4F96-9603-9CE6A5B1C622}" srcOrd="1" destOrd="0" presId="urn:microsoft.com/office/officeart/2018/2/layout/IconLabelList"/>
    <dgm:cxn modelId="{4D321473-2B74-4724-B40F-0BE2352D8B8F}" type="presParOf" srcId="{EF583DFD-A1CF-42F1-AA2D-282F1AE1ACAE}" destId="{4281A155-FF3F-40F5-A5E5-1EC107F7261F}" srcOrd="2" destOrd="0" presId="urn:microsoft.com/office/officeart/2018/2/layout/IconLabel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71551FC-EC26-4AC8-868C-D309742AC7FF}">
      <dsp:nvSpPr>
        <dsp:cNvPr id="0" name=""/>
        <dsp:cNvSpPr/>
      </dsp:nvSpPr>
      <dsp:spPr>
        <a:xfrm>
          <a:off x="1212569" y="970718"/>
          <a:ext cx="1300252" cy="1300252"/>
        </a:xfrm>
        <a:prstGeom prst="rect">
          <a:avLst/>
        </a:prstGeom>
        <a:blipFill>
          <a:blip xmlns:r="http://schemas.openxmlformats.org/officeDocument/2006/relationships" r:embed="rId1" cstate="print">
            <a:extLst>
              <a:ext uri="{28A0092B-C50C-407E-A947-70E740481C1C}">
                <a14:useLocalDpi xmlns:a14="http://schemas.microsoft.com/office/drawing/2010/main" val="0"/>
              </a:ext>
              <a:ext uri="{96DAC541-7B7A-43D3-8B79-37D633B846F1}">
                <asvg:svgBlip xmlns:asvg="http://schemas.microsoft.com/office/drawing/2016/SVG/main" xmlns=""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2ABE1704-15FB-47EE-9CB0-93652CAAF808}">
      <dsp:nvSpPr>
        <dsp:cNvPr id="0" name=""/>
        <dsp:cNvSpPr/>
      </dsp:nvSpPr>
      <dsp:spPr>
        <a:xfrm>
          <a:off x="417971" y="2845674"/>
          <a:ext cx="2889450" cy="190775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lvl="0" algn="ctr" defTabSz="889000">
            <a:lnSpc>
              <a:spcPct val="90000"/>
            </a:lnSpc>
            <a:spcBef>
              <a:spcPct val="0"/>
            </a:spcBef>
            <a:spcAft>
              <a:spcPct val="35000"/>
            </a:spcAft>
          </a:pPr>
          <a:r>
            <a:rPr lang="en-GB" sz="2000" b="1" i="0" kern="1200" baseline="0" dirty="0"/>
            <a:t>In the present growing and competitive business world, a great idea alone is insufficient for a start-up to attain success.
</a:t>
          </a:r>
          <a:endParaRPr lang="en-US" sz="2000" b="1" i="0" kern="1200" baseline="0" dirty="0"/>
        </a:p>
      </dsp:txBody>
      <dsp:txXfrm>
        <a:off x="417971" y="2845674"/>
        <a:ext cx="2889450" cy="1907750"/>
      </dsp:txXfrm>
    </dsp:sp>
    <dsp:sp modelId="{E57BABEC-D066-4C47-97FF-8DC926F6F6AD}">
      <dsp:nvSpPr>
        <dsp:cNvPr id="0" name=""/>
        <dsp:cNvSpPr/>
      </dsp:nvSpPr>
      <dsp:spPr>
        <a:xfrm>
          <a:off x="4607673" y="887621"/>
          <a:ext cx="1300252" cy="1300252"/>
        </a:xfrm>
        <a:prstGeom prst="rect">
          <a:avLst/>
        </a:prstGeom>
        <a:blipFill>
          <a:blip xmlns:r="http://schemas.openxmlformats.org/officeDocument/2006/relationships" r:embed="rId3" cstate="print">
            <a:extLst>
              <a:ext uri="{28A0092B-C50C-407E-A947-70E740481C1C}">
                <a14:useLocalDpi xmlns:a14="http://schemas.microsoft.com/office/drawing/2010/main" val="0"/>
              </a:ext>
              <a:ext uri="{96DAC541-7B7A-43D3-8B79-37D633B846F1}">
                <asvg:svgBlip xmlns:asvg="http://schemas.microsoft.com/office/drawing/2016/SVG/main" xmlns=""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C6341DFB-C466-4D3A-A9FC-9AC9EBD1867C}">
      <dsp:nvSpPr>
        <dsp:cNvPr id="0" name=""/>
        <dsp:cNvSpPr/>
      </dsp:nvSpPr>
      <dsp:spPr>
        <a:xfrm>
          <a:off x="3813075" y="2596384"/>
          <a:ext cx="2889450" cy="224013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lvl="0" algn="ctr" defTabSz="889000">
            <a:lnSpc>
              <a:spcPct val="90000"/>
            </a:lnSpc>
            <a:spcBef>
              <a:spcPct val="0"/>
            </a:spcBef>
            <a:spcAft>
              <a:spcPct val="35000"/>
            </a:spcAft>
          </a:pPr>
          <a:r>
            <a:rPr lang="en-GB" sz="2000" b="1" i="0" kern="1200" baseline="0" dirty="0"/>
            <a:t>To succeed in the current market saturated with various products and services, start-ups must stand out by utilising different strategies and tools. </a:t>
          </a:r>
          <a:endParaRPr lang="en-US" sz="2000" b="1" i="0" kern="1200" baseline="0" dirty="0"/>
        </a:p>
      </dsp:txBody>
      <dsp:txXfrm>
        <a:off x="3813075" y="2596384"/>
        <a:ext cx="2889450" cy="2240138"/>
      </dsp:txXfrm>
    </dsp:sp>
    <dsp:sp modelId="{99984B5A-6395-42ED-A850-DCB5170FA084}">
      <dsp:nvSpPr>
        <dsp:cNvPr id="0" name=""/>
        <dsp:cNvSpPr/>
      </dsp:nvSpPr>
      <dsp:spPr>
        <a:xfrm>
          <a:off x="8002777" y="994260"/>
          <a:ext cx="1300252" cy="1300252"/>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xmlns=""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4281A155-FF3F-40F5-A5E5-1EC107F7261F}">
      <dsp:nvSpPr>
        <dsp:cNvPr id="0" name=""/>
        <dsp:cNvSpPr/>
      </dsp:nvSpPr>
      <dsp:spPr>
        <a:xfrm>
          <a:off x="7252791" y="2719267"/>
          <a:ext cx="2722179" cy="181358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lvl="0" algn="ctr" defTabSz="889000">
            <a:lnSpc>
              <a:spcPct val="90000"/>
            </a:lnSpc>
            <a:spcBef>
              <a:spcPct val="0"/>
            </a:spcBef>
            <a:spcAft>
              <a:spcPct val="35000"/>
            </a:spcAft>
          </a:pPr>
          <a:r>
            <a:rPr lang="en-IN" sz="2000" b="1" i="0" kern="1200" baseline="0" dirty="0"/>
            <a:t>This presentation discusses the critical factors that lead start-ups to succeed beyond three years.</a:t>
          </a:r>
          <a:endParaRPr lang="en-US" sz="2000" b="1" i="0" kern="1200" baseline="0" dirty="0"/>
        </a:p>
      </dsp:txBody>
      <dsp:txXfrm>
        <a:off x="7252791" y="2719267"/>
        <a:ext cx="2722179" cy="1813584"/>
      </dsp:txXfrm>
    </dsp:sp>
  </dsp:spTree>
</dsp:drawing>
</file>

<file path=ppt/diagrams/layout1.xml><?xml version="1.0" encoding="utf-8"?>
<dgm:layoutDef xmlns:dgm="http://schemas.openxmlformats.org/drawingml/2006/diagram" xmlns:a="http://schemas.openxmlformats.org/drawingml/2006/main" uniqueId="urn:microsoft.com/office/officeart/2018/2/layout/IconLabelList">
  <dgm:title val="Icon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20"/>
          <dgm:constr type="w" for="ch" forName="sibTrans" refType="w" refFor="ch" refForName="compNode" fact="0.175"/>
          <dgm:constr type="sp" refType="w" refFor="ch" refForName="compNode" op="equ" fact="0.25"/>
          <dgm:constr type="primFontSz" for="des" ptType="node" op="equ" val="50"/>
          <dgm:constr type="h" for="des" forName="compNode" op="equ"/>
          <dgm:constr type="h" for="des" forName="textRect" op="equ"/>
        </dgm:constrLst>
      </dgm:if>
      <dgm:if name="Name5"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6"/>
          <dgm:constr type="h" for="des" forName="compNode" op="equ"/>
          <dgm:constr type="h" for="des" forName="textRect" op="equ"/>
        </dgm:constrLst>
      </dgm:if>
      <dgm:else name="Name6">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7" axis="ch" ptType="node">
      <dgm:layoutNode name="compNode">
        <dgm:alg type="composite"/>
        <dgm:shape xmlns:r="http://schemas.openxmlformats.org/officeDocument/2006/relationships" r:blip="">
          <dgm:adjLst/>
        </dgm:shape>
        <dgm:presOf axis="self"/>
        <dgm:constrLst>
          <dgm:constr type="w" for="ch" forName="iconRect" refType="w" fact="0.45"/>
          <dgm:constr type="h" for="ch" forName="iconRect" refType="w" refFor="ch" refForName="iconRect"/>
          <dgm:constr type="ctrX" for="ch" forName="iconRect" refType="w" fact="0.5"/>
          <dgm:constr type="t" for="ch" forName="iconRect"/>
          <dgm:constr type="h" for="ch" forName="spaceRect" refType="h" fact="0.15"/>
          <dgm:constr type="w" for="ch" forName="spaceRect" refType="w"/>
          <dgm:constr type="l" for="ch" forName="spaceRect"/>
          <dgm:constr type="t" for="ch" forName="spaceRect" refType="b" refFor="ch" refForName="icon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8"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xmlns="">
        <a:lvl1pPr>
          <a:lnSpc>
            <a:spcPct val="100000"/>
          </a:lnSpc>
        </a:lvl1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IN"/>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7C7D9A5-0D32-48A4-B717-37049FCEE464}" type="datetimeFigureOut">
              <a:rPr lang="en-IN" smtClean="0"/>
              <a:t>16-08-2023</a:t>
            </a:fld>
            <a:endParaRPr lang="en-IN"/>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IN"/>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IN"/>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8A52F52-1B03-4CC2-BC24-0746BC0751F9}" type="slidenum">
              <a:rPr lang="en-IN" smtClean="0"/>
              <a:t>‹#›</a:t>
            </a:fld>
            <a:endParaRPr lang="en-IN"/>
          </a:p>
        </p:txBody>
      </p:sp>
    </p:spTree>
    <p:extLst>
      <p:ext uri="{BB962C8B-B14F-4D97-AF65-F5344CB8AC3E}">
        <p14:creationId xmlns:p14="http://schemas.microsoft.com/office/powerpoint/2010/main" val="384108127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3" Type="http://schemas.openxmlformats.org/officeDocument/2006/relationships/hyperlink" Target="https://jebr.fimek.edu.rs/index.php/jebr/article/view/19" TargetMode="External"/><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3" Type="http://schemas.openxmlformats.org/officeDocument/2006/relationships/hyperlink" Target="https://jebr.fimek.edu.rs/index.php/jebr/article/view/19" TargetMode="External"/><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rtl="0">
              <a:spcBef>
                <a:spcPts val="0"/>
              </a:spcBef>
              <a:spcAft>
                <a:spcPts val="0"/>
              </a:spcAft>
            </a:pPr>
            <a:endParaRPr lang="en-IN" dirty="0"/>
          </a:p>
        </p:txBody>
      </p:sp>
      <p:sp>
        <p:nvSpPr>
          <p:cNvPr id="4" name="Slide Number Placeholder 3"/>
          <p:cNvSpPr>
            <a:spLocks noGrp="1"/>
          </p:cNvSpPr>
          <p:nvPr>
            <p:ph type="sldNum" sz="quarter" idx="5"/>
          </p:nvPr>
        </p:nvSpPr>
        <p:spPr/>
        <p:txBody>
          <a:bodyPr/>
          <a:lstStyle/>
          <a:p>
            <a:fld id="{48A52F52-1B03-4CC2-BC24-0746BC0751F9}" type="slidenum">
              <a:rPr lang="en-IN" smtClean="0"/>
              <a:t>2</a:t>
            </a:fld>
            <a:endParaRPr lang="en-IN"/>
          </a:p>
        </p:txBody>
      </p:sp>
    </p:spTree>
    <p:extLst>
      <p:ext uri="{BB962C8B-B14F-4D97-AF65-F5344CB8AC3E}">
        <p14:creationId xmlns:p14="http://schemas.microsoft.com/office/powerpoint/2010/main" val="25534462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dirty="0"/>
          </a:p>
        </p:txBody>
      </p:sp>
      <p:sp>
        <p:nvSpPr>
          <p:cNvPr id="4" name="Slide Number Placeholder 3"/>
          <p:cNvSpPr>
            <a:spLocks noGrp="1"/>
          </p:cNvSpPr>
          <p:nvPr>
            <p:ph type="sldNum" sz="quarter" idx="5"/>
          </p:nvPr>
        </p:nvSpPr>
        <p:spPr/>
        <p:txBody>
          <a:bodyPr/>
          <a:lstStyle/>
          <a:p>
            <a:fld id="{48A52F52-1B03-4CC2-BC24-0746BC0751F9}" type="slidenum">
              <a:rPr lang="en-IN" smtClean="0"/>
              <a:t>3</a:t>
            </a:fld>
            <a:endParaRPr lang="en-IN"/>
          </a:p>
        </p:txBody>
      </p:sp>
    </p:spTree>
    <p:extLst>
      <p:ext uri="{BB962C8B-B14F-4D97-AF65-F5344CB8AC3E}">
        <p14:creationId xmlns:p14="http://schemas.microsoft.com/office/powerpoint/2010/main" val="4067594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rtl="0">
              <a:spcBef>
                <a:spcPts val="0"/>
              </a:spcBef>
              <a:spcAft>
                <a:spcPts val="0"/>
              </a:spcAft>
            </a:pPr>
            <a:endParaRPr lang="en-IN" dirty="0"/>
          </a:p>
        </p:txBody>
      </p:sp>
      <p:sp>
        <p:nvSpPr>
          <p:cNvPr id="4" name="Slide Number Placeholder 3"/>
          <p:cNvSpPr>
            <a:spLocks noGrp="1"/>
          </p:cNvSpPr>
          <p:nvPr>
            <p:ph type="sldNum" sz="quarter" idx="5"/>
          </p:nvPr>
        </p:nvSpPr>
        <p:spPr/>
        <p:txBody>
          <a:bodyPr/>
          <a:lstStyle/>
          <a:p>
            <a:fld id="{48A52F52-1B03-4CC2-BC24-0746BC0751F9}" type="slidenum">
              <a:rPr lang="en-IN" smtClean="0"/>
              <a:t>4</a:t>
            </a:fld>
            <a:endParaRPr lang="en-IN"/>
          </a:p>
        </p:txBody>
      </p:sp>
    </p:spTree>
    <p:extLst>
      <p:ext uri="{BB962C8B-B14F-4D97-AF65-F5344CB8AC3E}">
        <p14:creationId xmlns:p14="http://schemas.microsoft.com/office/powerpoint/2010/main" val="406606936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rtl="0">
              <a:spcBef>
                <a:spcPts val="0"/>
              </a:spcBef>
              <a:spcAft>
                <a:spcPts val="0"/>
              </a:spcAft>
            </a:pPr>
            <a:endParaRPr lang="en-IN" dirty="0"/>
          </a:p>
        </p:txBody>
      </p:sp>
      <p:sp>
        <p:nvSpPr>
          <p:cNvPr id="4" name="Slide Number Placeholder 3"/>
          <p:cNvSpPr>
            <a:spLocks noGrp="1"/>
          </p:cNvSpPr>
          <p:nvPr>
            <p:ph type="sldNum" sz="quarter" idx="5"/>
          </p:nvPr>
        </p:nvSpPr>
        <p:spPr/>
        <p:txBody>
          <a:bodyPr/>
          <a:lstStyle/>
          <a:p>
            <a:fld id="{48A52F52-1B03-4CC2-BC24-0746BC0751F9}" type="slidenum">
              <a:rPr lang="en-IN" smtClean="0"/>
              <a:t>5</a:t>
            </a:fld>
            <a:endParaRPr lang="en-IN"/>
          </a:p>
        </p:txBody>
      </p:sp>
    </p:spTree>
    <p:extLst>
      <p:ext uri="{BB962C8B-B14F-4D97-AF65-F5344CB8AC3E}">
        <p14:creationId xmlns:p14="http://schemas.microsoft.com/office/powerpoint/2010/main" val="36310150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rtl="0">
              <a:spcBef>
                <a:spcPts val="0"/>
              </a:spcBef>
              <a:spcAft>
                <a:spcPts val="0"/>
              </a:spcAft>
            </a:pPr>
            <a:endParaRPr lang="en-IN" dirty="0"/>
          </a:p>
        </p:txBody>
      </p:sp>
      <p:sp>
        <p:nvSpPr>
          <p:cNvPr id="4" name="Slide Number Placeholder 3"/>
          <p:cNvSpPr>
            <a:spLocks noGrp="1"/>
          </p:cNvSpPr>
          <p:nvPr>
            <p:ph type="sldNum" sz="quarter" idx="5"/>
          </p:nvPr>
        </p:nvSpPr>
        <p:spPr/>
        <p:txBody>
          <a:bodyPr/>
          <a:lstStyle/>
          <a:p>
            <a:fld id="{48A52F52-1B03-4CC2-BC24-0746BC0751F9}" type="slidenum">
              <a:rPr lang="en-IN" smtClean="0"/>
              <a:t>6</a:t>
            </a:fld>
            <a:endParaRPr lang="en-IN"/>
          </a:p>
        </p:txBody>
      </p:sp>
    </p:spTree>
    <p:extLst>
      <p:ext uri="{BB962C8B-B14F-4D97-AF65-F5344CB8AC3E}">
        <p14:creationId xmlns:p14="http://schemas.microsoft.com/office/powerpoint/2010/main" val="370338089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rtl="0">
              <a:spcBef>
                <a:spcPts val="0"/>
              </a:spcBef>
              <a:spcAft>
                <a:spcPts val="0"/>
              </a:spcAft>
            </a:pPr>
            <a:endParaRPr lang="en-IN" dirty="0"/>
          </a:p>
        </p:txBody>
      </p:sp>
      <p:sp>
        <p:nvSpPr>
          <p:cNvPr id="4" name="Slide Number Placeholder 3"/>
          <p:cNvSpPr>
            <a:spLocks noGrp="1"/>
          </p:cNvSpPr>
          <p:nvPr>
            <p:ph type="sldNum" sz="quarter" idx="5"/>
          </p:nvPr>
        </p:nvSpPr>
        <p:spPr/>
        <p:txBody>
          <a:bodyPr/>
          <a:lstStyle/>
          <a:p>
            <a:fld id="{48A52F52-1B03-4CC2-BC24-0746BC0751F9}" type="slidenum">
              <a:rPr lang="en-IN" smtClean="0"/>
              <a:t>7</a:t>
            </a:fld>
            <a:endParaRPr lang="en-IN"/>
          </a:p>
        </p:txBody>
      </p:sp>
    </p:spTree>
    <p:extLst>
      <p:ext uri="{BB962C8B-B14F-4D97-AF65-F5344CB8AC3E}">
        <p14:creationId xmlns:p14="http://schemas.microsoft.com/office/powerpoint/2010/main" val="337576630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rtl="0">
              <a:spcBef>
                <a:spcPts val="0"/>
              </a:spcBef>
              <a:spcAft>
                <a:spcPts val="0"/>
              </a:spcAft>
            </a:pPr>
            <a:endParaRPr lang="en-IN" dirty="0"/>
          </a:p>
        </p:txBody>
      </p:sp>
      <p:sp>
        <p:nvSpPr>
          <p:cNvPr id="4" name="Slide Number Placeholder 3"/>
          <p:cNvSpPr>
            <a:spLocks noGrp="1"/>
          </p:cNvSpPr>
          <p:nvPr>
            <p:ph type="sldNum" sz="quarter" idx="5"/>
          </p:nvPr>
        </p:nvSpPr>
        <p:spPr/>
        <p:txBody>
          <a:bodyPr/>
          <a:lstStyle/>
          <a:p>
            <a:fld id="{48A52F52-1B03-4CC2-BC24-0746BC0751F9}" type="slidenum">
              <a:rPr lang="en-IN" smtClean="0"/>
              <a:t>8</a:t>
            </a:fld>
            <a:endParaRPr lang="en-IN"/>
          </a:p>
        </p:txBody>
      </p:sp>
    </p:spTree>
    <p:extLst>
      <p:ext uri="{BB962C8B-B14F-4D97-AF65-F5344CB8AC3E}">
        <p14:creationId xmlns:p14="http://schemas.microsoft.com/office/powerpoint/2010/main" val="44942068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rtl="0">
              <a:spcBef>
                <a:spcPts val="0"/>
              </a:spcBef>
              <a:spcAft>
                <a:spcPts val="0"/>
              </a:spcAft>
            </a:pPr>
            <a:r>
              <a:rPr lang="en-IN" sz="1800" b="0" i="0" u="none" strike="noStrike">
                <a:solidFill>
                  <a:srgbClr val="000000"/>
                </a:solidFill>
                <a:effectLst/>
                <a:latin typeface="Times New Roman" panose="02020603050405020304" pitchFamily="18" charset="0"/>
              </a:rPr>
              <a:t>For keeping finances stable, every start-up must manage its cash flow. Accounts payable and receivable for </a:t>
            </a:r>
            <a:r>
              <a:rPr lang="en-IN" sz="1800" b="0" i="0" u="none" strike="noStrike" err="1">
                <a:solidFill>
                  <a:srgbClr val="000000"/>
                </a:solidFill>
                <a:effectLst/>
                <a:latin typeface="Times New Roman" panose="02020603050405020304" pitchFamily="18" charset="0"/>
              </a:rPr>
              <a:t>EcoTech</a:t>
            </a:r>
            <a:r>
              <a:rPr lang="en-IN" sz="1800" b="0" i="0" u="none" strike="noStrike">
                <a:solidFill>
                  <a:srgbClr val="000000"/>
                </a:solidFill>
                <a:effectLst/>
                <a:latin typeface="Times New Roman" panose="02020603050405020304" pitchFamily="18" charset="0"/>
              </a:rPr>
              <a:t> Solutions must be closely monitored. A healthy cash flow can be obtained by requesting longer payment terms from suppliers and receiving prompt payments from customers (Ecotech Solutions 2023). </a:t>
            </a:r>
            <a:r>
              <a:rPr lang="en-IN" sz="1800" b="0" i="0" u="none" strike="noStrike" err="1">
                <a:solidFill>
                  <a:srgbClr val="000000"/>
                </a:solidFill>
                <a:effectLst/>
                <a:latin typeface="Times New Roman" panose="02020603050405020304" pitchFamily="18" charset="0"/>
              </a:rPr>
              <a:t>EcoTech</a:t>
            </a:r>
            <a:r>
              <a:rPr lang="en-IN" sz="1800" b="0" i="0" u="none" strike="noStrike">
                <a:solidFill>
                  <a:srgbClr val="000000"/>
                </a:solidFill>
                <a:effectLst/>
                <a:latin typeface="Times New Roman" panose="02020603050405020304" pitchFamily="18" charset="0"/>
              </a:rPr>
              <a:t> Solutions can set itself up for three years of success and continuity by putting these strategies into practice.</a:t>
            </a:r>
            <a:endParaRPr lang="en-IN" b="0">
              <a:effectLst/>
            </a:endParaRPr>
          </a:p>
          <a:p>
            <a:pPr algn="just" rtl="0">
              <a:spcBef>
                <a:spcPts val="0"/>
              </a:spcBef>
              <a:spcAft>
                <a:spcPts val="0"/>
              </a:spcAft>
            </a:pPr>
            <a:r>
              <a:rPr lang="en-IN" sz="1800" b="0" i="0" u="none" strike="noStrike">
                <a:solidFill>
                  <a:srgbClr val="000000"/>
                </a:solidFill>
                <a:effectLst/>
                <a:latin typeface="Times New Roman" panose="02020603050405020304" pitchFamily="18" charset="0"/>
              </a:rPr>
              <a:t> </a:t>
            </a:r>
            <a:endParaRPr lang="en-IN" b="0">
              <a:effectLst/>
            </a:endParaRPr>
          </a:p>
          <a:p>
            <a:r>
              <a:rPr lang="en-IN"/>
              <a:t/>
            </a:r>
            <a:br>
              <a:rPr lang="en-IN"/>
            </a:br>
            <a:endParaRPr lang="en-IN"/>
          </a:p>
        </p:txBody>
      </p:sp>
      <p:sp>
        <p:nvSpPr>
          <p:cNvPr id="4" name="Slide Number Placeholder 3"/>
          <p:cNvSpPr>
            <a:spLocks noGrp="1"/>
          </p:cNvSpPr>
          <p:nvPr>
            <p:ph type="sldNum" sz="quarter" idx="5"/>
          </p:nvPr>
        </p:nvSpPr>
        <p:spPr/>
        <p:txBody>
          <a:bodyPr/>
          <a:lstStyle/>
          <a:p>
            <a:fld id="{48A52F52-1B03-4CC2-BC24-0746BC0751F9}" type="slidenum">
              <a:rPr lang="en-IN" smtClean="0"/>
              <a:t>9</a:t>
            </a:fld>
            <a:endParaRPr lang="en-IN"/>
          </a:p>
        </p:txBody>
      </p:sp>
    </p:spTree>
    <p:extLst>
      <p:ext uri="{BB962C8B-B14F-4D97-AF65-F5344CB8AC3E}">
        <p14:creationId xmlns:p14="http://schemas.microsoft.com/office/powerpoint/2010/main" val="391357580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rtl="0">
              <a:spcBef>
                <a:spcPts val="0"/>
              </a:spcBef>
              <a:spcAft>
                <a:spcPts val="0"/>
              </a:spcAft>
            </a:pPr>
            <a:r>
              <a:rPr lang="en-IN" sz="1800" b="0" i="0" u="none" strike="noStrike">
                <a:solidFill>
                  <a:srgbClr val="000000"/>
                </a:solidFill>
                <a:effectLst/>
                <a:latin typeface="Times New Roman" panose="02020603050405020304" pitchFamily="18" charset="0"/>
              </a:rPr>
              <a:t>Building scalable infrastructure, working with industry leaders, and placing a priority on customer-centricity is essential. Success is influenced by proactive risk management, hiring talent, lifelong learning, and data-driven decision-making. TechRevolution can set itself up for three years of long-term success by embracing innovation and adaptability.</a:t>
            </a:r>
            <a:endParaRPr lang="en-IN" b="0">
              <a:effectLst/>
            </a:endParaRPr>
          </a:p>
          <a:p>
            <a:r>
              <a:rPr lang="en-IN"/>
              <a:t/>
            </a:r>
            <a:br>
              <a:rPr lang="en-IN"/>
            </a:br>
            <a:endParaRPr lang="en-IN"/>
          </a:p>
        </p:txBody>
      </p:sp>
      <p:sp>
        <p:nvSpPr>
          <p:cNvPr id="4" name="Slide Number Placeholder 3"/>
          <p:cNvSpPr>
            <a:spLocks noGrp="1"/>
          </p:cNvSpPr>
          <p:nvPr>
            <p:ph type="sldNum" sz="quarter" idx="5"/>
          </p:nvPr>
        </p:nvSpPr>
        <p:spPr/>
        <p:txBody>
          <a:bodyPr/>
          <a:lstStyle/>
          <a:p>
            <a:fld id="{48A52F52-1B03-4CC2-BC24-0746BC0751F9}" type="slidenum">
              <a:rPr lang="en-IN" smtClean="0"/>
              <a:t>10</a:t>
            </a:fld>
            <a:endParaRPr lang="en-IN"/>
          </a:p>
        </p:txBody>
      </p:sp>
    </p:spTree>
    <p:extLst>
      <p:ext uri="{BB962C8B-B14F-4D97-AF65-F5344CB8AC3E}">
        <p14:creationId xmlns:p14="http://schemas.microsoft.com/office/powerpoint/2010/main" val="240441487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rtl="0">
              <a:spcBef>
                <a:spcPts val="0"/>
              </a:spcBef>
              <a:spcAft>
                <a:spcPts val="0"/>
              </a:spcAft>
            </a:pPr>
            <a:r>
              <a:rPr lang="en-IN" sz="1800" b="0" i="0" u="none" strike="noStrike">
                <a:solidFill>
                  <a:srgbClr val="000000"/>
                </a:solidFill>
                <a:effectLst/>
                <a:latin typeface="Times New Roman" panose="02020603050405020304" pitchFamily="18" charset="0"/>
              </a:rPr>
              <a:t>DataTech can join forces with well-known IT firms to benefit from their experience, resources, and customer base (</a:t>
            </a:r>
            <a:r>
              <a:rPr lang="en-IN" sz="1800" b="0" i="0" u="none" strike="noStrike" err="1">
                <a:solidFill>
                  <a:srgbClr val="000000"/>
                </a:solidFill>
                <a:effectLst/>
                <a:latin typeface="Times New Roman" panose="02020603050405020304" pitchFamily="18" charset="0"/>
              </a:rPr>
              <a:t>Datatech</a:t>
            </a:r>
            <a:r>
              <a:rPr lang="en-IN" sz="1800" b="0" i="0" u="none" strike="noStrike">
                <a:solidFill>
                  <a:srgbClr val="000000"/>
                </a:solidFill>
                <a:effectLst/>
                <a:latin typeface="Times New Roman" panose="02020603050405020304" pitchFamily="18" charset="0"/>
              </a:rPr>
              <a:t> 2023). By working together, we can expand our efforts to acquire customers and accelerate product development. Engaging with IT-specific start-up incubators and accelerators can offer DataTech mentorship, networking opportunities, and potential investments to support their growth and market penetration. </a:t>
            </a:r>
            <a:endParaRPr lang="en-IN" b="0">
              <a:effectLst/>
            </a:endParaRPr>
          </a:p>
          <a:p>
            <a:r>
              <a:rPr lang="en-IN"/>
              <a:t/>
            </a:r>
            <a:br>
              <a:rPr lang="en-IN"/>
            </a:br>
            <a:endParaRPr lang="en-IN"/>
          </a:p>
        </p:txBody>
      </p:sp>
      <p:sp>
        <p:nvSpPr>
          <p:cNvPr id="4" name="Slide Number Placeholder 3"/>
          <p:cNvSpPr>
            <a:spLocks noGrp="1"/>
          </p:cNvSpPr>
          <p:nvPr>
            <p:ph type="sldNum" sz="quarter" idx="5"/>
          </p:nvPr>
        </p:nvSpPr>
        <p:spPr/>
        <p:txBody>
          <a:bodyPr/>
          <a:lstStyle/>
          <a:p>
            <a:fld id="{48A52F52-1B03-4CC2-BC24-0746BC0751F9}" type="slidenum">
              <a:rPr lang="en-IN" smtClean="0"/>
              <a:t>11</a:t>
            </a:fld>
            <a:endParaRPr lang="en-IN"/>
          </a:p>
        </p:txBody>
      </p:sp>
    </p:spTree>
    <p:extLst>
      <p:ext uri="{BB962C8B-B14F-4D97-AF65-F5344CB8AC3E}">
        <p14:creationId xmlns:p14="http://schemas.microsoft.com/office/powerpoint/2010/main" val="155043475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rtl="0">
              <a:spcBef>
                <a:spcPts val="0"/>
              </a:spcBef>
              <a:spcAft>
                <a:spcPts val="0"/>
              </a:spcAft>
            </a:pPr>
            <a:r>
              <a:rPr lang="en-IN" sz="1800" b="0" i="0" u="none" strike="noStrike">
                <a:solidFill>
                  <a:srgbClr val="000000"/>
                </a:solidFill>
                <a:effectLst/>
                <a:latin typeface="Times New Roman" panose="02020603050405020304" pitchFamily="18" charset="0"/>
              </a:rPr>
              <a:t>To learn about customer needs, pain points, and new trends, startups must conduct extensive market research. Effective product development is built on the findings of this research. Startups can respond to user insights and improve their offerings by iteratively developing their products and soliciting frequent feedback. By putting these tactics into practice, startups can develop cutting-edge, customer-focused products and maintain market competition, which will ultimately fuel their growth and success.</a:t>
            </a:r>
            <a:endParaRPr lang="en-IN" b="0">
              <a:effectLst/>
            </a:endParaRPr>
          </a:p>
        </p:txBody>
      </p:sp>
      <p:sp>
        <p:nvSpPr>
          <p:cNvPr id="4" name="Slide Number Placeholder 3"/>
          <p:cNvSpPr>
            <a:spLocks noGrp="1"/>
          </p:cNvSpPr>
          <p:nvPr>
            <p:ph type="sldNum" sz="quarter" idx="5"/>
          </p:nvPr>
        </p:nvSpPr>
        <p:spPr/>
        <p:txBody>
          <a:bodyPr/>
          <a:lstStyle/>
          <a:p>
            <a:fld id="{48A52F52-1B03-4CC2-BC24-0746BC0751F9}" type="slidenum">
              <a:rPr lang="en-IN" smtClean="0"/>
              <a:t>12</a:t>
            </a:fld>
            <a:endParaRPr lang="en-IN"/>
          </a:p>
        </p:txBody>
      </p:sp>
    </p:spTree>
    <p:extLst>
      <p:ext uri="{BB962C8B-B14F-4D97-AF65-F5344CB8AC3E}">
        <p14:creationId xmlns:p14="http://schemas.microsoft.com/office/powerpoint/2010/main" val="159868769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rtl="0">
              <a:spcBef>
                <a:spcPts val="0"/>
              </a:spcBef>
              <a:spcAft>
                <a:spcPts val="0"/>
              </a:spcAft>
            </a:pPr>
            <a:r>
              <a:rPr lang="en-IN" sz="1800" b="0" i="0" u="none" strike="noStrike">
                <a:solidFill>
                  <a:srgbClr val="000000"/>
                </a:solidFill>
                <a:effectLst/>
                <a:latin typeface="Times New Roman" panose="02020603050405020304" pitchFamily="18" charset="0"/>
              </a:rPr>
              <a:t>Deliveroo has concentrated on developing a compelling brand identity that is connected with its target market and positioned itself as a dependable and practical food delivery service (Business Insider 2018). Deliveroo successfully reached its audience through targeted digital marketing campaigns, utilizing online advertising, social media, and search engine optimization to increase brand recognition and draw in customers.</a:t>
            </a:r>
            <a:endParaRPr lang="en-IN" b="0">
              <a:effectLst/>
            </a:endParaRPr>
          </a:p>
          <a:p>
            <a:r>
              <a:rPr lang="en-IN"/>
              <a:t/>
            </a:r>
            <a:br>
              <a:rPr lang="en-IN"/>
            </a:br>
            <a:endParaRPr lang="en-IN"/>
          </a:p>
        </p:txBody>
      </p:sp>
      <p:sp>
        <p:nvSpPr>
          <p:cNvPr id="4" name="Slide Number Placeholder 3"/>
          <p:cNvSpPr>
            <a:spLocks noGrp="1"/>
          </p:cNvSpPr>
          <p:nvPr>
            <p:ph type="sldNum" sz="quarter" idx="5"/>
          </p:nvPr>
        </p:nvSpPr>
        <p:spPr/>
        <p:txBody>
          <a:bodyPr/>
          <a:lstStyle/>
          <a:p>
            <a:fld id="{48A52F52-1B03-4CC2-BC24-0746BC0751F9}" type="slidenum">
              <a:rPr lang="en-IN" smtClean="0"/>
              <a:t>13</a:t>
            </a:fld>
            <a:endParaRPr lang="en-IN"/>
          </a:p>
        </p:txBody>
      </p:sp>
    </p:spTree>
    <p:extLst>
      <p:ext uri="{BB962C8B-B14F-4D97-AF65-F5344CB8AC3E}">
        <p14:creationId xmlns:p14="http://schemas.microsoft.com/office/powerpoint/2010/main" val="285707582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rtl="0">
              <a:spcBef>
                <a:spcPts val="0"/>
              </a:spcBef>
              <a:spcAft>
                <a:spcPts val="0"/>
              </a:spcAft>
            </a:pPr>
            <a:r>
              <a:rPr lang="en-IN" sz="1800" b="0" i="0" u="none" strike="noStrike">
                <a:solidFill>
                  <a:srgbClr val="000000"/>
                </a:solidFill>
                <a:effectLst/>
                <a:latin typeface="Times New Roman" panose="02020603050405020304" pitchFamily="18" charset="0"/>
              </a:rPr>
              <a:t>For Monzo to function as a digital bank, regulatory organizations like the Financial Conduct Authority (FCA) granted them the necessary licenses (FF News 2022). The General Data Protection Regulation (GDPR) compliance and implementation of strong security measures were top priorities for Monzo. By putting legal concerns and regulatory compliance first, Monzo was able to successfully navigate the complex regulatory environment, win over customers, and establish itself as a successful startup.</a:t>
            </a:r>
            <a:endParaRPr lang="en-IN" b="0">
              <a:effectLst/>
            </a:endParaRPr>
          </a:p>
          <a:p>
            <a:r>
              <a:rPr lang="en-IN"/>
              <a:t/>
            </a:r>
            <a:br>
              <a:rPr lang="en-IN"/>
            </a:br>
            <a:endParaRPr lang="en-IN"/>
          </a:p>
        </p:txBody>
      </p:sp>
      <p:sp>
        <p:nvSpPr>
          <p:cNvPr id="4" name="Slide Number Placeholder 3"/>
          <p:cNvSpPr>
            <a:spLocks noGrp="1"/>
          </p:cNvSpPr>
          <p:nvPr>
            <p:ph type="sldNum" sz="quarter" idx="5"/>
          </p:nvPr>
        </p:nvSpPr>
        <p:spPr/>
        <p:txBody>
          <a:bodyPr/>
          <a:lstStyle/>
          <a:p>
            <a:fld id="{48A52F52-1B03-4CC2-BC24-0746BC0751F9}" type="slidenum">
              <a:rPr lang="en-IN" smtClean="0"/>
              <a:t>14</a:t>
            </a:fld>
            <a:endParaRPr lang="en-IN"/>
          </a:p>
        </p:txBody>
      </p:sp>
    </p:spTree>
    <p:extLst>
      <p:ext uri="{BB962C8B-B14F-4D97-AF65-F5344CB8AC3E}">
        <p14:creationId xmlns:p14="http://schemas.microsoft.com/office/powerpoint/2010/main" val="404141778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IN" sz="1800" b="0" i="0" u="none" strike="noStrike">
                <a:solidFill>
                  <a:srgbClr val="000000"/>
                </a:solidFill>
                <a:effectLst/>
                <a:latin typeface="Times New Roman" panose="02020603050405020304" pitchFamily="18" charset="0"/>
              </a:rPr>
              <a:t>Depop has improved its platform continuously, added new features, and adjusted to changing user needs by appreciating and implementing customer feedback (Staite, 2023). Through this strategy, they have been able to build a devoted user base, increase user interaction, and enjoy three years of sustained success in the fashion resale market.</a:t>
            </a:r>
            <a:endParaRPr lang="en-IN"/>
          </a:p>
        </p:txBody>
      </p:sp>
      <p:sp>
        <p:nvSpPr>
          <p:cNvPr id="4" name="Slide Number Placeholder 3"/>
          <p:cNvSpPr>
            <a:spLocks noGrp="1"/>
          </p:cNvSpPr>
          <p:nvPr>
            <p:ph type="sldNum" sz="quarter" idx="5"/>
          </p:nvPr>
        </p:nvSpPr>
        <p:spPr/>
        <p:txBody>
          <a:bodyPr/>
          <a:lstStyle/>
          <a:p>
            <a:fld id="{48A52F52-1B03-4CC2-BC24-0746BC0751F9}" type="slidenum">
              <a:rPr lang="en-IN" smtClean="0"/>
              <a:t>15</a:t>
            </a:fld>
            <a:endParaRPr lang="en-IN"/>
          </a:p>
        </p:txBody>
      </p:sp>
    </p:spTree>
    <p:extLst>
      <p:ext uri="{BB962C8B-B14F-4D97-AF65-F5344CB8AC3E}">
        <p14:creationId xmlns:p14="http://schemas.microsoft.com/office/powerpoint/2010/main" val="181907301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rtl="0">
              <a:spcBef>
                <a:spcPts val="0"/>
              </a:spcBef>
              <a:spcAft>
                <a:spcPts val="0"/>
              </a:spcAft>
            </a:pPr>
            <a:r>
              <a:rPr lang="en-IN" sz="1800" b="0" i="0" u="none" strike="noStrike">
                <a:solidFill>
                  <a:srgbClr val="000000"/>
                </a:solidFill>
                <a:effectLst/>
                <a:latin typeface="Times New Roman" panose="02020603050405020304" pitchFamily="18" charset="0"/>
              </a:rPr>
              <a:t>Babylon has been discovered to be actively investing in research and development, keeping up with scientific and technological advances (Victoria News 2023). Babylon Health has experienced significant growth as a result of staying on the cutting edge of healthcare technology and customizing its solutions accordingly. This has solidified their position as a leading startup in the UK's healthcare industry.</a:t>
            </a:r>
            <a:endParaRPr lang="en-IN" b="0">
              <a:effectLst/>
            </a:endParaRPr>
          </a:p>
          <a:p>
            <a:r>
              <a:rPr lang="en-IN"/>
              <a:t/>
            </a:r>
            <a:br>
              <a:rPr lang="en-IN"/>
            </a:br>
            <a:endParaRPr lang="en-IN"/>
          </a:p>
        </p:txBody>
      </p:sp>
      <p:sp>
        <p:nvSpPr>
          <p:cNvPr id="4" name="Slide Number Placeholder 3"/>
          <p:cNvSpPr>
            <a:spLocks noGrp="1"/>
          </p:cNvSpPr>
          <p:nvPr>
            <p:ph type="sldNum" sz="quarter" idx="5"/>
          </p:nvPr>
        </p:nvSpPr>
        <p:spPr/>
        <p:txBody>
          <a:bodyPr/>
          <a:lstStyle/>
          <a:p>
            <a:fld id="{48A52F52-1B03-4CC2-BC24-0746BC0751F9}" type="slidenum">
              <a:rPr lang="en-IN" smtClean="0"/>
              <a:t>16</a:t>
            </a:fld>
            <a:endParaRPr lang="en-IN"/>
          </a:p>
        </p:txBody>
      </p:sp>
    </p:spTree>
    <p:extLst>
      <p:ext uri="{BB962C8B-B14F-4D97-AF65-F5344CB8AC3E}">
        <p14:creationId xmlns:p14="http://schemas.microsoft.com/office/powerpoint/2010/main" val="36301298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rtl="0">
              <a:spcBef>
                <a:spcPts val="0"/>
              </a:spcBef>
              <a:spcAft>
                <a:spcPts val="0"/>
              </a:spcAft>
            </a:pPr>
            <a:r>
              <a:rPr lang="en-IN" sz="1800" b="0" i="0" u="none" strike="noStrike">
                <a:solidFill>
                  <a:srgbClr val="000000"/>
                </a:solidFill>
                <a:effectLst/>
                <a:latin typeface="Times New Roman" panose="02020603050405020304" pitchFamily="18" charset="0"/>
              </a:rPr>
              <a:t>According to Financial Times (2023), DeepMind can form useful connections, have access to cutting-edge research, and acquire expertise through collaborations and conference participation for the desired level of success. As per Financial Times (2023), DeepMind has established itself as a leader in the field of artificial intelligence by developing a solid network and being actively involved in the industry. DeepMind has also increased its knowledge base, attracted strategic partnerships, and gained credibility.</a:t>
            </a:r>
            <a:endParaRPr lang="en-IN" b="0">
              <a:effectLst/>
            </a:endParaRPr>
          </a:p>
          <a:p>
            <a:r>
              <a:rPr lang="en-IN"/>
              <a:t/>
            </a:r>
            <a:br>
              <a:rPr lang="en-IN"/>
            </a:br>
            <a:endParaRPr lang="en-IN"/>
          </a:p>
        </p:txBody>
      </p:sp>
      <p:sp>
        <p:nvSpPr>
          <p:cNvPr id="4" name="Slide Number Placeholder 3"/>
          <p:cNvSpPr>
            <a:spLocks noGrp="1"/>
          </p:cNvSpPr>
          <p:nvPr>
            <p:ph type="sldNum" sz="quarter" idx="5"/>
          </p:nvPr>
        </p:nvSpPr>
        <p:spPr/>
        <p:txBody>
          <a:bodyPr/>
          <a:lstStyle/>
          <a:p>
            <a:fld id="{48A52F52-1B03-4CC2-BC24-0746BC0751F9}" type="slidenum">
              <a:rPr lang="en-IN" smtClean="0"/>
              <a:t>17</a:t>
            </a:fld>
            <a:endParaRPr lang="en-IN"/>
          </a:p>
        </p:txBody>
      </p:sp>
    </p:spTree>
    <p:extLst>
      <p:ext uri="{BB962C8B-B14F-4D97-AF65-F5344CB8AC3E}">
        <p14:creationId xmlns:p14="http://schemas.microsoft.com/office/powerpoint/2010/main" val="200335250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rtl="0">
              <a:spcBef>
                <a:spcPts val="0"/>
              </a:spcBef>
              <a:spcAft>
                <a:spcPts val="0"/>
              </a:spcAft>
            </a:pPr>
            <a:r>
              <a:rPr lang="en-IN" sz="1800" b="0" i="0" u="none" strike="noStrike">
                <a:solidFill>
                  <a:srgbClr val="000000"/>
                </a:solidFill>
                <a:effectLst/>
                <a:latin typeface="Times New Roman" panose="02020603050405020304" pitchFamily="18" charset="0"/>
              </a:rPr>
              <a:t>For illustration, TransferWise has achieved remarkable growth and disrupted the financial sector by continuously tracking success metrics and adjusting to challenges, solidifying their position as a successful fintech startup in the UK and internationally.</a:t>
            </a:r>
            <a:endParaRPr lang="en-IN" b="0">
              <a:effectLst/>
            </a:endParaRPr>
          </a:p>
          <a:p>
            <a:r>
              <a:rPr lang="en-IN"/>
              <a:t/>
            </a:r>
            <a:br>
              <a:rPr lang="en-IN"/>
            </a:br>
            <a:endParaRPr lang="en-IN"/>
          </a:p>
        </p:txBody>
      </p:sp>
      <p:sp>
        <p:nvSpPr>
          <p:cNvPr id="4" name="Slide Number Placeholder 3"/>
          <p:cNvSpPr>
            <a:spLocks noGrp="1"/>
          </p:cNvSpPr>
          <p:nvPr>
            <p:ph type="sldNum" sz="quarter" idx="5"/>
          </p:nvPr>
        </p:nvSpPr>
        <p:spPr/>
        <p:txBody>
          <a:bodyPr/>
          <a:lstStyle/>
          <a:p>
            <a:fld id="{48A52F52-1B03-4CC2-BC24-0746BC0751F9}" type="slidenum">
              <a:rPr lang="en-IN" smtClean="0"/>
              <a:t>18</a:t>
            </a:fld>
            <a:endParaRPr lang="en-IN"/>
          </a:p>
        </p:txBody>
      </p:sp>
    </p:spTree>
    <p:extLst>
      <p:ext uri="{BB962C8B-B14F-4D97-AF65-F5344CB8AC3E}">
        <p14:creationId xmlns:p14="http://schemas.microsoft.com/office/powerpoint/2010/main" val="235069420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rtl="0">
              <a:spcBef>
                <a:spcPts val="0"/>
              </a:spcBef>
              <a:spcAft>
                <a:spcPts val="0"/>
              </a:spcAft>
            </a:pPr>
            <a:r>
              <a:rPr lang="en-IN" sz="1800" b="0" i="0" u="none" strike="noStrike">
                <a:solidFill>
                  <a:srgbClr val="000000"/>
                </a:solidFill>
                <a:effectLst/>
                <a:latin typeface="Times New Roman" panose="02020603050405020304" pitchFamily="18" charset="0"/>
              </a:rPr>
              <a:t>Employee engagement, loyalty, and productivity are all fostered by an effective organizational culture. By encouraging a positive work environment, luring top talent, and supporting the startup's growth trajectory, it unites the team around shared values and goals.</a:t>
            </a:r>
            <a:endParaRPr lang="en-IN" b="0">
              <a:effectLst/>
            </a:endParaRPr>
          </a:p>
          <a:p>
            <a:r>
              <a:rPr lang="en-IN" b="0">
                <a:effectLst/>
              </a:rPr>
              <a:t/>
            </a:r>
            <a:br>
              <a:rPr lang="en-IN" b="0">
                <a:effectLst/>
              </a:rPr>
            </a:br>
            <a:endParaRPr lang="en-IN"/>
          </a:p>
        </p:txBody>
      </p:sp>
      <p:sp>
        <p:nvSpPr>
          <p:cNvPr id="4" name="Slide Number Placeholder 3"/>
          <p:cNvSpPr>
            <a:spLocks noGrp="1"/>
          </p:cNvSpPr>
          <p:nvPr>
            <p:ph type="sldNum" sz="quarter" idx="5"/>
          </p:nvPr>
        </p:nvSpPr>
        <p:spPr/>
        <p:txBody>
          <a:bodyPr/>
          <a:lstStyle/>
          <a:p>
            <a:fld id="{48A52F52-1B03-4CC2-BC24-0746BC0751F9}" type="slidenum">
              <a:rPr lang="en-IN" smtClean="0"/>
              <a:t>19</a:t>
            </a:fld>
            <a:endParaRPr lang="en-IN"/>
          </a:p>
        </p:txBody>
      </p:sp>
    </p:spTree>
    <p:extLst>
      <p:ext uri="{BB962C8B-B14F-4D97-AF65-F5344CB8AC3E}">
        <p14:creationId xmlns:p14="http://schemas.microsoft.com/office/powerpoint/2010/main" val="399961743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rtl="0">
              <a:spcBef>
                <a:spcPts val="1200"/>
              </a:spcBef>
              <a:spcAft>
                <a:spcPts val="1200"/>
              </a:spcAft>
            </a:pPr>
            <a:r>
              <a:rPr lang="en-IN" sz="1800" b="0" i="0" u="none" strike="noStrike">
                <a:solidFill>
                  <a:srgbClr val="222222"/>
                </a:solidFill>
                <a:effectLst/>
                <a:latin typeface="Times New Roman" panose="02020603050405020304" pitchFamily="18" charset="0"/>
              </a:rPr>
              <a:t>Hosseini, E., </a:t>
            </a:r>
            <a:r>
              <a:rPr lang="en-IN" sz="1800" b="0" i="0" u="none" strike="noStrike" err="1">
                <a:solidFill>
                  <a:srgbClr val="222222"/>
                </a:solidFill>
                <a:effectLst/>
                <a:latin typeface="Times New Roman" panose="02020603050405020304" pitchFamily="18" charset="0"/>
              </a:rPr>
              <a:t>Tajpour</a:t>
            </a:r>
            <a:r>
              <a:rPr lang="en-IN" sz="1800" b="0" i="0" u="none" strike="noStrike">
                <a:solidFill>
                  <a:srgbClr val="222222"/>
                </a:solidFill>
                <a:effectLst/>
                <a:latin typeface="Times New Roman" panose="02020603050405020304" pitchFamily="18" charset="0"/>
              </a:rPr>
              <a:t>, M., </a:t>
            </a:r>
            <a:r>
              <a:rPr lang="en-IN" sz="1800" b="0" i="0" u="none" strike="noStrike" err="1">
                <a:solidFill>
                  <a:srgbClr val="222222"/>
                </a:solidFill>
                <a:effectLst/>
                <a:latin typeface="Times New Roman" panose="02020603050405020304" pitchFamily="18" charset="0"/>
              </a:rPr>
              <a:t>Salamzadeh</a:t>
            </a:r>
            <a:r>
              <a:rPr lang="en-IN" sz="1800" b="0" i="0" u="none" strike="noStrike">
                <a:solidFill>
                  <a:srgbClr val="222222"/>
                </a:solidFill>
                <a:effectLst/>
                <a:latin typeface="Times New Roman" panose="02020603050405020304" pitchFamily="18" charset="0"/>
              </a:rPr>
              <a:t>, A., </a:t>
            </a:r>
            <a:r>
              <a:rPr lang="en-IN" sz="1800" b="0" i="0" u="none" strike="noStrike" err="1">
                <a:solidFill>
                  <a:srgbClr val="222222"/>
                </a:solidFill>
                <a:effectLst/>
                <a:latin typeface="Times New Roman" panose="02020603050405020304" pitchFamily="18" charset="0"/>
              </a:rPr>
              <a:t>Demiryurek</a:t>
            </a:r>
            <a:r>
              <a:rPr lang="en-IN" sz="1800" b="0" i="0" u="none" strike="noStrike">
                <a:solidFill>
                  <a:srgbClr val="222222"/>
                </a:solidFill>
                <a:effectLst/>
                <a:latin typeface="Times New Roman" panose="02020603050405020304" pitchFamily="18" charset="0"/>
              </a:rPr>
              <a:t>, K. and </a:t>
            </a:r>
            <a:r>
              <a:rPr lang="en-IN" sz="1800" b="0" i="0" u="none" strike="noStrike" err="1">
                <a:solidFill>
                  <a:srgbClr val="222222"/>
                </a:solidFill>
                <a:effectLst/>
                <a:latin typeface="Times New Roman" panose="02020603050405020304" pitchFamily="18" charset="0"/>
              </a:rPr>
              <a:t>Kawamorita</a:t>
            </a:r>
            <a:r>
              <a:rPr lang="en-IN" sz="1800" b="0" i="0" u="none" strike="noStrike">
                <a:solidFill>
                  <a:srgbClr val="222222"/>
                </a:solidFill>
                <a:effectLst/>
                <a:latin typeface="Times New Roman" panose="02020603050405020304" pitchFamily="18" charset="0"/>
              </a:rPr>
              <a:t>, H., 2021. Resilience and knowledge-based firms performance: the mediating role of entrepreneurial thinking. </a:t>
            </a:r>
            <a:r>
              <a:rPr lang="en-IN" sz="1800" b="0" i="1" u="none" strike="noStrike">
                <a:solidFill>
                  <a:srgbClr val="222222"/>
                </a:solidFill>
                <a:effectLst/>
                <a:latin typeface="Times New Roman" panose="02020603050405020304" pitchFamily="18" charset="0"/>
              </a:rPr>
              <a:t>Journal of Entrepreneurship and Business Resilience</a:t>
            </a:r>
            <a:r>
              <a:rPr lang="en-IN" sz="1800" b="0" i="0" u="none" strike="noStrike">
                <a:solidFill>
                  <a:srgbClr val="222222"/>
                </a:solidFill>
                <a:effectLst/>
                <a:latin typeface="Times New Roman" panose="02020603050405020304" pitchFamily="18" charset="0"/>
              </a:rPr>
              <a:t>, </a:t>
            </a:r>
            <a:r>
              <a:rPr lang="en-IN" sz="1800" b="0" i="1" u="none" strike="noStrike">
                <a:solidFill>
                  <a:srgbClr val="222222"/>
                </a:solidFill>
                <a:effectLst/>
                <a:latin typeface="Times New Roman" panose="02020603050405020304" pitchFamily="18" charset="0"/>
              </a:rPr>
              <a:t>4</a:t>
            </a:r>
            <a:r>
              <a:rPr lang="en-IN" sz="1800" b="0" i="0" u="none" strike="noStrike">
                <a:solidFill>
                  <a:srgbClr val="222222"/>
                </a:solidFill>
                <a:effectLst/>
                <a:latin typeface="Times New Roman" panose="02020603050405020304" pitchFamily="18" charset="0"/>
              </a:rPr>
              <a:t>(2), pp.7-29.</a:t>
            </a:r>
            <a:r>
              <a:rPr lang="en-IN" sz="1800" b="1" i="0" u="sng" strike="noStrike">
                <a:solidFill>
                  <a:srgbClr val="1155CC"/>
                </a:solidFill>
                <a:effectLst/>
                <a:latin typeface="Times New Roman" panose="02020603050405020304" pitchFamily="18" charset="0"/>
                <a:hlinkClick r:id="rId3"/>
              </a:rPr>
              <a:t>https://jebr.fimek.edu.rs/</a:t>
            </a:r>
            <a:r>
              <a:rPr lang="en-IN" sz="1800" b="1" i="0" u="sng" strike="noStrike" err="1">
                <a:solidFill>
                  <a:srgbClr val="1155CC"/>
                </a:solidFill>
                <a:effectLst/>
                <a:latin typeface="Times New Roman" panose="02020603050405020304" pitchFamily="18" charset="0"/>
                <a:hlinkClick r:id="rId3"/>
              </a:rPr>
              <a:t>index.php</a:t>
            </a:r>
            <a:r>
              <a:rPr lang="en-IN" sz="1800" b="1" i="0" u="sng" strike="noStrike">
                <a:solidFill>
                  <a:srgbClr val="1155CC"/>
                </a:solidFill>
                <a:effectLst/>
                <a:latin typeface="Times New Roman" panose="02020603050405020304" pitchFamily="18" charset="0"/>
                <a:hlinkClick r:id="rId3"/>
              </a:rPr>
              <a:t>/</a:t>
            </a:r>
            <a:r>
              <a:rPr lang="en-IN" sz="1800" b="1" i="0" u="sng" strike="noStrike" err="1">
                <a:solidFill>
                  <a:srgbClr val="1155CC"/>
                </a:solidFill>
                <a:effectLst/>
                <a:latin typeface="Times New Roman" panose="02020603050405020304" pitchFamily="18" charset="0"/>
                <a:hlinkClick r:id="rId3"/>
              </a:rPr>
              <a:t>jebr</a:t>
            </a:r>
            <a:r>
              <a:rPr lang="en-IN" sz="1800" b="1" i="0" u="sng" strike="noStrike">
                <a:solidFill>
                  <a:srgbClr val="1155CC"/>
                </a:solidFill>
                <a:effectLst/>
                <a:latin typeface="Times New Roman" panose="02020603050405020304" pitchFamily="18" charset="0"/>
                <a:hlinkClick r:id="rId3"/>
              </a:rPr>
              <a:t>/article/view/19</a:t>
            </a:r>
            <a:endParaRPr lang="en-IN" b="0">
              <a:effectLst/>
            </a:endParaRPr>
          </a:p>
          <a:p>
            <a:pPr algn="just" rtl="0">
              <a:spcBef>
                <a:spcPts val="1200"/>
              </a:spcBef>
              <a:spcAft>
                <a:spcPts val="1200"/>
              </a:spcAft>
            </a:pPr>
            <a:r>
              <a:rPr lang="en-IN" sz="1800" b="0" i="0" u="none" strike="noStrike">
                <a:solidFill>
                  <a:srgbClr val="222222"/>
                </a:solidFill>
                <a:effectLst/>
                <a:latin typeface="Times New Roman" panose="02020603050405020304" pitchFamily="18" charset="0"/>
              </a:rPr>
              <a:t>Pearson, R.J., Costley, A.E., Phaal, R. and Nuttall, W.J., 2020. Technology </a:t>
            </a:r>
            <a:r>
              <a:rPr lang="en-IN" sz="1800" b="0" i="0" u="none" strike="noStrike" err="1">
                <a:solidFill>
                  <a:srgbClr val="222222"/>
                </a:solidFill>
                <a:effectLst/>
                <a:latin typeface="Times New Roman" panose="02020603050405020304" pitchFamily="18" charset="0"/>
              </a:rPr>
              <a:t>Roadmapping</a:t>
            </a:r>
            <a:r>
              <a:rPr lang="en-IN" sz="1800" b="0" i="0" u="none" strike="noStrike">
                <a:solidFill>
                  <a:srgbClr val="222222"/>
                </a:solidFill>
                <a:effectLst/>
                <a:latin typeface="Times New Roman" panose="02020603050405020304" pitchFamily="18" charset="0"/>
              </a:rPr>
              <a:t> for mission-led agile hardware development: a case study of a commercial fusion energy start-up. </a:t>
            </a:r>
            <a:r>
              <a:rPr lang="en-IN" sz="1800" b="0" i="1" u="none" strike="noStrike">
                <a:solidFill>
                  <a:srgbClr val="222222"/>
                </a:solidFill>
                <a:effectLst/>
                <a:latin typeface="Times New Roman" panose="02020603050405020304" pitchFamily="18" charset="0"/>
              </a:rPr>
              <a:t>Technological Forecasting and Social Change</a:t>
            </a:r>
            <a:r>
              <a:rPr lang="en-IN" sz="1800" b="0" i="0" u="none" strike="noStrike">
                <a:solidFill>
                  <a:srgbClr val="222222"/>
                </a:solidFill>
                <a:effectLst/>
                <a:latin typeface="Times New Roman" panose="02020603050405020304" pitchFamily="18" charset="0"/>
              </a:rPr>
              <a:t>, </a:t>
            </a:r>
            <a:r>
              <a:rPr lang="en-IN" sz="1800" b="0" i="1" u="none" strike="noStrike">
                <a:solidFill>
                  <a:srgbClr val="222222"/>
                </a:solidFill>
                <a:effectLst/>
                <a:latin typeface="Times New Roman" panose="02020603050405020304" pitchFamily="18" charset="0"/>
              </a:rPr>
              <a:t>158</a:t>
            </a:r>
            <a:r>
              <a:rPr lang="en-IN" sz="1800" b="0" i="0" u="none" strike="noStrike">
                <a:solidFill>
                  <a:srgbClr val="222222"/>
                </a:solidFill>
                <a:effectLst/>
                <a:latin typeface="Times New Roman" panose="02020603050405020304" pitchFamily="18" charset="0"/>
              </a:rPr>
              <a:t>, p.120064.</a:t>
            </a:r>
            <a:endParaRPr lang="en-IN" b="0">
              <a:effectLst/>
            </a:endParaRPr>
          </a:p>
          <a:p>
            <a:pPr algn="just" rtl="0">
              <a:spcBef>
                <a:spcPts val="1200"/>
              </a:spcBef>
              <a:spcAft>
                <a:spcPts val="1200"/>
              </a:spcAft>
            </a:pPr>
            <a:r>
              <a:rPr lang="en-IN" sz="1800" b="0" i="0" u="none" strike="noStrike">
                <a:solidFill>
                  <a:srgbClr val="222222"/>
                </a:solidFill>
                <a:effectLst/>
                <a:latin typeface="Times New Roman" panose="02020603050405020304" pitchFamily="18" charset="0"/>
              </a:rPr>
              <a:t>Karitu, B., </a:t>
            </a:r>
            <a:r>
              <a:rPr lang="en-IN" sz="1800" b="0" i="0" u="none" strike="noStrike" err="1">
                <a:solidFill>
                  <a:srgbClr val="222222"/>
                </a:solidFill>
                <a:effectLst/>
                <a:latin typeface="Times New Roman" panose="02020603050405020304" pitchFamily="18" charset="0"/>
              </a:rPr>
              <a:t>Wangondu</a:t>
            </a:r>
            <a:r>
              <a:rPr lang="en-IN" sz="1800" b="0" i="0" u="none" strike="noStrike">
                <a:solidFill>
                  <a:srgbClr val="222222"/>
                </a:solidFill>
                <a:effectLst/>
                <a:latin typeface="Times New Roman" panose="02020603050405020304" pitchFamily="18" charset="0"/>
              </a:rPr>
              <a:t>, W. and </a:t>
            </a:r>
            <a:r>
              <a:rPr lang="en-IN" sz="1800" b="0" i="0" u="none" strike="noStrike" err="1">
                <a:solidFill>
                  <a:srgbClr val="222222"/>
                </a:solidFill>
                <a:effectLst/>
                <a:latin typeface="Times New Roman" panose="02020603050405020304" pitchFamily="18" charset="0"/>
              </a:rPr>
              <a:t>Muathe</a:t>
            </a:r>
            <a:r>
              <a:rPr lang="en-IN" sz="1800" b="0" i="0" u="none" strike="noStrike">
                <a:solidFill>
                  <a:srgbClr val="222222"/>
                </a:solidFill>
                <a:effectLst/>
                <a:latin typeface="Times New Roman" panose="02020603050405020304" pitchFamily="18" charset="0"/>
              </a:rPr>
              <a:t>, S., 2022. A theoretical route towards conceptualization of start-ups in emerging markets: A Kenyan perspective. </a:t>
            </a:r>
            <a:r>
              <a:rPr lang="en-IN" sz="1800" b="0" i="1" u="none" strike="noStrike">
                <a:solidFill>
                  <a:srgbClr val="222222"/>
                </a:solidFill>
                <a:effectLst/>
                <a:latin typeface="Times New Roman" panose="02020603050405020304" pitchFamily="18" charset="0"/>
              </a:rPr>
              <a:t>International Journal of Research in Business and Social Science (2147-4478)</a:t>
            </a:r>
            <a:r>
              <a:rPr lang="en-IN" sz="1800" b="0" i="0" u="none" strike="noStrike">
                <a:solidFill>
                  <a:srgbClr val="222222"/>
                </a:solidFill>
                <a:effectLst/>
                <a:latin typeface="Times New Roman" panose="02020603050405020304" pitchFamily="18" charset="0"/>
              </a:rPr>
              <a:t>, </a:t>
            </a:r>
            <a:r>
              <a:rPr lang="en-IN" sz="1800" b="0" i="1" u="none" strike="noStrike">
                <a:solidFill>
                  <a:srgbClr val="222222"/>
                </a:solidFill>
                <a:effectLst/>
                <a:latin typeface="Times New Roman" panose="02020603050405020304" pitchFamily="18" charset="0"/>
              </a:rPr>
              <a:t>11</a:t>
            </a:r>
            <a:r>
              <a:rPr lang="en-IN" sz="1800" b="0" i="0" u="none" strike="noStrike">
                <a:solidFill>
                  <a:srgbClr val="222222"/>
                </a:solidFill>
                <a:effectLst/>
                <a:latin typeface="Times New Roman" panose="02020603050405020304" pitchFamily="18" charset="0"/>
              </a:rPr>
              <a:t>(4), pp.448-457.</a:t>
            </a:r>
            <a:endParaRPr lang="en-IN" b="0">
              <a:effectLst/>
            </a:endParaRPr>
          </a:p>
          <a:p>
            <a:pPr algn="just" rtl="0">
              <a:spcBef>
                <a:spcPts val="1200"/>
              </a:spcBef>
              <a:spcAft>
                <a:spcPts val="1200"/>
              </a:spcAft>
            </a:pPr>
            <a:r>
              <a:rPr lang="en-IN" sz="1800" b="0" i="0" u="none" strike="noStrike">
                <a:solidFill>
                  <a:srgbClr val="000000"/>
                </a:solidFill>
                <a:effectLst/>
                <a:latin typeface="Times New Roman" panose="02020603050405020304" pitchFamily="18" charset="0"/>
              </a:rPr>
              <a:t>Luisa Zhou (2022) </a:t>
            </a:r>
            <a:r>
              <a:rPr lang="en-IN" sz="1800" b="0" i="1" u="none" strike="noStrike">
                <a:solidFill>
                  <a:srgbClr val="000000"/>
                </a:solidFill>
                <a:effectLst/>
                <a:latin typeface="Times New Roman" panose="02020603050405020304" pitchFamily="18" charset="0"/>
              </a:rPr>
              <a:t>Startup Failure Statistics: What Percentage of Startups Fail? [2023]</a:t>
            </a:r>
            <a:r>
              <a:rPr lang="en-IN" sz="1800" b="0" i="0" u="none" strike="noStrike">
                <a:solidFill>
                  <a:srgbClr val="000000"/>
                </a:solidFill>
                <a:effectLst/>
                <a:latin typeface="Times New Roman" panose="02020603050405020304" pitchFamily="18" charset="0"/>
              </a:rPr>
              <a:t>, </a:t>
            </a:r>
            <a:r>
              <a:rPr lang="en-IN" sz="1800" b="0" i="1" u="none" strike="noStrike">
                <a:solidFill>
                  <a:srgbClr val="000000"/>
                </a:solidFill>
                <a:effectLst/>
                <a:latin typeface="Times New Roman" panose="02020603050405020304" pitchFamily="18" charset="0"/>
              </a:rPr>
              <a:t>Luisa Zhou</a:t>
            </a:r>
            <a:r>
              <a:rPr lang="en-IN" sz="1800" b="0" i="0" u="none" strike="noStrike">
                <a:solidFill>
                  <a:srgbClr val="000000"/>
                </a:solidFill>
                <a:effectLst/>
                <a:latin typeface="Times New Roman" panose="02020603050405020304" pitchFamily="18" charset="0"/>
              </a:rPr>
              <a:t>. Available at: https://www.luisazhou.com/blog/startup-failure-statistics/ (Accessed: 13 July 2023). </a:t>
            </a:r>
            <a:endParaRPr lang="en-IN" b="0">
              <a:effectLst/>
            </a:endParaRPr>
          </a:p>
          <a:p>
            <a:pPr algn="just" rtl="0">
              <a:spcBef>
                <a:spcPts val="1200"/>
              </a:spcBef>
              <a:spcAft>
                <a:spcPts val="1200"/>
              </a:spcAft>
            </a:pPr>
            <a:r>
              <a:rPr lang="en-IN" sz="1800" b="0" i="0" u="none" strike="noStrike">
                <a:solidFill>
                  <a:srgbClr val="000000"/>
                </a:solidFill>
                <a:effectLst/>
                <a:latin typeface="Times New Roman" panose="02020603050405020304" pitchFamily="18" charset="0"/>
              </a:rPr>
              <a:t>O’Hear, S. (2020) </a:t>
            </a:r>
            <a:r>
              <a:rPr lang="en-IN" sz="1800" b="0" i="1" u="none" strike="noStrike">
                <a:solidFill>
                  <a:srgbClr val="000000"/>
                </a:solidFill>
                <a:effectLst/>
                <a:latin typeface="Times New Roman" panose="02020603050405020304" pitchFamily="18" charset="0"/>
              </a:rPr>
              <a:t>Caura, an app to take the hassle out of car ownership, launches from Echo co-founder Sai Lakshmi</a:t>
            </a:r>
            <a:r>
              <a:rPr lang="en-IN" sz="1800" b="0" i="0" u="none" strike="noStrike">
                <a:solidFill>
                  <a:srgbClr val="000000"/>
                </a:solidFill>
                <a:effectLst/>
                <a:latin typeface="Times New Roman" panose="02020603050405020304" pitchFamily="18" charset="0"/>
              </a:rPr>
              <a:t>, </a:t>
            </a:r>
            <a:r>
              <a:rPr lang="en-IN" sz="1800" b="0" i="1" u="none" strike="noStrike">
                <a:solidFill>
                  <a:srgbClr val="000000"/>
                </a:solidFill>
                <a:effectLst/>
                <a:latin typeface="Times New Roman" panose="02020603050405020304" pitchFamily="18" charset="0"/>
              </a:rPr>
              <a:t>TechCrunch</a:t>
            </a:r>
            <a:r>
              <a:rPr lang="en-IN" sz="1800" b="0" i="0" u="none" strike="noStrike">
                <a:solidFill>
                  <a:srgbClr val="000000"/>
                </a:solidFill>
                <a:effectLst/>
                <a:latin typeface="Times New Roman" panose="02020603050405020304" pitchFamily="18" charset="0"/>
              </a:rPr>
              <a:t>. Available at: https://techcrunch.com/2020/09/22/</a:t>
            </a:r>
            <a:r>
              <a:rPr lang="en-IN" sz="1800" b="0" i="0" u="none" strike="noStrike" err="1">
                <a:solidFill>
                  <a:srgbClr val="000000"/>
                </a:solidFill>
                <a:effectLst/>
                <a:latin typeface="Times New Roman" panose="02020603050405020304" pitchFamily="18" charset="0"/>
              </a:rPr>
              <a:t>caura</a:t>
            </a:r>
            <a:r>
              <a:rPr lang="en-IN" sz="1800" b="0" i="0" u="none" strike="noStrike">
                <a:solidFill>
                  <a:srgbClr val="000000"/>
                </a:solidFill>
                <a:effectLst/>
                <a:latin typeface="Times New Roman" panose="02020603050405020304" pitchFamily="18" charset="0"/>
              </a:rPr>
              <a:t>/ (Accessed: 13 July 2023). </a:t>
            </a:r>
            <a:endParaRPr lang="en-IN" b="0">
              <a:effectLst/>
            </a:endParaRPr>
          </a:p>
          <a:p>
            <a:pPr algn="just" rtl="0">
              <a:spcBef>
                <a:spcPts val="1200"/>
              </a:spcBef>
              <a:spcAft>
                <a:spcPts val="1200"/>
              </a:spcAft>
            </a:pPr>
            <a:r>
              <a:rPr lang="en-IN" sz="1800" b="0" i="0" u="none" strike="noStrike">
                <a:solidFill>
                  <a:srgbClr val="222222"/>
                </a:solidFill>
                <a:effectLst/>
                <a:latin typeface="Times New Roman" panose="02020603050405020304" pitchFamily="18" charset="0"/>
              </a:rPr>
              <a:t>KARAARSLAN, M.H. and SOYLU, N., 2023. Risk Factors in Start-Ups: An Evaluation. </a:t>
            </a:r>
            <a:r>
              <a:rPr lang="en-IN" sz="1800" b="0" i="1" u="none" strike="noStrike" err="1">
                <a:solidFill>
                  <a:srgbClr val="222222"/>
                </a:solidFill>
                <a:effectLst/>
                <a:latin typeface="Times New Roman" panose="02020603050405020304" pitchFamily="18" charset="0"/>
              </a:rPr>
              <a:t>Selçuk</a:t>
            </a:r>
            <a:r>
              <a:rPr lang="en-IN" sz="1800" b="0" i="1" u="none" strike="noStrike">
                <a:solidFill>
                  <a:srgbClr val="222222"/>
                </a:solidFill>
                <a:effectLst/>
                <a:latin typeface="Times New Roman" panose="02020603050405020304" pitchFamily="18" charset="0"/>
              </a:rPr>
              <a:t> </a:t>
            </a:r>
            <a:r>
              <a:rPr lang="en-IN" sz="1800" b="0" i="1" u="none" strike="noStrike" err="1">
                <a:solidFill>
                  <a:srgbClr val="222222"/>
                </a:solidFill>
                <a:effectLst/>
                <a:latin typeface="Times New Roman" panose="02020603050405020304" pitchFamily="18" charset="0"/>
              </a:rPr>
              <a:t>Üniversitesi</a:t>
            </a:r>
            <a:r>
              <a:rPr lang="en-IN" sz="1800" b="0" i="1" u="none" strike="noStrike">
                <a:solidFill>
                  <a:srgbClr val="222222"/>
                </a:solidFill>
                <a:effectLst/>
                <a:latin typeface="Times New Roman" panose="02020603050405020304" pitchFamily="18" charset="0"/>
              </a:rPr>
              <a:t> </a:t>
            </a:r>
            <a:r>
              <a:rPr lang="en-IN" sz="1800" b="0" i="1" u="none" strike="noStrike" err="1">
                <a:solidFill>
                  <a:srgbClr val="222222"/>
                </a:solidFill>
                <a:effectLst/>
                <a:latin typeface="Times New Roman" panose="02020603050405020304" pitchFamily="18" charset="0"/>
              </a:rPr>
              <a:t>Sosyal</a:t>
            </a:r>
            <a:r>
              <a:rPr lang="en-IN" sz="1800" b="0" i="1" u="none" strike="noStrike">
                <a:solidFill>
                  <a:srgbClr val="222222"/>
                </a:solidFill>
                <a:effectLst/>
                <a:latin typeface="Times New Roman" panose="02020603050405020304" pitchFamily="18" charset="0"/>
              </a:rPr>
              <a:t> </a:t>
            </a:r>
            <a:r>
              <a:rPr lang="en-IN" sz="1800" b="0" i="1" u="none" strike="noStrike" err="1">
                <a:solidFill>
                  <a:srgbClr val="222222"/>
                </a:solidFill>
                <a:effectLst/>
                <a:latin typeface="Times New Roman" panose="02020603050405020304" pitchFamily="18" charset="0"/>
              </a:rPr>
              <a:t>Bilimler</a:t>
            </a:r>
            <a:r>
              <a:rPr lang="en-IN" sz="1800" b="0" i="1" u="none" strike="noStrike">
                <a:solidFill>
                  <a:srgbClr val="222222"/>
                </a:solidFill>
                <a:effectLst/>
                <a:latin typeface="Times New Roman" panose="02020603050405020304" pitchFamily="18" charset="0"/>
              </a:rPr>
              <a:t> </a:t>
            </a:r>
            <a:r>
              <a:rPr lang="en-IN" sz="1800" b="0" i="1" u="none" strike="noStrike" err="1">
                <a:solidFill>
                  <a:srgbClr val="222222"/>
                </a:solidFill>
                <a:effectLst/>
                <a:latin typeface="Times New Roman" panose="02020603050405020304" pitchFamily="18" charset="0"/>
              </a:rPr>
              <a:t>Meslek</a:t>
            </a:r>
            <a:r>
              <a:rPr lang="en-IN" sz="1800" b="0" i="1" u="none" strike="noStrike">
                <a:solidFill>
                  <a:srgbClr val="222222"/>
                </a:solidFill>
                <a:effectLst/>
                <a:latin typeface="Times New Roman" panose="02020603050405020304" pitchFamily="18" charset="0"/>
              </a:rPr>
              <a:t> </a:t>
            </a:r>
            <a:r>
              <a:rPr lang="en-IN" sz="1800" b="0" i="1" u="none" strike="noStrike" err="1">
                <a:solidFill>
                  <a:srgbClr val="222222"/>
                </a:solidFill>
                <a:effectLst/>
                <a:latin typeface="Times New Roman" panose="02020603050405020304" pitchFamily="18" charset="0"/>
              </a:rPr>
              <a:t>Yüksekokulu</a:t>
            </a:r>
            <a:r>
              <a:rPr lang="en-IN" sz="1800" b="0" i="1" u="none" strike="noStrike">
                <a:solidFill>
                  <a:srgbClr val="222222"/>
                </a:solidFill>
                <a:effectLst/>
                <a:latin typeface="Times New Roman" panose="02020603050405020304" pitchFamily="18" charset="0"/>
              </a:rPr>
              <a:t> </a:t>
            </a:r>
            <a:r>
              <a:rPr lang="en-IN" sz="1800" b="0" i="1" u="none" strike="noStrike" err="1">
                <a:solidFill>
                  <a:srgbClr val="222222"/>
                </a:solidFill>
                <a:effectLst/>
                <a:latin typeface="Times New Roman" panose="02020603050405020304" pitchFamily="18" charset="0"/>
              </a:rPr>
              <a:t>Dergisi</a:t>
            </a:r>
            <a:r>
              <a:rPr lang="en-IN" sz="1800" b="0" i="0" u="none" strike="noStrike">
                <a:solidFill>
                  <a:srgbClr val="222222"/>
                </a:solidFill>
                <a:effectLst/>
                <a:latin typeface="Times New Roman" panose="02020603050405020304" pitchFamily="18" charset="0"/>
              </a:rPr>
              <a:t>, </a:t>
            </a:r>
            <a:r>
              <a:rPr lang="en-IN" sz="1800" b="0" i="1" u="none" strike="noStrike">
                <a:solidFill>
                  <a:srgbClr val="222222"/>
                </a:solidFill>
                <a:effectLst/>
                <a:latin typeface="Times New Roman" panose="02020603050405020304" pitchFamily="18" charset="0"/>
              </a:rPr>
              <a:t>26</a:t>
            </a:r>
            <a:r>
              <a:rPr lang="en-IN" sz="1800" b="0" i="0" u="none" strike="noStrike">
                <a:solidFill>
                  <a:srgbClr val="222222"/>
                </a:solidFill>
                <a:effectLst/>
                <a:latin typeface="Times New Roman" panose="02020603050405020304" pitchFamily="18" charset="0"/>
              </a:rPr>
              <a:t>(1), pp.241-258.</a:t>
            </a:r>
            <a:endParaRPr lang="en-IN" b="0">
              <a:effectLst/>
            </a:endParaRPr>
          </a:p>
          <a:p>
            <a:pPr algn="just" rtl="0">
              <a:spcBef>
                <a:spcPts val="1200"/>
              </a:spcBef>
              <a:spcAft>
                <a:spcPts val="1200"/>
              </a:spcAft>
            </a:pPr>
            <a:r>
              <a:rPr lang="en-IN" sz="1800" b="0" i="0" u="none" strike="noStrike">
                <a:solidFill>
                  <a:srgbClr val="000000"/>
                </a:solidFill>
                <a:effectLst/>
                <a:latin typeface="Times New Roman" panose="02020603050405020304" pitchFamily="18" charset="0"/>
              </a:rPr>
              <a:t>Beauhurst (2023) </a:t>
            </a:r>
            <a:r>
              <a:rPr lang="en-IN" sz="1800" b="0" i="1" u="none" strike="noStrike">
                <a:solidFill>
                  <a:srgbClr val="000000"/>
                </a:solidFill>
                <a:effectLst/>
                <a:latin typeface="Times New Roman" panose="02020603050405020304" pitchFamily="18" charset="0"/>
              </a:rPr>
              <a:t>Unicorn companies: Britain’s $1B+ businesses: 2022</a:t>
            </a:r>
            <a:r>
              <a:rPr lang="en-IN" sz="1800" b="0" i="0" u="none" strike="noStrike">
                <a:solidFill>
                  <a:srgbClr val="000000"/>
                </a:solidFill>
                <a:effectLst/>
                <a:latin typeface="Times New Roman" panose="02020603050405020304" pitchFamily="18" charset="0"/>
              </a:rPr>
              <a:t>, </a:t>
            </a:r>
            <a:r>
              <a:rPr lang="en-IN" sz="1800" b="0" i="1" u="none" strike="noStrike">
                <a:solidFill>
                  <a:srgbClr val="000000"/>
                </a:solidFill>
                <a:effectLst/>
                <a:latin typeface="Times New Roman" panose="02020603050405020304" pitchFamily="18" charset="0"/>
              </a:rPr>
              <a:t>Beauhurst</a:t>
            </a:r>
            <a:r>
              <a:rPr lang="en-IN" sz="1800" b="0" i="0" u="none" strike="noStrike">
                <a:solidFill>
                  <a:srgbClr val="000000"/>
                </a:solidFill>
                <a:effectLst/>
                <a:latin typeface="Times New Roman" panose="02020603050405020304" pitchFamily="18" charset="0"/>
              </a:rPr>
              <a:t>. Available at: https://</a:t>
            </a:r>
            <a:r>
              <a:rPr lang="en-IN" sz="1800" b="0" i="0" u="none" strike="noStrike" err="1">
                <a:solidFill>
                  <a:srgbClr val="000000"/>
                </a:solidFill>
                <a:effectLst/>
                <a:latin typeface="Times New Roman" panose="02020603050405020304" pitchFamily="18" charset="0"/>
              </a:rPr>
              <a:t>www.beauhurst.com</a:t>
            </a:r>
            <a:r>
              <a:rPr lang="en-IN" sz="1800" b="0" i="0" u="none" strike="noStrike">
                <a:solidFill>
                  <a:srgbClr val="000000"/>
                </a:solidFill>
                <a:effectLst/>
                <a:latin typeface="Times New Roman" panose="02020603050405020304" pitchFamily="18" charset="0"/>
              </a:rPr>
              <a:t>/research/unicorn-companies/ (Accessed: 13 July 2023). </a:t>
            </a:r>
            <a:endParaRPr lang="en-IN" b="0">
              <a:effectLst/>
            </a:endParaRPr>
          </a:p>
          <a:p>
            <a:pPr algn="just" rtl="0">
              <a:spcBef>
                <a:spcPts val="1200"/>
              </a:spcBef>
              <a:spcAft>
                <a:spcPts val="1200"/>
              </a:spcAft>
            </a:pPr>
            <a:r>
              <a:rPr lang="en-IN" sz="1800" b="0" i="0" u="none" strike="noStrike">
                <a:solidFill>
                  <a:srgbClr val="000000"/>
                </a:solidFill>
                <a:effectLst/>
                <a:latin typeface="Times New Roman" panose="02020603050405020304" pitchFamily="18" charset="0"/>
              </a:rPr>
              <a:t>O’Hear, S. (2018) </a:t>
            </a:r>
            <a:r>
              <a:rPr lang="en-IN" sz="1800" b="0" i="1" u="none" strike="noStrike">
                <a:solidFill>
                  <a:srgbClr val="000000"/>
                </a:solidFill>
                <a:effectLst/>
                <a:latin typeface="Times New Roman" panose="02020603050405020304" pitchFamily="18" charset="0"/>
              </a:rPr>
              <a:t>Digital banking startup Revolut raises $250m at a valuation of $1.7b</a:t>
            </a:r>
            <a:r>
              <a:rPr lang="en-IN" sz="1800" b="0" i="0" u="none" strike="noStrike">
                <a:solidFill>
                  <a:srgbClr val="000000"/>
                </a:solidFill>
                <a:effectLst/>
                <a:latin typeface="Times New Roman" panose="02020603050405020304" pitchFamily="18" charset="0"/>
              </a:rPr>
              <a:t>, </a:t>
            </a:r>
            <a:r>
              <a:rPr lang="en-IN" sz="1800" b="0" i="1" u="none" strike="noStrike">
                <a:solidFill>
                  <a:srgbClr val="000000"/>
                </a:solidFill>
                <a:effectLst/>
                <a:latin typeface="Times New Roman" panose="02020603050405020304" pitchFamily="18" charset="0"/>
              </a:rPr>
              <a:t>TechCrunch</a:t>
            </a:r>
            <a:r>
              <a:rPr lang="en-IN" sz="1800" b="0" i="0" u="none" strike="noStrike">
                <a:solidFill>
                  <a:srgbClr val="000000"/>
                </a:solidFill>
                <a:effectLst/>
                <a:latin typeface="Times New Roman" panose="02020603050405020304" pitchFamily="18" charset="0"/>
              </a:rPr>
              <a:t>. Available at: https://techcrunch.com/2018/04/25/revolunicorn/ (Accessed: 13 July 2023). </a:t>
            </a:r>
            <a:endParaRPr lang="en-IN" b="0">
              <a:effectLst/>
            </a:endParaRPr>
          </a:p>
          <a:p>
            <a:pPr algn="just" rtl="0">
              <a:spcBef>
                <a:spcPts val="1200"/>
              </a:spcBef>
              <a:spcAft>
                <a:spcPts val="1200"/>
              </a:spcAft>
            </a:pPr>
            <a:r>
              <a:rPr lang="en-IN" sz="1800" b="0" i="0" u="none" strike="noStrike">
                <a:solidFill>
                  <a:srgbClr val="000000"/>
                </a:solidFill>
                <a:effectLst/>
                <a:latin typeface="Times New Roman" panose="02020603050405020304" pitchFamily="18" charset="0"/>
              </a:rPr>
              <a:t>Caura (2023) </a:t>
            </a:r>
            <a:r>
              <a:rPr lang="en-IN" sz="1800" b="0" i="1" u="none" strike="noStrike">
                <a:solidFill>
                  <a:srgbClr val="000000"/>
                </a:solidFill>
                <a:effectLst/>
                <a:latin typeface="Times New Roman" panose="02020603050405020304" pitchFamily="18" charset="0"/>
              </a:rPr>
              <a:t>Everything car. all in one place.</a:t>
            </a:r>
            <a:r>
              <a:rPr lang="en-IN" sz="1800" b="0" i="0" u="none" strike="noStrike">
                <a:solidFill>
                  <a:srgbClr val="000000"/>
                </a:solidFill>
                <a:effectLst/>
                <a:latin typeface="Times New Roman" panose="02020603050405020304" pitchFamily="18" charset="0"/>
              </a:rPr>
              <a:t>, </a:t>
            </a:r>
            <a:r>
              <a:rPr lang="en-IN" sz="1800" b="0" i="1" u="none" strike="noStrike">
                <a:solidFill>
                  <a:srgbClr val="000000"/>
                </a:solidFill>
                <a:effectLst/>
                <a:latin typeface="Times New Roman" panose="02020603050405020304" pitchFamily="18" charset="0"/>
              </a:rPr>
              <a:t>Caura</a:t>
            </a:r>
            <a:r>
              <a:rPr lang="en-IN" sz="1800" b="0" i="0" u="none" strike="noStrike">
                <a:solidFill>
                  <a:srgbClr val="000000"/>
                </a:solidFill>
                <a:effectLst/>
                <a:latin typeface="Times New Roman" panose="02020603050405020304" pitchFamily="18" charset="0"/>
              </a:rPr>
              <a:t>. Available at: https://</a:t>
            </a:r>
            <a:r>
              <a:rPr lang="en-IN" sz="1800" b="0" i="0" u="none" strike="noStrike" err="1">
                <a:solidFill>
                  <a:srgbClr val="000000"/>
                </a:solidFill>
                <a:effectLst/>
                <a:latin typeface="Times New Roman" panose="02020603050405020304" pitchFamily="18" charset="0"/>
              </a:rPr>
              <a:t>caura.com</a:t>
            </a:r>
            <a:r>
              <a:rPr lang="en-IN" sz="1800" b="0" i="0" u="none" strike="noStrike">
                <a:solidFill>
                  <a:srgbClr val="000000"/>
                </a:solidFill>
                <a:effectLst/>
                <a:latin typeface="Times New Roman" panose="02020603050405020304" pitchFamily="18" charset="0"/>
              </a:rPr>
              <a:t>/ (Accessed: 13 July 2023). </a:t>
            </a:r>
            <a:endParaRPr lang="en-IN" b="0">
              <a:effectLst/>
            </a:endParaRPr>
          </a:p>
          <a:p>
            <a:pPr algn="just" rtl="0">
              <a:spcBef>
                <a:spcPts val="1200"/>
              </a:spcBef>
              <a:spcAft>
                <a:spcPts val="1200"/>
              </a:spcAft>
            </a:pPr>
            <a:r>
              <a:rPr lang="en-IN" sz="1800" b="0" i="0" u="none" strike="noStrike">
                <a:solidFill>
                  <a:srgbClr val="000000"/>
                </a:solidFill>
                <a:effectLst/>
                <a:latin typeface="Times New Roman" panose="02020603050405020304" pitchFamily="18" charset="0"/>
              </a:rPr>
              <a:t>FourWeekMBA (2023) </a:t>
            </a:r>
            <a:r>
              <a:rPr lang="en-IN" sz="1800" b="0" i="1" u="none" strike="noStrike">
                <a:solidFill>
                  <a:srgbClr val="000000"/>
                </a:solidFill>
                <a:effectLst/>
                <a:latin typeface="Times New Roman" panose="02020603050405020304" pitchFamily="18" charset="0"/>
              </a:rPr>
              <a:t>What is a scalable business model? scalable business model in Nutshell</a:t>
            </a:r>
            <a:r>
              <a:rPr lang="en-IN" sz="1800" b="0" i="0" u="none" strike="noStrike">
                <a:solidFill>
                  <a:srgbClr val="000000"/>
                </a:solidFill>
                <a:effectLst/>
                <a:latin typeface="Times New Roman" panose="02020603050405020304" pitchFamily="18" charset="0"/>
              </a:rPr>
              <a:t>, </a:t>
            </a:r>
            <a:r>
              <a:rPr lang="en-IN" sz="1800" b="0" i="1" u="none" strike="noStrike">
                <a:solidFill>
                  <a:srgbClr val="000000"/>
                </a:solidFill>
                <a:effectLst/>
                <a:latin typeface="Times New Roman" panose="02020603050405020304" pitchFamily="18" charset="0"/>
              </a:rPr>
              <a:t>FourWeekMBA</a:t>
            </a:r>
            <a:r>
              <a:rPr lang="en-IN" sz="1800" b="0" i="0" u="none" strike="noStrike">
                <a:solidFill>
                  <a:srgbClr val="000000"/>
                </a:solidFill>
                <a:effectLst/>
                <a:latin typeface="Times New Roman" panose="02020603050405020304" pitchFamily="18" charset="0"/>
              </a:rPr>
              <a:t>. Available at: https://fourweekmba.com/scalable-business-model/#:~:text=Key%20takeaways%3A-,A%20scalable%20business%20model%20is%20one%20where%20the%20business%20can,and%20outsourcing%20tasks%20where%20necessary. (Accessed: 13 July 2023). </a:t>
            </a:r>
            <a:endParaRPr lang="en-IN" b="0">
              <a:effectLst/>
            </a:endParaRPr>
          </a:p>
          <a:p>
            <a:pPr algn="just" rtl="0">
              <a:spcBef>
                <a:spcPts val="1200"/>
              </a:spcBef>
              <a:spcAft>
                <a:spcPts val="1200"/>
              </a:spcAft>
            </a:pPr>
            <a:r>
              <a:rPr lang="en-IN" sz="1800" b="0" i="0" u="none" strike="noStrike">
                <a:solidFill>
                  <a:srgbClr val="000000"/>
                </a:solidFill>
                <a:effectLst/>
                <a:latin typeface="Times New Roman" panose="02020603050405020304" pitchFamily="18" charset="0"/>
              </a:rPr>
              <a:t>Anastasia (2023) </a:t>
            </a:r>
            <a:r>
              <a:rPr lang="en-IN" sz="1800" b="0" i="1" u="none" strike="noStrike">
                <a:solidFill>
                  <a:srgbClr val="000000"/>
                </a:solidFill>
                <a:effectLst/>
                <a:latin typeface="Times New Roman" panose="02020603050405020304" pitchFamily="18" charset="0"/>
              </a:rPr>
              <a:t>Internal and external business model scalability</a:t>
            </a:r>
            <a:r>
              <a:rPr lang="en-IN" sz="1800" b="0" i="0" u="none" strike="noStrike">
                <a:solidFill>
                  <a:srgbClr val="000000"/>
                </a:solidFill>
                <a:effectLst/>
                <a:latin typeface="Times New Roman" panose="02020603050405020304" pitchFamily="18" charset="0"/>
              </a:rPr>
              <a:t>, </a:t>
            </a:r>
            <a:r>
              <a:rPr lang="en-IN" sz="1800" b="0" i="1" u="none" strike="noStrike">
                <a:solidFill>
                  <a:srgbClr val="000000"/>
                </a:solidFill>
                <a:effectLst/>
                <a:latin typeface="Times New Roman" panose="02020603050405020304" pitchFamily="18" charset="0"/>
              </a:rPr>
              <a:t>NEXEA</a:t>
            </a:r>
            <a:r>
              <a:rPr lang="en-IN" sz="1800" b="0" i="0" u="none" strike="noStrike">
                <a:solidFill>
                  <a:srgbClr val="000000"/>
                </a:solidFill>
                <a:effectLst/>
                <a:latin typeface="Times New Roman" panose="02020603050405020304" pitchFamily="18" charset="0"/>
              </a:rPr>
              <a:t>. Available at: https://www.nexea.co/internal-and-external-business-model-scalability/ (Accessed: 13 July 2023). </a:t>
            </a:r>
            <a:endParaRPr lang="en-IN" b="0">
              <a:effectLst/>
            </a:endParaRPr>
          </a:p>
          <a:p>
            <a:pPr algn="just" rtl="0">
              <a:spcBef>
                <a:spcPts val="1200"/>
              </a:spcBef>
              <a:spcAft>
                <a:spcPts val="1200"/>
              </a:spcAft>
            </a:pPr>
            <a:r>
              <a:rPr lang="en-IN" sz="1800" b="0" i="0" u="none" strike="noStrike">
                <a:solidFill>
                  <a:srgbClr val="000000"/>
                </a:solidFill>
                <a:effectLst/>
                <a:latin typeface="Times New Roman" panose="02020603050405020304" pitchFamily="18" charset="0"/>
              </a:rPr>
              <a:t>Harvard Business Review (2021) </a:t>
            </a:r>
            <a:r>
              <a:rPr lang="en-IN" sz="1800" b="0" i="1" u="none" strike="noStrike">
                <a:solidFill>
                  <a:srgbClr val="000000"/>
                </a:solidFill>
                <a:effectLst/>
                <a:latin typeface="Times New Roman" panose="02020603050405020304" pitchFamily="18" charset="0"/>
              </a:rPr>
              <a:t>An agile approach to change management</a:t>
            </a:r>
            <a:r>
              <a:rPr lang="en-IN" sz="1800" b="0" i="0" u="none" strike="noStrike">
                <a:solidFill>
                  <a:srgbClr val="000000"/>
                </a:solidFill>
                <a:effectLst/>
                <a:latin typeface="Times New Roman" panose="02020603050405020304" pitchFamily="18" charset="0"/>
              </a:rPr>
              <a:t>, </a:t>
            </a:r>
            <a:r>
              <a:rPr lang="en-IN" sz="1800" b="0" i="1" u="none" strike="noStrike">
                <a:solidFill>
                  <a:srgbClr val="000000"/>
                </a:solidFill>
                <a:effectLst/>
                <a:latin typeface="Times New Roman" panose="02020603050405020304" pitchFamily="18" charset="0"/>
              </a:rPr>
              <a:t>Harvard Business Review</a:t>
            </a:r>
            <a:r>
              <a:rPr lang="en-IN" sz="1800" b="0" i="0" u="none" strike="noStrike">
                <a:solidFill>
                  <a:srgbClr val="000000"/>
                </a:solidFill>
                <a:effectLst/>
                <a:latin typeface="Times New Roman" panose="02020603050405020304" pitchFamily="18" charset="0"/>
              </a:rPr>
              <a:t>. Available at: https://hbr.org/2021/01/an-agile-approach-to-change-management (Accessed: 13 July 2023). </a:t>
            </a:r>
            <a:endParaRPr lang="en-IN" b="0">
              <a:effectLst/>
            </a:endParaRPr>
          </a:p>
          <a:p>
            <a:pPr algn="just" rtl="0">
              <a:spcBef>
                <a:spcPts val="1200"/>
              </a:spcBef>
              <a:spcAft>
                <a:spcPts val="1200"/>
              </a:spcAft>
            </a:pPr>
            <a:r>
              <a:rPr lang="en-IN" sz="1800" b="0" i="0" u="none" strike="noStrike">
                <a:solidFill>
                  <a:srgbClr val="000000"/>
                </a:solidFill>
                <a:effectLst/>
                <a:latin typeface="Times New Roman" panose="02020603050405020304" pitchFamily="18" charset="0"/>
              </a:rPr>
              <a:t>Harvard Business Review (2019) </a:t>
            </a:r>
            <a:r>
              <a:rPr lang="en-IN" sz="1800" b="0" i="1" u="none" strike="noStrike">
                <a:solidFill>
                  <a:srgbClr val="000000"/>
                </a:solidFill>
                <a:effectLst/>
                <a:latin typeface="Times New Roman" panose="02020603050405020304" pitchFamily="18" charset="0"/>
              </a:rPr>
              <a:t>5 ways to help your team be open to change</a:t>
            </a:r>
            <a:r>
              <a:rPr lang="en-IN" sz="1800" b="0" i="0" u="none" strike="noStrike">
                <a:solidFill>
                  <a:srgbClr val="000000"/>
                </a:solidFill>
                <a:effectLst/>
                <a:latin typeface="Times New Roman" panose="02020603050405020304" pitchFamily="18" charset="0"/>
              </a:rPr>
              <a:t>, </a:t>
            </a:r>
            <a:r>
              <a:rPr lang="en-IN" sz="1800" b="0" i="1" u="none" strike="noStrike">
                <a:solidFill>
                  <a:srgbClr val="000000"/>
                </a:solidFill>
                <a:effectLst/>
                <a:latin typeface="Times New Roman" panose="02020603050405020304" pitchFamily="18" charset="0"/>
              </a:rPr>
              <a:t>Harvard Business Review</a:t>
            </a:r>
            <a:r>
              <a:rPr lang="en-IN" sz="1800" b="0" i="0" u="none" strike="noStrike">
                <a:solidFill>
                  <a:srgbClr val="000000"/>
                </a:solidFill>
                <a:effectLst/>
                <a:latin typeface="Times New Roman" panose="02020603050405020304" pitchFamily="18" charset="0"/>
              </a:rPr>
              <a:t>. Available at: https://hbr.org/2019/04/5-ways-to-help-your-team-be-open-to-change (Accessed: 13 July 2023). </a:t>
            </a:r>
            <a:endParaRPr lang="en-IN" b="0">
              <a:effectLst/>
            </a:endParaRPr>
          </a:p>
          <a:p>
            <a:pPr algn="just" rtl="0">
              <a:spcBef>
                <a:spcPts val="1200"/>
              </a:spcBef>
              <a:spcAft>
                <a:spcPts val="1200"/>
              </a:spcAft>
            </a:pPr>
            <a:r>
              <a:rPr lang="en-IN" sz="1800" b="0" i="0" u="none" strike="noStrike">
                <a:solidFill>
                  <a:srgbClr val="000000"/>
                </a:solidFill>
                <a:effectLst/>
                <a:latin typeface="Times New Roman" panose="02020603050405020304" pitchFamily="18" charset="0"/>
              </a:rPr>
              <a:t>Techhub (2023) </a:t>
            </a:r>
            <a:r>
              <a:rPr lang="en-IN" sz="1800" b="0" i="1" u="none" strike="noStrike">
                <a:solidFill>
                  <a:srgbClr val="000000"/>
                </a:solidFill>
                <a:effectLst/>
                <a:latin typeface="Times New Roman" panose="02020603050405020304" pitchFamily="18" charset="0"/>
              </a:rPr>
              <a:t>Techhub</a:t>
            </a:r>
            <a:r>
              <a:rPr lang="en-IN" sz="1800" b="0" i="0" u="none" strike="noStrike">
                <a:solidFill>
                  <a:srgbClr val="000000"/>
                </a:solidFill>
                <a:effectLst/>
                <a:latin typeface="Times New Roman" panose="02020603050405020304" pitchFamily="18" charset="0"/>
              </a:rPr>
              <a:t>, </a:t>
            </a:r>
            <a:r>
              <a:rPr lang="en-IN" sz="1800" b="0" i="1" u="none" strike="noStrike" err="1">
                <a:solidFill>
                  <a:srgbClr val="000000"/>
                </a:solidFill>
                <a:effectLst/>
                <a:latin typeface="Times New Roman" panose="02020603050405020304" pitchFamily="18" charset="0"/>
              </a:rPr>
              <a:t>techhub</a:t>
            </a:r>
            <a:r>
              <a:rPr lang="en-IN" sz="1800" b="0" i="0" u="none" strike="noStrike">
                <a:solidFill>
                  <a:srgbClr val="000000"/>
                </a:solidFill>
                <a:effectLst/>
                <a:latin typeface="Times New Roman" panose="02020603050405020304" pitchFamily="18" charset="0"/>
              </a:rPr>
              <a:t>. Available at: https://tech-hub.tech/ (Accessed: 13 July 2023). </a:t>
            </a:r>
            <a:endParaRPr lang="en-IN" b="0">
              <a:effectLst/>
            </a:endParaRPr>
          </a:p>
          <a:p>
            <a:pPr algn="just" rtl="0">
              <a:spcBef>
                <a:spcPts val="1200"/>
              </a:spcBef>
              <a:spcAft>
                <a:spcPts val="1200"/>
              </a:spcAft>
            </a:pPr>
            <a:r>
              <a:rPr lang="en-IN" sz="1800" b="0" i="0" u="none" strike="noStrike">
                <a:solidFill>
                  <a:srgbClr val="000000"/>
                </a:solidFill>
                <a:effectLst/>
                <a:latin typeface="Times New Roman" panose="02020603050405020304" pitchFamily="18" charset="0"/>
              </a:rPr>
              <a:t>Ecotech Solutions (2023) </a:t>
            </a:r>
            <a:r>
              <a:rPr lang="en-IN" sz="1800" b="0" i="1" u="none" strike="noStrike">
                <a:solidFill>
                  <a:srgbClr val="000000"/>
                </a:solidFill>
                <a:effectLst/>
                <a:latin typeface="Times New Roman" panose="02020603050405020304" pitchFamily="18" charset="0"/>
              </a:rPr>
              <a:t>Ecotech Solutions - manufacturer of heat pump &amp; Tray Dryer from Ahmedabad</a:t>
            </a:r>
            <a:r>
              <a:rPr lang="en-IN" sz="1800" b="0" i="0" u="none" strike="noStrike">
                <a:solidFill>
                  <a:srgbClr val="000000"/>
                </a:solidFill>
                <a:effectLst/>
                <a:latin typeface="Times New Roman" panose="02020603050405020304" pitchFamily="18" charset="0"/>
              </a:rPr>
              <a:t>, </a:t>
            </a:r>
            <a:r>
              <a:rPr lang="en-IN" sz="1800" b="0" i="1" u="none" strike="noStrike">
                <a:solidFill>
                  <a:srgbClr val="000000"/>
                </a:solidFill>
                <a:effectLst/>
                <a:latin typeface="Times New Roman" panose="02020603050405020304" pitchFamily="18" charset="0"/>
              </a:rPr>
              <a:t>https://www.ecotechheatpump.com/</a:t>
            </a:r>
            <a:r>
              <a:rPr lang="en-IN" sz="1800" b="0" i="0" u="none" strike="noStrike">
                <a:solidFill>
                  <a:srgbClr val="000000"/>
                </a:solidFill>
                <a:effectLst/>
                <a:latin typeface="Times New Roman" panose="02020603050405020304" pitchFamily="18" charset="0"/>
              </a:rPr>
              <a:t>. Available at: https://www.ecotechheatpump.com/ (Accessed: 13 July 2023). </a:t>
            </a:r>
            <a:endParaRPr lang="en-IN" b="0">
              <a:effectLst/>
            </a:endParaRPr>
          </a:p>
          <a:p>
            <a:pPr algn="just" rtl="0">
              <a:spcBef>
                <a:spcPts val="1200"/>
              </a:spcBef>
              <a:spcAft>
                <a:spcPts val="1200"/>
              </a:spcAft>
            </a:pPr>
            <a:r>
              <a:rPr lang="en-IN" sz="1800" b="0" i="0" u="none" strike="noStrike">
                <a:solidFill>
                  <a:srgbClr val="000000"/>
                </a:solidFill>
                <a:effectLst/>
                <a:latin typeface="Times New Roman" panose="02020603050405020304" pitchFamily="18" charset="0"/>
              </a:rPr>
              <a:t>URBACT (2023) </a:t>
            </a:r>
            <a:r>
              <a:rPr lang="en-IN" sz="1800" b="0" i="1" u="none" strike="noStrike">
                <a:solidFill>
                  <a:srgbClr val="000000"/>
                </a:solidFill>
                <a:effectLst/>
                <a:latin typeface="Times New Roman" panose="02020603050405020304" pitchFamily="18" charset="0"/>
              </a:rPr>
              <a:t>URBACT</a:t>
            </a:r>
            <a:r>
              <a:rPr lang="en-IN" sz="1800" b="0" i="0" u="none" strike="noStrike">
                <a:solidFill>
                  <a:srgbClr val="000000"/>
                </a:solidFill>
                <a:effectLst/>
                <a:latin typeface="Times New Roman" panose="02020603050405020304" pitchFamily="18" charset="0"/>
              </a:rPr>
              <a:t>. Available at: https://urbact.eu/networks/tech-revolution (Accessed: 13 July 2023). </a:t>
            </a:r>
            <a:endParaRPr lang="en-IN" b="0">
              <a:effectLst/>
            </a:endParaRPr>
          </a:p>
          <a:p>
            <a:pPr algn="just" rtl="0">
              <a:spcBef>
                <a:spcPts val="1200"/>
              </a:spcBef>
              <a:spcAft>
                <a:spcPts val="1200"/>
              </a:spcAft>
            </a:pPr>
            <a:r>
              <a:rPr lang="en-IN" sz="1800" b="0" i="0" u="none" strike="noStrike" err="1">
                <a:solidFill>
                  <a:srgbClr val="000000"/>
                </a:solidFill>
                <a:effectLst/>
                <a:latin typeface="Times New Roman" panose="02020603050405020304" pitchFamily="18" charset="0"/>
              </a:rPr>
              <a:t>Datatech</a:t>
            </a:r>
            <a:r>
              <a:rPr lang="en-IN" sz="1800" b="0" i="0" u="none" strike="noStrike">
                <a:solidFill>
                  <a:srgbClr val="000000"/>
                </a:solidFill>
                <a:effectLst/>
                <a:latin typeface="Times New Roman" panose="02020603050405020304" pitchFamily="18" charset="0"/>
              </a:rPr>
              <a:t> (2023) </a:t>
            </a:r>
            <a:r>
              <a:rPr lang="en-IN" sz="1800" b="0" i="1" u="none" strike="noStrike">
                <a:solidFill>
                  <a:srgbClr val="000000"/>
                </a:solidFill>
                <a:effectLst/>
                <a:latin typeface="Times New Roman" panose="02020603050405020304" pitchFamily="18" charset="0"/>
              </a:rPr>
              <a:t>Data Centres, secure hosting &amp; Telecoms</a:t>
            </a:r>
            <a:r>
              <a:rPr lang="en-IN" sz="1800" b="0" i="0" u="none" strike="noStrike">
                <a:solidFill>
                  <a:srgbClr val="000000"/>
                </a:solidFill>
                <a:effectLst/>
                <a:latin typeface="Times New Roman" panose="02020603050405020304" pitchFamily="18" charset="0"/>
              </a:rPr>
              <a:t>, </a:t>
            </a:r>
            <a:r>
              <a:rPr lang="en-IN" sz="1800" b="0" i="1" u="none" strike="noStrike" err="1">
                <a:solidFill>
                  <a:srgbClr val="000000"/>
                </a:solidFill>
                <a:effectLst/>
                <a:latin typeface="Times New Roman" panose="02020603050405020304" pitchFamily="18" charset="0"/>
              </a:rPr>
              <a:t>Datatech</a:t>
            </a:r>
            <a:r>
              <a:rPr lang="en-IN" sz="1800" b="0" i="1" u="none" strike="noStrike">
                <a:solidFill>
                  <a:srgbClr val="000000"/>
                </a:solidFill>
                <a:effectLst/>
                <a:latin typeface="Times New Roman" panose="02020603050405020304" pitchFamily="18" charset="0"/>
              </a:rPr>
              <a:t> UK - Complete Solutions</a:t>
            </a:r>
            <a:r>
              <a:rPr lang="en-IN" sz="1800" b="0" i="0" u="none" strike="noStrike">
                <a:solidFill>
                  <a:srgbClr val="000000"/>
                </a:solidFill>
                <a:effectLst/>
                <a:latin typeface="Times New Roman" panose="02020603050405020304" pitchFamily="18" charset="0"/>
              </a:rPr>
              <a:t>. Available at: https://www.datatechuk.com/ (Accessed: 13 July 2023). </a:t>
            </a:r>
            <a:endParaRPr lang="en-IN" b="0">
              <a:effectLst/>
            </a:endParaRPr>
          </a:p>
          <a:p>
            <a:pPr algn="just" rtl="0">
              <a:spcBef>
                <a:spcPts val="1200"/>
              </a:spcBef>
              <a:spcAft>
                <a:spcPts val="1200"/>
              </a:spcAft>
            </a:pPr>
            <a:r>
              <a:rPr lang="en-IN" sz="1800" b="0" i="0" u="none" strike="noStrike">
                <a:solidFill>
                  <a:srgbClr val="000000"/>
                </a:solidFill>
                <a:effectLst/>
                <a:latin typeface="Times New Roman" panose="02020603050405020304" pitchFamily="18" charset="0"/>
              </a:rPr>
              <a:t>Business Insider (2018) </a:t>
            </a:r>
            <a:r>
              <a:rPr lang="en-IN" sz="1800" b="0" i="1" u="none" strike="noStrike">
                <a:solidFill>
                  <a:srgbClr val="000000"/>
                </a:solidFill>
                <a:effectLst/>
                <a:latin typeface="Times New Roman" panose="02020603050405020304" pitchFamily="18" charset="0"/>
              </a:rPr>
              <a:t>Deliveroo is having a rough start to its IPO. here’s how the food-delivery firm grew from being a hungry banker’s idea to a publicly listed company.</a:t>
            </a:r>
            <a:r>
              <a:rPr lang="en-IN" sz="1800" b="0" i="0" u="none" strike="noStrike">
                <a:solidFill>
                  <a:srgbClr val="000000"/>
                </a:solidFill>
                <a:effectLst/>
                <a:latin typeface="Times New Roman" panose="02020603050405020304" pitchFamily="18" charset="0"/>
              </a:rPr>
              <a:t>, </a:t>
            </a:r>
            <a:r>
              <a:rPr lang="en-IN" sz="1800" b="0" i="1" u="none" strike="noStrike">
                <a:solidFill>
                  <a:srgbClr val="000000"/>
                </a:solidFill>
                <a:effectLst/>
                <a:latin typeface="Times New Roman" panose="02020603050405020304" pitchFamily="18" charset="0"/>
              </a:rPr>
              <a:t>Business Insider</a:t>
            </a:r>
            <a:r>
              <a:rPr lang="en-IN" sz="1800" b="0" i="0" u="none" strike="noStrike">
                <a:solidFill>
                  <a:srgbClr val="000000"/>
                </a:solidFill>
                <a:effectLst/>
                <a:latin typeface="Times New Roman" panose="02020603050405020304" pitchFamily="18" charset="0"/>
              </a:rPr>
              <a:t>. Available at: https://www.businessinsider.com/deliveroo-history-and-timeline-2018-9 (Accessed: 13 July 2023). </a:t>
            </a:r>
            <a:endParaRPr lang="en-IN" b="0">
              <a:effectLst/>
            </a:endParaRPr>
          </a:p>
          <a:p>
            <a:pPr algn="just" rtl="0">
              <a:spcBef>
                <a:spcPts val="1200"/>
              </a:spcBef>
              <a:spcAft>
                <a:spcPts val="1200"/>
              </a:spcAft>
            </a:pPr>
            <a:r>
              <a:rPr lang="en-IN" sz="1800" b="0" i="0" u="none" strike="noStrike">
                <a:solidFill>
                  <a:srgbClr val="000000"/>
                </a:solidFill>
                <a:effectLst/>
                <a:latin typeface="Times New Roman" panose="02020603050405020304" pitchFamily="18" charset="0"/>
              </a:rPr>
              <a:t>FF News (2022) </a:t>
            </a:r>
            <a:r>
              <a:rPr lang="en-IN" sz="1800" b="0" i="1" u="none" strike="noStrike">
                <a:solidFill>
                  <a:srgbClr val="000000"/>
                </a:solidFill>
                <a:effectLst/>
                <a:latin typeface="Times New Roman" panose="02020603050405020304" pitchFamily="18" charset="0"/>
              </a:rPr>
              <a:t>Monzo</a:t>
            </a:r>
            <a:r>
              <a:rPr lang="en-IN" sz="1800" b="0" i="0" u="none" strike="noStrike">
                <a:solidFill>
                  <a:srgbClr val="000000"/>
                </a:solidFill>
                <a:effectLst/>
                <a:latin typeface="Times New Roman" panose="02020603050405020304" pitchFamily="18" charset="0"/>
              </a:rPr>
              <a:t>, </a:t>
            </a:r>
            <a:r>
              <a:rPr lang="en-IN" sz="1800" b="0" i="1" u="none" strike="noStrike">
                <a:solidFill>
                  <a:srgbClr val="000000"/>
                </a:solidFill>
                <a:effectLst/>
                <a:latin typeface="Times New Roman" panose="02020603050405020304" pitchFamily="18" charset="0"/>
              </a:rPr>
              <a:t>Fintech Finance</a:t>
            </a:r>
            <a:r>
              <a:rPr lang="en-IN" sz="1800" b="0" i="0" u="none" strike="noStrike">
                <a:solidFill>
                  <a:srgbClr val="000000"/>
                </a:solidFill>
                <a:effectLst/>
                <a:latin typeface="Times New Roman" panose="02020603050405020304" pitchFamily="18" charset="0"/>
              </a:rPr>
              <a:t>. Available at: https://ffnews.com/companies/</a:t>
            </a:r>
            <a:r>
              <a:rPr lang="en-IN" sz="1800" b="0" i="0" u="none" strike="noStrike" err="1">
                <a:solidFill>
                  <a:srgbClr val="000000"/>
                </a:solidFill>
                <a:effectLst/>
                <a:latin typeface="Times New Roman" panose="02020603050405020304" pitchFamily="18" charset="0"/>
              </a:rPr>
              <a:t>monzo</a:t>
            </a:r>
            <a:r>
              <a:rPr lang="en-IN" sz="1800" b="0" i="0" u="none" strike="noStrike">
                <a:solidFill>
                  <a:srgbClr val="000000"/>
                </a:solidFill>
                <a:effectLst/>
                <a:latin typeface="Times New Roman" panose="02020603050405020304" pitchFamily="18" charset="0"/>
              </a:rPr>
              <a:t>/ (Accessed: 13 July 2023). </a:t>
            </a:r>
            <a:endParaRPr lang="en-IN" b="0">
              <a:effectLst/>
            </a:endParaRPr>
          </a:p>
          <a:p>
            <a:pPr algn="just" rtl="0">
              <a:spcBef>
                <a:spcPts val="1200"/>
              </a:spcBef>
              <a:spcAft>
                <a:spcPts val="1200"/>
              </a:spcAft>
            </a:pPr>
            <a:r>
              <a:rPr lang="en-IN" sz="1800" b="0" i="0" u="none" strike="noStrike">
                <a:solidFill>
                  <a:srgbClr val="000000"/>
                </a:solidFill>
                <a:effectLst/>
                <a:latin typeface="Times New Roman" panose="02020603050405020304" pitchFamily="18" charset="0"/>
              </a:rPr>
              <a:t>Y Combinator (2023) </a:t>
            </a:r>
            <a:r>
              <a:rPr lang="en-IN" sz="1800" b="0" i="1" u="none" strike="noStrike">
                <a:solidFill>
                  <a:srgbClr val="000000"/>
                </a:solidFill>
                <a:effectLst/>
                <a:latin typeface="Times New Roman" panose="02020603050405020304" pitchFamily="18" charset="0"/>
              </a:rPr>
              <a:t>Monzo makes money work for everyone</a:t>
            </a:r>
            <a:r>
              <a:rPr lang="en-IN" sz="1800" b="0" i="0" u="none" strike="noStrike">
                <a:solidFill>
                  <a:srgbClr val="000000"/>
                </a:solidFill>
                <a:effectLst/>
                <a:latin typeface="Times New Roman" panose="02020603050405020304" pitchFamily="18" charset="0"/>
              </a:rPr>
              <a:t>, </a:t>
            </a:r>
            <a:r>
              <a:rPr lang="en-IN" sz="1800" b="0" i="1" u="none" strike="noStrike">
                <a:solidFill>
                  <a:srgbClr val="000000"/>
                </a:solidFill>
                <a:effectLst/>
                <a:latin typeface="Times New Roman" panose="02020603050405020304" pitchFamily="18" charset="0"/>
              </a:rPr>
              <a:t>Y Combinator</a:t>
            </a:r>
            <a:r>
              <a:rPr lang="en-IN" sz="1800" b="0" i="0" u="none" strike="noStrike">
                <a:solidFill>
                  <a:srgbClr val="000000"/>
                </a:solidFill>
                <a:effectLst/>
                <a:latin typeface="Times New Roman" panose="02020603050405020304" pitchFamily="18" charset="0"/>
              </a:rPr>
              <a:t>. Available at: https://www.ycombinator.com/blog/monzo-makes-money-work-for-everyone (Accessed: 13 July 2023). </a:t>
            </a:r>
            <a:endParaRPr lang="en-IN" b="0">
              <a:effectLst/>
            </a:endParaRPr>
          </a:p>
          <a:p>
            <a:pPr algn="just" rtl="0">
              <a:spcBef>
                <a:spcPts val="1200"/>
              </a:spcBef>
              <a:spcAft>
                <a:spcPts val="1200"/>
              </a:spcAft>
            </a:pPr>
            <a:r>
              <a:rPr lang="en-IN" sz="1800" b="0" i="0" u="none" strike="noStrike">
                <a:solidFill>
                  <a:srgbClr val="000000"/>
                </a:solidFill>
                <a:effectLst/>
                <a:latin typeface="Times New Roman" panose="02020603050405020304" pitchFamily="18" charset="0"/>
              </a:rPr>
              <a:t>Staite, T. (2023) </a:t>
            </a:r>
            <a:r>
              <a:rPr lang="en-IN" sz="1800" b="0" i="1" u="none" strike="noStrike">
                <a:solidFill>
                  <a:srgbClr val="000000"/>
                </a:solidFill>
                <a:effectLst/>
                <a:latin typeface="Times New Roman" panose="02020603050405020304" pitchFamily="18" charset="0"/>
              </a:rPr>
              <a:t>How to start a successful Depop store in 2023...</a:t>
            </a:r>
            <a:r>
              <a:rPr lang="en-IN" sz="1800" b="0" i="0" u="none" strike="noStrike">
                <a:solidFill>
                  <a:srgbClr val="000000"/>
                </a:solidFill>
                <a:effectLst/>
                <a:latin typeface="Times New Roman" panose="02020603050405020304" pitchFamily="18" charset="0"/>
              </a:rPr>
              <a:t>, </a:t>
            </a:r>
            <a:r>
              <a:rPr lang="en-IN" sz="1800" b="0" i="1" u="none" strike="noStrike">
                <a:solidFill>
                  <a:srgbClr val="000000"/>
                </a:solidFill>
                <a:effectLst/>
                <a:latin typeface="Times New Roman" panose="02020603050405020304" pitchFamily="18" charset="0"/>
              </a:rPr>
              <a:t>Medium</a:t>
            </a:r>
            <a:r>
              <a:rPr lang="en-IN" sz="1800" b="0" i="0" u="none" strike="noStrike">
                <a:solidFill>
                  <a:srgbClr val="000000"/>
                </a:solidFill>
                <a:effectLst/>
                <a:latin typeface="Times New Roman" panose="02020603050405020304" pitchFamily="18" charset="0"/>
              </a:rPr>
              <a:t>. Available at: https://medium.com/@tomstaite1/how-to-start-a-successful-depop-store-in-2023-d5c9222b7266 (Accessed: 13 July 2023). </a:t>
            </a:r>
            <a:endParaRPr lang="en-IN" b="0">
              <a:effectLst/>
            </a:endParaRPr>
          </a:p>
          <a:p>
            <a:pPr algn="just" rtl="0">
              <a:spcBef>
                <a:spcPts val="1200"/>
              </a:spcBef>
              <a:spcAft>
                <a:spcPts val="1200"/>
              </a:spcAft>
            </a:pPr>
            <a:r>
              <a:rPr lang="en-IN" sz="1800" b="0" i="0" u="none" strike="noStrike">
                <a:solidFill>
                  <a:srgbClr val="000000"/>
                </a:solidFill>
                <a:effectLst/>
                <a:latin typeface="Times New Roman" panose="02020603050405020304" pitchFamily="18" charset="0"/>
              </a:rPr>
              <a:t>Victoria News (2023) </a:t>
            </a:r>
            <a:r>
              <a:rPr lang="en-IN" sz="1800" b="0" i="1" u="none" strike="noStrike">
                <a:solidFill>
                  <a:srgbClr val="000000"/>
                </a:solidFill>
                <a:effectLst/>
                <a:latin typeface="Times New Roman" panose="02020603050405020304" pitchFamily="18" charset="0"/>
              </a:rPr>
              <a:t>Thousands turn to virtual doctor clinic that is </a:t>
            </a:r>
            <a:r>
              <a:rPr lang="en-IN" sz="1800" b="0" i="1" u="none" strike="noStrike" err="1">
                <a:solidFill>
                  <a:srgbClr val="000000"/>
                </a:solidFill>
                <a:effectLst/>
                <a:latin typeface="Times New Roman" panose="02020603050405020304" pitchFamily="18" charset="0"/>
              </a:rPr>
              <a:t>babylon</a:t>
            </a:r>
            <a:r>
              <a:rPr lang="en-IN" sz="1800" b="0" i="1" u="none" strike="noStrike">
                <a:solidFill>
                  <a:srgbClr val="000000"/>
                </a:solidFill>
                <a:effectLst/>
                <a:latin typeface="Times New Roman" panose="02020603050405020304" pitchFamily="18" charset="0"/>
              </a:rPr>
              <a:t> health app</a:t>
            </a:r>
            <a:r>
              <a:rPr lang="en-IN" sz="1800" b="0" i="0" u="none" strike="noStrike">
                <a:solidFill>
                  <a:srgbClr val="000000"/>
                </a:solidFill>
                <a:effectLst/>
                <a:latin typeface="Times New Roman" panose="02020603050405020304" pitchFamily="18" charset="0"/>
              </a:rPr>
              <a:t>, </a:t>
            </a:r>
            <a:r>
              <a:rPr lang="en-IN" sz="1800" b="0" i="1" u="none" strike="noStrike">
                <a:solidFill>
                  <a:srgbClr val="000000"/>
                </a:solidFill>
                <a:effectLst/>
                <a:latin typeface="Times New Roman" panose="02020603050405020304" pitchFamily="18" charset="0"/>
              </a:rPr>
              <a:t>Victoria News</a:t>
            </a:r>
            <a:r>
              <a:rPr lang="en-IN" sz="1800" b="0" i="0" u="none" strike="noStrike">
                <a:solidFill>
                  <a:srgbClr val="000000"/>
                </a:solidFill>
                <a:effectLst/>
                <a:latin typeface="Times New Roman" panose="02020603050405020304" pitchFamily="18" charset="0"/>
              </a:rPr>
              <a:t>. Available at: https://www.vicnews.com/news/thousands-turn-to-virtual-doctor-clinic-that-is-babylon-health-app/ (Accessed: 13 July 2023). </a:t>
            </a:r>
            <a:endParaRPr lang="en-IN" b="0">
              <a:effectLst/>
            </a:endParaRPr>
          </a:p>
          <a:p>
            <a:pPr algn="just" rtl="0">
              <a:spcBef>
                <a:spcPts val="1200"/>
              </a:spcBef>
              <a:spcAft>
                <a:spcPts val="1200"/>
              </a:spcAft>
            </a:pPr>
            <a:r>
              <a:rPr lang="en-IN" sz="1800" b="0" i="0" u="none" strike="noStrike">
                <a:solidFill>
                  <a:srgbClr val="000000"/>
                </a:solidFill>
                <a:effectLst/>
                <a:latin typeface="Times New Roman" panose="02020603050405020304" pitchFamily="18" charset="0"/>
              </a:rPr>
              <a:t>Financial Times (2023) </a:t>
            </a:r>
            <a:r>
              <a:rPr lang="en-IN" sz="1800" b="0" i="1" u="none" strike="noStrike">
                <a:solidFill>
                  <a:srgbClr val="000000"/>
                </a:solidFill>
                <a:effectLst/>
                <a:latin typeface="Times New Roman" panose="02020603050405020304" pitchFamily="18" charset="0"/>
              </a:rPr>
              <a:t>Alphabet merges DeepMind and Google Brain Ai Research units</a:t>
            </a:r>
            <a:r>
              <a:rPr lang="en-IN" sz="1800" b="0" i="0" u="none" strike="noStrike">
                <a:solidFill>
                  <a:srgbClr val="000000"/>
                </a:solidFill>
                <a:effectLst/>
                <a:latin typeface="Times New Roman" panose="02020603050405020304" pitchFamily="18" charset="0"/>
              </a:rPr>
              <a:t>, </a:t>
            </a:r>
            <a:r>
              <a:rPr lang="en-IN" sz="1800" b="0" i="1" u="none" strike="noStrike">
                <a:solidFill>
                  <a:srgbClr val="000000"/>
                </a:solidFill>
                <a:effectLst/>
                <a:latin typeface="Times New Roman" panose="02020603050405020304" pitchFamily="18" charset="0"/>
              </a:rPr>
              <a:t>Subscribe to read | Financial Times</a:t>
            </a:r>
            <a:r>
              <a:rPr lang="en-IN" sz="1800" b="0" i="0" u="none" strike="noStrike">
                <a:solidFill>
                  <a:srgbClr val="000000"/>
                </a:solidFill>
                <a:effectLst/>
                <a:latin typeface="Times New Roman" panose="02020603050405020304" pitchFamily="18" charset="0"/>
              </a:rPr>
              <a:t>. Available at: https://www.ft.com/content/db162a4e-4ff2-45b7-ad36-5db05ac57de4 (Accessed: 13 July 2023). </a:t>
            </a:r>
            <a:endParaRPr lang="en-IN" b="0">
              <a:effectLst/>
            </a:endParaRPr>
          </a:p>
          <a:p>
            <a:pPr algn="just" rtl="0">
              <a:spcBef>
                <a:spcPts val="1200"/>
              </a:spcBef>
              <a:spcAft>
                <a:spcPts val="1200"/>
              </a:spcAft>
            </a:pPr>
            <a:r>
              <a:rPr lang="en-IN" sz="1800" b="0" i="0" u="none" strike="noStrike">
                <a:solidFill>
                  <a:srgbClr val="000000"/>
                </a:solidFill>
                <a:effectLst/>
                <a:latin typeface="Times New Roman" panose="02020603050405020304" pitchFamily="18" charset="0"/>
              </a:rPr>
              <a:t>RawsonRob (2023) </a:t>
            </a:r>
            <a:r>
              <a:rPr lang="en-IN" sz="1800" b="0" i="1" u="none" strike="noStrike">
                <a:solidFill>
                  <a:srgbClr val="000000"/>
                </a:solidFill>
                <a:effectLst/>
                <a:latin typeface="Times New Roman" panose="02020603050405020304" pitchFamily="18" charset="0"/>
              </a:rPr>
              <a:t>How to transfer money using WISE (formerly TransferWise)</a:t>
            </a:r>
            <a:r>
              <a:rPr lang="en-IN" sz="1800" b="0" i="0" u="none" strike="noStrike">
                <a:solidFill>
                  <a:srgbClr val="000000"/>
                </a:solidFill>
                <a:effectLst/>
                <a:latin typeface="Times New Roman" panose="02020603050405020304" pitchFamily="18" charset="0"/>
              </a:rPr>
              <a:t>, </a:t>
            </a:r>
            <a:r>
              <a:rPr lang="en-IN" sz="1800" b="0" i="1" u="none" strike="noStrike">
                <a:solidFill>
                  <a:srgbClr val="000000"/>
                </a:solidFill>
                <a:effectLst/>
                <a:latin typeface="Times New Roman" panose="02020603050405020304" pitchFamily="18" charset="0"/>
              </a:rPr>
              <a:t>Time Doctor Blog</a:t>
            </a:r>
            <a:r>
              <a:rPr lang="en-IN" sz="1800" b="0" i="0" u="none" strike="noStrike">
                <a:solidFill>
                  <a:srgbClr val="000000"/>
                </a:solidFill>
                <a:effectLst/>
                <a:latin typeface="Times New Roman" panose="02020603050405020304" pitchFamily="18" charset="0"/>
              </a:rPr>
              <a:t>. Available at: https://www.timedoctor.com/blog/transferring-money-transferwise/ (Accessed: 13 July 2023). </a:t>
            </a:r>
            <a:endParaRPr lang="en-IN" b="0">
              <a:effectLst/>
            </a:endParaRPr>
          </a:p>
          <a:p>
            <a:pPr algn="just" rtl="0">
              <a:spcBef>
                <a:spcPts val="1200"/>
              </a:spcBef>
              <a:spcAft>
                <a:spcPts val="1200"/>
              </a:spcAft>
            </a:pPr>
            <a:r>
              <a:rPr lang="en-IN" sz="1800" b="0" i="0" u="none" strike="noStrike">
                <a:solidFill>
                  <a:srgbClr val="000000"/>
                </a:solidFill>
                <a:effectLst/>
                <a:latin typeface="Times New Roman" panose="02020603050405020304" pitchFamily="18" charset="0"/>
              </a:rPr>
              <a:t>Inc42 Media (2018) </a:t>
            </a:r>
            <a:r>
              <a:rPr lang="en-IN" sz="1800" b="0" i="1" u="none" strike="noStrike">
                <a:solidFill>
                  <a:srgbClr val="000000"/>
                </a:solidFill>
                <a:effectLst/>
                <a:latin typeface="Times New Roman" panose="02020603050405020304" pitchFamily="18" charset="0"/>
              </a:rPr>
              <a:t>UK based Food Delivery Giant Deliveroo to set up India operations</a:t>
            </a:r>
            <a:r>
              <a:rPr lang="en-IN" sz="1800" b="0" i="0" u="none" strike="noStrike">
                <a:solidFill>
                  <a:srgbClr val="000000"/>
                </a:solidFill>
                <a:effectLst/>
                <a:latin typeface="Times New Roman" panose="02020603050405020304" pitchFamily="18" charset="0"/>
              </a:rPr>
              <a:t>, </a:t>
            </a:r>
            <a:r>
              <a:rPr lang="en-IN" sz="1800" b="0" i="1" u="none" strike="noStrike">
                <a:solidFill>
                  <a:srgbClr val="000000"/>
                </a:solidFill>
                <a:effectLst/>
                <a:latin typeface="Times New Roman" panose="02020603050405020304" pitchFamily="18" charset="0"/>
              </a:rPr>
              <a:t>Inc42 Media</a:t>
            </a:r>
            <a:r>
              <a:rPr lang="en-IN" sz="1800" b="0" i="0" u="none" strike="noStrike">
                <a:solidFill>
                  <a:srgbClr val="000000"/>
                </a:solidFill>
                <a:effectLst/>
                <a:latin typeface="Times New Roman" panose="02020603050405020304" pitchFamily="18" charset="0"/>
              </a:rPr>
              <a:t>. Available at: https://inc42.com/buzz/deliveroo-food-delivery-india/ (Accessed: 13 July 2023). </a:t>
            </a:r>
            <a:endParaRPr lang="en-IN" b="0">
              <a:effectLst/>
            </a:endParaRPr>
          </a:p>
          <a:p>
            <a:pPr algn="just" rtl="0">
              <a:spcBef>
                <a:spcPts val="1200"/>
              </a:spcBef>
              <a:spcAft>
                <a:spcPts val="1200"/>
              </a:spcAft>
            </a:pPr>
            <a:r>
              <a:rPr lang="en-IN" sz="1800" b="0" i="0" u="none" strike="noStrike">
                <a:solidFill>
                  <a:srgbClr val="000000"/>
                </a:solidFill>
                <a:effectLst/>
                <a:latin typeface="Times New Roman" panose="02020603050405020304" pitchFamily="18" charset="0"/>
              </a:rPr>
              <a:t>BinaryFolks (2023) </a:t>
            </a:r>
            <a:r>
              <a:rPr lang="en-IN" sz="1800" b="0" i="1" u="none" strike="noStrike">
                <a:solidFill>
                  <a:srgbClr val="000000"/>
                </a:solidFill>
                <a:effectLst/>
                <a:latin typeface="Times New Roman" panose="02020603050405020304" pitchFamily="18" charset="0"/>
              </a:rPr>
              <a:t>A complete guide for startup product development</a:t>
            </a:r>
            <a:r>
              <a:rPr lang="en-IN" sz="1800" b="0" i="0" u="none" strike="noStrike">
                <a:solidFill>
                  <a:srgbClr val="000000"/>
                </a:solidFill>
                <a:effectLst/>
                <a:latin typeface="Times New Roman" panose="02020603050405020304" pitchFamily="18" charset="0"/>
              </a:rPr>
              <a:t>, </a:t>
            </a:r>
            <a:r>
              <a:rPr lang="en-IN" sz="1800" b="0" i="1" u="none" strike="noStrike">
                <a:solidFill>
                  <a:srgbClr val="000000"/>
                </a:solidFill>
                <a:effectLst/>
                <a:latin typeface="Times New Roman" panose="02020603050405020304" pitchFamily="18" charset="0"/>
              </a:rPr>
              <a:t>BinaryFolks</a:t>
            </a:r>
            <a:r>
              <a:rPr lang="en-IN" sz="1800" b="0" i="0" u="none" strike="noStrike">
                <a:solidFill>
                  <a:srgbClr val="000000"/>
                </a:solidFill>
                <a:effectLst/>
                <a:latin typeface="Times New Roman" panose="02020603050405020304" pitchFamily="18" charset="0"/>
              </a:rPr>
              <a:t>. Available at: https://www.binaryfolks.com/blog/startup-product-development (Accessed: 13 July 2023). </a:t>
            </a:r>
            <a:endParaRPr lang="en-IN" b="0">
              <a:effectLst/>
            </a:endParaRPr>
          </a:p>
          <a:p>
            <a:pPr algn="just" rtl="0">
              <a:spcBef>
                <a:spcPts val="1200"/>
              </a:spcBef>
              <a:spcAft>
                <a:spcPts val="1200"/>
              </a:spcAft>
            </a:pPr>
            <a:r>
              <a:rPr lang="en-IN" sz="1800" b="0" i="0" u="none" strike="noStrike">
                <a:solidFill>
                  <a:srgbClr val="000000"/>
                </a:solidFill>
                <a:effectLst/>
                <a:latin typeface="Times New Roman" panose="02020603050405020304" pitchFamily="18" charset="0"/>
              </a:rPr>
              <a:t>adlittle.com (2023) </a:t>
            </a:r>
            <a:r>
              <a:rPr lang="en-IN" sz="1800" b="0" i="1" u="none" strike="noStrike">
                <a:solidFill>
                  <a:srgbClr val="000000"/>
                </a:solidFill>
                <a:effectLst/>
                <a:latin typeface="Times New Roman" panose="02020603050405020304" pitchFamily="18" charset="0"/>
              </a:rPr>
              <a:t>Business-IT-partnership: It’s complicated: Arthur D. Little</a:t>
            </a:r>
            <a:r>
              <a:rPr lang="en-IN" sz="1800" b="0" i="0" u="none" strike="noStrike">
                <a:solidFill>
                  <a:srgbClr val="000000"/>
                </a:solidFill>
                <a:effectLst/>
                <a:latin typeface="Times New Roman" panose="02020603050405020304" pitchFamily="18" charset="0"/>
              </a:rPr>
              <a:t>, </a:t>
            </a:r>
            <a:r>
              <a:rPr lang="en-IN" sz="1800" b="0" i="1" u="none" strike="noStrike">
                <a:solidFill>
                  <a:srgbClr val="000000"/>
                </a:solidFill>
                <a:effectLst/>
                <a:latin typeface="Times New Roman" panose="02020603050405020304" pitchFamily="18" charset="0"/>
              </a:rPr>
              <a:t>Linking people, technology and strategy</a:t>
            </a:r>
            <a:r>
              <a:rPr lang="en-IN" sz="1800" b="0" i="0" u="none" strike="noStrike">
                <a:solidFill>
                  <a:srgbClr val="000000"/>
                </a:solidFill>
                <a:effectLst/>
                <a:latin typeface="Times New Roman" panose="02020603050405020304" pitchFamily="18" charset="0"/>
              </a:rPr>
              <a:t>. Available at: https://www.adlittle.com/en/insights/viewpoints/business-it-partnership-it%E2%80%99s-complicated-0 (Accessed: 13 July 2023). </a:t>
            </a:r>
            <a:endParaRPr lang="en-IN" b="0">
              <a:effectLst/>
            </a:endParaRPr>
          </a:p>
          <a:p>
            <a:pPr algn="just" rtl="0">
              <a:spcBef>
                <a:spcPts val="1200"/>
              </a:spcBef>
              <a:spcAft>
                <a:spcPts val="1200"/>
              </a:spcAft>
            </a:pPr>
            <a:r>
              <a:rPr lang="en-IN" sz="1800" b="0" i="0" u="none" strike="noStrike">
                <a:solidFill>
                  <a:srgbClr val="000000"/>
                </a:solidFill>
                <a:effectLst/>
                <a:latin typeface="Times New Roman" panose="02020603050405020304" pitchFamily="18" charset="0"/>
              </a:rPr>
              <a:t>Fastercapital (2023) </a:t>
            </a:r>
            <a:r>
              <a:rPr lang="en-IN" sz="1800" b="0" i="1" u="none" strike="noStrike">
                <a:solidFill>
                  <a:srgbClr val="000000"/>
                </a:solidFill>
                <a:effectLst/>
                <a:latin typeface="Times New Roman" panose="02020603050405020304" pitchFamily="18" charset="0"/>
              </a:rPr>
              <a:t>Drive Growth Through Product Innovation as a startup</a:t>
            </a:r>
            <a:r>
              <a:rPr lang="en-IN" sz="1800" b="0" i="0" u="none" strike="noStrike">
                <a:solidFill>
                  <a:srgbClr val="000000"/>
                </a:solidFill>
                <a:effectLst/>
                <a:latin typeface="Times New Roman" panose="02020603050405020304" pitchFamily="18" charset="0"/>
              </a:rPr>
              <a:t>, </a:t>
            </a:r>
            <a:r>
              <a:rPr lang="en-IN" sz="1800" b="0" i="1" u="none" strike="noStrike">
                <a:solidFill>
                  <a:srgbClr val="000000"/>
                </a:solidFill>
                <a:effectLst/>
                <a:latin typeface="Times New Roman" panose="02020603050405020304" pitchFamily="18" charset="0"/>
              </a:rPr>
              <a:t>Fastercapital.com</a:t>
            </a:r>
            <a:r>
              <a:rPr lang="en-IN" sz="1800" b="0" i="0" u="none" strike="noStrike">
                <a:solidFill>
                  <a:srgbClr val="000000"/>
                </a:solidFill>
                <a:effectLst/>
                <a:latin typeface="Times New Roman" panose="02020603050405020304" pitchFamily="18" charset="0"/>
              </a:rPr>
              <a:t>. Available at: https://fastercapital.com/content/Drive-Growth-Through-Product-Innovation-as-a-Startup.html (Accessed: 13 July 2023). </a:t>
            </a:r>
            <a:endParaRPr lang="en-IN" b="0">
              <a:effectLst/>
            </a:endParaRPr>
          </a:p>
          <a:p>
            <a:r>
              <a:rPr lang="en-IN" b="0">
                <a:effectLst/>
              </a:rPr>
              <a:t/>
            </a:r>
            <a:br>
              <a:rPr lang="en-IN" b="0">
                <a:effectLst/>
              </a:rPr>
            </a:br>
            <a:endParaRPr lang="en-IN"/>
          </a:p>
        </p:txBody>
      </p:sp>
      <p:sp>
        <p:nvSpPr>
          <p:cNvPr id="4" name="Slide Number Placeholder 3"/>
          <p:cNvSpPr>
            <a:spLocks noGrp="1"/>
          </p:cNvSpPr>
          <p:nvPr>
            <p:ph type="sldNum" sz="quarter" idx="5"/>
          </p:nvPr>
        </p:nvSpPr>
        <p:spPr/>
        <p:txBody>
          <a:bodyPr/>
          <a:lstStyle/>
          <a:p>
            <a:fld id="{48A52F52-1B03-4CC2-BC24-0746BC0751F9}" type="slidenum">
              <a:rPr lang="en-IN" smtClean="0"/>
              <a:t>22</a:t>
            </a:fld>
            <a:endParaRPr lang="en-IN"/>
          </a:p>
        </p:txBody>
      </p:sp>
    </p:spTree>
    <p:extLst>
      <p:ext uri="{BB962C8B-B14F-4D97-AF65-F5344CB8AC3E}">
        <p14:creationId xmlns:p14="http://schemas.microsoft.com/office/powerpoint/2010/main" val="216168149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rtl="0">
              <a:spcBef>
                <a:spcPts val="1200"/>
              </a:spcBef>
              <a:spcAft>
                <a:spcPts val="1200"/>
              </a:spcAft>
            </a:pPr>
            <a:r>
              <a:rPr lang="en-IN" sz="1800" b="0" i="0" u="none" strike="noStrike">
                <a:solidFill>
                  <a:srgbClr val="222222"/>
                </a:solidFill>
                <a:effectLst/>
                <a:latin typeface="Times New Roman" panose="02020603050405020304" pitchFamily="18" charset="0"/>
              </a:rPr>
              <a:t>Hosseini, E., </a:t>
            </a:r>
            <a:r>
              <a:rPr lang="en-IN" sz="1800" b="0" i="0" u="none" strike="noStrike" err="1">
                <a:solidFill>
                  <a:srgbClr val="222222"/>
                </a:solidFill>
                <a:effectLst/>
                <a:latin typeface="Times New Roman" panose="02020603050405020304" pitchFamily="18" charset="0"/>
              </a:rPr>
              <a:t>Tajpour</a:t>
            </a:r>
            <a:r>
              <a:rPr lang="en-IN" sz="1800" b="0" i="0" u="none" strike="noStrike">
                <a:solidFill>
                  <a:srgbClr val="222222"/>
                </a:solidFill>
                <a:effectLst/>
                <a:latin typeface="Times New Roman" panose="02020603050405020304" pitchFamily="18" charset="0"/>
              </a:rPr>
              <a:t>, M., </a:t>
            </a:r>
            <a:r>
              <a:rPr lang="en-IN" sz="1800" b="0" i="0" u="none" strike="noStrike" err="1">
                <a:solidFill>
                  <a:srgbClr val="222222"/>
                </a:solidFill>
                <a:effectLst/>
                <a:latin typeface="Times New Roman" panose="02020603050405020304" pitchFamily="18" charset="0"/>
              </a:rPr>
              <a:t>Salamzadeh</a:t>
            </a:r>
            <a:r>
              <a:rPr lang="en-IN" sz="1800" b="0" i="0" u="none" strike="noStrike">
                <a:solidFill>
                  <a:srgbClr val="222222"/>
                </a:solidFill>
                <a:effectLst/>
                <a:latin typeface="Times New Roman" panose="02020603050405020304" pitchFamily="18" charset="0"/>
              </a:rPr>
              <a:t>, A., </a:t>
            </a:r>
            <a:r>
              <a:rPr lang="en-IN" sz="1800" b="0" i="0" u="none" strike="noStrike" err="1">
                <a:solidFill>
                  <a:srgbClr val="222222"/>
                </a:solidFill>
                <a:effectLst/>
                <a:latin typeface="Times New Roman" panose="02020603050405020304" pitchFamily="18" charset="0"/>
              </a:rPr>
              <a:t>Demiryurek</a:t>
            </a:r>
            <a:r>
              <a:rPr lang="en-IN" sz="1800" b="0" i="0" u="none" strike="noStrike">
                <a:solidFill>
                  <a:srgbClr val="222222"/>
                </a:solidFill>
                <a:effectLst/>
                <a:latin typeface="Times New Roman" panose="02020603050405020304" pitchFamily="18" charset="0"/>
              </a:rPr>
              <a:t>, K. and </a:t>
            </a:r>
            <a:r>
              <a:rPr lang="en-IN" sz="1800" b="0" i="0" u="none" strike="noStrike" err="1">
                <a:solidFill>
                  <a:srgbClr val="222222"/>
                </a:solidFill>
                <a:effectLst/>
                <a:latin typeface="Times New Roman" panose="02020603050405020304" pitchFamily="18" charset="0"/>
              </a:rPr>
              <a:t>Kawamorita</a:t>
            </a:r>
            <a:r>
              <a:rPr lang="en-IN" sz="1800" b="0" i="0" u="none" strike="noStrike">
                <a:solidFill>
                  <a:srgbClr val="222222"/>
                </a:solidFill>
                <a:effectLst/>
                <a:latin typeface="Times New Roman" panose="02020603050405020304" pitchFamily="18" charset="0"/>
              </a:rPr>
              <a:t>, H., 2021. Resilience and knowledge-based firms performance: the mediating role of entrepreneurial thinking. </a:t>
            </a:r>
            <a:r>
              <a:rPr lang="en-IN" sz="1800" b="0" i="1" u="none" strike="noStrike">
                <a:solidFill>
                  <a:srgbClr val="222222"/>
                </a:solidFill>
                <a:effectLst/>
                <a:latin typeface="Times New Roman" panose="02020603050405020304" pitchFamily="18" charset="0"/>
              </a:rPr>
              <a:t>Journal of Entrepreneurship and Business Resilience</a:t>
            </a:r>
            <a:r>
              <a:rPr lang="en-IN" sz="1800" b="0" i="0" u="none" strike="noStrike">
                <a:solidFill>
                  <a:srgbClr val="222222"/>
                </a:solidFill>
                <a:effectLst/>
                <a:latin typeface="Times New Roman" panose="02020603050405020304" pitchFamily="18" charset="0"/>
              </a:rPr>
              <a:t>, </a:t>
            </a:r>
            <a:r>
              <a:rPr lang="en-IN" sz="1800" b="0" i="1" u="none" strike="noStrike">
                <a:solidFill>
                  <a:srgbClr val="222222"/>
                </a:solidFill>
                <a:effectLst/>
                <a:latin typeface="Times New Roman" panose="02020603050405020304" pitchFamily="18" charset="0"/>
              </a:rPr>
              <a:t>4</a:t>
            </a:r>
            <a:r>
              <a:rPr lang="en-IN" sz="1800" b="0" i="0" u="none" strike="noStrike">
                <a:solidFill>
                  <a:srgbClr val="222222"/>
                </a:solidFill>
                <a:effectLst/>
                <a:latin typeface="Times New Roman" panose="02020603050405020304" pitchFamily="18" charset="0"/>
              </a:rPr>
              <a:t>(2), pp.7-29.</a:t>
            </a:r>
            <a:r>
              <a:rPr lang="en-IN" sz="1800" b="1" i="0" u="sng" strike="noStrike">
                <a:solidFill>
                  <a:srgbClr val="1155CC"/>
                </a:solidFill>
                <a:effectLst/>
                <a:latin typeface="Times New Roman" panose="02020603050405020304" pitchFamily="18" charset="0"/>
                <a:hlinkClick r:id="rId3"/>
              </a:rPr>
              <a:t>https://jebr.fimek.edu.rs/</a:t>
            </a:r>
            <a:r>
              <a:rPr lang="en-IN" sz="1800" b="1" i="0" u="sng" strike="noStrike" err="1">
                <a:solidFill>
                  <a:srgbClr val="1155CC"/>
                </a:solidFill>
                <a:effectLst/>
                <a:latin typeface="Times New Roman" panose="02020603050405020304" pitchFamily="18" charset="0"/>
                <a:hlinkClick r:id="rId3"/>
              </a:rPr>
              <a:t>index.php</a:t>
            </a:r>
            <a:r>
              <a:rPr lang="en-IN" sz="1800" b="1" i="0" u="sng" strike="noStrike">
                <a:solidFill>
                  <a:srgbClr val="1155CC"/>
                </a:solidFill>
                <a:effectLst/>
                <a:latin typeface="Times New Roman" panose="02020603050405020304" pitchFamily="18" charset="0"/>
                <a:hlinkClick r:id="rId3"/>
              </a:rPr>
              <a:t>/</a:t>
            </a:r>
            <a:r>
              <a:rPr lang="en-IN" sz="1800" b="1" i="0" u="sng" strike="noStrike" err="1">
                <a:solidFill>
                  <a:srgbClr val="1155CC"/>
                </a:solidFill>
                <a:effectLst/>
                <a:latin typeface="Times New Roman" panose="02020603050405020304" pitchFamily="18" charset="0"/>
                <a:hlinkClick r:id="rId3"/>
              </a:rPr>
              <a:t>jebr</a:t>
            </a:r>
            <a:r>
              <a:rPr lang="en-IN" sz="1800" b="1" i="0" u="sng" strike="noStrike">
                <a:solidFill>
                  <a:srgbClr val="1155CC"/>
                </a:solidFill>
                <a:effectLst/>
                <a:latin typeface="Times New Roman" panose="02020603050405020304" pitchFamily="18" charset="0"/>
                <a:hlinkClick r:id="rId3"/>
              </a:rPr>
              <a:t>/article/view/19</a:t>
            </a:r>
            <a:endParaRPr lang="en-IN" b="0">
              <a:effectLst/>
            </a:endParaRPr>
          </a:p>
          <a:p>
            <a:pPr algn="just" rtl="0">
              <a:spcBef>
                <a:spcPts val="1200"/>
              </a:spcBef>
              <a:spcAft>
                <a:spcPts val="1200"/>
              </a:spcAft>
            </a:pPr>
            <a:r>
              <a:rPr lang="en-IN" sz="1800" b="0" i="0" u="none" strike="noStrike">
                <a:solidFill>
                  <a:srgbClr val="222222"/>
                </a:solidFill>
                <a:effectLst/>
                <a:latin typeface="Times New Roman" panose="02020603050405020304" pitchFamily="18" charset="0"/>
              </a:rPr>
              <a:t>Pearson, R.J., Costley, A.E., Phaal, R. and Nuttall, W.J., 2020. Technology </a:t>
            </a:r>
            <a:r>
              <a:rPr lang="en-IN" sz="1800" b="0" i="0" u="none" strike="noStrike" err="1">
                <a:solidFill>
                  <a:srgbClr val="222222"/>
                </a:solidFill>
                <a:effectLst/>
                <a:latin typeface="Times New Roman" panose="02020603050405020304" pitchFamily="18" charset="0"/>
              </a:rPr>
              <a:t>Roadmapping</a:t>
            </a:r>
            <a:r>
              <a:rPr lang="en-IN" sz="1800" b="0" i="0" u="none" strike="noStrike">
                <a:solidFill>
                  <a:srgbClr val="222222"/>
                </a:solidFill>
                <a:effectLst/>
                <a:latin typeface="Times New Roman" panose="02020603050405020304" pitchFamily="18" charset="0"/>
              </a:rPr>
              <a:t> for mission-led agile hardware development: a case study of a commercial fusion energy start-up. </a:t>
            </a:r>
            <a:r>
              <a:rPr lang="en-IN" sz="1800" b="0" i="1" u="none" strike="noStrike">
                <a:solidFill>
                  <a:srgbClr val="222222"/>
                </a:solidFill>
                <a:effectLst/>
                <a:latin typeface="Times New Roman" panose="02020603050405020304" pitchFamily="18" charset="0"/>
              </a:rPr>
              <a:t>Technological Forecasting and Social Change</a:t>
            </a:r>
            <a:r>
              <a:rPr lang="en-IN" sz="1800" b="0" i="0" u="none" strike="noStrike">
                <a:solidFill>
                  <a:srgbClr val="222222"/>
                </a:solidFill>
                <a:effectLst/>
                <a:latin typeface="Times New Roman" panose="02020603050405020304" pitchFamily="18" charset="0"/>
              </a:rPr>
              <a:t>, </a:t>
            </a:r>
            <a:r>
              <a:rPr lang="en-IN" sz="1800" b="0" i="1" u="none" strike="noStrike">
                <a:solidFill>
                  <a:srgbClr val="222222"/>
                </a:solidFill>
                <a:effectLst/>
                <a:latin typeface="Times New Roman" panose="02020603050405020304" pitchFamily="18" charset="0"/>
              </a:rPr>
              <a:t>158</a:t>
            </a:r>
            <a:r>
              <a:rPr lang="en-IN" sz="1800" b="0" i="0" u="none" strike="noStrike">
                <a:solidFill>
                  <a:srgbClr val="222222"/>
                </a:solidFill>
                <a:effectLst/>
                <a:latin typeface="Times New Roman" panose="02020603050405020304" pitchFamily="18" charset="0"/>
              </a:rPr>
              <a:t>, p.120064.</a:t>
            </a:r>
            <a:endParaRPr lang="en-IN" b="0">
              <a:effectLst/>
            </a:endParaRPr>
          </a:p>
          <a:p>
            <a:pPr algn="just" rtl="0">
              <a:spcBef>
                <a:spcPts val="1200"/>
              </a:spcBef>
              <a:spcAft>
                <a:spcPts val="1200"/>
              </a:spcAft>
            </a:pPr>
            <a:r>
              <a:rPr lang="en-IN" sz="1800" b="0" i="0" u="none" strike="noStrike">
                <a:solidFill>
                  <a:srgbClr val="222222"/>
                </a:solidFill>
                <a:effectLst/>
                <a:latin typeface="Times New Roman" panose="02020603050405020304" pitchFamily="18" charset="0"/>
              </a:rPr>
              <a:t>Karitu, B., </a:t>
            </a:r>
            <a:r>
              <a:rPr lang="en-IN" sz="1800" b="0" i="0" u="none" strike="noStrike" err="1">
                <a:solidFill>
                  <a:srgbClr val="222222"/>
                </a:solidFill>
                <a:effectLst/>
                <a:latin typeface="Times New Roman" panose="02020603050405020304" pitchFamily="18" charset="0"/>
              </a:rPr>
              <a:t>Wangondu</a:t>
            </a:r>
            <a:r>
              <a:rPr lang="en-IN" sz="1800" b="0" i="0" u="none" strike="noStrike">
                <a:solidFill>
                  <a:srgbClr val="222222"/>
                </a:solidFill>
                <a:effectLst/>
                <a:latin typeface="Times New Roman" panose="02020603050405020304" pitchFamily="18" charset="0"/>
              </a:rPr>
              <a:t>, W. and </a:t>
            </a:r>
            <a:r>
              <a:rPr lang="en-IN" sz="1800" b="0" i="0" u="none" strike="noStrike" err="1">
                <a:solidFill>
                  <a:srgbClr val="222222"/>
                </a:solidFill>
                <a:effectLst/>
                <a:latin typeface="Times New Roman" panose="02020603050405020304" pitchFamily="18" charset="0"/>
              </a:rPr>
              <a:t>Muathe</a:t>
            </a:r>
            <a:r>
              <a:rPr lang="en-IN" sz="1800" b="0" i="0" u="none" strike="noStrike">
                <a:solidFill>
                  <a:srgbClr val="222222"/>
                </a:solidFill>
                <a:effectLst/>
                <a:latin typeface="Times New Roman" panose="02020603050405020304" pitchFamily="18" charset="0"/>
              </a:rPr>
              <a:t>, S., 2022. A theoretical route towards conceptualization of start-ups in emerging markets: A Kenyan perspective. </a:t>
            </a:r>
            <a:r>
              <a:rPr lang="en-IN" sz="1800" b="0" i="1" u="none" strike="noStrike">
                <a:solidFill>
                  <a:srgbClr val="222222"/>
                </a:solidFill>
                <a:effectLst/>
                <a:latin typeface="Times New Roman" panose="02020603050405020304" pitchFamily="18" charset="0"/>
              </a:rPr>
              <a:t>International Journal of Research in Business and Social Science (2147-4478)</a:t>
            </a:r>
            <a:r>
              <a:rPr lang="en-IN" sz="1800" b="0" i="0" u="none" strike="noStrike">
                <a:solidFill>
                  <a:srgbClr val="222222"/>
                </a:solidFill>
                <a:effectLst/>
                <a:latin typeface="Times New Roman" panose="02020603050405020304" pitchFamily="18" charset="0"/>
              </a:rPr>
              <a:t>, </a:t>
            </a:r>
            <a:r>
              <a:rPr lang="en-IN" sz="1800" b="0" i="1" u="none" strike="noStrike">
                <a:solidFill>
                  <a:srgbClr val="222222"/>
                </a:solidFill>
                <a:effectLst/>
                <a:latin typeface="Times New Roman" panose="02020603050405020304" pitchFamily="18" charset="0"/>
              </a:rPr>
              <a:t>11</a:t>
            </a:r>
            <a:r>
              <a:rPr lang="en-IN" sz="1800" b="0" i="0" u="none" strike="noStrike">
                <a:solidFill>
                  <a:srgbClr val="222222"/>
                </a:solidFill>
                <a:effectLst/>
                <a:latin typeface="Times New Roman" panose="02020603050405020304" pitchFamily="18" charset="0"/>
              </a:rPr>
              <a:t>(4), pp.448-457.</a:t>
            </a:r>
            <a:endParaRPr lang="en-IN" b="0">
              <a:effectLst/>
            </a:endParaRPr>
          </a:p>
          <a:p>
            <a:pPr algn="just" rtl="0">
              <a:spcBef>
                <a:spcPts val="1200"/>
              </a:spcBef>
              <a:spcAft>
                <a:spcPts val="1200"/>
              </a:spcAft>
            </a:pPr>
            <a:r>
              <a:rPr lang="en-IN" sz="1800" b="0" i="0" u="none" strike="noStrike">
                <a:solidFill>
                  <a:srgbClr val="000000"/>
                </a:solidFill>
                <a:effectLst/>
                <a:latin typeface="Times New Roman" panose="02020603050405020304" pitchFamily="18" charset="0"/>
              </a:rPr>
              <a:t>Luisa Zhou (2022) </a:t>
            </a:r>
            <a:r>
              <a:rPr lang="en-IN" sz="1800" b="0" i="1" u="none" strike="noStrike">
                <a:solidFill>
                  <a:srgbClr val="000000"/>
                </a:solidFill>
                <a:effectLst/>
                <a:latin typeface="Times New Roman" panose="02020603050405020304" pitchFamily="18" charset="0"/>
              </a:rPr>
              <a:t>Startup Failure Statistics: What Percentage of Startups Fail? [2023]</a:t>
            </a:r>
            <a:r>
              <a:rPr lang="en-IN" sz="1800" b="0" i="0" u="none" strike="noStrike">
                <a:solidFill>
                  <a:srgbClr val="000000"/>
                </a:solidFill>
                <a:effectLst/>
                <a:latin typeface="Times New Roman" panose="02020603050405020304" pitchFamily="18" charset="0"/>
              </a:rPr>
              <a:t>, </a:t>
            </a:r>
            <a:r>
              <a:rPr lang="en-IN" sz="1800" b="0" i="1" u="none" strike="noStrike">
                <a:solidFill>
                  <a:srgbClr val="000000"/>
                </a:solidFill>
                <a:effectLst/>
                <a:latin typeface="Times New Roman" panose="02020603050405020304" pitchFamily="18" charset="0"/>
              </a:rPr>
              <a:t>Luisa Zhou</a:t>
            </a:r>
            <a:r>
              <a:rPr lang="en-IN" sz="1800" b="0" i="0" u="none" strike="noStrike">
                <a:solidFill>
                  <a:srgbClr val="000000"/>
                </a:solidFill>
                <a:effectLst/>
                <a:latin typeface="Times New Roman" panose="02020603050405020304" pitchFamily="18" charset="0"/>
              </a:rPr>
              <a:t>. Available at: https://www.luisazhou.com/blog/startup-failure-statistics/ (Accessed: 13 July 2023). </a:t>
            </a:r>
            <a:endParaRPr lang="en-IN" b="0">
              <a:effectLst/>
            </a:endParaRPr>
          </a:p>
          <a:p>
            <a:pPr algn="just" rtl="0">
              <a:spcBef>
                <a:spcPts val="1200"/>
              </a:spcBef>
              <a:spcAft>
                <a:spcPts val="1200"/>
              </a:spcAft>
            </a:pPr>
            <a:r>
              <a:rPr lang="en-IN" sz="1800" b="0" i="0" u="none" strike="noStrike">
                <a:solidFill>
                  <a:srgbClr val="000000"/>
                </a:solidFill>
                <a:effectLst/>
                <a:latin typeface="Times New Roman" panose="02020603050405020304" pitchFamily="18" charset="0"/>
              </a:rPr>
              <a:t>O’Hear, S. (2020) </a:t>
            </a:r>
            <a:r>
              <a:rPr lang="en-IN" sz="1800" b="0" i="1" u="none" strike="noStrike">
                <a:solidFill>
                  <a:srgbClr val="000000"/>
                </a:solidFill>
                <a:effectLst/>
                <a:latin typeface="Times New Roman" panose="02020603050405020304" pitchFamily="18" charset="0"/>
              </a:rPr>
              <a:t>Caura, an app to take the hassle out of car ownership, launches from Echo co-founder Sai Lakshmi</a:t>
            </a:r>
            <a:r>
              <a:rPr lang="en-IN" sz="1800" b="0" i="0" u="none" strike="noStrike">
                <a:solidFill>
                  <a:srgbClr val="000000"/>
                </a:solidFill>
                <a:effectLst/>
                <a:latin typeface="Times New Roman" panose="02020603050405020304" pitchFamily="18" charset="0"/>
              </a:rPr>
              <a:t>, </a:t>
            </a:r>
            <a:r>
              <a:rPr lang="en-IN" sz="1800" b="0" i="1" u="none" strike="noStrike">
                <a:solidFill>
                  <a:srgbClr val="000000"/>
                </a:solidFill>
                <a:effectLst/>
                <a:latin typeface="Times New Roman" panose="02020603050405020304" pitchFamily="18" charset="0"/>
              </a:rPr>
              <a:t>TechCrunch</a:t>
            </a:r>
            <a:r>
              <a:rPr lang="en-IN" sz="1800" b="0" i="0" u="none" strike="noStrike">
                <a:solidFill>
                  <a:srgbClr val="000000"/>
                </a:solidFill>
                <a:effectLst/>
                <a:latin typeface="Times New Roman" panose="02020603050405020304" pitchFamily="18" charset="0"/>
              </a:rPr>
              <a:t>. Available at: https://techcrunch.com/2020/09/22/</a:t>
            </a:r>
            <a:r>
              <a:rPr lang="en-IN" sz="1800" b="0" i="0" u="none" strike="noStrike" err="1">
                <a:solidFill>
                  <a:srgbClr val="000000"/>
                </a:solidFill>
                <a:effectLst/>
                <a:latin typeface="Times New Roman" panose="02020603050405020304" pitchFamily="18" charset="0"/>
              </a:rPr>
              <a:t>caura</a:t>
            </a:r>
            <a:r>
              <a:rPr lang="en-IN" sz="1800" b="0" i="0" u="none" strike="noStrike">
                <a:solidFill>
                  <a:srgbClr val="000000"/>
                </a:solidFill>
                <a:effectLst/>
                <a:latin typeface="Times New Roman" panose="02020603050405020304" pitchFamily="18" charset="0"/>
              </a:rPr>
              <a:t>/ (Accessed: 13 July 2023). </a:t>
            </a:r>
            <a:endParaRPr lang="en-IN" b="0">
              <a:effectLst/>
            </a:endParaRPr>
          </a:p>
          <a:p>
            <a:pPr algn="just" rtl="0">
              <a:spcBef>
                <a:spcPts val="1200"/>
              </a:spcBef>
              <a:spcAft>
                <a:spcPts val="1200"/>
              </a:spcAft>
            </a:pPr>
            <a:r>
              <a:rPr lang="en-IN" sz="1800" b="0" i="0" u="none" strike="noStrike">
                <a:solidFill>
                  <a:srgbClr val="222222"/>
                </a:solidFill>
                <a:effectLst/>
                <a:latin typeface="Times New Roman" panose="02020603050405020304" pitchFamily="18" charset="0"/>
              </a:rPr>
              <a:t>KARAARSLAN, M.H. and SOYLU, N., 2023. Risk Factors in Start-Ups: An Evaluation. </a:t>
            </a:r>
            <a:r>
              <a:rPr lang="en-IN" sz="1800" b="0" i="1" u="none" strike="noStrike" err="1">
                <a:solidFill>
                  <a:srgbClr val="222222"/>
                </a:solidFill>
                <a:effectLst/>
                <a:latin typeface="Times New Roman" panose="02020603050405020304" pitchFamily="18" charset="0"/>
              </a:rPr>
              <a:t>Selçuk</a:t>
            </a:r>
            <a:r>
              <a:rPr lang="en-IN" sz="1800" b="0" i="1" u="none" strike="noStrike">
                <a:solidFill>
                  <a:srgbClr val="222222"/>
                </a:solidFill>
                <a:effectLst/>
                <a:latin typeface="Times New Roman" panose="02020603050405020304" pitchFamily="18" charset="0"/>
              </a:rPr>
              <a:t> </a:t>
            </a:r>
            <a:r>
              <a:rPr lang="en-IN" sz="1800" b="0" i="1" u="none" strike="noStrike" err="1">
                <a:solidFill>
                  <a:srgbClr val="222222"/>
                </a:solidFill>
                <a:effectLst/>
                <a:latin typeface="Times New Roman" panose="02020603050405020304" pitchFamily="18" charset="0"/>
              </a:rPr>
              <a:t>Üniversitesi</a:t>
            </a:r>
            <a:r>
              <a:rPr lang="en-IN" sz="1800" b="0" i="1" u="none" strike="noStrike">
                <a:solidFill>
                  <a:srgbClr val="222222"/>
                </a:solidFill>
                <a:effectLst/>
                <a:latin typeface="Times New Roman" panose="02020603050405020304" pitchFamily="18" charset="0"/>
              </a:rPr>
              <a:t> </a:t>
            </a:r>
            <a:r>
              <a:rPr lang="en-IN" sz="1800" b="0" i="1" u="none" strike="noStrike" err="1">
                <a:solidFill>
                  <a:srgbClr val="222222"/>
                </a:solidFill>
                <a:effectLst/>
                <a:latin typeface="Times New Roman" panose="02020603050405020304" pitchFamily="18" charset="0"/>
              </a:rPr>
              <a:t>Sosyal</a:t>
            </a:r>
            <a:r>
              <a:rPr lang="en-IN" sz="1800" b="0" i="1" u="none" strike="noStrike">
                <a:solidFill>
                  <a:srgbClr val="222222"/>
                </a:solidFill>
                <a:effectLst/>
                <a:latin typeface="Times New Roman" panose="02020603050405020304" pitchFamily="18" charset="0"/>
              </a:rPr>
              <a:t> </a:t>
            </a:r>
            <a:r>
              <a:rPr lang="en-IN" sz="1800" b="0" i="1" u="none" strike="noStrike" err="1">
                <a:solidFill>
                  <a:srgbClr val="222222"/>
                </a:solidFill>
                <a:effectLst/>
                <a:latin typeface="Times New Roman" panose="02020603050405020304" pitchFamily="18" charset="0"/>
              </a:rPr>
              <a:t>Bilimler</a:t>
            </a:r>
            <a:r>
              <a:rPr lang="en-IN" sz="1800" b="0" i="1" u="none" strike="noStrike">
                <a:solidFill>
                  <a:srgbClr val="222222"/>
                </a:solidFill>
                <a:effectLst/>
                <a:latin typeface="Times New Roman" panose="02020603050405020304" pitchFamily="18" charset="0"/>
              </a:rPr>
              <a:t> </a:t>
            </a:r>
            <a:r>
              <a:rPr lang="en-IN" sz="1800" b="0" i="1" u="none" strike="noStrike" err="1">
                <a:solidFill>
                  <a:srgbClr val="222222"/>
                </a:solidFill>
                <a:effectLst/>
                <a:latin typeface="Times New Roman" panose="02020603050405020304" pitchFamily="18" charset="0"/>
              </a:rPr>
              <a:t>Meslek</a:t>
            </a:r>
            <a:r>
              <a:rPr lang="en-IN" sz="1800" b="0" i="1" u="none" strike="noStrike">
                <a:solidFill>
                  <a:srgbClr val="222222"/>
                </a:solidFill>
                <a:effectLst/>
                <a:latin typeface="Times New Roman" panose="02020603050405020304" pitchFamily="18" charset="0"/>
              </a:rPr>
              <a:t> </a:t>
            </a:r>
            <a:r>
              <a:rPr lang="en-IN" sz="1800" b="0" i="1" u="none" strike="noStrike" err="1">
                <a:solidFill>
                  <a:srgbClr val="222222"/>
                </a:solidFill>
                <a:effectLst/>
                <a:latin typeface="Times New Roman" panose="02020603050405020304" pitchFamily="18" charset="0"/>
              </a:rPr>
              <a:t>Yüksekokulu</a:t>
            </a:r>
            <a:r>
              <a:rPr lang="en-IN" sz="1800" b="0" i="1" u="none" strike="noStrike">
                <a:solidFill>
                  <a:srgbClr val="222222"/>
                </a:solidFill>
                <a:effectLst/>
                <a:latin typeface="Times New Roman" panose="02020603050405020304" pitchFamily="18" charset="0"/>
              </a:rPr>
              <a:t> </a:t>
            </a:r>
            <a:r>
              <a:rPr lang="en-IN" sz="1800" b="0" i="1" u="none" strike="noStrike" err="1">
                <a:solidFill>
                  <a:srgbClr val="222222"/>
                </a:solidFill>
                <a:effectLst/>
                <a:latin typeface="Times New Roman" panose="02020603050405020304" pitchFamily="18" charset="0"/>
              </a:rPr>
              <a:t>Dergisi</a:t>
            </a:r>
            <a:r>
              <a:rPr lang="en-IN" sz="1800" b="0" i="0" u="none" strike="noStrike">
                <a:solidFill>
                  <a:srgbClr val="222222"/>
                </a:solidFill>
                <a:effectLst/>
                <a:latin typeface="Times New Roman" panose="02020603050405020304" pitchFamily="18" charset="0"/>
              </a:rPr>
              <a:t>, </a:t>
            </a:r>
            <a:r>
              <a:rPr lang="en-IN" sz="1800" b="0" i="1" u="none" strike="noStrike">
                <a:solidFill>
                  <a:srgbClr val="222222"/>
                </a:solidFill>
                <a:effectLst/>
                <a:latin typeface="Times New Roman" panose="02020603050405020304" pitchFamily="18" charset="0"/>
              </a:rPr>
              <a:t>26</a:t>
            </a:r>
            <a:r>
              <a:rPr lang="en-IN" sz="1800" b="0" i="0" u="none" strike="noStrike">
                <a:solidFill>
                  <a:srgbClr val="222222"/>
                </a:solidFill>
                <a:effectLst/>
                <a:latin typeface="Times New Roman" panose="02020603050405020304" pitchFamily="18" charset="0"/>
              </a:rPr>
              <a:t>(1), pp.241-258.</a:t>
            </a:r>
            <a:endParaRPr lang="en-IN" b="0">
              <a:effectLst/>
            </a:endParaRPr>
          </a:p>
          <a:p>
            <a:pPr algn="just" rtl="0">
              <a:spcBef>
                <a:spcPts val="1200"/>
              </a:spcBef>
              <a:spcAft>
                <a:spcPts val="1200"/>
              </a:spcAft>
            </a:pPr>
            <a:r>
              <a:rPr lang="en-IN" sz="1800" b="0" i="0" u="none" strike="noStrike">
                <a:solidFill>
                  <a:srgbClr val="000000"/>
                </a:solidFill>
                <a:effectLst/>
                <a:latin typeface="Times New Roman" panose="02020603050405020304" pitchFamily="18" charset="0"/>
              </a:rPr>
              <a:t>Beauhurst (2023) </a:t>
            </a:r>
            <a:r>
              <a:rPr lang="en-IN" sz="1800" b="0" i="1" u="none" strike="noStrike">
                <a:solidFill>
                  <a:srgbClr val="000000"/>
                </a:solidFill>
                <a:effectLst/>
                <a:latin typeface="Times New Roman" panose="02020603050405020304" pitchFamily="18" charset="0"/>
              </a:rPr>
              <a:t>Unicorn companies: Britain’s $1B+ businesses: 2022</a:t>
            </a:r>
            <a:r>
              <a:rPr lang="en-IN" sz="1800" b="0" i="0" u="none" strike="noStrike">
                <a:solidFill>
                  <a:srgbClr val="000000"/>
                </a:solidFill>
                <a:effectLst/>
                <a:latin typeface="Times New Roman" panose="02020603050405020304" pitchFamily="18" charset="0"/>
              </a:rPr>
              <a:t>, </a:t>
            </a:r>
            <a:r>
              <a:rPr lang="en-IN" sz="1800" b="0" i="1" u="none" strike="noStrike">
                <a:solidFill>
                  <a:srgbClr val="000000"/>
                </a:solidFill>
                <a:effectLst/>
                <a:latin typeface="Times New Roman" panose="02020603050405020304" pitchFamily="18" charset="0"/>
              </a:rPr>
              <a:t>Beauhurst</a:t>
            </a:r>
            <a:r>
              <a:rPr lang="en-IN" sz="1800" b="0" i="0" u="none" strike="noStrike">
                <a:solidFill>
                  <a:srgbClr val="000000"/>
                </a:solidFill>
                <a:effectLst/>
                <a:latin typeface="Times New Roman" panose="02020603050405020304" pitchFamily="18" charset="0"/>
              </a:rPr>
              <a:t>. Available at: https://</a:t>
            </a:r>
            <a:r>
              <a:rPr lang="en-IN" sz="1800" b="0" i="0" u="none" strike="noStrike" err="1">
                <a:solidFill>
                  <a:srgbClr val="000000"/>
                </a:solidFill>
                <a:effectLst/>
                <a:latin typeface="Times New Roman" panose="02020603050405020304" pitchFamily="18" charset="0"/>
              </a:rPr>
              <a:t>www.beauhurst.com</a:t>
            </a:r>
            <a:r>
              <a:rPr lang="en-IN" sz="1800" b="0" i="0" u="none" strike="noStrike">
                <a:solidFill>
                  <a:srgbClr val="000000"/>
                </a:solidFill>
                <a:effectLst/>
                <a:latin typeface="Times New Roman" panose="02020603050405020304" pitchFamily="18" charset="0"/>
              </a:rPr>
              <a:t>/research/unicorn-companies/ (Accessed: 13 July 2023). </a:t>
            </a:r>
            <a:endParaRPr lang="en-IN" b="0">
              <a:effectLst/>
            </a:endParaRPr>
          </a:p>
          <a:p>
            <a:pPr algn="just" rtl="0">
              <a:spcBef>
                <a:spcPts val="1200"/>
              </a:spcBef>
              <a:spcAft>
                <a:spcPts val="1200"/>
              </a:spcAft>
            </a:pPr>
            <a:r>
              <a:rPr lang="en-IN" sz="1800" b="0" i="0" u="none" strike="noStrike">
                <a:solidFill>
                  <a:srgbClr val="000000"/>
                </a:solidFill>
                <a:effectLst/>
                <a:latin typeface="Times New Roman" panose="02020603050405020304" pitchFamily="18" charset="0"/>
              </a:rPr>
              <a:t>O’Hear, S. (2018) </a:t>
            </a:r>
            <a:r>
              <a:rPr lang="en-IN" sz="1800" b="0" i="1" u="none" strike="noStrike">
                <a:solidFill>
                  <a:srgbClr val="000000"/>
                </a:solidFill>
                <a:effectLst/>
                <a:latin typeface="Times New Roman" panose="02020603050405020304" pitchFamily="18" charset="0"/>
              </a:rPr>
              <a:t>Digital banking startup Revolut raises $250m at a valuation of $1.7b</a:t>
            </a:r>
            <a:r>
              <a:rPr lang="en-IN" sz="1800" b="0" i="0" u="none" strike="noStrike">
                <a:solidFill>
                  <a:srgbClr val="000000"/>
                </a:solidFill>
                <a:effectLst/>
                <a:latin typeface="Times New Roman" panose="02020603050405020304" pitchFamily="18" charset="0"/>
              </a:rPr>
              <a:t>, </a:t>
            </a:r>
            <a:r>
              <a:rPr lang="en-IN" sz="1800" b="0" i="1" u="none" strike="noStrike">
                <a:solidFill>
                  <a:srgbClr val="000000"/>
                </a:solidFill>
                <a:effectLst/>
                <a:latin typeface="Times New Roman" panose="02020603050405020304" pitchFamily="18" charset="0"/>
              </a:rPr>
              <a:t>TechCrunch</a:t>
            </a:r>
            <a:r>
              <a:rPr lang="en-IN" sz="1800" b="0" i="0" u="none" strike="noStrike">
                <a:solidFill>
                  <a:srgbClr val="000000"/>
                </a:solidFill>
                <a:effectLst/>
                <a:latin typeface="Times New Roman" panose="02020603050405020304" pitchFamily="18" charset="0"/>
              </a:rPr>
              <a:t>. Available at: https://techcrunch.com/2018/04/25/revolunicorn/ (Accessed: 13 July 2023). </a:t>
            </a:r>
            <a:endParaRPr lang="en-IN" b="0">
              <a:effectLst/>
            </a:endParaRPr>
          </a:p>
          <a:p>
            <a:pPr algn="just" rtl="0">
              <a:spcBef>
                <a:spcPts val="1200"/>
              </a:spcBef>
              <a:spcAft>
                <a:spcPts val="1200"/>
              </a:spcAft>
            </a:pPr>
            <a:r>
              <a:rPr lang="en-IN" sz="1800" b="0" i="0" u="none" strike="noStrike">
                <a:solidFill>
                  <a:srgbClr val="000000"/>
                </a:solidFill>
                <a:effectLst/>
                <a:latin typeface="Times New Roman" panose="02020603050405020304" pitchFamily="18" charset="0"/>
              </a:rPr>
              <a:t>Caura (2023) </a:t>
            </a:r>
            <a:r>
              <a:rPr lang="en-IN" sz="1800" b="0" i="1" u="none" strike="noStrike">
                <a:solidFill>
                  <a:srgbClr val="000000"/>
                </a:solidFill>
                <a:effectLst/>
                <a:latin typeface="Times New Roman" panose="02020603050405020304" pitchFamily="18" charset="0"/>
              </a:rPr>
              <a:t>Everything car. all in one place.</a:t>
            </a:r>
            <a:r>
              <a:rPr lang="en-IN" sz="1800" b="0" i="0" u="none" strike="noStrike">
                <a:solidFill>
                  <a:srgbClr val="000000"/>
                </a:solidFill>
                <a:effectLst/>
                <a:latin typeface="Times New Roman" panose="02020603050405020304" pitchFamily="18" charset="0"/>
              </a:rPr>
              <a:t>, </a:t>
            </a:r>
            <a:r>
              <a:rPr lang="en-IN" sz="1800" b="0" i="1" u="none" strike="noStrike">
                <a:solidFill>
                  <a:srgbClr val="000000"/>
                </a:solidFill>
                <a:effectLst/>
                <a:latin typeface="Times New Roman" panose="02020603050405020304" pitchFamily="18" charset="0"/>
              </a:rPr>
              <a:t>Caura</a:t>
            </a:r>
            <a:r>
              <a:rPr lang="en-IN" sz="1800" b="0" i="0" u="none" strike="noStrike">
                <a:solidFill>
                  <a:srgbClr val="000000"/>
                </a:solidFill>
                <a:effectLst/>
                <a:latin typeface="Times New Roman" panose="02020603050405020304" pitchFamily="18" charset="0"/>
              </a:rPr>
              <a:t>. Available at: https://</a:t>
            </a:r>
            <a:r>
              <a:rPr lang="en-IN" sz="1800" b="0" i="0" u="none" strike="noStrike" err="1">
                <a:solidFill>
                  <a:srgbClr val="000000"/>
                </a:solidFill>
                <a:effectLst/>
                <a:latin typeface="Times New Roman" panose="02020603050405020304" pitchFamily="18" charset="0"/>
              </a:rPr>
              <a:t>caura.com</a:t>
            </a:r>
            <a:r>
              <a:rPr lang="en-IN" sz="1800" b="0" i="0" u="none" strike="noStrike">
                <a:solidFill>
                  <a:srgbClr val="000000"/>
                </a:solidFill>
                <a:effectLst/>
                <a:latin typeface="Times New Roman" panose="02020603050405020304" pitchFamily="18" charset="0"/>
              </a:rPr>
              <a:t>/ (Accessed: 13 July 2023). </a:t>
            </a:r>
            <a:endParaRPr lang="en-IN" b="0">
              <a:effectLst/>
            </a:endParaRPr>
          </a:p>
          <a:p>
            <a:pPr algn="just" rtl="0">
              <a:spcBef>
                <a:spcPts val="1200"/>
              </a:spcBef>
              <a:spcAft>
                <a:spcPts val="1200"/>
              </a:spcAft>
            </a:pPr>
            <a:r>
              <a:rPr lang="en-IN" sz="1800" b="0" i="0" u="none" strike="noStrike">
                <a:solidFill>
                  <a:srgbClr val="000000"/>
                </a:solidFill>
                <a:effectLst/>
                <a:latin typeface="Times New Roman" panose="02020603050405020304" pitchFamily="18" charset="0"/>
              </a:rPr>
              <a:t>FourWeekMBA (2023) </a:t>
            </a:r>
            <a:r>
              <a:rPr lang="en-IN" sz="1800" b="0" i="1" u="none" strike="noStrike">
                <a:solidFill>
                  <a:srgbClr val="000000"/>
                </a:solidFill>
                <a:effectLst/>
                <a:latin typeface="Times New Roman" panose="02020603050405020304" pitchFamily="18" charset="0"/>
              </a:rPr>
              <a:t>What is a scalable business model? scalable business model in Nutshell</a:t>
            </a:r>
            <a:r>
              <a:rPr lang="en-IN" sz="1800" b="0" i="0" u="none" strike="noStrike">
                <a:solidFill>
                  <a:srgbClr val="000000"/>
                </a:solidFill>
                <a:effectLst/>
                <a:latin typeface="Times New Roman" panose="02020603050405020304" pitchFamily="18" charset="0"/>
              </a:rPr>
              <a:t>, </a:t>
            </a:r>
            <a:r>
              <a:rPr lang="en-IN" sz="1800" b="0" i="1" u="none" strike="noStrike">
                <a:solidFill>
                  <a:srgbClr val="000000"/>
                </a:solidFill>
                <a:effectLst/>
                <a:latin typeface="Times New Roman" panose="02020603050405020304" pitchFamily="18" charset="0"/>
              </a:rPr>
              <a:t>FourWeekMBA</a:t>
            </a:r>
            <a:r>
              <a:rPr lang="en-IN" sz="1800" b="0" i="0" u="none" strike="noStrike">
                <a:solidFill>
                  <a:srgbClr val="000000"/>
                </a:solidFill>
                <a:effectLst/>
                <a:latin typeface="Times New Roman" panose="02020603050405020304" pitchFamily="18" charset="0"/>
              </a:rPr>
              <a:t>. Available at: https://fourweekmba.com/scalable-business-model/#:~:text=Key%20takeaways%3A-,A%20scalable%20business%20model%20is%20one%20where%20the%20business%20can,and%20outsourcing%20tasks%20where%20necessary. (Accessed: 13 July 2023). </a:t>
            </a:r>
            <a:endParaRPr lang="en-IN" b="0">
              <a:effectLst/>
            </a:endParaRPr>
          </a:p>
          <a:p>
            <a:pPr algn="just" rtl="0">
              <a:spcBef>
                <a:spcPts val="1200"/>
              </a:spcBef>
              <a:spcAft>
                <a:spcPts val="1200"/>
              </a:spcAft>
            </a:pPr>
            <a:r>
              <a:rPr lang="en-IN" sz="1800" b="0" i="0" u="none" strike="noStrike">
                <a:solidFill>
                  <a:srgbClr val="000000"/>
                </a:solidFill>
                <a:effectLst/>
                <a:latin typeface="Times New Roman" panose="02020603050405020304" pitchFamily="18" charset="0"/>
              </a:rPr>
              <a:t>Anastasia (2023) </a:t>
            </a:r>
            <a:r>
              <a:rPr lang="en-IN" sz="1800" b="0" i="1" u="none" strike="noStrike">
                <a:solidFill>
                  <a:srgbClr val="000000"/>
                </a:solidFill>
                <a:effectLst/>
                <a:latin typeface="Times New Roman" panose="02020603050405020304" pitchFamily="18" charset="0"/>
              </a:rPr>
              <a:t>Internal and external business model scalability</a:t>
            </a:r>
            <a:r>
              <a:rPr lang="en-IN" sz="1800" b="0" i="0" u="none" strike="noStrike">
                <a:solidFill>
                  <a:srgbClr val="000000"/>
                </a:solidFill>
                <a:effectLst/>
                <a:latin typeface="Times New Roman" panose="02020603050405020304" pitchFamily="18" charset="0"/>
              </a:rPr>
              <a:t>, </a:t>
            </a:r>
            <a:r>
              <a:rPr lang="en-IN" sz="1800" b="0" i="1" u="none" strike="noStrike">
                <a:solidFill>
                  <a:srgbClr val="000000"/>
                </a:solidFill>
                <a:effectLst/>
                <a:latin typeface="Times New Roman" panose="02020603050405020304" pitchFamily="18" charset="0"/>
              </a:rPr>
              <a:t>NEXEA</a:t>
            </a:r>
            <a:r>
              <a:rPr lang="en-IN" sz="1800" b="0" i="0" u="none" strike="noStrike">
                <a:solidFill>
                  <a:srgbClr val="000000"/>
                </a:solidFill>
                <a:effectLst/>
                <a:latin typeface="Times New Roman" panose="02020603050405020304" pitchFamily="18" charset="0"/>
              </a:rPr>
              <a:t>. Available at: https://www.nexea.co/internal-and-external-business-model-scalability/ (Accessed: 13 July 2023). </a:t>
            </a:r>
            <a:endParaRPr lang="en-IN" b="0">
              <a:effectLst/>
            </a:endParaRPr>
          </a:p>
          <a:p>
            <a:pPr algn="just" rtl="0">
              <a:spcBef>
                <a:spcPts val="1200"/>
              </a:spcBef>
              <a:spcAft>
                <a:spcPts val="1200"/>
              </a:spcAft>
            </a:pPr>
            <a:r>
              <a:rPr lang="en-IN" sz="1800" b="0" i="0" u="none" strike="noStrike">
                <a:solidFill>
                  <a:srgbClr val="000000"/>
                </a:solidFill>
                <a:effectLst/>
                <a:latin typeface="Times New Roman" panose="02020603050405020304" pitchFamily="18" charset="0"/>
              </a:rPr>
              <a:t>Harvard Business Review (2021) </a:t>
            </a:r>
            <a:r>
              <a:rPr lang="en-IN" sz="1800" b="0" i="1" u="none" strike="noStrike">
                <a:solidFill>
                  <a:srgbClr val="000000"/>
                </a:solidFill>
                <a:effectLst/>
                <a:latin typeface="Times New Roman" panose="02020603050405020304" pitchFamily="18" charset="0"/>
              </a:rPr>
              <a:t>An agile approach to change management</a:t>
            </a:r>
            <a:r>
              <a:rPr lang="en-IN" sz="1800" b="0" i="0" u="none" strike="noStrike">
                <a:solidFill>
                  <a:srgbClr val="000000"/>
                </a:solidFill>
                <a:effectLst/>
                <a:latin typeface="Times New Roman" panose="02020603050405020304" pitchFamily="18" charset="0"/>
              </a:rPr>
              <a:t>, </a:t>
            </a:r>
            <a:r>
              <a:rPr lang="en-IN" sz="1800" b="0" i="1" u="none" strike="noStrike">
                <a:solidFill>
                  <a:srgbClr val="000000"/>
                </a:solidFill>
                <a:effectLst/>
                <a:latin typeface="Times New Roman" panose="02020603050405020304" pitchFamily="18" charset="0"/>
              </a:rPr>
              <a:t>Harvard Business Review</a:t>
            </a:r>
            <a:r>
              <a:rPr lang="en-IN" sz="1800" b="0" i="0" u="none" strike="noStrike">
                <a:solidFill>
                  <a:srgbClr val="000000"/>
                </a:solidFill>
                <a:effectLst/>
                <a:latin typeface="Times New Roman" panose="02020603050405020304" pitchFamily="18" charset="0"/>
              </a:rPr>
              <a:t>. Available at: https://hbr.org/2021/01/an-agile-approach-to-change-management (Accessed: 13 July 2023). </a:t>
            </a:r>
            <a:endParaRPr lang="en-IN" b="0">
              <a:effectLst/>
            </a:endParaRPr>
          </a:p>
          <a:p>
            <a:pPr algn="just" rtl="0">
              <a:spcBef>
                <a:spcPts val="1200"/>
              </a:spcBef>
              <a:spcAft>
                <a:spcPts val="1200"/>
              </a:spcAft>
            </a:pPr>
            <a:r>
              <a:rPr lang="en-IN" sz="1800" b="0" i="0" u="none" strike="noStrike">
                <a:solidFill>
                  <a:srgbClr val="000000"/>
                </a:solidFill>
                <a:effectLst/>
                <a:latin typeface="Times New Roman" panose="02020603050405020304" pitchFamily="18" charset="0"/>
              </a:rPr>
              <a:t>Harvard Business Review (2019) </a:t>
            </a:r>
            <a:r>
              <a:rPr lang="en-IN" sz="1800" b="0" i="1" u="none" strike="noStrike">
                <a:solidFill>
                  <a:srgbClr val="000000"/>
                </a:solidFill>
                <a:effectLst/>
                <a:latin typeface="Times New Roman" panose="02020603050405020304" pitchFamily="18" charset="0"/>
              </a:rPr>
              <a:t>5 ways to help your team be open to change</a:t>
            </a:r>
            <a:r>
              <a:rPr lang="en-IN" sz="1800" b="0" i="0" u="none" strike="noStrike">
                <a:solidFill>
                  <a:srgbClr val="000000"/>
                </a:solidFill>
                <a:effectLst/>
                <a:latin typeface="Times New Roman" panose="02020603050405020304" pitchFamily="18" charset="0"/>
              </a:rPr>
              <a:t>, </a:t>
            </a:r>
            <a:r>
              <a:rPr lang="en-IN" sz="1800" b="0" i="1" u="none" strike="noStrike">
                <a:solidFill>
                  <a:srgbClr val="000000"/>
                </a:solidFill>
                <a:effectLst/>
                <a:latin typeface="Times New Roman" panose="02020603050405020304" pitchFamily="18" charset="0"/>
              </a:rPr>
              <a:t>Harvard Business Review</a:t>
            </a:r>
            <a:r>
              <a:rPr lang="en-IN" sz="1800" b="0" i="0" u="none" strike="noStrike">
                <a:solidFill>
                  <a:srgbClr val="000000"/>
                </a:solidFill>
                <a:effectLst/>
                <a:latin typeface="Times New Roman" panose="02020603050405020304" pitchFamily="18" charset="0"/>
              </a:rPr>
              <a:t>. Available at: https://hbr.org/2019/04/5-ways-to-help-your-team-be-open-to-change (Accessed: 13 July 2023). </a:t>
            </a:r>
            <a:endParaRPr lang="en-IN" b="0">
              <a:effectLst/>
            </a:endParaRPr>
          </a:p>
          <a:p>
            <a:pPr algn="just" rtl="0">
              <a:spcBef>
                <a:spcPts val="1200"/>
              </a:spcBef>
              <a:spcAft>
                <a:spcPts val="1200"/>
              </a:spcAft>
            </a:pPr>
            <a:r>
              <a:rPr lang="en-IN" sz="1800" b="0" i="0" u="none" strike="noStrike">
                <a:solidFill>
                  <a:srgbClr val="000000"/>
                </a:solidFill>
                <a:effectLst/>
                <a:latin typeface="Times New Roman" panose="02020603050405020304" pitchFamily="18" charset="0"/>
              </a:rPr>
              <a:t>Techhub (2023) </a:t>
            </a:r>
            <a:r>
              <a:rPr lang="en-IN" sz="1800" b="0" i="1" u="none" strike="noStrike">
                <a:solidFill>
                  <a:srgbClr val="000000"/>
                </a:solidFill>
                <a:effectLst/>
                <a:latin typeface="Times New Roman" panose="02020603050405020304" pitchFamily="18" charset="0"/>
              </a:rPr>
              <a:t>Techhub</a:t>
            </a:r>
            <a:r>
              <a:rPr lang="en-IN" sz="1800" b="0" i="0" u="none" strike="noStrike">
                <a:solidFill>
                  <a:srgbClr val="000000"/>
                </a:solidFill>
                <a:effectLst/>
                <a:latin typeface="Times New Roman" panose="02020603050405020304" pitchFamily="18" charset="0"/>
              </a:rPr>
              <a:t>, </a:t>
            </a:r>
            <a:r>
              <a:rPr lang="en-IN" sz="1800" b="0" i="1" u="none" strike="noStrike" err="1">
                <a:solidFill>
                  <a:srgbClr val="000000"/>
                </a:solidFill>
                <a:effectLst/>
                <a:latin typeface="Times New Roman" panose="02020603050405020304" pitchFamily="18" charset="0"/>
              </a:rPr>
              <a:t>techhub</a:t>
            </a:r>
            <a:r>
              <a:rPr lang="en-IN" sz="1800" b="0" i="0" u="none" strike="noStrike">
                <a:solidFill>
                  <a:srgbClr val="000000"/>
                </a:solidFill>
                <a:effectLst/>
                <a:latin typeface="Times New Roman" panose="02020603050405020304" pitchFamily="18" charset="0"/>
              </a:rPr>
              <a:t>. Available at: https://tech-hub.tech/ (Accessed: 13 July 2023). </a:t>
            </a:r>
            <a:endParaRPr lang="en-IN" b="0">
              <a:effectLst/>
            </a:endParaRPr>
          </a:p>
          <a:p>
            <a:pPr algn="just" rtl="0">
              <a:spcBef>
                <a:spcPts val="1200"/>
              </a:spcBef>
              <a:spcAft>
                <a:spcPts val="1200"/>
              </a:spcAft>
            </a:pPr>
            <a:r>
              <a:rPr lang="en-IN" sz="1800" b="0" i="0" u="none" strike="noStrike">
                <a:solidFill>
                  <a:srgbClr val="000000"/>
                </a:solidFill>
                <a:effectLst/>
                <a:latin typeface="Times New Roman" panose="02020603050405020304" pitchFamily="18" charset="0"/>
              </a:rPr>
              <a:t>Ecotech Solutions (2023) </a:t>
            </a:r>
            <a:r>
              <a:rPr lang="en-IN" sz="1800" b="0" i="1" u="none" strike="noStrike">
                <a:solidFill>
                  <a:srgbClr val="000000"/>
                </a:solidFill>
                <a:effectLst/>
                <a:latin typeface="Times New Roman" panose="02020603050405020304" pitchFamily="18" charset="0"/>
              </a:rPr>
              <a:t>Ecotech Solutions - manufacturer of heat pump &amp; Tray Dryer from Ahmedabad</a:t>
            </a:r>
            <a:r>
              <a:rPr lang="en-IN" sz="1800" b="0" i="0" u="none" strike="noStrike">
                <a:solidFill>
                  <a:srgbClr val="000000"/>
                </a:solidFill>
                <a:effectLst/>
                <a:latin typeface="Times New Roman" panose="02020603050405020304" pitchFamily="18" charset="0"/>
              </a:rPr>
              <a:t>, </a:t>
            </a:r>
            <a:r>
              <a:rPr lang="en-IN" sz="1800" b="0" i="1" u="none" strike="noStrike">
                <a:solidFill>
                  <a:srgbClr val="000000"/>
                </a:solidFill>
                <a:effectLst/>
                <a:latin typeface="Times New Roman" panose="02020603050405020304" pitchFamily="18" charset="0"/>
              </a:rPr>
              <a:t>https://www.ecotechheatpump.com/</a:t>
            </a:r>
            <a:r>
              <a:rPr lang="en-IN" sz="1800" b="0" i="0" u="none" strike="noStrike">
                <a:solidFill>
                  <a:srgbClr val="000000"/>
                </a:solidFill>
                <a:effectLst/>
                <a:latin typeface="Times New Roman" panose="02020603050405020304" pitchFamily="18" charset="0"/>
              </a:rPr>
              <a:t>. Available at: https://www.ecotechheatpump.com/ (Accessed: 13 July 2023). </a:t>
            </a:r>
            <a:endParaRPr lang="en-IN" b="0">
              <a:effectLst/>
            </a:endParaRPr>
          </a:p>
          <a:p>
            <a:pPr algn="just" rtl="0">
              <a:spcBef>
                <a:spcPts val="1200"/>
              </a:spcBef>
              <a:spcAft>
                <a:spcPts val="1200"/>
              </a:spcAft>
            </a:pPr>
            <a:r>
              <a:rPr lang="en-IN" sz="1800" b="0" i="0" u="none" strike="noStrike">
                <a:solidFill>
                  <a:srgbClr val="000000"/>
                </a:solidFill>
                <a:effectLst/>
                <a:latin typeface="Times New Roman" panose="02020603050405020304" pitchFamily="18" charset="0"/>
              </a:rPr>
              <a:t>URBACT (2023) </a:t>
            </a:r>
            <a:r>
              <a:rPr lang="en-IN" sz="1800" b="0" i="1" u="none" strike="noStrike">
                <a:solidFill>
                  <a:srgbClr val="000000"/>
                </a:solidFill>
                <a:effectLst/>
                <a:latin typeface="Times New Roman" panose="02020603050405020304" pitchFamily="18" charset="0"/>
              </a:rPr>
              <a:t>URBACT</a:t>
            </a:r>
            <a:r>
              <a:rPr lang="en-IN" sz="1800" b="0" i="0" u="none" strike="noStrike">
                <a:solidFill>
                  <a:srgbClr val="000000"/>
                </a:solidFill>
                <a:effectLst/>
                <a:latin typeface="Times New Roman" panose="02020603050405020304" pitchFamily="18" charset="0"/>
              </a:rPr>
              <a:t>. Available at: https://urbact.eu/networks/tech-revolution (Accessed: 13 July 2023). </a:t>
            </a:r>
            <a:endParaRPr lang="en-IN" b="0">
              <a:effectLst/>
            </a:endParaRPr>
          </a:p>
          <a:p>
            <a:pPr algn="just" rtl="0">
              <a:spcBef>
                <a:spcPts val="1200"/>
              </a:spcBef>
              <a:spcAft>
                <a:spcPts val="1200"/>
              </a:spcAft>
            </a:pPr>
            <a:r>
              <a:rPr lang="en-IN" sz="1800" b="0" i="0" u="none" strike="noStrike" err="1">
                <a:solidFill>
                  <a:srgbClr val="000000"/>
                </a:solidFill>
                <a:effectLst/>
                <a:latin typeface="Times New Roman" panose="02020603050405020304" pitchFamily="18" charset="0"/>
              </a:rPr>
              <a:t>Datatech</a:t>
            </a:r>
            <a:r>
              <a:rPr lang="en-IN" sz="1800" b="0" i="0" u="none" strike="noStrike">
                <a:solidFill>
                  <a:srgbClr val="000000"/>
                </a:solidFill>
                <a:effectLst/>
                <a:latin typeface="Times New Roman" panose="02020603050405020304" pitchFamily="18" charset="0"/>
              </a:rPr>
              <a:t> (2023) </a:t>
            </a:r>
            <a:r>
              <a:rPr lang="en-IN" sz="1800" b="0" i="1" u="none" strike="noStrike">
                <a:solidFill>
                  <a:srgbClr val="000000"/>
                </a:solidFill>
                <a:effectLst/>
                <a:latin typeface="Times New Roman" panose="02020603050405020304" pitchFamily="18" charset="0"/>
              </a:rPr>
              <a:t>Data Centres, secure hosting &amp; Telecoms</a:t>
            </a:r>
            <a:r>
              <a:rPr lang="en-IN" sz="1800" b="0" i="0" u="none" strike="noStrike">
                <a:solidFill>
                  <a:srgbClr val="000000"/>
                </a:solidFill>
                <a:effectLst/>
                <a:latin typeface="Times New Roman" panose="02020603050405020304" pitchFamily="18" charset="0"/>
              </a:rPr>
              <a:t>, </a:t>
            </a:r>
            <a:r>
              <a:rPr lang="en-IN" sz="1800" b="0" i="1" u="none" strike="noStrike" err="1">
                <a:solidFill>
                  <a:srgbClr val="000000"/>
                </a:solidFill>
                <a:effectLst/>
                <a:latin typeface="Times New Roman" panose="02020603050405020304" pitchFamily="18" charset="0"/>
              </a:rPr>
              <a:t>Datatech</a:t>
            </a:r>
            <a:r>
              <a:rPr lang="en-IN" sz="1800" b="0" i="1" u="none" strike="noStrike">
                <a:solidFill>
                  <a:srgbClr val="000000"/>
                </a:solidFill>
                <a:effectLst/>
                <a:latin typeface="Times New Roman" panose="02020603050405020304" pitchFamily="18" charset="0"/>
              </a:rPr>
              <a:t> UK - Complete Solutions</a:t>
            </a:r>
            <a:r>
              <a:rPr lang="en-IN" sz="1800" b="0" i="0" u="none" strike="noStrike">
                <a:solidFill>
                  <a:srgbClr val="000000"/>
                </a:solidFill>
                <a:effectLst/>
                <a:latin typeface="Times New Roman" panose="02020603050405020304" pitchFamily="18" charset="0"/>
              </a:rPr>
              <a:t>. Available at: https://www.datatechuk.com/ (Accessed: 13 July 2023). </a:t>
            </a:r>
            <a:endParaRPr lang="en-IN" b="0">
              <a:effectLst/>
            </a:endParaRPr>
          </a:p>
          <a:p>
            <a:pPr algn="just" rtl="0">
              <a:spcBef>
                <a:spcPts val="1200"/>
              </a:spcBef>
              <a:spcAft>
                <a:spcPts val="1200"/>
              </a:spcAft>
            </a:pPr>
            <a:r>
              <a:rPr lang="en-IN" sz="1800" b="0" i="0" u="none" strike="noStrike">
                <a:solidFill>
                  <a:srgbClr val="000000"/>
                </a:solidFill>
                <a:effectLst/>
                <a:latin typeface="Times New Roman" panose="02020603050405020304" pitchFamily="18" charset="0"/>
              </a:rPr>
              <a:t>Business Insider (2018) </a:t>
            </a:r>
            <a:r>
              <a:rPr lang="en-IN" sz="1800" b="0" i="1" u="none" strike="noStrike">
                <a:solidFill>
                  <a:srgbClr val="000000"/>
                </a:solidFill>
                <a:effectLst/>
                <a:latin typeface="Times New Roman" panose="02020603050405020304" pitchFamily="18" charset="0"/>
              </a:rPr>
              <a:t>Deliveroo is having a rough start to its IPO. here’s how the food-delivery firm grew from being a hungry banker’s idea to a publicly listed company.</a:t>
            </a:r>
            <a:r>
              <a:rPr lang="en-IN" sz="1800" b="0" i="0" u="none" strike="noStrike">
                <a:solidFill>
                  <a:srgbClr val="000000"/>
                </a:solidFill>
                <a:effectLst/>
                <a:latin typeface="Times New Roman" panose="02020603050405020304" pitchFamily="18" charset="0"/>
              </a:rPr>
              <a:t>, </a:t>
            </a:r>
            <a:r>
              <a:rPr lang="en-IN" sz="1800" b="0" i="1" u="none" strike="noStrike">
                <a:solidFill>
                  <a:srgbClr val="000000"/>
                </a:solidFill>
                <a:effectLst/>
                <a:latin typeface="Times New Roman" panose="02020603050405020304" pitchFamily="18" charset="0"/>
              </a:rPr>
              <a:t>Business Insider</a:t>
            </a:r>
            <a:r>
              <a:rPr lang="en-IN" sz="1800" b="0" i="0" u="none" strike="noStrike">
                <a:solidFill>
                  <a:srgbClr val="000000"/>
                </a:solidFill>
                <a:effectLst/>
                <a:latin typeface="Times New Roman" panose="02020603050405020304" pitchFamily="18" charset="0"/>
              </a:rPr>
              <a:t>. Available at: https://www.businessinsider.com/deliveroo-history-and-timeline-2018-9 (Accessed: 13 July 2023). </a:t>
            </a:r>
            <a:endParaRPr lang="en-IN" b="0">
              <a:effectLst/>
            </a:endParaRPr>
          </a:p>
          <a:p>
            <a:pPr algn="just" rtl="0">
              <a:spcBef>
                <a:spcPts val="1200"/>
              </a:spcBef>
              <a:spcAft>
                <a:spcPts val="1200"/>
              </a:spcAft>
            </a:pPr>
            <a:r>
              <a:rPr lang="en-IN" sz="1800" b="0" i="0" u="none" strike="noStrike">
                <a:solidFill>
                  <a:srgbClr val="000000"/>
                </a:solidFill>
                <a:effectLst/>
                <a:latin typeface="Times New Roman" panose="02020603050405020304" pitchFamily="18" charset="0"/>
              </a:rPr>
              <a:t>FF News (2022) </a:t>
            </a:r>
            <a:r>
              <a:rPr lang="en-IN" sz="1800" b="0" i="1" u="none" strike="noStrike">
                <a:solidFill>
                  <a:srgbClr val="000000"/>
                </a:solidFill>
                <a:effectLst/>
                <a:latin typeface="Times New Roman" panose="02020603050405020304" pitchFamily="18" charset="0"/>
              </a:rPr>
              <a:t>Monzo</a:t>
            </a:r>
            <a:r>
              <a:rPr lang="en-IN" sz="1800" b="0" i="0" u="none" strike="noStrike">
                <a:solidFill>
                  <a:srgbClr val="000000"/>
                </a:solidFill>
                <a:effectLst/>
                <a:latin typeface="Times New Roman" panose="02020603050405020304" pitchFamily="18" charset="0"/>
              </a:rPr>
              <a:t>, </a:t>
            </a:r>
            <a:r>
              <a:rPr lang="en-IN" sz="1800" b="0" i="1" u="none" strike="noStrike">
                <a:solidFill>
                  <a:srgbClr val="000000"/>
                </a:solidFill>
                <a:effectLst/>
                <a:latin typeface="Times New Roman" panose="02020603050405020304" pitchFamily="18" charset="0"/>
              </a:rPr>
              <a:t>Fintech Finance</a:t>
            </a:r>
            <a:r>
              <a:rPr lang="en-IN" sz="1800" b="0" i="0" u="none" strike="noStrike">
                <a:solidFill>
                  <a:srgbClr val="000000"/>
                </a:solidFill>
                <a:effectLst/>
                <a:latin typeface="Times New Roman" panose="02020603050405020304" pitchFamily="18" charset="0"/>
              </a:rPr>
              <a:t>. Available at: https://ffnews.com/companies/</a:t>
            </a:r>
            <a:r>
              <a:rPr lang="en-IN" sz="1800" b="0" i="0" u="none" strike="noStrike" err="1">
                <a:solidFill>
                  <a:srgbClr val="000000"/>
                </a:solidFill>
                <a:effectLst/>
                <a:latin typeface="Times New Roman" panose="02020603050405020304" pitchFamily="18" charset="0"/>
              </a:rPr>
              <a:t>monzo</a:t>
            </a:r>
            <a:r>
              <a:rPr lang="en-IN" sz="1800" b="0" i="0" u="none" strike="noStrike">
                <a:solidFill>
                  <a:srgbClr val="000000"/>
                </a:solidFill>
                <a:effectLst/>
                <a:latin typeface="Times New Roman" panose="02020603050405020304" pitchFamily="18" charset="0"/>
              </a:rPr>
              <a:t>/ (Accessed: 13 July 2023). </a:t>
            </a:r>
            <a:endParaRPr lang="en-IN" b="0">
              <a:effectLst/>
            </a:endParaRPr>
          </a:p>
          <a:p>
            <a:pPr algn="just" rtl="0">
              <a:spcBef>
                <a:spcPts val="1200"/>
              </a:spcBef>
              <a:spcAft>
                <a:spcPts val="1200"/>
              </a:spcAft>
            </a:pPr>
            <a:r>
              <a:rPr lang="en-IN" sz="1800" b="0" i="0" u="none" strike="noStrike">
                <a:solidFill>
                  <a:srgbClr val="000000"/>
                </a:solidFill>
                <a:effectLst/>
                <a:latin typeface="Times New Roman" panose="02020603050405020304" pitchFamily="18" charset="0"/>
              </a:rPr>
              <a:t>Y Combinator (2023) </a:t>
            </a:r>
            <a:r>
              <a:rPr lang="en-IN" sz="1800" b="0" i="1" u="none" strike="noStrike">
                <a:solidFill>
                  <a:srgbClr val="000000"/>
                </a:solidFill>
                <a:effectLst/>
                <a:latin typeface="Times New Roman" panose="02020603050405020304" pitchFamily="18" charset="0"/>
              </a:rPr>
              <a:t>Monzo makes money work for everyone</a:t>
            </a:r>
            <a:r>
              <a:rPr lang="en-IN" sz="1800" b="0" i="0" u="none" strike="noStrike">
                <a:solidFill>
                  <a:srgbClr val="000000"/>
                </a:solidFill>
                <a:effectLst/>
                <a:latin typeface="Times New Roman" panose="02020603050405020304" pitchFamily="18" charset="0"/>
              </a:rPr>
              <a:t>, </a:t>
            </a:r>
            <a:r>
              <a:rPr lang="en-IN" sz="1800" b="0" i="1" u="none" strike="noStrike">
                <a:solidFill>
                  <a:srgbClr val="000000"/>
                </a:solidFill>
                <a:effectLst/>
                <a:latin typeface="Times New Roman" panose="02020603050405020304" pitchFamily="18" charset="0"/>
              </a:rPr>
              <a:t>Y Combinator</a:t>
            </a:r>
            <a:r>
              <a:rPr lang="en-IN" sz="1800" b="0" i="0" u="none" strike="noStrike">
                <a:solidFill>
                  <a:srgbClr val="000000"/>
                </a:solidFill>
                <a:effectLst/>
                <a:latin typeface="Times New Roman" panose="02020603050405020304" pitchFamily="18" charset="0"/>
              </a:rPr>
              <a:t>. Available at: https://www.ycombinator.com/blog/monzo-makes-money-work-for-everyone (Accessed: 13 July 2023). </a:t>
            </a:r>
            <a:endParaRPr lang="en-IN" b="0">
              <a:effectLst/>
            </a:endParaRPr>
          </a:p>
          <a:p>
            <a:pPr algn="just" rtl="0">
              <a:spcBef>
                <a:spcPts val="1200"/>
              </a:spcBef>
              <a:spcAft>
                <a:spcPts val="1200"/>
              </a:spcAft>
            </a:pPr>
            <a:r>
              <a:rPr lang="en-IN" sz="1800" b="0" i="0" u="none" strike="noStrike">
                <a:solidFill>
                  <a:srgbClr val="000000"/>
                </a:solidFill>
                <a:effectLst/>
                <a:latin typeface="Times New Roman" panose="02020603050405020304" pitchFamily="18" charset="0"/>
              </a:rPr>
              <a:t>Staite, T. (2023) </a:t>
            </a:r>
            <a:r>
              <a:rPr lang="en-IN" sz="1800" b="0" i="1" u="none" strike="noStrike">
                <a:solidFill>
                  <a:srgbClr val="000000"/>
                </a:solidFill>
                <a:effectLst/>
                <a:latin typeface="Times New Roman" panose="02020603050405020304" pitchFamily="18" charset="0"/>
              </a:rPr>
              <a:t>How to start a successful Depop store in 2023...</a:t>
            </a:r>
            <a:r>
              <a:rPr lang="en-IN" sz="1800" b="0" i="0" u="none" strike="noStrike">
                <a:solidFill>
                  <a:srgbClr val="000000"/>
                </a:solidFill>
                <a:effectLst/>
                <a:latin typeface="Times New Roman" panose="02020603050405020304" pitchFamily="18" charset="0"/>
              </a:rPr>
              <a:t>, </a:t>
            </a:r>
            <a:r>
              <a:rPr lang="en-IN" sz="1800" b="0" i="1" u="none" strike="noStrike">
                <a:solidFill>
                  <a:srgbClr val="000000"/>
                </a:solidFill>
                <a:effectLst/>
                <a:latin typeface="Times New Roman" panose="02020603050405020304" pitchFamily="18" charset="0"/>
              </a:rPr>
              <a:t>Medium</a:t>
            </a:r>
            <a:r>
              <a:rPr lang="en-IN" sz="1800" b="0" i="0" u="none" strike="noStrike">
                <a:solidFill>
                  <a:srgbClr val="000000"/>
                </a:solidFill>
                <a:effectLst/>
                <a:latin typeface="Times New Roman" panose="02020603050405020304" pitchFamily="18" charset="0"/>
              </a:rPr>
              <a:t>. Available at: https://medium.com/@tomstaite1/how-to-start-a-successful-depop-store-in-2023-d5c9222b7266 (Accessed: 13 July 2023). </a:t>
            </a:r>
            <a:endParaRPr lang="en-IN" b="0">
              <a:effectLst/>
            </a:endParaRPr>
          </a:p>
          <a:p>
            <a:pPr algn="just" rtl="0">
              <a:spcBef>
                <a:spcPts val="1200"/>
              </a:spcBef>
              <a:spcAft>
                <a:spcPts val="1200"/>
              </a:spcAft>
            </a:pPr>
            <a:r>
              <a:rPr lang="en-IN" sz="1800" b="0" i="0" u="none" strike="noStrike">
                <a:solidFill>
                  <a:srgbClr val="000000"/>
                </a:solidFill>
                <a:effectLst/>
                <a:latin typeface="Times New Roman" panose="02020603050405020304" pitchFamily="18" charset="0"/>
              </a:rPr>
              <a:t>Victoria News (2023) </a:t>
            </a:r>
            <a:r>
              <a:rPr lang="en-IN" sz="1800" b="0" i="1" u="none" strike="noStrike">
                <a:solidFill>
                  <a:srgbClr val="000000"/>
                </a:solidFill>
                <a:effectLst/>
                <a:latin typeface="Times New Roman" panose="02020603050405020304" pitchFamily="18" charset="0"/>
              </a:rPr>
              <a:t>Thousands turn to virtual doctor clinic that is </a:t>
            </a:r>
            <a:r>
              <a:rPr lang="en-IN" sz="1800" b="0" i="1" u="none" strike="noStrike" err="1">
                <a:solidFill>
                  <a:srgbClr val="000000"/>
                </a:solidFill>
                <a:effectLst/>
                <a:latin typeface="Times New Roman" panose="02020603050405020304" pitchFamily="18" charset="0"/>
              </a:rPr>
              <a:t>babylon</a:t>
            </a:r>
            <a:r>
              <a:rPr lang="en-IN" sz="1800" b="0" i="1" u="none" strike="noStrike">
                <a:solidFill>
                  <a:srgbClr val="000000"/>
                </a:solidFill>
                <a:effectLst/>
                <a:latin typeface="Times New Roman" panose="02020603050405020304" pitchFamily="18" charset="0"/>
              </a:rPr>
              <a:t> health app</a:t>
            </a:r>
            <a:r>
              <a:rPr lang="en-IN" sz="1800" b="0" i="0" u="none" strike="noStrike">
                <a:solidFill>
                  <a:srgbClr val="000000"/>
                </a:solidFill>
                <a:effectLst/>
                <a:latin typeface="Times New Roman" panose="02020603050405020304" pitchFamily="18" charset="0"/>
              </a:rPr>
              <a:t>, </a:t>
            </a:r>
            <a:r>
              <a:rPr lang="en-IN" sz="1800" b="0" i="1" u="none" strike="noStrike">
                <a:solidFill>
                  <a:srgbClr val="000000"/>
                </a:solidFill>
                <a:effectLst/>
                <a:latin typeface="Times New Roman" panose="02020603050405020304" pitchFamily="18" charset="0"/>
              </a:rPr>
              <a:t>Victoria News</a:t>
            </a:r>
            <a:r>
              <a:rPr lang="en-IN" sz="1800" b="0" i="0" u="none" strike="noStrike">
                <a:solidFill>
                  <a:srgbClr val="000000"/>
                </a:solidFill>
                <a:effectLst/>
                <a:latin typeface="Times New Roman" panose="02020603050405020304" pitchFamily="18" charset="0"/>
              </a:rPr>
              <a:t>. Available at: https://www.vicnews.com/news/thousands-turn-to-virtual-doctor-clinic-that-is-babylon-health-app/ (Accessed: 13 July 2023). </a:t>
            </a:r>
            <a:endParaRPr lang="en-IN" b="0">
              <a:effectLst/>
            </a:endParaRPr>
          </a:p>
          <a:p>
            <a:pPr algn="just" rtl="0">
              <a:spcBef>
                <a:spcPts val="1200"/>
              </a:spcBef>
              <a:spcAft>
                <a:spcPts val="1200"/>
              </a:spcAft>
            </a:pPr>
            <a:r>
              <a:rPr lang="en-IN" sz="1800" b="0" i="0" u="none" strike="noStrike">
                <a:solidFill>
                  <a:srgbClr val="000000"/>
                </a:solidFill>
                <a:effectLst/>
                <a:latin typeface="Times New Roman" panose="02020603050405020304" pitchFamily="18" charset="0"/>
              </a:rPr>
              <a:t>Financial Times (2023) </a:t>
            </a:r>
            <a:r>
              <a:rPr lang="en-IN" sz="1800" b="0" i="1" u="none" strike="noStrike">
                <a:solidFill>
                  <a:srgbClr val="000000"/>
                </a:solidFill>
                <a:effectLst/>
                <a:latin typeface="Times New Roman" panose="02020603050405020304" pitchFamily="18" charset="0"/>
              </a:rPr>
              <a:t>Alphabet merges DeepMind and Google Brain Ai Research units</a:t>
            </a:r>
            <a:r>
              <a:rPr lang="en-IN" sz="1800" b="0" i="0" u="none" strike="noStrike">
                <a:solidFill>
                  <a:srgbClr val="000000"/>
                </a:solidFill>
                <a:effectLst/>
                <a:latin typeface="Times New Roman" panose="02020603050405020304" pitchFamily="18" charset="0"/>
              </a:rPr>
              <a:t>, </a:t>
            </a:r>
            <a:r>
              <a:rPr lang="en-IN" sz="1800" b="0" i="1" u="none" strike="noStrike">
                <a:solidFill>
                  <a:srgbClr val="000000"/>
                </a:solidFill>
                <a:effectLst/>
                <a:latin typeface="Times New Roman" panose="02020603050405020304" pitchFamily="18" charset="0"/>
              </a:rPr>
              <a:t>Subscribe to read | Financial Times</a:t>
            </a:r>
            <a:r>
              <a:rPr lang="en-IN" sz="1800" b="0" i="0" u="none" strike="noStrike">
                <a:solidFill>
                  <a:srgbClr val="000000"/>
                </a:solidFill>
                <a:effectLst/>
                <a:latin typeface="Times New Roman" panose="02020603050405020304" pitchFamily="18" charset="0"/>
              </a:rPr>
              <a:t>. Available at: https://www.ft.com/content/db162a4e-4ff2-45b7-ad36-5db05ac57de4 (Accessed: 13 July 2023). </a:t>
            </a:r>
            <a:endParaRPr lang="en-IN" b="0">
              <a:effectLst/>
            </a:endParaRPr>
          </a:p>
          <a:p>
            <a:pPr algn="just" rtl="0">
              <a:spcBef>
                <a:spcPts val="1200"/>
              </a:spcBef>
              <a:spcAft>
                <a:spcPts val="1200"/>
              </a:spcAft>
            </a:pPr>
            <a:r>
              <a:rPr lang="en-IN" sz="1800" b="0" i="0" u="none" strike="noStrike">
                <a:solidFill>
                  <a:srgbClr val="000000"/>
                </a:solidFill>
                <a:effectLst/>
                <a:latin typeface="Times New Roman" panose="02020603050405020304" pitchFamily="18" charset="0"/>
              </a:rPr>
              <a:t>RawsonRob (2023) </a:t>
            </a:r>
            <a:r>
              <a:rPr lang="en-IN" sz="1800" b="0" i="1" u="none" strike="noStrike">
                <a:solidFill>
                  <a:srgbClr val="000000"/>
                </a:solidFill>
                <a:effectLst/>
                <a:latin typeface="Times New Roman" panose="02020603050405020304" pitchFamily="18" charset="0"/>
              </a:rPr>
              <a:t>How to transfer money using WISE (formerly TransferWise)</a:t>
            </a:r>
            <a:r>
              <a:rPr lang="en-IN" sz="1800" b="0" i="0" u="none" strike="noStrike">
                <a:solidFill>
                  <a:srgbClr val="000000"/>
                </a:solidFill>
                <a:effectLst/>
                <a:latin typeface="Times New Roman" panose="02020603050405020304" pitchFamily="18" charset="0"/>
              </a:rPr>
              <a:t>, </a:t>
            </a:r>
            <a:r>
              <a:rPr lang="en-IN" sz="1800" b="0" i="1" u="none" strike="noStrike">
                <a:solidFill>
                  <a:srgbClr val="000000"/>
                </a:solidFill>
                <a:effectLst/>
                <a:latin typeface="Times New Roman" panose="02020603050405020304" pitchFamily="18" charset="0"/>
              </a:rPr>
              <a:t>Time Doctor Blog</a:t>
            </a:r>
            <a:r>
              <a:rPr lang="en-IN" sz="1800" b="0" i="0" u="none" strike="noStrike">
                <a:solidFill>
                  <a:srgbClr val="000000"/>
                </a:solidFill>
                <a:effectLst/>
                <a:latin typeface="Times New Roman" panose="02020603050405020304" pitchFamily="18" charset="0"/>
              </a:rPr>
              <a:t>. Available at: https://www.timedoctor.com/blog/transferring-money-transferwise/ (Accessed: 13 July 2023). </a:t>
            </a:r>
            <a:endParaRPr lang="en-IN" b="0">
              <a:effectLst/>
            </a:endParaRPr>
          </a:p>
          <a:p>
            <a:pPr algn="just" rtl="0">
              <a:spcBef>
                <a:spcPts val="1200"/>
              </a:spcBef>
              <a:spcAft>
                <a:spcPts val="1200"/>
              </a:spcAft>
            </a:pPr>
            <a:r>
              <a:rPr lang="en-IN" sz="1800" b="0" i="0" u="none" strike="noStrike">
                <a:solidFill>
                  <a:srgbClr val="000000"/>
                </a:solidFill>
                <a:effectLst/>
                <a:latin typeface="Times New Roman" panose="02020603050405020304" pitchFamily="18" charset="0"/>
              </a:rPr>
              <a:t>Inc42 Media (2018) </a:t>
            </a:r>
            <a:r>
              <a:rPr lang="en-IN" sz="1800" b="0" i="1" u="none" strike="noStrike">
                <a:solidFill>
                  <a:srgbClr val="000000"/>
                </a:solidFill>
                <a:effectLst/>
                <a:latin typeface="Times New Roman" panose="02020603050405020304" pitchFamily="18" charset="0"/>
              </a:rPr>
              <a:t>UK based Food Delivery Giant Deliveroo to set up India operations</a:t>
            </a:r>
            <a:r>
              <a:rPr lang="en-IN" sz="1800" b="0" i="0" u="none" strike="noStrike">
                <a:solidFill>
                  <a:srgbClr val="000000"/>
                </a:solidFill>
                <a:effectLst/>
                <a:latin typeface="Times New Roman" panose="02020603050405020304" pitchFamily="18" charset="0"/>
              </a:rPr>
              <a:t>, </a:t>
            </a:r>
            <a:r>
              <a:rPr lang="en-IN" sz="1800" b="0" i="1" u="none" strike="noStrike">
                <a:solidFill>
                  <a:srgbClr val="000000"/>
                </a:solidFill>
                <a:effectLst/>
                <a:latin typeface="Times New Roman" panose="02020603050405020304" pitchFamily="18" charset="0"/>
              </a:rPr>
              <a:t>Inc42 Media</a:t>
            </a:r>
            <a:r>
              <a:rPr lang="en-IN" sz="1800" b="0" i="0" u="none" strike="noStrike">
                <a:solidFill>
                  <a:srgbClr val="000000"/>
                </a:solidFill>
                <a:effectLst/>
                <a:latin typeface="Times New Roman" panose="02020603050405020304" pitchFamily="18" charset="0"/>
              </a:rPr>
              <a:t>. Available at: https://inc42.com/buzz/deliveroo-food-delivery-india/ (Accessed: 13 July 2023). </a:t>
            </a:r>
            <a:endParaRPr lang="en-IN" b="0">
              <a:effectLst/>
            </a:endParaRPr>
          </a:p>
          <a:p>
            <a:pPr algn="just" rtl="0">
              <a:spcBef>
                <a:spcPts val="1200"/>
              </a:spcBef>
              <a:spcAft>
                <a:spcPts val="1200"/>
              </a:spcAft>
            </a:pPr>
            <a:r>
              <a:rPr lang="en-IN" sz="1800" b="0" i="0" u="none" strike="noStrike">
                <a:solidFill>
                  <a:srgbClr val="000000"/>
                </a:solidFill>
                <a:effectLst/>
                <a:latin typeface="Times New Roman" panose="02020603050405020304" pitchFamily="18" charset="0"/>
              </a:rPr>
              <a:t>BinaryFolks (2023) </a:t>
            </a:r>
            <a:r>
              <a:rPr lang="en-IN" sz="1800" b="0" i="1" u="none" strike="noStrike">
                <a:solidFill>
                  <a:srgbClr val="000000"/>
                </a:solidFill>
                <a:effectLst/>
                <a:latin typeface="Times New Roman" panose="02020603050405020304" pitchFamily="18" charset="0"/>
              </a:rPr>
              <a:t>A complete guide for startup product development</a:t>
            </a:r>
            <a:r>
              <a:rPr lang="en-IN" sz="1800" b="0" i="0" u="none" strike="noStrike">
                <a:solidFill>
                  <a:srgbClr val="000000"/>
                </a:solidFill>
                <a:effectLst/>
                <a:latin typeface="Times New Roman" panose="02020603050405020304" pitchFamily="18" charset="0"/>
              </a:rPr>
              <a:t>, </a:t>
            </a:r>
            <a:r>
              <a:rPr lang="en-IN" sz="1800" b="0" i="1" u="none" strike="noStrike">
                <a:solidFill>
                  <a:srgbClr val="000000"/>
                </a:solidFill>
                <a:effectLst/>
                <a:latin typeface="Times New Roman" panose="02020603050405020304" pitchFamily="18" charset="0"/>
              </a:rPr>
              <a:t>BinaryFolks</a:t>
            </a:r>
            <a:r>
              <a:rPr lang="en-IN" sz="1800" b="0" i="0" u="none" strike="noStrike">
                <a:solidFill>
                  <a:srgbClr val="000000"/>
                </a:solidFill>
                <a:effectLst/>
                <a:latin typeface="Times New Roman" panose="02020603050405020304" pitchFamily="18" charset="0"/>
              </a:rPr>
              <a:t>. Available at: https://www.binaryfolks.com/blog/startup-product-development (Accessed: 13 July 2023). </a:t>
            </a:r>
            <a:endParaRPr lang="en-IN" b="0">
              <a:effectLst/>
            </a:endParaRPr>
          </a:p>
          <a:p>
            <a:pPr algn="just" rtl="0">
              <a:spcBef>
                <a:spcPts val="1200"/>
              </a:spcBef>
              <a:spcAft>
                <a:spcPts val="1200"/>
              </a:spcAft>
            </a:pPr>
            <a:r>
              <a:rPr lang="en-IN" sz="1800" b="0" i="0" u="none" strike="noStrike">
                <a:solidFill>
                  <a:srgbClr val="000000"/>
                </a:solidFill>
                <a:effectLst/>
                <a:latin typeface="Times New Roman" panose="02020603050405020304" pitchFamily="18" charset="0"/>
              </a:rPr>
              <a:t>adlittle.com (2023) </a:t>
            </a:r>
            <a:r>
              <a:rPr lang="en-IN" sz="1800" b="0" i="1" u="none" strike="noStrike">
                <a:solidFill>
                  <a:srgbClr val="000000"/>
                </a:solidFill>
                <a:effectLst/>
                <a:latin typeface="Times New Roman" panose="02020603050405020304" pitchFamily="18" charset="0"/>
              </a:rPr>
              <a:t>Business-IT-partnership: It’s complicated: Arthur D. Little</a:t>
            </a:r>
            <a:r>
              <a:rPr lang="en-IN" sz="1800" b="0" i="0" u="none" strike="noStrike">
                <a:solidFill>
                  <a:srgbClr val="000000"/>
                </a:solidFill>
                <a:effectLst/>
                <a:latin typeface="Times New Roman" panose="02020603050405020304" pitchFamily="18" charset="0"/>
              </a:rPr>
              <a:t>, </a:t>
            </a:r>
            <a:r>
              <a:rPr lang="en-IN" sz="1800" b="0" i="1" u="none" strike="noStrike">
                <a:solidFill>
                  <a:srgbClr val="000000"/>
                </a:solidFill>
                <a:effectLst/>
                <a:latin typeface="Times New Roman" panose="02020603050405020304" pitchFamily="18" charset="0"/>
              </a:rPr>
              <a:t>Linking people, technology and strategy</a:t>
            </a:r>
            <a:r>
              <a:rPr lang="en-IN" sz="1800" b="0" i="0" u="none" strike="noStrike">
                <a:solidFill>
                  <a:srgbClr val="000000"/>
                </a:solidFill>
                <a:effectLst/>
                <a:latin typeface="Times New Roman" panose="02020603050405020304" pitchFamily="18" charset="0"/>
              </a:rPr>
              <a:t>. Available at: https://www.adlittle.com/en/insights/viewpoints/business-it-partnership-it%E2%80%99s-complicated-0 (Accessed: 13 July 2023). </a:t>
            </a:r>
            <a:endParaRPr lang="en-IN" b="0">
              <a:effectLst/>
            </a:endParaRPr>
          </a:p>
          <a:p>
            <a:pPr algn="just" rtl="0">
              <a:spcBef>
                <a:spcPts val="1200"/>
              </a:spcBef>
              <a:spcAft>
                <a:spcPts val="1200"/>
              </a:spcAft>
            </a:pPr>
            <a:r>
              <a:rPr lang="en-IN" sz="1800" b="0" i="0" u="none" strike="noStrike">
                <a:solidFill>
                  <a:srgbClr val="000000"/>
                </a:solidFill>
                <a:effectLst/>
                <a:latin typeface="Times New Roman" panose="02020603050405020304" pitchFamily="18" charset="0"/>
              </a:rPr>
              <a:t>Fastercapital (2023) </a:t>
            </a:r>
            <a:r>
              <a:rPr lang="en-IN" sz="1800" b="0" i="1" u="none" strike="noStrike">
                <a:solidFill>
                  <a:srgbClr val="000000"/>
                </a:solidFill>
                <a:effectLst/>
                <a:latin typeface="Times New Roman" panose="02020603050405020304" pitchFamily="18" charset="0"/>
              </a:rPr>
              <a:t>Drive Growth Through Product Innovation as a startup</a:t>
            </a:r>
            <a:r>
              <a:rPr lang="en-IN" sz="1800" b="0" i="0" u="none" strike="noStrike">
                <a:solidFill>
                  <a:srgbClr val="000000"/>
                </a:solidFill>
                <a:effectLst/>
                <a:latin typeface="Times New Roman" panose="02020603050405020304" pitchFamily="18" charset="0"/>
              </a:rPr>
              <a:t>, </a:t>
            </a:r>
            <a:r>
              <a:rPr lang="en-IN" sz="1800" b="0" i="1" u="none" strike="noStrike">
                <a:solidFill>
                  <a:srgbClr val="000000"/>
                </a:solidFill>
                <a:effectLst/>
                <a:latin typeface="Times New Roman" panose="02020603050405020304" pitchFamily="18" charset="0"/>
              </a:rPr>
              <a:t>Fastercapital.com</a:t>
            </a:r>
            <a:r>
              <a:rPr lang="en-IN" sz="1800" b="0" i="0" u="none" strike="noStrike">
                <a:solidFill>
                  <a:srgbClr val="000000"/>
                </a:solidFill>
                <a:effectLst/>
                <a:latin typeface="Times New Roman" panose="02020603050405020304" pitchFamily="18" charset="0"/>
              </a:rPr>
              <a:t>. Available at: https://fastercapital.com/content/Drive-Growth-Through-Product-Innovation-as-a-Startup.html (Accessed: 13 July 2023). </a:t>
            </a:r>
            <a:endParaRPr lang="en-IN" b="0">
              <a:effectLst/>
            </a:endParaRPr>
          </a:p>
          <a:p>
            <a:r>
              <a:rPr lang="en-IN" b="0">
                <a:effectLst/>
              </a:rPr>
              <a:t/>
            </a:r>
            <a:br>
              <a:rPr lang="en-IN" b="0">
                <a:effectLst/>
              </a:rPr>
            </a:br>
            <a:endParaRPr lang="en-IN"/>
          </a:p>
        </p:txBody>
      </p:sp>
      <p:sp>
        <p:nvSpPr>
          <p:cNvPr id="4" name="Slide Number Placeholder 3"/>
          <p:cNvSpPr>
            <a:spLocks noGrp="1"/>
          </p:cNvSpPr>
          <p:nvPr>
            <p:ph type="sldNum" sz="quarter" idx="5"/>
          </p:nvPr>
        </p:nvSpPr>
        <p:spPr/>
        <p:txBody>
          <a:bodyPr/>
          <a:lstStyle/>
          <a:p>
            <a:fld id="{48A52F52-1B03-4CC2-BC24-0746BC0751F9}" type="slidenum">
              <a:rPr lang="en-IN" smtClean="0"/>
              <a:t>23</a:t>
            </a:fld>
            <a:endParaRPr lang="en-IN"/>
          </a:p>
        </p:txBody>
      </p:sp>
    </p:spTree>
    <p:extLst>
      <p:ext uri="{BB962C8B-B14F-4D97-AF65-F5344CB8AC3E}">
        <p14:creationId xmlns:p14="http://schemas.microsoft.com/office/powerpoint/2010/main" val="398352373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9DFFFFA3-920A-8D29-0AFC-3E2EF4531D3C}"/>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IN"/>
          </a:p>
        </p:txBody>
      </p:sp>
      <p:sp>
        <p:nvSpPr>
          <p:cNvPr id="3" name="Subtitle 2">
            <a:extLst>
              <a:ext uri="{FF2B5EF4-FFF2-40B4-BE49-F238E27FC236}">
                <a16:creationId xmlns:a16="http://schemas.microsoft.com/office/drawing/2014/main" xmlns="" id="{86C9EDA1-6AC1-A734-248F-8811E38B8477}"/>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IN"/>
          </a:p>
        </p:txBody>
      </p:sp>
      <p:sp>
        <p:nvSpPr>
          <p:cNvPr id="4" name="Date Placeholder 3">
            <a:extLst>
              <a:ext uri="{FF2B5EF4-FFF2-40B4-BE49-F238E27FC236}">
                <a16:creationId xmlns:a16="http://schemas.microsoft.com/office/drawing/2014/main" xmlns="" id="{03C28102-2552-0BCF-D126-53C205D885B3}"/>
              </a:ext>
            </a:extLst>
          </p:cNvPr>
          <p:cNvSpPr>
            <a:spLocks noGrp="1"/>
          </p:cNvSpPr>
          <p:nvPr>
            <p:ph type="dt" sz="half" idx="10"/>
          </p:nvPr>
        </p:nvSpPr>
        <p:spPr/>
        <p:txBody>
          <a:bodyPr/>
          <a:lstStyle/>
          <a:p>
            <a:fld id="{57043EBF-C92D-4459-900B-650124CF8C9A}" type="datetimeFigureOut">
              <a:rPr lang="en-IN" smtClean="0"/>
              <a:t>16-08-2023</a:t>
            </a:fld>
            <a:endParaRPr lang="en-IN"/>
          </a:p>
        </p:txBody>
      </p:sp>
      <p:sp>
        <p:nvSpPr>
          <p:cNvPr id="5" name="Footer Placeholder 4">
            <a:extLst>
              <a:ext uri="{FF2B5EF4-FFF2-40B4-BE49-F238E27FC236}">
                <a16:creationId xmlns:a16="http://schemas.microsoft.com/office/drawing/2014/main" xmlns="" id="{D1FB4760-DBC6-F0ED-6A57-B04F7AD89A64}"/>
              </a:ext>
            </a:extLst>
          </p:cNvPr>
          <p:cNvSpPr>
            <a:spLocks noGrp="1"/>
          </p:cNvSpPr>
          <p:nvPr>
            <p:ph type="ftr" sz="quarter" idx="11"/>
          </p:nvPr>
        </p:nvSpPr>
        <p:spPr/>
        <p:txBody>
          <a:bodyPr/>
          <a:lstStyle/>
          <a:p>
            <a:endParaRPr lang="en-IN"/>
          </a:p>
        </p:txBody>
      </p:sp>
      <p:sp>
        <p:nvSpPr>
          <p:cNvPr id="6" name="Slide Number Placeholder 5">
            <a:extLst>
              <a:ext uri="{FF2B5EF4-FFF2-40B4-BE49-F238E27FC236}">
                <a16:creationId xmlns:a16="http://schemas.microsoft.com/office/drawing/2014/main" xmlns="" id="{83BC1B88-275D-CFEC-25FF-69BC8A332790}"/>
              </a:ext>
            </a:extLst>
          </p:cNvPr>
          <p:cNvSpPr>
            <a:spLocks noGrp="1"/>
          </p:cNvSpPr>
          <p:nvPr>
            <p:ph type="sldNum" sz="quarter" idx="12"/>
          </p:nvPr>
        </p:nvSpPr>
        <p:spPr/>
        <p:txBody>
          <a:bodyPr/>
          <a:lstStyle/>
          <a:p>
            <a:fld id="{4E24A6F0-B54C-41FD-B6ED-AA57AC869BED}" type="slidenum">
              <a:rPr lang="en-IN" smtClean="0"/>
              <a:t>‹#›</a:t>
            </a:fld>
            <a:endParaRPr lang="en-IN"/>
          </a:p>
        </p:txBody>
      </p:sp>
    </p:spTree>
    <p:extLst>
      <p:ext uri="{BB962C8B-B14F-4D97-AF65-F5344CB8AC3E}">
        <p14:creationId xmlns:p14="http://schemas.microsoft.com/office/powerpoint/2010/main" val="417545258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8CC63858-8E38-E33E-EAFC-868D48FEA0FE}"/>
              </a:ext>
            </a:extLst>
          </p:cNvPr>
          <p:cNvSpPr>
            <a:spLocks noGrp="1"/>
          </p:cNvSpPr>
          <p:nvPr>
            <p:ph type="title"/>
          </p:nvPr>
        </p:nvSpPr>
        <p:spPr/>
        <p:txBody>
          <a:bodyPr/>
          <a:lstStyle/>
          <a:p>
            <a:r>
              <a:rPr lang="en-US"/>
              <a:t>Click to edit Master title style</a:t>
            </a:r>
            <a:endParaRPr lang="en-IN"/>
          </a:p>
        </p:txBody>
      </p:sp>
      <p:sp>
        <p:nvSpPr>
          <p:cNvPr id="3" name="Content Placeholder 2">
            <a:extLst>
              <a:ext uri="{FF2B5EF4-FFF2-40B4-BE49-F238E27FC236}">
                <a16:creationId xmlns:a16="http://schemas.microsoft.com/office/drawing/2014/main" xmlns="" id="{DBAC983C-D4F0-1087-CF7C-E5D05F6FF71C}"/>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Date Placeholder 3">
            <a:extLst>
              <a:ext uri="{FF2B5EF4-FFF2-40B4-BE49-F238E27FC236}">
                <a16:creationId xmlns:a16="http://schemas.microsoft.com/office/drawing/2014/main" xmlns="" id="{0FC34AC3-09E0-C14B-B5AE-2DA5A1E6C5E4}"/>
              </a:ext>
            </a:extLst>
          </p:cNvPr>
          <p:cNvSpPr>
            <a:spLocks noGrp="1"/>
          </p:cNvSpPr>
          <p:nvPr>
            <p:ph type="dt" sz="half" idx="10"/>
          </p:nvPr>
        </p:nvSpPr>
        <p:spPr/>
        <p:txBody>
          <a:bodyPr/>
          <a:lstStyle/>
          <a:p>
            <a:fld id="{57043EBF-C92D-4459-900B-650124CF8C9A}" type="datetimeFigureOut">
              <a:rPr lang="en-IN" smtClean="0"/>
              <a:t>16-08-2023</a:t>
            </a:fld>
            <a:endParaRPr lang="en-IN"/>
          </a:p>
        </p:txBody>
      </p:sp>
      <p:sp>
        <p:nvSpPr>
          <p:cNvPr id="5" name="Footer Placeholder 4">
            <a:extLst>
              <a:ext uri="{FF2B5EF4-FFF2-40B4-BE49-F238E27FC236}">
                <a16:creationId xmlns:a16="http://schemas.microsoft.com/office/drawing/2014/main" xmlns="" id="{B6F76B9C-8C71-11E9-0D61-84358FB4270C}"/>
              </a:ext>
            </a:extLst>
          </p:cNvPr>
          <p:cNvSpPr>
            <a:spLocks noGrp="1"/>
          </p:cNvSpPr>
          <p:nvPr>
            <p:ph type="ftr" sz="quarter" idx="11"/>
          </p:nvPr>
        </p:nvSpPr>
        <p:spPr/>
        <p:txBody>
          <a:bodyPr/>
          <a:lstStyle/>
          <a:p>
            <a:endParaRPr lang="en-IN"/>
          </a:p>
        </p:txBody>
      </p:sp>
      <p:sp>
        <p:nvSpPr>
          <p:cNvPr id="6" name="Slide Number Placeholder 5">
            <a:extLst>
              <a:ext uri="{FF2B5EF4-FFF2-40B4-BE49-F238E27FC236}">
                <a16:creationId xmlns:a16="http://schemas.microsoft.com/office/drawing/2014/main" xmlns="" id="{2771FB57-9143-BD7E-83A0-BA8873BB533F}"/>
              </a:ext>
            </a:extLst>
          </p:cNvPr>
          <p:cNvSpPr>
            <a:spLocks noGrp="1"/>
          </p:cNvSpPr>
          <p:nvPr>
            <p:ph type="sldNum" sz="quarter" idx="12"/>
          </p:nvPr>
        </p:nvSpPr>
        <p:spPr/>
        <p:txBody>
          <a:bodyPr/>
          <a:lstStyle/>
          <a:p>
            <a:fld id="{4E24A6F0-B54C-41FD-B6ED-AA57AC869BED}" type="slidenum">
              <a:rPr lang="en-IN" smtClean="0"/>
              <a:t>‹#›</a:t>
            </a:fld>
            <a:endParaRPr lang="en-IN"/>
          </a:p>
        </p:txBody>
      </p:sp>
    </p:spTree>
    <p:extLst>
      <p:ext uri="{BB962C8B-B14F-4D97-AF65-F5344CB8AC3E}">
        <p14:creationId xmlns:p14="http://schemas.microsoft.com/office/powerpoint/2010/main" val="37285345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4FB251E-632D-27EE-44DF-BAA8A32E6EC3}"/>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IN"/>
          </a:p>
        </p:txBody>
      </p:sp>
      <p:sp>
        <p:nvSpPr>
          <p:cNvPr id="3" name="Text Placeholder 2">
            <a:extLst>
              <a:ext uri="{FF2B5EF4-FFF2-40B4-BE49-F238E27FC236}">
                <a16:creationId xmlns:a16="http://schemas.microsoft.com/office/drawing/2014/main" xmlns="" id="{951829F7-BAB9-7EEA-7107-C8197BC85DA2}"/>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xmlns="" id="{9EEEF7E3-9CDF-E5D9-9151-2888EE26EFEF}"/>
              </a:ext>
            </a:extLst>
          </p:cNvPr>
          <p:cNvSpPr>
            <a:spLocks noGrp="1"/>
          </p:cNvSpPr>
          <p:nvPr>
            <p:ph type="dt" sz="half" idx="10"/>
          </p:nvPr>
        </p:nvSpPr>
        <p:spPr/>
        <p:txBody>
          <a:bodyPr/>
          <a:lstStyle/>
          <a:p>
            <a:fld id="{57043EBF-C92D-4459-900B-650124CF8C9A}" type="datetimeFigureOut">
              <a:rPr lang="en-IN" smtClean="0"/>
              <a:t>16-08-2023</a:t>
            </a:fld>
            <a:endParaRPr lang="en-IN"/>
          </a:p>
        </p:txBody>
      </p:sp>
      <p:sp>
        <p:nvSpPr>
          <p:cNvPr id="5" name="Footer Placeholder 4">
            <a:extLst>
              <a:ext uri="{FF2B5EF4-FFF2-40B4-BE49-F238E27FC236}">
                <a16:creationId xmlns:a16="http://schemas.microsoft.com/office/drawing/2014/main" xmlns="" id="{D0324F92-2F93-53EA-E20A-F3EFDF7A373B}"/>
              </a:ext>
            </a:extLst>
          </p:cNvPr>
          <p:cNvSpPr>
            <a:spLocks noGrp="1"/>
          </p:cNvSpPr>
          <p:nvPr>
            <p:ph type="ftr" sz="quarter" idx="11"/>
          </p:nvPr>
        </p:nvSpPr>
        <p:spPr/>
        <p:txBody>
          <a:bodyPr/>
          <a:lstStyle/>
          <a:p>
            <a:endParaRPr lang="en-IN"/>
          </a:p>
        </p:txBody>
      </p:sp>
      <p:sp>
        <p:nvSpPr>
          <p:cNvPr id="6" name="Slide Number Placeholder 5">
            <a:extLst>
              <a:ext uri="{FF2B5EF4-FFF2-40B4-BE49-F238E27FC236}">
                <a16:creationId xmlns:a16="http://schemas.microsoft.com/office/drawing/2014/main" xmlns="" id="{E1C17759-E4DF-01FB-569E-45AB8AC59DB3}"/>
              </a:ext>
            </a:extLst>
          </p:cNvPr>
          <p:cNvSpPr>
            <a:spLocks noGrp="1"/>
          </p:cNvSpPr>
          <p:nvPr>
            <p:ph type="sldNum" sz="quarter" idx="12"/>
          </p:nvPr>
        </p:nvSpPr>
        <p:spPr/>
        <p:txBody>
          <a:bodyPr/>
          <a:lstStyle/>
          <a:p>
            <a:fld id="{4E24A6F0-B54C-41FD-B6ED-AA57AC869BED}" type="slidenum">
              <a:rPr lang="en-IN" smtClean="0"/>
              <a:t>‹#›</a:t>
            </a:fld>
            <a:endParaRPr lang="en-IN"/>
          </a:p>
        </p:txBody>
      </p:sp>
    </p:spTree>
    <p:extLst>
      <p:ext uri="{BB962C8B-B14F-4D97-AF65-F5344CB8AC3E}">
        <p14:creationId xmlns:p14="http://schemas.microsoft.com/office/powerpoint/2010/main" val="419180328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7F881563-C13A-3C3A-6381-2CE3BD00E084}"/>
              </a:ext>
            </a:extLst>
          </p:cNvPr>
          <p:cNvSpPr>
            <a:spLocks noGrp="1"/>
          </p:cNvSpPr>
          <p:nvPr>
            <p:ph type="title"/>
          </p:nvPr>
        </p:nvSpPr>
        <p:spPr/>
        <p:txBody>
          <a:bodyPr/>
          <a:lstStyle/>
          <a:p>
            <a:r>
              <a:rPr lang="en-US"/>
              <a:t>Click to edit Master title style</a:t>
            </a:r>
            <a:endParaRPr lang="en-IN"/>
          </a:p>
        </p:txBody>
      </p:sp>
      <p:sp>
        <p:nvSpPr>
          <p:cNvPr id="3" name="Content Placeholder 2">
            <a:extLst>
              <a:ext uri="{FF2B5EF4-FFF2-40B4-BE49-F238E27FC236}">
                <a16:creationId xmlns:a16="http://schemas.microsoft.com/office/drawing/2014/main" xmlns="" id="{D3540B64-2547-0899-67D5-1BD47ED3878C}"/>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Content Placeholder 3">
            <a:extLst>
              <a:ext uri="{FF2B5EF4-FFF2-40B4-BE49-F238E27FC236}">
                <a16:creationId xmlns:a16="http://schemas.microsoft.com/office/drawing/2014/main" xmlns="" id="{AC40AEA6-2DD1-65FA-2728-A0385E3CB31D}"/>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5" name="Date Placeholder 4">
            <a:extLst>
              <a:ext uri="{FF2B5EF4-FFF2-40B4-BE49-F238E27FC236}">
                <a16:creationId xmlns:a16="http://schemas.microsoft.com/office/drawing/2014/main" xmlns="" id="{D7DD71C3-C7A1-CD8B-4158-16D346C45368}"/>
              </a:ext>
            </a:extLst>
          </p:cNvPr>
          <p:cNvSpPr>
            <a:spLocks noGrp="1"/>
          </p:cNvSpPr>
          <p:nvPr>
            <p:ph type="dt" sz="half" idx="10"/>
          </p:nvPr>
        </p:nvSpPr>
        <p:spPr/>
        <p:txBody>
          <a:bodyPr/>
          <a:lstStyle/>
          <a:p>
            <a:fld id="{57043EBF-C92D-4459-900B-650124CF8C9A}" type="datetimeFigureOut">
              <a:rPr lang="en-IN" smtClean="0"/>
              <a:t>16-08-2023</a:t>
            </a:fld>
            <a:endParaRPr lang="en-IN"/>
          </a:p>
        </p:txBody>
      </p:sp>
      <p:sp>
        <p:nvSpPr>
          <p:cNvPr id="6" name="Footer Placeholder 5">
            <a:extLst>
              <a:ext uri="{FF2B5EF4-FFF2-40B4-BE49-F238E27FC236}">
                <a16:creationId xmlns:a16="http://schemas.microsoft.com/office/drawing/2014/main" xmlns="" id="{ACE52642-2550-8101-7DF8-29BA780CCCA0}"/>
              </a:ext>
            </a:extLst>
          </p:cNvPr>
          <p:cNvSpPr>
            <a:spLocks noGrp="1"/>
          </p:cNvSpPr>
          <p:nvPr>
            <p:ph type="ftr" sz="quarter" idx="11"/>
          </p:nvPr>
        </p:nvSpPr>
        <p:spPr/>
        <p:txBody>
          <a:bodyPr/>
          <a:lstStyle/>
          <a:p>
            <a:endParaRPr lang="en-IN"/>
          </a:p>
        </p:txBody>
      </p:sp>
      <p:sp>
        <p:nvSpPr>
          <p:cNvPr id="7" name="Slide Number Placeholder 6">
            <a:extLst>
              <a:ext uri="{FF2B5EF4-FFF2-40B4-BE49-F238E27FC236}">
                <a16:creationId xmlns:a16="http://schemas.microsoft.com/office/drawing/2014/main" xmlns="" id="{257B8750-F04A-1E14-3485-B6BC52B69B1C}"/>
              </a:ext>
            </a:extLst>
          </p:cNvPr>
          <p:cNvSpPr>
            <a:spLocks noGrp="1"/>
          </p:cNvSpPr>
          <p:nvPr>
            <p:ph type="sldNum" sz="quarter" idx="12"/>
          </p:nvPr>
        </p:nvSpPr>
        <p:spPr/>
        <p:txBody>
          <a:bodyPr/>
          <a:lstStyle/>
          <a:p>
            <a:fld id="{4E24A6F0-B54C-41FD-B6ED-AA57AC869BED}" type="slidenum">
              <a:rPr lang="en-IN" smtClean="0"/>
              <a:t>‹#›</a:t>
            </a:fld>
            <a:endParaRPr lang="en-IN"/>
          </a:p>
        </p:txBody>
      </p:sp>
    </p:spTree>
    <p:extLst>
      <p:ext uri="{BB962C8B-B14F-4D97-AF65-F5344CB8AC3E}">
        <p14:creationId xmlns:p14="http://schemas.microsoft.com/office/powerpoint/2010/main" val="395019781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0C7D80A-D4AA-3CC7-F9B2-F968BAAD85B7}"/>
              </a:ext>
            </a:extLst>
          </p:cNvPr>
          <p:cNvSpPr>
            <a:spLocks noGrp="1"/>
          </p:cNvSpPr>
          <p:nvPr>
            <p:ph type="title"/>
          </p:nvPr>
        </p:nvSpPr>
        <p:spPr>
          <a:xfrm>
            <a:off x="839788" y="365125"/>
            <a:ext cx="10515600" cy="1325563"/>
          </a:xfrm>
        </p:spPr>
        <p:txBody>
          <a:bodyPr/>
          <a:lstStyle/>
          <a:p>
            <a:r>
              <a:rPr lang="en-US"/>
              <a:t>Click to edit Master title style</a:t>
            </a:r>
            <a:endParaRPr lang="en-IN"/>
          </a:p>
        </p:txBody>
      </p:sp>
      <p:sp>
        <p:nvSpPr>
          <p:cNvPr id="3" name="Text Placeholder 2">
            <a:extLst>
              <a:ext uri="{FF2B5EF4-FFF2-40B4-BE49-F238E27FC236}">
                <a16:creationId xmlns:a16="http://schemas.microsoft.com/office/drawing/2014/main" xmlns="" id="{B29127F7-8AE8-8213-E18A-300F9F271C2A}"/>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xmlns="" id="{48DB1BCD-7D50-D9E2-BA88-B5E5A12D1BA8}"/>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5" name="Text Placeholder 4">
            <a:extLst>
              <a:ext uri="{FF2B5EF4-FFF2-40B4-BE49-F238E27FC236}">
                <a16:creationId xmlns:a16="http://schemas.microsoft.com/office/drawing/2014/main" xmlns="" id="{82B5F191-8252-E1D9-1C98-A4BAE81A3A2A}"/>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xmlns="" id="{CD69B46D-FAB0-5BD2-E905-8A4E34BE782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7" name="Date Placeholder 6">
            <a:extLst>
              <a:ext uri="{FF2B5EF4-FFF2-40B4-BE49-F238E27FC236}">
                <a16:creationId xmlns:a16="http://schemas.microsoft.com/office/drawing/2014/main" xmlns="" id="{2ECFA870-ACA6-4900-05F8-9869693560F0}"/>
              </a:ext>
            </a:extLst>
          </p:cNvPr>
          <p:cNvSpPr>
            <a:spLocks noGrp="1"/>
          </p:cNvSpPr>
          <p:nvPr>
            <p:ph type="dt" sz="half" idx="10"/>
          </p:nvPr>
        </p:nvSpPr>
        <p:spPr/>
        <p:txBody>
          <a:bodyPr/>
          <a:lstStyle/>
          <a:p>
            <a:fld id="{57043EBF-C92D-4459-900B-650124CF8C9A}" type="datetimeFigureOut">
              <a:rPr lang="en-IN" smtClean="0"/>
              <a:t>16-08-2023</a:t>
            </a:fld>
            <a:endParaRPr lang="en-IN"/>
          </a:p>
        </p:txBody>
      </p:sp>
      <p:sp>
        <p:nvSpPr>
          <p:cNvPr id="8" name="Footer Placeholder 7">
            <a:extLst>
              <a:ext uri="{FF2B5EF4-FFF2-40B4-BE49-F238E27FC236}">
                <a16:creationId xmlns:a16="http://schemas.microsoft.com/office/drawing/2014/main" xmlns="" id="{0858B787-CFC6-CA7B-CDC5-5156911B8FB5}"/>
              </a:ext>
            </a:extLst>
          </p:cNvPr>
          <p:cNvSpPr>
            <a:spLocks noGrp="1"/>
          </p:cNvSpPr>
          <p:nvPr>
            <p:ph type="ftr" sz="quarter" idx="11"/>
          </p:nvPr>
        </p:nvSpPr>
        <p:spPr/>
        <p:txBody>
          <a:bodyPr/>
          <a:lstStyle/>
          <a:p>
            <a:endParaRPr lang="en-IN"/>
          </a:p>
        </p:txBody>
      </p:sp>
      <p:sp>
        <p:nvSpPr>
          <p:cNvPr id="9" name="Slide Number Placeholder 8">
            <a:extLst>
              <a:ext uri="{FF2B5EF4-FFF2-40B4-BE49-F238E27FC236}">
                <a16:creationId xmlns:a16="http://schemas.microsoft.com/office/drawing/2014/main" xmlns="" id="{4496F572-D12A-531D-2C80-6FB9A72ECA77}"/>
              </a:ext>
            </a:extLst>
          </p:cNvPr>
          <p:cNvSpPr>
            <a:spLocks noGrp="1"/>
          </p:cNvSpPr>
          <p:nvPr>
            <p:ph type="sldNum" sz="quarter" idx="12"/>
          </p:nvPr>
        </p:nvSpPr>
        <p:spPr/>
        <p:txBody>
          <a:bodyPr/>
          <a:lstStyle/>
          <a:p>
            <a:fld id="{4E24A6F0-B54C-41FD-B6ED-AA57AC869BED}" type="slidenum">
              <a:rPr lang="en-IN" smtClean="0"/>
              <a:t>‹#›</a:t>
            </a:fld>
            <a:endParaRPr lang="en-IN"/>
          </a:p>
        </p:txBody>
      </p:sp>
    </p:spTree>
    <p:extLst>
      <p:ext uri="{BB962C8B-B14F-4D97-AF65-F5344CB8AC3E}">
        <p14:creationId xmlns:p14="http://schemas.microsoft.com/office/powerpoint/2010/main" val="23619976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B925102-EE69-8207-998D-CC466EBC3D79}"/>
              </a:ext>
            </a:extLst>
          </p:cNvPr>
          <p:cNvSpPr>
            <a:spLocks noGrp="1"/>
          </p:cNvSpPr>
          <p:nvPr>
            <p:ph type="title"/>
          </p:nvPr>
        </p:nvSpPr>
        <p:spPr/>
        <p:txBody>
          <a:bodyPr/>
          <a:lstStyle/>
          <a:p>
            <a:r>
              <a:rPr lang="en-US"/>
              <a:t>Click to edit Master title style</a:t>
            </a:r>
            <a:endParaRPr lang="en-IN"/>
          </a:p>
        </p:txBody>
      </p:sp>
      <p:sp>
        <p:nvSpPr>
          <p:cNvPr id="3" name="Date Placeholder 2">
            <a:extLst>
              <a:ext uri="{FF2B5EF4-FFF2-40B4-BE49-F238E27FC236}">
                <a16:creationId xmlns:a16="http://schemas.microsoft.com/office/drawing/2014/main" xmlns="" id="{CE9C7378-AFBC-1C36-0C03-3C88DD9B031F}"/>
              </a:ext>
            </a:extLst>
          </p:cNvPr>
          <p:cNvSpPr>
            <a:spLocks noGrp="1"/>
          </p:cNvSpPr>
          <p:nvPr>
            <p:ph type="dt" sz="half" idx="10"/>
          </p:nvPr>
        </p:nvSpPr>
        <p:spPr/>
        <p:txBody>
          <a:bodyPr/>
          <a:lstStyle/>
          <a:p>
            <a:fld id="{57043EBF-C92D-4459-900B-650124CF8C9A}" type="datetimeFigureOut">
              <a:rPr lang="en-IN" smtClean="0"/>
              <a:t>16-08-2023</a:t>
            </a:fld>
            <a:endParaRPr lang="en-IN"/>
          </a:p>
        </p:txBody>
      </p:sp>
      <p:sp>
        <p:nvSpPr>
          <p:cNvPr id="4" name="Footer Placeholder 3">
            <a:extLst>
              <a:ext uri="{FF2B5EF4-FFF2-40B4-BE49-F238E27FC236}">
                <a16:creationId xmlns:a16="http://schemas.microsoft.com/office/drawing/2014/main" xmlns="" id="{F5C283CD-B825-6958-C877-986A3481270C}"/>
              </a:ext>
            </a:extLst>
          </p:cNvPr>
          <p:cNvSpPr>
            <a:spLocks noGrp="1"/>
          </p:cNvSpPr>
          <p:nvPr>
            <p:ph type="ftr" sz="quarter" idx="11"/>
          </p:nvPr>
        </p:nvSpPr>
        <p:spPr/>
        <p:txBody>
          <a:bodyPr/>
          <a:lstStyle/>
          <a:p>
            <a:endParaRPr lang="en-IN"/>
          </a:p>
        </p:txBody>
      </p:sp>
      <p:sp>
        <p:nvSpPr>
          <p:cNvPr id="5" name="Slide Number Placeholder 4">
            <a:extLst>
              <a:ext uri="{FF2B5EF4-FFF2-40B4-BE49-F238E27FC236}">
                <a16:creationId xmlns:a16="http://schemas.microsoft.com/office/drawing/2014/main" xmlns="" id="{F8398245-A956-F787-C110-25AB68840A90}"/>
              </a:ext>
            </a:extLst>
          </p:cNvPr>
          <p:cNvSpPr>
            <a:spLocks noGrp="1"/>
          </p:cNvSpPr>
          <p:nvPr>
            <p:ph type="sldNum" sz="quarter" idx="12"/>
          </p:nvPr>
        </p:nvSpPr>
        <p:spPr/>
        <p:txBody>
          <a:bodyPr/>
          <a:lstStyle/>
          <a:p>
            <a:fld id="{4E24A6F0-B54C-41FD-B6ED-AA57AC869BED}" type="slidenum">
              <a:rPr lang="en-IN" smtClean="0"/>
              <a:t>‹#›</a:t>
            </a:fld>
            <a:endParaRPr lang="en-IN"/>
          </a:p>
        </p:txBody>
      </p:sp>
    </p:spTree>
    <p:extLst>
      <p:ext uri="{BB962C8B-B14F-4D97-AF65-F5344CB8AC3E}">
        <p14:creationId xmlns:p14="http://schemas.microsoft.com/office/powerpoint/2010/main" val="5404675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xmlns="" id="{A8EF63BE-321C-6E78-343A-DF46788FB686}"/>
              </a:ext>
            </a:extLst>
          </p:cNvPr>
          <p:cNvSpPr>
            <a:spLocks noGrp="1"/>
          </p:cNvSpPr>
          <p:nvPr>
            <p:ph type="dt" sz="half" idx="10"/>
          </p:nvPr>
        </p:nvSpPr>
        <p:spPr/>
        <p:txBody>
          <a:bodyPr/>
          <a:lstStyle/>
          <a:p>
            <a:fld id="{57043EBF-C92D-4459-900B-650124CF8C9A}" type="datetimeFigureOut">
              <a:rPr lang="en-IN" smtClean="0"/>
              <a:t>16-08-2023</a:t>
            </a:fld>
            <a:endParaRPr lang="en-IN"/>
          </a:p>
        </p:txBody>
      </p:sp>
      <p:sp>
        <p:nvSpPr>
          <p:cNvPr id="3" name="Footer Placeholder 2">
            <a:extLst>
              <a:ext uri="{FF2B5EF4-FFF2-40B4-BE49-F238E27FC236}">
                <a16:creationId xmlns:a16="http://schemas.microsoft.com/office/drawing/2014/main" xmlns="" id="{BA49EE61-B521-CC6E-FCBF-339B5D754B6B}"/>
              </a:ext>
            </a:extLst>
          </p:cNvPr>
          <p:cNvSpPr>
            <a:spLocks noGrp="1"/>
          </p:cNvSpPr>
          <p:nvPr>
            <p:ph type="ftr" sz="quarter" idx="11"/>
          </p:nvPr>
        </p:nvSpPr>
        <p:spPr/>
        <p:txBody>
          <a:bodyPr/>
          <a:lstStyle/>
          <a:p>
            <a:endParaRPr lang="en-IN"/>
          </a:p>
        </p:txBody>
      </p:sp>
      <p:sp>
        <p:nvSpPr>
          <p:cNvPr id="4" name="Slide Number Placeholder 3">
            <a:extLst>
              <a:ext uri="{FF2B5EF4-FFF2-40B4-BE49-F238E27FC236}">
                <a16:creationId xmlns:a16="http://schemas.microsoft.com/office/drawing/2014/main" xmlns="" id="{294F0C6F-A4DE-11CA-A7FC-47BCA131819C}"/>
              </a:ext>
            </a:extLst>
          </p:cNvPr>
          <p:cNvSpPr>
            <a:spLocks noGrp="1"/>
          </p:cNvSpPr>
          <p:nvPr>
            <p:ph type="sldNum" sz="quarter" idx="12"/>
          </p:nvPr>
        </p:nvSpPr>
        <p:spPr/>
        <p:txBody>
          <a:bodyPr/>
          <a:lstStyle/>
          <a:p>
            <a:fld id="{4E24A6F0-B54C-41FD-B6ED-AA57AC869BED}" type="slidenum">
              <a:rPr lang="en-IN" smtClean="0"/>
              <a:t>‹#›</a:t>
            </a:fld>
            <a:endParaRPr lang="en-IN"/>
          </a:p>
        </p:txBody>
      </p:sp>
    </p:spTree>
    <p:extLst>
      <p:ext uri="{BB962C8B-B14F-4D97-AF65-F5344CB8AC3E}">
        <p14:creationId xmlns:p14="http://schemas.microsoft.com/office/powerpoint/2010/main" val="236457216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6211649-8BB1-7B34-A353-67F75762110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IN"/>
          </a:p>
        </p:txBody>
      </p:sp>
      <p:sp>
        <p:nvSpPr>
          <p:cNvPr id="3" name="Content Placeholder 2">
            <a:extLst>
              <a:ext uri="{FF2B5EF4-FFF2-40B4-BE49-F238E27FC236}">
                <a16:creationId xmlns:a16="http://schemas.microsoft.com/office/drawing/2014/main" xmlns="" id="{9EAAF631-C563-6F19-FD80-D9486B79D63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Text Placeholder 3">
            <a:extLst>
              <a:ext uri="{FF2B5EF4-FFF2-40B4-BE49-F238E27FC236}">
                <a16:creationId xmlns:a16="http://schemas.microsoft.com/office/drawing/2014/main" xmlns="" id="{C555550B-99F8-5808-B5C3-5FDF2AA02D6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0A053E9B-96BC-F718-B98B-5C20D9DEC057}"/>
              </a:ext>
            </a:extLst>
          </p:cNvPr>
          <p:cNvSpPr>
            <a:spLocks noGrp="1"/>
          </p:cNvSpPr>
          <p:nvPr>
            <p:ph type="dt" sz="half" idx="10"/>
          </p:nvPr>
        </p:nvSpPr>
        <p:spPr/>
        <p:txBody>
          <a:bodyPr/>
          <a:lstStyle/>
          <a:p>
            <a:fld id="{57043EBF-C92D-4459-900B-650124CF8C9A}" type="datetimeFigureOut">
              <a:rPr lang="en-IN" smtClean="0"/>
              <a:t>16-08-2023</a:t>
            </a:fld>
            <a:endParaRPr lang="en-IN"/>
          </a:p>
        </p:txBody>
      </p:sp>
      <p:sp>
        <p:nvSpPr>
          <p:cNvPr id="6" name="Footer Placeholder 5">
            <a:extLst>
              <a:ext uri="{FF2B5EF4-FFF2-40B4-BE49-F238E27FC236}">
                <a16:creationId xmlns:a16="http://schemas.microsoft.com/office/drawing/2014/main" xmlns="" id="{B0B762D9-EC3B-267A-A409-B8C4D07E0212}"/>
              </a:ext>
            </a:extLst>
          </p:cNvPr>
          <p:cNvSpPr>
            <a:spLocks noGrp="1"/>
          </p:cNvSpPr>
          <p:nvPr>
            <p:ph type="ftr" sz="quarter" idx="11"/>
          </p:nvPr>
        </p:nvSpPr>
        <p:spPr/>
        <p:txBody>
          <a:bodyPr/>
          <a:lstStyle/>
          <a:p>
            <a:endParaRPr lang="en-IN"/>
          </a:p>
        </p:txBody>
      </p:sp>
      <p:sp>
        <p:nvSpPr>
          <p:cNvPr id="7" name="Slide Number Placeholder 6">
            <a:extLst>
              <a:ext uri="{FF2B5EF4-FFF2-40B4-BE49-F238E27FC236}">
                <a16:creationId xmlns:a16="http://schemas.microsoft.com/office/drawing/2014/main" xmlns="" id="{F6F3BCB3-19E7-323D-E60A-5D5D97ECB0D8}"/>
              </a:ext>
            </a:extLst>
          </p:cNvPr>
          <p:cNvSpPr>
            <a:spLocks noGrp="1"/>
          </p:cNvSpPr>
          <p:nvPr>
            <p:ph type="sldNum" sz="quarter" idx="12"/>
          </p:nvPr>
        </p:nvSpPr>
        <p:spPr/>
        <p:txBody>
          <a:bodyPr/>
          <a:lstStyle/>
          <a:p>
            <a:fld id="{4E24A6F0-B54C-41FD-B6ED-AA57AC869BED}" type="slidenum">
              <a:rPr lang="en-IN" smtClean="0"/>
              <a:t>‹#›</a:t>
            </a:fld>
            <a:endParaRPr lang="en-IN"/>
          </a:p>
        </p:txBody>
      </p:sp>
    </p:spTree>
    <p:extLst>
      <p:ext uri="{BB962C8B-B14F-4D97-AF65-F5344CB8AC3E}">
        <p14:creationId xmlns:p14="http://schemas.microsoft.com/office/powerpoint/2010/main" val="109947345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DAF057E0-E587-7F8A-1AEC-AB0C4FF6AE2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IN"/>
          </a:p>
        </p:txBody>
      </p:sp>
      <p:sp>
        <p:nvSpPr>
          <p:cNvPr id="3" name="Picture Placeholder 2">
            <a:extLst>
              <a:ext uri="{FF2B5EF4-FFF2-40B4-BE49-F238E27FC236}">
                <a16:creationId xmlns:a16="http://schemas.microsoft.com/office/drawing/2014/main" xmlns="" id="{C2CFF223-F8DE-B4CF-8DD4-A413011BA62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IN"/>
          </a:p>
        </p:txBody>
      </p:sp>
      <p:sp>
        <p:nvSpPr>
          <p:cNvPr id="4" name="Text Placeholder 3">
            <a:extLst>
              <a:ext uri="{FF2B5EF4-FFF2-40B4-BE49-F238E27FC236}">
                <a16:creationId xmlns:a16="http://schemas.microsoft.com/office/drawing/2014/main" xmlns="" id="{6E56D463-E955-167B-CF93-684B226F70F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AF38B860-1C82-46AC-88D8-A5055A5DD28C}"/>
              </a:ext>
            </a:extLst>
          </p:cNvPr>
          <p:cNvSpPr>
            <a:spLocks noGrp="1"/>
          </p:cNvSpPr>
          <p:nvPr>
            <p:ph type="dt" sz="half" idx="10"/>
          </p:nvPr>
        </p:nvSpPr>
        <p:spPr/>
        <p:txBody>
          <a:bodyPr/>
          <a:lstStyle/>
          <a:p>
            <a:fld id="{57043EBF-C92D-4459-900B-650124CF8C9A}" type="datetimeFigureOut">
              <a:rPr lang="en-IN" smtClean="0"/>
              <a:t>16-08-2023</a:t>
            </a:fld>
            <a:endParaRPr lang="en-IN"/>
          </a:p>
        </p:txBody>
      </p:sp>
      <p:sp>
        <p:nvSpPr>
          <p:cNvPr id="6" name="Footer Placeholder 5">
            <a:extLst>
              <a:ext uri="{FF2B5EF4-FFF2-40B4-BE49-F238E27FC236}">
                <a16:creationId xmlns:a16="http://schemas.microsoft.com/office/drawing/2014/main" xmlns="" id="{5BD8B238-B37C-0065-4DD9-948C1D80AD1C}"/>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F9EBC2BA-2364-AFC5-661A-A9162F57B89A}"/>
              </a:ext>
            </a:extLst>
          </p:cNvPr>
          <p:cNvSpPr>
            <a:spLocks noGrp="1"/>
          </p:cNvSpPr>
          <p:nvPr>
            <p:ph type="sldNum" sz="quarter" idx="12"/>
          </p:nvPr>
        </p:nvSpPr>
        <p:spPr/>
        <p:txBody>
          <a:bodyPr/>
          <a:lstStyle/>
          <a:p>
            <a:fld id="{4E24A6F0-B54C-41FD-B6ED-AA57AC869BED}" type="slidenum">
              <a:rPr lang="en-IN" smtClean="0"/>
              <a:t>‹#›</a:t>
            </a:fld>
            <a:endParaRPr lang="en-IN"/>
          </a:p>
        </p:txBody>
      </p:sp>
    </p:spTree>
    <p:extLst>
      <p:ext uri="{BB962C8B-B14F-4D97-AF65-F5344CB8AC3E}">
        <p14:creationId xmlns:p14="http://schemas.microsoft.com/office/powerpoint/2010/main" val="340168380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49A98E5-8328-419E-4613-B58590D150B6}"/>
              </a:ext>
            </a:extLst>
          </p:cNvPr>
          <p:cNvSpPr>
            <a:spLocks noGrp="1"/>
          </p:cNvSpPr>
          <p:nvPr>
            <p:ph type="title"/>
          </p:nvPr>
        </p:nvSpPr>
        <p:spPr/>
        <p:txBody>
          <a:bodyPr/>
          <a:lstStyle/>
          <a:p>
            <a:r>
              <a:rPr lang="en-US"/>
              <a:t>Click to edit Master title style</a:t>
            </a:r>
            <a:endParaRPr lang="en-IN"/>
          </a:p>
        </p:txBody>
      </p:sp>
      <p:sp>
        <p:nvSpPr>
          <p:cNvPr id="3" name="Vertical Text Placeholder 2">
            <a:extLst>
              <a:ext uri="{FF2B5EF4-FFF2-40B4-BE49-F238E27FC236}">
                <a16:creationId xmlns:a16="http://schemas.microsoft.com/office/drawing/2014/main" xmlns="" id="{BCAF1F5E-0FE5-D59A-161E-9B47D641E0DB}"/>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Date Placeholder 3">
            <a:extLst>
              <a:ext uri="{FF2B5EF4-FFF2-40B4-BE49-F238E27FC236}">
                <a16:creationId xmlns:a16="http://schemas.microsoft.com/office/drawing/2014/main" xmlns="" id="{5C0C7C7C-49C4-8570-DC95-8C56B8518417}"/>
              </a:ext>
            </a:extLst>
          </p:cNvPr>
          <p:cNvSpPr>
            <a:spLocks noGrp="1"/>
          </p:cNvSpPr>
          <p:nvPr>
            <p:ph type="dt" sz="half" idx="10"/>
          </p:nvPr>
        </p:nvSpPr>
        <p:spPr/>
        <p:txBody>
          <a:bodyPr/>
          <a:lstStyle/>
          <a:p>
            <a:fld id="{57043EBF-C92D-4459-900B-650124CF8C9A}" type="datetimeFigureOut">
              <a:rPr lang="en-IN" smtClean="0"/>
              <a:t>16-08-2023</a:t>
            </a:fld>
            <a:endParaRPr lang="en-IN"/>
          </a:p>
        </p:txBody>
      </p:sp>
      <p:sp>
        <p:nvSpPr>
          <p:cNvPr id="5" name="Footer Placeholder 4">
            <a:extLst>
              <a:ext uri="{FF2B5EF4-FFF2-40B4-BE49-F238E27FC236}">
                <a16:creationId xmlns:a16="http://schemas.microsoft.com/office/drawing/2014/main" xmlns="" id="{BD4453B1-2A5E-2C2A-A75B-F3447A0EBBD2}"/>
              </a:ext>
            </a:extLst>
          </p:cNvPr>
          <p:cNvSpPr>
            <a:spLocks noGrp="1"/>
          </p:cNvSpPr>
          <p:nvPr>
            <p:ph type="ftr" sz="quarter" idx="11"/>
          </p:nvPr>
        </p:nvSpPr>
        <p:spPr/>
        <p:txBody>
          <a:bodyPr/>
          <a:lstStyle/>
          <a:p>
            <a:endParaRPr lang="en-IN"/>
          </a:p>
        </p:txBody>
      </p:sp>
      <p:sp>
        <p:nvSpPr>
          <p:cNvPr id="6" name="Slide Number Placeholder 5">
            <a:extLst>
              <a:ext uri="{FF2B5EF4-FFF2-40B4-BE49-F238E27FC236}">
                <a16:creationId xmlns:a16="http://schemas.microsoft.com/office/drawing/2014/main" xmlns="" id="{AA0562B4-D54C-6E8C-41EE-C854E91DFCA5}"/>
              </a:ext>
            </a:extLst>
          </p:cNvPr>
          <p:cNvSpPr>
            <a:spLocks noGrp="1"/>
          </p:cNvSpPr>
          <p:nvPr>
            <p:ph type="sldNum" sz="quarter" idx="12"/>
          </p:nvPr>
        </p:nvSpPr>
        <p:spPr/>
        <p:txBody>
          <a:bodyPr/>
          <a:lstStyle/>
          <a:p>
            <a:fld id="{4E24A6F0-B54C-41FD-B6ED-AA57AC869BED}" type="slidenum">
              <a:rPr lang="en-IN" smtClean="0"/>
              <a:t>‹#›</a:t>
            </a:fld>
            <a:endParaRPr lang="en-IN"/>
          </a:p>
        </p:txBody>
      </p:sp>
    </p:spTree>
    <p:extLst>
      <p:ext uri="{BB962C8B-B14F-4D97-AF65-F5344CB8AC3E}">
        <p14:creationId xmlns:p14="http://schemas.microsoft.com/office/powerpoint/2010/main" val="332736832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xmlns="" id="{AD8E81CF-0642-7A8A-FAB8-14C90B7AF6C2}"/>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IN"/>
          </a:p>
        </p:txBody>
      </p:sp>
      <p:sp>
        <p:nvSpPr>
          <p:cNvPr id="3" name="Vertical Text Placeholder 2">
            <a:extLst>
              <a:ext uri="{FF2B5EF4-FFF2-40B4-BE49-F238E27FC236}">
                <a16:creationId xmlns:a16="http://schemas.microsoft.com/office/drawing/2014/main" xmlns="" id="{242999DF-B40C-0E7C-23E5-FD3DF0E7888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Date Placeholder 3">
            <a:extLst>
              <a:ext uri="{FF2B5EF4-FFF2-40B4-BE49-F238E27FC236}">
                <a16:creationId xmlns:a16="http://schemas.microsoft.com/office/drawing/2014/main" xmlns="" id="{AFC05D24-B314-4838-0AEA-0B9ABC5DB858}"/>
              </a:ext>
            </a:extLst>
          </p:cNvPr>
          <p:cNvSpPr>
            <a:spLocks noGrp="1"/>
          </p:cNvSpPr>
          <p:nvPr>
            <p:ph type="dt" sz="half" idx="10"/>
          </p:nvPr>
        </p:nvSpPr>
        <p:spPr/>
        <p:txBody>
          <a:bodyPr/>
          <a:lstStyle/>
          <a:p>
            <a:fld id="{57043EBF-C92D-4459-900B-650124CF8C9A}" type="datetimeFigureOut">
              <a:rPr lang="en-IN" smtClean="0"/>
              <a:t>16-08-2023</a:t>
            </a:fld>
            <a:endParaRPr lang="en-IN"/>
          </a:p>
        </p:txBody>
      </p:sp>
      <p:sp>
        <p:nvSpPr>
          <p:cNvPr id="5" name="Footer Placeholder 4">
            <a:extLst>
              <a:ext uri="{FF2B5EF4-FFF2-40B4-BE49-F238E27FC236}">
                <a16:creationId xmlns:a16="http://schemas.microsoft.com/office/drawing/2014/main" xmlns="" id="{C6EC483C-A93C-DA56-DE87-C3BC96135D0C}"/>
              </a:ext>
            </a:extLst>
          </p:cNvPr>
          <p:cNvSpPr>
            <a:spLocks noGrp="1"/>
          </p:cNvSpPr>
          <p:nvPr>
            <p:ph type="ftr" sz="quarter" idx="11"/>
          </p:nvPr>
        </p:nvSpPr>
        <p:spPr/>
        <p:txBody>
          <a:bodyPr/>
          <a:lstStyle/>
          <a:p>
            <a:endParaRPr lang="en-IN"/>
          </a:p>
        </p:txBody>
      </p:sp>
      <p:sp>
        <p:nvSpPr>
          <p:cNvPr id="6" name="Slide Number Placeholder 5">
            <a:extLst>
              <a:ext uri="{FF2B5EF4-FFF2-40B4-BE49-F238E27FC236}">
                <a16:creationId xmlns:a16="http://schemas.microsoft.com/office/drawing/2014/main" xmlns="" id="{489A52AE-F208-4574-DF37-CA527FA3D2B0}"/>
              </a:ext>
            </a:extLst>
          </p:cNvPr>
          <p:cNvSpPr>
            <a:spLocks noGrp="1"/>
          </p:cNvSpPr>
          <p:nvPr>
            <p:ph type="sldNum" sz="quarter" idx="12"/>
          </p:nvPr>
        </p:nvSpPr>
        <p:spPr/>
        <p:txBody>
          <a:bodyPr/>
          <a:lstStyle/>
          <a:p>
            <a:fld id="{4E24A6F0-B54C-41FD-B6ED-AA57AC869BED}" type="slidenum">
              <a:rPr lang="en-IN" smtClean="0"/>
              <a:t>‹#›</a:t>
            </a:fld>
            <a:endParaRPr lang="en-IN"/>
          </a:p>
        </p:txBody>
      </p:sp>
    </p:spTree>
    <p:extLst>
      <p:ext uri="{BB962C8B-B14F-4D97-AF65-F5344CB8AC3E}">
        <p14:creationId xmlns:p14="http://schemas.microsoft.com/office/powerpoint/2010/main" val="1381349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xmlns="" id="{8F5578AA-B3F6-1614-62BB-D9E2E6CA2C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IN"/>
          </a:p>
        </p:txBody>
      </p:sp>
      <p:sp>
        <p:nvSpPr>
          <p:cNvPr id="3" name="Text Placeholder 2">
            <a:extLst>
              <a:ext uri="{FF2B5EF4-FFF2-40B4-BE49-F238E27FC236}">
                <a16:creationId xmlns:a16="http://schemas.microsoft.com/office/drawing/2014/main" xmlns="" id="{186A5EE0-7800-AB51-8AFA-074485B5C30F}"/>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Date Placeholder 3">
            <a:extLst>
              <a:ext uri="{FF2B5EF4-FFF2-40B4-BE49-F238E27FC236}">
                <a16:creationId xmlns:a16="http://schemas.microsoft.com/office/drawing/2014/main" xmlns="" id="{22E4B93F-907A-C638-4FD2-5CC48C243443}"/>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7043EBF-C92D-4459-900B-650124CF8C9A}" type="datetimeFigureOut">
              <a:rPr lang="en-IN" smtClean="0"/>
              <a:t>16-08-2023</a:t>
            </a:fld>
            <a:endParaRPr lang="en-IN"/>
          </a:p>
        </p:txBody>
      </p:sp>
      <p:sp>
        <p:nvSpPr>
          <p:cNvPr id="5" name="Footer Placeholder 4">
            <a:extLst>
              <a:ext uri="{FF2B5EF4-FFF2-40B4-BE49-F238E27FC236}">
                <a16:creationId xmlns:a16="http://schemas.microsoft.com/office/drawing/2014/main" xmlns="" id="{34393A3F-154D-C391-B85E-587DBEC1C9D0}"/>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IN"/>
          </a:p>
        </p:txBody>
      </p:sp>
      <p:sp>
        <p:nvSpPr>
          <p:cNvPr id="6" name="Slide Number Placeholder 5">
            <a:extLst>
              <a:ext uri="{FF2B5EF4-FFF2-40B4-BE49-F238E27FC236}">
                <a16:creationId xmlns:a16="http://schemas.microsoft.com/office/drawing/2014/main" xmlns="" id="{C2CD78D4-CA68-B80A-C3AB-2713D4BE613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E24A6F0-B54C-41FD-B6ED-AA57AC869BED}" type="slidenum">
              <a:rPr lang="en-IN" smtClean="0"/>
              <a:t>‹#›</a:t>
            </a:fld>
            <a:endParaRPr lang="en-IN"/>
          </a:p>
        </p:txBody>
      </p:sp>
    </p:spTree>
    <p:extLst>
      <p:ext uri="{BB962C8B-B14F-4D97-AF65-F5344CB8AC3E}">
        <p14:creationId xmlns:p14="http://schemas.microsoft.com/office/powerpoint/2010/main" val="93147542"/>
      </p:ext>
    </p:extLst>
  </p:cSld>
  <p:clrMap bg1="lt1" tx1="dk1" bg2="lt2" tx2="dk2" accent1="accent1" accent2="accent2" accent3="accent3" accent4="accent4" accent5="accent5" accent6="accent6" hlink="hlink" folHlink="folHlink"/>
  <p:sldLayoutIdLst>
    <p:sldLayoutId id="2147483691" r:id="rId1"/>
    <p:sldLayoutId id="2147483692" r:id="rId2"/>
    <p:sldLayoutId id="2147483693" r:id="rId3"/>
    <p:sldLayoutId id="2147483694" r:id="rId4"/>
    <p:sldLayoutId id="2147483695" r:id="rId5"/>
    <p:sldLayoutId id="2147483696" r:id="rId6"/>
    <p:sldLayoutId id="2147483697" r:id="rId7"/>
    <p:sldLayoutId id="2147483698" r:id="rId8"/>
    <p:sldLayoutId id="2147483699" r:id="rId9"/>
    <p:sldLayoutId id="2147483700" r:id="rId10"/>
    <p:sldLayoutId id="214748370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5.svg"/><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6" name="Rectangle 15">
            <a:extLst>
              <a:ext uri="{FF2B5EF4-FFF2-40B4-BE49-F238E27FC236}">
                <a16:creationId xmlns:a16="http://schemas.microsoft.com/office/drawing/2014/main" xmlns="" id="{32D45EE4-C4F0-4F72-B1C6-39F596D138A9}"/>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Oval 7">
            <a:extLst>
              <a:ext uri="{FF2B5EF4-FFF2-40B4-BE49-F238E27FC236}">
                <a16:creationId xmlns:a16="http://schemas.microsoft.com/office/drawing/2014/main" xmlns="" id="{8C459BAD-4279-4A9D-B0C5-662C5F5ED21F}"/>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rot="5400000" flipV="1">
            <a:off x="3203463" y="-2060461"/>
            <a:ext cx="5649003" cy="10651671"/>
          </a:xfrm>
          <a:custGeom>
            <a:avLst/>
            <a:gdLst>
              <a:gd name="connsiteX0" fmla="*/ 0 w 5649003"/>
              <a:gd name="connsiteY0" fmla="*/ 5325836 h 10651671"/>
              <a:gd name="connsiteX1" fmla="*/ 2824502 w 5649003"/>
              <a:gd name="connsiteY1" fmla="*/ 0 h 10651671"/>
              <a:gd name="connsiteX2" fmla="*/ 5649004 w 5649003"/>
              <a:gd name="connsiteY2" fmla="*/ 5325836 h 10651671"/>
              <a:gd name="connsiteX3" fmla="*/ 2824502 w 5649003"/>
              <a:gd name="connsiteY3" fmla="*/ 10651672 h 10651671"/>
              <a:gd name="connsiteX4" fmla="*/ 0 w 5649003"/>
              <a:gd name="connsiteY4" fmla="*/ 5325836 h 1065167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649003" h="10651671" fill="none" extrusionOk="0">
                <a:moveTo>
                  <a:pt x="0" y="5325836"/>
                </a:moveTo>
                <a:cubicBezTo>
                  <a:pt x="186946" y="2320485"/>
                  <a:pt x="1438121" y="-52385"/>
                  <a:pt x="2824502" y="0"/>
                </a:cubicBezTo>
                <a:cubicBezTo>
                  <a:pt x="4703838" y="-43168"/>
                  <a:pt x="5583840" y="2369660"/>
                  <a:pt x="5649004" y="5325836"/>
                </a:cubicBezTo>
                <a:cubicBezTo>
                  <a:pt x="5518761" y="8289338"/>
                  <a:pt x="4285196" y="10894014"/>
                  <a:pt x="2824502" y="10651672"/>
                </a:cubicBezTo>
                <a:cubicBezTo>
                  <a:pt x="1536945" y="11016699"/>
                  <a:pt x="142947" y="8418643"/>
                  <a:pt x="0" y="5325836"/>
                </a:cubicBezTo>
                <a:close/>
              </a:path>
              <a:path w="5649003" h="10651671" stroke="0" extrusionOk="0">
                <a:moveTo>
                  <a:pt x="0" y="5325836"/>
                </a:moveTo>
                <a:cubicBezTo>
                  <a:pt x="-54350" y="2332108"/>
                  <a:pt x="1351726" y="167869"/>
                  <a:pt x="2824502" y="0"/>
                </a:cubicBezTo>
                <a:cubicBezTo>
                  <a:pt x="4182679" y="-143942"/>
                  <a:pt x="5672665" y="2549517"/>
                  <a:pt x="5649004" y="5325836"/>
                </a:cubicBezTo>
                <a:cubicBezTo>
                  <a:pt x="5518596" y="8280244"/>
                  <a:pt x="4081190" y="10622204"/>
                  <a:pt x="2824502" y="10651672"/>
                </a:cubicBezTo>
                <a:cubicBezTo>
                  <a:pt x="1216708" y="10537144"/>
                  <a:pt x="-100850" y="8264979"/>
                  <a:pt x="0" y="5325836"/>
                </a:cubicBezTo>
                <a:close/>
              </a:path>
            </a:pathLst>
          </a:custGeom>
          <a:solidFill>
            <a:schemeClr val="accent2"/>
          </a:solidFill>
          <a:ln w="57150">
            <a:solidFill>
              <a:schemeClr val="accent2"/>
            </a:solidFill>
            <a:extLst>
              <a:ext uri="{C807C97D-BFC1-408E-A445-0C87EB9F89A2}">
                <ask:lineSketchStyleProps xmlns:ask="http://schemas.microsoft.com/office/drawing/2018/sketchyshapes" xmlns="" sd="63743190">
                  <a:prstGeom prst="ellipse">
                    <a:avLst/>
                  </a:prstGeom>
                  <ask:type>
                    <ask:lineSketchCurve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xmlns="" id="{518A5E2B-4E00-D19D-2A9F-B57D349871B4}"/>
              </a:ext>
            </a:extLst>
          </p:cNvPr>
          <p:cNvSpPr>
            <a:spLocks noGrp="1"/>
          </p:cNvSpPr>
          <p:nvPr>
            <p:ph type="ctrTitle"/>
          </p:nvPr>
        </p:nvSpPr>
        <p:spPr>
          <a:xfrm>
            <a:off x="2066544" y="1911096"/>
            <a:ext cx="8055864" cy="2076651"/>
          </a:xfrm>
        </p:spPr>
        <p:txBody>
          <a:bodyPr anchor="b">
            <a:noAutofit/>
          </a:bodyPr>
          <a:lstStyle/>
          <a:p>
            <a:pPr rtl="0">
              <a:spcBef>
                <a:spcPts val="0"/>
              </a:spcBef>
              <a:spcAft>
                <a:spcPts val="0"/>
              </a:spcAft>
            </a:pPr>
            <a:r>
              <a:rPr lang="en-IN" sz="4000" b="1" i="0" u="none" strike="noStrike" dirty="0">
                <a:solidFill>
                  <a:srgbClr val="FFFFFF"/>
                </a:solidFill>
                <a:effectLst/>
                <a:latin typeface="Times New Roman" panose="02020603050405020304" pitchFamily="18" charset="0"/>
              </a:rPr>
              <a:t>Critical factors that lead start-ups to succeed beyond three years</a:t>
            </a:r>
            <a:r>
              <a:rPr lang="en-IN" sz="4000" b="0" dirty="0">
                <a:solidFill>
                  <a:srgbClr val="FFFFFF"/>
                </a:solidFill>
                <a:effectLst/>
              </a:rPr>
              <a:t/>
            </a:r>
            <a:br>
              <a:rPr lang="en-IN" sz="4000" b="0" dirty="0">
                <a:solidFill>
                  <a:srgbClr val="FFFFFF"/>
                </a:solidFill>
                <a:effectLst/>
              </a:rPr>
            </a:br>
            <a:r>
              <a:rPr lang="en-IN" sz="4000" dirty="0">
                <a:solidFill>
                  <a:srgbClr val="FFFFFF"/>
                </a:solidFill>
              </a:rPr>
              <a:t/>
            </a:r>
            <a:br>
              <a:rPr lang="en-IN" sz="4000" dirty="0">
                <a:solidFill>
                  <a:srgbClr val="FFFFFF"/>
                </a:solidFill>
              </a:rPr>
            </a:br>
            <a:endParaRPr lang="en-IN" sz="4000" dirty="0">
              <a:solidFill>
                <a:srgbClr val="FFFFFF"/>
              </a:solidFill>
            </a:endParaRPr>
          </a:p>
        </p:txBody>
      </p:sp>
      <p:sp>
        <p:nvSpPr>
          <p:cNvPr id="20" name="sketch line">
            <a:extLst>
              <a:ext uri="{FF2B5EF4-FFF2-40B4-BE49-F238E27FC236}">
                <a16:creationId xmlns:a16="http://schemas.microsoft.com/office/drawing/2014/main" xmlns="" id="{0953BC39-9D68-40BE-BF3C-5C4EB782AF94}"/>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3974206" y="4173498"/>
            <a:ext cx="4243589" cy="18288"/>
          </a:xfrm>
          <a:custGeom>
            <a:avLst/>
            <a:gdLst>
              <a:gd name="connsiteX0" fmla="*/ 0 w 4243589"/>
              <a:gd name="connsiteY0" fmla="*/ 0 h 18288"/>
              <a:gd name="connsiteX1" fmla="*/ 563791 w 4243589"/>
              <a:gd name="connsiteY1" fmla="*/ 0 h 18288"/>
              <a:gd name="connsiteX2" fmla="*/ 1042710 w 4243589"/>
              <a:gd name="connsiteY2" fmla="*/ 0 h 18288"/>
              <a:gd name="connsiteX3" fmla="*/ 1564066 w 4243589"/>
              <a:gd name="connsiteY3" fmla="*/ 0 h 18288"/>
              <a:gd name="connsiteX4" fmla="*/ 2212729 w 4243589"/>
              <a:gd name="connsiteY4" fmla="*/ 0 h 18288"/>
              <a:gd name="connsiteX5" fmla="*/ 2776520 w 4243589"/>
              <a:gd name="connsiteY5" fmla="*/ 0 h 18288"/>
              <a:gd name="connsiteX6" fmla="*/ 3297875 w 4243589"/>
              <a:gd name="connsiteY6" fmla="*/ 0 h 18288"/>
              <a:gd name="connsiteX7" fmla="*/ 4243589 w 4243589"/>
              <a:gd name="connsiteY7" fmla="*/ 0 h 18288"/>
              <a:gd name="connsiteX8" fmla="*/ 4243589 w 4243589"/>
              <a:gd name="connsiteY8" fmla="*/ 18288 h 18288"/>
              <a:gd name="connsiteX9" fmla="*/ 3637362 w 4243589"/>
              <a:gd name="connsiteY9" fmla="*/ 18288 h 18288"/>
              <a:gd name="connsiteX10" fmla="*/ 3116007 w 4243589"/>
              <a:gd name="connsiteY10" fmla="*/ 18288 h 18288"/>
              <a:gd name="connsiteX11" fmla="*/ 2424908 w 4243589"/>
              <a:gd name="connsiteY11" fmla="*/ 18288 h 18288"/>
              <a:gd name="connsiteX12" fmla="*/ 1861117 w 4243589"/>
              <a:gd name="connsiteY12" fmla="*/ 18288 h 18288"/>
              <a:gd name="connsiteX13" fmla="*/ 1382198 w 4243589"/>
              <a:gd name="connsiteY13" fmla="*/ 18288 h 18288"/>
              <a:gd name="connsiteX14" fmla="*/ 733535 w 4243589"/>
              <a:gd name="connsiteY14" fmla="*/ 18288 h 18288"/>
              <a:gd name="connsiteX15" fmla="*/ 0 w 4243589"/>
              <a:gd name="connsiteY15" fmla="*/ 18288 h 18288"/>
              <a:gd name="connsiteX16" fmla="*/ 0 w 4243589"/>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43589" h="18288" fill="none" extrusionOk="0">
                <a:moveTo>
                  <a:pt x="0" y="0"/>
                </a:moveTo>
                <a:cubicBezTo>
                  <a:pt x="157351" y="-15653"/>
                  <a:pt x="378877" y="-5828"/>
                  <a:pt x="563791" y="0"/>
                </a:cubicBezTo>
                <a:cubicBezTo>
                  <a:pt x="748705" y="5828"/>
                  <a:pt x="905659" y="-5525"/>
                  <a:pt x="1042710" y="0"/>
                </a:cubicBezTo>
                <a:cubicBezTo>
                  <a:pt x="1179761" y="5525"/>
                  <a:pt x="1356845" y="-21288"/>
                  <a:pt x="1564066" y="0"/>
                </a:cubicBezTo>
                <a:cubicBezTo>
                  <a:pt x="1771287" y="21288"/>
                  <a:pt x="1912099" y="25135"/>
                  <a:pt x="2212729" y="0"/>
                </a:cubicBezTo>
                <a:cubicBezTo>
                  <a:pt x="2513359" y="-25135"/>
                  <a:pt x="2514918" y="-27119"/>
                  <a:pt x="2776520" y="0"/>
                </a:cubicBezTo>
                <a:cubicBezTo>
                  <a:pt x="3038122" y="27119"/>
                  <a:pt x="3178771" y="18116"/>
                  <a:pt x="3297875" y="0"/>
                </a:cubicBezTo>
                <a:cubicBezTo>
                  <a:pt x="3416980" y="-18116"/>
                  <a:pt x="4012240" y="-40869"/>
                  <a:pt x="4243589" y="0"/>
                </a:cubicBezTo>
                <a:cubicBezTo>
                  <a:pt x="4243987" y="7429"/>
                  <a:pt x="4243569" y="10822"/>
                  <a:pt x="4243589" y="18288"/>
                </a:cubicBezTo>
                <a:cubicBezTo>
                  <a:pt x="4112949" y="-2855"/>
                  <a:pt x="3928037" y="1831"/>
                  <a:pt x="3637362" y="18288"/>
                </a:cubicBezTo>
                <a:cubicBezTo>
                  <a:pt x="3346687" y="34745"/>
                  <a:pt x="3254446" y="26669"/>
                  <a:pt x="3116007" y="18288"/>
                </a:cubicBezTo>
                <a:cubicBezTo>
                  <a:pt x="2977569" y="9907"/>
                  <a:pt x="2620228" y="28873"/>
                  <a:pt x="2424908" y="18288"/>
                </a:cubicBezTo>
                <a:cubicBezTo>
                  <a:pt x="2229588" y="7703"/>
                  <a:pt x="2088287" y="-3854"/>
                  <a:pt x="1861117" y="18288"/>
                </a:cubicBezTo>
                <a:cubicBezTo>
                  <a:pt x="1633947" y="40430"/>
                  <a:pt x="1502447" y="-871"/>
                  <a:pt x="1382198" y="18288"/>
                </a:cubicBezTo>
                <a:cubicBezTo>
                  <a:pt x="1261949" y="37447"/>
                  <a:pt x="1045440" y="28353"/>
                  <a:pt x="733535" y="18288"/>
                </a:cubicBezTo>
                <a:cubicBezTo>
                  <a:pt x="421630" y="8223"/>
                  <a:pt x="341257" y="-18359"/>
                  <a:pt x="0" y="18288"/>
                </a:cubicBezTo>
                <a:cubicBezTo>
                  <a:pt x="-591" y="13205"/>
                  <a:pt x="-663" y="6329"/>
                  <a:pt x="0" y="0"/>
                </a:cubicBezTo>
                <a:close/>
              </a:path>
              <a:path w="4243589" h="18288" stroke="0" extrusionOk="0">
                <a:moveTo>
                  <a:pt x="0" y="0"/>
                </a:moveTo>
                <a:cubicBezTo>
                  <a:pt x="128164" y="17204"/>
                  <a:pt x="312653" y="1129"/>
                  <a:pt x="563791" y="0"/>
                </a:cubicBezTo>
                <a:cubicBezTo>
                  <a:pt x="814929" y="-1129"/>
                  <a:pt x="837271" y="8503"/>
                  <a:pt x="1042710" y="0"/>
                </a:cubicBezTo>
                <a:cubicBezTo>
                  <a:pt x="1248149" y="-8503"/>
                  <a:pt x="1588432" y="-28862"/>
                  <a:pt x="1733809" y="0"/>
                </a:cubicBezTo>
                <a:cubicBezTo>
                  <a:pt x="1879186" y="28862"/>
                  <a:pt x="2052815" y="5974"/>
                  <a:pt x="2297600" y="0"/>
                </a:cubicBezTo>
                <a:cubicBezTo>
                  <a:pt x="2542385" y="-5974"/>
                  <a:pt x="2699960" y="-23550"/>
                  <a:pt x="2861391" y="0"/>
                </a:cubicBezTo>
                <a:cubicBezTo>
                  <a:pt x="3022822" y="23550"/>
                  <a:pt x="3390411" y="25272"/>
                  <a:pt x="3552490" y="0"/>
                </a:cubicBezTo>
                <a:cubicBezTo>
                  <a:pt x="3714569" y="-25272"/>
                  <a:pt x="3950585" y="-31327"/>
                  <a:pt x="4243589" y="0"/>
                </a:cubicBezTo>
                <a:cubicBezTo>
                  <a:pt x="4242703" y="5429"/>
                  <a:pt x="4244410" y="14046"/>
                  <a:pt x="4243589" y="18288"/>
                </a:cubicBezTo>
                <a:cubicBezTo>
                  <a:pt x="4130424" y="-1240"/>
                  <a:pt x="3932803" y="42249"/>
                  <a:pt x="3722234" y="18288"/>
                </a:cubicBezTo>
                <a:cubicBezTo>
                  <a:pt x="3511665" y="-5673"/>
                  <a:pt x="3269903" y="45994"/>
                  <a:pt x="3116007" y="18288"/>
                </a:cubicBezTo>
                <a:cubicBezTo>
                  <a:pt x="2962111" y="-9418"/>
                  <a:pt x="2744280" y="23224"/>
                  <a:pt x="2509780" y="18288"/>
                </a:cubicBezTo>
                <a:cubicBezTo>
                  <a:pt x="2275280" y="13352"/>
                  <a:pt x="2066059" y="43664"/>
                  <a:pt x="1945989" y="18288"/>
                </a:cubicBezTo>
                <a:cubicBezTo>
                  <a:pt x="1825919" y="-7088"/>
                  <a:pt x="1407329" y="12616"/>
                  <a:pt x="1254890" y="18288"/>
                </a:cubicBezTo>
                <a:cubicBezTo>
                  <a:pt x="1102451" y="23960"/>
                  <a:pt x="837950" y="31673"/>
                  <a:pt x="563791" y="18288"/>
                </a:cubicBezTo>
                <a:cubicBezTo>
                  <a:pt x="289632" y="4903"/>
                  <a:pt x="132768" y="7105"/>
                  <a:pt x="0" y="18288"/>
                </a:cubicBezTo>
                <a:cubicBezTo>
                  <a:pt x="668" y="13665"/>
                  <a:pt x="578" y="5675"/>
                  <a:pt x="0" y="0"/>
                </a:cubicBezTo>
                <a:close/>
              </a:path>
            </a:pathLst>
          </a:custGeom>
          <a:solidFill>
            <a:srgbClr val="FFFFFF"/>
          </a:solidFill>
          <a:ln w="41275" cap="rnd">
            <a:solidFill>
              <a:srgbClr val="FFFFFF"/>
            </a:solidFill>
            <a:round/>
            <a:extLst>
              <a:ext uri="{C807C97D-BFC1-408E-A445-0C87EB9F89A2}">
                <ask:lineSketchStyleProps xmlns:ask="http://schemas.microsoft.com/office/drawing/2018/sketchyshapes" xmln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7321894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iterate type="wd">
                                    <p:tmPct val="15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4" name="Rectangle 9">
            <a:extLst>
              <a:ext uri="{FF2B5EF4-FFF2-40B4-BE49-F238E27FC236}">
                <a16:creationId xmlns:a16="http://schemas.microsoft.com/office/drawing/2014/main" xmlns="" id="{955A2079-FA98-4876-80F0-72364A7D2EA4}"/>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xmlns="" id="{9ECB1920-9D13-562D-C161-B390D148DFFA}"/>
              </a:ext>
            </a:extLst>
          </p:cNvPr>
          <p:cNvSpPr>
            <a:spLocks noGrp="1"/>
          </p:cNvSpPr>
          <p:nvPr>
            <p:ph type="title"/>
          </p:nvPr>
        </p:nvSpPr>
        <p:spPr>
          <a:xfrm>
            <a:off x="838200" y="557188"/>
            <a:ext cx="10515600" cy="1133499"/>
          </a:xfrm>
        </p:spPr>
        <p:txBody>
          <a:bodyPr>
            <a:normAutofit/>
          </a:bodyPr>
          <a:lstStyle/>
          <a:p>
            <a:pPr algn="ctr"/>
            <a:r>
              <a:rPr lang="en-IN" sz="3600" b="1" i="0" u="none" strike="noStrike">
                <a:effectLst/>
                <a:latin typeface="Times New Roman" panose="02020603050405020304" pitchFamily="18" charset="0"/>
              </a:rPr>
              <a:t>Introduction</a:t>
            </a:r>
            <a:br>
              <a:rPr lang="en-IN" sz="3600" b="1" i="0" u="none" strike="noStrike">
                <a:effectLst/>
                <a:latin typeface="Times New Roman" panose="02020603050405020304" pitchFamily="18" charset="0"/>
              </a:rPr>
            </a:br>
            <a:endParaRPr lang="en-IN" sz="3600"/>
          </a:p>
        </p:txBody>
      </p:sp>
      <p:graphicFrame>
        <p:nvGraphicFramePr>
          <p:cNvPr id="5" name="Content Placeholder 2">
            <a:extLst>
              <a:ext uri="{FF2B5EF4-FFF2-40B4-BE49-F238E27FC236}">
                <a16:creationId xmlns:a16="http://schemas.microsoft.com/office/drawing/2014/main" xmlns="" id="{74A78841-5B62-09AF-2465-E5F1193952ED}"/>
              </a:ext>
            </a:extLst>
          </p:cNvPr>
          <p:cNvGraphicFramePr>
            <a:graphicFrameLocks noGrp="1"/>
          </p:cNvGraphicFramePr>
          <p:nvPr>
            <p:ph idx="1"/>
            <p:extLst>
              <p:ext uri="{D42A27DB-BD31-4B8C-83A1-F6EECF244321}">
                <p14:modId xmlns:p14="http://schemas.microsoft.com/office/powerpoint/2010/main" val="3130699266"/>
              </p:ext>
            </p:extLst>
          </p:nvPr>
        </p:nvGraphicFramePr>
        <p:xfrm>
          <a:off x="838200" y="1133857"/>
          <a:ext cx="10515600" cy="572414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84211294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31" name="Rectangle 1030">
            <a:extLst>
              <a:ext uri="{FF2B5EF4-FFF2-40B4-BE49-F238E27FC236}">
                <a16:creationId xmlns:a16="http://schemas.microsoft.com/office/drawing/2014/main" xmlns="" id="{2E442304-DDBD-4F7B-8017-36BCC863FB40}"/>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xmlns="" id="{001D3BB9-BD7B-E76E-6996-FFAB1AB44176}"/>
              </a:ext>
            </a:extLst>
          </p:cNvPr>
          <p:cNvSpPr>
            <a:spLocks noGrp="1"/>
          </p:cNvSpPr>
          <p:nvPr>
            <p:ph type="title"/>
          </p:nvPr>
        </p:nvSpPr>
        <p:spPr>
          <a:xfrm>
            <a:off x="338922" y="640823"/>
            <a:ext cx="3714737" cy="2260873"/>
          </a:xfrm>
        </p:spPr>
        <p:txBody>
          <a:bodyPr anchor="ctr">
            <a:noAutofit/>
          </a:bodyPr>
          <a:lstStyle/>
          <a:p>
            <a:r>
              <a:rPr lang="en-IN" sz="4200" b="1" dirty="0"/>
              <a:t>Definition and characteristics of start-up</a:t>
            </a:r>
            <a:br>
              <a:rPr lang="en-IN" sz="4200" b="1" dirty="0"/>
            </a:br>
            <a:endParaRPr lang="en-IN" sz="4200" b="1" dirty="0"/>
          </a:p>
        </p:txBody>
      </p:sp>
      <p:sp>
        <p:nvSpPr>
          <p:cNvPr id="1033" name="sketch line">
            <a:extLst>
              <a:ext uri="{FF2B5EF4-FFF2-40B4-BE49-F238E27FC236}">
                <a16:creationId xmlns:a16="http://schemas.microsoft.com/office/drawing/2014/main" xmlns="" id="{5E107275-3853-46FD-A241-DE4355A42675}"/>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rot="5400000">
            <a:off x="1627450" y="3462719"/>
            <a:ext cx="5410200" cy="18288"/>
          </a:xfrm>
          <a:custGeom>
            <a:avLst/>
            <a:gdLst>
              <a:gd name="connsiteX0" fmla="*/ 0 w 5410200"/>
              <a:gd name="connsiteY0" fmla="*/ 0 h 18288"/>
              <a:gd name="connsiteX1" fmla="*/ 568071 w 5410200"/>
              <a:gd name="connsiteY1" fmla="*/ 0 h 18288"/>
              <a:gd name="connsiteX2" fmla="*/ 1298448 w 5410200"/>
              <a:gd name="connsiteY2" fmla="*/ 0 h 18288"/>
              <a:gd name="connsiteX3" fmla="*/ 1920621 w 5410200"/>
              <a:gd name="connsiteY3" fmla="*/ 0 h 18288"/>
              <a:gd name="connsiteX4" fmla="*/ 2488692 w 5410200"/>
              <a:gd name="connsiteY4" fmla="*/ 0 h 18288"/>
              <a:gd name="connsiteX5" fmla="*/ 3219069 w 5410200"/>
              <a:gd name="connsiteY5" fmla="*/ 0 h 18288"/>
              <a:gd name="connsiteX6" fmla="*/ 3895344 w 5410200"/>
              <a:gd name="connsiteY6" fmla="*/ 0 h 18288"/>
              <a:gd name="connsiteX7" fmla="*/ 4571619 w 5410200"/>
              <a:gd name="connsiteY7" fmla="*/ 0 h 18288"/>
              <a:gd name="connsiteX8" fmla="*/ 5410200 w 5410200"/>
              <a:gd name="connsiteY8" fmla="*/ 0 h 18288"/>
              <a:gd name="connsiteX9" fmla="*/ 5410200 w 5410200"/>
              <a:gd name="connsiteY9" fmla="*/ 18288 h 18288"/>
              <a:gd name="connsiteX10" fmla="*/ 4842129 w 5410200"/>
              <a:gd name="connsiteY10" fmla="*/ 18288 h 18288"/>
              <a:gd name="connsiteX11" fmla="*/ 4328160 w 5410200"/>
              <a:gd name="connsiteY11" fmla="*/ 18288 h 18288"/>
              <a:gd name="connsiteX12" fmla="*/ 3597783 w 5410200"/>
              <a:gd name="connsiteY12" fmla="*/ 18288 h 18288"/>
              <a:gd name="connsiteX13" fmla="*/ 3029712 w 5410200"/>
              <a:gd name="connsiteY13" fmla="*/ 18288 h 18288"/>
              <a:gd name="connsiteX14" fmla="*/ 2299335 w 5410200"/>
              <a:gd name="connsiteY14" fmla="*/ 18288 h 18288"/>
              <a:gd name="connsiteX15" fmla="*/ 1514856 w 5410200"/>
              <a:gd name="connsiteY15" fmla="*/ 18288 h 18288"/>
              <a:gd name="connsiteX16" fmla="*/ 892683 w 5410200"/>
              <a:gd name="connsiteY16" fmla="*/ 18288 h 18288"/>
              <a:gd name="connsiteX17" fmla="*/ 0 w 5410200"/>
              <a:gd name="connsiteY17" fmla="*/ 18288 h 18288"/>
              <a:gd name="connsiteX18" fmla="*/ 0 w 5410200"/>
              <a:gd name="connsiteY18"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410200" h="18288" fill="none" extrusionOk="0">
                <a:moveTo>
                  <a:pt x="0" y="0"/>
                </a:moveTo>
                <a:cubicBezTo>
                  <a:pt x="163050" y="-18707"/>
                  <a:pt x="319321" y="-16364"/>
                  <a:pt x="568071" y="0"/>
                </a:cubicBezTo>
                <a:cubicBezTo>
                  <a:pt x="816821" y="16364"/>
                  <a:pt x="1013224" y="-7268"/>
                  <a:pt x="1298448" y="0"/>
                </a:cubicBezTo>
                <a:cubicBezTo>
                  <a:pt x="1583672" y="7268"/>
                  <a:pt x="1631711" y="-3367"/>
                  <a:pt x="1920621" y="0"/>
                </a:cubicBezTo>
                <a:cubicBezTo>
                  <a:pt x="2209531" y="3367"/>
                  <a:pt x="2364420" y="-19184"/>
                  <a:pt x="2488692" y="0"/>
                </a:cubicBezTo>
                <a:cubicBezTo>
                  <a:pt x="2612964" y="19184"/>
                  <a:pt x="3023298" y="-34627"/>
                  <a:pt x="3219069" y="0"/>
                </a:cubicBezTo>
                <a:cubicBezTo>
                  <a:pt x="3414840" y="34627"/>
                  <a:pt x="3656810" y="24043"/>
                  <a:pt x="3895344" y="0"/>
                </a:cubicBezTo>
                <a:cubicBezTo>
                  <a:pt x="4133879" y="-24043"/>
                  <a:pt x="4393984" y="-19577"/>
                  <a:pt x="4571619" y="0"/>
                </a:cubicBezTo>
                <a:cubicBezTo>
                  <a:pt x="4749255" y="19577"/>
                  <a:pt x="5179928" y="-6281"/>
                  <a:pt x="5410200" y="0"/>
                </a:cubicBezTo>
                <a:cubicBezTo>
                  <a:pt x="5410730" y="6954"/>
                  <a:pt x="5410934" y="12839"/>
                  <a:pt x="5410200" y="18288"/>
                </a:cubicBezTo>
                <a:cubicBezTo>
                  <a:pt x="5139060" y="6751"/>
                  <a:pt x="5121593" y="31035"/>
                  <a:pt x="4842129" y="18288"/>
                </a:cubicBezTo>
                <a:cubicBezTo>
                  <a:pt x="4562665" y="5541"/>
                  <a:pt x="4448273" y="9487"/>
                  <a:pt x="4328160" y="18288"/>
                </a:cubicBezTo>
                <a:cubicBezTo>
                  <a:pt x="4208047" y="27089"/>
                  <a:pt x="3760936" y="22567"/>
                  <a:pt x="3597783" y="18288"/>
                </a:cubicBezTo>
                <a:cubicBezTo>
                  <a:pt x="3434630" y="14009"/>
                  <a:pt x="3299718" y="33213"/>
                  <a:pt x="3029712" y="18288"/>
                </a:cubicBezTo>
                <a:cubicBezTo>
                  <a:pt x="2759706" y="3363"/>
                  <a:pt x="2640159" y="27394"/>
                  <a:pt x="2299335" y="18288"/>
                </a:cubicBezTo>
                <a:cubicBezTo>
                  <a:pt x="1958511" y="9182"/>
                  <a:pt x="1801186" y="28985"/>
                  <a:pt x="1514856" y="18288"/>
                </a:cubicBezTo>
                <a:cubicBezTo>
                  <a:pt x="1228526" y="7591"/>
                  <a:pt x="1063509" y="-5305"/>
                  <a:pt x="892683" y="18288"/>
                </a:cubicBezTo>
                <a:cubicBezTo>
                  <a:pt x="721857" y="41881"/>
                  <a:pt x="186945" y="-20897"/>
                  <a:pt x="0" y="18288"/>
                </a:cubicBezTo>
                <a:cubicBezTo>
                  <a:pt x="-570" y="9279"/>
                  <a:pt x="132" y="5100"/>
                  <a:pt x="0" y="0"/>
                </a:cubicBezTo>
                <a:close/>
              </a:path>
              <a:path w="5410200" h="18288" stroke="0" extrusionOk="0">
                <a:moveTo>
                  <a:pt x="0" y="0"/>
                </a:moveTo>
                <a:cubicBezTo>
                  <a:pt x="285096" y="-4925"/>
                  <a:pt x="376456" y="22268"/>
                  <a:pt x="622173" y="0"/>
                </a:cubicBezTo>
                <a:cubicBezTo>
                  <a:pt x="867890" y="-22268"/>
                  <a:pt x="1031392" y="7228"/>
                  <a:pt x="1136142" y="0"/>
                </a:cubicBezTo>
                <a:cubicBezTo>
                  <a:pt x="1240892" y="-7228"/>
                  <a:pt x="1561853" y="9877"/>
                  <a:pt x="1920621" y="0"/>
                </a:cubicBezTo>
                <a:cubicBezTo>
                  <a:pt x="2279389" y="-9877"/>
                  <a:pt x="2367255" y="19546"/>
                  <a:pt x="2542794" y="0"/>
                </a:cubicBezTo>
                <a:cubicBezTo>
                  <a:pt x="2718333" y="-19546"/>
                  <a:pt x="2866732" y="-22226"/>
                  <a:pt x="3164967" y="0"/>
                </a:cubicBezTo>
                <a:cubicBezTo>
                  <a:pt x="3463202" y="22226"/>
                  <a:pt x="3568055" y="-2765"/>
                  <a:pt x="3949446" y="0"/>
                </a:cubicBezTo>
                <a:cubicBezTo>
                  <a:pt x="4330837" y="2765"/>
                  <a:pt x="4287895" y="10557"/>
                  <a:pt x="4517517" y="0"/>
                </a:cubicBezTo>
                <a:cubicBezTo>
                  <a:pt x="4747139" y="-10557"/>
                  <a:pt x="5149588" y="8716"/>
                  <a:pt x="5410200" y="0"/>
                </a:cubicBezTo>
                <a:cubicBezTo>
                  <a:pt x="5409517" y="5414"/>
                  <a:pt x="5409480" y="12510"/>
                  <a:pt x="5410200" y="18288"/>
                </a:cubicBezTo>
                <a:cubicBezTo>
                  <a:pt x="5163327" y="41494"/>
                  <a:pt x="5008749" y="10693"/>
                  <a:pt x="4842129" y="18288"/>
                </a:cubicBezTo>
                <a:cubicBezTo>
                  <a:pt x="4675509" y="25883"/>
                  <a:pt x="4433401" y="-615"/>
                  <a:pt x="4165854" y="18288"/>
                </a:cubicBezTo>
                <a:cubicBezTo>
                  <a:pt x="3898308" y="37191"/>
                  <a:pt x="3809032" y="-8710"/>
                  <a:pt x="3543681" y="18288"/>
                </a:cubicBezTo>
                <a:cubicBezTo>
                  <a:pt x="3278330" y="45286"/>
                  <a:pt x="3073876" y="-15917"/>
                  <a:pt x="2759202" y="18288"/>
                </a:cubicBezTo>
                <a:cubicBezTo>
                  <a:pt x="2444528" y="52493"/>
                  <a:pt x="2204144" y="3372"/>
                  <a:pt x="1974723" y="18288"/>
                </a:cubicBezTo>
                <a:cubicBezTo>
                  <a:pt x="1745302" y="33204"/>
                  <a:pt x="1602335" y="31490"/>
                  <a:pt x="1406652" y="18288"/>
                </a:cubicBezTo>
                <a:cubicBezTo>
                  <a:pt x="1210969" y="5086"/>
                  <a:pt x="923948" y="3161"/>
                  <a:pt x="730377" y="18288"/>
                </a:cubicBezTo>
                <a:cubicBezTo>
                  <a:pt x="536806" y="33415"/>
                  <a:pt x="336496" y="-141"/>
                  <a:pt x="0" y="18288"/>
                </a:cubicBezTo>
                <a:cubicBezTo>
                  <a:pt x="-306" y="11061"/>
                  <a:pt x="-655" y="7751"/>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xmln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xmlns="" id="{5BA673FD-0E09-9163-5B41-1D47DBE3E902}"/>
              </a:ext>
            </a:extLst>
          </p:cNvPr>
          <p:cNvSpPr>
            <a:spLocks noGrp="1"/>
          </p:cNvSpPr>
          <p:nvPr>
            <p:ph idx="1"/>
          </p:nvPr>
        </p:nvSpPr>
        <p:spPr>
          <a:xfrm>
            <a:off x="4648018" y="640824"/>
            <a:ext cx="6900512" cy="5410200"/>
          </a:xfrm>
        </p:spPr>
        <p:txBody>
          <a:bodyPr>
            <a:noAutofit/>
          </a:bodyPr>
          <a:lstStyle/>
          <a:p>
            <a:pPr marL="0" indent="0" defTabSz="594360">
              <a:spcBef>
                <a:spcPts val="650"/>
              </a:spcBef>
              <a:buNone/>
            </a:pPr>
            <a:r>
              <a:rPr lang="en-IN" sz="2600" kern="1200" dirty="0">
                <a:solidFill>
                  <a:schemeClr val="tx1"/>
                </a:solidFill>
                <a:latin typeface="+mn-lt"/>
                <a:ea typeface="+mn-ea"/>
                <a:cs typeface="+mn-cs"/>
              </a:rPr>
              <a:t>• The term "start-up" refers to any enterprise in its early stages of operation.</a:t>
            </a:r>
          </a:p>
          <a:p>
            <a:pPr marL="0" indent="0" defTabSz="594360">
              <a:spcBef>
                <a:spcPts val="650"/>
              </a:spcBef>
              <a:buNone/>
            </a:pPr>
            <a:r>
              <a:rPr lang="en-IN" sz="2600" kern="1200" dirty="0">
                <a:solidFill>
                  <a:schemeClr val="tx1"/>
                </a:solidFill>
                <a:latin typeface="+mn-lt"/>
                <a:ea typeface="+mn-ea"/>
                <a:cs typeface="+mn-cs"/>
              </a:rPr>
              <a:t>Common characteristics typically associated with start-ups.</a:t>
            </a:r>
          </a:p>
          <a:p>
            <a:pPr marL="0" indent="0" defTabSz="594360">
              <a:spcBef>
                <a:spcPts val="650"/>
              </a:spcBef>
              <a:buNone/>
            </a:pPr>
            <a:r>
              <a:rPr lang="en-IN" sz="2600" kern="1200" dirty="0">
                <a:solidFill>
                  <a:schemeClr val="tx1"/>
                </a:solidFill>
                <a:latin typeface="+mn-lt"/>
                <a:ea typeface="+mn-ea"/>
                <a:cs typeface="+mn-cs"/>
              </a:rPr>
              <a:t>• Innovation: A start-up is typically founded based on a new idea or innovation, a new product, service, or business model.</a:t>
            </a:r>
          </a:p>
          <a:p>
            <a:pPr marL="0" indent="0" defTabSz="594360">
              <a:spcBef>
                <a:spcPts val="650"/>
              </a:spcBef>
              <a:buNone/>
            </a:pPr>
            <a:r>
              <a:rPr lang="en-IN" sz="2600" kern="1200" dirty="0">
                <a:solidFill>
                  <a:schemeClr val="tx1"/>
                </a:solidFill>
                <a:latin typeface="+mn-lt"/>
                <a:ea typeface="+mn-ea"/>
                <a:cs typeface="+mn-cs"/>
              </a:rPr>
              <a:t>• Growth: Start-ups typically focus on rapid expansion to quickly expand their customer base and market share.</a:t>
            </a:r>
          </a:p>
          <a:p>
            <a:pPr marL="0" indent="0" defTabSz="594360">
              <a:spcBef>
                <a:spcPts val="650"/>
              </a:spcBef>
              <a:buNone/>
            </a:pPr>
            <a:r>
              <a:rPr lang="en-IN" sz="2600" kern="1200" dirty="0">
                <a:solidFill>
                  <a:schemeClr val="tx1"/>
                </a:solidFill>
                <a:latin typeface="+mn-lt"/>
                <a:ea typeface="+mn-ea"/>
                <a:cs typeface="+mn-cs"/>
              </a:rPr>
              <a:t>• Risk: Start-ups usually affiliated with risk often operate in new and untested markets and may not have a clear path to profitability (Barringer, 2019).</a:t>
            </a:r>
          </a:p>
        </p:txBody>
      </p:sp>
      <p:pic>
        <p:nvPicPr>
          <p:cNvPr id="1026" name="Picture 2">
            <a:extLst>
              <a:ext uri="{FF2B5EF4-FFF2-40B4-BE49-F238E27FC236}">
                <a16:creationId xmlns:a16="http://schemas.microsoft.com/office/drawing/2014/main" xmlns="" id="{F364A53D-86E8-60FB-4F1D-DA1F3F3BBBB1}"/>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243840" y="3668459"/>
            <a:ext cx="3809819" cy="197363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544468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6" name="Rectangle 25">
            <a:extLst>
              <a:ext uri="{FF2B5EF4-FFF2-40B4-BE49-F238E27FC236}">
                <a16:creationId xmlns:a16="http://schemas.microsoft.com/office/drawing/2014/main" xmlns="" id="{F13C74B1-5B17-4795-BED0-7140497B445A}"/>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xmlns="" id="{F1382BD1-0831-D781-F65E-76391A13E500}"/>
              </a:ext>
            </a:extLst>
          </p:cNvPr>
          <p:cNvSpPr>
            <a:spLocks noGrp="1"/>
          </p:cNvSpPr>
          <p:nvPr>
            <p:ph type="title"/>
          </p:nvPr>
        </p:nvSpPr>
        <p:spPr>
          <a:xfrm>
            <a:off x="640080" y="223024"/>
            <a:ext cx="6010102" cy="1170878"/>
          </a:xfrm>
        </p:spPr>
        <p:txBody>
          <a:bodyPr anchor="b">
            <a:noAutofit/>
          </a:bodyPr>
          <a:lstStyle/>
          <a:p>
            <a:r>
              <a:rPr lang="en-IN" sz="4600" b="1" i="0" u="none" strike="noStrike" dirty="0">
                <a:effectLst/>
              </a:rPr>
              <a:t>Importance of long-term success</a:t>
            </a:r>
            <a:endParaRPr lang="en-IN" sz="4600" dirty="0"/>
          </a:p>
        </p:txBody>
      </p:sp>
      <p:sp>
        <p:nvSpPr>
          <p:cNvPr id="28" name="sketchy line">
            <a:extLst>
              <a:ext uri="{FF2B5EF4-FFF2-40B4-BE49-F238E27FC236}">
                <a16:creationId xmlns:a16="http://schemas.microsoft.com/office/drawing/2014/main" xmlns="" id="{D4974D33-8DC5-464E-8C6D-BE58F0669C17}"/>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640080" y="2586994"/>
            <a:ext cx="3474720" cy="18288"/>
          </a:xfrm>
          <a:custGeom>
            <a:avLst/>
            <a:gdLst>
              <a:gd name="connsiteX0" fmla="*/ 0 w 3474720"/>
              <a:gd name="connsiteY0" fmla="*/ 0 h 18288"/>
              <a:gd name="connsiteX1" fmla="*/ 694944 w 3474720"/>
              <a:gd name="connsiteY1" fmla="*/ 0 h 18288"/>
              <a:gd name="connsiteX2" fmla="*/ 1355141 w 3474720"/>
              <a:gd name="connsiteY2" fmla="*/ 0 h 18288"/>
              <a:gd name="connsiteX3" fmla="*/ 2015338 w 3474720"/>
              <a:gd name="connsiteY3" fmla="*/ 0 h 18288"/>
              <a:gd name="connsiteX4" fmla="*/ 2779776 w 3474720"/>
              <a:gd name="connsiteY4" fmla="*/ 0 h 18288"/>
              <a:gd name="connsiteX5" fmla="*/ 3474720 w 3474720"/>
              <a:gd name="connsiteY5" fmla="*/ 0 h 18288"/>
              <a:gd name="connsiteX6" fmla="*/ 3474720 w 3474720"/>
              <a:gd name="connsiteY6" fmla="*/ 18288 h 18288"/>
              <a:gd name="connsiteX7" fmla="*/ 2779776 w 3474720"/>
              <a:gd name="connsiteY7" fmla="*/ 18288 h 18288"/>
              <a:gd name="connsiteX8" fmla="*/ 2189074 w 3474720"/>
              <a:gd name="connsiteY8" fmla="*/ 18288 h 18288"/>
              <a:gd name="connsiteX9" fmla="*/ 1528877 w 3474720"/>
              <a:gd name="connsiteY9" fmla="*/ 18288 h 18288"/>
              <a:gd name="connsiteX10" fmla="*/ 868680 w 3474720"/>
              <a:gd name="connsiteY10" fmla="*/ 18288 h 18288"/>
              <a:gd name="connsiteX11" fmla="*/ 0 w 3474720"/>
              <a:gd name="connsiteY11" fmla="*/ 18288 h 18288"/>
              <a:gd name="connsiteX12" fmla="*/ 0 w 3474720"/>
              <a:gd name="connsiteY12"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474720" h="18288" fill="none" extrusionOk="0">
                <a:moveTo>
                  <a:pt x="0" y="0"/>
                </a:moveTo>
                <a:cubicBezTo>
                  <a:pt x="224454" y="-14544"/>
                  <a:pt x="495407" y="26540"/>
                  <a:pt x="694944" y="0"/>
                </a:cubicBezTo>
                <a:cubicBezTo>
                  <a:pt x="894481" y="-26540"/>
                  <a:pt x="1130063" y="24713"/>
                  <a:pt x="1355141" y="0"/>
                </a:cubicBezTo>
                <a:cubicBezTo>
                  <a:pt x="1580219" y="-24713"/>
                  <a:pt x="1820099" y="26695"/>
                  <a:pt x="2015338" y="0"/>
                </a:cubicBezTo>
                <a:cubicBezTo>
                  <a:pt x="2210577" y="-26695"/>
                  <a:pt x="2402045" y="165"/>
                  <a:pt x="2779776" y="0"/>
                </a:cubicBezTo>
                <a:cubicBezTo>
                  <a:pt x="3157507" y="-165"/>
                  <a:pt x="3286859" y="-15571"/>
                  <a:pt x="3474720" y="0"/>
                </a:cubicBezTo>
                <a:cubicBezTo>
                  <a:pt x="3474286" y="7551"/>
                  <a:pt x="3474253" y="9822"/>
                  <a:pt x="3474720" y="18288"/>
                </a:cubicBezTo>
                <a:cubicBezTo>
                  <a:pt x="3233904" y="29845"/>
                  <a:pt x="2945134" y="-5256"/>
                  <a:pt x="2779776" y="18288"/>
                </a:cubicBezTo>
                <a:cubicBezTo>
                  <a:pt x="2614418" y="41832"/>
                  <a:pt x="2339768" y="22709"/>
                  <a:pt x="2189074" y="18288"/>
                </a:cubicBezTo>
                <a:cubicBezTo>
                  <a:pt x="2038380" y="13867"/>
                  <a:pt x="1817434" y="-4947"/>
                  <a:pt x="1528877" y="18288"/>
                </a:cubicBezTo>
                <a:cubicBezTo>
                  <a:pt x="1240320" y="41523"/>
                  <a:pt x="1042447" y="37198"/>
                  <a:pt x="868680" y="18288"/>
                </a:cubicBezTo>
                <a:cubicBezTo>
                  <a:pt x="694913" y="-622"/>
                  <a:pt x="233232" y="44909"/>
                  <a:pt x="0" y="18288"/>
                </a:cubicBezTo>
                <a:cubicBezTo>
                  <a:pt x="60" y="11696"/>
                  <a:pt x="66" y="3758"/>
                  <a:pt x="0" y="0"/>
                </a:cubicBezTo>
                <a:close/>
              </a:path>
              <a:path w="3474720" h="18288" stroke="0" extrusionOk="0">
                <a:moveTo>
                  <a:pt x="0" y="0"/>
                </a:moveTo>
                <a:cubicBezTo>
                  <a:pt x="202328" y="-14716"/>
                  <a:pt x="332722" y="-11499"/>
                  <a:pt x="625450" y="0"/>
                </a:cubicBezTo>
                <a:cubicBezTo>
                  <a:pt x="918178" y="11499"/>
                  <a:pt x="1096688" y="5123"/>
                  <a:pt x="1389888" y="0"/>
                </a:cubicBezTo>
                <a:cubicBezTo>
                  <a:pt x="1683088" y="-5123"/>
                  <a:pt x="1835981" y="-14038"/>
                  <a:pt x="1980590" y="0"/>
                </a:cubicBezTo>
                <a:cubicBezTo>
                  <a:pt x="2125199" y="14038"/>
                  <a:pt x="2396099" y="-7203"/>
                  <a:pt x="2571293" y="0"/>
                </a:cubicBezTo>
                <a:cubicBezTo>
                  <a:pt x="2746487" y="7203"/>
                  <a:pt x="3041609" y="-12036"/>
                  <a:pt x="3474720" y="0"/>
                </a:cubicBezTo>
                <a:cubicBezTo>
                  <a:pt x="3474638" y="4406"/>
                  <a:pt x="3474631" y="9982"/>
                  <a:pt x="3474720" y="18288"/>
                </a:cubicBezTo>
                <a:cubicBezTo>
                  <a:pt x="3324873" y="21876"/>
                  <a:pt x="3136771" y="12587"/>
                  <a:pt x="2814523" y="18288"/>
                </a:cubicBezTo>
                <a:cubicBezTo>
                  <a:pt x="2492275" y="23989"/>
                  <a:pt x="2294402" y="47111"/>
                  <a:pt x="2154326" y="18288"/>
                </a:cubicBezTo>
                <a:cubicBezTo>
                  <a:pt x="2014250" y="-10535"/>
                  <a:pt x="1820317" y="33903"/>
                  <a:pt x="1494130" y="18288"/>
                </a:cubicBezTo>
                <a:cubicBezTo>
                  <a:pt x="1167943" y="2673"/>
                  <a:pt x="948432" y="14868"/>
                  <a:pt x="729691" y="18288"/>
                </a:cubicBezTo>
                <a:cubicBezTo>
                  <a:pt x="510950" y="21708"/>
                  <a:pt x="264032" y="24354"/>
                  <a:pt x="0" y="18288"/>
                </a:cubicBezTo>
                <a:cubicBezTo>
                  <a:pt x="189" y="14288"/>
                  <a:pt x="-703" y="3747"/>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xmlns="" sd="2863741219">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xmlns="" id="{F8F0435B-4B62-C6A1-1534-20DE014A1C17}"/>
              </a:ext>
            </a:extLst>
          </p:cNvPr>
          <p:cNvSpPr>
            <a:spLocks noGrp="1"/>
          </p:cNvSpPr>
          <p:nvPr>
            <p:ph idx="1"/>
          </p:nvPr>
        </p:nvSpPr>
        <p:spPr>
          <a:xfrm>
            <a:off x="166256" y="1393902"/>
            <a:ext cx="7356762" cy="5241074"/>
          </a:xfrm>
        </p:spPr>
        <p:txBody>
          <a:bodyPr>
            <a:noAutofit/>
          </a:bodyPr>
          <a:lstStyle/>
          <a:p>
            <a:pPr marL="0" indent="0" rtl="0" fontAlgn="base">
              <a:spcBef>
                <a:spcPts val="0"/>
              </a:spcBef>
              <a:spcAft>
                <a:spcPts val="600"/>
              </a:spcAft>
              <a:buNone/>
            </a:pPr>
            <a:r>
              <a:rPr lang="en-IN" sz="2400" b="0" i="0" u="none" strike="noStrike" dirty="0">
                <a:effectLst/>
                <a:latin typeface="Times New Roman" panose="02020603050405020304" pitchFamily="18" charset="0"/>
              </a:rPr>
              <a:t>• Around 20% of start-ups fail in their first year worldwide, and 50% do not survive during their first five years, according to Luisa Zhou's research in 2022.</a:t>
            </a:r>
          </a:p>
          <a:p>
            <a:pPr marL="0" indent="0" rtl="0" fontAlgn="base">
              <a:spcBef>
                <a:spcPts val="0"/>
              </a:spcBef>
              <a:spcAft>
                <a:spcPts val="600"/>
              </a:spcAft>
              <a:buNone/>
            </a:pPr>
            <a:endParaRPr lang="en-IN" sz="2400" b="0" i="0" u="none" strike="noStrike" dirty="0">
              <a:effectLst/>
              <a:latin typeface="Times New Roman" panose="02020603050405020304" pitchFamily="18" charset="0"/>
            </a:endParaRPr>
          </a:p>
          <a:p>
            <a:pPr marL="0" indent="0" rtl="0" fontAlgn="base">
              <a:spcBef>
                <a:spcPts val="0"/>
              </a:spcBef>
              <a:spcAft>
                <a:spcPts val="600"/>
              </a:spcAft>
              <a:buNone/>
            </a:pPr>
            <a:r>
              <a:rPr lang="en-IN" sz="2400" b="0" i="0" u="none" strike="noStrike" dirty="0">
                <a:effectLst/>
                <a:latin typeface="Times New Roman" panose="02020603050405020304" pitchFamily="18" charset="0"/>
              </a:rPr>
              <a:t>Long-term success is vital for start-ups for many reasons, including:</a:t>
            </a:r>
          </a:p>
          <a:p>
            <a:pPr marL="0" indent="0" rtl="0" fontAlgn="base">
              <a:spcBef>
                <a:spcPts val="0"/>
              </a:spcBef>
              <a:spcAft>
                <a:spcPts val="600"/>
              </a:spcAft>
              <a:buNone/>
            </a:pPr>
            <a:r>
              <a:rPr lang="en-IN" sz="2400" b="0" i="0" u="none" strike="noStrike" dirty="0">
                <a:effectLst/>
                <a:latin typeface="Times New Roman" panose="02020603050405020304" pitchFamily="18" charset="0"/>
              </a:rPr>
              <a:t>• Financial stability is critical to investing in growth, paying employees, and surviving economic downturns.</a:t>
            </a:r>
          </a:p>
          <a:p>
            <a:pPr marL="0" indent="0" rtl="0" fontAlgn="base">
              <a:spcBef>
                <a:spcPts val="0"/>
              </a:spcBef>
              <a:spcAft>
                <a:spcPts val="600"/>
              </a:spcAft>
              <a:buNone/>
            </a:pPr>
            <a:r>
              <a:rPr lang="en-IN" sz="2400" b="0" i="0" u="none" strike="noStrike" dirty="0">
                <a:effectLst/>
                <a:latin typeface="Times New Roman" panose="02020603050405020304" pitchFamily="18" charset="0"/>
              </a:rPr>
              <a:t>• Employee satisfaction:  provide employees with job security and a sense of future, increasing motivation.</a:t>
            </a:r>
          </a:p>
          <a:p>
            <a:pPr marL="0" indent="0" rtl="0" fontAlgn="base">
              <a:spcBef>
                <a:spcPts val="0"/>
              </a:spcBef>
              <a:spcAft>
                <a:spcPts val="600"/>
              </a:spcAft>
              <a:buNone/>
            </a:pPr>
            <a:r>
              <a:rPr lang="en-IN" sz="2400" b="0" i="0" u="none" strike="noStrike" dirty="0">
                <a:effectLst/>
                <a:latin typeface="Times New Roman" panose="02020603050405020304" pitchFamily="18" charset="0"/>
              </a:rPr>
              <a:t>• Customer loyalty: Customers are more likely to be loyal to successful start-ups for reliable products and services.</a:t>
            </a:r>
          </a:p>
          <a:p>
            <a:pPr marL="0" indent="0" rtl="0" fontAlgn="base">
              <a:spcBef>
                <a:spcPts val="0"/>
              </a:spcBef>
              <a:spcAft>
                <a:spcPts val="600"/>
              </a:spcAft>
              <a:buNone/>
            </a:pPr>
            <a:r>
              <a:rPr lang="en-IN" sz="2400" b="0" i="0" u="none" strike="noStrike" dirty="0">
                <a:effectLst/>
                <a:latin typeface="Times New Roman" panose="02020603050405020304" pitchFamily="18" charset="0"/>
              </a:rPr>
              <a:t>• Brand reputation: Strong brand reputation attracting customers and investors.</a:t>
            </a:r>
          </a:p>
          <a:p>
            <a:pPr marL="0" indent="0" rtl="0" fontAlgn="base">
              <a:spcBef>
                <a:spcPts val="0"/>
              </a:spcBef>
              <a:spcAft>
                <a:spcPts val="600"/>
              </a:spcAft>
              <a:buNone/>
            </a:pPr>
            <a:endParaRPr lang="en-IN" sz="1700" b="0" i="0" u="none" strike="noStrike" dirty="0">
              <a:effectLst/>
              <a:latin typeface="Times New Roman" panose="02020603050405020304" pitchFamily="18" charset="0"/>
            </a:endParaRPr>
          </a:p>
        </p:txBody>
      </p:sp>
      <p:pic>
        <p:nvPicPr>
          <p:cNvPr id="5" name="Picture 4" descr="A person holding a globe">
            <a:extLst>
              <a:ext uri="{FF2B5EF4-FFF2-40B4-BE49-F238E27FC236}">
                <a16:creationId xmlns:a16="http://schemas.microsoft.com/office/drawing/2014/main" xmlns="" id="{F7FDEE19-43B8-380B-6FA1-B4196F4B4301}"/>
              </a:ext>
            </a:extLst>
          </p:cNvPr>
          <p:cNvPicPr>
            <a:picLocks noChangeAspect="1"/>
          </p:cNvPicPr>
          <p:nvPr/>
        </p:nvPicPr>
        <p:blipFill rotWithShape="1">
          <a:blip r:embed="rId3"/>
          <a:srcRect l="20349" r="19971"/>
          <a:stretch/>
        </p:blipFill>
        <p:spPr>
          <a:xfrm>
            <a:off x="7821874" y="678873"/>
            <a:ext cx="4368602" cy="5241074"/>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p:spPr>
      </p:pic>
    </p:spTree>
    <p:extLst>
      <p:ext uri="{BB962C8B-B14F-4D97-AF65-F5344CB8AC3E}">
        <p14:creationId xmlns:p14="http://schemas.microsoft.com/office/powerpoint/2010/main" val="176317954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055" name="Rectangle 2054">
            <a:extLst>
              <a:ext uri="{FF2B5EF4-FFF2-40B4-BE49-F238E27FC236}">
                <a16:creationId xmlns:a16="http://schemas.microsoft.com/office/drawing/2014/main" xmlns="" id="{4F9ECD50-ADD9-47D1-8015-A68B0204699B}"/>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xmlns="" id="{8D896648-204A-5127-F499-78A369745912}"/>
              </a:ext>
            </a:extLst>
          </p:cNvPr>
          <p:cNvSpPr>
            <a:spLocks noGrp="1"/>
          </p:cNvSpPr>
          <p:nvPr>
            <p:ph type="title"/>
          </p:nvPr>
        </p:nvSpPr>
        <p:spPr>
          <a:xfrm>
            <a:off x="8138341" y="1303913"/>
            <a:ext cx="3418659" cy="2265197"/>
          </a:xfrm>
        </p:spPr>
        <p:txBody>
          <a:bodyPr anchor="ctr">
            <a:normAutofit fontScale="90000"/>
          </a:bodyPr>
          <a:lstStyle/>
          <a:p>
            <a:r>
              <a:rPr lang="en-IN" b="1" dirty="0"/>
              <a:t>UK Market analysis and identification </a:t>
            </a:r>
            <a:r>
              <a:rPr lang="en-IN" sz="3800" b="1" dirty="0"/>
              <a:t/>
            </a:r>
            <a:br>
              <a:rPr lang="en-IN" sz="3800" b="1" dirty="0"/>
            </a:br>
            <a:endParaRPr lang="en-IN" sz="3800" b="1" dirty="0"/>
          </a:p>
        </p:txBody>
      </p:sp>
      <p:sp>
        <p:nvSpPr>
          <p:cNvPr id="2057" name="sketch line">
            <a:extLst>
              <a:ext uri="{FF2B5EF4-FFF2-40B4-BE49-F238E27FC236}">
                <a16:creationId xmlns:a16="http://schemas.microsoft.com/office/drawing/2014/main" xmlns="" id="{A3CCE308-0D65-43CF-A9D6-B5303E5882A5}"/>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7858720" y="1557877"/>
            <a:ext cx="18288" cy="3749040"/>
          </a:xfrm>
          <a:custGeom>
            <a:avLst/>
            <a:gdLst>
              <a:gd name="connsiteX0" fmla="*/ 0 w 18288"/>
              <a:gd name="connsiteY0" fmla="*/ 0 h 3749040"/>
              <a:gd name="connsiteX1" fmla="*/ 18288 w 18288"/>
              <a:gd name="connsiteY1" fmla="*/ 0 h 3749040"/>
              <a:gd name="connsiteX2" fmla="*/ 18288 w 18288"/>
              <a:gd name="connsiteY2" fmla="*/ 662330 h 3749040"/>
              <a:gd name="connsiteX3" fmla="*/ 18288 w 18288"/>
              <a:gd name="connsiteY3" fmla="*/ 1174699 h 3749040"/>
              <a:gd name="connsiteX4" fmla="*/ 18288 w 18288"/>
              <a:gd name="connsiteY4" fmla="*/ 1724558 h 3749040"/>
              <a:gd name="connsiteX5" fmla="*/ 18288 w 18288"/>
              <a:gd name="connsiteY5" fmla="*/ 2424379 h 3749040"/>
              <a:gd name="connsiteX6" fmla="*/ 18288 w 18288"/>
              <a:gd name="connsiteY6" fmla="*/ 3049219 h 3749040"/>
              <a:gd name="connsiteX7" fmla="*/ 18288 w 18288"/>
              <a:gd name="connsiteY7" fmla="*/ 3749040 h 3749040"/>
              <a:gd name="connsiteX8" fmla="*/ 0 w 18288"/>
              <a:gd name="connsiteY8" fmla="*/ 3749040 h 3749040"/>
              <a:gd name="connsiteX9" fmla="*/ 0 w 18288"/>
              <a:gd name="connsiteY9" fmla="*/ 3236671 h 3749040"/>
              <a:gd name="connsiteX10" fmla="*/ 0 w 18288"/>
              <a:gd name="connsiteY10" fmla="*/ 2536850 h 3749040"/>
              <a:gd name="connsiteX11" fmla="*/ 0 w 18288"/>
              <a:gd name="connsiteY11" fmla="*/ 1874520 h 3749040"/>
              <a:gd name="connsiteX12" fmla="*/ 0 w 18288"/>
              <a:gd name="connsiteY12" fmla="*/ 1362151 h 3749040"/>
              <a:gd name="connsiteX13" fmla="*/ 0 w 18288"/>
              <a:gd name="connsiteY13" fmla="*/ 774802 h 3749040"/>
              <a:gd name="connsiteX14" fmla="*/ 0 w 18288"/>
              <a:gd name="connsiteY14" fmla="*/ 0 h 37490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8288" h="3749040" fill="none" extrusionOk="0">
                <a:moveTo>
                  <a:pt x="0" y="0"/>
                </a:moveTo>
                <a:cubicBezTo>
                  <a:pt x="8690" y="407"/>
                  <a:pt x="14141" y="154"/>
                  <a:pt x="18288" y="0"/>
                </a:cubicBezTo>
                <a:cubicBezTo>
                  <a:pt x="34838" y="143586"/>
                  <a:pt x="-11860" y="333097"/>
                  <a:pt x="18288" y="662330"/>
                </a:cubicBezTo>
                <a:cubicBezTo>
                  <a:pt x="48436" y="991563"/>
                  <a:pt x="32813" y="1046681"/>
                  <a:pt x="18288" y="1174699"/>
                </a:cubicBezTo>
                <a:cubicBezTo>
                  <a:pt x="3763" y="1302717"/>
                  <a:pt x="40974" y="1467838"/>
                  <a:pt x="18288" y="1724558"/>
                </a:cubicBezTo>
                <a:cubicBezTo>
                  <a:pt x="-4398" y="1981278"/>
                  <a:pt x="36650" y="2215729"/>
                  <a:pt x="18288" y="2424379"/>
                </a:cubicBezTo>
                <a:cubicBezTo>
                  <a:pt x="-74" y="2633029"/>
                  <a:pt x="-9881" y="2874703"/>
                  <a:pt x="18288" y="3049219"/>
                </a:cubicBezTo>
                <a:cubicBezTo>
                  <a:pt x="46457" y="3223735"/>
                  <a:pt x="4078" y="3453850"/>
                  <a:pt x="18288" y="3749040"/>
                </a:cubicBezTo>
                <a:cubicBezTo>
                  <a:pt x="14465" y="3749751"/>
                  <a:pt x="7675" y="3748271"/>
                  <a:pt x="0" y="3749040"/>
                </a:cubicBezTo>
                <a:cubicBezTo>
                  <a:pt x="19669" y="3507959"/>
                  <a:pt x="-9883" y="3339386"/>
                  <a:pt x="0" y="3236671"/>
                </a:cubicBezTo>
                <a:cubicBezTo>
                  <a:pt x="9883" y="3133956"/>
                  <a:pt x="26871" y="2857214"/>
                  <a:pt x="0" y="2536850"/>
                </a:cubicBezTo>
                <a:cubicBezTo>
                  <a:pt x="-26871" y="2216486"/>
                  <a:pt x="4790" y="2156616"/>
                  <a:pt x="0" y="1874520"/>
                </a:cubicBezTo>
                <a:cubicBezTo>
                  <a:pt x="-4790" y="1592424"/>
                  <a:pt x="-3117" y="1558688"/>
                  <a:pt x="0" y="1362151"/>
                </a:cubicBezTo>
                <a:cubicBezTo>
                  <a:pt x="3117" y="1165614"/>
                  <a:pt x="16802" y="1045125"/>
                  <a:pt x="0" y="774802"/>
                </a:cubicBezTo>
                <a:cubicBezTo>
                  <a:pt x="-16802" y="504479"/>
                  <a:pt x="-29640" y="377701"/>
                  <a:pt x="0" y="0"/>
                </a:cubicBezTo>
                <a:close/>
              </a:path>
              <a:path w="18288" h="3749040" stroke="0" extrusionOk="0">
                <a:moveTo>
                  <a:pt x="0" y="0"/>
                </a:moveTo>
                <a:cubicBezTo>
                  <a:pt x="5341" y="9"/>
                  <a:pt x="11148" y="-611"/>
                  <a:pt x="18288" y="0"/>
                </a:cubicBezTo>
                <a:cubicBezTo>
                  <a:pt x="33352" y="227288"/>
                  <a:pt x="30894" y="278824"/>
                  <a:pt x="18288" y="512369"/>
                </a:cubicBezTo>
                <a:cubicBezTo>
                  <a:pt x="5682" y="745914"/>
                  <a:pt x="53060" y="998220"/>
                  <a:pt x="18288" y="1212190"/>
                </a:cubicBezTo>
                <a:cubicBezTo>
                  <a:pt x="-16484" y="1426160"/>
                  <a:pt x="35474" y="1585099"/>
                  <a:pt x="18288" y="1837030"/>
                </a:cubicBezTo>
                <a:cubicBezTo>
                  <a:pt x="1102" y="2088961"/>
                  <a:pt x="16704" y="2251948"/>
                  <a:pt x="18288" y="2386889"/>
                </a:cubicBezTo>
                <a:cubicBezTo>
                  <a:pt x="19872" y="2521830"/>
                  <a:pt x="5902" y="2679005"/>
                  <a:pt x="18288" y="2936748"/>
                </a:cubicBezTo>
                <a:cubicBezTo>
                  <a:pt x="30674" y="3194491"/>
                  <a:pt x="13809" y="3416052"/>
                  <a:pt x="18288" y="3749040"/>
                </a:cubicBezTo>
                <a:cubicBezTo>
                  <a:pt x="9729" y="3749861"/>
                  <a:pt x="3965" y="3749683"/>
                  <a:pt x="0" y="3749040"/>
                </a:cubicBezTo>
                <a:cubicBezTo>
                  <a:pt x="-10152" y="3632102"/>
                  <a:pt x="-5013" y="3340136"/>
                  <a:pt x="0" y="3236671"/>
                </a:cubicBezTo>
                <a:cubicBezTo>
                  <a:pt x="5013" y="3133206"/>
                  <a:pt x="-27249" y="2814766"/>
                  <a:pt x="0" y="2649322"/>
                </a:cubicBezTo>
                <a:cubicBezTo>
                  <a:pt x="27249" y="2483878"/>
                  <a:pt x="8506" y="2308131"/>
                  <a:pt x="0" y="2061972"/>
                </a:cubicBezTo>
                <a:cubicBezTo>
                  <a:pt x="-8506" y="1815813"/>
                  <a:pt x="-14267" y="1574470"/>
                  <a:pt x="0" y="1399642"/>
                </a:cubicBezTo>
                <a:cubicBezTo>
                  <a:pt x="14267" y="1224814"/>
                  <a:pt x="-24839" y="1011862"/>
                  <a:pt x="0" y="812292"/>
                </a:cubicBezTo>
                <a:cubicBezTo>
                  <a:pt x="24839" y="612722"/>
                  <a:pt x="20220" y="372179"/>
                  <a:pt x="0" y="0"/>
                </a:cubicBezTo>
                <a:close/>
              </a:path>
            </a:pathLst>
          </a:custGeom>
          <a:solidFill>
            <a:schemeClr val="accent2"/>
          </a:solidFill>
          <a:ln w="34925">
            <a:solidFill>
              <a:schemeClr val="accent2"/>
            </a:solidFill>
            <a:round/>
            <a:extLst>
              <a:ext uri="{C807C97D-BFC1-408E-A445-0C87EB9F89A2}">
                <ask:lineSketchStyleProps xmlns:ask="http://schemas.microsoft.com/office/drawing/2018/sketchyshapes" xmln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xmlns="" id="{18339ACD-683C-4737-77B7-641272363CDE}"/>
              </a:ext>
            </a:extLst>
          </p:cNvPr>
          <p:cNvSpPr>
            <a:spLocks noGrp="1"/>
          </p:cNvSpPr>
          <p:nvPr>
            <p:ph idx="1"/>
          </p:nvPr>
        </p:nvSpPr>
        <p:spPr>
          <a:xfrm>
            <a:off x="643470" y="680225"/>
            <a:ext cx="6900512" cy="5151864"/>
          </a:xfrm>
        </p:spPr>
        <p:txBody>
          <a:bodyPr>
            <a:normAutofit/>
          </a:bodyPr>
          <a:lstStyle/>
          <a:p>
            <a:pPr marL="148590" indent="-148590" defTabSz="594360">
              <a:spcBef>
                <a:spcPts val="650"/>
              </a:spcBef>
            </a:pPr>
            <a:endParaRPr lang="en-IN" sz="1820" kern="1200">
              <a:solidFill>
                <a:schemeClr val="tx1"/>
              </a:solidFill>
              <a:latin typeface="+mn-lt"/>
              <a:ea typeface="+mn-ea"/>
              <a:cs typeface="+mn-cs"/>
            </a:endParaRPr>
          </a:p>
          <a:p>
            <a:pPr marL="0" indent="0" defTabSz="594360">
              <a:spcBef>
                <a:spcPts val="650"/>
              </a:spcBef>
              <a:buNone/>
            </a:pPr>
            <a:r>
              <a:rPr lang="en-IN" sz="2400"/>
              <a:t>• According to Beauhurst, in 2023, the UK is one of the top countries in the world for nurturing over 50 successful unicorn start-ups (reaching a valuation of $1 billion).</a:t>
            </a:r>
          </a:p>
          <a:p>
            <a:pPr marL="0" indent="0" defTabSz="594360">
              <a:spcBef>
                <a:spcPts val="650"/>
              </a:spcBef>
              <a:buNone/>
            </a:pPr>
            <a:r>
              <a:rPr lang="en-IN" sz="2400"/>
              <a:t>• Due to strong economic growth, government support, favourable regulations, a highly skilled workforce, and a robust tech ecosystem, the UK start-up market is expected to grow by 20% in 2023 and to be worth £100 billion by 2025.</a:t>
            </a:r>
          </a:p>
          <a:p>
            <a:pPr marL="0" indent="0" defTabSz="594360">
              <a:spcBef>
                <a:spcPts val="650"/>
              </a:spcBef>
              <a:buNone/>
            </a:pPr>
            <a:r>
              <a:rPr lang="en-IN" sz="2400" kern="1200">
                <a:solidFill>
                  <a:schemeClr val="tx1"/>
                </a:solidFill>
                <a:latin typeface="+mn-lt"/>
                <a:ea typeface="+mn-ea"/>
                <a:cs typeface="+mn-cs"/>
              </a:rPr>
              <a:t>• For example, Revolut, </a:t>
            </a:r>
            <a:r>
              <a:rPr lang="en-IN" sz="2400"/>
              <a:t>since </a:t>
            </a:r>
            <a:r>
              <a:rPr lang="en-IN" sz="2400" kern="1200">
                <a:solidFill>
                  <a:schemeClr val="tx1"/>
                </a:solidFill>
                <a:latin typeface="+mn-lt"/>
                <a:ea typeface="+mn-ea"/>
                <a:cs typeface="+mn-cs"/>
              </a:rPr>
              <a:t>2018, has achieved long-run success by offering digital banking solutions where their valuation, as per current analysis, reached over 1.2 billion dollars.</a:t>
            </a:r>
          </a:p>
          <a:p>
            <a:pPr marL="0" indent="0">
              <a:buNone/>
            </a:pPr>
            <a:endParaRPr lang="en-IN"/>
          </a:p>
        </p:txBody>
      </p:sp>
      <p:pic>
        <p:nvPicPr>
          <p:cNvPr id="2050" name="Picture 2">
            <a:extLst>
              <a:ext uri="{FF2B5EF4-FFF2-40B4-BE49-F238E27FC236}">
                <a16:creationId xmlns:a16="http://schemas.microsoft.com/office/drawing/2014/main" xmlns="" id="{6843EBE1-AFC1-ED08-516C-E7C6833A20CE}"/>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tretch>
            <a:fillRect/>
          </a:stretch>
        </p:blipFill>
        <p:spPr bwMode="auto">
          <a:xfrm>
            <a:off x="8187452" y="3685765"/>
            <a:ext cx="3714496" cy="2265197"/>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xmlns="" id="{4F2B5926-F1ED-3489-D6B1-6325F35F7F7C}"/>
              </a:ext>
            </a:extLst>
          </p:cNvPr>
          <p:cNvSpPr txBox="1"/>
          <p:nvPr/>
        </p:nvSpPr>
        <p:spPr>
          <a:xfrm>
            <a:off x="8138341" y="6067617"/>
            <a:ext cx="3714496" cy="401113"/>
          </a:xfrm>
          <a:prstGeom prst="rect">
            <a:avLst/>
          </a:prstGeom>
          <a:solidFill>
            <a:srgbClr val="000000">
              <a:alpha val="50000"/>
            </a:srgbClr>
          </a:solidFill>
          <a:ln>
            <a:noFill/>
          </a:ln>
        </p:spPr>
        <p:txBody>
          <a:bodyPr wrap="square">
            <a:noAutofit/>
          </a:bodyPr>
          <a:lstStyle/>
          <a:p>
            <a:pPr algn="ctr" defTabSz="576529">
              <a:spcAft>
                <a:spcPts val="378"/>
              </a:spcAft>
            </a:pPr>
            <a:r>
              <a:rPr lang="en-IN" sz="820" kern="1200">
                <a:solidFill>
                  <a:srgbClr val="FFFFFF"/>
                </a:solidFill>
                <a:latin typeface="+mn-lt"/>
                <a:ea typeface="+mn-ea"/>
                <a:cs typeface="+mn-cs"/>
              </a:rPr>
              <a:t>Source: (O’Hear, 2018)</a:t>
            </a:r>
            <a:endParaRPr lang="en-IN" sz="1300">
              <a:solidFill>
                <a:srgbClr val="FFFFFF"/>
              </a:solidFill>
            </a:endParaRPr>
          </a:p>
        </p:txBody>
      </p:sp>
    </p:spTree>
    <p:extLst>
      <p:ext uri="{BB962C8B-B14F-4D97-AF65-F5344CB8AC3E}">
        <p14:creationId xmlns:p14="http://schemas.microsoft.com/office/powerpoint/2010/main" val="79666240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092" name="Rectangle 3091">
            <a:extLst>
              <a:ext uri="{FF2B5EF4-FFF2-40B4-BE49-F238E27FC236}">
                <a16:creationId xmlns:a16="http://schemas.microsoft.com/office/drawing/2014/main" xmlns="" id="{72D05657-94EE-4B2D-BC1B-A1D065063658}"/>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94" name="Arc 3093">
            <a:extLst>
              <a:ext uri="{FF2B5EF4-FFF2-40B4-BE49-F238E27FC236}">
                <a16:creationId xmlns:a16="http://schemas.microsoft.com/office/drawing/2014/main" xmlns="" id="{7586665A-47B3-4AEE-BC94-15D89FF706B3}"/>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7465099" y="486184"/>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2" name="Title 1">
            <a:extLst>
              <a:ext uri="{FF2B5EF4-FFF2-40B4-BE49-F238E27FC236}">
                <a16:creationId xmlns:a16="http://schemas.microsoft.com/office/drawing/2014/main" xmlns="" id="{E0B53F31-4237-50BF-9ABB-FCE2D32FFED0}"/>
              </a:ext>
            </a:extLst>
          </p:cNvPr>
          <p:cNvSpPr>
            <a:spLocks noGrp="1"/>
          </p:cNvSpPr>
          <p:nvPr>
            <p:ph type="title"/>
          </p:nvPr>
        </p:nvSpPr>
        <p:spPr>
          <a:xfrm>
            <a:off x="4184542" y="486185"/>
            <a:ext cx="7363990" cy="1232888"/>
          </a:xfrm>
        </p:spPr>
        <p:txBody>
          <a:bodyPr>
            <a:normAutofit fontScale="90000"/>
          </a:bodyPr>
          <a:lstStyle/>
          <a:p>
            <a:r>
              <a:rPr lang="en-IN" sz="4000" b="1" i="0" u="none" strike="noStrike" dirty="0">
                <a:effectLst/>
                <a:latin typeface="Times New Roman" panose="02020603050405020304" pitchFamily="18" charset="0"/>
              </a:rPr>
              <a:t>Unique value proposition</a:t>
            </a:r>
            <a:r>
              <a:rPr lang="en-IN" b="1" i="0" u="none" strike="noStrike" dirty="0">
                <a:effectLst/>
                <a:latin typeface="Times New Roman" panose="02020603050405020304" pitchFamily="18" charset="0"/>
              </a:rPr>
              <a:t/>
            </a:r>
            <a:br>
              <a:rPr lang="en-IN" b="1" i="0" u="none" strike="noStrike" dirty="0">
                <a:effectLst/>
                <a:latin typeface="Times New Roman" panose="02020603050405020304" pitchFamily="18" charset="0"/>
              </a:rPr>
            </a:br>
            <a:endParaRPr lang="en-IN" dirty="0"/>
          </a:p>
        </p:txBody>
      </p:sp>
      <p:pic>
        <p:nvPicPr>
          <p:cNvPr id="3074" name="Picture 2">
            <a:extLst>
              <a:ext uri="{FF2B5EF4-FFF2-40B4-BE49-F238E27FC236}">
                <a16:creationId xmlns:a16="http://schemas.microsoft.com/office/drawing/2014/main" xmlns="" id="{A3BA6552-4D90-62B5-250C-81BD42A6B228}"/>
              </a:ext>
            </a:extLst>
          </p:cNvPr>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r="-5" b="8745"/>
          <a:stretch/>
        </p:blipFill>
        <p:spPr bwMode="auto">
          <a:xfrm>
            <a:off x="109728" y="1316736"/>
            <a:ext cx="4523232" cy="4425696"/>
          </a:xfrm>
          <a:custGeom>
            <a:avLst/>
            <a:gdLst/>
            <a:ahLst/>
            <a:cxnLst/>
            <a:rect l="l" t="t" r="r" b="b"/>
            <a:pathLst>
              <a:path w="2683042" h="2683042">
                <a:moveTo>
                  <a:pt x="102278" y="0"/>
                </a:moveTo>
                <a:lnTo>
                  <a:pt x="2580764" y="0"/>
                </a:lnTo>
                <a:cubicBezTo>
                  <a:pt x="2637251" y="0"/>
                  <a:pt x="2683042" y="45791"/>
                  <a:pt x="2683042" y="102278"/>
                </a:cubicBezTo>
                <a:lnTo>
                  <a:pt x="2683042" y="2580764"/>
                </a:lnTo>
                <a:cubicBezTo>
                  <a:pt x="2683042" y="2637251"/>
                  <a:pt x="2637251" y="2683042"/>
                  <a:pt x="2580764" y="2683042"/>
                </a:cubicBezTo>
                <a:lnTo>
                  <a:pt x="102278" y="2683042"/>
                </a:lnTo>
                <a:cubicBezTo>
                  <a:pt x="45791" y="2683042"/>
                  <a:pt x="0" y="2637251"/>
                  <a:pt x="0" y="2580764"/>
                </a:cubicBezTo>
                <a:lnTo>
                  <a:pt x="0" y="102278"/>
                </a:lnTo>
                <a:cubicBezTo>
                  <a:pt x="0" y="45791"/>
                  <a:pt x="45791" y="0"/>
                  <a:pt x="102278" y="0"/>
                </a:cubicBezTo>
                <a:close/>
              </a:path>
            </a:pathLst>
          </a:custGeom>
          <a:noFill/>
          <a:extLst>
            <a:ext uri="{909E8E84-426E-40DD-AFC4-6F175D3DCCD1}">
              <a14:hiddenFill xmlns:a14="http://schemas.microsoft.com/office/drawing/2010/main">
                <a:solidFill>
                  <a:srgbClr val="FFFFFF"/>
                </a:solidFill>
              </a14:hiddenFill>
            </a:ext>
          </a:extLst>
        </p:spPr>
      </p:pic>
      <p:sp>
        <p:nvSpPr>
          <p:cNvPr id="3" name="Content Placeholder 2">
            <a:extLst>
              <a:ext uri="{FF2B5EF4-FFF2-40B4-BE49-F238E27FC236}">
                <a16:creationId xmlns:a16="http://schemas.microsoft.com/office/drawing/2014/main" xmlns="" id="{A337DD2B-AB72-67BA-0BBA-60AE8AEA6A69}"/>
              </a:ext>
            </a:extLst>
          </p:cNvPr>
          <p:cNvSpPr>
            <a:spLocks noGrp="1"/>
          </p:cNvSpPr>
          <p:nvPr>
            <p:ph idx="1"/>
          </p:nvPr>
        </p:nvSpPr>
        <p:spPr>
          <a:xfrm>
            <a:off x="4632960" y="1471962"/>
            <a:ext cx="6656832" cy="4770342"/>
          </a:xfrm>
        </p:spPr>
        <p:txBody>
          <a:bodyPr>
            <a:normAutofit fontScale="92500" lnSpcReduction="10000"/>
          </a:bodyPr>
          <a:lstStyle/>
          <a:p>
            <a:pPr marL="0" indent="0" defTabSz="795528" fontAlgn="base">
              <a:spcBef>
                <a:spcPts val="0"/>
              </a:spcBef>
              <a:buNone/>
            </a:pPr>
            <a:r>
              <a:rPr lang="en-IN" sz="2600" kern="1200" dirty="0">
                <a:latin typeface="Times New Roman" panose="02020603050405020304" pitchFamily="18" charset="0"/>
                <a:ea typeface="+mn-ea"/>
                <a:cs typeface="+mn-cs"/>
              </a:rPr>
              <a:t>• Crafting a strong, unique value proposition UVP is an essential tool for any start-up; entrepreneurs must invest time and effort in developing it for enterprise success.</a:t>
            </a:r>
          </a:p>
          <a:p>
            <a:pPr marL="0" indent="0" defTabSz="795528" fontAlgn="base">
              <a:spcBef>
                <a:spcPts val="0"/>
              </a:spcBef>
              <a:buNone/>
            </a:pPr>
            <a:endParaRPr lang="en-IN" sz="2600" kern="1200" dirty="0">
              <a:latin typeface="Times New Roman" panose="02020603050405020304" pitchFamily="18" charset="0"/>
              <a:ea typeface="+mn-ea"/>
              <a:cs typeface="+mn-cs"/>
            </a:endParaRPr>
          </a:p>
          <a:p>
            <a:pPr marL="0" indent="0" defTabSz="795528" fontAlgn="base">
              <a:spcBef>
                <a:spcPts val="0"/>
              </a:spcBef>
              <a:buNone/>
            </a:pPr>
            <a:r>
              <a:rPr lang="en-IN" sz="2600" dirty="0">
                <a:latin typeface="Times New Roman" panose="02020603050405020304" pitchFamily="18" charset="0"/>
              </a:rPr>
              <a:t>• According to Omniconvert (2023), a unique value proposition (UVP) is a statement that explains why a particular business or product is unique and why customers should choose you over your competitors.</a:t>
            </a:r>
          </a:p>
          <a:p>
            <a:pPr marL="0" indent="0" defTabSz="795528" fontAlgn="base">
              <a:spcBef>
                <a:spcPts val="0"/>
              </a:spcBef>
              <a:buNone/>
            </a:pPr>
            <a:endParaRPr lang="en-IN" sz="2600" dirty="0">
              <a:latin typeface="Times New Roman" panose="02020603050405020304" pitchFamily="18" charset="0"/>
            </a:endParaRPr>
          </a:p>
          <a:p>
            <a:pPr marL="0" indent="0" defTabSz="795528" fontAlgn="base">
              <a:spcBef>
                <a:spcPts val="0"/>
              </a:spcBef>
              <a:buNone/>
            </a:pPr>
            <a:r>
              <a:rPr lang="en-IN" sz="2600" dirty="0">
                <a:latin typeface="Times New Roman" panose="02020603050405020304" pitchFamily="18" charset="0"/>
              </a:rPr>
              <a:t>• A Unique Value Proposition (UVP) should be concise, transparent, credible, differentiating, and benefit-driven. An effective UVP can attract customers, differentiate from competitors, boost sales, and build brand awareness.</a:t>
            </a:r>
          </a:p>
          <a:p>
            <a:pPr marL="0" indent="0" defTabSz="795528" fontAlgn="base">
              <a:spcBef>
                <a:spcPts val="0"/>
              </a:spcBef>
              <a:buNone/>
            </a:pPr>
            <a:endParaRPr lang="en-IN" sz="2600" dirty="0">
              <a:latin typeface="Times New Roman" panose="02020603050405020304" pitchFamily="18" charset="0"/>
            </a:endParaRPr>
          </a:p>
          <a:p>
            <a:pPr marL="0" indent="0" defTabSz="795528" fontAlgn="base">
              <a:spcBef>
                <a:spcPts val="0"/>
              </a:spcBef>
              <a:buNone/>
            </a:pPr>
            <a:endParaRPr lang="en-IN" dirty="0">
              <a:latin typeface="Times New Roman" panose="02020603050405020304" pitchFamily="18" charset="0"/>
            </a:endParaRPr>
          </a:p>
          <a:p>
            <a:pPr marL="0" indent="0">
              <a:buNone/>
            </a:pPr>
            <a:endParaRPr lang="en-IN" dirty="0"/>
          </a:p>
        </p:txBody>
      </p:sp>
    </p:spTree>
    <p:extLst>
      <p:ext uri="{BB962C8B-B14F-4D97-AF65-F5344CB8AC3E}">
        <p14:creationId xmlns:p14="http://schemas.microsoft.com/office/powerpoint/2010/main" val="28047064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5134" name="Rectangle 5133">
            <a:extLst>
              <a:ext uri="{FF2B5EF4-FFF2-40B4-BE49-F238E27FC236}">
                <a16:creationId xmlns:a16="http://schemas.microsoft.com/office/drawing/2014/main" xmlns="" id="{7FF47CB7-972F-479F-A36D-9E72D26EC8DA}"/>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136" name="Freeform: Shape 5135">
            <a:extLst>
              <a:ext uri="{FF2B5EF4-FFF2-40B4-BE49-F238E27FC236}">
                <a16:creationId xmlns:a16="http://schemas.microsoft.com/office/drawing/2014/main" xmlns="" id="{0D153B68-5844-490D-8E67-F616D6D721CA}"/>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1"/>
            <a:ext cx="11766176" cy="2061837"/>
          </a:xfrm>
          <a:custGeom>
            <a:avLst/>
            <a:gdLst>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9437 w 10768629"/>
              <a:gd name="connsiteY140" fmla="*/ 1636968 h 1978172"/>
              <a:gd name="connsiteX141" fmla="*/ 5440853 w 10768629"/>
              <a:gd name="connsiteY141" fmla="*/ 1657958 h 1978172"/>
              <a:gd name="connsiteX142" fmla="*/ 4945936 w 10768629"/>
              <a:gd name="connsiteY142" fmla="*/ 1713743 h 1978172"/>
              <a:gd name="connsiteX143" fmla="*/ 4818446 w 10768629"/>
              <a:gd name="connsiteY143" fmla="*/ 1726895 h 1978172"/>
              <a:gd name="connsiteX144" fmla="*/ 4813657 w 10768629"/>
              <a:gd name="connsiteY144" fmla="*/ 1730706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38835 w 10768629"/>
              <a:gd name="connsiteY164" fmla="*/ 1920210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9437 w 10768629"/>
              <a:gd name="connsiteY140" fmla="*/ 1636968 h 1978172"/>
              <a:gd name="connsiteX141" fmla="*/ 5440853 w 10768629"/>
              <a:gd name="connsiteY141" fmla="*/ 1657958 h 1978172"/>
              <a:gd name="connsiteX142" fmla="*/ 4945936 w 10768629"/>
              <a:gd name="connsiteY142" fmla="*/ 1713743 h 1978172"/>
              <a:gd name="connsiteX143" fmla="*/ 4818446 w 10768629"/>
              <a:gd name="connsiteY143" fmla="*/ 1726895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38835 w 10768629"/>
              <a:gd name="connsiteY164" fmla="*/ 1920210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9437 w 10768629"/>
              <a:gd name="connsiteY140" fmla="*/ 1636968 h 1978172"/>
              <a:gd name="connsiteX141" fmla="*/ 5440853 w 10768629"/>
              <a:gd name="connsiteY141" fmla="*/ 1657958 h 1978172"/>
              <a:gd name="connsiteX142" fmla="*/ 4945936 w 10768629"/>
              <a:gd name="connsiteY142" fmla="*/ 1713743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38835 w 10768629"/>
              <a:gd name="connsiteY164" fmla="*/ 1920210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9437 w 10768629"/>
              <a:gd name="connsiteY140" fmla="*/ 1636968 h 1978172"/>
              <a:gd name="connsiteX141" fmla="*/ 5440853 w 10768629"/>
              <a:gd name="connsiteY141" fmla="*/ 1657958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38835 w 10768629"/>
              <a:gd name="connsiteY164" fmla="*/ 1920210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40853 w 10768629"/>
              <a:gd name="connsiteY141" fmla="*/ 1657958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38835 w 10768629"/>
              <a:gd name="connsiteY164" fmla="*/ 1920210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38835 w 10768629"/>
              <a:gd name="connsiteY164" fmla="*/ 1920210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57365 w 10768629"/>
              <a:gd name="connsiteY178" fmla="*/ 1832140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57365 w 10768629"/>
              <a:gd name="connsiteY178" fmla="*/ 1832140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57365 w 10768629"/>
              <a:gd name="connsiteY178" fmla="*/ 1832140 h 1978172"/>
              <a:gd name="connsiteX179" fmla="*/ 1232341 w 10768629"/>
              <a:gd name="connsiteY179" fmla="*/ 1785942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57365 w 10768629"/>
              <a:gd name="connsiteY178" fmla="*/ 1832140 h 1978172"/>
              <a:gd name="connsiteX179" fmla="*/ 1232341 w 10768629"/>
              <a:gd name="connsiteY179" fmla="*/ 1785942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9462 w 10768629"/>
              <a:gd name="connsiteY48" fmla="*/ 987106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11935 w 10768629"/>
              <a:gd name="connsiteY151" fmla="*/ 1860177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11935 w 10768629"/>
              <a:gd name="connsiteY151" fmla="*/ 1860177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09389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11935 w 10768629"/>
              <a:gd name="connsiteY151" fmla="*/ 1860177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09389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11935 w 10768629"/>
              <a:gd name="connsiteY151" fmla="*/ 1860177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09389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11935 w 10768629"/>
              <a:gd name="connsiteY151" fmla="*/ 1860177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0257 w 10768629"/>
              <a:gd name="connsiteY182" fmla="*/ 1789615 h 1978172"/>
              <a:gd name="connsiteX183" fmla="*/ 991903 w 10768629"/>
              <a:gd name="connsiteY183" fmla="*/ 1786741 h 1978172"/>
              <a:gd name="connsiteX184" fmla="*/ 883960 w 10768629"/>
              <a:gd name="connsiteY184" fmla="*/ 1809389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11935 w 10768629"/>
              <a:gd name="connsiteY151" fmla="*/ 1860177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84330 h 1978172"/>
              <a:gd name="connsiteX182" fmla="*/ 1120257 w 10768629"/>
              <a:gd name="connsiteY182" fmla="*/ 1789615 h 1978172"/>
              <a:gd name="connsiteX183" fmla="*/ 991903 w 10768629"/>
              <a:gd name="connsiteY183" fmla="*/ 1786741 h 1978172"/>
              <a:gd name="connsiteX184" fmla="*/ 883960 w 10768629"/>
              <a:gd name="connsiteY184" fmla="*/ 1809389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Lst>
            <a:rect l="l" t="t" r="r" b="b"/>
            <a:pathLst>
              <a:path w="10768629" h="1978172">
                <a:moveTo>
                  <a:pt x="0" y="0"/>
                </a:moveTo>
                <a:lnTo>
                  <a:pt x="10768629" y="0"/>
                </a:lnTo>
                <a:lnTo>
                  <a:pt x="10733254" y="31439"/>
                </a:lnTo>
                <a:lnTo>
                  <a:pt x="10727085" y="37910"/>
                </a:lnTo>
                <a:cubicBezTo>
                  <a:pt x="10712973" y="56080"/>
                  <a:pt x="10699457" y="78430"/>
                  <a:pt x="10675953" y="68623"/>
                </a:cubicBezTo>
                <a:cubicBezTo>
                  <a:pt x="10685972" y="89202"/>
                  <a:pt x="10641629" y="69781"/>
                  <a:pt x="10637091" y="90361"/>
                </a:cubicBezTo>
                <a:cubicBezTo>
                  <a:pt x="10635214" y="107005"/>
                  <a:pt x="10621323" y="104993"/>
                  <a:pt x="10610971" y="110764"/>
                </a:cubicBezTo>
                <a:cubicBezTo>
                  <a:pt x="10603980" y="127568"/>
                  <a:pt x="10551417" y="141180"/>
                  <a:pt x="10532872" y="138028"/>
                </a:cubicBezTo>
                <a:cubicBezTo>
                  <a:pt x="10480300" y="119072"/>
                  <a:pt x="10440532" y="186296"/>
                  <a:pt x="10398558" y="172911"/>
                </a:cubicBezTo>
                <a:cubicBezTo>
                  <a:pt x="10387708" y="174114"/>
                  <a:pt x="10378792" y="177646"/>
                  <a:pt x="10371128" y="182609"/>
                </a:cubicBezTo>
                <a:lnTo>
                  <a:pt x="10352178" y="199976"/>
                </a:lnTo>
                <a:lnTo>
                  <a:pt x="10351815" y="211879"/>
                </a:lnTo>
                <a:lnTo>
                  <a:pt x="10337471" y="218661"/>
                </a:lnTo>
                <a:lnTo>
                  <a:pt x="10334625" y="222351"/>
                </a:lnTo>
                <a:cubicBezTo>
                  <a:pt x="10321108" y="225227"/>
                  <a:pt x="10278615" y="228401"/>
                  <a:pt x="10256365" y="235917"/>
                </a:cubicBezTo>
                <a:cubicBezTo>
                  <a:pt x="10218136" y="258033"/>
                  <a:pt x="10224552" y="209685"/>
                  <a:pt x="10201127" y="267448"/>
                </a:cubicBezTo>
                <a:cubicBezTo>
                  <a:pt x="10121320" y="273476"/>
                  <a:pt x="10040763" y="345580"/>
                  <a:pt x="9961218" y="326720"/>
                </a:cubicBezTo>
                <a:cubicBezTo>
                  <a:pt x="9980173" y="341621"/>
                  <a:pt x="9883038" y="318484"/>
                  <a:pt x="9859715" y="355698"/>
                </a:cubicBezTo>
                <a:cubicBezTo>
                  <a:pt x="9812822" y="367758"/>
                  <a:pt x="9752089" y="383830"/>
                  <a:pt x="9679867" y="399081"/>
                </a:cubicBezTo>
                <a:cubicBezTo>
                  <a:pt x="9618357" y="415668"/>
                  <a:pt x="9525492" y="446315"/>
                  <a:pt x="9490654" y="455225"/>
                </a:cubicBezTo>
                <a:lnTo>
                  <a:pt x="9470837" y="452539"/>
                </a:lnTo>
                <a:lnTo>
                  <a:pt x="9469082" y="454891"/>
                </a:lnTo>
                <a:cubicBezTo>
                  <a:pt x="9460057" y="461184"/>
                  <a:pt x="9453495" y="461729"/>
                  <a:pt x="9448038" y="459733"/>
                </a:cubicBezTo>
                <a:lnTo>
                  <a:pt x="9396821" y="455795"/>
                </a:lnTo>
                <a:lnTo>
                  <a:pt x="9392197" y="459796"/>
                </a:lnTo>
                <a:lnTo>
                  <a:pt x="9347994" y="464462"/>
                </a:lnTo>
                <a:cubicBezTo>
                  <a:pt x="9347959" y="465155"/>
                  <a:pt x="9347925" y="465846"/>
                  <a:pt x="9347889" y="466539"/>
                </a:cubicBezTo>
                <a:cubicBezTo>
                  <a:pt x="9346648" y="471307"/>
                  <a:pt x="9343831" y="475025"/>
                  <a:pt x="9337639" y="476654"/>
                </a:cubicBezTo>
                <a:cubicBezTo>
                  <a:pt x="9354547" y="503661"/>
                  <a:pt x="9307720" y="510631"/>
                  <a:pt x="9287964" y="513052"/>
                </a:cubicBezTo>
                <a:cubicBezTo>
                  <a:pt x="9269905" y="526173"/>
                  <a:pt x="9245386" y="544358"/>
                  <a:pt x="9229283" y="555377"/>
                </a:cubicBezTo>
                <a:lnTo>
                  <a:pt x="9220274" y="557502"/>
                </a:lnTo>
                <a:cubicBezTo>
                  <a:pt x="9220250" y="557668"/>
                  <a:pt x="9220226" y="557835"/>
                  <a:pt x="9220202" y="558001"/>
                </a:cubicBezTo>
                <a:cubicBezTo>
                  <a:pt x="9218468" y="559434"/>
                  <a:pt x="9215591" y="560497"/>
                  <a:pt x="9210908" y="561147"/>
                </a:cubicBezTo>
                <a:lnTo>
                  <a:pt x="9186374" y="565502"/>
                </a:lnTo>
                <a:lnTo>
                  <a:pt x="9181058" y="569943"/>
                </a:lnTo>
                <a:lnTo>
                  <a:pt x="9167549" y="584727"/>
                </a:lnTo>
                <a:lnTo>
                  <a:pt x="9149110" y="598906"/>
                </a:lnTo>
                <a:cubicBezTo>
                  <a:pt x="9133575" y="594395"/>
                  <a:pt x="9087390" y="636567"/>
                  <a:pt x="9078556" y="644039"/>
                </a:cubicBezTo>
                <a:lnTo>
                  <a:pt x="8996399" y="690055"/>
                </a:lnTo>
                <a:cubicBezTo>
                  <a:pt x="8913147" y="777045"/>
                  <a:pt x="8867993" y="772591"/>
                  <a:pt x="8803791" y="813860"/>
                </a:cubicBezTo>
                <a:cubicBezTo>
                  <a:pt x="8745270" y="819906"/>
                  <a:pt x="8690049" y="823612"/>
                  <a:pt x="8636202" y="848463"/>
                </a:cubicBezTo>
                <a:cubicBezTo>
                  <a:pt x="8594799" y="860014"/>
                  <a:pt x="8568613" y="864779"/>
                  <a:pt x="8555372" y="883171"/>
                </a:cubicBezTo>
                <a:lnTo>
                  <a:pt x="8507229" y="901665"/>
                </a:lnTo>
                <a:lnTo>
                  <a:pt x="8428473" y="927985"/>
                </a:lnTo>
                <a:cubicBezTo>
                  <a:pt x="8428287" y="929817"/>
                  <a:pt x="8428100" y="931648"/>
                  <a:pt x="8427914" y="933480"/>
                </a:cubicBezTo>
                <a:lnTo>
                  <a:pt x="8420327" y="941984"/>
                </a:lnTo>
                <a:lnTo>
                  <a:pt x="8394729" y="948347"/>
                </a:lnTo>
                <a:lnTo>
                  <a:pt x="8380548" y="987916"/>
                </a:lnTo>
                <a:lnTo>
                  <a:pt x="8375330" y="965444"/>
                </a:lnTo>
                <a:cubicBezTo>
                  <a:pt x="8372375" y="964202"/>
                  <a:pt x="8344433" y="977378"/>
                  <a:pt x="8340796" y="980522"/>
                </a:cubicBezTo>
                <a:cubicBezTo>
                  <a:pt x="8328292" y="982128"/>
                  <a:pt x="8319237" y="991089"/>
                  <a:pt x="8304438" y="996739"/>
                </a:cubicBezTo>
                <a:cubicBezTo>
                  <a:pt x="8297193" y="1005683"/>
                  <a:pt x="8289328" y="1014568"/>
                  <a:pt x="8280929" y="1023089"/>
                </a:cubicBezTo>
                <a:lnTo>
                  <a:pt x="8275760" y="1027772"/>
                </a:lnTo>
                <a:lnTo>
                  <a:pt x="8275478" y="1027605"/>
                </a:lnTo>
                <a:cubicBezTo>
                  <a:pt x="8273970" y="1028076"/>
                  <a:pt x="8251461" y="1029408"/>
                  <a:pt x="8249003" y="1032033"/>
                </a:cubicBezTo>
                <a:lnTo>
                  <a:pt x="8203836" y="1037347"/>
                </a:lnTo>
                <a:cubicBezTo>
                  <a:pt x="8172789" y="1049890"/>
                  <a:pt x="8148166" y="1034625"/>
                  <a:pt x="8122936" y="1063113"/>
                </a:cubicBezTo>
                <a:cubicBezTo>
                  <a:pt x="8093850" y="1074757"/>
                  <a:pt x="8066781" y="1075350"/>
                  <a:pt x="8043658" y="1092746"/>
                </a:cubicBezTo>
                <a:cubicBezTo>
                  <a:pt x="8032157" y="1089174"/>
                  <a:pt x="8022145" y="1089998"/>
                  <a:pt x="8015351" y="1105478"/>
                </a:cubicBezTo>
                <a:cubicBezTo>
                  <a:pt x="7987544" y="1113006"/>
                  <a:pt x="7977708" y="1099152"/>
                  <a:pt x="7963145" y="1119346"/>
                </a:cubicBezTo>
                <a:cubicBezTo>
                  <a:pt x="7942622" y="1098880"/>
                  <a:pt x="7943760" y="1109516"/>
                  <a:pt x="7938145" y="1120225"/>
                </a:cubicBezTo>
                <a:lnTo>
                  <a:pt x="7937238" y="1121204"/>
                </a:lnTo>
                <a:lnTo>
                  <a:pt x="7934398" y="1118240"/>
                </a:lnTo>
                <a:lnTo>
                  <a:pt x="7918248" y="1124371"/>
                </a:lnTo>
                <a:lnTo>
                  <a:pt x="7914119" y="1127653"/>
                </a:lnTo>
                <a:cubicBezTo>
                  <a:pt x="7911201" y="1129547"/>
                  <a:pt x="7909169" y="1130331"/>
                  <a:pt x="7907658" y="1130350"/>
                </a:cubicBezTo>
                <a:lnTo>
                  <a:pt x="7907434" y="1130103"/>
                </a:lnTo>
                <a:lnTo>
                  <a:pt x="7901508" y="1133245"/>
                </a:lnTo>
                <a:cubicBezTo>
                  <a:pt x="7891644" y="1139271"/>
                  <a:pt x="7882185" y="1145815"/>
                  <a:pt x="7873287" y="1152609"/>
                </a:cubicBezTo>
                <a:cubicBezTo>
                  <a:pt x="7864672" y="1141906"/>
                  <a:pt x="7845199" y="1159242"/>
                  <a:pt x="7834833" y="1153868"/>
                </a:cubicBezTo>
                <a:lnTo>
                  <a:pt x="7828661" y="1139994"/>
                </a:lnTo>
                <a:lnTo>
                  <a:pt x="7823966" y="1143178"/>
                </a:lnTo>
                <a:lnTo>
                  <a:pt x="7815078" y="1151776"/>
                </a:lnTo>
                <a:cubicBezTo>
                  <a:pt x="7813692" y="1152943"/>
                  <a:pt x="7812687" y="1153116"/>
                  <a:pt x="7812026" y="1151522"/>
                </a:cubicBezTo>
                <a:cubicBezTo>
                  <a:pt x="7806555" y="1153054"/>
                  <a:pt x="7788673" y="1159989"/>
                  <a:pt x="7782249" y="1160970"/>
                </a:cubicBezTo>
                <a:lnTo>
                  <a:pt x="7773476" y="1157414"/>
                </a:lnTo>
                <a:lnTo>
                  <a:pt x="7769600" y="1157365"/>
                </a:lnTo>
                <a:lnTo>
                  <a:pt x="7752631" y="1172815"/>
                </a:lnTo>
                <a:lnTo>
                  <a:pt x="7739392" y="1192062"/>
                </a:lnTo>
                <a:lnTo>
                  <a:pt x="7677677" y="1216394"/>
                </a:lnTo>
                <a:lnTo>
                  <a:pt x="7586920" y="1261888"/>
                </a:lnTo>
                <a:cubicBezTo>
                  <a:pt x="7556723" y="1298911"/>
                  <a:pt x="7489187" y="1284518"/>
                  <a:pt x="7486100" y="1292563"/>
                </a:cubicBezTo>
                <a:cubicBezTo>
                  <a:pt x="7454875" y="1308356"/>
                  <a:pt x="7453335" y="1326361"/>
                  <a:pt x="7411323" y="1340732"/>
                </a:cubicBezTo>
                <a:cubicBezTo>
                  <a:pt x="7372519" y="1390006"/>
                  <a:pt x="7288617" y="1403664"/>
                  <a:pt x="7240698" y="1438832"/>
                </a:cubicBezTo>
                <a:cubicBezTo>
                  <a:pt x="7206467" y="1417136"/>
                  <a:pt x="7227555" y="1441678"/>
                  <a:pt x="7197675" y="1447530"/>
                </a:cubicBezTo>
                <a:cubicBezTo>
                  <a:pt x="7211601" y="1474927"/>
                  <a:pt x="7159483" y="1444981"/>
                  <a:pt x="7164788" y="1480293"/>
                </a:cubicBezTo>
                <a:cubicBezTo>
                  <a:pt x="7159184" y="1480240"/>
                  <a:pt x="7153584" y="1479075"/>
                  <a:pt x="7147929" y="1477641"/>
                </a:cubicBezTo>
                <a:lnTo>
                  <a:pt x="7144965" y="1476908"/>
                </a:lnTo>
                <a:lnTo>
                  <a:pt x="7134299" y="1479969"/>
                </a:lnTo>
                <a:lnTo>
                  <a:pt x="7129809" y="1473339"/>
                </a:lnTo>
                <a:lnTo>
                  <a:pt x="7112688" y="1472575"/>
                </a:lnTo>
                <a:cubicBezTo>
                  <a:pt x="7106506" y="1473449"/>
                  <a:pt x="7100123" y="1475741"/>
                  <a:pt x="7093470" y="1480300"/>
                </a:cubicBezTo>
                <a:cubicBezTo>
                  <a:pt x="7079039" y="1501274"/>
                  <a:pt x="7048991" y="1495718"/>
                  <a:pt x="7025034" y="1506934"/>
                </a:cubicBezTo>
                <a:lnTo>
                  <a:pt x="7014783" y="1515868"/>
                </a:lnTo>
                <a:lnTo>
                  <a:pt x="6979706" y="1523511"/>
                </a:lnTo>
                <a:lnTo>
                  <a:pt x="6977890" y="1525793"/>
                </a:lnTo>
                <a:cubicBezTo>
                  <a:pt x="6971996" y="1527914"/>
                  <a:pt x="6959488" y="1529941"/>
                  <a:pt x="6944339" y="1536237"/>
                </a:cubicBezTo>
                <a:lnTo>
                  <a:pt x="6886996" y="1563569"/>
                </a:lnTo>
                <a:lnTo>
                  <a:pt x="6874510" y="1558469"/>
                </a:lnTo>
                <a:lnTo>
                  <a:pt x="6871943" y="1554651"/>
                </a:lnTo>
                <a:lnTo>
                  <a:pt x="6856174" y="1562024"/>
                </a:lnTo>
                <a:lnTo>
                  <a:pt x="6842321" y="1560554"/>
                </a:lnTo>
                <a:lnTo>
                  <a:pt x="6832713" y="1569357"/>
                </a:lnTo>
                <a:lnTo>
                  <a:pt x="6816351" y="1571495"/>
                </a:lnTo>
                <a:cubicBezTo>
                  <a:pt x="6810216" y="1571510"/>
                  <a:pt x="6803310" y="1571324"/>
                  <a:pt x="6795800" y="1572010"/>
                </a:cubicBezTo>
                <a:lnTo>
                  <a:pt x="6777546" y="1568661"/>
                </a:lnTo>
                <a:lnTo>
                  <a:pt x="6751528" y="1574143"/>
                </a:lnTo>
                <a:cubicBezTo>
                  <a:pt x="6731455" y="1578562"/>
                  <a:pt x="6712054" y="1582098"/>
                  <a:pt x="6691966" y="1582255"/>
                </a:cubicBezTo>
                <a:cubicBezTo>
                  <a:pt x="6677921" y="1590738"/>
                  <a:pt x="6663787" y="1595441"/>
                  <a:pt x="6646941" y="1588471"/>
                </a:cubicBezTo>
                <a:cubicBezTo>
                  <a:pt x="6605135" y="1597971"/>
                  <a:pt x="6598373" y="1612583"/>
                  <a:pt x="6568576" y="1606488"/>
                </a:cubicBezTo>
                <a:cubicBezTo>
                  <a:pt x="6562510" y="1614734"/>
                  <a:pt x="6558067" y="1619360"/>
                  <a:pt x="6554358" y="1621701"/>
                </a:cubicBezTo>
                <a:cubicBezTo>
                  <a:pt x="6543227" y="1628727"/>
                  <a:pt x="6538724" y="1615196"/>
                  <a:pt x="6516968" y="1617195"/>
                </a:cubicBezTo>
                <a:cubicBezTo>
                  <a:pt x="6493173" y="1617368"/>
                  <a:pt x="6528193" y="1598652"/>
                  <a:pt x="6506479" y="1602227"/>
                </a:cubicBezTo>
                <a:cubicBezTo>
                  <a:pt x="6486674" y="1613929"/>
                  <a:pt x="6478484" y="1593997"/>
                  <a:pt x="6458436" y="1607332"/>
                </a:cubicBezTo>
                <a:cubicBezTo>
                  <a:pt x="6471168" y="1620800"/>
                  <a:pt x="6410323" y="1615478"/>
                  <a:pt x="6414786" y="1628815"/>
                </a:cubicBezTo>
                <a:cubicBezTo>
                  <a:pt x="6385942" y="1615041"/>
                  <a:pt x="6386569" y="1640238"/>
                  <a:pt x="6357085" y="1640846"/>
                </a:cubicBezTo>
                <a:cubicBezTo>
                  <a:pt x="6341163" y="1636809"/>
                  <a:pt x="6331497" y="1637754"/>
                  <a:pt x="6322636" y="1648213"/>
                </a:cubicBezTo>
                <a:cubicBezTo>
                  <a:pt x="6248448" y="1627802"/>
                  <a:pt x="6286748" y="1654976"/>
                  <a:pt x="6226172" y="1654676"/>
                </a:cubicBezTo>
                <a:lnTo>
                  <a:pt x="6221217" y="1654506"/>
                </a:lnTo>
                <a:lnTo>
                  <a:pt x="6204956" y="1664280"/>
                </a:lnTo>
                <a:cubicBezTo>
                  <a:pt x="6204728" y="1665114"/>
                  <a:pt x="6204498" y="1665947"/>
                  <a:pt x="6204270" y="1666782"/>
                </a:cubicBezTo>
                <a:lnTo>
                  <a:pt x="6143810" y="1661963"/>
                </a:lnTo>
                <a:lnTo>
                  <a:pt x="6136560" y="1665728"/>
                </a:lnTo>
                <a:lnTo>
                  <a:pt x="6096155" y="1656951"/>
                </a:lnTo>
                <a:lnTo>
                  <a:pt x="6075812" y="1655422"/>
                </a:lnTo>
                <a:lnTo>
                  <a:pt x="6039495" y="1649680"/>
                </a:lnTo>
                <a:lnTo>
                  <a:pt x="6036523" y="1652121"/>
                </a:lnTo>
                <a:lnTo>
                  <a:pt x="6029328" y="1649904"/>
                </a:lnTo>
                <a:lnTo>
                  <a:pt x="6024075" y="1652779"/>
                </a:lnTo>
                <a:lnTo>
                  <a:pt x="6018085" y="1652030"/>
                </a:lnTo>
                <a:cubicBezTo>
                  <a:pt x="6006658" y="1653831"/>
                  <a:pt x="5968194" y="1662035"/>
                  <a:pt x="5955513" y="1663584"/>
                </a:cubicBezTo>
                <a:lnTo>
                  <a:pt x="5941996" y="1661326"/>
                </a:lnTo>
                <a:lnTo>
                  <a:pt x="5931789" y="1669915"/>
                </a:lnTo>
                <a:lnTo>
                  <a:pt x="5888686" y="1672175"/>
                </a:lnTo>
                <a:lnTo>
                  <a:pt x="5873794" y="1665454"/>
                </a:lnTo>
                <a:lnTo>
                  <a:pt x="5860022" y="1660635"/>
                </a:lnTo>
                <a:lnTo>
                  <a:pt x="5858237" y="1660649"/>
                </a:lnTo>
                <a:lnTo>
                  <a:pt x="5840319" y="1660798"/>
                </a:lnTo>
                <a:lnTo>
                  <a:pt x="5806984" y="1661075"/>
                </a:lnTo>
                <a:cubicBezTo>
                  <a:pt x="5785708" y="1661533"/>
                  <a:pt x="5764126" y="1662974"/>
                  <a:pt x="5742351" y="1667489"/>
                </a:cubicBezTo>
                <a:cubicBezTo>
                  <a:pt x="5659069" y="1645168"/>
                  <a:pt x="5615134" y="1706361"/>
                  <a:pt x="5521171" y="1671626"/>
                </a:cubicBezTo>
                <a:cubicBezTo>
                  <a:pt x="5491803" y="1671296"/>
                  <a:pt x="5498089" y="1662666"/>
                  <a:pt x="5457384" y="1683952"/>
                </a:cubicBezTo>
                <a:cubicBezTo>
                  <a:pt x="5356959" y="1699287"/>
                  <a:pt x="5078905" y="1774579"/>
                  <a:pt x="4950070" y="1748401"/>
                </a:cubicBezTo>
                <a:cubicBezTo>
                  <a:pt x="4918276" y="1752255"/>
                  <a:pt x="4891043" y="1756936"/>
                  <a:pt x="4872172" y="1757222"/>
                </a:cubicBezTo>
                <a:lnTo>
                  <a:pt x="4809524" y="1761033"/>
                </a:lnTo>
                <a:cubicBezTo>
                  <a:pt x="4791324" y="1772975"/>
                  <a:pt x="4777258" y="1754591"/>
                  <a:pt x="4759058" y="1766533"/>
                </a:cubicBezTo>
                <a:cubicBezTo>
                  <a:pt x="4747481" y="1770744"/>
                  <a:pt x="4734604" y="1772921"/>
                  <a:pt x="4719749" y="1771811"/>
                </a:cubicBezTo>
                <a:cubicBezTo>
                  <a:pt x="4671168" y="1780243"/>
                  <a:pt x="4634134" y="1775931"/>
                  <a:pt x="4568686" y="1786141"/>
                </a:cubicBezTo>
                <a:cubicBezTo>
                  <a:pt x="4544667" y="1777910"/>
                  <a:pt x="4432547" y="1778168"/>
                  <a:pt x="4418751" y="1796932"/>
                </a:cubicBezTo>
                <a:cubicBezTo>
                  <a:pt x="4403360" y="1801488"/>
                  <a:pt x="4385278" y="1795746"/>
                  <a:pt x="4378377" y="1815528"/>
                </a:cubicBezTo>
                <a:cubicBezTo>
                  <a:pt x="4366870" y="1839461"/>
                  <a:pt x="4337372" y="1814003"/>
                  <a:pt x="4320575" y="1832722"/>
                </a:cubicBezTo>
                <a:cubicBezTo>
                  <a:pt x="4277898" y="1857053"/>
                  <a:pt x="4243945" y="1846759"/>
                  <a:pt x="4211935" y="1860177"/>
                </a:cubicBezTo>
                <a:cubicBezTo>
                  <a:pt x="4181519" y="1859584"/>
                  <a:pt x="4171342" y="1859762"/>
                  <a:pt x="4101228" y="1868717"/>
                </a:cubicBezTo>
                <a:cubicBezTo>
                  <a:pt x="4080159" y="1876188"/>
                  <a:pt x="4039427" y="1877381"/>
                  <a:pt x="3973223" y="1881015"/>
                </a:cubicBezTo>
                <a:cubicBezTo>
                  <a:pt x="3971330" y="1884974"/>
                  <a:pt x="3952843" y="1879225"/>
                  <a:pt x="3900992" y="1880603"/>
                </a:cubicBezTo>
                <a:cubicBezTo>
                  <a:pt x="3849141" y="1881981"/>
                  <a:pt x="3740060" y="1895686"/>
                  <a:pt x="3662119" y="1889285"/>
                </a:cubicBezTo>
                <a:cubicBezTo>
                  <a:pt x="3565155" y="1881322"/>
                  <a:pt x="3613412" y="1915150"/>
                  <a:pt x="3496919" y="1873180"/>
                </a:cubicBezTo>
                <a:cubicBezTo>
                  <a:pt x="3488062" y="1895719"/>
                  <a:pt x="3474293" y="1876288"/>
                  <a:pt x="3449433" y="1889681"/>
                </a:cubicBezTo>
                <a:cubicBezTo>
                  <a:pt x="3406553" y="1891629"/>
                  <a:pt x="3413217" y="1897797"/>
                  <a:pt x="3369766" y="1916653"/>
                </a:cubicBezTo>
                <a:cubicBezTo>
                  <a:pt x="3338805" y="1929531"/>
                  <a:pt x="3289487" y="1928617"/>
                  <a:pt x="3269672" y="1938036"/>
                </a:cubicBezTo>
                <a:lnTo>
                  <a:pt x="3224897" y="1943733"/>
                </a:lnTo>
                <a:cubicBezTo>
                  <a:pt x="3188693" y="1949271"/>
                  <a:pt x="3178540" y="1909145"/>
                  <a:pt x="3161463" y="1946591"/>
                </a:cubicBezTo>
                <a:lnTo>
                  <a:pt x="3112044" y="1935614"/>
                </a:lnTo>
                <a:lnTo>
                  <a:pt x="3069716" y="1930463"/>
                </a:lnTo>
                <a:cubicBezTo>
                  <a:pt x="3049937" y="1924285"/>
                  <a:pt x="3047816" y="1925644"/>
                  <a:pt x="3005773" y="1915878"/>
                </a:cubicBezTo>
                <a:cubicBezTo>
                  <a:pt x="2978838" y="1921092"/>
                  <a:pt x="2967972" y="1927319"/>
                  <a:pt x="2897201" y="1926772"/>
                </a:cubicBezTo>
                <a:lnTo>
                  <a:pt x="2783891" y="1931749"/>
                </a:lnTo>
                <a:cubicBezTo>
                  <a:pt x="2753098" y="1932794"/>
                  <a:pt x="2731621" y="1915151"/>
                  <a:pt x="2712447" y="1933044"/>
                </a:cubicBezTo>
                <a:cubicBezTo>
                  <a:pt x="2621923" y="1990472"/>
                  <a:pt x="2637976" y="1949546"/>
                  <a:pt x="2560151" y="1963609"/>
                </a:cubicBezTo>
                <a:cubicBezTo>
                  <a:pt x="2472084" y="1973456"/>
                  <a:pt x="2423631" y="1962133"/>
                  <a:pt x="2367221" y="1971884"/>
                </a:cubicBezTo>
                <a:cubicBezTo>
                  <a:pt x="2355331" y="1950582"/>
                  <a:pt x="2295649" y="1950006"/>
                  <a:pt x="2272130" y="1961162"/>
                </a:cubicBezTo>
                <a:cubicBezTo>
                  <a:pt x="2229336" y="1964326"/>
                  <a:pt x="2232627" y="1943953"/>
                  <a:pt x="2189404" y="1978172"/>
                </a:cubicBezTo>
                <a:cubicBezTo>
                  <a:pt x="2153824" y="1968017"/>
                  <a:pt x="2114605" y="1969166"/>
                  <a:pt x="2077704" y="1965002"/>
                </a:cubicBezTo>
                <a:cubicBezTo>
                  <a:pt x="2053064" y="1962036"/>
                  <a:pt x="2051584" y="1971011"/>
                  <a:pt x="2033299" y="1969042"/>
                </a:cubicBezTo>
                <a:cubicBezTo>
                  <a:pt x="2015014" y="1967073"/>
                  <a:pt x="1998956" y="1958903"/>
                  <a:pt x="1967996" y="1953187"/>
                </a:cubicBezTo>
                <a:cubicBezTo>
                  <a:pt x="1924117" y="1970917"/>
                  <a:pt x="1915668" y="1940297"/>
                  <a:pt x="1855805" y="1926082"/>
                </a:cubicBezTo>
                <a:cubicBezTo>
                  <a:pt x="1830663" y="1943732"/>
                  <a:pt x="1810564" y="1935694"/>
                  <a:pt x="1790957" y="1919460"/>
                </a:cubicBezTo>
                <a:cubicBezTo>
                  <a:pt x="1732588" y="1924884"/>
                  <a:pt x="1679506" y="1900619"/>
                  <a:pt x="1613978" y="1891581"/>
                </a:cubicBezTo>
                <a:cubicBezTo>
                  <a:pt x="1542961" y="1912227"/>
                  <a:pt x="1506863" y="1865666"/>
                  <a:pt x="1436831" y="1856201"/>
                </a:cubicBezTo>
                <a:cubicBezTo>
                  <a:pt x="1409149" y="1862955"/>
                  <a:pt x="1416370" y="1829853"/>
                  <a:pt x="1357365" y="1832140"/>
                </a:cubicBezTo>
                <a:cubicBezTo>
                  <a:pt x="1285880" y="1811785"/>
                  <a:pt x="1273193" y="1786872"/>
                  <a:pt x="1232341" y="1785942"/>
                </a:cubicBezTo>
                <a:cubicBezTo>
                  <a:pt x="1223903" y="1792798"/>
                  <a:pt x="1160576" y="1793911"/>
                  <a:pt x="1162595" y="1784330"/>
                </a:cubicBezTo>
                <a:cubicBezTo>
                  <a:pt x="1153167" y="1787110"/>
                  <a:pt x="1122206" y="1805077"/>
                  <a:pt x="1120257" y="1789615"/>
                </a:cubicBezTo>
                <a:cubicBezTo>
                  <a:pt x="1073149" y="1786750"/>
                  <a:pt x="1034361" y="1768718"/>
                  <a:pt x="991903" y="1786741"/>
                </a:cubicBezTo>
                <a:cubicBezTo>
                  <a:pt x="966383" y="1781126"/>
                  <a:pt x="949501" y="1800915"/>
                  <a:pt x="883960" y="1809389"/>
                </a:cubicBezTo>
                <a:cubicBezTo>
                  <a:pt x="836064" y="1808194"/>
                  <a:pt x="826980" y="1826610"/>
                  <a:pt x="766531" y="1805053"/>
                </a:cubicBezTo>
                <a:cubicBezTo>
                  <a:pt x="732778" y="1801141"/>
                  <a:pt x="694055" y="1787044"/>
                  <a:pt x="669779" y="1800537"/>
                </a:cubicBezTo>
                <a:cubicBezTo>
                  <a:pt x="645252" y="1794709"/>
                  <a:pt x="563495" y="1813232"/>
                  <a:pt x="523898" y="1811085"/>
                </a:cubicBezTo>
                <a:cubicBezTo>
                  <a:pt x="457555" y="1798530"/>
                  <a:pt x="395227" y="1824052"/>
                  <a:pt x="360251" y="1830735"/>
                </a:cubicBezTo>
                <a:cubicBezTo>
                  <a:pt x="313564" y="1825583"/>
                  <a:pt x="298281" y="1811622"/>
                  <a:pt x="255207" y="1818275"/>
                </a:cubicBezTo>
                <a:cubicBezTo>
                  <a:pt x="206572" y="1839769"/>
                  <a:pt x="160277" y="1836800"/>
                  <a:pt x="101803" y="1870647"/>
                </a:cubicBezTo>
                <a:cubicBezTo>
                  <a:pt x="85849" y="1910002"/>
                  <a:pt x="27997" y="1845258"/>
                  <a:pt x="25397" y="1888443"/>
                </a:cubicBezTo>
                <a:cubicBezTo>
                  <a:pt x="19096" y="1881154"/>
                  <a:pt x="11260" y="1878398"/>
                  <a:pt x="2370" y="1878311"/>
                </a:cubicBezTo>
                <a:lnTo>
                  <a:pt x="0" y="1878785"/>
                </a:lnTo>
                <a:lnTo>
                  <a:pt x="0" y="0"/>
                </a:lnTo>
                <a:close/>
              </a:path>
            </a:pathLst>
          </a:custGeom>
          <a:solidFill>
            <a:srgbClr val="82766A">
              <a:alpha val="15000"/>
            </a:srgb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xmlns="" id="{58D6007A-9704-E8D4-24F5-E5CBB571F35D}"/>
              </a:ext>
            </a:extLst>
          </p:cNvPr>
          <p:cNvSpPr>
            <a:spLocks noGrp="1"/>
          </p:cNvSpPr>
          <p:nvPr>
            <p:ph type="title"/>
          </p:nvPr>
        </p:nvSpPr>
        <p:spPr>
          <a:xfrm>
            <a:off x="950026" y="-211333"/>
            <a:ext cx="9579430" cy="2586398"/>
          </a:xfrm>
        </p:spPr>
        <p:txBody>
          <a:bodyPr>
            <a:normAutofit/>
          </a:bodyPr>
          <a:lstStyle/>
          <a:p>
            <a:pPr rtl="0">
              <a:spcBef>
                <a:spcPts val="0"/>
              </a:spcBef>
              <a:spcAft>
                <a:spcPts val="0"/>
              </a:spcAft>
            </a:pPr>
            <a:r>
              <a:rPr lang="en-IN" sz="2800" b="1" i="0" u="none" strike="noStrike" dirty="0">
                <a:effectLst/>
                <a:latin typeface="Arial" panose="020B0604020202020204" pitchFamily="34" charset="0"/>
              </a:rPr>
              <a:t>  </a:t>
            </a:r>
            <a:r>
              <a:rPr lang="en-IN" sz="3600" b="1" u="none" strike="noStrike" dirty="0">
                <a:effectLst/>
                <a:latin typeface="Times New Roman" panose="02020603050405020304" pitchFamily="18" charset="0"/>
              </a:rPr>
              <a:t>Strong leadership and team</a:t>
            </a:r>
            <a:r>
              <a:rPr lang="en-IN" sz="4200" b="1" dirty="0">
                <a:effectLst/>
              </a:rPr>
              <a:t/>
            </a:r>
            <a:br>
              <a:rPr lang="en-IN" sz="4200" b="1" dirty="0">
                <a:effectLst/>
              </a:rPr>
            </a:br>
            <a:r>
              <a:rPr lang="en-IN" sz="4200" b="1" dirty="0"/>
              <a:t/>
            </a:r>
            <a:br>
              <a:rPr lang="en-IN" sz="4200" b="1" dirty="0"/>
            </a:br>
            <a:endParaRPr lang="en-IN" sz="4200" b="1" dirty="0"/>
          </a:p>
        </p:txBody>
      </p:sp>
      <p:sp>
        <p:nvSpPr>
          <p:cNvPr id="3" name="Content Placeholder 2">
            <a:extLst>
              <a:ext uri="{FF2B5EF4-FFF2-40B4-BE49-F238E27FC236}">
                <a16:creationId xmlns:a16="http://schemas.microsoft.com/office/drawing/2014/main" xmlns="" id="{1D5BABED-FA80-ED55-B4F7-971C45A4F334}"/>
              </a:ext>
            </a:extLst>
          </p:cNvPr>
          <p:cNvSpPr>
            <a:spLocks noGrp="1"/>
          </p:cNvSpPr>
          <p:nvPr>
            <p:ph idx="1"/>
          </p:nvPr>
        </p:nvSpPr>
        <p:spPr>
          <a:xfrm>
            <a:off x="193964" y="831273"/>
            <a:ext cx="4993696" cy="5641701"/>
          </a:xfrm>
        </p:spPr>
        <p:txBody>
          <a:bodyPr>
            <a:normAutofit fontScale="92500" lnSpcReduction="20000"/>
          </a:bodyPr>
          <a:lstStyle/>
          <a:p>
            <a:pPr marL="0" indent="0">
              <a:buNone/>
            </a:pPr>
            <a:r>
              <a:rPr lang="en-IN" sz="2600" dirty="0"/>
              <a:t>• According to Harvard Business Review (2021), effective leadership is essential for business success in the fast-paced and rapidly changing world of start-ups.</a:t>
            </a:r>
          </a:p>
          <a:p>
            <a:pPr marL="0" indent="0">
              <a:buNone/>
            </a:pPr>
            <a:r>
              <a:rPr lang="en-IN" sz="2600" dirty="0"/>
              <a:t>• Every start-up needs efficient leaders who can set clear vision and strategy and communicate effectively with their team’s short-term and long-term vision.</a:t>
            </a:r>
          </a:p>
          <a:p>
            <a:pPr marL="0" indent="0">
              <a:buNone/>
            </a:pPr>
            <a:r>
              <a:rPr lang="en-IN" sz="2600" dirty="0"/>
              <a:t>• According to Forbes (2022), a survey was conducted among 30 CEOs of innovative start-ups at the World Economic Forum. The study identified as essential -  the strong leadership traits, critical practices, and habits crucial in business's growth, where vision takes - 32%, patience and tenacity take - 23%, and authenticity and self-awareness - 13%. </a:t>
            </a:r>
          </a:p>
          <a:p>
            <a:endParaRPr lang="en-IN" sz="1700" dirty="0"/>
          </a:p>
        </p:txBody>
      </p:sp>
      <p:pic>
        <p:nvPicPr>
          <p:cNvPr id="5122" name="Picture 2">
            <a:extLst>
              <a:ext uri="{FF2B5EF4-FFF2-40B4-BE49-F238E27FC236}">
                <a16:creationId xmlns:a16="http://schemas.microsoft.com/office/drawing/2014/main" xmlns="" id="{509E1BD3-69F3-26CA-00B0-1A624A33EFE4}"/>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5381624" y="706581"/>
            <a:ext cx="6616412" cy="5502831"/>
          </a:xfrm>
          <a:prstGeom prst="rect">
            <a:avLst/>
          </a:prstGeom>
          <a:noFill/>
          <a:extLst>
            <a:ext uri="{909E8E84-426E-40DD-AFC4-6F175D3DCCD1}">
              <a14:hiddenFill xmlns:a14="http://schemas.microsoft.com/office/drawing/2010/main">
                <a:solidFill>
                  <a:srgbClr val="FFFFFF"/>
                </a:solidFill>
              </a14:hiddenFill>
            </a:ext>
          </a:extLst>
        </p:spPr>
      </p:pic>
      <p:sp>
        <p:nvSpPr>
          <p:cNvPr id="5138" name="Freeform: Shape 5137">
            <a:extLst>
              <a:ext uri="{FF2B5EF4-FFF2-40B4-BE49-F238E27FC236}">
                <a16:creationId xmlns:a16="http://schemas.microsoft.com/office/drawing/2014/main" xmlns="" id="{9A0D773F-7A7D-4DBB-9DEA-86BB8B8F4BC8}"/>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rot="10800000">
            <a:off x="5381624" y="6209414"/>
            <a:ext cx="6810375" cy="648586"/>
          </a:xfrm>
          <a:custGeom>
            <a:avLst/>
            <a:gdLst>
              <a:gd name="connsiteX0" fmla="*/ 0 w 10753706"/>
              <a:gd name="connsiteY0" fmla="*/ 0 h 1027260"/>
              <a:gd name="connsiteX1" fmla="*/ 10753706 w 10753706"/>
              <a:gd name="connsiteY1" fmla="*/ 0 h 1027260"/>
              <a:gd name="connsiteX2" fmla="*/ 10748809 w 10753706"/>
              <a:gd name="connsiteY2" fmla="*/ 2522 h 1027260"/>
              <a:gd name="connsiteX3" fmla="*/ 10725330 w 10753706"/>
              <a:gd name="connsiteY3" fmla="*/ 11977 h 1027260"/>
              <a:gd name="connsiteX4" fmla="*/ 10615423 w 10753706"/>
              <a:gd name="connsiteY4" fmla="*/ 52967 h 1027260"/>
              <a:gd name="connsiteX5" fmla="*/ 10533936 w 10753706"/>
              <a:gd name="connsiteY5" fmla="*/ 53095 h 1027260"/>
              <a:gd name="connsiteX6" fmla="*/ 10466876 w 10753706"/>
              <a:gd name="connsiteY6" fmla="*/ 45180 h 1027260"/>
              <a:gd name="connsiteX7" fmla="*/ 10355090 w 10753706"/>
              <a:gd name="connsiteY7" fmla="*/ 89741 h 1027260"/>
              <a:gd name="connsiteX8" fmla="*/ 10087145 w 10753706"/>
              <a:gd name="connsiteY8" fmla="*/ 66115 h 1027260"/>
              <a:gd name="connsiteX9" fmla="*/ 10015902 w 10753706"/>
              <a:gd name="connsiteY9" fmla="*/ 76178 h 1027260"/>
              <a:gd name="connsiteX10" fmla="*/ 9806005 w 10753706"/>
              <a:gd name="connsiteY10" fmla="*/ 102435 h 1027260"/>
              <a:gd name="connsiteX11" fmla="*/ 9602583 w 10753706"/>
              <a:gd name="connsiteY11" fmla="*/ 179170 h 1027260"/>
              <a:gd name="connsiteX12" fmla="*/ 9469719 w 10753706"/>
              <a:gd name="connsiteY12" fmla="*/ 174721 h 1027260"/>
              <a:gd name="connsiteX13" fmla="*/ 9408692 w 10753706"/>
              <a:gd name="connsiteY13" fmla="*/ 189513 h 1027260"/>
              <a:gd name="connsiteX14" fmla="*/ 9364151 w 10753706"/>
              <a:gd name="connsiteY14" fmla="*/ 194072 h 1027260"/>
              <a:gd name="connsiteX15" fmla="*/ 9337751 w 10753706"/>
              <a:gd name="connsiteY15" fmla="*/ 197579 h 1027260"/>
              <a:gd name="connsiteX16" fmla="*/ 9297166 w 10753706"/>
              <a:gd name="connsiteY16" fmla="*/ 216558 h 1027260"/>
              <a:gd name="connsiteX17" fmla="*/ 9123859 w 10753706"/>
              <a:gd name="connsiteY17" fmla="*/ 237356 h 1027260"/>
              <a:gd name="connsiteX18" fmla="*/ 8950741 w 10753706"/>
              <a:gd name="connsiteY18" fmla="*/ 238020 h 1027260"/>
              <a:gd name="connsiteX19" fmla="*/ 8718236 w 10753706"/>
              <a:gd name="connsiteY19" fmla="*/ 303148 h 1027260"/>
              <a:gd name="connsiteX20" fmla="*/ 8694011 w 10753706"/>
              <a:gd name="connsiteY20" fmla="*/ 308812 h 1027260"/>
              <a:gd name="connsiteX21" fmla="*/ 8611976 w 10753706"/>
              <a:gd name="connsiteY21" fmla="*/ 324819 h 1027260"/>
              <a:gd name="connsiteX22" fmla="*/ 8562074 w 10753706"/>
              <a:gd name="connsiteY22" fmla="*/ 337971 h 1027260"/>
              <a:gd name="connsiteX23" fmla="*/ 8501724 w 10753706"/>
              <a:gd name="connsiteY23" fmla="*/ 360865 h 1027260"/>
              <a:gd name="connsiteX24" fmla="*/ 8504489 w 10753706"/>
              <a:gd name="connsiteY24" fmla="*/ 364790 h 1027260"/>
              <a:gd name="connsiteX25" fmla="*/ 8492774 w 10753706"/>
              <a:gd name="connsiteY25" fmla="*/ 366181 h 1027260"/>
              <a:gd name="connsiteX26" fmla="*/ 8466405 w 10753706"/>
              <a:gd name="connsiteY26" fmla="*/ 368724 h 1027260"/>
              <a:gd name="connsiteX27" fmla="*/ 8427069 w 10753706"/>
              <a:gd name="connsiteY27" fmla="*/ 387211 h 1027260"/>
              <a:gd name="connsiteX28" fmla="*/ 8387766 w 10753706"/>
              <a:gd name="connsiteY28" fmla="*/ 377161 h 1027260"/>
              <a:gd name="connsiteX29" fmla="*/ 8315874 w 10753706"/>
              <a:gd name="connsiteY29" fmla="*/ 395527 h 1027260"/>
              <a:gd name="connsiteX30" fmla="*/ 8274474 w 10753706"/>
              <a:gd name="connsiteY30" fmla="*/ 405112 h 1027260"/>
              <a:gd name="connsiteX31" fmla="*/ 8234664 w 10753706"/>
              <a:gd name="connsiteY31" fmla="*/ 410219 h 1027260"/>
              <a:gd name="connsiteX32" fmla="*/ 8211268 w 10753706"/>
              <a:gd name="connsiteY32" fmla="*/ 416791 h 1027260"/>
              <a:gd name="connsiteX33" fmla="*/ 8188615 w 10753706"/>
              <a:gd name="connsiteY33" fmla="*/ 421755 h 1027260"/>
              <a:gd name="connsiteX34" fmla="*/ 8179981 w 10753706"/>
              <a:gd name="connsiteY34" fmla="*/ 420402 h 1027260"/>
              <a:gd name="connsiteX35" fmla="*/ 8179307 w 10753706"/>
              <a:gd name="connsiteY35" fmla="*/ 422516 h 1027260"/>
              <a:gd name="connsiteX36" fmla="*/ 8147929 w 10753706"/>
              <a:gd name="connsiteY36" fmla="*/ 450302 h 1027260"/>
              <a:gd name="connsiteX37" fmla="*/ 8089136 w 10753706"/>
              <a:gd name="connsiteY37" fmla="*/ 465283 h 1027260"/>
              <a:gd name="connsiteX38" fmla="*/ 8049973 w 10753706"/>
              <a:gd name="connsiteY38" fmla="*/ 454121 h 1027260"/>
              <a:gd name="connsiteX39" fmla="*/ 7965913 w 10753706"/>
              <a:gd name="connsiteY39" fmla="*/ 464415 h 1027260"/>
              <a:gd name="connsiteX40" fmla="*/ 7945093 w 10753706"/>
              <a:gd name="connsiteY40" fmla="*/ 464798 h 1027260"/>
              <a:gd name="connsiteX41" fmla="*/ 7935335 w 10753706"/>
              <a:gd name="connsiteY41" fmla="*/ 462442 h 1027260"/>
              <a:gd name="connsiteX42" fmla="*/ 7904779 w 10753706"/>
              <a:gd name="connsiteY42" fmla="*/ 471429 h 1027260"/>
              <a:gd name="connsiteX43" fmla="*/ 7855604 w 10753706"/>
              <a:gd name="connsiteY43" fmla="*/ 480199 h 1027260"/>
              <a:gd name="connsiteX44" fmla="*/ 7832630 w 10753706"/>
              <a:gd name="connsiteY44" fmla="*/ 485371 h 1027260"/>
              <a:gd name="connsiteX45" fmla="*/ 7812438 w 10753706"/>
              <a:gd name="connsiteY45" fmla="*/ 485391 h 1027260"/>
              <a:gd name="connsiteX46" fmla="*/ 7701399 w 10753706"/>
              <a:gd name="connsiteY46" fmla="*/ 495197 h 1027260"/>
              <a:gd name="connsiteX47" fmla="*/ 7674778 w 10753706"/>
              <a:gd name="connsiteY47" fmla="*/ 494723 h 1027260"/>
              <a:gd name="connsiteX48" fmla="*/ 7660445 w 10753706"/>
              <a:gd name="connsiteY48" fmla="*/ 490194 h 1027260"/>
              <a:gd name="connsiteX49" fmla="*/ 7651781 w 10753706"/>
              <a:gd name="connsiteY49" fmla="*/ 493084 h 1027260"/>
              <a:gd name="connsiteX50" fmla="*/ 7584807 w 10753706"/>
              <a:gd name="connsiteY50" fmla="*/ 499490 h 1027260"/>
              <a:gd name="connsiteX51" fmla="*/ 7541324 w 10753706"/>
              <a:gd name="connsiteY51" fmla="*/ 504184 h 1027260"/>
              <a:gd name="connsiteX52" fmla="*/ 7541756 w 10753706"/>
              <a:gd name="connsiteY52" fmla="*/ 512184 h 1027260"/>
              <a:gd name="connsiteX53" fmla="*/ 7503906 w 10753706"/>
              <a:gd name="connsiteY53" fmla="*/ 518551 h 1027260"/>
              <a:gd name="connsiteX54" fmla="*/ 7460411 w 10753706"/>
              <a:gd name="connsiteY54" fmla="*/ 517415 h 1027260"/>
              <a:gd name="connsiteX55" fmla="*/ 7460116 w 10753706"/>
              <a:gd name="connsiteY55" fmla="*/ 517548 h 1027260"/>
              <a:gd name="connsiteX56" fmla="*/ 7297810 w 10753706"/>
              <a:gd name="connsiteY56" fmla="*/ 563947 h 1027260"/>
              <a:gd name="connsiteX57" fmla="*/ 6946388 w 10753706"/>
              <a:gd name="connsiteY57" fmla="*/ 665244 h 1027260"/>
              <a:gd name="connsiteX58" fmla="*/ 6741704 w 10753706"/>
              <a:gd name="connsiteY58" fmla="*/ 679365 h 1027260"/>
              <a:gd name="connsiteX59" fmla="*/ 6624680 w 10753706"/>
              <a:gd name="connsiteY59" fmla="*/ 677674 h 1027260"/>
              <a:gd name="connsiteX60" fmla="*/ 6605700 w 10753706"/>
              <a:gd name="connsiteY60" fmla="*/ 683566 h 1027260"/>
              <a:gd name="connsiteX61" fmla="*/ 6576922 w 10753706"/>
              <a:gd name="connsiteY61" fmla="*/ 683030 h 1027260"/>
              <a:gd name="connsiteX62" fmla="*/ 6405123 w 10753706"/>
              <a:gd name="connsiteY62" fmla="*/ 721946 h 1027260"/>
              <a:gd name="connsiteX63" fmla="*/ 6368938 w 10753706"/>
              <a:gd name="connsiteY63" fmla="*/ 717341 h 1027260"/>
              <a:gd name="connsiteX64" fmla="*/ 6295102 w 10753706"/>
              <a:gd name="connsiteY64" fmla="*/ 729508 h 1027260"/>
              <a:gd name="connsiteX65" fmla="*/ 6202084 w 10753706"/>
              <a:gd name="connsiteY65" fmla="*/ 767091 h 1027260"/>
              <a:gd name="connsiteX66" fmla="*/ 6067157 w 10753706"/>
              <a:gd name="connsiteY66" fmla="*/ 790339 h 1027260"/>
              <a:gd name="connsiteX67" fmla="*/ 6061443 w 10753706"/>
              <a:gd name="connsiteY67" fmla="*/ 796151 h 1027260"/>
              <a:gd name="connsiteX68" fmla="*/ 6051406 w 10753706"/>
              <a:gd name="connsiteY68" fmla="*/ 800684 h 1027260"/>
              <a:gd name="connsiteX69" fmla="*/ 6049097 w 10753706"/>
              <a:gd name="connsiteY69" fmla="*/ 800636 h 1027260"/>
              <a:gd name="connsiteX70" fmla="*/ 6034222 w 10753706"/>
              <a:gd name="connsiteY70" fmla="*/ 804110 h 1027260"/>
              <a:gd name="connsiteX71" fmla="*/ 6033121 w 10753706"/>
              <a:gd name="connsiteY71" fmla="*/ 806078 h 1027260"/>
              <a:gd name="connsiteX72" fmla="*/ 6023593 w 10753706"/>
              <a:gd name="connsiteY72" fmla="*/ 808842 h 1027260"/>
              <a:gd name="connsiteX73" fmla="*/ 6006639 w 10753706"/>
              <a:gd name="connsiteY73" fmla="*/ 815304 h 1027260"/>
              <a:gd name="connsiteX74" fmla="*/ 6001762 w 10753706"/>
              <a:gd name="connsiteY74" fmla="*/ 815557 h 1027260"/>
              <a:gd name="connsiteX75" fmla="*/ 5973534 w 10753706"/>
              <a:gd name="connsiteY75" fmla="*/ 823815 h 1027260"/>
              <a:gd name="connsiteX76" fmla="*/ 5972336 w 10753706"/>
              <a:gd name="connsiteY76" fmla="*/ 823476 h 1027260"/>
              <a:gd name="connsiteX77" fmla="*/ 5960841 w 10753706"/>
              <a:gd name="connsiteY77" fmla="*/ 823819 h 1027260"/>
              <a:gd name="connsiteX78" fmla="*/ 5940719 w 10753706"/>
              <a:gd name="connsiteY78" fmla="*/ 825514 h 1027260"/>
              <a:gd name="connsiteX79" fmla="*/ 5884298 w 10753706"/>
              <a:gd name="connsiteY79" fmla="*/ 823806 h 1027260"/>
              <a:gd name="connsiteX80" fmla="*/ 5854779 w 10753706"/>
              <a:gd name="connsiteY80" fmla="*/ 832365 h 1027260"/>
              <a:gd name="connsiteX81" fmla="*/ 5848382 w 10753706"/>
              <a:gd name="connsiteY81" fmla="*/ 833844 h 1027260"/>
              <a:gd name="connsiteX82" fmla="*/ 5848066 w 10753706"/>
              <a:gd name="connsiteY82" fmla="*/ 833772 h 1027260"/>
              <a:gd name="connsiteX83" fmla="*/ 5840944 w 10753706"/>
              <a:gd name="connsiteY83" fmla="*/ 835132 h 1027260"/>
              <a:gd name="connsiteX84" fmla="*/ 5836719 w 10753706"/>
              <a:gd name="connsiteY84" fmla="*/ 836539 h 1027260"/>
              <a:gd name="connsiteX85" fmla="*/ 5824311 w 10753706"/>
              <a:gd name="connsiteY85" fmla="*/ 839408 h 1027260"/>
              <a:gd name="connsiteX86" fmla="*/ 5818788 w 10753706"/>
              <a:gd name="connsiteY86" fmla="*/ 839727 h 1027260"/>
              <a:gd name="connsiteX87" fmla="*/ 5763953 w 10753706"/>
              <a:gd name="connsiteY87" fmla="*/ 834282 h 1027260"/>
              <a:gd name="connsiteX88" fmla="*/ 5667748 w 10753706"/>
              <a:gd name="connsiteY88" fmla="*/ 840211 h 1027260"/>
              <a:gd name="connsiteX89" fmla="*/ 5573108 w 10753706"/>
              <a:gd name="connsiteY89" fmla="*/ 847611 h 1027260"/>
              <a:gd name="connsiteX90" fmla="*/ 5539137 w 10753706"/>
              <a:gd name="connsiteY90" fmla="*/ 851033 h 1027260"/>
              <a:gd name="connsiteX91" fmla="*/ 5510651 w 10753706"/>
              <a:gd name="connsiteY91" fmla="*/ 844215 h 1027260"/>
              <a:gd name="connsiteX92" fmla="*/ 5457331 w 10753706"/>
              <a:gd name="connsiteY92" fmla="*/ 839159 h 1027260"/>
              <a:gd name="connsiteX93" fmla="*/ 5410613 w 10753706"/>
              <a:gd name="connsiteY93" fmla="*/ 834358 h 1027260"/>
              <a:gd name="connsiteX94" fmla="*/ 5370040 w 10753706"/>
              <a:gd name="connsiteY94" fmla="*/ 862127 h 1027260"/>
              <a:gd name="connsiteX95" fmla="*/ 5318778 w 10753706"/>
              <a:gd name="connsiteY95" fmla="*/ 855310 h 1027260"/>
              <a:gd name="connsiteX96" fmla="*/ 5298645 w 10753706"/>
              <a:gd name="connsiteY96" fmla="*/ 855171 h 1027260"/>
              <a:gd name="connsiteX97" fmla="*/ 5253828 w 10753706"/>
              <a:gd name="connsiteY97" fmla="*/ 859670 h 1027260"/>
              <a:gd name="connsiteX98" fmla="*/ 5216955 w 10753706"/>
              <a:gd name="connsiteY98" fmla="*/ 866245 h 1027260"/>
              <a:gd name="connsiteX99" fmla="*/ 5214344 w 10753706"/>
              <a:gd name="connsiteY99" fmla="*/ 868102 h 1027260"/>
              <a:gd name="connsiteX100" fmla="*/ 5195561 w 10753706"/>
              <a:gd name="connsiteY100" fmla="*/ 869949 h 1027260"/>
              <a:gd name="connsiteX101" fmla="*/ 5182555 w 10753706"/>
              <a:gd name="connsiteY101" fmla="*/ 873542 h 1027260"/>
              <a:gd name="connsiteX102" fmla="*/ 5172552 w 10753706"/>
              <a:gd name="connsiteY102" fmla="*/ 878801 h 1027260"/>
              <a:gd name="connsiteX103" fmla="*/ 5027993 w 10753706"/>
              <a:gd name="connsiteY103" fmla="*/ 889666 h 1027260"/>
              <a:gd name="connsiteX104" fmla="*/ 4939844 w 10753706"/>
              <a:gd name="connsiteY104" fmla="*/ 934802 h 1027260"/>
              <a:gd name="connsiteX105" fmla="*/ 4792576 w 10753706"/>
              <a:gd name="connsiteY105" fmla="*/ 934820 h 1027260"/>
              <a:gd name="connsiteX106" fmla="*/ 4602423 w 10753706"/>
              <a:gd name="connsiteY106" fmla="*/ 958063 h 1027260"/>
              <a:gd name="connsiteX107" fmla="*/ 4290656 w 10753706"/>
              <a:gd name="connsiteY107" fmla="*/ 969152 h 1027260"/>
              <a:gd name="connsiteX108" fmla="*/ 3952334 w 10753706"/>
              <a:gd name="connsiteY108" fmla="*/ 954043 h 1027260"/>
              <a:gd name="connsiteX109" fmla="*/ 3858560 w 10753706"/>
              <a:gd name="connsiteY109" fmla="*/ 948781 h 1027260"/>
              <a:gd name="connsiteX110" fmla="*/ 3846597 w 10753706"/>
              <a:gd name="connsiteY110" fmla="*/ 948382 h 1027260"/>
              <a:gd name="connsiteX111" fmla="*/ 3736044 w 10753706"/>
              <a:gd name="connsiteY111" fmla="*/ 947759 h 1027260"/>
              <a:gd name="connsiteX112" fmla="*/ 3713136 w 10753706"/>
              <a:gd name="connsiteY112" fmla="*/ 946963 h 1027260"/>
              <a:gd name="connsiteX113" fmla="*/ 3695939 w 10753706"/>
              <a:gd name="connsiteY113" fmla="*/ 943639 h 1027260"/>
              <a:gd name="connsiteX114" fmla="*/ 3694125 w 10753706"/>
              <a:gd name="connsiteY114" fmla="*/ 940567 h 1027260"/>
              <a:gd name="connsiteX115" fmla="*/ 3681925 w 10753706"/>
              <a:gd name="connsiteY115" fmla="*/ 939706 h 1027260"/>
              <a:gd name="connsiteX116" fmla="*/ 3679204 w 10753706"/>
              <a:gd name="connsiteY116" fmla="*/ 938926 h 1027260"/>
              <a:gd name="connsiteX117" fmla="*/ 3615656 w 10753706"/>
              <a:gd name="connsiteY117" fmla="*/ 940320 h 1027260"/>
              <a:gd name="connsiteX118" fmla="*/ 3567983 w 10753706"/>
              <a:gd name="connsiteY118" fmla="*/ 935596 h 1027260"/>
              <a:gd name="connsiteX119" fmla="*/ 3422423 w 10753706"/>
              <a:gd name="connsiteY119" fmla="*/ 932129 h 1027260"/>
              <a:gd name="connsiteX120" fmla="*/ 3310925 w 10753706"/>
              <a:gd name="connsiteY120" fmla="*/ 911072 h 1027260"/>
              <a:gd name="connsiteX121" fmla="*/ 3139421 w 10753706"/>
              <a:gd name="connsiteY121" fmla="*/ 934151 h 1027260"/>
              <a:gd name="connsiteX122" fmla="*/ 2996922 w 10753706"/>
              <a:gd name="connsiteY122" fmla="*/ 927537 h 1027260"/>
              <a:gd name="connsiteX123" fmla="*/ 2982785 w 10753706"/>
              <a:gd name="connsiteY123" fmla="*/ 931453 h 1027260"/>
              <a:gd name="connsiteX124" fmla="*/ 2967478 w 10753706"/>
              <a:gd name="connsiteY124" fmla="*/ 933397 h 1027260"/>
              <a:gd name="connsiteX125" fmla="*/ 2948552 w 10753706"/>
              <a:gd name="connsiteY125" fmla="*/ 932961 h 1027260"/>
              <a:gd name="connsiteX126" fmla="*/ 2944404 w 10753706"/>
              <a:gd name="connsiteY126" fmla="*/ 934452 h 1027260"/>
              <a:gd name="connsiteX127" fmla="*/ 2908608 w 10753706"/>
              <a:gd name="connsiteY127" fmla="*/ 937205 h 1027260"/>
              <a:gd name="connsiteX128" fmla="*/ 2904443 w 10753706"/>
              <a:gd name="connsiteY128" fmla="*/ 936455 h 1027260"/>
              <a:gd name="connsiteX129" fmla="*/ 2868935 w 10753706"/>
              <a:gd name="connsiteY129" fmla="*/ 938022 h 1027260"/>
              <a:gd name="connsiteX130" fmla="*/ 2868586 w 10753706"/>
              <a:gd name="connsiteY130" fmla="*/ 937487 h 1027260"/>
              <a:gd name="connsiteX131" fmla="*/ 2859191 w 10753706"/>
              <a:gd name="connsiteY131" fmla="*/ 935503 h 1027260"/>
              <a:gd name="connsiteX132" fmla="*/ 2840915 w 10753706"/>
              <a:gd name="connsiteY132" fmla="*/ 932977 h 1027260"/>
              <a:gd name="connsiteX133" fmla="*/ 2763509 w 10753706"/>
              <a:gd name="connsiteY133" fmla="*/ 921850 h 1027260"/>
              <a:gd name="connsiteX134" fmla="*/ 2756121 w 10753706"/>
              <a:gd name="connsiteY134" fmla="*/ 921864 h 1027260"/>
              <a:gd name="connsiteX135" fmla="*/ 2755998 w 10753706"/>
              <a:gd name="connsiteY135" fmla="*/ 921739 h 1027260"/>
              <a:gd name="connsiteX136" fmla="*/ 2748255 w 10753706"/>
              <a:gd name="connsiteY136" fmla="*/ 921505 h 1027260"/>
              <a:gd name="connsiteX137" fmla="*/ 2694601 w 10753706"/>
              <a:gd name="connsiteY137" fmla="*/ 915575 h 1027260"/>
              <a:gd name="connsiteX138" fmla="*/ 2635357 w 10753706"/>
              <a:gd name="connsiteY138" fmla="*/ 910976 h 1027260"/>
              <a:gd name="connsiteX139" fmla="*/ 2601047 w 10753706"/>
              <a:gd name="connsiteY139" fmla="*/ 910263 h 1027260"/>
              <a:gd name="connsiteX140" fmla="*/ 2507482 w 10753706"/>
              <a:gd name="connsiteY140" fmla="*/ 906211 h 1027260"/>
              <a:gd name="connsiteX141" fmla="*/ 2413884 w 10753706"/>
              <a:gd name="connsiteY141" fmla="*/ 900545 h 1027260"/>
              <a:gd name="connsiteX142" fmla="*/ 2368912 w 10753706"/>
              <a:gd name="connsiteY142" fmla="*/ 888755 h 1027260"/>
              <a:gd name="connsiteX143" fmla="*/ 2349490 w 10753706"/>
              <a:gd name="connsiteY143" fmla="*/ 889719 h 1027260"/>
              <a:gd name="connsiteX144" fmla="*/ 2344290 w 10753706"/>
              <a:gd name="connsiteY144" fmla="*/ 890584 h 1027260"/>
              <a:gd name="connsiteX145" fmla="*/ 2336488 w 10753706"/>
              <a:gd name="connsiteY145" fmla="*/ 891058 h 1027260"/>
              <a:gd name="connsiteX146" fmla="*/ 2329015 w 10753706"/>
              <a:gd name="connsiteY146" fmla="*/ 891627 h 1027260"/>
              <a:gd name="connsiteX147" fmla="*/ 2293898 w 10753706"/>
              <a:gd name="connsiteY147" fmla="*/ 896431 h 1027260"/>
              <a:gd name="connsiteX148" fmla="*/ 2243927 w 10753706"/>
              <a:gd name="connsiteY148" fmla="*/ 888076 h 1027260"/>
              <a:gd name="connsiteX149" fmla="*/ 2223920 w 10753706"/>
              <a:gd name="connsiteY149" fmla="*/ 887331 h 1027260"/>
              <a:gd name="connsiteX150" fmla="*/ 2213081 w 10753706"/>
              <a:gd name="connsiteY150" fmla="*/ 886302 h 1027260"/>
              <a:gd name="connsiteX151" fmla="*/ 2212307 w 10753706"/>
              <a:gd name="connsiteY151" fmla="*/ 885829 h 1027260"/>
              <a:gd name="connsiteX152" fmla="*/ 2152321 w 10753706"/>
              <a:gd name="connsiteY152" fmla="*/ 894418 h 1027260"/>
              <a:gd name="connsiteX153" fmla="*/ 2140985 w 10753706"/>
              <a:gd name="connsiteY153" fmla="*/ 895968 h 1027260"/>
              <a:gd name="connsiteX154" fmla="*/ 2121210 w 10753706"/>
              <a:gd name="connsiteY154" fmla="*/ 899354 h 1027260"/>
              <a:gd name="connsiteX155" fmla="*/ 2119146 w 10753706"/>
              <a:gd name="connsiteY155" fmla="*/ 899033 h 1027260"/>
              <a:gd name="connsiteX156" fmla="*/ 2105666 w 10753706"/>
              <a:gd name="connsiteY156" fmla="*/ 902240 h 1027260"/>
              <a:gd name="connsiteX157" fmla="*/ 2094924 w 10753706"/>
              <a:gd name="connsiteY157" fmla="*/ 907203 h 1027260"/>
              <a:gd name="connsiteX158" fmla="*/ 1949478 w 10753706"/>
              <a:gd name="connsiteY158" fmla="*/ 913748 h 1027260"/>
              <a:gd name="connsiteX159" fmla="*/ 1749684 w 10753706"/>
              <a:gd name="connsiteY159" fmla="*/ 942223 h 1027260"/>
              <a:gd name="connsiteX160" fmla="*/ 1585576 w 10753706"/>
              <a:gd name="connsiteY160" fmla="*/ 954170 h 1027260"/>
              <a:gd name="connsiteX161" fmla="*/ 1476250 w 10753706"/>
              <a:gd name="connsiteY161" fmla="*/ 950653 h 1027260"/>
              <a:gd name="connsiteX162" fmla="*/ 1433927 w 10753706"/>
              <a:gd name="connsiteY162" fmla="*/ 959926 h 1027260"/>
              <a:gd name="connsiteX163" fmla="*/ 1414893 w 10753706"/>
              <a:gd name="connsiteY163" fmla="*/ 957671 h 1027260"/>
              <a:gd name="connsiteX164" fmla="*/ 1411585 w 10753706"/>
              <a:gd name="connsiteY164" fmla="*/ 957179 h 1027260"/>
              <a:gd name="connsiteX165" fmla="*/ 1398896 w 10753706"/>
              <a:gd name="connsiteY165" fmla="*/ 957460 h 1027260"/>
              <a:gd name="connsiteX166" fmla="*/ 1394632 w 10753706"/>
              <a:gd name="connsiteY166" fmla="*/ 954725 h 1027260"/>
              <a:gd name="connsiteX167" fmla="*/ 1375043 w 10753706"/>
              <a:gd name="connsiteY167" fmla="*/ 953132 h 1027260"/>
              <a:gd name="connsiteX168" fmla="*/ 1351876 w 10753706"/>
              <a:gd name="connsiteY168" fmla="*/ 954436 h 1027260"/>
              <a:gd name="connsiteX169" fmla="*/ 1242676 w 10753706"/>
              <a:gd name="connsiteY169" fmla="*/ 963767 h 1027260"/>
              <a:gd name="connsiteX170" fmla="*/ 1205993 w 10753706"/>
              <a:gd name="connsiteY170" fmla="*/ 974080 h 1027260"/>
              <a:gd name="connsiteX171" fmla="*/ 1052221 w 10753706"/>
              <a:gd name="connsiteY171" fmla="*/ 963954 h 1027260"/>
              <a:gd name="connsiteX172" fmla="*/ 968270 w 10753706"/>
              <a:gd name="connsiteY172" fmla="*/ 964761 h 1027260"/>
              <a:gd name="connsiteX173" fmla="*/ 874493 w 10753706"/>
              <a:gd name="connsiteY173" fmla="*/ 998122 h 1027260"/>
              <a:gd name="connsiteX174" fmla="*/ 814411 w 10753706"/>
              <a:gd name="connsiteY174" fmla="*/ 1007391 h 1027260"/>
              <a:gd name="connsiteX175" fmla="*/ 688604 w 10753706"/>
              <a:gd name="connsiteY175" fmla="*/ 1015631 h 1027260"/>
              <a:gd name="connsiteX176" fmla="*/ 618171 w 10753706"/>
              <a:gd name="connsiteY176" fmla="*/ 1027260 h 1027260"/>
              <a:gd name="connsiteX177" fmla="*/ 570379 w 10753706"/>
              <a:gd name="connsiteY177" fmla="*/ 1023487 h 1027260"/>
              <a:gd name="connsiteX178" fmla="*/ 482519 w 10753706"/>
              <a:gd name="connsiteY178" fmla="*/ 1002108 h 1027260"/>
              <a:gd name="connsiteX179" fmla="*/ 475319 w 10753706"/>
              <a:gd name="connsiteY179" fmla="*/ 1009922 h 1027260"/>
              <a:gd name="connsiteX180" fmla="*/ 431104 w 10753706"/>
              <a:gd name="connsiteY180" fmla="*/ 1009317 h 1027260"/>
              <a:gd name="connsiteX181" fmla="*/ 363782 w 10753706"/>
              <a:gd name="connsiteY181" fmla="*/ 1007585 h 1027260"/>
              <a:gd name="connsiteX182" fmla="*/ 325533 w 10753706"/>
              <a:gd name="connsiteY182" fmla="*/ 1008502 h 1027260"/>
              <a:gd name="connsiteX183" fmla="*/ 220429 w 10753706"/>
              <a:gd name="connsiteY183" fmla="*/ 1008927 h 1027260"/>
              <a:gd name="connsiteX184" fmla="*/ 114676 w 10753706"/>
              <a:gd name="connsiteY184" fmla="*/ 1007765 h 1027260"/>
              <a:gd name="connsiteX185" fmla="*/ 13470 w 10753706"/>
              <a:gd name="connsiteY185" fmla="*/ 998544 h 1027260"/>
              <a:gd name="connsiteX186" fmla="*/ 0 w 10753706"/>
              <a:gd name="connsiteY186" fmla="*/ 997355 h 10272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Lst>
            <a:rect l="l" t="t" r="r" b="b"/>
            <a:pathLst>
              <a:path w="10753706" h="1027260">
                <a:moveTo>
                  <a:pt x="0" y="0"/>
                </a:moveTo>
                <a:lnTo>
                  <a:pt x="10753706" y="0"/>
                </a:lnTo>
                <a:lnTo>
                  <a:pt x="10748809" y="2522"/>
                </a:lnTo>
                <a:cubicBezTo>
                  <a:pt x="10744031" y="4644"/>
                  <a:pt x="10737551" y="7204"/>
                  <a:pt x="10725330" y="11977"/>
                </a:cubicBezTo>
                <a:cubicBezTo>
                  <a:pt x="10700888" y="21523"/>
                  <a:pt x="10652058" y="39304"/>
                  <a:pt x="10615423" y="52967"/>
                </a:cubicBezTo>
                <a:cubicBezTo>
                  <a:pt x="10598524" y="49017"/>
                  <a:pt x="10550674" y="61360"/>
                  <a:pt x="10533936" y="53095"/>
                </a:cubicBezTo>
                <a:cubicBezTo>
                  <a:pt x="10519435" y="55674"/>
                  <a:pt x="10480156" y="49393"/>
                  <a:pt x="10466876" y="45180"/>
                </a:cubicBezTo>
                <a:cubicBezTo>
                  <a:pt x="10443145" y="68059"/>
                  <a:pt x="10382269" y="71294"/>
                  <a:pt x="10355090" y="89741"/>
                </a:cubicBezTo>
                <a:cubicBezTo>
                  <a:pt x="10286222" y="95376"/>
                  <a:pt x="10146285" y="63529"/>
                  <a:pt x="10087145" y="66115"/>
                </a:cubicBezTo>
                <a:cubicBezTo>
                  <a:pt x="10067575" y="79584"/>
                  <a:pt x="10043111" y="68921"/>
                  <a:pt x="10015902" y="76178"/>
                </a:cubicBezTo>
                <a:cubicBezTo>
                  <a:pt x="9952302" y="84628"/>
                  <a:pt x="9893286" y="103337"/>
                  <a:pt x="9806005" y="102435"/>
                </a:cubicBezTo>
                <a:cubicBezTo>
                  <a:pt x="9782247" y="141133"/>
                  <a:pt x="9674787" y="151643"/>
                  <a:pt x="9602583" y="179170"/>
                </a:cubicBezTo>
                <a:cubicBezTo>
                  <a:pt x="9557658" y="187584"/>
                  <a:pt x="9478290" y="154235"/>
                  <a:pt x="9469719" y="174721"/>
                </a:cubicBezTo>
                <a:cubicBezTo>
                  <a:pt x="9443779" y="165070"/>
                  <a:pt x="9431317" y="185692"/>
                  <a:pt x="9408692" y="189513"/>
                </a:cubicBezTo>
                <a:cubicBezTo>
                  <a:pt x="9387154" y="183843"/>
                  <a:pt x="9380475" y="191089"/>
                  <a:pt x="9364151" y="194072"/>
                </a:cubicBezTo>
                <a:cubicBezTo>
                  <a:pt x="9354686" y="190222"/>
                  <a:pt x="9340485" y="191782"/>
                  <a:pt x="9337751" y="197579"/>
                </a:cubicBezTo>
                <a:cubicBezTo>
                  <a:pt x="9349566" y="209270"/>
                  <a:pt x="9297468" y="207714"/>
                  <a:pt x="9297166" y="216558"/>
                </a:cubicBezTo>
                <a:cubicBezTo>
                  <a:pt x="9269057" y="220999"/>
                  <a:pt x="9139630" y="221783"/>
                  <a:pt x="9123859" y="237356"/>
                </a:cubicBezTo>
                <a:cubicBezTo>
                  <a:pt x="9068176" y="249209"/>
                  <a:pt x="8975349" y="235349"/>
                  <a:pt x="8950741" y="238020"/>
                </a:cubicBezTo>
                <a:cubicBezTo>
                  <a:pt x="8916265" y="215428"/>
                  <a:pt x="8822808" y="292026"/>
                  <a:pt x="8718236" y="303148"/>
                </a:cubicBezTo>
                <a:cubicBezTo>
                  <a:pt x="8703111" y="302060"/>
                  <a:pt x="8695551" y="302792"/>
                  <a:pt x="8694011" y="308812"/>
                </a:cubicBezTo>
                <a:cubicBezTo>
                  <a:pt x="8661810" y="312764"/>
                  <a:pt x="8637956" y="329628"/>
                  <a:pt x="8611976" y="324819"/>
                </a:cubicBezTo>
                <a:cubicBezTo>
                  <a:pt x="8621849" y="336388"/>
                  <a:pt x="8562809" y="325917"/>
                  <a:pt x="8562074" y="337971"/>
                </a:cubicBezTo>
                <a:cubicBezTo>
                  <a:pt x="8543699" y="343978"/>
                  <a:pt x="8511321" y="356396"/>
                  <a:pt x="8501724" y="360865"/>
                </a:cubicBezTo>
                <a:lnTo>
                  <a:pt x="8504489" y="364790"/>
                </a:lnTo>
                <a:lnTo>
                  <a:pt x="8492774" y="366181"/>
                </a:lnTo>
                <a:lnTo>
                  <a:pt x="8466405" y="368724"/>
                </a:lnTo>
                <a:cubicBezTo>
                  <a:pt x="8455454" y="372229"/>
                  <a:pt x="8440175" y="385805"/>
                  <a:pt x="8427069" y="387211"/>
                </a:cubicBezTo>
                <a:cubicBezTo>
                  <a:pt x="8400442" y="392215"/>
                  <a:pt x="8397079" y="382989"/>
                  <a:pt x="8387766" y="377161"/>
                </a:cubicBezTo>
                <a:cubicBezTo>
                  <a:pt x="8369233" y="378548"/>
                  <a:pt x="8334756" y="390869"/>
                  <a:pt x="8315874" y="395527"/>
                </a:cubicBezTo>
                <a:cubicBezTo>
                  <a:pt x="8306664" y="400500"/>
                  <a:pt x="8272845" y="393679"/>
                  <a:pt x="8274474" y="405112"/>
                </a:cubicBezTo>
                <a:cubicBezTo>
                  <a:pt x="8255483" y="406194"/>
                  <a:pt x="8244963" y="408376"/>
                  <a:pt x="8234664" y="410219"/>
                </a:cubicBezTo>
                <a:lnTo>
                  <a:pt x="8211268" y="416791"/>
                </a:lnTo>
                <a:cubicBezTo>
                  <a:pt x="8204720" y="419941"/>
                  <a:pt x="8197411" y="422004"/>
                  <a:pt x="8188615" y="421755"/>
                </a:cubicBezTo>
                <a:lnTo>
                  <a:pt x="8179981" y="420402"/>
                </a:lnTo>
                <a:lnTo>
                  <a:pt x="8179307" y="422516"/>
                </a:lnTo>
                <a:cubicBezTo>
                  <a:pt x="8179027" y="425797"/>
                  <a:pt x="8175790" y="448341"/>
                  <a:pt x="8147929" y="450302"/>
                </a:cubicBezTo>
                <a:cubicBezTo>
                  <a:pt x="8130300" y="457967"/>
                  <a:pt x="8114933" y="461015"/>
                  <a:pt x="8089136" y="465283"/>
                </a:cubicBezTo>
                <a:cubicBezTo>
                  <a:pt x="8072810" y="465920"/>
                  <a:pt x="8069376" y="451569"/>
                  <a:pt x="8049973" y="454121"/>
                </a:cubicBezTo>
                <a:cubicBezTo>
                  <a:pt x="7974508" y="471465"/>
                  <a:pt x="8006050" y="447139"/>
                  <a:pt x="7965913" y="464415"/>
                </a:cubicBezTo>
                <a:cubicBezTo>
                  <a:pt x="7958234" y="466025"/>
                  <a:pt x="7951405" y="465800"/>
                  <a:pt x="7945093" y="464798"/>
                </a:cubicBezTo>
                <a:lnTo>
                  <a:pt x="7935335" y="462442"/>
                </a:lnTo>
                <a:lnTo>
                  <a:pt x="7904779" y="471429"/>
                </a:lnTo>
                <a:cubicBezTo>
                  <a:pt x="7889387" y="474999"/>
                  <a:pt x="7872867" y="477951"/>
                  <a:pt x="7855604" y="480199"/>
                </a:cubicBezTo>
                <a:cubicBezTo>
                  <a:pt x="7850005" y="476378"/>
                  <a:pt x="7838628" y="483595"/>
                  <a:pt x="7832630" y="485371"/>
                </a:cubicBezTo>
                <a:cubicBezTo>
                  <a:pt x="7831473" y="482645"/>
                  <a:pt x="7816623" y="482661"/>
                  <a:pt x="7812438" y="485391"/>
                </a:cubicBezTo>
                <a:cubicBezTo>
                  <a:pt x="7709470" y="505049"/>
                  <a:pt x="7759426" y="473956"/>
                  <a:pt x="7701399" y="495197"/>
                </a:cubicBezTo>
                <a:cubicBezTo>
                  <a:pt x="7690986" y="496989"/>
                  <a:pt x="7682397" y="496365"/>
                  <a:pt x="7674778" y="494723"/>
                </a:cubicBezTo>
                <a:lnTo>
                  <a:pt x="7660445" y="490194"/>
                </a:lnTo>
                <a:lnTo>
                  <a:pt x="7651781" y="493084"/>
                </a:lnTo>
                <a:cubicBezTo>
                  <a:pt x="7616113" y="496548"/>
                  <a:pt x="7603273" y="491735"/>
                  <a:pt x="7584807" y="499490"/>
                </a:cubicBezTo>
                <a:cubicBezTo>
                  <a:pt x="7549256" y="490212"/>
                  <a:pt x="7563949" y="500167"/>
                  <a:pt x="7541324" y="504184"/>
                </a:cubicBezTo>
                <a:cubicBezTo>
                  <a:pt x="7523851" y="508307"/>
                  <a:pt x="7559546" y="509825"/>
                  <a:pt x="7541756" y="512184"/>
                </a:cubicBezTo>
                <a:cubicBezTo>
                  <a:pt x="7520963" y="510864"/>
                  <a:pt x="7525755" y="520497"/>
                  <a:pt x="7503906" y="518551"/>
                </a:cubicBezTo>
                <a:cubicBezTo>
                  <a:pt x="7505924" y="510774"/>
                  <a:pt x="7464361" y="523683"/>
                  <a:pt x="7460411" y="517415"/>
                </a:cubicBezTo>
                <a:lnTo>
                  <a:pt x="7460116" y="517548"/>
                </a:lnTo>
                <a:cubicBezTo>
                  <a:pt x="7447785" y="530928"/>
                  <a:pt x="7310141" y="550568"/>
                  <a:pt x="7297810" y="563947"/>
                </a:cubicBezTo>
                <a:cubicBezTo>
                  <a:pt x="7221791" y="605698"/>
                  <a:pt x="7039072" y="646008"/>
                  <a:pt x="6946388" y="665244"/>
                </a:cubicBezTo>
                <a:cubicBezTo>
                  <a:pt x="6853704" y="684480"/>
                  <a:pt x="6804875" y="677485"/>
                  <a:pt x="6741704" y="679365"/>
                </a:cubicBezTo>
                <a:lnTo>
                  <a:pt x="6624680" y="677674"/>
                </a:lnTo>
                <a:lnTo>
                  <a:pt x="6605700" y="683566"/>
                </a:lnTo>
                <a:cubicBezTo>
                  <a:pt x="6603309" y="685184"/>
                  <a:pt x="6599550" y="685647"/>
                  <a:pt x="6576922" y="683030"/>
                </a:cubicBezTo>
                <a:cubicBezTo>
                  <a:pt x="6527275" y="698355"/>
                  <a:pt x="6440981" y="702347"/>
                  <a:pt x="6405123" y="721946"/>
                </a:cubicBezTo>
                <a:cubicBezTo>
                  <a:pt x="6407963" y="715467"/>
                  <a:pt x="6383450" y="712913"/>
                  <a:pt x="6368938" y="717341"/>
                </a:cubicBezTo>
                <a:cubicBezTo>
                  <a:pt x="6377914" y="692119"/>
                  <a:pt x="6315316" y="744281"/>
                  <a:pt x="6295102" y="729508"/>
                </a:cubicBezTo>
                <a:cubicBezTo>
                  <a:pt x="6300358" y="744473"/>
                  <a:pt x="6240070" y="776254"/>
                  <a:pt x="6202084" y="767091"/>
                </a:cubicBezTo>
                <a:cubicBezTo>
                  <a:pt x="6152826" y="774744"/>
                  <a:pt x="6122010" y="790367"/>
                  <a:pt x="6067157" y="790339"/>
                </a:cubicBezTo>
                <a:cubicBezTo>
                  <a:pt x="6066310" y="792484"/>
                  <a:pt x="6064283" y="794403"/>
                  <a:pt x="6061443" y="796151"/>
                </a:cubicBezTo>
                <a:lnTo>
                  <a:pt x="6051406" y="800684"/>
                </a:lnTo>
                <a:lnTo>
                  <a:pt x="6049097" y="800636"/>
                </a:lnTo>
                <a:cubicBezTo>
                  <a:pt x="6040408" y="801393"/>
                  <a:pt x="6036299" y="802645"/>
                  <a:pt x="6034222" y="804110"/>
                </a:cubicBezTo>
                <a:lnTo>
                  <a:pt x="6033121" y="806078"/>
                </a:lnTo>
                <a:lnTo>
                  <a:pt x="6023593" y="808842"/>
                </a:lnTo>
                <a:lnTo>
                  <a:pt x="6006639" y="815304"/>
                </a:lnTo>
                <a:lnTo>
                  <a:pt x="6001762" y="815557"/>
                </a:lnTo>
                <a:lnTo>
                  <a:pt x="5973534" y="823815"/>
                </a:lnTo>
                <a:lnTo>
                  <a:pt x="5972336" y="823476"/>
                </a:lnTo>
                <a:cubicBezTo>
                  <a:pt x="5969004" y="822901"/>
                  <a:pt x="5965329" y="822833"/>
                  <a:pt x="5960841" y="823819"/>
                </a:cubicBezTo>
                <a:cubicBezTo>
                  <a:pt x="5955860" y="815655"/>
                  <a:pt x="5953515" y="821882"/>
                  <a:pt x="5940719" y="825514"/>
                </a:cubicBezTo>
                <a:cubicBezTo>
                  <a:pt x="5930130" y="813644"/>
                  <a:pt x="5900943" y="827979"/>
                  <a:pt x="5884298" y="823806"/>
                </a:cubicBezTo>
                <a:cubicBezTo>
                  <a:pt x="5875133" y="826741"/>
                  <a:pt x="5865250" y="829630"/>
                  <a:pt x="5854779" y="832365"/>
                </a:cubicBezTo>
                <a:lnTo>
                  <a:pt x="5848382" y="833844"/>
                </a:lnTo>
                <a:lnTo>
                  <a:pt x="5848066" y="833772"/>
                </a:lnTo>
                <a:cubicBezTo>
                  <a:pt x="5846273" y="833879"/>
                  <a:pt x="5844018" y="834284"/>
                  <a:pt x="5840944" y="835132"/>
                </a:cubicBezTo>
                <a:lnTo>
                  <a:pt x="5836719" y="836539"/>
                </a:lnTo>
                <a:lnTo>
                  <a:pt x="5824311" y="839408"/>
                </a:lnTo>
                <a:lnTo>
                  <a:pt x="5818788" y="839727"/>
                </a:lnTo>
                <a:cubicBezTo>
                  <a:pt x="5797008" y="838594"/>
                  <a:pt x="5786883" y="822081"/>
                  <a:pt x="5763953" y="834282"/>
                </a:cubicBezTo>
                <a:cubicBezTo>
                  <a:pt x="5726813" y="837521"/>
                  <a:pt x="5699446" y="830949"/>
                  <a:pt x="5667748" y="840211"/>
                </a:cubicBezTo>
                <a:cubicBezTo>
                  <a:pt x="5632959" y="843205"/>
                  <a:pt x="5601436" y="842280"/>
                  <a:pt x="5573108" y="847611"/>
                </a:cubicBezTo>
                <a:cubicBezTo>
                  <a:pt x="5560030" y="845832"/>
                  <a:pt x="5549547" y="851598"/>
                  <a:pt x="5539137" y="851033"/>
                </a:cubicBezTo>
                <a:cubicBezTo>
                  <a:pt x="5528728" y="850467"/>
                  <a:pt x="5529256" y="837509"/>
                  <a:pt x="5510651" y="844215"/>
                </a:cubicBezTo>
                <a:cubicBezTo>
                  <a:pt x="5494241" y="833607"/>
                  <a:pt x="5466101" y="839171"/>
                  <a:pt x="5457331" y="839159"/>
                </a:cubicBezTo>
                <a:lnTo>
                  <a:pt x="5410613" y="834358"/>
                </a:lnTo>
                <a:lnTo>
                  <a:pt x="5370040" y="862127"/>
                </a:lnTo>
                <a:cubicBezTo>
                  <a:pt x="5357863" y="856469"/>
                  <a:pt x="5319115" y="868069"/>
                  <a:pt x="5318778" y="855310"/>
                </a:cubicBezTo>
                <a:cubicBezTo>
                  <a:pt x="5303920" y="857760"/>
                  <a:pt x="5296727" y="863736"/>
                  <a:pt x="5298645" y="855171"/>
                </a:cubicBezTo>
                <a:cubicBezTo>
                  <a:pt x="5287819" y="855897"/>
                  <a:pt x="5267444" y="857825"/>
                  <a:pt x="5253828" y="859670"/>
                </a:cubicBezTo>
                <a:lnTo>
                  <a:pt x="5216955" y="866245"/>
                </a:lnTo>
                <a:lnTo>
                  <a:pt x="5214344" y="868102"/>
                </a:lnTo>
                <a:cubicBezTo>
                  <a:pt x="5210778" y="868719"/>
                  <a:pt x="5200859" y="869042"/>
                  <a:pt x="5195561" y="869949"/>
                </a:cubicBezTo>
                <a:lnTo>
                  <a:pt x="5182555" y="873542"/>
                </a:lnTo>
                <a:cubicBezTo>
                  <a:pt x="5178496" y="875023"/>
                  <a:pt x="5175066" y="876746"/>
                  <a:pt x="5172552" y="878801"/>
                </a:cubicBezTo>
                <a:cubicBezTo>
                  <a:pt x="5121406" y="873797"/>
                  <a:pt x="5080096" y="886529"/>
                  <a:pt x="5027993" y="889666"/>
                </a:cubicBezTo>
                <a:cubicBezTo>
                  <a:pt x="4999924" y="877115"/>
                  <a:pt x="4946973" y="919452"/>
                  <a:pt x="4939844" y="934802"/>
                </a:cubicBezTo>
                <a:cubicBezTo>
                  <a:pt x="4895154" y="940701"/>
                  <a:pt x="4844006" y="928240"/>
                  <a:pt x="4792576" y="934820"/>
                </a:cubicBezTo>
                <a:lnTo>
                  <a:pt x="4602423" y="958063"/>
                </a:lnTo>
                <a:cubicBezTo>
                  <a:pt x="4488530" y="967131"/>
                  <a:pt x="4399004" y="969822"/>
                  <a:pt x="4290656" y="969152"/>
                </a:cubicBezTo>
                <a:cubicBezTo>
                  <a:pt x="4182308" y="968482"/>
                  <a:pt x="4046938" y="971167"/>
                  <a:pt x="3952334" y="954043"/>
                </a:cubicBezTo>
                <a:lnTo>
                  <a:pt x="3858560" y="948781"/>
                </a:lnTo>
                <a:lnTo>
                  <a:pt x="3846597" y="948382"/>
                </a:lnTo>
                <a:cubicBezTo>
                  <a:pt x="3807516" y="956616"/>
                  <a:pt x="3767475" y="941640"/>
                  <a:pt x="3736044" y="947759"/>
                </a:cubicBezTo>
                <a:cubicBezTo>
                  <a:pt x="3727323" y="948128"/>
                  <a:pt x="3719828" y="947771"/>
                  <a:pt x="3713136" y="946963"/>
                </a:cubicBezTo>
                <a:lnTo>
                  <a:pt x="3695939" y="943639"/>
                </a:lnTo>
                <a:lnTo>
                  <a:pt x="3694125" y="940567"/>
                </a:lnTo>
                <a:lnTo>
                  <a:pt x="3681925" y="939706"/>
                </a:lnTo>
                <a:lnTo>
                  <a:pt x="3679204" y="938926"/>
                </a:lnTo>
                <a:cubicBezTo>
                  <a:pt x="3668160" y="939028"/>
                  <a:pt x="3634193" y="940875"/>
                  <a:pt x="3615656" y="940320"/>
                </a:cubicBezTo>
                <a:cubicBezTo>
                  <a:pt x="3582626" y="936974"/>
                  <a:pt x="3593904" y="949140"/>
                  <a:pt x="3567983" y="935596"/>
                </a:cubicBezTo>
                <a:cubicBezTo>
                  <a:pt x="3504185" y="939048"/>
                  <a:pt x="3482818" y="922224"/>
                  <a:pt x="3422423" y="932129"/>
                </a:cubicBezTo>
                <a:cubicBezTo>
                  <a:pt x="3369166" y="933413"/>
                  <a:pt x="3329486" y="910108"/>
                  <a:pt x="3310925" y="911072"/>
                </a:cubicBezTo>
                <a:cubicBezTo>
                  <a:pt x="3261363" y="909787"/>
                  <a:pt x="3198415" y="933574"/>
                  <a:pt x="3139421" y="934151"/>
                </a:cubicBezTo>
                <a:cubicBezTo>
                  <a:pt x="3088799" y="931012"/>
                  <a:pt x="3038941" y="938464"/>
                  <a:pt x="2996922" y="927537"/>
                </a:cubicBezTo>
                <a:cubicBezTo>
                  <a:pt x="2992673" y="929234"/>
                  <a:pt x="2987900" y="930498"/>
                  <a:pt x="2982785" y="931453"/>
                </a:cubicBezTo>
                <a:lnTo>
                  <a:pt x="2967478" y="933397"/>
                </a:lnTo>
                <a:lnTo>
                  <a:pt x="2948552" y="932961"/>
                </a:lnTo>
                <a:lnTo>
                  <a:pt x="2944404" y="934452"/>
                </a:lnTo>
                <a:lnTo>
                  <a:pt x="2908608" y="937205"/>
                </a:lnTo>
                <a:lnTo>
                  <a:pt x="2904443" y="936455"/>
                </a:lnTo>
                <a:lnTo>
                  <a:pt x="2868935" y="938022"/>
                </a:lnTo>
                <a:lnTo>
                  <a:pt x="2868586" y="937487"/>
                </a:lnTo>
                <a:cubicBezTo>
                  <a:pt x="2866994" y="936327"/>
                  <a:pt x="2864292" y="935538"/>
                  <a:pt x="2859191" y="935503"/>
                </a:cubicBezTo>
                <a:cubicBezTo>
                  <a:pt x="2869075" y="927418"/>
                  <a:pt x="2856828" y="932364"/>
                  <a:pt x="2840915" y="932977"/>
                </a:cubicBezTo>
                <a:lnTo>
                  <a:pt x="2763509" y="921850"/>
                </a:lnTo>
                <a:lnTo>
                  <a:pt x="2756121" y="921864"/>
                </a:lnTo>
                <a:cubicBezTo>
                  <a:pt x="2756081" y="921822"/>
                  <a:pt x="2756039" y="921781"/>
                  <a:pt x="2755998" y="921739"/>
                </a:cubicBezTo>
                <a:cubicBezTo>
                  <a:pt x="2754445" y="921476"/>
                  <a:pt x="2752036" y="921380"/>
                  <a:pt x="2748255" y="921505"/>
                </a:cubicBezTo>
                <a:lnTo>
                  <a:pt x="2694601" y="915575"/>
                </a:lnTo>
                <a:cubicBezTo>
                  <a:pt x="2671223" y="919874"/>
                  <a:pt x="2666972" y="913376"/>
                  <a:pt x="2635357" y="910976"/>
                </a:cubicBezTo>
                <a:cubicBezTo>
                  <a:pt x="2621906" y="915051"/>
                  <a:pt x="2611315" y="913542"/>
                  <a:pt x="2601047" y="910263"/>
                </a:cubicBezTo>
                <a:cubicBezTo>
                  <a:pt x="2570084" y="912074"/>
                  <a:pt x="2542135" y="907435"/>
                  <a:pt x="2507482" y="906211"/>
                </a:cubicBezTo>
                <a:cubicBezTo>
                  <a:pt x="2469706" y="911437"/>
                  <a:pt x="2450920" y="901812"/>
                  <a:pt x="2413884" y="900545"/>
                </a:cubicBezTo>
                <a:cubicBezTo>
                  <a:pt x="2381338" y="909664"/>
                  <a:pt x="2387753" y="892438"/>
                  <a:pt x="2368912" y="888755"/>
                </a:cubicBezTo>
                <a:lnTo>
                  <a:pt x="2349490" y="889719"/>
                </a:lnTo>
                <a:lnTo>
                  <a:pt x="2344290" y="890584"/>
                </a:lnTo>
                <a:cubicBezTo>
                  <a:pt x="2340673" y="891041"/>
                  <a:pt x="2338228" y="891167"/>
                  <a:pt x="2336488" y="891058"/>
                </a:cubicBezTo>
                <a:lnTo>
                  <a:pt x="2329015" y="891627"/>
                </a:lnTo>
                <a:cubicBezTo>
                  <a:pt x="2316843" y="893039"/>
                  <a:pt x="2305064" y="894669"/>
                  <a:pt x="2293898" y="896431"/>
                </a:cubicBezTo>
                <a:cubicBezTo>
                  <a:pt x="2282637" y="890404"/>
                  <a:pt x="2242346" y="900851"/>
                  <a:pt x="2243927" y="888076"/>
                </a:cubicBezTo>
                <a:cubicBezTo>
                  <a:pt x="2228778" y="890081"/>
                  <a:pt x="2220725" y="895845"/>
                  <a:pt x="2223920" y="887331"/>
                </a:cubicBezTo>
                <a:cubicBezTo>
                  <a:pt x="2218877" y="887756"/>
                  <a:pt x="2215583" y="887254"/>
                  <a:pt x="2213081" y="886302"/>
                </a:cubicBezTo>
                <a:lnTo>
                  <a:pt x="2212307" y="885829"/>
                </a:lnTo>
                <a:lnTo>
                  <a:pt x="2152321" y="894418"/>
                </a:lnTo>
                <a:lnTo>
                  <a:pt x="2140985" y="895968"/>
                </a:lnTo>
                <a:lnTo>
                  <a:pt x="2121210" y="899354"/>
                </a:lnTo>
                <a:lnTo>
                  <a:pt x="2119146" y="899033"/>
                </a:lnTo>
                <a:lnTo>
                  <a:pt x="2105666" y="902240"/>
                </a:lnTo>
                <a:cubicBezTo>
                  <a:pt x="2101407" y="903601"/>
                  <a:pt x="2097735" y="905221"/>
                  <a:pt x="2094924" y="907203"/>
                </a:cubicBezTo>
                <a:cubicBezTo>
                  <a:pt x="2044793" y="900664"/>
                  <a:pt x="2001785" y="912168"/>
                  <a:pt x="1949478" y="913748"/>
                </a:cubicBezTo>
                <a:cubicBezTo>
                  <a:pt x="1891937" y="919585"/>
                  <a:pt x="1810334" y="935486"/>
                  <a:pt x="1749684" y="942223"/>
                </a:cubicBezTo>
                <a:lnTo>
                  <a:pt x="1585576" y="954170"/>
                </a:lnTo>
                <a:cubicBezTo>
                  <a:pt x="1549165" y="943719"/>
                  <a:pt x="1511425" y="950847"/>
                  <a:pt x="1476250" y="950653"/>
                </a:cubicBezTo>
                <a:cubicBezTo>
                  <a:pt x="1488515" y="961596"/>
                  <a:pt x="1432660" y="946795"/>
                  <a:pt x="1433927" y="959926"/>
                </a:cubicBezTo>
                <a:cubicBezTo>
                  <a:pt x="1427485" y="959475"/>
                  <a:pt x="1421205" y="958623"/>
                  <a:pt x="1414893" y="957671"/>
                </a:cubicBezTo>
                <a:lnTo>
                  <a:pt x="1411585" y="957179"/>
                </a:lnTo>
                <a:lnTo>
                  <a:pt x="1398896" y="957460"/>
                </a:lnTo>
                <a:lnTo>
                  <a:pt x="1394632" y="954725"/>
                </a:lnTo>
                <a:lnTo>
                  <a:pt x="1375043" y="953132"/>
                </a:lnTo>
                <a:cubicBezTo>
                  <a:pt x="1367813" y="952970"/>
                  <a:pt x="1360155" y="953305"/>
                  <a:pt x="1351876" y="954436"/>
                </a:cubicBezTo>
                <a:cubicBezTo>
                  <a:pt x="1325912" y="963028"/>
                  <a:pt x="1274459" y="952492"/>
                  <a:pt x="1242676" y="963767"/>
                </a:cubicBezTo>
                <a:cubicBezTo>
                  <a:pt x="1230276" y="966918"/>
                  <a:pt x="1216715" y="977098"/>
                  <a:pt x="1205993" y="974080"/>
                </a:cubicBezTo>
                <a:cubicBezTo>
                  <a:pt x="1174251" y="974112"/>
                  <a:pt x="1086982" y="964420"/>
                  <a:pt x="1052221" y="963954"/>
                </a:cubicBezTo>
                <a:cubicBezTo>
                  <a:pt x="1038515" y="970622"/>
                  <a:pt x="1009522" y="962342"/>
                  <a:pt x="968270" y="964761"/>
                </a:cubicBezTo>
                <a:cubicBezTo>
                  <a:pt x="943437" y="973698"/>
                  <a:pt x="900136" y="991017"/>
                  <a:pt x="874493" y="998122"/>
                </a:cubicBezTo>
                <a:cubicBezTo>
                  <a:pt x="848849" y="1005226"/>
                  <a:pt x="853424" y="1009427"/>
                  <a:pt x="814411" y="1007391"/>
                </a:cubicBezTo>
                <a:cubicBezTo>
                  <a:pt x="765926" y="1022821"/>
                  <a:pt x="732885" y="1009859"/>
                  <a:pt x="688604" y="1015631"/>
                </a:cubicBezTo>
                <a:cubicBezTo>
                  <a:pt x="638045" y="1020877"/>
                  <a:pt x="677999" y="1011556"/>
                  <a:pt x="618171" y="1027260"/>
                </a:cubicBezTo>
                <a:cubicBezTo>
                  <a:pt x="609680" y="1023165"/>
                  <a:pt x="583253" y="1020277"/>
                  <a:pt x="570379" y="1023487"/>
                </a:cubicBezTo>
                <a:cubicBezTo>
                  <a:pt x="543992" y="1022523"/>
                  <a:pt x="505183" y="1001686"/>
                  <a:pt x="482519" y="1002108"/>
                </a:cubicBezTo>
                <a:cubicBezTo>
                  <a:pt x="464011" y="1002285"/>
                  <a:pt x="495211" y="1007995"/>
                  <a:pt x="475319" y="1009922"/>
                </a:cubicBezTo>
                <a:cubicBezTo>
                  <a:pt x="450818" y="1011135"/>
                  <a:pt x="454804" y="1022539"/>
                  <a:pt x="431104" y="1009317"/>
                </a:cubicBezTo>
                <a:cubicBezTo>
                  <a:pt x="406857" y="1014651"/>
                  <a:pt x="399686" y="1008456"/>
                  <a:pt x="363782" y="1007585"/>
                </a:cubicBezTo>
                <a:cubicBezTo>
                  <a:pt x="350440" y="1012231"/>
                  <a:pt x="338145" y="1011245"/>
                  <a:pt x="325533" y="1008502"/>
                </a:cubicBezTo>
                <a:cubicBezTo>
                  <a:pt x="291944" y="1011745"/>
                  <a:pt x="259251" y="1008497"/>
                  <a:pt x="220429" y="1008927"/>
                </a:cubicBezTo>
                <a:cubicBezTo>
                  <a:pt x="180594" y="1015852"/>
                  <a:pt x="156150" y="1007265"/>
                  <a:pt x="114676" y="1007765"/>
                </a:cubicBezTo>
                <a:cubicBezTo>
                  <a:pt x="85718" y="1006195"/>
                  <a:pt x="43316" y="1001491"/>
                  <a:pt x="13470" y="998544"/>
                </a:cubicBezTo>
                <a:lnTo>
                  <a:pt x="0" y="997355"/>
                </a:lnTo>
                <a:close/>
              </a:path>
            </a:pathLst>
          </a:custGeom>
          <a:solidFill>
            <a:srgbClr val="82766A">
              <a:alpha val="15000"/>
            </a:srgb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5" name="TextBox 4">
            <a:extLst>
              <a:ext uri="{FF2B5EF4-FFF2-40B4-BE49-F238E27FC236}">
                <a16:creationId xmlns:a16="http://schemas.microsoft.com/office/drawing/2014/main" xmlns="" id="{96D614A8-7B98-A75D-4C18-40139DF50B3E}"/>
              </a:ext>
            </a:extLst>
          </p:cNvPr>
          <p:cNvSpPr txBox="1"/>
          <p:nvPr/>
        </p:nvSpPr>
        <p:spPr>
          <a:xfrm>
            <a:off x="6038414" y="6142434"/>
            <a:ext cx="2389239" cy="330540"/>
          </a:xfrm>
          <a:prstGeom prst="rect">
            <a:avLst/>
          </a:prstGeom>
          <a:noFill/>
        </p:spPr>
        <p:txBody>
          <a:bodyPr wrap="square">
            <a:spAutoFit/>
          </a:bodyPr>
          <a:lstStyle/>
          <a:p>
            <a:pPr defTabSz="786384">
              <a:spcAft>
                <a:spcPts val="600"/>
              </a:spcAft>
            </a:pPr>
            <a:r>
              <a:rPr lang="en-IN" sz="1548" kern="1200">
                <a:solidFill>
                  <a:schemeClr val="tx1"/>
                </a:solidFill>
                <a:latin typeface="+mn-lt"/>
                <a:ea typeface="+mn-ea"/>
                <a:cs typeface="+mn-cs"/>
              </a:rPr>
              <a:t>Source :(Forbes 2022)</a:t>
            </a:r>
            <a:endParaRPr lang="en-IN"/>
          </a:p>
        </p:txBody>
      </p:sp>
    </p:spTree>
    <p:extLst>
      <p:ext uri="{BB962C8B-B14F-4D97-AF65-F5344CB8AC3E}">
        <p14:creationId xmlns:p14="http://schemas.microsoft.com/office/powerpoint/2010/main" val="402679567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6158" name="Rectangle 6157">
            <a:extLst>
              <a:ext uri="{FF2B5EF4-FFF2-40B4-BE49-F238E27FC236}">
                <a16:creationId xmlns:a16="http://schemas.microsoft.com/office/drawing/2014/main" xmlns="" id="{4F7EBAE4-9945-4473-9E34-B2C66EA0F03D}"/>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2" name="Title 1">
            <a:extLst>
              <a:ext uri="{FF2B5EF4-FFF2-40B4-BE49-F238E27FC236}">
                <a16:creationId xmlns:a16="http://schemas.microsoft.com/office/drawing/2014/main" xmlns="" id="{3AD6117A-1F26-22A7-E0BE-54B3929BD6D1}"/>
              </a:ext>
            </a:extLst>
          </p:cNvPr>
          <p:cNvSpPr>
            <a:spLocks noGrp="1"/>
          </p:cNvSpPr>
          <p:nvPr>
            <p:ph type="title"/>
          </p:nvPr>
        </p:nvSpPr>
        <p:spPr>
          <a:xfrm>
            <a:off x="838200" y="83126"/>
            <a:ext cx="5393361" cy="2422567"/>
          </a:xfrm>
        </p:spPr>
        <p:txBody>
          <a:bodyPr>
            <a:noAutofit/>
          </a:bodyPr>
          <a:lstStyle/>
          <a:p>
            <a:pPr rtl="0">
              <a:spcBef>
                <a:spcPts val="0"/>
              </a:spcBef>
              <a:spcAft>
                <a:spcPts val="0"/>
              </a:spcAft>
            </a:pPr>
            <a:r>
              <a:rPr lang="en-IN" sz="3400" b="1" u="none" strike="noStrike" dirty="0">
                <a:effectLst/>
                <a:latin typeface="Times New Roman" panose="02020603050405020304" pitchFamily="18" charset="0"/>
              </a:rPr>
              <a:t>Partnering with established businesses</a:t>
            </a:r>
            <a:r>
              <a:rPr lang="en-IN" sz="3800" b="1" dirty="0">
                <a:effectLst/>
              </a:rPr>
              <a:t/>
            </a:r>
            <a:br>
              <a:rPr lang="en-IN" sz="3800" b="1" dirty="0">
                <a:effectLst/>
              </a:rPr>
            </a:br>
            <a:r>
              <a:rPr lang="en-IN" sz="3800" b="1" dirty="0"/>
              <a:t/>
            </a:r>
            <a:br>
              <a:rPr lang="en-IN" sz="3800" b="1" dirty="0"/>
            </a:br>
            <a:endParaRPr lang="en-IN" sz="3800" b="1" dirty="0"/>
          </a:p>
        </p:txBody>
      </p:sp>
      <p:sp>
        <p:nvSpPr>
          <p:cNvPr id="3" name="Content Placeholder 2">
            <a:extLst>
              <a:ext uri="{FF2B5EF4-FFF2-40B4-BE49-F238E27FC236}">
                <a16:creationId xmlns:a16="http://schemas.microsoft.com/office/drawing/2014/main" xmlns="" id="{0B378797-0894-F4D0-4699-4B55B895B8C6}"/>
              </a:ext>
            </a:extLst>
          </p:cNvPr>
          <p:cNvSpPr>
            <a:spLocks noGrp="1"/>
          </p:cNvSpPr>
          <p:nvPr>
            <p:ph idx="1"/>
          </p:nvPr>
        </p:nvSpPr>
        <p:spPr>
          <a:xfrm>
            <a:off x="438913" y="1475232"/>
            <a:ext cx="6376416" cy="4566794"/>
          </a:xfrm>
        </p:spPr>
        <p:txBody>
          <a:bodyPr>
            <a:normAutofit/>
          </a:bodyPr>
          <a:lstStyle/>
          <a:p>
            <a:pPr marL="0" indent="0">
              <a:buNone/>
            </a:pPr>
            <a:r>
              <a:rPr lang="en-IN" sz="2400" dirty="0"/>
              <a:t>• One of the effective strategies for start-ups is to form partnerships or collaborate with established enterprises.</a:t>
            </a:r>
          </a:p>
          <a:p>
            <a:pPr marL="0" indent="0">
              <a:buNone/>
            </a:pPr>
            <a:endParaRPr lang="en-IN" sz="2400" dirty="0"/>
          </a:p>
          <a:p>
            <a:pPr marL="0" indent="0">
              <a:buNone/>
            </a:pPr>
            <a:r>
              <a:rPr lang="en-IN" sz="2400" dirty="0"/>
              <a:t>• Partnering with established enterprises can provide start-ups access to new customers, increase their brand awareness and credibility, share resources, and provide joint marketing and sales opportunities.</a:t>
            </a:r>
          </a:p>
          <a:p>
            <a:endParaRPr lang="en-IN" sz="2400" dirty="0"/>
          </a:p>
        </p:txBody>
      </p:sp>
      <p:pic>
        <p:nvPicPr>
          <p:cNvPr id="6148" name="Picture 4">
            <a:extLst>
              <a:ext uri="{FF2B5EF4-FFF2-40B4-BE49-F238E27FC236}">
                <a16:creationId xmlns:a16="http://schemas.microsoft.com/office/drawing/2014/main" xmlns="" id="{1784A79E-FDED-CCFE-BCF2-D36D84793FAF}"/>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25380" r="13620" b="1"/>
          <a:stretch/>
        </p:blipFill>
        <p:spPr bwMode="auto">
          <a:xfrm>
            <a:off x="6815328" y="758514"/>
            <a:ext cx="4681830" cy="4861998"/>
          </a:xfrm>
          <a:custGeom>
            <a:avLst/>
            <a:gdLst/>
            <a:ahLst/>
            <a:cxnLst/>
            <a:rect l="l" t="t" r="r" b="b"/>
            <a:pathLst>
              <a:path w="2663168" h="2663168">
                <a:moveTo>
                  <a:pt x="1331584" y="0"/>
                </a:moveTo>
                <a:cubicBezTo>
                  <a:pt x="2066998" y="0"/>
                  <a:pt x="2663168" y="596170"/>
                  <a:pt x="2663168" y="1331584"/>
                </a:cubicBezTo>
                <a:cubicBezTo>
                  <a:pt x="2663168" y="2066998"/>
                  <a:pt x="2066998" y="2663168"/>
                  <a:pt x="1331584" y="2663168"/>
                </a:cubicBezTo>
                <a:cubicBezTo>
                  <a:pt x="596170" y="2663168"/>
                  <a:pt x="0" y="2066998"/>
                  <a:pt x="0" y="1331584"/>
                </a:cubicBezTo>
                <a:cubicBezTo>
                  <a:pt x="0" y="596170"/>
                  <a:pt x="596170" y="0"/>
                  <a:pt x="1331584" y="0"/>
                </a:cubicBezTo>
                <a:close/>
              </a:path>
            </a:pathLst>
          </a:custGeom>
          <a:noFill/>
          <a:extLst>
            <a:ext uri="{909E8E84-426E-40DD-AFC4-6F175D3DCCD1}">
              <a14:hiddenFill xmlns:a14="http://schemas.microsoft.com/office/drawing/2010/main">
                <a:solidFill>
                  <a:srgbClr val="FFFFFF"/>
                </a:solidFill>
              </a14:hiddenFill>
            </a:ext>
          </a:extLst>
        </p:spPr>
      </p:pic>
      <p:sp>
        <p:nvSpPr>
          <p:cNvPr id="6160" name="!!Arc">
            <a:extLst>
              <a:ext uri="{FF2B5EF4-FFF2-40B4-BE49-F238E27FC236}">
                <a16:creationId xmlns:a16="http://schemas.microsoft.com/office/drawing/2014/main" xmlns="" id="{70BEB1E7-2F88-40BC-B73D-42E5B6F80BFC}"/>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rot="21189197" flipV="1">
            <a:off x="6261882" y="687822"/>
            <a:ext cx="5471147" cy="5471147"/>
          </a:xfrm>
          <a:prstGeom prst="arc">
            <a:avLst>
              <a:gd name="adj1" fmla="val 16200000"/>
              <a:gd name="adj2" fmla="val 20093138"/>
            </a:avLst>
          </a:prstGeom>
          <a:ln w="127000" cap="rnd">
            <a:solidFill>
              <a:schemeClr val="accent4">
                <a:alpha val="95000"/>
              </a:schemeClr>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6162" name="!!Oval">
            <a:extLst>
              <a:ext uri="{FF2B5EF4-FFF2-40B4-BE49-F238E27FC236}">
                <a16:creationId xmlns:a16="http://schemas.microsoft.com/office/drawing/2014/main" xmlns="" id="{A7B99495-F43F-4D80-A44F-2CB4764EB90B}"/>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10248561" y="921125"/>
            <a:ext cx="791021" cy="769563"/>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39870434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186" name="Rectangle 7185">
            <a:extLst>
              <a:ext uri="{FF2B5EF4-FFF2-40B4-BE49-F238E27FC236}">
                <a16:creationId xmlns:a16="http://schemas.microsoft.com/office/drawing/2014/main" xmlns="" id="{743AA782-23D1-4521-8CAD-47662984AA08}"/>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xmlns="" id="{5471866F-84BD-EAC0-80D5-D249AA8C3332}"/>
              </a:ext>
            </a:extLst>
          </p:cNvPr>
          <p:cNvSpPr>
            <a:spLocks noGrp="1"/>
          </p:cNvSpPr>
          <p:nvPr>
            <p:ph type="title"/>
          </p:nvPr>
        </p:nvSpPr>
        <p:spPr>
          <a:xfrm>
            <a:off x="630936" y="640080"/>
            <a:ext cx="4818888" cy="1481328"/>
          </a:xfrm>
        </p:spPr>
        <p:txBody>
          <a:bodyPr anchor="b">
            <a:normAutofit fontScale="90000"/>
          </a:bodyPr>
          <a:lstStyle/>
          <a:p>
            <a:pPr rtl="0">
              <a:spcBef>
                <a:spcPts val="0"/>
              </a:spcBef>
              <a:spcAft>
                <a:spcPts val="0"/>
              </a:spcAft>
            </a:pPr>
            <a:r>
              <a:rPr lang="en-IN" sz="3200" b="1" i="0" u="none" strike="noStrike" dirty="0">
                <a:effectLst/>
                <a:latin typeface="Times New Roman" panose="02020603050405020304" pitchFamily="18" charset="0"/>
              </a:rPr>
              <a:t>Financial planning and management</a:t>
            </a:r>
            <a:r>
              <a:rPr lang="en-IN" sz="2200" b="0" dirty="0">
                <a:effectLst/>
              </a:rPr>
              <a:t/>
            </a:r>
            <a:br>
              <a:rPr lang="en-IN" sz="2200" b="0" dirty="0">
                <a:effectLst/>
              </a:rPr>
            </a:br>
            <a:r>
              <a:rPr lang="en-IN" sz="2200" dirty="0"/>
              <a:t/>
            </a:r>
            <a:br>
              <a:rPr lang="en-IN" sz="2200" dirty="0"/>
            </a:br>
            <a:endParaRPr lang="en-IN" sz="2200" dirty="0"/>
          </a:p>
        </p:txBody>
      </p:sp>
      <p:sp>
        <p:nvSpPr>
          <p:cNvPr id="7188" name="sketch line">
            <a:extLst>
              <a:ext uri="{FF2B5EF4-FFF2-40B4-BE49-F238E27FC236}">
                <a16:creationId xmlns:a16="http://schemas.microsoft.com/office/drawing/2014/main" xmlns="" id="{650D18FE-0824-4A46-B22C-A86B52E5780A}"/>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643278" y="2372868"/>
            <a:ext cx="3255095" cy="18288"/>
          </a:xfrm>
          <a:custGeom>
            <a:avLst/>
            <a:gdLst>
              <a:gd name="connsiteX0" fmla="*/ 0 w 3255095"/>
              <a:gd name="connsiteY0" fmla="*/ 0 h 18288"/>
              <a:gd name="connsiteX1" fmla="*/ 618468 w 3255095"/>
              <a:gd name="connsiteY1" fmla="*/ 0 h 18288"/>
              <a:gd name="connsiteX2" fmla="*/ 1269487 w 3255095"/>
              <a:gd name="connsiteY2" fmla="*/ 0 h 18288"/>
              <a:gd name="connsiteX3" fmla="*/ 1953057 w 3255095"/>
              <a:gd name="connsiteY3" fmla="*/ 0 h 18288"/>
              <a:gd name="connsiteX4" fmla="*/ 2636627 w 3255095"/>
              <a:gd name="connsiteY4" fmla="*/ 0 h 18288"/>
              <a:gd name="connsiteX5" fmla="*/ 3255095 w 3255095"/>
              <a:gd name="connsiteY5" fmla="*/ 0 h 18288"/>
              <a:gd name="connsiteX6" fmla="*/ 3255095 w 3255095"/>
              <a:gd name="connsiteY6" fmla="*/ 18288 h 18288"/>
              <a:gd name="connsiteX7" fmla="*/ 2538974 w 3255095"/>
              <a:gd name="connsiteY7" fmla="*/ 18288 h 18288"/>
              <a:gd name="connsiteX8" fmla="*/ 1822853 w 3255095"/>
              <a:gd name="connsiteY8" fmla="*/ 18288 h 18288"/>
              <a:gd name="connsiteX9" fmla="*/ 1171834 w 3255095"/>
              <a:gd name="connsiteY9" fmla="*/ 18288 h 18288"/>
              <a:gd name="connsiteX10" fmla="*/ 0 w 3255095"/>
              <a:gd name="connsiteY10" fmla="*/ 18288 h 18288"/>
              <a:gd name="connsiteX11" fmla="*/ 0 w 3255095"/>
              <a:gd name="connsiteY11"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255095" h="18288" fill="none" extrusionOk="0">
                <a:moveTo>
                  <a:pt x="0" y="0"/>
                </a:moveTo>
                <a:cubicBezTo>
                  <a:pt x="240201" y="-22123"/>
                  <a:pt x="462021" y="-19623"/>
                  <a:pt x="618468" y="0"/>
                </a:cubicBezTo>
                <a:cubicBezTo>
                  <a:pt x="774915" y="19623"/>
                  <a:pt x="974734" y="2035"/>
                  <a:pt x="1269487" y="0"/>
                </a:cubicBezTo>
                <a:cubicBezTo>
                  <a:pt x="1564240" y="-2035"/>
                  <a:pt x="1733579" y="10639"/>
                  <a:pt x="1953057" y="0"/>
                </a:cubicBezTo>
                <a:cubicBezTo>
                  <a:pt x="2172535" y="-10639"/>
                  <a:pt x="2453962" y="14018"/>
                  <a:pt x="2636627" y="0"/>
                </a:cubicBezTo>
                <a:cubicBezTo>
                  <a:pt x="2819292" y="-14018"/>
                  <a:pt x="3121375" y="5399"/>
                  <a:pt x="3255095" y="0"/>
                </a:cubicBezTo>
                <a:cubicBezTo>
                  <a:pt x="3254386" y="8157"/>
                  <a:pt x="3254682" y="12125"/>
                  <a:pt x="3255095" y="18288"/>
                </a:cubicBezTo>
                <a:cubicBezTo>
                  <a:pt x="3088545" y="23203"/>
                  <a:pt x="2687475" y="7419"/>
                  <a:pt x="2538974" y="18288"/>
                </a:cubicBezTo>
                <a:cubicBezTo>
                  <a:pt x="2390473" y="29157"/>
                  <a:pt x="2137381" y="-8959"/>
                  <a:pt x="1822853" y="18288"/>
                </a:cubicBezTo>
                <a:cubicBezTo>
                  <a:pt x="1508325" y="45535"/>
                  <a:pt x="1466437" y="20385"/>
                  <a:pt x="1171834" y="18288"/>
                </a:cubicBezTo>
                <a:cubicBezTo>
                  <a:pt x="877231" y="16191"/>
                  <a:pt x="561097" y="37643"/>
                  <a:pt x="0" y="18288"/>
                </a:cubicBezTo>
                <a:cubicBezTo>
                  <a:pt x="-46" y="12483"/>
                  <a:pt x="-203" y="6491"/>
                  <a:pt x="0" y="0"/>
                </a:cubicBezTo>
                <a:close/>
              </a:path>
              <a:path w="3255095" h="18288" stroke="0" extrusionOk="0">
                <a:moveTo>
                  <a:pt x="0" y="0"/>
                </a:moveTo>
                <a:cubicBezTo>
                  <a:pt x="291965" y="19429"/>
                  <a:pt x="363155" y="8568"/>
                  <a:pt x="618468" y="0"/>
                </a:cubicBezTo>
                <a:cubicBezTo>
                  <a:pt x="873781" y="-8568"/>
                  <a:pt x="904459" y="-19505"/>
                  <a:pt x="1171834" y="0"/>
                </a:cubicBezTo>
                <a:cubicBezTo>
                  <a:pt x="1439209" y="19505"/>
                  <a:pt x="1744369" y="9790"/>
                  <a:pt x="1887955" y="0"/>
                </a:cubicBezTo>
                <a:cubicBezTo>
                  <a:pt x="2031541" y="-9790"/>
                  <a:pt x="2346378" y="21240"/>
                  <a:pt x="2506423" y="0"/>
                </a:cubicBezTo>
                <a:cubicBezTo>
                  <a:pt x="2666468" y="-21240"/>
                  <a:pt x="2990257" y="30414"/>
                  <a:pt x="3255095" y="0"/>
                </a:cubicBezTo>
                <a:cubicBezTo>
                  <a:pt x="3254831" y="4493"/>
                  <a:pt x="3255479" y="9472"/>
                  <a:pt x="3255095" y="18288"/>
                </a:cubicBezTo>
                <a:cubicBezTo>
                  <a:pt x="3120743" y="16690"/>
                  <a:pt x="2759628" y="42462"/>
                  <a:pt x="2604076" y="18288"/>
                </a:cubicBezTo>
                <a:cubicBezTo>
                  <a:pt x="2448524" y="-5886"/>
                  <a:pt x="2184336" y="19599"/>
                  <a:pt x="1887955" y="18288"/>
                </a:cubicBezTo>
                <a:cubicBezTo>
                  <a:pt x="1591574" y="16977"/>
                  <a:pt x="1548845" y="6870"/>
                  <a:pt x="1334589" y="18288"/>
                </a:cubicBezTo>
                <a:cubicBezTo>
                  <a:pt x="1120333" y="29706"/>
                  <a:pt x="996014" y="9662"/>
                  <a:pt x="683570" y="18288"/>
                </a:cubicBezTo>
                <a:cubicBezTo>
                  <a:pt x="371126" y="26914"/>
                  <a:pt x="198687" y="16167"/>
                  <a:pt x="0" y="18288"/>
                </a:cubicBezTo>
                <a:cubicBezTo>
                  <a:pt x="843" y="9577"/>
                  <a:pt x="371" y="6900"/>
                  <a:pt x="0" y="0"/>
                </a:cubicBezTo>
                <a:close/>
              </a:path>
            </a:pathLst>
          </a:custGeom>
          <a:solidFill>
            <a:schemeClr val="accent2"/>
          </a:solidFill>
          <a:ln w="38100" cap="rnd">
            <a:solidFill>
              <a:schemeClr val="accent2"/>
            </a:solidFill>
            <a:round/>
            <a:extLst>
              <a:ext uri="{C807C97D-BFC1-408E-A445-0C87EB9F89A2}">
                <ask:lineSketchStyleProps xmlns:ask="http://schemas.microsoft.com/office/drawing/2018/sketchyshapes" xmln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xmlns="" id="{836C7C46-984F-6BB9-234B-9786F7EC5473}"/>
              </a:ext>
            </a:extLst>
          </p:cNvPr>
          <p:cNvSpPr>
            <a:spLocks noGrp="1"/>
          </p:cNvSpPr>
          <p:nvPr>
            <p:ph idx="1"/>
          </p:nvPr>
        </p:nvSpPr>
        <p:spPr>
          <a:xfrm>
            <a:off x="292608" y="2446020"/>
            <a:ext cx="5157216" cy="4028188"/>
          </a:xfrm>
        </p:spPr>
        <p:txBody>
          <a:bodyPr anchor="t">
            <a:normAutofit fontScale="47500" lnSpcReduction="20000"/>
          </a:bodyPr>
          <a:lstStyle/>
          <a:p>
            <a:pPr marL="134874" indent="-134874" defTabSz="539496" fontAlgn="base">
              <a:spcBef>
                <a:spcPts val="0"/>
              </a:spcBef>
            </a:pPr>
            <a:r>
              <a:rPr lang="en-IN" sz="4400" kern="1200" dirty="0">
                <a:latin typeface="Times New Roman" panose="02020603050405020304" pitchFamily="18" charset="0"/>
                <a:ea typeface="+mn-ea"/>
                <a:cs typeface="+mn-cs"/>
              </a:rPr>
              <a:t>Effective financial management and planning are crucial for a start-up to succeed and remain operational. </a:t>
            </a:r>
          </a:p>
          <a:p>
            <a:pPr marL="134874" indent="-134874" defTabSz="539496" fontAlgn="base">
              <a:spcBef>
                <a:spcPts val="0"/>
              </a:spcBef>
            </a:pPr>
            <a:r>
              <a:rPr lang="en-IN" sz="4400" kern="1200" dirty="0">
                <a:latin typeface="Times New Roman" panose="02020603050405020304" pitchFamily="18" charset="0"/>
                <a:ea typeface="+mn-ea"/>
                <a:cs typeface="+mn-cs"/>
              </a:rPr>
              <a:t>For start-ups, effective cost management is essential.</a:t>
            </a:r>
          </a:p>
          <a:p>
            <a:pPr marL="134874" indent="-134874" defTabSz="539496" fontAlgn="base">
              <a:spcBef>
                <a:spcPts val="0"/>
              </a:spcBef>
            </a:pPr>
            <a:endParaRPr lang="en-IN" sz="4400" kern="1200" dirty="0">
              <a:latin typeface="Times New Roman" panose="02020603050405020304" pitchFamily="18" charset="0"/>
              <a:ea typeface="+mn-ea"/>
              <a:cs typeface="+mn-cs"/>
            </a:endParaRPr>
          </a:p>
          <a:p>
            <a:pPr marL="134874" indent="-134874" defTabSz="539496" fontAlgn="base">
              <a:spcBef>
                <a:spcPts val="0"/>
              </a:spcBef>
            </a:pPr>
            <a:r>
              <a:rPr lang="en-IN" sz="4400" kern="1200" dirty="0">
                <a:latin typeface="Times New Roman" panose="02020603050405020304" pitchFamily="18" charset="0"/>
                <a:ea typeface="+mn-ea"/>
                <a:cs typeface="+mn-cs"/>
              </a:rPr>
              <a:t>Each start-up must set spending priorities, pinpoint areas for cost-cutting, and bargain with suppliers for advantageous terms.</a:t>
            </a:r>
          </a:p>
          <a:p>
            <a:pPr marL="134874" indent="-134874" defTabSz="539496" fontAlgn="base">
              <a:spcBef>
                <a:spcPts val="0"/>
              </a:spcBef>
            </a:pPr>
            <a:endParaRPr lang="en-IN" sz="4400" kern="1200" dirty="0">
              <a:latin typeface="Times New Roman" panose="02020603050405020304" pitchFamily="18" charset="0"/>
              <a:ea typeface="+mn-ea"/>
              <a:cs typeface="+mn-cs"/>
            </a:endParaRPr>
          </a:p>
          <a:p>
            <a:pPr marL="134874" indent="-134874" defTabSz="539496" fontAlgn="base">
              <a:spcBef>
                <a:spcPts val="0"/>
              </a:spcBef>
            </a:pPr>
            <a:r>
              <a:rPr lang="en-IN" sz="4400" kern="1200" dirty="0">
                <a:latin typeface="Times New Roman" panose="02020603050405020304" pitchFamily="18" charset="0"/>
                <a:ea typeface="+mn-ea"/>
                <a:cs typeface="+mn-cs"/>
              </a:rPr>
              <a:t>As per Ecotech Solutions (2023), by developing a thorough budget and financial forecast, Ecotech Solutions, a start-up focused on eco-friendly products, can ensure long-term viability.</a:t>
            </a:r>
          </a:p>
          <a:p>
            <a:endParaRPr lang="en-IN" sz="1900" dirty="0"/>
          </a:p>
        </p:txBody>
      </p:sp>
      <p:pic>
        <p:nvPicPr>
          <p:cNvPr id="7170" name="Picture 2">
            <a:extLst>
              <a:ext uri="{FF2B5EF4-FFF2-40B4-BE49-F238E27FC236}">
                <a16:creationId xmlns:a16="http://schemas.microsoft.com/office/drawing/2014/main" xmlns="" id="{4018F8EE-BF56-D6CE-6395-41B804662128}"/>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5632704" y="1109472"/>
            <a:ext cx="6388608" cy="4767072"/>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xmlns="" id="{44F3760B-5AD8-40DE-B4EE-544ABB85A42B}"/>
              </a:ext>
            </a:extLst>
          </p:cNvPr>
          <p:cNvSpPr txBox="1"/>
          <p:nvPr/>
        </p:nvSpPr>
        <p:spPr>
          <a:xfrm>
            <a:off x="6742179" y="5803785"/>
            <a:ext cx="3670182" cy="255776"/>
          </a:xfrm>
          <a:prstGeom prst="rect">
            <a:avLst/>
          </a:prstGeom>
          <a:noFill/>
        </p:spPr>
        <p:txBody>
          <a:bodyPr wrap="square">
            <a:spAutoFit/>
          </a:bodyPr>
          <a:lstStyle/>
          <a:p>
            <a:pPr defTabSz="539496">
              <a:spcAft>
                <a:spcPts val="600"/>
              </a:spcAft>
            </a:pPr>
            <a:r>
              <a:rPr lang="en-IN" sz="1062" kern="1200" dirty="0">
                <a:solidFill>
                  <a:schemeClr val="tx1"/>
                </a:solidFill>
                <a:latin typeface="+mn-lt"/>
                <a:ea typeface="+mn-ea"/>
                <a:cs typeface="+mn-cs"/>
              </a:rPr>
              <a:t>Source : (</a:t>
            </a:r>
            <a:r>
              <a:rPr lang="en-IN" sz="1062" kern="1200" dirty="0" err="1">
                <a:solidFill>
                  <a:schemeClr val="tx1"/>
                </a:solidFill>
                <a:latin typeface="+mn-lt"/>
                <a:ea typeface="+mn-ea"/>
                <a:cs typeface="+mn-cs"/>
              </a:rPr>
              <a:t>Fastercapital</a:t>
            </a:r>
            <a:r>
              <a:rPr lang="en-IN" sz="1062" kern="1200" dirty="0">
                <a:solidFill>
                  <a:schemeClr val="tx1"/>
                </a:solidFill>
                <a:latin typeface="+mn-lt"/>
                <a:ea typeface="+mn-ea"/>
                <a:cs typeface="+mn-cs"/>
              </a:rPr>
              <a:t> 2023)</a:t>
            </a:r>
            <a:endParaRPr lang="en-IN" dirty="0"/>
          </a:p>
        </p:txBody>
      </p:sp>
    </p:spTree>
    <p:extLst>
      <p:ext uri="{BB962C8B-B14F-4D97-AF65-F5344CB8AC3E}">
        <p14:creationId xmlns:p14="http://schemas.microsoft.com/office/powerpoint/2010/main" val="188254092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199" name="Rectangle 8198">
            <a:extLst>
              <a:ext uri="{FF2B5EF4-FFF2-40B4-BE49-F238E27FC236}">
                <a16:creationId xmlns:a16="http://schemas.microsoft.com/office/drawing/2014/main" xmlns="" id="{743AA782-23D1-4521-8CAD-47662984AA08}"/>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xmlns="" id="{0E8E8870-A960-54CB-5754-D7982AC825A7}"/>
              </a:ext>
            </a:extLst>
          </p:cNvPr>
          <p:cNvSpPr>
            <a:spLocks noGrp="1"/>
          </p:cNvSpPr>
          <p:nvPr>
            <p:ph type="title"/>
          </p:nvPr>
        </p:nvSpPr>
        <p:spPr>
          <a:xfrm>
            <a:off x="630936" y="640080"/>
            <a:ext cx="4818888" cy="1481328"/>
          </a:xfrm>
        </p:spPr>
        <p:txBody>
          <a:bodyPr anchor="b">
            <a:normAutofit/>
          </a:bodyPr>
          <a:lstStyle/>
          <a:p>
            <a:pPr rtl="0">
              <a:spcBef>
                <a:spcPts val="0"/>
              </a:spcBef>
              <a:spcAft>
                <a:spcPts val="0"/>
              </a:spcAft>
            </a:pPr>
            <a:r>
              <a:rPr lang="en-IN" sz="3000" b="1" i="0" u="none" strike="noStrike">
                <a:effectLst/>
                <a:latin typeface="Times New Roman" panose="02020603050405020304" pitchFamily="18" charset="0"/>
              </a:rPr>
              <a:t>Innovation and adaptability</a:t>
            </a:r>
            <a:r>
              <a:rPr lang="en-IN" sz="3000" b="0">
                <a:effectLst/>
              </a:rPr>
              <a:t/>
            </a:r>
            <a:br>
              <a:rPr lang="en-IN" sz="3000" b="0">
                <a:effectLst/>
              </a:rPr>
            </a:br>
            <a:r>
              <a:rPr lang="en-IN" sz="3000"/>
              <a:t/>
            </a:r>
            <a:br>
              <a:rPr lang="en-IN" sz="3000"/>
            </a:br>
            <a:endParaRPr lang="en-IN" sz="3000"/>
          </a:p>
        </p:txBody>
      </p:sp>
      <p:sp>
        <p:nvSpPr>
          <p:cNvPr id="8201" name="sketch line">
            <a:extLst>
              <a:ext uri="{FF2B5EF4-FFF2-40B4-BE49-F238E27FC236}">
                <a16:creationId xmlns:a16="http://schemas.microsoft.com/office/drawing/2014/main" xmlns="" id="{71877DBC-BB60-40F0-AC93-2ACDBAAE60CE}"/>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643278" y="2372868"/>
            <a:ext cx="3255095" cy="18288"/>
          </a:xfrm>
          <a:custGeom>
            <a:avLst/>
            <a:gdLst>
              <a:gd name="connsiteX0" fmla="*/ 0 w 3255095"/>
              <a:gd name="connsiteY0" fmla="*/ 0 h 18288"/>
              <a:gd name="connsiteX1" fmla="*/ 618468 w 3255095"/>
              <a:gd name="connsiteY1" fmla="*/ 0 h 18288"/>
              <a:gd name="connsiteX2" fmla="*/ 1269487 w 3255095"/>
              <a:gd name="connsiteY2" fmla="*/ 0 h 18288"/>
              <a:gd name="connsiteX3" fmla="*/ 1953057 w 3255095"/>
              <a:gd name="connsiteY3" fmla="*/ 0 h 18288"/>
              <a:gd name="connsiteX4" fmla="*/ 2636627 w 3255095"/>
              <a:gd name="connsiteY4" fmla="*/ 0 h 18288"/>
              <a:gd name="connsiteX5" fmla="*/ 3255095 w 3255095"/>
              <a:gd name="connsiteY5" fmla="*/ 0 h 18288"/>
              <a:gd name="connsiteX6" fmla="*/ 3255095 w 3255095"/>
              <a:gd name="connsiteY6" fmla="*/ 18288 h 18288"/>
              <a:gd name="connsiteX7" fmla="*/ 2538974 w 3255095"/>
              <a:gd name="connsiteY7" fmla="*/ 18288 h 18288"/>
              <a:gd name="connsiteX8" fmla="*/ 1822853 w 3255095"/>
              <a:gd name="connsiteY8" fmla="*/ 18288 h 18288"/>
              <a:gd name="connsiteX9" fmla="*/ 1171834 w 3255095"/>
              <a:gd name="connsiteY9" fmla="*/ 18288 h 18288"/>
              <a:gd name="connsiteX10" fmla="*/ 0 w 3255095"/>
              <a:gd name="connsiteY10" fmla="*/ 18288 h 18288"/>
              <a:gd name="connsiteX11" fmla="*/ 0 w 3255095"/>
              <a:gd name="connsiteY11"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255095" h="18288" fill="none" extrusionOk="0">
                <a:moveTo>
                  <a:pt x="0" y="0"/>
                </a:moveTo>
                <a:cubicBezTo>
                  <a:pt x="240201" y="-22123"/>
                  <a:pt x="462021" y="-19623"/>
                  <a:pt x="618468" y="0"/>
                </a:cubicBezTo>
                <a:cubicBezTo>
                  <a:pt x="774915" y="19623"/>
                  <a:pt x="974734" y="2035"/>
                  <a:pt x="1269487" y="0"/>
                </a:cubicBezTo>
                <a:cubicBezTo>
                  <a:pt x="1564240" y="-2035"/>
                  <a:pt x="1733579" y="10639"/>
                  <a:pt x="1953057" y="0"/>
                </a:cubicBezTo>
                <a:cubicBezTo>
                  <a:pt x="2172535" y="-10639"/>
                  <a:pt x="2453962" y="14018"/>
                  <a:pt x="2636627" y="0"/>
                </a:cubicBezTo>
                <a:cubicBezTo>
                  <a:pt x="2819292" y="-14018"/>
                  <a:pt x="3121375" y="5399"/>
                  <a:pt x="3255095" y="0"/>
                </a:cubicBezTo>
                <a:cubicBezTo>
                  <a:pt x="3254386" y="8157"/>
                  <a:pt x="3254682" y="12125"/>
                  <a:pt x="3255095" y="18288"/>
                </a:cubicBezTo>
                <a:cubicBezTo>
                  <a:pt x="3088545" y="23203"/>
                  <a:pt x="2687475" y="7419"/>
                  <a:pt x="2538974" y="18288"/>
                </a:cubicBezTo>
                <a:cubicBezTo>
                  <a:pt x="2390473" y="29157"/>
                  <a:pt x="2137381" y="-8959"/>
                  <a:pt x="1822853" y="18288"/>
                </a:cubicBezTo>
                <a:cubicBezTo>
                  <a:pt x="1508325" y="45535"/>
                  <a:pt x="1466437" y="20385"/>
                  <a:pt x="1171834" y="18288"/>
                </a:cubicBezTo>
                <a:cubicBezTo>
                  <a:pt x="877231" y="16191"/>
                  <a:pt x="561097" y="37643"/>
                  <a:pt x="0" y="18288"/>
                </a:cubicBezTo>
                <a:cubicBezTo>
                  <a:pt x="-46" y="12483"/>
                  <a:pt x="-203" y="6491"/>
                  <a:pt x="0" y="0"/>
                </a:cubicBezTo>
                <a:close/>
              </a:path>
              <a:path w="3255095" h="18288" stroke="0" extrusionOk="0">
                <a:moveTo>
                  <a:pt x="0" y="0"/>
                </a:moveTo>
                <a:cubicBezTo>
                  <a:pt x="291965" y="19429"/>
                  <a:pt x="363155" y="8568"/>
                  <a:pt x="618468" y="0"/>
                </a:cubicBezTo>
                <a:cubicBezTo>
                  <a:pt x="873781" y="-8568"/>
                  <a:pt x="904459" y="-19505"/>
                  <a:pt x="1171834" y="0"/>
                </a:cubicBezTo>
                <a:cubicBezTo>
                  <a:pt x="1439209" y="19505"/>
                  <a:pt x="1744369" y="9790"/>
                  <a:pt x="1887955" y="0"/>
                </a:cubicBezTo>
                <a:cubicBezTo>
                  <a:pt x="2031541" y="-9790"/>
                  <a:pt x="2346378" y="21240"/>
                  <a:pt x="2506423" y="0"/>
                </a:cubicBezTo>
                <a:cubicBezTo>
                  <a:pt x="2666468" y="-21240"/>
                  <a:pt x="2990257" y="30414"/>
                  <a:pt x="3255095" y="0"/>
                </a:cubicBezTo>
                <a:cubicBezTo>
                  <a:pt x="3254831" y="4493"/>
                  <a:pt x="3255479" y="9472"/>
                  <a:pt x="3255095" y="18288"/>
                </a:cubicBezTo>
                <a:cubicBezTo>
                  <a:pt x="3120743" y="16690"/>
                  <a:pt x="2759628" y="42462"/>
                  <a:pt x="2604076" y="18288"/>
                </a:cubicBezTo>
                <a:cubicBezTo>
                  <a:pt x="2448524" y="-5886"/>
                  <a:pt x="2184336" y="19599"/>
                  <a:pt x="1887955" y="18288"/>
                </a:cubicBezTo>
                <a:cubicBezTo>
                  <a:pt x="1591574" y="16977"/>
                  <a:pt x="1548845" y="6870"/>
                  <a:pt x="1334589" y="18288"/>
                </a:cubicBezTo>
                <a:cubicBezTo>
                  <a:pt x="1120333" y="29706"/>
                  <a:pt x="996014" y="9662"/>
                  <a:pt x="683570" y="18288"/>
                </a:cubicBezTo>
                <a:cubicBezTo>
                  <a:pt x="371126" y="26914"/>
                  <a:pt x="198687" y="16167"/>
                  <a:pt x="0" y="18288"/>
                </a:cubicBezTo>
                <a:cubicBezTo>
                  <a:pt x="843" y="9577"/>
                  <a:pt x="371" y="6900"/>
                  <a:pt x="0" y="0"/>
                </a:cubicBezTo>
                <a:close/>
              </a:path>
            </a:pathLst>
          </a:custGeom>
          <a:solidFill>
            <a:schemeClr val="accent2"/>
          </a:solidFill>
          <a:ln w="38100" cap="rnd">
            <a:solidFill>
              <a:schemeClr val="accent2"/>
            </a:solidFill>
            <a:round/>
            <a:extLst>
              <a:ext uri="{C807C97D-BFC1-408E-A445-0C87EB9F89A2}">
                <ask:lineSketchStyleProps xmlns:ask="http://schemas.microsoft.com/office/drawing/2018/sketchyshapes" xmln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xmlns="" id="{6E7226FD-5CB9-F375-A65A-3752B5958342}"/>
              </a:ext>
            </a:extLst>
          </p:cNvPr>
          <p:cNvSpPr>
            <a:spLocks noGrp="1"/>
          </p:cNvSpPr>
          <p:nvPr>
            <p:ph idx="1"/>
          </p:nvPr>
        </p:nvSpPr>
        <p:spPr>
          <a:xfrm>
            <a:off x="365760" y="2442089"/>
            <a:ext cx="5888736" cy="4117207"/>
          </a:xfrm>
        </p:spPr>
        <p:txBody>
          <a:bodyPr anchor="t">
            <a:normAutofit fontScale="92500" lnSpcReduction="10000"/>
          </a:bodyPr>
          <a:lstStyle/>
          <a:p>
            <a:pPr rtl="0" fontAlgn="base">
              <a:spcBef>
                <a:spcPts val="0"/>
              </a:spcBef>
              <a:spcAft>
                <a:spcPts val="0"/>
              </a:spcAft>
              <a:buFont typeface="Arial" panose="020B0604020202020204" pitchFamily="34" charset="0"/>
              <a:buChar char="•"/>
            </a:pPr>
            <a:r>
              <a:rPr lang="en-IN" sz="2400" b="0" i="0" u="none" strike="noStrike" dirty="0">
                <a:effectLst/>
                <a:latin typeface="Times New Roman" panose="02020603050405020304" pitchFamily="18" charset="0"/>
              </a:rPr>
              <a:t>Innovation and adaptability are essential for a start-up to succeed over three years.</a:t>
            </a:r>
          </a:p>
          <a:p>
            <a:pPr rtl="0" fontAlgn="base">
              <a:spcBef>
                <a:spcPts val="0"/>
              </a:spcBef>
              <a:spcAft>
                <a:spcPts val="0"/>
              </a:spcAft>
              <a:buFont typeface="Arial" panose="020B0604020202020204" pitchFamily="34" charset="0"/>
              <a:buChar char="•"/>
            </a:pPr>
            <a:endParaRPr lang="en-IN" sz="2400" b="0" i="0" u="none" strike="noStrike" dirty="0">
              <a:effectLst/>
              <a:latin typeface="Times New Roman" panose="02020603050405020304" pitchFamily="18" charset="0"/>
            </a:endParaRPr>
          </a:p>
          <a:p>
            <a:pPr rtl="0" fontAlgn="base">
              <a:spcBef>
                <a:spcPts val="0"/>
              </a:spcBef>
              <a:spcAft>
                <a:spcPts val="0"/>
              </a:spcAft>
              <a:buFont typeface="Arial" panose="020B0604020202020204" pitchFamily="34" charset="0"/>
              <a:buChar char="•"/>
            </a:pPr>
            <a:r>
              <a:rPr lang="en-IN" sz="2400" b="0" i="0" u="none" strike="noStrike" dirty="0">
                <a:effectLst/>
                <a:latin typeface="Times New Roman" panose="02020603050405020304" pitchFamily="18" charset="0"/>
              </a:rPr>
              <a:t>As per URBACT (2023), a UK-based start-up called "TechRevolution" can guarantee long-term viability by encouraging a culture of constant innovation.</a:t>
            </a:r>
          </a:p>
          <a:p>
            <a:pPr rtl="0" fontAlgn="base">
              <a:spcBef>
                <a:spcPts val="0"/>
              </a:spcBef>
              <a:spcAft>
                <a:spcPts val="0"/>
              </a:spcAft>
              <a:buFont typeface="Arial" panose="020B0604020202020204" pitchFamily="34" charset="0"/>
              <a:buChar char="•"/>
            </a:pPr>
            <a:endParaRPr lang="en-IN" sz="2400" b="0" i="0" u="none" strike="noStrike" dirty="0">
              <a:effectLst/>
              <a:latin typeface="Times New Roman" panose="02020603050405020304" pitchFamily="18" charset="0"/>
            </a:endParaRPr>
          </a:p>
          <a:p>
            <a:pPr rtl="0" fontAlgn="base">
              <a:spcBef>
                <a:spcPts val="0"/>
              </a:spcBef>
              <a:spcAft>
                <a:spcPts val="0"/>
              </a:spcAft>
              <a:buFont typeface="Arial" panose="020B0604020202020204" pitchFamily="34" charset="0"/>
              <a:buChar char="•"/>
            </a:pPr>
            <a:r>
              <a:rPr lang="en-IN" sz="2400" b="0" i="0" u="none" strike="noStrike" dirty="0">
                <a:effectLst/>
                <a:latin typeface="Times New Roman" panose="02020603050405020304" pitchFamily="18" charset="0"/>
              </a:rPr>
              <a:t>They should conduct market research to find new trends and customer needs so they can modify their goods and services accordingly.</a:t>
            </a:r>
          </a:p>
          <a:p>
            <a:pPr rtl="0" fontAlgn="base">
              <a:spcBef>
                <a:spcPts val="0"/>
              </a:spcBef>
              <a:spcAft>
                <a:spcPts val="0"/>
              </a:spcAft>
              <a:buFont typeface="Arial" panose="020B0604020202020204" pitchFamily="34" charset="0"/>
              <a:buChar char="•"/>
            </a:pPr>
            <a:endParaRPr lang="en-IN" sz="2400" b="0" i="0" u="none" strike="noStrike" dirty="0">
              <a:effectLst/>
              <a:latin typeface="Times New Roman" panose="02020603050405020304" pitchFamily="18" charset="0"/>
            </a:endParaRPr>
          </a:p>
          <a:p>
            <a:pPr rtl="0" fontAlgn="base">
              <a:spcBef>
                <a:spcPts val="0"/>
              </a:spcBef>
              <a:spcAft>
                <a:spcPts val="0"/>
              </a:spcAft>
              <a:buFont typeface="Arial" panose="020B0604020202020204" pitchFamily="34" charset="0"/>
              <a:buChar char="•"/>
            </a:pPr>
            <a:r>
              <a:rPr lang="en-IN" sz="2400" b="0" i="0" u="none" strike="noStrike" dirty="0">
                <a:effectLst/>
                <a:latin typeface="Times New Roman" panose="02020603050405020304" pitchFamily="18" charset="0"/>
              </a:rPr>
              <a:t>They can react quickly to changes in the market by adopting an agile approach.</a:t>
            </a:r>
          </a:p>
          <a:p>
            <a:endParaRPr lang="en-IN" sz="1900" dirty="0"/>
          </a:p>
        </p:txBody>
      </p:sp>
      <p:pic>
        <p:nvPicPr>
          <p:cNvPr id="8194" name="Picture 2">
            <a:extLst>
              <a:ext uri="{FF2B5EF4-FFF2-40B4-BE49-F238E27FC236}">
                <a16:creationId xmlns:a16="http://schemas.microsoft.com/office/drawing/2014/main" xmlns="" id="{B4ED62C3-E8E0-650F-7B1F-2CAC7BFAD7E9}"/>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tretch>
            <a:fillRect/>
          </a:stretch>
        </p:blipFill>
        <p:spPr bwMode="auto">
          <a:xfrm>
            <a:off x="6400800" y="1545656"/>
            <a:ext cx="5157216" cy="3766687"/>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xmlns="" id="{EEC1FC57-CCD8-430E-D6A5-3F0E85840D84}"/>
              </a:ext>
            </a:extLst>
          </p:cNvPr>
          <p:cNvSpPr txBox="1"/>
          <p:nvPr/>
        </p:nvSpPr>
        <p:spPr>
          <a:xfrm>
            <a:off x="6400800" y="4935675"/>
            <a:ext cx="5157216" cy="376668"/>
          </a:xfrm>
          <a:prstGeom prst="rect">
            <a:avLst/>
          </a:prstGeom>
          <a:solidFill>
            <a:srgbClr val="000000">
              <a:alpha val="50000"/>
            </a:srgbClr>
          </a:solidFill>
          <a:ln>
            <a:noFill/>
          </a:ln>
        </p:spPr>
        <p:txBody>
          <a:bodyPr wrap="square">
            <a:noAutofit/>
          </a:bodyPr>
          <a:lstStyle/>
          <a:p>
            <a:pPr algn="ctr" rtl="0">
              <a:spcBef>
                <a:spcPts val="0"/>
              </a:spcBef>
              <a:spcAft>
                <a:spcPts val="600"/>
              </a:spcAft>
            </a:pPr>
            <a:r>
              <a:rPr lang="en-IN" sz="1300" b="0" i="0" u="none" strike="noStrike">
                <a:solidFill>
                  <a:srgbClr val="FFFFFF"/>
                </a:solidFill>
                <a:effectLst/>
              </a:rPr>
              <a:t>Source : (</a:t>
            </a:r>
            <a:r>
              <a:rPr lang="en-IN" sz="1300" b="0" i="0" u="none" strike="noStrike" err="1">
                <a:solidFill>
                  <a:srgbClr val="FFFFFF"/>
                </a:solidFill>
                <a:effectLst/>
              </a:rPr>
              <a:t>TechRevolution.com</a:t>
            </a:r>
            <a:r>
              <a:rPr lang="en-IN" sz="1300" b="0" i="0" u="none" strike="noStrike">
                <a:solidFill>
                  <a:srgbClr val="FFFFFF"/>
                </a:solidFill>
                <a:effectLst/>
              </a:rPr>
              <a:t>. 2022)</a:t>
            </a:r>
            <a:endParaRPr lang="en-IN" sz="1300" b="0">
              <a:solidFill>
                <a:srgbClr val="FFFFFF"/>
              </a:solidFill>
              <a:effectLst/>
            </a:endParaRPr>
          </a:p>
          <a:p>
            <a:pPr algn="ctr">
              <a:spcAft>
                <a:spcPts val="600"/>
              </a:spcAft>
            </a:pPr>
            <a:r>
              <a:rPr lang="en-IN" sz="1300">
                <a:solidFill>
                  <a:srgbClr val="FFFFFF"/>
                </a:solidFill>
              </a:rPr>
              <a:t/>
            </a:r>
            <a:br>
              <a:rPr lang="en-IN" sz="1300">
                <a:solidFill>
                  <a:srgbClr val="FFFFFF"/>
                </a:solidFill>
              </a:rPr>
            </a:br>
            <a:endParaRPr lang="en-IN" sz="1300">
              <a:solidFill>
                <a:srgbClr val="FFFFFF"/>
              </a:solidFill>
            </a:endParaRPr>
          </a:p>
        </p:txBody>
      </p:sp>
    </p:spTree>
    <p:extLst>
      <p:ext uri="{BB962C8B-B14F-4D97-AF65-F5344CB8AC3E}">
        <p14:creationId xmlns:p14="http://schemas.microsoft.com/office/powerpoint/2010/main" val="109937803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223" name="Rectangle 9222">
            <a:extLst>
              <a:ext uri="{FF2B5EF4-FFF2-40B4-BE49-F238E27FC236}">
                <a16:creationId xmlns:a16="http://schemas.microsoft.com/office/drawing/2014/main" xmlns="" id="{743AA782-23D1-4521-8CAD-47662984AA08}"/>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xmlns="" id="{01B9BE74-E778-7CAA-1A33-711BD7C58FC3}"/>
              </a:ext>
            </a:extLst>
          </p:cNvPr>
          <p:cNvSpPr>
            <a:spLocks noGrp="1"/>
          </p:cNvSpPr>
          <p:nvPr>
            <p:ph type="title"/>
          </p:nvPr>
        </p:nvSpPr>
        <p:spPr>
          <a:xfrm>
            <a:off x="630936" y="404711"/>
            <a:ext cx="4818888" cy="2256193"/>
          </a:xfrm>
        </p:spPr>
        <p:txBody>
          <a:bodyPr anchor="b">
            <a:noAutofit/>
          </a:bodyPr>
          <a:lstStyle/>
          <a:p>
            <a:pPr rtl="0">
              <a:spcBef>
                <a:spcPts val="0"/>
              </a:spcBef>
              <a:spcAft>
                <a:spcPts val="0"/>
              </a:spcAft>
            </a:pPr>
            <a:r>
              <a:rPr lang="en-IN" sz="3300" b="1" i="0" u="none" strike="noStrike" dirty="0">
                <a:effectLst/>
                <a:latin typeface="Times New Roman" panose="02020603050405020304" pitchFamily="18" charset="0"/>
              </a:rPr>
              <a:t>IT partnerships and collaborations</a:t>
            </a:r>
            <a:r>
              <a:rPr lang="en-IN" sz="3300" b="0" dirty="0">
                <a:effectLst/>
              </a:rPr>
              <a:t/>
            </a:r>
            <a:br>
              <a:rPr lang="en-IN" sz="3300" b="0" dirty="0">
                <a:effectLst/>
              </a:rPr>
            </a:br>
            <a:r>
              <a:rPr lang="en-IN" sz="3300" dirty="0"/>
              <a:t/>
            </a:r>
            <a:br>
              <a:rPr lang="en-IN" sz="3300" dirty="0"/>
            </a:br>
            <a:endParaRPr lang="en-IN" sz="3300" dirty="0"/>
          </a:p>
        </p:txBody>
      </p:sp>
      <p:sp>
        <p:nvSpPr>
          <p:cNvPr id="9225" name="sketch line">
            <a:extLst>
              <a:ext uri="{FF2B5EF4-FFF2-40B4-BE49-F238E27FC236}">
                <a16:creationId xmlns:a16="http://schemas.microsoft.com/office/drawing/2014/main" xmlns="" id="{71877DBC-BB60-40F0-AC93-2ACDBAAE60CE}"/>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643278" y="2372868"/>
            <a:ext cx="3255095" cy="18288"/>
          </a:xfrm>
          <a:custGeom>
            <a:avLst/>
            <a:gdLst>
              <a:gd name="connsiteX0" fmla="*/ 0 w 3255095"/>
              <a:gd name="connsiteY0" fmla="*/ 0 h 18288"/>
              <a:gd name="connsiteX1" fmla="*/ 618468 w 3255095"/>
              <a:gd name="connsiteY1" fmla="*/ 0 h 18288"/>
              <a:gd name="connsiteX2" fmla="*/ 1269487 w 3255095"/>
              <a:gd name="connsiteY2" fmla="*/ 0 h 18288"/>
              <a:gd name="connsiteX3" fmla="*/ 1953057 w 3255095"/>
              <a:gd name="connsiteY3" fmla="*/ 0 h 18288"/>
              <a:gd name="connsiteX4" fmla="*/ 2636627 w 3255095"/>
              <a:gd name="connsiteY4" fmla="*/ 0 h 18288"/>
              <a:gd name="connsiteX5" fmla="*/ 3255095 w 3255095"/>
              <a:gd name="connsiteY5" fmla="*/ 0 h 18288"/>
              <a:gd name="connsiteX6" fmla="*/ 3255095 w 3255095"/>
              <a:gd name="connsiteY6" fmla="*/ 18288 h 18288"/>
              <a:gd name="connsiteX7" fmla="*/ 2538974 w 3255095"/>
              <a:gd name="connsiteY7" fmla="*/ 18288 h 18288"/>
              <a:gd name="connsiteX8" fmla="*/ 1822853 w 3255095"/>
              <a:gd name="connsiteY8" fmla="*/ 18288 h 18288"/>
              <a:gd name="connsiteX9" fmla="*/ 1171834 w 3255095"/>
              <a:gd name="connsiteY9" fmla="*/ 18288 h 18288"/>
              <a:gd name="connsiteX10" fmla="*/ 0 w 3255095"/>
              <a:gd name="connsiteY10" fmla="*/ 18288 h 18288"/>
              <a:gd name="connsiteX11" fmla="*/ 0 w 3255095"/>
              <a:gd name="connsiteY11"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255095" h="18288" fill="none" extrusionOk="0">
                <a:moveTo>
                  <a:pt x="0" y="0"/>
                </a:moveTo>
                <a:cubicBezTo>
                  <a:pt x="240201" y="-22123"/>
                  <a:pt x="462021" y="-19623"/>
                  <a:pt x="618468" y="0"/>
                </a:cubicBezTo>
                <a:cubicBezTo>
                  <a:pt x="774915" y="19623"/>
                  <a:pt x="974734" y="2035"/>
                  <a:pt x="1269487" y="0"/>
                </a:cubicBezTo>
                <a:cubicBezTo>
                  <a:pt x="1564240" y="-2035"/>
                  <a:pt x="1733579" y="10639"/>
                  <a:pt x="1953057" y="0"/>
                </a:cubicBezTo>
                <a:cubicBezTo>
                  <a:pt x="2172535" y="-10639"/>
                  <a:pt x="2453962" y="14018"/>
                  <a:pt x="2636627" y="0"/>
                </a:cubicBezTo>
                <a:cubicBezTo>
                  <a:pt x="2819292" y="-14018"/>
                  <a:pt x="3121375" y="5399"/>
                  <a:pt x="3255095" y="0"/>
                </a:cubicBezTo>
                <a:cubicBezTo>
                  <a:pt x="3254386" y="8157"/>
                  <a:pt x="3254682" y="12125"/>
                  <a:pt x="3255095" y="18288"/>
                </a:cubicBezTo>
                <a:cubicBezTo>
                  <a:pt x="3088545" y="23203"/>
                  <a:pt x="2687475" y="7419"/>
                  <a:pt x="2538974" y="18288"/>
                </a:cubicBezTo>
                <a:cubicBezTo>
                  <a:pt x="2390473" y="29157"/>
                  <a:pt x="2137381" y="-8959"/>
                  <a:pt x="1822853" y="18288"/>
                </a:cubicBezTo>
                <a:cubicBezTo>
                  <a:pt x="1508325" y="45535"/>
                  <a:pt x="1466437" y="20385"/>
                  <a:pt x="1171834" y="18288"/>
                </a:cubicBezTo>
                <a:cubicBezTo>
                  <a:pt x="877231" y="16191"/>
                  <a:pt x="561097" y="37643"/>
                  <a:pt x="0" y="18288"/>
                </a:cubicBezTo>
                <a:cubicBezTo>
                  <a:pt x="-46" y="12483"/>
                  <a:pt x="-203" y="6491"/>
                  <a:pt x="0" y="0"/>
                </a:cubicBezTo>
                <a:close/>
              </a:path>
              <a:path w="3255095" h="18288" stroke="0" extrusionOk="0">
                <a:moveTo>
                  <a:pt x="0" y="0"/>
                </a:moveTo>
                <a:cubicBezTo>
                  <a:pt x="291965" y="19429"/>
                  <a:pt x="363155" y="8568"/>
                  <a:pt x="618468" y="0"/>
                </a:cubicBezTo>
                <a:cubicBezTo>
                  <a:pt x="873781" y="-8568"/>
                  <a:pt x="904459" y="-19505"/>
                  <a:pt x="1171834" y="0"/>
                </a:cubicBezTo>
                <a:cubicBezTo>
                  <a:pt x="1439209" y="19505"/>
                  <a:pt x="1744369" y="9790"/>
                  <a:pt x="1887955" y="0"/>
                </a:cubicBezTo>
                <a:cubicBezTo>
                  <a:pt x="2031541" y="-9790"/>
                  <a:pt x="2346378" y="21240"/>
                  <a:pt x="2506423" y="0"/>
                </a:cubicBezTo>
                <a:cubicBezTo>
                  <a:pt x="2666468" y="-21240"/>
                  <a:pt x="2990257" y="30414"/>
                  <a:pt x="3255095" y="0"/>
                </a:cubicBezTo>
                <a:cubicBezTo>
                  <a:pt x="3254831" y="4493"/>
                  <a:pt x="3255479" y="9472"/>
                  <a:pt x="3255095" y="18288"/>
                </a:cubicBezTo>
                <a:cubicBezTo>
                  <a:pt x="3120743" y="16690"/>
                  <a:pt x="2759628" y="42462"/>
                  <a:pt x="2604076" y="18288"/>
                </a:cubicBezTo>
                <a:cubicBezTo>
                  <a:pt x="2448524" y="-5886"/>
                  <a:pt x="2184336" y="19599"/>
                  <a:pt x="1887955" y="18288"/>
                </a:cubicBezTo>
                <a:cubicBezTo>
                  <a:pt x="1591574" y="16977"/>
                  <a:pt x="1548845" y="6870"/>
                  <a:pt x="1334589" y="18288"/>
                </a:cubicBezTo>
                <a:cubicBezTo>
                  <a:pt x="1120333" y="29706"/>
                  <a:pt x="996014" y="9662"/>
                  <a:pt x="683570" y="18288"/>
                </a:cubicBezTo>
                <a:cubicBezTo>
                  <a:pt x="371126" y="26914"/>
                  <a:pt x="198687" y="16167"/>
                  <a:pt x="0" y="18288"/>
                </a:cubicBezTo>
                <a:cubicBezTo>
                  <a:pt x="843" y="9577"/>
                  <a:pt x="371" y="6900"/>
                  <a:pt x="0" y="0"/>
                </a:cubicBezTo>
                <a:close/>
              </a:path>
            </a:pathLst>
          </a:custGeom>
          <a:solidFill>
            <a:schemeClr val="accent2"/>
          </a:solidFill>
          <a:ln w="38100" cap="rnd">
            <a:solidFill>
              <a:schemeClr val="accent2"/>
            </a:solidFill>
            <a:round/>
            <a:extLst>
              <a:ext uri="{C807C97D-BFC1-408E-A445-0C87EB9F89A2}">
                <ask:lineSketchStyleProps xmlns:ask="http://schemas.microsoft.com/office/drawing/2018/sketchyshapes" xmln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xmlns="" id="{921E2E4A-634A-7158-CF9E-A26B6BD9D560}"/>
              </a:ext>
            </a:extLst>
          </p:cNvPr>
          <p:cNvSpPr>
            <a:spLocks noGrp="1"/>
          </p:cNvSpPr>
          <p:nvPr>
            <p:ph idx="1"/>
          </p:nvPr>
        </p:nvSpPr>
        <p:spPr>
          <a:xfrm>
            <a:off x="630936" y="2464308"/>
            <a:ext cx="4818888" cy="4149852"/>
          </a:xfrm>
        </p:spPr>
        <p:txBody>
          <a:bodyPr anchor="t">
            <a:normAutofit/>
          </a:bodyPr>
          <a:lstStyle/>
          <a:p>
            <a:pPr rtl="0" fontAlgn="base">
              <a:spcBef>
                <a:spcPts val="0"/>
              </a:spcBef>
              <a:spcAft>
                <a:spcPts val="0"/>
              </a:spcAft>
              <a:buFont typeface="Arial" panose="020B0604020202020204" pitchFamily="34" charset="0"/>
              <a:buChar char="•"/>
            </a:pPr>
            <a:r>
              <a:rPr lang="en-IN" sz="2400" b="0" i="0" u="none" strike="noStrike" dirty="0">
                <a:effectLst/>
                <a:latin typeface="Times New Roman" panose="02020603050405020304" pitchFamily="18" charset="0"/>
              </a:rPr>
              <a:t>Over three years, IT alliances and partnerships can significantly boost the success of start-ups.</a:t>
            </a:r>
          </a:p>
          <a:p>
            <a:pPr rtl="0" fontAlgn="base">
              <a:spcBef>
                <a:spcPts val="0"/>
              </a:spcBef>
              <a:spcAft>
                <a:spcPts val="0"/>
              </a:spcAft>
              <a:buFont typeface="Arial" panose="020B0604020202020204" pitchFamily="34" charset="0"/>
              <a:buChar char="•"/>
            </a:pPr>
            <a:endParaRPr lang="en-IN" sz="2400" b="0" i="0" u="none" strike="noStrike" dirty="0">
              <a:effectLst/>
              <a:latin typeface="Times New Roman" panose="02020603050405020304" pitchFamily="18" charset="0"/>
            </a:endParaRPr>
          </a:p>
          <a:p>
            <a:pPr rtl="0" fontAlgn="base">
              <a:spcBef>
                <a:spcPts val="0"/>
              </a:spcBef>
              <a:spcAft>
                <a:spcPts val="0"/>
              </a:spcAft>
              <a:buFont typeface="Arial" panose="020B0604020202020204" pitchFamily="34" charset="0"/>
              <a:buChar char="•"/>
            </a:pPr>
            <a:r>
              <a:rPr lang="en-IN" sz="2400" b="0" i="0" u="none" strike="noStrike" dirty="0">
                <a:effectLst/>
                <a:latin typeface="Times New Roman" panose="02020603050405020304" pitchFamily="18" charset="0"/>
              </a:rPr>
              <a:t>As an illustration, DataTech can deliver cutting-edge and scalable solutions to its clients by partnering with technology providers and accessing advanced tools, software, and infrastructure.</a:t>
            </a:r>
          </a:p>
          <a:p>
            <a:endParaRPr lang="en-IN" sz="2200" dirty="0"/>
          </a:p>
        </p:txBody>
      </p:sp>
      <p:pic>
        <p:nvPicPr>
          <p:cNvPr id="9218" name="Picture 2">
            <a:extLst>
              <a:ext uri="{FF2B5EF4-FFF2-40B4-BE49-F238E27FC236}">
                <a16:creationId xmlns:a16="http://schemas.microsoft.com/office/drawing/2014/main" xmlns="" id="{C38CFC08-A2FE-6C4D-9670-4DCA52BCAB3B}"/>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5462166" y="646176"/>
            <a:ext cx="6546954" cy="4925568"/>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xmlns="" id="{D63393C3-F1CD-95D5-2423-DBD4CBFD2F1B}"/>
              </a:ext>
            </a:extLst>
          </p:cNvPr>
          <p:cNvSpPr txBox="1"/>
          <p:nvPr/>
        </p:nvSpPr>
        <p:spPr>
          <a:xfrm>
            <a:off x="6099048" y="5571744"/>
            <a:ext cx="5458968" cy="487680"/>
          </a:xfrm>
          <a:prstGeom prst="rect">
            <a:avLst/>
          </a:prstGeom>
          <a:solidFill>
            <a:srgbClr val="000000">
              <a:alpha val="50000"/>
            </a:srgbClr>
          </a:solidFill>
          <a:ln>
            <a:noFill/>
          </a:ln>
        </p:spPr>
        <p:txBody>
          <a:bodyPr wrap="square">
            <a:noAutofit/>
          </a:bodyPr>
          <a:lstStyle/>
          <a:p>
            <a:pPr algn="ctr">
              <a:spcAft>
                <a:spcPts val="600"/>
              </a:spcAft>
            </a:pPr>
            <a:r>
              <a:rPr lang="en-IN" sz="1300" dirty="0">
                <a:solidFill>
                  <a:srgbClr val="FFFFFF"/>
                </a:solidFill>
              </a:rPr>
              <a:t>Source: (</a:t>
            </a:r>
            <a:r>
              <a:rPr lang="en-IN" sz="1300" dirty="0" err="1">
                <a:solidFill>
                  <a:srgbClr val="FFFFFF"/>
                </a:solidFill>
              </a:rPr>
              <a:t>adlittle.com</a:t>
            </a:r>
            <a:r>
              <a:rPr lang="en-IN" sz="1300" dirty="0">
                <a:solidFill>
                  <a:srgbClr val="FFFFFF"/>
                </a:solidFill>
              </a:rPr>
              <a:t> 2023)</a:t>
            </a:r>
          </a:p>
        </p:txBody>
      </p:sp>
    </p:spTree>
    <p:extLst>
      <p:ext uri="{BB962C8B-B14F-4D97-AF65-F5344CB8AC3E}">
        <p14:creationId xmlns:p14="http://schemas.microsoft.com/office/powerpoint/2010/main" val="198253722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247" name="Rectangle 10246">
            <a:extLst>
              <a:ext uri="{FF2B5EF4-FFF2-40B4-BE49-F238E27FC236}">
                <a16:creationId xmlns:a16="http://schemas.microsoft.com/office/drawing/2014/main" xmlns="" id="{743AA782-23D1-4521-8CAD-47662984AA08}"/>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xmlns="" id="{4B81D660-0F85-C387-6E21-7BF80CC049BF}"/>
              </a:ext>
            </a:extLst>
          </p:cNvPr>
          <p:cNvSpPr>
            <a:spLocks noGrp="1"/>
          </p:cNvSpPr>
          <p:nvPr>
            <p:ph type="title"/>
          </p:nvPr>
        </p:nvSpPr>
        <p:spPr>
          <a:xfrm>
            <a:off x="630936" y="445800"/>
            <a:ext cx="4818888" cy="2236440"/>
          </a:xfrm>
        </p:spPr>
        <p:txBody>
          <a:bodyPr anchor="b">
            <a:noAutofit/>
          </a:bodyPr>
          <a:lstStyle/>
          <a:p>
            <a:pPr rtl="0">
              <a:spcBef>
                <a:spcPts val="0"/>
              </a:spcBef>
              <a:spcAft>
                <a:spcPts val="0"/>
              </a:spcAft>
            </a:pPr>
            <a:r>
              <a:rPr lang="en-IN" sz="3300" b="1" i="0" u="none" strike="noStrike" dirty="0">
                <a:effectLst/>
                <a:latin typeface="Times New Roman" panose="02020603050405020304" pitchFamily="18" charset="0"/>
              </a:rPr>
              <a:t>Product development and improvement</a:t>
            </a:r>
            <a:r>
              <a:rPr lang="en-IN" sz="2900" b="0" dirty="0">
                <a:effectLst/>
              </a:rPr>
              <a:t/>
            </a:r>
            <a:br>
              <a:rPr lang="en-IN" sz="2900" b="0" dirty="0">
                <a:effectLst/>
              </a:rPr>
            </a:br>
            <a:r>
              <a:rPr lang="en-IN" sz="2900" dirty="0"/>
              <a:t/>
            </a:r>
            <a:br>
              <a:rPr lang="en-IN" sz="2900" dirty="0"/>
            </a:br>
            <a:endParaRPr lang="en-IN" sz="2900" dirty="0"/>
          </a:p>
        </p:txBody>
      </p:sp>
      <p:sp>
        <p:nvSpPr>
          <p:cNvPr id="10249" name="sketch line">
            <a:extLst>
              <a:ext uri="{FF2B5EF4-FFF2-40B4-BE49-F238E27FC236}">
                <a16:creationId xmlns:a16="http://schemas.microsoft.com/office/drawing/2014/main" xmlns="" id="{71877DBC-BB60-40F0-AC93-2ACDBAAE60CE}"/>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643278" y="2372868"/>
            <a:ext cx="3255095" cy="18288"/>
          </a:xfrm>
          <a:custGeom>
            <a:avLst/>
            <a:gdLst>
              <a:gd name="connsiteX0" fmla="*/ 0 w 3255095"/>
              <a:gd name="connsiteY0" fmla="*/ 0 h 18288"/>
              <a:gd name="connsiteX1" fmla="*/ 618468 w 3255095"/>
              <a:gd name="connsiteY1" fmla="*/ 0 h 18288"/>
              <a:gd name="connsiteX2" fmla="*/ 1269487 w 3255095"/>
              <a:gd name="connsiteY2" fmla="*/ 0 h 18288"/>
              <a:gd name="connsiteX3" fmla="*/ 1953057 w 3255095"/>
              <a:gd name="connsiteY3" fmla="*/ 0 h 18288"/>
              <a:gd name="connsiteX4" fmla="*/ 2636627 w 3255095"/>
              <a:gd name="connsiteY4" fmla="*/ 0 h 18288"/>
              <a:gd name="connsiteX5" fmla="*/ 3255095 w 3255095"/>
              <a:gd name="connsiteY5" fmla="*/ 0 h 18288"/>
              <a:gd name="connsiteX6" fmla="*/ 3255095 w 3255095"/>
              <a:gd name="connsiteY6" fmla="*/ 18288 h 18288"/>
              <a:gd name="connsiteX7" fmla="*/ 2538974 w 3255095"/>
              <a:gd name="connsiteY7" fmla="*/ 18288 h 18288"/>
              <a:gd name="connsiteX8" fmla="*/ 1822853 w 3255095"/>
              <a:gd name="connsiteY8" fmla="*/ 18288 h 18288"/>
              <a:gd name="connsiteX9" fmla="*/ 1171834 w 3255095"/>
              <a:gd name="connsiteY9" fmla="*/ 18288 h 18288"/>
              <a:gd name="connsiteX10" fmla="*/ 0 w 3255095"/>
              <a:gd name="connsiteY10" fmla="*/ 18288 h 18288"/>
              <a:gd name="connsiteX11" fmla="*/ 0 w 3255095"/>
              <a:gd name="connsiteY11"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255095" h="18288" fill="none" extrusionOk="0">
                <a:moveTo>
                  <a:pt x="0" y="0"/>
                </a:moveTo>
                <a:cubicBezTo>
                  <a:pt x="240201" y="-22123"/>
                  <a:pt x="462021" y="-19623"/>
                  <a:pt x="618468" y="0"/>
                </a:cubicBezTo>
                <a:cubicBezTo>
                  <a:pt x="774915" y="19623"/>
                  <a:pt x="974734" y="2035"/>
                  <a:pt x="1269487" y="0"/>
                </a:cubicBezTo>
                <a:cubicBezTo>
                  <a:pt x="1564240" y="-2035"/>
                  <a:pt x="1733579" y="10639"/>
                  <a:pt x="1953057" y="0"/>
                </a:cubicBezTo>
                <a:cubicBezTo>
                  <a:pt x="2172535" y="-10639"/>
                  <a:pt x="2453962" y="14018"/>
                  <a:pt x="2636627" y="0"/>
                </a:cubicBezTo>
                <a:cubicBezTo>
                  <a:pt x="2819292" y="-14018"/>
                  <a:pt x="3121375" y="5399"/>
                  <a:pt x="3255095" y="0"/>
                </a:cubicBezTo>
                <a:cubicBezTo>
                  <a:pt x="3254386" y="8157"/>
                  <a:pt x="3254682" y="12125"/>
                  <a:pt x="3255095" y="18288"/>
                </a:cubicBezTo>
                <a:cubicBezTo>
                  <a:pt x="3088545" y="23203"/>
                  <a:pt x="2687475" y="7419"/>
                  <a:pt x="2538974" y="18288"/>
                </a:cubicBezTo>
                <a:cubicBezTo>
                  <a:pt x="2390473" y="29157"/>
                  <a:pt x="2137381" y="-8959"/>
                  <a:pt x="1822853" y="18288"/>
                </a:cubicBezTo>
                <a:cubicBezTo>
                  <a:pt x="1508325" y="45535"/>
                  <a:pt x="1466437" y="20385"/>
                  <a:pt x="1171834" y="18288"/>
                </a:cubicBezTo>
                <a:cubicBezTo>
                  <a:pt x="877231" y="16191"/>
                  <a:pt x="561097" y="37643"/>
                  <a:pt x="0" y="18288"/>
                </a:cubicBezTo>
                <a:cubicBezTo>
                  <a:pt x="-46" y="12483"/>
                  <a:pt x="-203" y="6491"/>
                  <a:pt x="0" y="0"/>
                </a:cubicBezTo>
                <a:close/>
              </a:path>
              <a:path w="3255095" h="18288" stroke="0" extrusionOk="0">
                <a:moveTo>
                  <a:pt x="0" y="0"/>
                </a:moveTo>
                <a:cubicBezTo>
                  <a:pt x="291965" y="19429"/>
                  <a:pt x="363155" y="8568"/>
                  <a:pt x="618468" y="0"/>
                </a:cubicBezTo>
                <a:cubicBezTo>
                  <a:pt x="873781" y="-8568"/>
                  <a:pt x="904459" y="-19505"/>
                  <a:pt x="1171834" y="0"/>
                </a:cubicBezTo>
                <a:cubicBezTo>
                  <a:pt x="1439209" y="19505"/>
                  <a:pt x="1744369" y="9790"/>
                  <a:pt x="1887955" y="0"/>
                </a:cubicBezTo>
                <a:cubicBezTo>
                  <a:pt x="2031541" y="-9790"/>
                  <a:pt x="2346378" y="21240"/>
                  <a:pt x="2506423" y="0"/>
                </a:cubicBezTo>
                <a:cubicBezTo>
                  <a:pt x="2666468" y="-21240"/>
                  <a:pt x="2990257" y="30414"/>
                  <a:pt x="3255095" y="0"/>
                </a:cubicBezTo>
                <a:cubicBezTo>
                  <a:pt x="3254831" y="4493"/>
                  <a:pt x="3255479" y="9472"/>
                  <a:pt x="3255095" y="18288"/>
                </a:cubicBezTo>
                <a:cubicBezTo>
                  <a:pt x="3120743" y="16690"/>
                  <a:pt x="2759628" y="42462"/>
                  <a:pt x="2604076" y="18288"/>
                </a:cubicBezTo>
                <a:cubicBezTo>
                  <a:pt x="2448524" y="-5886"/>
                  <a:pt x="2184336" y="19599"/>
                  <a:pt x="1887955" y="18288"/>
                </a:cubicBezTo>
                <a:cubicBezTo>
                  <a:pt x="1591574" y="16977"/>
                  <a:pt x="1548845" y="6870"/>
                  <a:pt x="1334589" y="18288"/>
                </a:cubicBezTo>
                <a:cubicBezTo>
                  <a:pt x="1120333" y="29706"/>
                  <a:pt x="996014" y="9662"/>
                  <a:pt x="683570" y="18288"/>
                </a:cubicBezTo>
                <a:cubicBezTo>
                  <a:pt x="371126" y="26914"/>
                  <a:pt x="198687" y="16167"/>
                  <a:pt x="0" y="18288"/>
                </a:cubicBezTo>
                <a:cubicBezTo>
                  <a:pt x="843" y="9577"/>
                  <a:pt x="371" y="6900"/>
                  <a:pt x="0" y="0"/>
                </a:cubicBezTo>
                <a:close/>
              </a:path>
            </a:pathLst>
          </a:custGeom>
          <a:solidFill>
            <a:schemeClr val="accent2"/>
          </a:solidFill>
          <a:ln w="38100" cap="rnd">
            <a:solidFill>
              <a:schemeClr val="accent2"/>
            </a:solidFill>
            <a:round/>
            <a:extLst>
              <a:ext uri="{C807C97D-BFC1-408E-A445-0C87EB9F89A2}">
                <ask:lineSketchStyleProps xmlns:ask="http://schemas.microsoft.com/office/drawing/2018/sketchyshapes" xmln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xmlns="" id="{C173F7A5-94AD-9ECF-728E-EE9A2E774428}"/>
              </a:ext>
            </a:extLst>
          </p:cNvPr>
          <p:cNvSpPr>
            <a:spLocks noGrp="1"/>
          </p:cNvSpPr>
          <p:nvPr>
            <p:ph idx="1"/>
          </p:nvPr>
        </p:nvSpPr>
        <p:spPr>
          <a:xfrm>
            <a:off x="630936" y="2446020"/>
            <a:ext cx="4818888" cy="4149852"/>
          </a:xfrm>
        </p:spPr>
        <p:txBody>
          <a:bodyPr anchor="t">
            <a:normAutofit lnSpcReduction="10000"/>
          </a:bodyPr>
          <a:lstStyle/>
          <a:p>
            <a:pPr rtl="0" fontAlgn="base">
              <a:spcBef>
                <a:spcPts val="0"/>
              </a:spcBef>
              <a:spcAft>
                <a:spcPts val="0"/>
              </a:spcAft>
              <a:buFont typeface="Arial" panose="020B0604020202020204" pitchFamily="34" charset="0"/>
              <a:buChar char="•"/>
            </a:pPr>
            <a:r>
              <a:rPr lang="en-IN" sz="2400" b="0" i="0" u="none" strike="noStrike" dirty="0">
                <a:effectLst/>
                <a:latin typeface="Times New Roman" panose="02020603050405020304" pitchFamily="18" charset="0"/>
              </a:rPr>
              <a:t>A start-up's growth and success depend on creating and improving its products. </a:t>
            </a:r>
          </a:p>
          <a:p>
            <a:pPr rtl="0" fontAlgn="base">
              <a:spcBef>
                <a:spcPts val="0"/>
              </a:spcBef>
              <a:spcAft>
                <a:spcPts val="0"/>
              </a:spcAft>
              <a:buFont typeface="Arial" panose="020B0604020202020204" pitchFamily="34" charset="0"/>
              <a:buChar char="•"/>
            </a:pPr>
            <a:endParaRPr lang="en-IN" sz="2400" b="0" i="0" u="none" strike="noStrike" dirty="0">
              <a:effectLst/>
              <a:latin typeface="Times New Roman" panose="02020603050405020304" pitchFamily="18" charset="0"/>
            </a:endParaRPr>
          </a:p>
          <a:p>
            <a:pPr rtl="0" fontAlgn="base">
              <a:spcBef>
                <a:spcPts val="0"/>
              </a:spcBef>
              <a:spcAft>
                <a:spcPts val="0"/>
              </a:spcAft>
              <a:buFont typeface="Arial" panose="020B0604020202020204" pitchFamily="34" charset="0"/>
              <a:buChar char="•"/>
            </a:pPr>
            <a:r>
              <a:rPr lang="en-IN" sz="2400" b="0" i="0" u="none" strike="noStrike" dirty="0">
                <a:effectLst/>
                <a:latin typeface="Times New Roman" panose="02020603050405020304" pitchFamily="18" charset="0"/>
              </a:rPr>
              <a:t>Start-ups can iterate and improve their products continuously by adopting an agile methodology.</a:t>
            </a:r>
          </a:p>
          <a:p>
            <a:pPr rtl="0" fontAlgn="base">
              <a:spcBef>
                <a:spcPts val="0"/>
              </a:spcBef>
              <a:spcAft>
                <a:spcPts val="0"/>
              </a:spcAft>
              <a:buFont typeface="Arial" panose="020B0604020202020204" pitchFamily="34" charset="0"/>
              <a:buChar char="•"/>
            </a:pPr>
            <a:endParaRPr lang="en-IN" sz="2400" b="0" i="0" u="none" strike="noStrike" dirty="0">
              <a:effectLst/>
              <a:latin typeface="Times New Roman" panose="02020603050405020304" pitchFamily="18" charset="0"/>
            </a:endParaRPr>
          </a:p>
          <a:p>
            <a:pPr rtl="0" fontAlgn="base">
              <a:spcBef>
                <a:spcPts val="0"/>
              </a:spcBef>
              <a:spcAft>
                <a:spcPts val="0"/>
              </a:spcAft>
              <a:buFont typeface="Arial" panose="020B0604020202020204" pitchFamily="34" charset="0"/>
              <a:buChar char="•"/>
            </a:pPr>
            <a:r>
              <a:rPr lang="en-IN" sz="2400" b="0" i="0" u="none" strike="noStrike" dirty="0">
                <a:effectLst/>
                <a:latin typeface="Times New Roman" panose="02020603050405020304" pitchFamily="18" charset="0"/>
              </a:rPr>
              <a:t>Ongoing analysis of competitor strategies and market trends helps start-ups stay ahead of the curve and modify their products to satisfy shifting consumer demands.</a:t>
            </a:r>
          </a:p>
          <a:p>
            <a:endParaRPr lang="en-IN" sz="2200" dirty="0"/>
          </a:p>
        </p:txBody>
      </p:sp>
      <p:pic>
        <p:nvPicPr>
          <p:cNvPr id="10242" name="Picture 2">
            <a:extLst>
              <a:ext uri="{FF2B5EF4-FFF2-40B4-BE49-F238E27FC236}">
                <a16:creationId xmlns:a16="http://schemas.microsoft.com/office/drawing/2014/main" xmlns="" id="{78556119-26A6-D6E8-BBAF-218343871B88}"/>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6099048" y="445800"/>
            <a:ext cx="5849112" cy="4991832"/>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xmlns="" id="{AD1FAEA1-4685-8EE9-7498-DB71A4FF400B}"/>
              </a:ext>
            </a:extLst>
          </p:cNvPr>
          <p:cNvSpPr txBox="1"/>
          <p:nvPr/>
        </p:nvSpPr>
        <p:spPr>
          <a:xfrm>
            <a:off x="6099048" y="5437632"/>
            <a:ext cx="5849112" cy="353568"/>
          </a:xfrm>
          <a:prstGeom prst="rect">
            <a:avLst/>
          </a:prstGeom>
          <a:solidFill>
            <a:srgbClr val="000000">
              <a:alpha val="50000"/>
            </a:srgbClr>
          </a:solidFill>
          <a:ln>
            <a:noFill/>
          </a:ln>
        </p:spPr>
        <p:txBody>
          <a:bodyPr wrap="square">
            <a:noAutofit/>
          </a:bodyPr>
          <a:lstStyle/>
          <a:p>
            <a:pPr algn="ctr">
              <a:spcAft>
                <a:spcPts val="600"/>
              </a:spcAft>
            </a:pPr>
            <a:r>
              <a:rPr lang="en-IN" sz="1300" dirty="0">
                <a:solidFill>
                  <a:srgbClr val="FFFFFF"/>
                </a:solidFill>
              </a:rPr>
              <a:t>Source: (</a:t>
            </a:r>
            <a:r>
              <a:rPr lang="en-IN" sz="1300" dirty="0" err="1">
                <a:solidFill>
                  <a:srgbClr val="FFFFFF"/>
                </a:solidFill>
              </a:rPr>
              <a:t>BinaryFolks</a:t>
            </a:r>
            <a:r>
              <a:rPr lang="en-IN" sz="1300" dirty="0">
                <a:solidFill>
                  <a:srgbClr val="FFFFFF"/>
                </a:solidFill>
              </a:rPr>
              <a:t> 2023)</a:t>
            </a:r>
          </a:p>
        </p:txBody>
      </p:sp>
    </p:spTree>
    <p:extLst>
      <p:ext uri="{BB962C8B-B14F-4D97-AF65-F5344CB8AC3E}">
        <p14:creationId xmlns:p14="http://schemas.microsoft.com/office/powerpoint/2010/main" val="399164632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278" name="Rectangle 11277">
            <a:extLst>
              <a:ext uri="{FF2B5EF4-FFF2-40B4-BE49-F238E27FC236}">
                <a16:creationId xmlns:a16="http://schemas.microsoft.com/office/drawing/2014/main" xmlns="" id="{2C61293E-6EBE-43EF-A52C-9BEBFD7679D4}"/>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xmlns="" id="{86634E4D-1C7A-CB90-281F-F6654359115C}"/>
              </a:ext>
            </a:extLst>
          </p:cNvPr>
          <p:cNvSpPr>
            <a:spLocks noGrp="1"/>
          </p:cNvSpPr>
          <p:nvPr>
            <p:ph type="title"/>
          </p:nvPr>
        </p:nvSpPr>
        <p:spPr>
          <a:xfrm>
            <a:off x="5297762" y="192993"/>
            <a:ext cx="6251110" cy="2720895"/>
          </a:xfrm>
        </p:spPr>
        <p:txBody>
          <a:bodyPr anchor="b">
            <a:noAutofit/>
          </a:bodyPr>
          <a:lstStyle/>
          <a:p>
            <a:pPr rtl="0">
              <a:spcBef>
                <a:spcPts val="0"/>
              </a:spcBef>
              <a:spcAft>
                <a:spcPts val="0"/>
              </a:spcAft>
            </a:pPr>
            <a:r>
              <a:rPr lang="en-IN" sz="3300" b="1" i="0" u="none" strike="noStrike" dirty="0">
                <a:effectLst/>
                <a:latin typeface="Times New Roman" panose="02020603050405020304" pitchFamily="18" charset="0"/>
              </a:rPr>
              <a:t/>
            </a:r>
            <a:br>
              <a:rPr lang="en-IN" sz="3300" b="1" i="0" u="none" strike="noStrike" dirty="0">
                <a:effectLst/>
                <a:latin typeface="Times New Roman" panose="02020603050405020304" pitchFamily="18" charset="0"/>
              </a:rPr>
            </a:br>
            <a:r>
              <a:rPr lang="en-IN" sz="3300" b="1" i="0" u="none" strike="noStrike" dirty="0">
                <a:effectLst/>
                <a:latin typeface="Times New Roman" panose="02020603050405020304" pitchFamily="18" charset="0"/>
              </a:rPr>
              <a:t/>
            </a:r>
            <a:br>
              <a:rPr lang="en-IN" sz="3300" b="1" i="0" u="none" strike="noStrike" dirty="0">
                <a:effectLst/>
                <a:latin typeface="Times New Roman" panose="02020603050405020304" pitchFamily="18" charset="0"/>
              </a:rPr>
            </a:br>
            <a:r>
              <a:rPr lang="en-IN" sz="3300" b="1" i="0" u="none" strike="noStrike" dirty="0">
                <a:effectLst/>
                <a:latin typeface="Times New Roman" panose="02020603050405020304" pitchFamily="18" charset="0"/>
              </a:rPr>
              <a:t/>
            </a:r>
            <a:br>
              <a:rPr lang="en-IN" sz="3300" b="1" i="0" u="none" strike="noStrike" dirty="0">
                <a:effectLst/>
                <a:latin typeface="Times New Roman" panose="02020603050405020304" pitchFamily="18" charset="0"/>
              </a:rPr>
            </a:br>
            <a:r>
              <a:rPr lang="en-IN" sz="3300" b="1" i="0" u="none" strike="noStrike" dirty="0">
                <a:effectLst/>
                <a:latin typeface="Times New Roman" panose="02020603050405020304" pitchFamily="18" charset="0"/>
              </a:rPr>
              <a:t/>
            </a:r>
            <a:br>
              <a:rPr lang="en-IN" sz="3300" b="1" i="0" u="none" strike="noStrike" dirty="0">
                <a:effectLst/>
                <a:latin typeface="Times New Roman" panose="02020603050405020304" pitchFamily="18" charset="0"/>
              </a:rPr>
            </a:br>
            <a:r>
              <a:rPr lang="en-IN" sz="3300" b="1" i="0" u="none" strike="noStrike" dirty="0">
                <a:effectLst/>
                <a:latin typeface="Times New Roman" panose="02020603050405020304" pitchFamily="18" charset="0"/>
              </a:rPr>
              <a:t/>
            </a:r>
            <a:br>
              <a:rPr lang="en-IN" sz="3300" b="1" i="0" u="none" strike="noStrike" dirty="0">
                <a:effectLst/>
                <a:latin typeface="Times New Roman" panose="02020603050405020304" pitchFamily="18" charset="0"/>
              </a:rPr>
            </a:br>
            <a:r>
              <a:rPr lang="en-IN" sz="3300" b="1" i="0" u="none" strike="noStrike" dirty="0">
                <a:effectLst/>
                <a:latin typeface="Times New Roman" panose="02020603050405020304" pitchFamily="18" charset="0"/>
              </a:rPr>
              <a:t/>
            </a:r>
            <a:br>
              <a:rPr lang="en-IN" sz="3300" b="1" i="0" u="none" strike="noStrike" dirty="0">
                <a:effectLst/>
                <a:latin typeface="Times New Roman" panose="02020603050405020304" pitchFamily="18" charset="0"/>
              </a:rPr>
            </a:br>
            <a:r>
              <a:rPr lang="en-IN" sz="3300" b="1" i="0" u="none" strike="noStrike" dirty="0">
                <a:effectLst/>
                <a:latin typeface="Times New Roman" panose="02020603050405020304" pitchFamily="18" charset="0"/>
              </a:rPr>
              <a:t/>
            </a:r>
            <a:br>
              <a:rPr lang="en-IN" sz="3300" b="1" i="0" u="none" strike="noStrike" dirty="0">
                <a:effectLst/>
                <a:latin typeface="Times New Roman" panose="02020603050405020304" pitchFamily="18" charset="0"/>
              </a:rPr>
            </a:br>
            <a:r>
              <a:rPr lang="en-IN" sz="3300" b="1" i="0" u="none" strike="noStrike" dirty="0">
                <a:effectLst/>
                <a:latin typeface="Times New Roman" panose="02020603050405020304" pitchFamily="18" charset="0"/>
              </a:rPr>
              <a:t/>
            </a:r>
            <a:br>
              <a:rPr lang="en-IN" sz="3300" b="1" i="0" u="none" strike="noStrike" dirty="0">
                <a:effectLst/>
                <a:latin typeface="Times New Roman" panose="02020603050405020304" pitchFamily="18" charset="0"/>
              </a:rPr>
            </a:br>
            <a:r>
              <a:rPr lang="en-IN" sz="3300" b="1" i="0" u="none" strike="noStrike" dirty="0">
                <a:effectLst/>
                <a:latin typeface="Times New Roman" panose="02020603050405020304" pitchFamily="18" charset="0"/>
              </a:rPr>
              <a:t/>
            </a:r>
            <a:br>
              <a:rPr lang="en-IN" sz="3300" b="1" i="0" u="none" strike="noStrike" dirty="0">
                <a:effectLst/>
                <a:latin typeface="Times New Roman" panose="02020603050405020304" pitchFamily="18" charset="0"/>
              </a:rPr>
            </a:br>
            <a:r>
              <a:rPr lang="en-IN" sz="3300" b="1" i="0" u="none" strike="noStrike" dirty="0">
                <a:effectLst/>
                <a:latin typeface="Times New Roman" panose="02020603050405020304" pitchFamily="18" charset="0"/>
              </a:rPr>
              <a:t>Effective marketing and branding</a:t>
            </a:r>
            <a:r>
              <a:rPr lang="en-IN" sz="3300" b="0" dirty="0">
                <a:effectLst/>
              </a:rPr>
              <a:t/>
            </a:r>
            <a:br>
              <a:rPr lang="en-IN" sz="3300" b="0" dirty="0">
                <a:effectLst/>
              </a:rPr>
            </a:br>
            <a:r>
              <a:rPr lang="en-IN" sz="3300" dirty="0"/>
              <a:t/>
            </a:r>
            <a:br>
              <a:rPr lang="en-IN" sz="3300" dirty="0"/>
            </a:br>
            <a:endParaRPr lang="en-IN" sz="3300" dirty="0"/>
          </a:p>
        </p:txBody>
      </p:sp>
      <p:pic>
        <p:nvPicPr>
          <p:cNvPr id="11266" name="Picture 2" descr="A group of people riding bicycles with food delivery boxes&#10;&#10;Description automatically generated">
            <a:extLst>
              <a:ext uri="{FF2B5EF4-FFF2-40B4-BE49-F238E27FC236}">
                <a16:creationId xmlns:a16="http://schemas.microsoft.com/office/drawing/2014/main" xmlns="" id="{FB91454D-82D3-D249-0BD0-7A6DB31331EB}"/>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33029" r="28771"/>
          <a:stretch/>
        </p:blipFill>
        <p:spPr bwMode="auto">
          <a:xfrm>
            <a:off x="1" y="10"/>
            <a:ext cx="4657344" cy="6857990"/>
          </a:xfrm>
          <a:custGeom>
            <a:avLst/>
            <a:gdLst/>
            <a:ahLst/>
            <a:cxnLst/>
            <a:rect l="l" t="t" r="r" b="b"/>
            <a:pathLst>
              <a:path w="4657344" h="6858000">
                <a:moveTo>
                  <a:pt x="0" y="0"/>
                </a:moveTo>
                <a:lnTo>
                  <a:pt x="3429755" y="0"/>
                </a:lnTo>
                <a:lnTo>
                  <a:pt x="3526016" y="148742"/>
                </a:lnTo>
                <a:cubicBezTo>
                  <a:pt x="3657740" y="365513"/>
                  <a:pt x="3777402" y="589569"/>
                  <a:pt x="3886489" y="819975"/>
                </a:cubicBezTo>
                <a:cubicBezTo>
                  <a:pt x="3891856" y="833492"/>
                  <a:pt x="3900663" y="845393"/>
                  <a:pt x="3912049" y="854514"/>
                </a:cubicBezTo>
                <a:cubicBezTo>
                  <a:pt x="3897352" y="819849"/>
                  <a:pt x="3883037" y="784928"/>
                  <a:pt x="3868083" y="750263"/>
                </a:cubicBezTo>
                <a:cubicBezTo>
                  <a:pt x="3806989" y="608712"/>
                  <a:pt x="3742478" y="469145"/>
                  <a:pt x="3674155" y="331786"/>
                </a:cubicBezTo>
                <a:lnTo>
                  <a:pt x="3496656" y="0"/>
                </a:lnTo>
                <a:lnTo>
                  <a:pt x="3554371" y="0"/>
                </a:lnTo>
                <a:lnTo>
                  <a:pt x="3661621" y="196614"/>
                </a:lnTo>
                <a:cubicBezTo>
                  <a:pt x="3856899" y="573253"/>
                  <a:pt x="4021071" y="966066"/>
                  <a:pt x="4161279" y="1371196"/>
                </a:cubicBezTo>
                <a:cubicBezTo>
                  <a:pt x="4379525" y="2007265"/>
                  <a:pt x="4530141" y="2664286"/>
                  <a:pt x="4610660" y="3331516"/>
                </a:cubicBezTo>
                <a:cubicBezTo>
                  <a:pt x="4652837" y="3672965"/>
                  <a:pt x="4671625" y="4013908"/>
                  <a:pt x="4645040" y="4357388"/>
                </a:cubicBezTo>
                <a:cubicBezTo>
                  <a:pt x="4613599" y="4758899"/>
                  <a:pt x="4566181" y="5157998"/>
                  <a:pt x="4485789" y="5552906"/>
                </a:cubicBezTo>
                <a:cubicBezTo>
                  <a:pt x="4397121" y="5988893"/>
                  <a:pt x="4276748" y="6414594"/>
                  <a:pt x="4117769" y="6828295"/>
                </a:cubicBezTo>
                <a:lnTo>
                  <a:pt x="4105288" y="6858000"/>
                </a:lnTo>
                <a:lnTo>
                  <a:pt x="4052520" y="6858000"/>
                </a:lnTo>
                <a:lnTo>
                  <a:pt x="4059369" y="6841549"/>
                </a:lnTo>
                <a:cubicBezTo>
                  <a:pt x="4147276" y="6614016"/>
                  <a:pt x="4224193" y="6380817"/>
                  <a:pt x="4291518" y="6142729"/>
                </a:cubicBezTo>
                <a:cubicBezTo>
                  <a:pt x="4350055" y="5935370"/>
                  <a:pt x="4393256" y="5723695"/>
                  <a:pt x="4443357" y="5513923"/>
                </a:cubicBezTo>
                <a:cubicBezTo>
                  <a:pt x="4444541" y="5502788"/>
                  <a:pt x="4445137" y="5491601"/>
                  <a:pt x="4445146" y="5480401"/>
                </a:cubicBezTo>
                <a:cubicBezTo>
                  <a:pt x="4408465" y="5607635"/>
                  <a:pt x="4379196" y="5719759"/>
                  <a:pt x="4344559" y="5830359"/>
                </a:cubicBezTo>
                <a:cubicBezTo>
                  <a:pt x="4254261" y="6118381"/>
                  <a:pt x="4150112" y="6398531"/>
                  <a:pt x="4031702" y="6670527"/>
                </a:cubicBezTo>
                <a:lnTo>
                  <a:pt x="3943824" y="6858000"/>
                </a:lnTo>
                <a:lnTo>
                  <a:pt x="0" y="6858000"/>
                </a:lnTo>
                <a:close/>
              </a:path>
            </a:pathLst>
          </a:custGeom>
          <a:noFill/>
          <a:extLst>
            <a:ext uri="{909E8E84-426E-40DD-AFC4-6F175D3DCCD1}">
              <a14:hiddenFill xmlns:a14="http://schemas.microsoft.com/office/drawing/2010/main">
                <a:solidFill>
                  <a:srgbClr val="FFFFFF"/>
                </a:solidFill>
              </a14:hiddenFill>
            </a:ext>
          </a:extLst>
        </p:spPr>
      </p:pic>
      <p:sp>
        <p:nvSpPr>
          <p:cNvPr id="11280" name="sketchy line">
            <a:extLst>
              <a:ext uri="{FF2B5EF4-FFF2-40B4-BE49-F238E27FC236}">
                <a16:creationId xmlns:a16="http://schemas.microsoft.com/office/drawing/2014/main" xmlns="" id="{21540236-BFD5-4A9D-8840-4703E7F76825}"/>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5297762" y="2374947"/>
            <a:ext cx="4243589" cy="18288"/>
          </a:xfrm>
          <a:custGeom>
            <a:avLst/>
            <a:gdLst>
              <a:gd name="connsiteX0" fmla="*/ 0 w 4243589"/>
              <a:gd name="connsiteY0" fmla="*/ 0 h 18288"/>
              <a:gd name="connsiteX1" fmla="*/ 478919 w 4243589"/>
              <a:gd name="connsiteY1" fmla="*/ 0 h 18288"/>
              <a:gd name="connsiteX2" fmla="*/ 957839 w 4243589"/>
              <a:gd name="connsiteY2" fmla="*/ 0 h 18288"/>
              <a:gd name="connsiteX3" fmla="*/ 1521630 w 4243589"/>
              <a:gd name="connsiteY3" fmla="*/ 0 h 18288"/>
              <a:gd name="connsiteX4" fmla="*/ 2212729 w 4243589"/>
              <a:gd name="connsiteY4" fmla="*/ 0 h 18288"/>
              <a:gd name="connsiteX5" fmla="*/ 2734084 w 4243589"/>
              <a:gd name="connsiteY5" fmla="*/ 0 h 18288"/>
              <a:gd name="connsiteX6" fmla="*/ 3255439 w 4243589"/>
              <a:gd name="connsiteY6" fmla="*/ 0 h 18288"/>
              <a:gd name="connsiteX7" fmla="*/ 4243589 w 4243589"/>
              <a:gd name="connsiteY7" fmla="*/ 0 h 18288"/>
              <a:gd name="connsiteX8" fmla="*/ 4243589 w 4243589"/>
              <a:gd name="connsiteY8" fmla="*/ 18288 h 18288"/>
              <a:gd name="connsiteX9" fmla="*/ 3594926 w 4243589"/>
              <a:gd name="connsiteY9" fmla="*/ 18288 h 18288"/>
              <a:gd name="connsiteX10" fmla="*/ 3073571 w 4243589"/>
              <a:gd name="connsiteY10" fmla="*/ 18288 h 18288"/>
              <a:gd name="connsiteX11" fmla="*/ 2552216 w 4243589"/>
              <a:gd name="connsiteY11" fmla="*/ 18288 h 18288"/>
              <a:gd name="connsiteX12" fmla="*/ 1903553 w 4243589"/>
              <a:gd name="connsiteY12" fmla="*/ 18288 h 18288"/>
              <a:gd name="connsiteX13" fmla="*/ 1212454 w 4243589"/>
              <a:gd name="connsiteY13" fmla="*/ 18288 h 18288"/>
              <a:gd name="connsiteX14" fmla="*/ 733535 w 4243589"/>
              <a:gd name="connsiteY14" fmla="*/ 18288 h 18288"/>
              <a:gd name="connsiteX15" fmla="*/ 0 w 4243589"/>
              <a:gd name="connsiteY15" fmla="*/ 18288 h 18288"/>
              <a:gd name="connsiteX16" fmla="*/ 0 w 4243589"/>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43589" h="18288" fill="none" extrusionOk="0">
                <a:moveTo>
                  <a:pt x="0" y="0"/>
                </a:moveTo>
                <a:cubicBezTo>
                  <a:pt x="213395" y="-21006"/>
                  <a:pt x="307421" y="-18116"/>
                  <a:pt x="478919" y="0"/>
                </a:cubicBezTo>
                <a:cubicBezTo>
                  <a:pt x="650417" y="18116"/>
                  <a:pt x="831092" y="-21237"/>
                  <a:pt x="957839" y="0"/>
                </a:cubicBezTo>
                <a:cubicBezTo>
                  <a:pt x="1084586" y="21237"/>
                  <a:pt x="1301682" y="25124"/>
                  <a:pt x="1521630" y="0"/>
                </a:cubicBezTo>
                <a:cubicBezTo>
                  <a:pt x="1741578" y="-25124"/>
                  <a:pt x="1970269" y="-29139"/>
                  <a:pt x="2212729" y="0"/>
                </a:cubicBezTo>
                <a:cubicBezTo>
                  <a:pt x="2455189" y="29139"/>
                  <a:pt x="2558847" y="-4796"/>
                  <a:pt x="2734084" y="0"/>
                </a:cubicBezTo>
                <a:cubicBezTo>
                  <a:pt x="2909321" y="4796"/>
                  <a:pt x="3097217" y="-13409"/>
                  <a:pt x="3255439" y="0"/>
                </a:cubicBezTo>
                <a:cubicBezTo>
                  <a:pt x="3413662" y="13409"/>
                  <a:pt x="3979999" y="-10121"/>
                  <a:pt x="4243589" y="0"/>
                </a:cubicBezTo>
                <a:cubicBezTo>
                  <a:pt x="4244484" y="8974"/>
                  <a:pt x="4243043" y="9359"/>
                  <a:pt x="4243589" y="18288"/>
                </a:cubicBezTo>
                <a:cubicBezTo>
                  <a:pt x="4058777" y="31246"/>
                  <a:pt x="3910348" y="3158"/>
                  <a:pt x="3594926" y="18288"/>
                </a:cubicBezTo>
                <a:cubicBezTo>
                  <a:pt x="3279504" y="33418"/>
                  <a:pt x="3319955" y="-3977"/>
                  <a:pt x="3073571" y="18288"/>
                </a:cubicBezTo>
                <a:cubicBezTo>
                  <a:pt x="2827187" y="40553"/>
                  <a:pt x="2767387" y="1863"/>
                  <a:pt x="2552216" y="18288"/>
                </a:cubicBezTo>
                <a:cubicBezTo>
                  <a:pt x="2337046" y="34713"/>
                  <a:pt x="2181871" y="19527"/>
                  <a:pt x="1903553" y="18288"/>
                </a:cubicBezTo>
                <a:cubicBezTo>
                  <a:pt x="1625235" y="17049"/>
                  <a:pt x="1557672" y="24174"/>
                  <a:pt x="1212454" y="18288"/>
                </a:cubicBezTo>
                <a:cubicBezTo>
                  <a:pt x="867236" y="12402"/>
                  <a:pt x="874382" y="15627"/>
                  <a:pt x="733535" y="18288"/>
                </a:cubicBezTo>
                <a:cubicBezTo>
                  <a:pt x="592688" y="20949"/>
                  <a:pt x="183477" y="14753"/>
                  <a:pt x="0" y="18288"/>
                </a:cubicBezTo>
                <a:cubicBezTo>
                  <a:pt x="-229" y="14222"/>
                  <a:pt x="509" y="5816"/>
                  <a:pt x="0" y="0"/>
                </a:cubicBezTo>
                <a:close/>
              </a:path>
              <a:path w="4243589" h="18288" stroke="0" extrusionOk="0">
                <a:moveTo>
                  <a:pt x="0" y="0"/>
                </a:moveTo>
                <a:cubicBezTo>
                  <a:pt x="143690" y="16630"/>
                  <a:pt x="266667" y="14847"/>
                  <a:pt x="521355" y="0"/>
                </a:cubicBezTo>
                <a:cubicBezTo>
                  <a:pt x="776043" y="-14847"/>
                  <a:pt x="814491" y="-17363"/>
                  <a:pt x="1000275" y="0"/>
                </a:cubicBezTo>
                <a:cubicBezTo>
                  <a:pt x="1186059" y="17363"/>
                  <a:pt x="1352504" y="-23507"/>
                  <a:pt x="1521630" y="0"/>
                </a:cubicBezTo>
                <a:cubicBezTo>
                  <a:pt x="1690756" y="23507"/>
                  <a:pt x="1889525" y="5871"/>
                  <a:pt x="2127857" y="0"/>
                </a:cubicBezTo>
                <a:cubicBezTo>
                  <a:pt x="2366189" y="-5871"/>
                  <a:pt x="2620628" y="-27997"/>
                  <a:pt x="2776520" y="0"/>
                </a:cubicBezTo>
                <a:cubicBezTo>
                  <a:pt x="2932412" y="27997"/>
                  <a:pt x="3131683" y="-25073"/>
                  <a:pt x="3467618" y="0"/>
                </a:cubicBezTo>
                <a:cubicBezTo>
                  <a:pt x="3803553" y="25073"/>
                  <a:pt x="4017371" y="3071"/>
                  <a:pt x="4243589" y="0"/>
                </a:cubicBezTo>
                <a:cubicBezTo>
                  <a:pt x="4243134" y="6162"/>
                  <a:pt x="4243492" y="11775"/>
                  <a:pt x="4243589" y="18288"/>
                </a:cubicBezTo>
                <a:cubicBezTo>
                  <a:pt x="4017834" y="-5779"/>
                  <a:pt x="3834586" y="13376"/>
                  <a:pt x="3594926" y="18288"/>
                </a:cubicBezTo>
                <a:cubicBezTo>
                  <a:pt x="3355266" y="23200"/>
                  <a:pt x="3204179" y="2869"/>
                  <a:pt x="2903827" y="18288"/>
                </a:cubicBezTo>
                <a:cubicBezTo>
                  <a:pt x="2603475" y="33707"/>
                  <a:pt x="2526187" y="46187"/>
                  <a:pt x="2212729" y="18288"/>
                </a:cubicBezTo>
                <a:cubicBezTo>
                  <a:pt x="1899271" y="-9611"/>
                  <a:pt x="1966289" y="29692"/>
                  <a:pt x="1733809" y="18288"/>
                </a:cubicBezTo>
                <a:cubicBezTo>
                  <a:pt x="1501329" y="6884"/>
                  <a:pt x="1343612" y="12492"/>
                  <a:pt x="1085146" y="18288"/>
                </a:cubicBezTo>
                <a:cubicBezTo>
                  <a:pt x="826680" y="24084"/>
                  <a:pt x="778184" y="35607"/>
                  <a:pt x="521355" y="18288"/>
                </a:cubicBezTo>
                <a:cubicBezTo>
                  <a:pt x="264526" y="969"/>
                  <a:pt x="120277" y="4268"/>
                  <a:pt x="0" y="18288"/>
                </a:cubicBezTo>
                <a:cubicBezTo>
                  <a:pt x="766" y="10800"/>
                  <a:pt x="-457" y="8180"/>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xmln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xmlns="" id="{A0FB6316-126B-114A-A08A-912A460A515B}"/>
              </a:ext>
            </a:extLst>
          </p:cNvPr>
          <p:cNvSpPr>
            <a:spLocks noGrp="1"/>
          </p:cNvSpPr>
          <p:nvPr>
            <p:ph idx="1"/>
          </p:nvPr>
        </p:nvSpPr>
        <p:spPr>
          <a:xfrm>
            <a:off x="5297762" y="2706624"/>
            <a:ext cx="6251110" cy="3483864"/>
          </a:xfrm>
        </p:spPr>
        <p:txBody>
          <a:bodyPr>
            <a:normAutofit/>
          </a:bodyPr>
          <a:lstStyle/>
          <a:p>
            <a:pPr marL="148590" indent="-148590" defTabSz="594360" fontAlgn="base">
              <a:spcBef>
                <a:spcPts val="0"/>
              </a:spcBef>
            </a:pPr>
            <a:r>
              <a:rPr lang="en-IN" sz="2400" kern="1200" dirty="0">
                <a:latin typeface="Times New Roman" panose="02020603050405020304" pitchFamily="18" charset="0"/>
                <a:ea typeface="+mn-ea"/>
                <a:cs typeface="+mn-cs"/>
              </a:rPr>
              <a:t>Effective marketing and branding are essential for start-ups to succeed over three years. </a:t>
            </a:r>
          </a:p>
          <a:p>
            <a:pPr marL="148590" indent="-148590" defTabSz="594360" fontAlgn="base">
              <a:spcBef>
                <a:spcPts val="0"/>
              </a:spcBef>
            </a:pPr>
            <a:endParaRPr lang="en-IN" sz="2400" kern="1200" dirty="0">
              <a:latin typeface="Times New Roman" panose="02020603050405020304" pitchFamily="18" charset="0"/>
              <a:ea typeface="+mn-ea"/>
              <a:cs typeface="+mn-cs"/>
            </a:endParaRPr>
          </a:p>
          <a:p>
            <a:pPr marL="148590" indent="-148590" defTabSz="594360" fontAlgn="base">
              <a:spcBef>
                <a:spcPts val="0"/>
              </a:spcBef>
            </a:pPr>
            <a:r>
              <a:rPr lang="en-IN" sz="2400" kern="1200" dirty="0">
                <a:latin typeface="Times New Roman" panose="02020603050405020304" pitchFamily="18" charset="0"/>
                <a:ea typeface="+mn-ea"/>
                <a:cs typeface="+mn-cs"/>
              </a:rPr>
              <a:t>As per Business Insider (2018), Deliveroo, a start-up with roots in the UK and impressive success in the food delivery sector, is an example.</a:t>
            </a:r>
          </a:p>
          <a:p>
            <a:pPr marL="148590" indent="-148590" defTabSz="594360" fontAlgn="base">
              <a:spcBef>
                <a:spcPts val="0"/>
              </a:spcBef>
            </a:pPr>
            <a:endParaRPr lang="en-IN" sz="2400" kern="1200" dirty="0">
              <a:latin typeface="Times New Roman" panose="02020603050405020304" pitchFamily="18" charset="0"/>
              <a:ea typeface="+mn-ea"/>
              <a:cs typeface="+mn-cs"/>
            </a:endParaRPr>
          </a:p>
          <a:p>
            <a:pPr marL="148590" indent="-148590" defTabSz="594360" fontAlgn="base">
              <a:spcBef>
                <a:spcPts val="0"/>
              </a:spcBef>
            </a:pPr>
            <a:r>
              <a:rPr lang="en-IN" sz="2400" kern="1200" dirty="0">
                <a:latin typeface="Times New Roman" panose="02020603050405020304" pitchFamily="18" charset="0"/>
                <a:ea typeface="+mn-ea"/>
                <a:cs typeface="+mn-cs"/>
              </a:rPr>
              <a:t>The marketing and branding strategies that Deliveroo uses to great success. </a:t>
            </a:r>
          </a:p>
          <a:p>
            <a:endParaRPr lang="en-IN" sz="2200" dirty="0"/>
          </a:p>
        </p:txBody>
      </p:sp>
      <p:sp>
        <p:nvSpPr>
          <p:cNvPr id="5" name="TextBox 4">
            <a:extLst>
              <a:ext uri="{FF2B5EF4-FFF2-40B4-BE49-F238E27FC236}">
                <a16:creationId xmlns:a16="http://schemas.microsoft.com/office/drawing/2014/main" xmlns="" id="{A4C17877-7F3F-9149-17AE-0B38B9E14C96}"/>
              </a:ext>
            </a:extLst>
          </p:cNvPr>
          <p:cNvSpPr txBox="1"/>
          <p:nvPr/>
        </p:nvSpPr>
        <p:spPr>
          <a:xfrm>
            <a:off x="1925107" y="6392625"/>
            <a:ext cx="4001910" cy="272382"/>
          </a:xfrm>
          <a:prstGeom prst="rect">
            <a:avLst/>
          </a:prstGeom>
          <a:noFill/>
        </p:spPr>
        <p:txBody>
          <a:bodyPr wrap="square">
            <a:spAutoFit/>
          </a:bodyPr>
          <a:lstStyle/>
          <a:p>
            <a:pPr defTabSz="594360">
              <a:spcAft>
                <a:spcPts val="600"/>
              </a:spcAft>
            </a:pPr>
            <a:r>
              <a:rPr lang="en-IN" sz="1170" kern="1200">
                <a:solidFill>
                  <a:schemeClr val="tx1"/>
                </a:solidFill>
                <a:latin typeface="+mn-lt"/>
                <a:ea typeface="+mn-ea"/>
                <a:cs typeface="+mn-cs"/>
              </a:rPr>
              <a:t>Source :(Inc42 Media 2018)</a:t>
            </a:r>
            <a:endParaRPr lang="en-IN"/>
          </a:p>
        </p:txBody>
      </p:sp>
    </p:spTree>
    <p:extLst>
      <p:ext uri="{BB962C8B-B14F-4D97-AF65-F5344CB8AC3E}">
        <p14:creationId xmlns:p14="http://schemas.microsoft.com/office/powerpoint/2010/main" val="287263293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295" name="Rectangle 12294">
            <a:extLst>
              <a:ext uri="{FF2B5EF4-FFF2-40B4-BE49-F238E27FC236}">
                <a16:creationId xmlns:a16="http://schemas.microsoft.com/office/drawing/2014/main" xmlns="" id="{743AA782-23D1-4521-8CAD-47662984AA08}"/>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xmlns="" id="{375D6E5E-3EB1-CDE6-6F9E-149001A31466}"/>
              </a:ext>
            </a:extLst>
          </p:cNvPr>
          <p:cNvSpPr>
            <a:spLocks noGrp="1"/>
          </p:cNvSpPr>
          <p:nvPr>
            <p:ph type="title"/>
          </p:nvPr>
        </p:nvSpPr>
        <p:spPr>
          <a:xfrm>
            <a:off x="749690" y="589788"/>
            <a:ext cx="4818888" cy="1837944"/>
          </a:xfrm>
        </p:spPr>
        <p:txBody>
          <a:bodyPr anchor="b">
            <a:noAutofit/>
          </a:bodyPr>
          <a:lstStyle/>
          <a:p>
            <a:pPr rtl="0">
              <a:spcBef>
                <a:spcPts val="0"/>
              </a:spcBef>
              <a:spcAft>
                <a:spcPts val="0"/>
              </a:spcAft>
            </a:pPr>
            <a:r>
              <a:rPr lang="en-IN" sz="3300" b="1" u="none" strike="noStrike" dirty="0">
                <a:effectLst/>
                <a:latin typeface="Times New Roman" panose="02020603050405020304" pitchFamily="18" charset="0"/>
              </a:rPr>
              <a:t>Legal consideration and regulatory compliance</a:t>
            </a:r>
            <a:r>
              <a:rPr lang="en-IN" sz="3300" b="1" dirty="0">
                <a:effectLst/>
              </a:rPr>
              <a:t/>
            </a:r>
            <a:br>
              <a:rPr lang="en-IN" sz="3300" b="1" dirty="0">
                <a:effectLst/>
              </a:rPr>
            </a:br>
            <a:r>
              <a:rPr lang="en-IN" sz="3300" b="1" dirty="0"/>
              <a:t/>
            </a:r>
            <a:br>
              <a:rPr lang="en-IN" sz="3300" b="1" dirty="0"/>
            </a:br>
            <a:endParaRPr lang="en-IN" sz="3300" b="1" dirty="0"/>
          </a:p>
        </p:txBody>
      </p:sp>
      <p:sp>
        <p:nvSpPr>
          <p:cNvPr id="12297" name="sketch line">
            <a:extLst>
              <a:ext uri="{FF2B5EF4-FFF2-40B4-BE49-F238E27FC236}">
                <a16:creationId xmlns:a16="http://schemas.microsoft.com/office/drawing/2014/main" xmlns="" id="{650D18FE-0824-4A46-B22C-A86B52E5780A}"/>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643278" y="2372868"/>
            <a:ext cx="3255095" cy="18288"/>
          </a:xfrm>
          <a:custGeom>
            <a:avLst/>
            <a:gdLst>
              <a:gd name="connsiteX0" fmla="*/ 0 w 3255095"/>
              <a:gd name="connsiteY0" fmla="*/ 0 h 18288"/>
              <a:gd name="connsiteX1" fmla="*/ 618468 w 3255095"/>
              <a:gd name="connsiteY1" fmla="*/ 0 h 18288"/>
              <a:gd name="connsiteX2" fmla="*/ 1269487 w 3255095"/>
              <a:gd name="connsiteY2" fmla="*/ 0 h 18288"/>
              <a:gd name="connsiteX3" fmla="*/ 1953057 w 3255095"/>
              <a:gd name="connsiteY3" fmla="*/ 0 h 18288"/>
              <a:gd name="connsiteX4" fmla="*/ 2636627 w 3255095"/>
              <a:gd name="connsiteY4" fmla="*/ 0 h 18288"/>
              <a:gd name="connsiteX5" fmla="*/ 3255095 w 3255095"/>
              <a:gd name="connsiteY5" fmla="*/ 0 h 18288"/>
              <a:gd name="connsiteX6" fmla="*/ 3255095 w 3255095"/>
              <a:gd name="connsiteY6" fmla="*/ 18288 h 18288"/>
              <a:gd name="connsiteX7" fmla="*/ 2538974 w 3255095"/>
              <a:gd name="connsiteY7" fmla="*/ 18288 h 18288"/>
              <a:gd name="connsiteX8" fmla="*/ 1822853 w 3255095"/>
              <a:gd name="connsiteY8" fmla="*/ 18288 h 18288"/>
              <a:gd name="connsiteX9" fmla="*/ 1171834 w 3255095"/>
              <a:gd name="connsiteY9" fmla="*/ 18288 h 18288"/>
              <a:gd name="connsiteX10" fmla="*/ 0 w 3255095"/>
              <a:gd name="connsiteY10" fmla="*/ 18288 h 18288"/>
              <a:gd name="connsiteX11" fmla="*/ 0 w 3255095"/>
              <a:gd name="connsiteY11"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255095" h="18288" fill="none" extrusionOk="0">
                <a:moveTo>
                  <a:pt x="0" y="0"/>
                </a:moveTo>
                <a:cubicBezTo>
                  <a:pt x="240201" y="-22123"/>
                  <a:pt x="462021" y="-19623"/>
                  <a:pt x="618468" y="0"/>
                </a:cubicBezTo>
                <a:cubicBezTo>
                  <a:pt x="774915" y="19623"/>
                  <a:pt x="974734" y="2035"/>
                  <a:pt x="1269487" y="0"/>
                </a:cubicBezTo>
                <a:cubicBezTo>
                  <a:pt x="1564240" y="-2035"/>
                  <a:pt x="1733579" y="10639"/>
                  <a:pt x="1953057" y="0"/>
                </a:cubicBezTo>
                <a:cubicBezTo>
                  <a:pt x="2172535" y="-10639"/>
                  <a:pt x="2453962" y="14018"/>
                  <a:pt x="2636627" y="0"/>
                </a:cubicBezTo>
                <a:cubicBezTo>
                  <a:pt x="2819292" y="-14018"/>
                  <a:pt x="3121375" y="5399"/>
                  <a:pt x="3255095" y="0"/>
                </a:cubicBezTo>
                <a:cubicBezTo>
                  <a:pt x="3254386" y="8157"/>
                  <a:pt x="3254682" y="12125"/>
                  <a:pt x="3255095" y="18288"/>
                </a:cubicBezTo>
                <a:cubicBezTo>
                  <a:pt x="3088545" y="23203"/>
                  <a:pt x="2687475" y="7419"/>
                  <a:pt x="2538974" y="18288"/>
                </a:cubicBezTo>
                <a:cubicBezTo>
                  <a:pt x="2390473" y="29157"/>
                  <a:pt x="2137381" y="-8959"/>
                  <a:pt x="1822853" y="18288"/>
                </a:cubicBezTo>
                <a:cubicBezTo>
                  <a:pt x="1508325" y="45535"/>
                  <a:pt x="1466437" y="20385"/>
                  <a:pt x="1171834" y="18288"/>
                </a:cubicBezTo>
                <a:cubicBezTo>
                  <a:pt x="877231" y="16191"/>
                  <a:pt x="561097" y="37643"/>
                  <a:pt x="0" y="18288"/>
                </a:cubicBezTo>
                <a:cubicBezTo>
                  <a:pt x="-46" y="12483"/>
                  <a:pt x="-203" y="6491"/>
                  <a:pt x="0" y="0"/>
                </a:cubicBezTo>
                <a:close/>
              </a:path>
              <a:path w="3255095" h="18288" stroke="0" extrusionOk="0">
                <a:moveTo>
                  <a:pt x="0" y="0"/>
                </a:moveTo>
                <a:cubicBezTo>
                  <a:pt x="291965" y="19429"/>
                  <a:pt x="363155" y="8568"/>
                  <a:pt x="618468" y="0"/>
                </a:cubicBezTo>
                <a:cubicBezTo>
                  <a:pt x="873781" y="-8568"/>
                  <a:pt x="904459" y="-19505"/>
                  <a:pt x="1171834" y="0"/>
                </a:cubicBezTo>
                <a:cubicBezTo>
                  <a:pt x="1439209" y="19505"/>
                  <a:pt x="1744369" y="9790"/>
                  <a:pt x="1887955" y="0"/>
                </a:cubicBezTo>
                <a:cubicBezTo>
                  <a:pt x="2031541" y="-9790"/>
                  <a:pt x="2346378" y="21240"/>
                  <a:pt x="2506423" y="0"/>
                </a:cubicBezTo>
                <a:cubicBezTo>
                  <a:pt x="2666468" y="-21240"/>
                  <a:pt x="2990257" y="30414"/>
                  <a:pt x="3255095" y="0"/>
                </a:cubicBezTo>
                <a:cubicBezTo>
                  <a:pt x="3254831" y="4493"/>
                  <a:pt x="3255479" y="9472"/>
                  <a:pt x="3255095" y="18288"/>
                </a:cubicBezTo>
                <a:cubicBezTo>
                  <a:pt x="3120743" y="16690"/>
                  <a:pt x="2759628" y="42462"/>
                  <a:pt x="2604076" y="18288"/>
                </a:cubicBezTo>
                <a:cubicBezTo>
                  <a:pt x="2448524" y="-5886"/>
                  <a:pt x="2184336" y="19599"/>
                  <a:pt x="1887955" y="18288"/>
                </a:cubicBezTo>
                <a:cubicBezTo>
                  <a:pt x="1591574" y="16977"/>
                  <a:pt x="1548845" y="6870"/>
                  <a:pt x="1334589" y="18288"/>
                </a:cubicBezTo>
                <a:cubicBezTo>
                  <a:pt x="1120333" y="29706"/>
                  <a:pt x="996014" y="9662"/>
                  <a:pt x="683570" y="18288"/>
                </a:cubicBezTo>
                <a:cubicBezTo>
                  <a:pt x="371126" y="26914"/>
                  <a:pt x="198687" y="16167"/>
                  <a:pt x="0" y="18288"/>
                </a:cubicBezTo>
                <a:cubicBezTo>
                  <a:pt x="843" y="9577"/>
                  <a:pt x="371" y="6900"/>
                  <a:pt x="0" y="0"/>
                </a:cubicBezTo>
                <a:close/>
              </a:path>
            </a:pathLst>
          </a:custGeom>
          <a:solidFill>
            <a:schemeClr val="accent2"/>
          </a:solidFill>
          <a:ln w="38100" cap="rnd">
            <a:solidFill>
              <a:schemeClr val="accent2"/>
            </a:solidFill>
            <a:round/>
            <a:extLst>
              <a:ext uri="{C807C97D-BFC1-408E-A445-0C87EB9F89A2}">
                <ask:lineSketchStyleProps xmlns:ask="http://schemas.microsoft.com/office/drawing/2018/sketchyshapes" xmln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xmlns="" id="{E4E00A4D-1527-CA8F-A328-F72416B235D0}"/>
              </a:ext>
            </a:extLst>
          </p:cNvPr>
          <p:cNvSpPr>
            <a:spLocks noGrp="1"/>
          </p:cNvSpPr>
          <p:nvPr>
            <p:ph idx="1"/>
          </p:nvPr>
        </p:nvSpPr>
        <p:spPr>
          <a:xfrm>
            <a:off x="630936" y="2427732"/>
            <a:ext cx="4818888" cy="4247388"/>
          </a:xfrm>
        </p:spPr>
        <p:txBody>
          <a:bodyPr anchor="t">
            <a:normAutofit fontScale="92500" lnSpcReduction="20000"/>
          </a:bodyPr>
          <a:lstStyle/>
          <a:p>
            <a:pPr rtl="0" fontAlgn="base">
              <a:spcBef>
                <a:spcPts val="0"/>
              </a:spcBef>
              <a:spcAft>
                <a:spcPts val="0"/>
              </a:spcAft>
              <a:buFont typeface="Arial" panose="020B0604020202020204" pitchFamily="34" charset="0"/>
              <a:buChar char="•"/>
            </a:pPr>
            <a:r>
              <a:rPr lang="en-IN" sz="2400" b="0" i="0" u="none" strike="noStrike" dirty="0">
                <a:effectLst/>
                <a:latin typeface="Times New Roman" panose="02020603050405020304" pitchFamily="18" charset="0"/>
              </a:rPr>
              <a:t>Over three years, a start-up's success depends on legal considerations and regulatory compliance. </a:t>
            </a:r>
          </a:p>
          <a:p>
            <a:pPr rtl="0" fontAlgn="base">
              <a:spcBef>
                <a:spcPts val="0"/>
              </a:spcBef>
              <a:spcAft>
                <a:spcPts val="0"/>
              </a:spcAft>
              <a:buFont typeface="Arial" panose="020B0604020202020204" pitchFamily="34" charset="0"/>
              <a:buChar char="•"/>
            </a:pPr>
            <a:endParaRPr lang="en-IN" sz="2400" b="0" i="0" u="none" strike="noStrike" dirty="0">
              <a:effectLst/>
              <a:latin typeface="Times New Roman" panose="02020603050405020304" pitchFamily="18" charset="0"/>
            </a:endParaRPr>
          </a:p>
          <a:p>
            <a:pPr rtl="0" fontAlgn="base">
              <a:spcBef>
                <a:spcPts val="0"/>
              </a:spcBef>
              <a:spcAft>
                <a:spcPts val="0"/>
              </a:spcAft>
              <a:buFont typeface="Arial" panose="020B0604020202020204" pitchFamily="34" charset="0"/>
              <a:buChar char="•"/>
            </a:pPr>
            <a:r>
              <a:rPr lang="en-IN" sz="2400" b="0" i="0" u="none" strike="noStrike" dirty="0">
                <a:effectLst/>
                <a:latin typeface="Times New Roman" panose="02020603050405020304" pitchFamily="18" charset="0"/>
              </a:rPr>
              <a:t>Regarding business registration, permits, and licenses, start-ups must abide by all applicable laws and regulations.</a:t>
            </a:r>
          </a:p>
          <a:p>
            <a:pPr rtl="0" fontAlgn="base">
              <a:spcBef>
                <a:spcPts val="0"/>
              </a:spcBef>
              <a:spcAft>
                <a:spcPts val="0"/>
              </a:spcAft>
              <a:buFont typeface="Arial" panose="020B0604020202020204" pitchFamily="34" charset="0"/>
              <a:buChar char="•"/>
            </a:pPr>
            <a:endParaRPr lang="en-IN" sz="2400" b="0" i="0" u="none" strike="noStrike" dirty="0">
              <a:effectLst/>
              <a:latin typeface="Times New Roman" panose="02020603050405020304" pitchFamily="18" charset="0"/>
            </a:endParaRPr>
          </a:p>
          <a:p>
            <a:pPr rtl="0" fontAlgn="base">
              <a:spcBef>
                <a:spcPts val="0"/>
              </a:spcBef>
              <a:spcAft>
                <a:spcPts val="0"/>
              </a:spcAft>
              <a:buFont typeface="Arial" panose="020B0604020202020204" pitchFamily="34" charset="0"/>
              <a:buChar char="•"/>
            </a:pPr>
            <a:r>
              <a:rPr lang="en-IN" sz="2400" b="0" i="0" u="none" strike="noStrike" dirty="0">
                <a:effectLst/>
                <a:latin typeface="Times New Roman" panose="02020603050405020304" pitchFamily="18" charset="0"/>
              </a:rPr>
              <a:t>Monzo, a fintech start-up headquartered in the UK, is a good example.</a:t>
            </a:r>
          </a:p>
          <a:p>
            <a:pPr rtl="0" fontAlgn="base">
              <a:spcBef>
                <a:spcPts val="0"/>
              </a:spcBef>
              <a:spcAft>
                <a:spcPts val="0"/>
              </a:spcAft>
              <a:buFont typeface="Arial" panose="020B0604020202020204" pitchFamily="34" charset="0"/>
              <a:buChar char="•"/>
            </a:pPr>
            <a:endParaRPr lang="en-IN" sz="2400" b="0" i="0" u="none" strike="noStrike" dirty="0">
              <a:effectLst/>
              <a:latin typeface="Times New Roman" panose="02020603050405020304" pitchFamily="18" charset="0"/>
            </a:endParaRPr>
          </a:p>
          <a:p>
            <a:pPr rtl="0" fontAlgn="base">
              <a:spcBef>
                <a:spcPts val="0"/>
              </a:spcBef>
              <a:spcAft>
                <a:spcPts val="0"/>
              </a:spcAft>
              <a:buFont typeface="Arial" panose="020B0604020202020204" pitchFamily="34" charset="0"/>
              <a:buChar char="•"/>
            </a:pPr>
            <a:r>
              <a:rPr lang="en-IN" sz="2400" b="0" i="0" u="none" strike="noStrike" dirty="0">
                <a:effectLst/>
                <a:latin typeface="Times New Roman" panose="02020603050405020304" pitchFamily="18" charset="0"/>
              </a:rPr>
              <a:t>As per FF News 2022), Focusing on legal compliance and regulatory requirements has been a critical factor in Monzo's success. </a:t>
            </a:r>
          </a:p>
          <a:p>
            <a:endParaRPr lang="en-IN" sz="2000" dirty="0"/>
          </a:p>
        </p:txBody>
      </p:sp>
      <p:pic>
        <p:nvPicPr>
          <p:cNvPr id="12290" name="Picture 2">
            <a:extLst>
              <a:ext uri="{FF2B5EF4-FFF2-40B4-BE49-F238E27FC236}">
                <a16:creationId xmlns:a16="http://schemas.microsoft.com/office/drawing/2014/main" xmlns="" id="{D395B957-E28F-2749-0466-9337048625D8}"/>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tretch>
            <a:fillRect/>
          </a:stretch>
        </p:blipFill>
        <p:spPr bwMode="auto">
          <a:xfrm>
            <a:off x="6461760" y="1656664"/>
            <a:ext cx="5096256" cy="3273551"/>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xmlns="" id="{36D8F74F-4822-0E48-F886-D2685D17F7BB}"/>
              </a:ext>
            </a:extLst>
          </p:cNvPr>
          <p:cNvSpPr txBox="1"/>
          <p:nvPr/>
        </p:nvSpPr>
        <p:spPr>
          <a:xfrm>
            <a:off x="6461760" y="4629972"/>
            <a:ext cx="5096256" cy="300243"/>
          </a:xfrm>
          <a:prstGeom prst="rect">
            <a:avLst/>
          </a:prstGeom>
          <a:solidFill>
            <a:srgbClr val="000000">
              <a:alpha val="50000"/>
            </a:srgbClr>
          </a:solidFill>
          <a:ln>
            <a:noFill/>
          </a:ln>
        </p:spPr>
        <p:txBody>
          <a:bodyPr wrap="square">
            <a:noAutofit/>
          </a:bodyPr>
          <a:lstStyle/>
          <a:p>
            <a:pPr algn="ctr">
              <a:spcAft>
                <a:spcPts val="600"/>
              </a:spcAft>
            </a:pPr>
            <a:r>
              <a:rPr lang="en-IN" sz="1300">
                <a:solidFill>
                  <a:srgbClr val="FFFFFF"/>
                </a:solidFill>
              </a:rPr>
              <a:t>Source: (Y Combinator 2023)</a:t>
            </a:r>
          </a:p>
        </p:txBody>
      </p:sp>
    </p:spTree>
    <p:extLst>
      <p:ext uri="{BB962C8B-B14F-4D97-AF65-F5344CB8AC3E}">
        <p14:creationId xmlns:p14="http://schemas.microsoft.com/office/powerpoint/2010/main" val="287089782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319" name="Rectangle 13318">
            <a:extLst>
              <a:ext uri="{FF2B5EF4-FFF2-40B4-BE49-F238E27FC236}">
                <a16:creationId xmlns:a16="http://schemas.microsoft.com/office/drawing/2014/main" xmlns="" id="{743AA782-23D1-4521-8CAD-47662984AA08}"/>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xmlns="" id="{BAD6A1B8-6BC3-05E3-9E96-37300ED19808}"/>
              </a:ext>
            </a:extLst>
          </p:cNvPr>
          <p:cNvSpPr>
            <a:spLocks noGrp="1"/>
          </p:cNvSpPr>
          <p:nvPr>
            <p:ph type="title"/>
          </p:nvPr>
        </p:nvSpPr>
        <p:spPr>
          <a:xfrm>
            <a:off x="630936" y="640080"/>
            <a:ext cx="4818888" cy="2261616"/>
          </a:xfrm>
        </p:spPr>
        <p:txBody>
          <a:bodyPr anchor="b">
            <a:noAutofit/>
          </a:bodyPr>
          <a:lstStyle/>
          <a:p>
            <a:pPr rtl="0">
              <a:spcBef>
                <a:spcPts val="0"/>
              </a:spcBef>
              <a:spcAft>
                <a:spcPts val="0"/>
              </a:spcAft>
            </a:pPr>
            <a:r>
              <a:rPr lang="en-IN" sz="3300" b="1" u="none" strike="noStrike" dirty="0">
                <a:effectLst/>
                <a:latin typeface="Times New Roman" panose="02020603050405020304" pitchFamily="18" charset="0"/>
              </a:rPr>
              <a:t>Consumer feedback and support</a:t>
            </a:r>
            <a:r>
              <a:rPr lang="en-IN" sz="3300" b="1" dirty="0">
                <a:effectLst/>
              </a:rPr>
              <a:t/>
            </a:r>
            <a:br>
              <a:rPr lang="en-IN" sz="3300" b="1" dirty="0">
                <a:effectLst/>
              </a:rPr>
            </a:br>
            <a:r>
              <a:rPr lang="en-IN" sz="3300" b="1" dirty="0"/>
              <a:t/>
            </a:r>
            <a:br>
              <a:rPr lang="en-IN" sz="3300" b="1" dirty="0"/>
            </a:br>
            <a:endParaRPr lang="en-IN" sz="3300" b="1" dirty="0"/>
          </a:p>
        </p:txBody>
      </p:sp>
      <p:sp>
        <p:nvSpPr>
          <p:cNvPr id="13321" name="sketch line">
            <a:extLst>
              <a:ext uri="{FF2B5EF4-FFF2-40B4-BE49-F238E27FC236}">
                <a16:creationId xmlns:a16="http://schemas.microsoft.com/office/drawing/2014/main" xmlns="" id="{650D18FE-0824-4A46-B22C-A86B52E5780A}"/>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643278" y="2372868"/>
            <a:ext cx="3255095" cy="18288"/>
          </a:xfrm>
          <a:custGeom>
            <a:avLst/>
            <a:gdLst>
              <a:gd name="connsiteX0" fmla="*/ 0 w 3255095"/>
              <a:gd name="connsiteY0" fmla="*/ 0 h 18288"/>
              <a:gd name="connsiteX1" fmla="*/ 618468 w 3255095"/>
              <a:gd name="connsiteY1" fmla="*/ 0 h 18288"/>
              <a:gd name="connsiteX2" fmla="*/ 1269487 w 3255095"/>
              <a:gd name="connsiteY2" fmla="*/ 0 h 18288"/>
              <a:gd name="connsiteX3" fmla="*/ 1953057 w 3255095"/>
              <a:gd name="connsiteY3" fmla="*/ 0 h 18288"/>
              <a:gd name="connsiteX4" fmla="*/ 2636627 w 3255095"/>
              <a:gd name="connsiteY4" fmla="*/ 0 h 18288"/>
              <a:gd name="connsiteX5" fmla="*/ 3255095 w 3255095"/>
              <a:gd name="connsiteY5" fmla="*/ 0 h 18288"/>
              <a:gd name="connsiteX6" fmla="*/ 3255095 w 3255095"/>
              <a:gd name="connsiteY6" fmla="*/ 18288 h 18288"/>
              <a:gd name="connsiteX7" fmla="*/ 2538974 w 3255095"/>
              <a:gd name="connsiteY7" fmla="*/ 18288 h 18288"/>
              <a:gd name="connsiteX8" fmla="*/ 1822853 w 3255095"/>
              <a:gd name="connsiteY8" fmla="*/ 18288 h 18288"/>
              <a:gd name="connsiteX9" fmla="*/ 1171834 w 3255095"/>
              <a:gd name="connsiteY9" fmla="*/ 18288 h 18288"/>
              <a:gd name="connsiteX10" fmla="*/ 0 w 3255095"/>
              <a:gd name="connsiteY10" fmla="*/ 18288 h 18288"/>
              <a:gd name="connsiteX11" fmla="*/ 0 w 3255095"/>
              <a:gd name="connsiteY11"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255095" h="18288" fill="none" extrusionOk="0">
                <a:moveTo>
                  <a:pt x="0" y="0"/>
                </a:moveTo>
                <a:cubicBezTo>
                  <a:pt x="240201" y="-22123"/>
                  <a:pt x="462021" y="-19623"/>
                  <a:pt x="618468" y="0"/>
                </a:cubicBezTo>
                <a:cubicBezTo>
                  <a:pt x="774915" y="19623"/>
                  <a:pt x="974734" y="2035"/>
                  <a:pt x="1269487" y="0"/>
                </a:cubicBezTo>
                <a:cubicBezTo>
                  <a:pt x="1564240" y="-2035"/>
                  <a:pt x="1733579" y="10639"/>
                  <a:pt x="1953057" y="0"/>
                </a:cubicBezTo>
                <a:cubicBezTo>
                  <a:pt x="2172535" y="-10639"/>
                  <a:pt x="2453962" y="14018"/>
                  <a:pt x="2636627" y="0"/>
                </a:cubicBezTo>
                <a:cubicBezTo>
                  <a:pt x="2819292" y="-14018"/>
                  <a:pt x="3121375" y="5399"/>
                  <a:pt x="3255095" y="0"/>
                </a:cubicBezTo>
                <a:cubicBezTo>
                  <a:pt x="3254386" y="8157"/>
                  <a:pt x="3254682" y="12125"/>
                  <a:pt x="3255095" y="18288"/>
                </a:cubicBezTo>
                <a:cubicBezTo>
                  <a:pt x="3088545" y="23203"/>
                  <a:pt x="2687475" y="7419"/>
                  <a:pt x="2538974" y="18288"/>
                </a:cubicBezTo>
                <a:cubicBezTo>
                  <a:pt x="2390473" y="29157"/>
                  <a:pt x="2137381" y="-8959"/>
                  <a:pt x="1822853" y="18288"/>
                </a:cubicBezTo>
                <a:cubicBezTo>
                  <a:pt x="1508325" y="45535"/>
                  <a:pt x="1466437" y="20385"/>
                  <a:pt x="1171834" y="18288"/>
                </a:cubicBezTo>
                <a:cubicBezTo>
                  <a:pt x="877231" y="16191"/>
                  <a:pt x="561097" y="37643"/>
                  <a:pt x="0" y="18288"/>
                </a:cubicBezTo>
                <a:cubicBezTo>
                  <a:pt x="-46" y="12483"/>
                  <a:pt x="-203" y="6491"/>
                  <a:pt x="0" y="0"/>
                </a:cubicBezTo>
                <a:close/>
              </a:path>
              <a:path w="3255095" h="18288" stroke="0" extrusionOk="0">
                <a:moveTo>
                  <a:pt x="0" y="0"/>
                </a:moveTo>
                <a:cubicBezTo>
                  <a:pt x="291965" y="19429"/>
                  <a:pt x="363155" y="8568"/>
                  <a:pt x="618468" y="0"/>
                </a:cubicBezTo>
                <a:cubicBezTo>
                  <a:pt x="873781" y="-8568"/>
                  <a:pt x="904459" y="-19505"/>
                  <a:pt x="1171834" y="0"/>
                </a:cubicBezTo>
                <a:cubicBezTo>
                  <a:pt x="1439209" y="19505"/>
                  <a:pt x="1744369" y="9790"/>
                  <a:pt x="1887955" y="0"/>
                </a:cubicBezTo>
                <a:cubicBezTo>
                  <a:pt x="2031541" y="-9790"/>
                  <a:pt x="2346378" y="21240"/>
                  <a:pt x="2506423" y="0"/>
                </a:cubicBezTo>
                <a:cubicBezTo>
                  <a:pt x="2666468" y="-21240"/>
                  <a:pt x="2990257" y="30414"/>
                  <a:pt x="3255095" y="0"/>
                </a:cubicBezTo>
                <a:cubicBezTo>
                  <a:pt x="3254831" y="4493"/>
                  <a:pt x="3255479" y="9472"/>
                  <a:pt x="3255095" y="18288"/>
                </a:cubicBezTo>
                <a:cubicBezTo>
                  <a:pt x="3120743" y="16690"/>
                  <a:pt x="2759628" y="42462"/>
                  <a:pt x="2604076" y="18288"/>
                </a:cubicBezTo>
                <a:cubicBezTo>
                  <a:pt x="2448524" y="-5886"/>
                  <a:pt x="2184336" y="19599"/>
                  <a:pt x="1887955" y="18288"/>
                </a:cubicBezTo>
                <a:cubicBezTo>
                  <a:pt x="1591574" y="16977"/>
                  <a:pt x="1548845" y="6870"/>
                  <a:pt x="1334589" y="18288"/>
                </a:cubicBezTo>
                <a:cubicBezTo>
                  <a:pt x="1120333" y="29706"/>
                  <a:pt x="996014" y="9662"/>
                  <a:pt x="683570" y="18288"/>
                </a:cubicBezTo>
                <a:cubicBezTo>
                  <a:pt x="371126" y="26914"/>
                  <a:pt x="198687" y="16167"/>
                  <a:pt x="0" y="18288"/>
                </a:cubicBezTo>
                <a:cubicBezTo>
                  <a:pt x="843" y="9577"/>
                  <a:pt x="371" y="6900"/>
                  <a:pt x="0" y="0"/>
                </a:cubicBezTo>
                <a:close/>
              </a:path>
            </a:pathLst>
          </a:custGeom>
          <a:solidFill>
            <a:schemeClr val="accent2"/>
          </a:solidFill>
          <a:ln w="38100" cap="rnd">
            <a:solidFill>
              <a:schemeClr val="accent2"/>
            </a:solidFill>
            <a:round/>
            <a:extLst>
              <a:ext uri="{C807C97D-BFC1-408E-A445-0C87EB9F89A2}">
                <ask:lineSketchStyleProps xmlns:ask="http://schemas.microsoft.com/office/drawing/2018/sketchyshapes" xmln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xmlns="" id="{A8A04BB6-C705-7F1B-91EC-DFF94893E239}"/>
              </a:ext>
            </a:extLst>
          </p:cNvPr>
          <p:cNvSpPr>
            <a:spLocks noGrp="1"/>
          </p:cNvSpPr>
          <p:nvPr>
            <p:ph idx="1"/>
          </p:nvPr>
        </p:nvSpPr>
        <p:spPr>
          <a:xfrm>
            <a:off x="344424" y="2482596"/>
            <a:ext cx="5458968" cy="4198619"/>
          </a:xfrm>
        </p:spPr>
        <p:txBody>
          <a:bodyPr anchor="t">
            <a:normAutofit fontScale="92500" lnSpcReduction="10000"/>
          </a:bodyPr>
          <a:lstStyle/>
          <a:p>
            <a:pPr rtl="0" fontAlgn="base">
              <a:spcBef>
                <a:spcPts val="0"/>
              </a:spcBef>
              <a:spcAft>
                <a:spcPts val="0"/>
              </a:spcAft>
              <a:buFont typeface="Arial" panose="020B0604020202020204" pitchFamily="34" charset="0"/>
              <a:buChar char="•"/>
            </a:pPr>
            <a:r>
              <a:rPr lang="en-IN" sz="2600" b="0" i="0" u="none" strike="noStrike" dirty="0">
                <a:effectLst/>
                <a:latin typeface="Times New Roman" panose="02020603050405020304" pitchFamily="18" charset="0"/>
              </a:rPr>
              <a:t>For a start-up to succeed over a three-year period, customer feedback and support are essential. </a:t>
            </a:r>
          </a:p>
          <a:p>
            <a:pPr rtl="0" fontAlgn="base">
              <a:spcBef>
                <a:spcPts val="0"/>
              </a:spcBef>
              <a:spcAft>
                <a:spcPts val="0"/>
              </a:spcAft>
              <a:buFont typeface="Arial" panose="020B0604020202020204" pitchFamily="34" charset="0"/>
              <a:buChar char="•"/>
            </a:pPr>
            <a:endParaRPr lang="en-IN" sz="2600" b="0" i="0" u="none" strike="noStrike" dirty="0">
              <a:effectLst/>
              <a:latin typeface="Times New Roman" panose="02020603050405020304" pitchFamily="18" charset="0"/>
            </a:endParaRPr>
          </a:p>
          <a:p>
            <a:pPr rtl="0" fontAlgn="base">
              <a:spcBef>
                <a:spcPts val="0"/>
              </a:spcBef>
              <a:spcAft>
                <a:spcPts val="0"/>
              </a:spcAft>
              <a:buFont typeface="Arial" panose="020B0604020202020204" pitchFamily="34" charset="0"/>
              <a:buChar char="•"/>
            </a:pPr>
            <a:r>
              <a:rPr lang="en-IN" sz="2600" b="0" i="0" u="none" strike="noStrike" dirty="0">
                <a:effectLst/>
                <a:latin typeface="Times New Roman" panose="02020603050405020304" pitchFamily="18" charset="0"/>
              </a:rPr>
              <a:t>As an example of a business that has used customer feedback and support for success over three years, consider Depop, a UK-based start-up in the fashion resale industry.</a:t>
            </a:r>
          </a:p>
          <a:p>
            <a:pPr rtl="0" fontAlgn="base">
              <a:spcBef>
                <a:spcPts val="0"/>
              </a:spcBef>
              <a:spcAft>
                <a:spcPts val="0"/>
              </a:spcAft>
              <a:buFont typeface="Arial" panose="020B0604020202020204" pitchFamily="34" charset="0"/>
              <a:buChar char="•"/>
            </a:pPr>
            <a:endParaRPr lang="en-IN" sz="2600" b="0" i="0" u="none" strike="noStrike" dirty="0">
              <a:effectLst/>
              <a:latin typeface="Times New Roman" panose="02020603050405020304" pitchFamily="18" charset="0"/>
            </a:endParaRPr>
          </a:p>
          <a:p>
            <a:pPr rtl="0" fontAlgn="base">
              <a:spcBef>
                <a:spcPts val="0"/>
              </a:spcBef>
              <a:spcAft>
                <a:spcPts val="0"/>
              </a:spcAft>
              <a:buFont typeface="Arial" panose="020B0604020202020204" pitchFamily="34" charset="0"/>
              <a:buChar char="•"/>
            </a:pPr>
            <a:r>
              <a:rPr lang="en-IN" sz="2600" b="0" i="0" u="none" strike="noStrike" dirty="0">
                <a:effectLst/>
                <a:latin typeface="Times New Roman" panose="02020603050405020304" pitchFamily="18" charset="0"/>
              </a:rPr>
              <a:t>As per Staite (2023), Depop actively promotes user feedback through various channels, such as in-app ratings, reviews, and social media interactions. </a:t>
            </a:r>
          </a:p>
          <a:p>
            <a:endParaRPr lang="en-IN" sz="2000" dirty="0"/>
          </a:p>
        </p:txBody>
      </p:sp>
      <p:pic>
        <p:nvPicPr>
          <p:cNvPr id="13314" name="Picture 2">
            <a:extLst>
              <a:ext uri="{FF2B5EF4-FFF2-40B4-BE49-F238E27FC236}">
                <a16:creationId xmlns:a16="http://schemas.microsoft.com/office/drawing/2014/main" xmlns="" id="{786E12ED-AAC7-DE5E-AF30-3C02BBD04E77}"/>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tretch>
            <a:fillRect/>
          </a:stretch>
        </p:blipFill>
        <p:spPr bwMode="auto">
          <a:xfrm>
            <a:off x="6099048" y="1893665"/>
            <a:ext cx="5458968" cy="3070669"/>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xmlns="" id="{56E722B1-C323-C28F-569D-5401F34EEE68}"/>
              </a:ext>
            </a:extLst>
          </p:cNvPr>
          <p:cNvSpPr txBox="1"/>
          <p:nvPr/>
        </p:nvSpPr>
        <p:spPr>
          <a:xfrm>
            <a:off x="6080759" y="5117690"/>
            <a:ext cx="3833843" cy="1000274"/>
          </a:xfrm>
          <a:prstGeom prst="rect">
            <a:avLst/>
          </a:prstGeom>
          <a:noFill/>
        </p:spPr>
        <p:txBody>
          <a:bodyPr wrap="square">
            <a:spAutoFit/>
          </a:bodyPr>
          <a:lstStyle/>
          <a:p>
            <a:pPr marL="457200" algn="just" rtl="0">
              <a:spcBef>
                <a:spcPts val="0"/>
              </a:spcBef>
              <a:spcAft>
                <a:spcPts val="600"/>
              </a:spcAft>
            </a:pPr>
            <a:r>
              <a:rPr lang="en-IN" b="0" i="0" u="none" strike="noStrike" dirty="0">
                <a:solidFill>
                  <a:srgbClr val="000000"/>
                </a:solidFill>
                <a:effectLst/>
                <a:latin typeface="Times New Roman" panose="02020603050405020304" pitchFamily="18" charset="0"/>
              </a:rPr>
              <a:t>Source: (Staite, 2023)</a:t>
            </a:r>
            <a:endParaRPr lang="en-IN" b="0" dirty="0">
              <a:effectLst/>
            </a:endParaRPr>
          </a:p>
          <a:p>
            <a:pPr>
              <a:spcAft>
                <a:spcPts val="600"/>
              </a:spcAft>
            </a:pPr>
            <a:r>
              <a:rPr lang="en-IN" dirty="0"/>
              <a:t/>
            </a:r>
            <a:br>
              <a:rPr lang="en-IN" dirty="0"/>
            </a:br>
            <a:endParaRPr lang="en-IN" dirty="0"/>
          </a:p>
        </p:txBody>
      </p:sp>
    </p:spTree>
    <p:extLst>
      <p:ext uri="{BB962C8B-B14F-4D97-AF65-F5344CB8AC3E}">
        <p14:creationId xmlns:p14="http://schemas.microsoft.com/office/powerpoint/2010/main" val="305762133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4343" name="Rectangle 14342">
            <a:extLst>
              <a:ext uri="{FF2B5EF4-FFF2-40B4-BE49-F238E27FC236}">
                <a16:creationId xmlns:a16="http://schemas.microsoft.com/office/drawing/2014/main" xmlns="" id="{4F7EBAE4-9945-4473-9E34-B2C66EA0F03D}"/>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2" name="Title 1">
            <a:extLst>
              <a:ext uri="{FF2B5EF4-FFF2-40B4-BE49-F238E27FC236}">
                <a16:creationId xmlns:a16="http://schemas.microsoft.com/office/drawing/2014/main" xmlns="" id="{1B300745-F6CB-3372-6F8B-6973507CF8D7}"/>
              </a:ext>
            </a:extLst>
          </p:cNvPr>
          <p:cNvSpPr>
            <a:spLocks noGrp="1"/>
          </p:cNvSpPr>
          <p:nvPr>
            <p:ph type="title"/>
          </p:nvPr>
        </p:nvSpPr>
        <p:spPr>
          <a:xfrm>
            <a:off x="838200" y="365125"/>
            <a:ext cx="5393361" cy="1829435"/>
          </a:xfrm>
        </p:spPr>
        <p:txBody>
          <a:bodyPr>
            <a:normAutofit/>
          </a:bodyPr>
          <a:lstStyle/>
          <a:p>
            <a:pPr rtl="0">
              <a:spcBef>
                <a:spcPts val="0"/>
              </a:spcBef>
              <a:spcAft>
                <a:spcPts val="0"/>
              </a:spcAft>
            </a:pPr>
            <a:r>
              <a:rPr lang="en-IN" sz="3300" b="1" i="0" u="none" strike="noStrike" dirty="0">
                <a:effectLst/>
                <a:latin typeface="Times New Roman" panose="02020603050405020304" pitchFamily="18" charset="0"/>
              </a:rPr>
              <a:t>Continuous learning and adaption</a:t>
            </a:r>
            <a:r>
              <a:rPr lang="en-IN" sz="2400" b="0" dirty="0">
                <a:effectLst/>
              </a:rPr>
              <a:t/>
            </a:r>
            <a:br>
              <a:rPr lang="en-IN" sz="2400" b="0" dirty="0">
                <a:effectLst/>
              </a:rPr>
            </a:br>
            <a:r>
              <a:rPr lang="en-IN" sz="2400" dirty="0"/>
              <a:t/>
            </a:r>
            <a:br>
              <a:rPr lang="en-IN" sz="2400" dirty="0"/>
            </a:br>
            <a:endParaRPr lang="en-IN" sz="2400" dirty="0"/>
          </a:p>
        </p:txBody>
      </p:sp>
      <p:sp>
        <p:nvSpPr>
          <p:cNvPr id="3" name="Content Placeholder 2">
            <a:extLst>
              <a:ext uri="{FF2B5EF4-FFF2-40B4-BE49-F238E27FC236}">
                <a16:creationId xmlns:a16="http://schemas.microsoft.com/office/drawing/2014/main" xmlns="" id="{2F350AB4-D87A-DB4B-F6B8-EDD4F01E4C36}"/>
              </a:ext>
            </a:extLst>
          </p:cNvPr>
          <p:cNvSpPr>
            <a:spLocks noGrp="1"/>
          </p:cNvSpPr>
          <p:nvPr>
            <p:ph idx="1"/>
          </p:nvPr>
        </p:nvSpPr>
        <p:spPr>
          <a:xfrm>
            <a:off x="838200" y="1825625"/>
            <a:ext cx="5393361" cy="4351338"/>
          </a:xfrm>
        </p:spPr>
        <p:txBody>
          <a:bodyPr>
            <a:normAutofit/>
          </a:bodyPr>
          <a:lstStyle/>
          <a:p>
            <a:pPr rtl="0" fontAlgn="base">
              <a:spcBef>
                <a:spcPts val="0"/>
              </a:spcBef>
              <a:spcAft>
                <a:spcPts val="0"/>
              </a:spcAft>
              <a:buFont typeface="Arial" panose="020B0604020202020204" pitchFamily="34" charset="0"/>
              <a:buChar char="•"/>
            </a:pPr>
            <a:r>
              <a:rPr lang="en-IN" b="0" i="0" u="none" strike="noStrike">
                <a:effectLst/>
                <a:latin typeface="Times New Roman" panose="02020603050405020304" pitchFamily="18" charset="0"/>
              </a:rPr>
              <a:t>For a start-up to succeed over a three-year period, constant learning and adaptation are essential.</a:t>
            </a:r>
          </a:p>
          <a:p>
            <a:pPr rtl="0" fontAlgn="base">
              <a:spcBef>
                <a:spcPts val="0"/>
              </a:spcBef>
              <a:spcAft>
                <a:spcPts val="0"/>
              </a:spcAft>
              <a:buFont typeface="Arial" panose="020B0604020202020204" pitchFamily="34" charset="0"/>
              <a:buChar char="•"/>
            </a:pPr>
            <a:r>
              <a:rPr lang="en-IN" b="0" i="0" u="none" strike="noStrike">
                <a:effectLst/>
                <a:latin typeface="Times New Roman" panose="02020603050405020304" pitchFamily="18" charset="0"/>
              </a:rPr>
              <a:t> The UK-based start-up in the healthcare technology industry Babylon Health is a good example.</a:t>
            </a:r>
          </a:p>
          <a:p>
            <a:pPr rtl="0" fontAlgn="base">
              <a:spcBef>
                <a:spcPts val="0"/>
              </a:spcBef>
              <a:spcAft>
                <a:spcPts val="0"/>
              </a:spcAft>
              <a:buFont typeface="Arial" panose="020B0604020202020204" pitchFamily="34" charset="0"/>
              <a:buChar char="•"/>
            </a:pPr>
            <a:r>
              <a:rPr lang="en-IN" b="0" i="0" u="none" strike="noStrike">
                <a:effectLst/>
                <a:latin typeface="Times New Roman" panose="02020603050405020304" pitchFamily="18" charset="0"/>
              </a:rPr>
              <a:t>Continuous learning and adaptation are highly valued at Babylon Health. </a:t>
            </a:r>
          </a:p>
          <a:p>
            <a:endParaRPr lang="en-IN"/>
          </a:p>
        </p:txBody>
      </p:sp>
      <p:pic>
        <p:nvPicPr>
          <p:cNvPr id="14338" name="Picture 2">
            <a:extLst>
              <a:ext uri="{FF2B5EF4-FFF2-40B4-BE49-F238E27FC236}">
                <a16:creationId xmlns:a16="http://schemas.microsoft.com/office/drawing/2014/main" xmlns="" id="{37D8FB27-CC7F-3445-3022-CBC9841CC81B}"/>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r="33249" b="-2"/>
          <a:stretch/>
        </p:blipFill>
        <p:spPr bwMode="auto">
          <a:xfrm>
            <a:off x="6374920" y="758514"/>
            <a:ext cx="5122238" cy="5122238"/>
          </a:xfrm>
          <a:custGeom>
            <a:avLst/>
            <a:gdLst/>
            <a:ahLst/>
            <a:cxnLst/>
            <a:rect l="l" t="t" r="r" b="b"/>
            <a:pathLst>
              <a:path w="2663168" h="2663168">
                <a:moveTo>
                  <a:pt x="1331584" y="0"/>
                </a:moveTo>
                <a:cubicBezTo>
                  <a:pt x="2066998" y="0"/>
                  <a:pt x="2663168" y="596170"/>
                  <a:pt x="2663168" y="1331584"/>
                </a:cubicBezTo>
                <a:cubicBezTo>
                  <a:pt x="2663168" y="2066998"/>
                  <a:pt x="2066998" y="2663168"/>
                  <a:pt x="1331584" y="2663168"/>
                </a:cubicBezTo>
                <a:cubicBezTo>
                  <a:pt x="596170" y="2663168"/>
                  <a:pt x="0" y="2066998"/>
                  <a:pt x="0" y="1331584"/>
                </a:cubicBezTo>
                <a:cubicBezTo>
                  <a:pt x="0" y="596170"/>
                  <a:pt x="596170" y="0"/>
                  <a:pt x="1331584" y="0"/>
                </a:cubicBezTo>
                <a:close/>
              </a:path>
            </a:pathLst>
          </a:custGeom>
          <a:noFill/>
          <a:extLst>
            <a:ext uri="{909E8E84-426E-40DD-AFC4-6F175D3DCCD1}">
              <a14:hiddenFill xmlns:a14="http://schemas.microsoft.com/office/drawing/2010/main">
                <a:solidFill>
                  <a:srgbClr val="FFFFFF"/>
                </a:solidFill>
              </a14:hiddenFill>
            </a:ext>
          </a:extLst>
        </p:spPr>
      </p:pic>
      <p:sp>
        <p:nvSpPr>
          <p:cNvPr id="14345" name="!!Arc">
            <a:extLst>
              <a:ext uri="{FF2B5EF4-FFF2-40B4-BE49-F238E27FC236}">
                <a16:creationId xmlns:a16="http://schemas.microsoft.com/office/drawing/2014/main" xmlns="" id="{70BEB1E7-2F88-40BC-B73D-42E5B6F80BFC}"/>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rot="21189197" flipV="1">
            <a:off x="6261882" y="687822"/>
            <a:ext cx="5471147" cy="5471147"/>
          </a:xfrm>
          <a:prstGeom prst="arc">
            <a:avLst>
              <a:gd name="adj1" fmla="val 16200000"/>
              <a:gd name="adj2" fmla="val 20093138"/>
            </a:avLst>
          </a:prstGeom>
          <a:ln w="127000" cap="rnd">
            <a:solidFill>
              <a:schemeClr val="accent4">
                <a:alpha val="95000"/>
              </a:schemeClr>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14347" name="!!Oval">
            <a:extLst>
              <a:ext uri="{FF2B5EF4-FFF2-40B4-BE49-F238E27FC236}">
                <a16:creationId xmlns:a16="http://schemas.microsoft.com/office/drawing/2014/main" xmlns="" id="{A7B99495-F43F-4D80-A44F-2CB4764EB90B}"/>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10248561" y="921125"/>
            <a:ext cx="791021" cy="769563"/>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5" name="TextBox 4">
            <a:extLst>
              <a:ext uri="{FF2B5EF4-FFF2-40B4-BE49-F238E27FC236}">
                <a16:creationId xmlns:a16="http://schemas.microsoft.com/office/drawing/2014/main" xmlns="" id="{9D63E2AB-2027-7203-0D92-64E6157729AE}"/>
              </a:ext>
            </a:extLst>
          </p:cNvPr>
          <p:cNvSpPr txBox="1"/>
          <p:nvPr/>
        </p:nvSpPr>
        <p:spPr>
          <a:xfrm>
            <a:off x="3046771" y="6293854"/>
            <a:ext cx="6098458" cy="1000274"/>
          </a:xfrm>
          <a:prstGeom prst="rect">
            <a:avLst/>
          </a:prstGeom>
          <a:noFill/>
        </p:spPr>
        <p:txBody>
          <a:bodyPr wrap="square">
            <a:spAutoFit/>
          </a:bodyPr>
          <a:lstStyle/>
          <a:p>
            <a:pPr algn="just" rtl="0">
              <a:spcBef>
                <a:spcPts val="0"/>
              </a:spcBef>
              <a:spcAft>
                <a:spcPts val="600"/>
              </a:spcAft>
            </a:pPr>
            <a:r>
              <a:rPr lang="en-IN" b="0" i="0" u="none" strike="noStrike">
                <a:solidFill>
                  <a:srgbClr val="000000"/>
                </a:solidFill>
                <a:effectLst/>
                <a:latin typeface="Times New Roman" panose="02020603050405020304" pitchFamily="18" charset="0"/>
              </a:rPr>
              <a:t>Source: (Victoria News 2023)</a:t>
            </a:r>
            <a:endParaRPr lang="en-IN" b="0">
              <a:effectLst/>
            </a:endParaRPr>
          </a:p>
          <a:p>
            <a:pPr>
              <a:spcAft>
                <a:spcPts val="600"/>
              </a:spcAft>
            </a:pPr>
            <a:r>
              <a:rPr lang="en-IN"/>
              <a:t/>
            </a:r>
            <a:br>
              <a:rPr lang="en-IN"/>
            </a:br>
            <a:endParaRPr lang="en-IN"/>
          </a:p>
        </p:txBody>
      </p:sp>
    </p:spTree>
    <p:extLst>
      <p:ext uri="{BB962C8B-B14F-4D97-AF65-F5344CB8AC3E}">
        <p14:creationId xmlns:p14="http://schemas.microsoft.com/office/powerpoint/2010/main" val="33885242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5367" name="Rectangle 15366">
            <a:extLst>
              <a:ext uri="{FF2B5EF4-FFF2-40B4-BE49-F238E27FC236}">
                <a16:creationId xmlns:a16="http://schemas.microsoft.com/office/drawing/2014/main" xmlns="" id="{F13C74B1-5B17-4795-BED0-7140497B445A}"/>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xmlns="" id="{9C47DC5D-6050-6878-A361-B092F3C1AA7A}"/>
              </a:ext>
            </a:extLst>
          </p:cNvPr>
          <p:cNvSpPr>
            <a:spLocks noGrp="1"/>
          </p:cNvSpPr>
          <p:nvPr>
            <p:ph type="title"/>
          </p:nvPr>
        </p:nvSpPr>
        <p:spPr>
          <a:xfrm>
            <a:off x="640080" y="325369"/>
            <a:ext cx="4368602" cy="2448311"/>
          </a:xfrm>
        </p:spPr>
        <p:txBody>
          <a:bodyPr anchor="b">
            <a:normAutofit/>
          </a:bodyPr>
          <a:lstStyle/>
          <a:p>
            <a:pPr rtl="0">
              <a:spcBef>
                <a:spcPts val="0"/>
              </a:spcBef>
              <a:spcAft>
                <a:spcPts val="0"/>
              </a:spcAft>
            </a:pPr>
            <a:r>
              <a:rPr lang="en-IN" sz="3300" b="1" i="0" u="none" strike="noStrike" dirty="0">
                <a:effectLst/>
                <a:latin typeface="Times New Roman" panose="02020603050405020304" pitchFamily="18" charset="0"/>
              </a:rPr>
              <a:t>Networking and industrial involvement</a:t>
            </a:r>
            <a:r>
              <a:rPr lang="en-IN" sz="3400" b="0" dirty="0">
                <a:effectLst/>
              </a:rPr>
              <a:t/>
            </a:r>
            <a:br>
              <a:rPr lang="en-IN" sz="3400" b="0" dirty="0">
                <a:effectLst/>
              </a:rPr>
            </a:br>
            <a:r>
              <a:rPr lang="en-IN" sz="3400" dirty="0"/>
              <a:t/>
            </a:r>
            <a:br>
              <a:rPr lang="en-IN" sz="3400" dirty="0"/>
            </a:br>
            <a:endParaRPr lang="en-IN" sz="3400" dirty="0"/>
          </a:p>
        </p:txBody>
      </p:sp>
      <p:sp>
        <p:nvSpPr>
          <p:cNvPr id="15369" name="sketchy line">
            <a:extLst>
              <a:ext uri="{FF2B5EF4-FFF2-40B4-BE49-F238E27FC236}">
                <a16:creationId xmlns:a16="http://schemas.microsoft.com/office/drawing/2014/main" xmlns="" id="{D4974D33-8DC5-464E-8C6D-BE58F0669C17}"/>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640080" y="2586994"/>
            <a:ext cx="3474720" cy="18288"/>
          </a:xfrm>
          <a:custGeom>
            <a:avLst/>
            <a:gdLst>
              <a:gd name="connsiteX0" fmla="*/ 0 w 3474720"/>
              <a:gd name="connsiteY0" fmla="*/ 0 h 18288"/>
              <a:gd name="connsiteX1" fmla="*/ 694944 w 3474720"/>
              <a:gd name="connsiteY1" fmla="*/ 0 h 18288"/>
              <a:gd name="connsiteX2" fmla="*/ 1355141 w 3474720"/>
              <a:gd name="connsiteY2" fmla="*/ 0 h 18288"/>
              <a:gd name="connsiteX3" fmla="*/ 2015338 w 3474720"/>
              <a:gd name="connsiteY3" fmla="*/ 0 h 18288"/>
              <a:gd name="connsiteX4" fmla="*/ 2779776 w 3474720"/>
              <a:gd name="connsiteY4" fmla="*/ 0 h 18288"/>
              <a:gd name="connsiteX5" fmla="*/ 3474720 w 3474720"/>
              <a:gd name="connsiteY5" fmla="*/ 0 h 18288"/>
              <a:gd name="connsiteX6" fmla="*/ 3474720 w 3474720"/>
              <a:gd name="connsiteY6" fmla="*/ 18288 h 18288"/>
              <a:gd name="connsiteX7" fmla="*/ 2779776 w 3474720"/>
              <a:gd name="connsiteY7" fmla="*/ 18288 h 18288"/>
              <a:gd name="connsiteX8" fmla="*/ 2189074 w 3474720"/>
              <a:gd name="connsiteY8" fmla="*/ 18288 h 18288"/>
              <a:gd name="connsiteX9" fmla="*/ 1528877 w 3474720"/>
              <a:gd name="connsiteY9" fmla="*/ 18288 h 18288"/>
              <a:gd name="connsiteX10" fmla="*/ 868680 w 3474720"/>
              <a:gd name="connsiteY10" fmla="*/ 18288 h 18288"/>
              <a:gd name="connsiteX11" fmla="*/ 0 w 3474720"/>
              <a:gd name="connsiteY11" fmla="*/ 18288 h 18288"/>
              <a:gd name="connsiteX12" fmla="*/ 0 w 3474720"/>
              <a:gd name="connsiteY12"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474720" h="18288" fill="none" extrusionOk="0">
                <a:moveTo>
                  <a:pt x="0" y="0"/>
                </a:moveTo>
                <a:cubicBezTo>
                  <a:pt x="224454" y="-14544"/>
                  <a:pt x="495407" y="26540"/>
                  <a:pt x="694944" y="0"/>
                </a:cubicBezTo>
                <a:cubicBezTo>
                  <a:pt x="894481" y="-26540"/>
                  <a:pt x="1130063" y="24713"/>
                  <a:pt x="1355141" y="0"/>
                </a:cubicBezTo>
                <a:cubicBezTo>
                  <a:pt x="1580219" y="-24713"/>
                  <a:pt x="1820099" y="26695"/>
                  <a:pt x="2015338" y="0"/>
                </a:cubicBezTo>
                <a:cubicBezTo>
                  <a:pt x="2210577" y="-26695"/>
                  <a:pt x="2402045" y="165"/>
                  <a:pt x="2779776" y="0"/>
                </a:cubicBezTo>
                <a:cubicBezTo>
                  <a:pt x="3157507" y="-165"/>
                  <a:pt x="3286859" y="-15571"/>
                  <a:pt x="3474720" y="0"/>
                </a:cubicBezTo>
                <a:cubicBezTo>
                  <a:pt x="3474286" y="7551"/>
                  <a:pt x="3474253" y="9822"/>
                  <a:pt x="3474720" y="18288"/>
                </a:cubicBezTo>
                <a:cubicBezTo>
                  <a:pt x="3233904" y="29845"/>
                  <a:pt x="2945134" y="-5256"/>
                  <a:pt x="2779776" y="18288"/>
                </a:cubicBezTo>
                <a:cubicBezTo>
                  <a:pt x="2614418" y="41832"/>
                  <a:pt x="2339768" y="22709"/>
                  <a:pt x="2189074" y="18288"/>
                </a:cubicBezTo>
                <a:cubicBezTo>
                  <a:pt x="2038380" y="13867"/>
                  <a:pt x="1817434" y="-4947"/>
                  <a:pt x="1528877" y="18288"/>
                </a:cubicBezTo>
                <a:cubicBezTo>
                  <a:pt x="1240320" y="41523"/>
                  <a:pt x="1042447" y="37198"/>
                  <a:pt x="868680" y="18288"/>
                </a:cubicBezTo>
                <a:cubicBezTo>
                  <a:pt x="694913" y="-622"/>
                  <a:pt x="233232" y="44909"/>
                  <a:pt x="0" y="18288"/>
                </a:cubicBezTo>
                <a:cubicBezTo>
                  <a:pt x="60" y="11696"/>
                  <a:pt x="66" y="3758"/>
                  <a:pt x="0" y="0"/>
                </a:cubicBezTo>
                <a:close/>
              </a:path>
              <a:path w="3474720" h="18288" stroke="0" extrusionOk="0">
                <a:moveTo>
                  <a:pt x="0" y="0"/>
                </a:moveTo>
                <a:cubicBezTo>
                  <a:pt x="202328" y="-14716"/>
                  <a:pt x="332722" y="-11499"/>
                  <a:pt x="625450" y="0"/>
                </a:cubicBezTo>
                <a:cubicBezTo>
                  <a:pt x="918178" y="11499"/>
                  <a:pt x="1096688" y="5123"/>
                  <a:pt x="1389888" y="0"/>
                </a:cubicBezTo>
                <a:cubicBezTo>
                  <a:pt x="1683088" y="-5123"/>
                  <a:pt x="1835981" y="-14038"/>
                  <a:pt x="1980590" y="0"/>
                </a:cubicBezTo>
                <a:cubicBezTo>
                  <a:pt x="2125199" y="14038"/>
                  <a:pt x="2396099" y="-7203"/>
                  <a:pt x="2571293" y="0"/>
                </a:cubicBezTo>
                <a:cubicBezTo>
                  <a:pt x="2746487" y="7203"/>
                  <a:pt x="3041609" y="-12036"/>
                  <a:pt x="3474720" y="0"/>
                </a:cubicBezTo>
                <a:cubicBezTo>
                  <a:pt x="3474638" y="4406"/>
                  <a:pt x="3474631" y="9982"/>
                  <a:pt x="3474720" y="18288"/>
                </a:cubicBezTo>
                <a:cubicBezTo>
                  <a:pt x="3324873" y="21876"/>
                  <a:pt x="3136771" y="12587"/>
                  <a:pt x="2814523" y="18288"/>
                </a:cubicBezTo>
                <a:cubicBezTo>
                  <a:pt x="2492275" y="23989"/>
                  <a:pt x="2294402" y="47111"/>
                  <a:pt x="2154326" y="18288"/>
                </a:cubicBezTo>
                <a:cubicBezTo>
                  <a:pt x="2014250" y="-10535"/>
                  <a:pt x="1820317" y="33903"/>
                  <a:pt x="1494130" y="18288"/>
                </a:cubicBezTo>
                <a:cubicBezTo>
                  <a:pt x="1167943" y="2673"/>
                  <a:pt x="948432" y="14868"/>
                  <a:pt x="729691" y="18288"/>
                </a:cubicBezTo>
                <a:cubicBezTo>
                  <a:pt x="510950" y="21708"/>
                  <a:pt x="264032" y="24354"/>
                  <a:pt x="0" y="18288"/>
                </a:cubicBezTo>
                <a:cubicBezTo>
                  <a:pt x="189" y="14288"/>
                  <a:pt x="-703" y="3747"/>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xmlns="" sd="2863741219">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xmlns="" id="{FC111069-9D03-8987-D376-58330036E4E2}"/>
              </a:ext>
            </a:extLst>
          </p:cNvPr>
          <p:cNvSpPr>
            <a:spLocks noGrp="1"/>
          </p:cNvSpPr>
          <p:nvPr>
            <p:ph idx="1"/>
          </p:nvPr>
        </p:nvSpPr>
        <p:spPr>
          <a:xfrm>
            <a:off x="146304" y="2773680"/>
            <a:ext cx="5023104" cy="3901439"/>
          </a:xfrm>
        </p:spPr>
        <p:txBody>
          <a:bodyPr>
            <a:normAutofit lnSpcReduction="10000"/>
          </a:bodyPr>
          <a:lstStyle/>
          <a:p>
            <a:pPr rtl="0" fontAlgn="base">
              <a:spcBef>
                <a:spcPts val="0"/>
              </a:spcBef>
              <a:spcAft>
                <a:spcPts val="0"/>
              </a:spcAft>
              <a:buFont typeface="Arial" panose="020B0604020202020204" pitchFamily="34" charset="0"/>
              <a:buChar char="•"/>
            </a:pPr>
            <a:r>
              <a:rPr lang="en-IN" sz="2400" b="0" i="0" u="none" strike="noStrike" dirty="0">
                <a:effectLst/>
                <a:latin typeface="Times New Roman" panose="02020603050405020304" pitchFamily="18" charset="0"/>
              </a:rPr>
              <a:t>A start-up’s success over three years depends on networking and industrial involvement. </a:t>
            </a:r>
          </a:p>
          <a:p>
            <a:pPr rtl="0" fontAlgn="base">
              <a:spcBef>
                <a:spcPts val="0"/>
              </a:spcBef>
              <a:spcAft>
                <a:spcPts val="0"/>
              </a:spcAft>
              <a:buFont typeface="Arial" panose="020B0604020202020204" pitchFamily="34" charset="0"/>
              <a:buChar char="•"/>
            </a:pPr>
            <a:endParaRPr lang="en-IN" sz="2400" b="0" i="0" u="none" strike="noStrike" dirty="0">
              <a:effectLst/>
              <a:latin typeface="Times New Roman" panose="02020603050405020304" pitchFamily="18" charset="0"/>
            </a:endParaRPr>
          </a:p>
          <a:p>
            <a:pPr rtl="0" fontAlgn="base">
              <a:spcBef>
                <a:spcPts val="0"/>
              </a:spcBef>
              <a:spcAft>
                <a:spcPts val="0"/>
              </a:spcAft>
              <a:buFont typeface="Arial" panose="020B0604020202020204" pitchFamily="34" charset="0"/>
              <a:buChar char="•"/>
            </a:pPr>
            <a:r>
              <a:rPr lang="en-IN" sz="2400" b="0" i="0" u="none" strike="noStrike" dirty="0">
                <a:effectLst/>
                <a:latin typeface="Times New Roman" panose="02020603050405020304" pitchFamily="18" charset="0"/>
              </a:rPr>
              <a:t>A prime example is the artificial intelligence start-up DeepMind, based in the UK.</a:t>
            </a:r>
          </a:p>
          <a:p>
            <a:pPr rtl="0" fontAlgn="base">
              <a:spcBef>
                <a:spcPts val="0"/>
              </a:spcBef>
              <a:spcAft>
                <a:spcPts val="0"/>
              </a:spcAft>
              <a:buFont typeface="Arial" panose="020B0604020202020204" pitchFamily="34" charset="0"/>
              <a:buChar char="•"/>
            </a:pPr>
            <a:endParaRPr lang="en-IN" sz="2400" b="0" i="0" u="none" strike="noStrike" dirty="0">
              <a:effectLst/>
              <a:latin typeface="Times New Roman" panose="02020603050405020304" pitchFamily="18" charset="0"/>
            </a:endParaRPr>
          </a:p>
          <a:p>
            <a:pPr rtl="0" fontAlgn="base">
              <a:spcBef>
                <a:spcPts val="0"/>
              </a:spcBef>
              <a:spcAft>
                <a:spcPts val="0"/>
              </a:spcAft>
              <a:buFont typeface="Arial" panose="020B0604020202020204" pitchFamily="34" charset="0"/>
              <a:buChar char="•"/>
            </a:pPr>
            <a:r>
              <a:rPr lang="en-IN" sz="2400" b="0" i="0" u="none" strike="noStrike" dirty="0">
                <a:effectLst/>
                <a:latin typeface="Times New Roman" panose="02020603050405020304" pitchFamily="18" charset="0"/>
              </a:rPr>
              <a:t>Through partnerships with universities, business leaders, and other start-ups, DeepMind actively participates in networking and industry involvement.</a:t>
            </a:r>
          </a:p>
          <a:p>
            <a:endParaRPr lang="en-IN" sz="2000" dirty="0"/>
          </a:p>
        </p:txBody>
      </p:sp>
      <p:pic>
        <p:nvPicPr>
          <p:cNvPr id="15362" name="Picture 2">
            <a:extLst>
              <a:ext uri="{FF2B5EF4-FFF2-40B4-BE49-F238E27FC236}">
                <a16:creationId xmlns:a16="http://schemas.microsoft.com/office/drawing/2014/main" xmlns="" id="{344D14FF-909B-63BA-08C1-349F4E6E728E}"/>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31788" r="11792"/>
          <a:stretch/>
        </p:blipFill>
        <p:spPr bwMode="auto">
          <a:xfrm>
            <a:off x="5311702" y="10"/>
            <a:ext cx="6878775" cy="6857990"/>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xmlns="" id="{A61C3824-C326-ED84-832F-15A8338965EB}"/>
              </a:ext>
            </a:extLst>
          </p:cNvPr>
          <p:cNvSpPr txBox="1"/>
          <p:nvPr/>
        </p:nvSpPr>
        <p:spPr>
          <a:xfrm>
            <a:off x="5311702" y="6172201"/>
            <a:ext cx="6878775" cy="685799"/>
          </a:xfrm>
          <a:prstGeom prst="rect">
            <a:avLst/>
          </a:prstGeom>
          <a:solidFill>
            <a:srgbClr val="000000">
              <a:alpha val="50000"/>
            </a:srgbClr>
          </a:solidFill>
          <a:ln>
            <a:noFill/>
          </a:ln>
        </p:spPr>
        <p:txBody>
          <a:bodyPr wrap="square">
            <a:noAutofit/>
          </a:bodyPr>
          <a:lstStyle/>
          <a:p>
            <a:pPr algn="ctr" rtl="0">
              <a:spcBef>
                <a:spcPts val="0"/>
              </a:spcBef>
              <a:spcAft>
                <a:spcPts val="600"/>
              </a:spcAft>
            </a:pPr>
            <a:r>
              <a:rPr lang="en-IN" sz="1300" b="0" i="0" u="none" strike="noStrike">
                <a:solidFill>
                  <a:srgbClr val="FFFFFF"/>
                </a:solidFill>
                <a:effectLst/>
              </a:rPr>
              <a:t>Source: (Financial Times 2023)</a:t>
            </a:r>
            <a:endParaRPr lang="en-IN" sz="1300" b="0">
              <a:solidFill>
                <a:srgbClr val="FFFFFF"/>
              </a:solidFill>
              <a:effectLst/>
            </a:endParaRPr>
          </a:p>
          <a:p>
            <a:pPr algn="ctr">
              <a:spcAft>
                <a:spcPts val="600"/>
              </a:spcAft>
            </a:pPr>
            <a:r>
              <a:rPr lang="en-IN" sz="1300">
                <a:solidFill>
                  <a:srgbClr val="FFFFFF"/>
                </a:solidFill>
              </a:rPr>
              <a:t/>
            </a:r>
            <a:br>
              <a:rPr lang="en-IN" sz="1300">
                <a:solidFill>
                  <a:srgbClr val="FFFFFF"/>
                </a:solidFill>
              </a:rPr>
            </a:br>
            <a:endParaRPr lang="en-IN" sz="1300">
              <a:solidFill>
                <a:srgbClr val="FFFFFF"/>
              </a:solidFill>
            </a:endParaRPr>
          </a:p>
        </p:txBody>
      </p:sp>
    </p:spTree>
    <p:extLst>
      <p:ext uri="{BB962C8B-B14F-4D97-AF65-F5344CB8AC3E}">
        <p14:creationId xmlns:p14="http://schemas.microsoft.com/office/powerpoint/2010/main" val="179106832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6391" name="Rectangle 16390">
            <a:extLst>
              <a:ext uri="{FF2B5EF4-FFF2-40B4-BE49-F238E27FC236}">
                <a16:creationId xmlns:a16="http://schemas.microsoft.com/office/drawing/2014/main" xmlns="" id="{7B831B6F-405A-4B47-B9BB-5CA88F285844}"/>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xmlns="" id="{2EC4AD06-E728-41BC-46EC-5C09E2CF8444}"/>
              </a:ext>
            </a:extLst>
          </p:cNvPr>
          <p:cNvSpPr>
            <a:spLocks noGrp="1"/>
          </p:cNvSpPr>
          <p:nvPr>
            <p:ph type="title"/>
          </p:nvPr>
        </p:nvSpPr>
        <p:spPr>
          <a:xfrm>
            <a:off x="6739128" y="638089"/>
            <a:ext cx="4818888" cy="1007831"/>
          </a:xfrm>
        </p:spPr>
        <p:txBody>
          <a:bodyPr anchor="b">
            <a:normAutofit/>
          </a:bodyPr>
          <a:lstStyle/>
          <a:p>
            <a:r>
              <a:rPr lang="en-IN" sz="3300" b="1" i="0" u="none" strike="noStrike" dirty="0">
                <a:effectLst/>
                <a:latin typeface="Times New Roman" panose="02020603050405020304" pitchFamily="18" charset="0"/>
              </a:rPr>
              <a:t>Measuring Success and Overcoming Challenges</a:t>
            </a:r>
            <a:endParaRPr lang="en-IN" sz="3300" dirty="0"/>
          </a:p>
        </p:txBody>
      </p:sp>
      <p:pic>
        <p:nvPicPr>
          <p:cNvPr id="16386" name="Picture 2">
            <a:extLst>
              <a:ext uri="{FF2B5EF4-FFF2-40B4-BE49-F238E27FC236}">
                <a16:creationId xmlns:a16="http://schemas.microsoft.com/office/drawing/2014/main" xmlns="" id="{24A53367-3DFF-B759-61A1-F59DE5DF339C}"/>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tretch>
            <a:fillRect/>
          </a:stretch>
        </p:blipFill>
        <p:spPr bwMode="auto">
          <a:xfrm>
            <a:off x="256032" y="944880"/>
            <a:ext cx="5833872" cy="4233944"/>
          </a:xfrm>
          <a:prstGeom prst="rect">
            <a:avLst/>
          </a:prstGeom>
          <a:noFill/>
          <a:extLst>
            <a:ext uri="{909E8E84-426E-40DD-AFC4-6F175D3DCCD1}">
              <a14:hiddenFill xmlns:a14="http://schemas.microsoft.com/office/drawing/2010/main">
                <a:solidFill>
                  <a:srgbClr val="FFFFFF"/>
                </a:solidFill>
              </a14:hiddenFill>
            </a:ext>
          </a:extLst>
        </p:spPr>
      </p:pic>
      <p:sp>
        <p:nvSpPr>
          <p:cNvPr id="16393" name="sketch line">
            <a:extLst>
              <a:ext uri="{FF2B5EF4-FFF2-40B4-BE49-F238E27FC236}">
                <a16:creationId xmlns:a16="http://schemas.microsoft.com/office/drawing/2014/main" xmlns="" id="{953EE71A-6488-4203-A7C4-77102FD0DCCA}"/>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6739128" y="2372868"/>
            <a:ext cx="3255095" cy="18288"/>
          </a:xfrm>
          <a:custGeom>
            <a:avLst/>
            <a:gdLst>
              <a:gd name="connsiteX0" fmla="*/ 0 w 3255095"/>
              <a:gd name="connsiteY0" fmla="*/ 0 h 18288"/>
              <a:gd name="connsiteX1" fmla="*/ 618468 w 3255095"/>
              <a:gd name="connsiteY1" fmla="*/ 0 h 18288"/>
              <a:gd name="connsiteX2" fmla="*/ 1269487 w 3255095"/>
              <a:gd name="connsiteY2" fmla="*/ 0 h 18288"/>
              <a:gd name="connsiteX3" fmla="*/ 1953057 w 3255095"/>
              <a:gd name="connsiteY3" fmla="*/ 0 h 18288"/>
              <a:gd name="connsiteX4" fmla="*/ 2636627 w 3255095"/>
              <a:gd name="connsiteY4" fmla="*/ 0 h 18288"/>
              <a:gd name="connsiteX5" fmla="*/ 3255095 w 3255095"/>
              <a:gd name="connsiteY5" fmla="*/ 0 h 18288"/>
              <a:gd name="connsiteX6" fmla="*/ 3255095 w 3255095"/>
              <a:gd name="connsiteY6" fmla="*/ 18288 h 18288"/>
              <a:gd name="connsiteX7" fmla="*/ 2538974 w 3255095"/>
              <a:gd name="connsiteY7" fmla="*/ 18288 h 18288"/>
              <a:gd name="connsiteX8" fmla="*/ 1822853 w 3255095"/>
              <a:gd name="connsiteY8" fmla="*/ 18288 h 18288"/>
              <a:gd name="connsiteX9" fmla="*/ 1171834 w 3255095"/>
              <a:gd name="connsiteY9" fmla="*/ 18288 h 18288"/>
              <a:gd name="connsiteX10" fmla="*/ 0 w 3255095"/>
              <a:gd name="connsiteY10" fmla="*/ 18288 h 18288"/>
              <a:gd name="connsiteX11" fmla="*/ 0 w 3255095"/>
              <a:gd name="connsiteY11"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255095" h="18288" fill="none" extrusionOk="0">
                <a:moveTo>
                  <a:pt x="0" y="0"/>
                </a:moveTo>
                <a:cubicBezTo>
                  <a:pt x="240201" y="-22123"/>
                  <a:pt x="462021" y="-19623"/>
                  <a:pt x="618468" y="0"/>
                </a:cubicBezTo>
                <a:cubicBezTo>
                  <a:pt x="774915" y="19623"/>
                  <a:pt x="974734" y="2035"/>
                  <a:pt x="1269487" y="0"/>
                </a:cubicBezTo>
                <a:cubicBezTo>
                  <a:pt x="1564240" y="-2035"/>
                  <a:pt x="1733579" y="10639"/>
                  <a:pt x="1953057" y="0"/>
                </a:cubicBezTo>
                <a:cubicBezTo>
                  <a:pt x="2172535" y="-10639"/>
                  <a:pt x="2453962" y="14018"/>
                  <a:pt x="2636627" y="0"/>
                </a:cubicBezTo>
                <a:cubicBezTo>
                  <a:pt x="2819292" y="-14018"/>
                  <a:pt x="3121375" y="5399"/>
                  <a:pt x="3255095" y="0"/>
                </a:cubicBezTo>
                <a:cubicBezTo>
                  <a:pt x="3254386" y="8157"/>
                  <a:pt x="3254682" y="12125"/>
                  <a:pt x="3255095" y="18288"/>
                </a:cubicBezTo>
                <a:cubicBezTo>
                  <a:pt x="3088545" y="23203"/>
                  <a:pt x="2687475" y="7419"/>
                  <a:pt x="2538974" y="18288"/>
                </a:cubicBezTo>
                <a:cubicBezTo>
                  <a:pt x="2390473" y="29157"/>
                  <a:pt x="2137381" y="-8959"/>
                  <a:pt x="1822853" y="18288"/>
                </a:cubicBezTo>
                <a:cubicBezTo>
                  <a:pt x="1508325" y="45535"/>
                  <a:pt x="1466437" y="20385"/>
                  <a:pt x="1171834" y="18288"/>
                </a:cubicBezTo>
                <a:cubicBezTo>
                  <a:pt x="877231" y="16191"/>
                  <a:pt x="561097" y="37643"/>
                  <a:pt x="0" y="18288"/>
                </a:cubicBezTo>
                <a:cubicBezTo>
                  <a:pt x="-46" y="12483"/>
                  <a:pt x="-203" y="6491"/>
                  <a:pt x="0" y="0"/>
                </a:cubicBezTo>
                <a:close/>
              </a:path>
              <a:path w="3255095" h="18288" stroke="0" extrusionOk="0">
                <a:moveTo>
                  <a:pt x="0" y="0"/>
                </a:moveTo>
                <a:cubicBezTo>
                  <a:pt x="291965" y="19429"/>
                  <a:pt x="363155" y="8568"/>
                  <a:pt x="618468" y="0"/>
                </a:cubicBezTo>
                <a:cubicBezTo>
                  <a:pt x="873781" y="-8568"/>
                  <a:pt x="904459" y="-19505"/>
                  <a:pt x="1171834" y="0"/>
                </a:cubicBezTo>
                <a:cubicBezTo>
                  <a:pt x="1439209" y="19505"/>
                  <a:pt x="1744369" y="9790"/>
                  <a:pt x="1887955" y="0"/>
                </a:cubicBezTo>
                <a:cubicBezTo>
                  <a:pt x="2031541" y="-9790"/>
                  <a:pt x="2346378" y="21240"/>
                  <a:pt x="2506423" y="0"/>
                </a:cubicBezTo>
                <a:cubicBezTo>
                  <a:pt x="2666468" y="-21240"/>
                  <a:pt x="2990257" y="30414"/>
                  <a:pt x="3255095" y="0"/>
                </a:cubicBezTo>
                <a:cubicBezTo>
                  <a:pt x="3254831" y="4493"/>
                  <a:pt x="3255479" y="9472"/>
                  <a:pt x="3255095" y="18288"/>
                </a:cubicBezTo>
                <a:cubicBezTo>
                  <a:pt x="3120743" y="16690"/>
                  <a:pt x="2759628" y="42462"/>
                  <a:pt x="2604076" y="18288"/>
                </a:cubicBezTo>
                <a:cubicBezTo>
                  <a:pt x="2448524" y="-5886"/>
                  <a:pt x="2184336" y="19599"/>
                  <a:pt x="1887955" y="18288"/>
                </a:cubicBezTo>
                <a:cubicBezTo>
                  <a:pt x="1591574" y="16977"/>
                  <a:pt x="1548845" y="6870"/>
                  <a:pt x="1334589" y="18288"/>
                </a:cubicBezTo>
                <a:cubicBezTo>
                  <a:pt x="1120333" y="29706"/>
                  <a:pt x="996014" y="9662"/>
                  <a:pt x="683570" y="18288"/>
                </a:cubicBezTo>
                <a:cubicBezTo>
                  <a:pt x="371126" y="26914"/>
                  <a:pt x="198687" y="16167"/>
                  <a:pt x="0" y="18288"/>
                </a:cubicBezTo>
                <a:cubicBezTo>
                  <a:pt x="843" y="9577"/>
                  <a:pt x="371" y="6900"/>
                  <a:pt x="0" y="0"/>
                </a:cubicBezTo>
                <a:close/>
              </a:path>
            </a:pathLst>
          </a:custGeom>
          <a:solidFill>
            <a:schemeClr val="accent2"/>
          </a:solidFill>
          <a:ln w="38100" cap="rnd">
            <a:solidFill>
              <a:schemeClr val="accent2"/>
            </a:solidFill>
            <a:round/>
            <a:extLst>
              <a:ext uri="{C807C97D-BFC1-408E-A445-0C87EB9F89A2}">
                <ask:lineSketchStyleProps xmlns:ask="http://schemas.microsoft.com/office/drawing/2018/sketchyshapes" xmln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xmlns="" id="{5A8C88CA-4F92-85D7-5BCA-CD9F2144EBA6}"/>
              </a:ext>
            </a:extLst>
          </p:cNvPr>
          <p:cNvSpPr>
            <a:spLocks noGrp="1"/>
          </p:cNvSpPr>
          <p:nvPr>
            <p:ph idx="1"/>
          </p:nvPr>
        </p:nvSpPr>
        <p:spPr>
          <a:xfrm>
            <a:off x="6739128" y="2427732"/>
            <a:ext cx="5111496" cy="4180332"/>
          </a:xfrm>
        </p:spPr>
        <p:txBody>
          <a:bodyPr anchor="t">
            <a:normAutofit fontScale="92500" lnSpcReduction="20000"/>
          </a:bodyPr>
          <a:lstStyle/>
          <a:p>
            <a:pPr rtl="0" fontAlgn="base">
              <a:spcBef>
                <a:spcPts val="0"/>
              </a:spcBef>
              <a:spcAft>
                <a:spcPts val="0"/>
              </a:spcAft>
              <a:buFont typeface="Arial" panose="020B0604020202020204" pitchFamily="34" charset="0"/>
              <a:buChar char="•"/>
            </a:pPr>
            <a:r>
              <a:rPr lang="en-IN" sz="2400" b="0" i="0" u="none" strike="noStrike" dirty="0">
                <a:effectLst/>
                <a:latin typeface="Times New Roman" panose="02020603050405020304" pitchFamily="18" charset="0"/>
              </a:rPr>
              <a:t>Over three years, start-up growth depends on measuring success and overcoming obstacles.</a:t>
            </a:r>
          </a:p>
          <a:p>
            <a:pPr rtl="0" fontAlgn="base">
              <a:spcBef>
                <a:spcPts val="0"/>
              </a:spcBef>
              <a:spcAft>
                <a:spcPts val="0"/>
              </a:spcAft>
              <a:buFont typeface="Arial" panose="020B0604020202020204" pitchFamily="34" charset="0"/>
              <a:buChar char="•"/>
            </a:pPr>
            <a:endParaRPr lang="en-IN" sz="2400" b="0" i="0" u="none" strike="noStrike" dirty="0">
              <a:effectLst/>
              <a:latin typeface="Times New Roman" panose="02020603050405020304" pitchFamily="18" charset="0"/>
            </a:endParaRPr>
          </a:p>
          <a:p>
            <a:pPr rtl="0" fontAlgn="base">
              <a:spcBef>
                <a:spcPts val="0"/>
              </a:spcBef>
              <a:spcAft>
                <a:spcPts val="0"/>
              </a:spcAft>
              <a:buFont typeface="Arial" panose="020B0604020202020204" pitchFamily="34" charset="0"/>
              <a:buChar char="•"/>
            </a:pPr>
            <a:r>
              <a:rPr lang="en-IN" sz="2400" b="0" i="0" u="none" strike="noStrike" dirty="0">
                <a:effectLst/>
                <a:latin typeface="Times New Roman" panose="02020603050405020304" pitchFamily="18" charset="0"/>
              </a:rPr>
              <a:t>TransferWise, a fintech start-up headquartered in the UK, is a great example.</a:t>
            </a:r>
          </a:p>
          <a:p>
            <a:pPr rtl="0" fontAlgn="base">
              <a:spcBef>
                <a:spcPts val="0"/>
              </a:spcBef>
              <a:spcAft>
                <a:spcPts val="0"/>
              </a:spcAft>
              <a:buFont typeface="Arial" panose="020B0604020202020204" pitchFamily="34" charset="0"/>
              <a:buChar char="•"/>
            </a:pPr>
            <a:endParaRPr lang="en-IN" sz="2400" b="0" i="0" u="none" strike="noStrike" dirty="0">
              <a:effectLst/>
              <a:latin typeface="Times New Roman" panose="02020603050405020304" pitchFamily="18" charset="0"/>
            </a:endParaRPr>
          </a:p>
          <a:p>
            <a:pPr rtl="0" fontAlgn="base">
              <a:spcBef>
                <a:spcPts val="0"/>
              </a:spcBef>
              <a:spcAft>
                <a:spcPts val="0"/>
              </a:spcAft>
              <a:buFont typeface="Arial" panose="020B0604020202020204" pitchFamily="34" charset="0"/>
              <a:buChar char="•"/>
            </a:pPr>
            <a:r>
              <a:rPr lang="en-IN" sz="2400" b="0" i="0" u="none" strike="noStrike" dirty="0">
                <a:effectLst/>
                <a:latin typeface="Times New Roman" panose="02020603050405020304" pitchFamily="18" charset="0"/>
              </a:rPr>
              <a:t>As per Rawson Rob (2023), Key performance indicators (KPIs) used by TransferWise to gauge success include transaction volume, user satisfaction, and customer acquisition. </a:t>
            </a:r>
          </a:p>
          <a:p>
            <a:pPr rtl="0" fontAlgn="base">
              <a:spcBef>
                <a:spcPts val="0"/>
              </a:spcBef>
              <a:spcAft>
                <a:spcPts val="0"/>
              </a:spcAft>
              <a:buFont typeface="Arial" panose="020B0604020202020204" pitchFamily="34" charset="0"/>
              <a:buChar char="•"/>
            </a:pPr>
            <a:endParaRPr lang="en-IN" sz="2400" b="0" i="0" u="none" strike="noStrike" dirty="0">
              <a:effectLst/>
              <a:latin typeface="Times New Roman" panose="02020603050405020304" pitchFamily="18" charset="0"/>
            </a:endParaRPr>
          </a:p>
          <a:p>
            <a:pPr rtl="0" fontAlgn="base">
              <a:spcBef>
                <a:spcPts val="0"/>
              </a:spcBef>
              <a:spcAft>
                <a:spcPts val="0"/>
              </a:spcAft>
              <a:buFont typeface="Arial" panose="020B0604020202020204" pitchFamily="34" charset="0"/>
              <a:buChar char="•"/>
            </a:pPr>
            <a:r>
              <a:rPr lang="en-IN" sz="2400" b="0" i="0" u="none" strike="noStrike" dirty="0">
                <a:effectLst/>
                <a:latin typeface="Times New Roman" panose="02020603050405020304" pitchFamily="18" charset="0"/>
              </a:rPr>
              <a:t>They regularly analyse data to assess their progress and reach data-driven decisions.</a:t>
            </a:r>
          </a:p>
          <a:p>
            <a:endParaRPr lang="en-IN" sz="2000" dirty="0"/>
          </a:p>
        </p:txBody>
      </p:sp>
      <p:sp>
        <p:nvSpPr>
          <p:cNvPr id="5" name="TextBox 4">
            <a:extLst>
              <a:ext uri="{FF2B5EF4-FFF2-40B4-BE49-F238E27FC236}">
                <a16:creationId xmlns:a16="http://schemas.microsoft.com/office/drawing/2014/main" xmlns="" id="{FE03F1E8-3AA9-83C8-CB1D-B3C7E0EA2759}"/>
              </a:ext>
            </a:extLst>
          </p:cNvPr>
          <p:cNvSpPr txBox="1"/>
          <p:nvPr/>
        </p:nvSpPr>
        <p:spPr>
          <a:xfrm>
            <a:off x="758643" y="5215401"/>
            <a:ext cx="5111497" cy="1000274"/>
          </a:xfrm>
          <a:prstGeom prst="rect">
            <a:avLst/>
          </a:prstGeom>
          <a:noFill/>
        </p:spPr>
        <p:txBody>
          <a:bodyPr wrap="square">
            <a:spAutoFit/>
          </a:bodyPr>
          <a:lstStyle/>
          <a:p>
            <a:pPr algn="just" rtl="0">
              <a:spcBef>
                <a:spcPts val="0"/>
              </a:spcBef>
              <a:spcAft>
                <a:spcPts val="600"/>
              </a:spcAft>
            </a:pPr>
            <a:r>
              <a:rPr lang="en-IN" b="0" i="0" u="none" strike="noStrike">
                <a:solidFill>
                  <a:srgbClr val="000000"/>
                </a:solidFill>
                <a:effectLst/>
                <a:latin typeface="Times New Roman" panose="02020603050405020304" pitchFamily="18" charset="0"/>
              </a:rPr>
              <a:t>Source: (RawsonRob 2023)</a:t>
            </a:r>
            <a:endParaRPr lang="en-IN" b="0">
              <a:effectLst/>
            </a:endParaRPr>
          </a:p>
          <a:p>
            <a:pPr>
              <a:spcAft>
                <a:spcPts val="600"/>
              </a:spcAft>
            </a:pPr>
            <a:r>
              <a:rPr lang="en-IN"/>
              <a:t/>
            </a:r>
            <a:br>
              <a:rPr lang="en-IN"/>
            </a:br>
            <a:endParaRPr lang="en-IN"/>
          </a:p>
        </p:txBody>
      </p:sp>
    </p:spTree>
    <p:extLst>
      <p:ext uri="{BB962C8B-B14F-4D97-AF65-F5344CB8AC3E}">
        <p14:creationId xmlns:p14="http://schemas.microsoft.com/office/powerpoint/2010/main" val="281601229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4" name="Rectangle 13">
            <a:extLst>
              <a:ext uri="{FF2B5EF4-FFF2-40B4-BE49-F238E27FC236}">
                <a16:creationId xmlns:a16="http://schemas.microsoft.com/office/drawing/2014/main" xmlns="" id="{7B831B6F-405A-4B47-B9BB-5CA88F285844}"/>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xmlns="" id="{C0E051A9-0DA2-DEA0-7776-639ACEDAB962}"/>
              </a:ext>
            </a:extLst>
          </p:cNvPr>
          <p:cNvSpPr>
            <a:spLocks noGrp="1"/>
          </p:cNvSpPr>
          <p:nvPr>
            <p:ph type="title"/>
          </p:nvPr>
        </p:nvSpPr>
        <p:spPr>
          <a:xfrm>
            <a:off x="5957231" y="407443"/>
            <a:ext cx="4818888" cy="2469869"/>
          </a:xfrm>
        </p:spPr>
        <p:txBody>
          <a:bodyPr anchor="b">
            <a:noAutofit/>
          </a:bodyPr>
          <a:lstStyle/>
          <a:p>
            <a:pPr rtl="0">
              <a:spcBef>
                <a:spcPts val="0"/>
              </a:spcBef>
              <a:spcAft>
                <a:spcPts val="0"/>
              </a:spcAft>
            </a:pPr>
            <a:r>
              <a:rPr lang="en-IN" sz="3300" b="1" i="0" u="none" strike="noStrike" dirty="0">
                <a:effectLst/>
                <a:latin typeface="Times New Roman" panose="02020603050405020304" pitchFamily="18" charset="0"/>
              </a:rPr>
              <a:t>Building strong organisational  culture within the Start-up</a:t>
            </a:r>
            <a:r>
              <a:rPr lang="en-IN" sz="3300" b="0" dirty="0">
                <a:effectLst/>
              </a:rPr>
              <a:t/>
            </a:r>
            <a:br>
              <a:rPr lang="en-IN" sz="3300" b="0" dirty="0">
                <a:effectLst/>
              </a:rPr>
            </a:br>
            <a:r>
              <a:rPr lang="en-IN" sz="3300" dirty="0"/>
              <a:t/>
            </a:r>
            <a:br>
              <a:rPr lang="en-IN" sz="3300" dirty="0"/>
            </a:br>
            <a:endParaRPr lang="en-IN" sz="3300" dirty="0"/>
          </a:p>
        </p:txBody>
      </p:sp>
      <p:pic>
        <p:nvPicPr>
          <p:cNvPr id="5" name="Picture 4" descr="Hands-on top of each other">
            <a:extLst>
              <a:ext uri="{FF2B5EF4-FFF2-40B4-BE49-F238E27FC236}">
                <a16:creationId xmlns:a16="http://schemas.microsoft.com/office/drawing/2014/main" xmlns="" id="{D20C5CC6-D57B-71E2-5090-655774C3FE5D}"/>
              </a:ext>
            </a:extLst>
          </p:cNvPr>
          <p:cNvPicPr>
            <a:picLocks noChangeAspect="1"/>
          </p:cNvPicPr>
          <p:nvPr/>
        </p:nvPicPr>
        <p:blipFill rotWithShape="1">
          <a:blip r:embed="rId3"/>
          <a:srcRect l="54919" r="12220" b="1"/>
          <a:stretch/>
        </p:blipFill>
        <p:spPr>
          <a:xfrm>
            <a:off x="1265616" y="640080"/>
            <a:ext cx="4189609" cy="5577840"/>
          </a:xfrm>
          <a:prstGeom prst="rect">
            <a:avLst/>
          </a:prstGeom>
        </p:spPr>
      </p:pic>
      <p:sp>
        <p:nvSpPr>
          <p:cNvPr id="16" name="sketch line">
            <a:extLst>
              <a:ext uri="{FF2B5EF4-FFF2-40B4-BE49-F238E27FC236}">
                <a16:creationId xmlns:a16="http://schemas.microsoft.com/office/drawing/2014/main" xmlns="" id="{953EE71A-6488-4203-A7C4-77102FD0DCCA}"/>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6739128" y="2372868"/>
            <a:ext cx="3255095" cy="18288"/>
          </a:xfrm>
          <a:custGeom>
            <a:avLst/>
            <a:gdLst>
              <a:gd name="connsiteX0" fmla="*/ 0 w 3255095"/>
              <a:gd name="connsiteY0" fmla="*/ 0 h 18288"/>
              <a:gd name="connsiteX1" fmla="*/ 618468 w 3255095"/>
              <a:gd name="connsiteY1" fmla="*/ 0 h 18288"/>
              <a:gd name="connsiteX2" fmla="*/ 1269487 w 3255095"/>
              <a:gd name="connsiteY2" fmla="*/ 0 h 18288"/>
              <a:gd name="connsiteX3" fmla="*/ 1953057 w 3255095"/>
              <a:gd name="connsiteY3" fmla="*/ 0 h 18288"/>
              <a:gd name="connsiteX4" fmla="*/ 2636627 w 3255095"/>
              <a:gd name="connsiteY4" fmla="*/ 0 h 18288"/>
              <a:gd name="connsiteX5" fmla="*/ 3255095 w 3255095"/>
              <a:gd name="connsiteY5" fmla="*/ 0 h 18288"/>
              <a:gd name="connsiteX6" fmla="*/ 3255095 w 3255095"/>
              <a:gd name="connsiteY6" fmla="*/ 18288 h 18288"/>
              <a:gd name="connsiteX7" fmla="*/ 2538974 w 3255095"/>
              <a:gd name="connsiteY7" fmla="*/ 18288 h 18288"/>
              <a:gd name="connsiteX8" fmla="*/ 1822853 w 3255095"/>
              <a:gd name="connsiteY8" fmla="*/ 18288 h 18288"/>
              <a:gd name="connsiteX9" fmla="*/ 1171834 w 3255095"/>
              <a:gd name="connsiteY9" fmla="*/ 18288 h 18288"/>
              <a:gd name="connsiteX10" fmla="*/ 0 w 3255095"/>
              <a:gd name="connsiteY10" fmla="*/ 18288 h 18288"/>
              <a:gd name="connsiteX11" fmla="*/ 0 w 3255095"/>
              <a:gd name="connsiteY11"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255095" h="18288" fill="none" extrusionOk="0">
                <a:moveTo>
                  <a:pt x="0" y="0"/>
                </a:moveTo>
                <a:cubicBezTo>
                  <a:pt x="240201" y="-22123"/>
                  <a:pt x="462021" y="-19623"/>
                  <a:pt x="618468" y="0"/>
                </a:cubicBezTo>
                <a:cubicBezTo>
                  <a:pt x="774915" y="19623"/>
                  <a:pt x="974734" y="2035"/>
                  <a:pt x="1269487" y="0"/>
                </a:cubicBezTo>
                <a:cubicBezTo>
                  <a:pt x="1564240" y="-2035"/>
                  <a:pt x="1733579" y="10639"/>
                  <a:pt x="1953057" y="0"/>
                </a:cubicBezTo>
                <a:cubicBezTo>
                  <a:pt x="2172535" y="-10639"/>
                  <a:pt x="2453962" y="14018"/>
                  <a:pt x="2636627" y="0"/>
                </a:cubicBezTo>
                <a:cubicBezTo>
                  <a:pt x="2819292" y="-14018"/>
                  <a:pt x="3121375" y="5399"/>
                  <a:pt x="3255095" y="0"/>
                </a:cubicBezTo>
                <a:cubicBezTo>
                  <a:pt x="3254386" y="8157"/>
                  <a:pt x="3254682" y="12125"/>
                  <a:pt x="3255095" y="18288"/>
                </a:cubicBezTo>
                <a:cubicBezTo>
                  <a:pt x="3088545" y="23203"/>
                  <a:pt x="2687475" y="7419"/>
                  <a:pt x="2538974" y="18288"/>
                </a:cubicBezTo>
                <a:cubicBezTo>
                  <a:pt x="2390473" y="29157"/>
                  <a:pt x="2137381" y="-8959"/>
                  <a:pt x="1822853" y="18288"/>
                </a:cubicBezTo>
                <a:cubicBezTo>
                  <a:pt x="1508325" y="45535"/>
                  <a:pt x="1466437" y="20385"/>
                  <a:pt x="1171834" y="18288"/>
                </a:cubicBezTo>
                <a:cubicBezTo>
                  <a:pt x="877231" y="16191"/>
                  <a:pt x="561097" y="37643"/>
                  <a:pt x="0" y="18288"/>
                </a:cubicBezTo>
                <a:cubicBezTo>
                  <a:pt x="-46" y="12483"/>
                  <a:pt x="-203" y="6491"/>
                  <a:pt x="0" y="0"/>
                </a:cubicBezTo>
                <a:close/>
              </a:path>
              <a:path w="3255095" h="18288" stroke="0" extrusionOk="0">
                <a:moveTo>
                  <a:pt x="0" y="0"/>
                </a:moveTo>
                <a:cubicBezTo>
                  <a:pt x="291965" y="19429"/>
                  <a:pt x="363155" y="8568"/>
                  <a:pt x="618468" y="0"/>
                </a:cubicBezTo>
                <a:cubicBezTo>
                  <a:pt x="873781" y="-8568"/>
                  <a:pt x="904459" y="-19505"/>
                  <a:pt x="1171834" y="0"/>
                </a:cubicBezTo>
                <a:cubicBezTo>
                  <a:pt x="1439209" y="19505"/>
                  <a:pt x="1744369" y="9790"/>
                  <a:pt x="1887955" y="0"/>
                </a:cubicBezTo>
                <a:cubicBezTo>
                  <a:pt x="2031541" y="-9790"/>
                  <a:pt x="2346378" y="21240"/>
                  <a:pt x="2506423" y="0"/>
                </a:cubicBezTo>
                <a:cubicBezTo>
                  <a:pt x="2666468" y="-21240"/>
                  <a:pt x="2990257" y="30414"/>
                  <a:pt x="3255095" y="0"/>
                </a:cubicBezTo>
                <a:cubicBezTo>
                  <a:pt x="3254831" y="4493"/>
                  <a:pt x="3255479" y="9472"/>
                  <a:pt x="3255095" y="18288"/>
                </a:cubicBezTo>
                <a:cubicBezTo>
                  <a:pt x="3120743" y="16690"/>
                  <a:pt x="2759628" y="42462"/>
                  <a:pt x="2604076" y="18288"/>
                </a:cubicBezTo>
                <a:cubicBezTo>
                  <a:pt x="2448524" y="-5886"/>
                  <a:pt x="2184336" y="19599"/>
                  <a:pt x="1887955" y="18288"/>
                </a:cubicBezTo>
                <a:cubicBezTo>
                  <a:pt x="1591574" y="16977"/>
                  <a:pt x="1548845" y="6870"/>
                  <a:pt x="1334589" y="18288"/>
                </a:cubicBezTo>
                <a:cubicBezTo>
                  <a:pt x="1120333" y="29706"/>
                  <a:pt x="996014" y="9662"/>
                  <a:pt x="683570" y="18288"/>
                </a:cubicBezTo>
                <a:cubicBezTo>
                  <a:pt x="371126" y="26914"/>
                  <a:pt x="198687" y="16167"/>
                  <a:pt x="0" y="18288"/>
                </a:cubicBezTo>
                <a:cubicBezTo>
                  <a:pt x="843" y="9577"/>
                  <a:pt x="371" y="6900"/>
                  <a:pt x="0" y="0"/>
                </a:cubicBezTo>
                <a:close/>
              </a:path>
            </a:pathLst>
          </a:custGeom>
          <a:solidFill>
            <a:schemeClr val="accent2"/>
          </a:solidFill>
          <a:ln w="38100" cap="rnd">
            <a:solidFill>
              <a:schemeClr val="accent2"/>
            </a:solidFill>
            <a:round/>
            <a:extLst>
              <a:ext uri="{C807C97D-BFC1-408E-A445-0C87EB9F89A2}">
                <ask:lineSketchStyleProps xmlns:ask="http://schemas.microsoft.com/office/drawing/2018/sketchyshapes" xmln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xmlns="" id="{291550CE-E212-AC2C-C4AB-AAD8530227F7}"/>
              </a:ext>
            </a:extLst>
          </p:cNvPr>
          <p:cNvSpPr>
            <a:spLocks noGrp="1"/>
          </p:cNvSpPr>
          <p:nvPr>
            <p:ph idx="1"/>
          </p:nvPr>
        </p:nvSpPr>
        <p:spPr>
          <a:xfrm>
            <a:off x="5669280" y="2535936"/>
            <a:ext cx="5888736" cy="4102608"/>
          </a:xfrm>
        </p:spPr>
        <p:txBody>
          <a:bodyPr anchor="t">
            <a:normAutofit fontScale="92500" lnSpcReduction="20000"/>
          </a:bodyPr>
          <a:lstStyle/>
          <a:p>
            <a:pPr rtl="0" fontAlgn="base">
              <a:spcBef>
                <a:spcPts val="0"/>
              </a:spcBef>
              <a:spcAft>
                <a:spcPts val="0"/>
              </a:spcAft>
              <a:buFont typeface="Arial" panose="020B0604020202020204" pitchFamily="34" charset="0"/>
              <a:buChar char="•"/>
            </a:pPr>
            <a:r>
              <a:rPr lang="en-IN" sz="2400" b="0" i="0" u="none" strike="noStrike" dirty="0">
                <a:effectLst/>
                <a:latin typeface="Times New Roman" panose="02020603050405020304" pitchFamily="18" charset="0"/>
              </a:rPr>
              <a:t>For a start-up to grow a cohesive and motivated team, it is essential to establish a solid organisational culture. </a:t>
            </a:r>
          </a:p>
          <a:p>
            <a:pPr rtl="0" fontAlgn="base">
              <a:spcBef>
                <a:spcPts val="0"/>
              </a:spcBef>
              <a:spcAft>
                <a:spcPts val="0"/>
              </a:spcAft>
              <a:buFont typeface="Arial" panose="020B0604020202020204" pitchFamily="34" charset="0"/>
              <a:buChar char="•"/>
            </a:pPr>
            <a:endParaRPr lang="en-IN" sz="2400" b="0" i="0" u="none" strike="noStrike" dirty="0">
              <a:effectLst/>
              <a:latin typeface="Times New Roman" panose="02020603050405020304" pitchFamily="18" charset="0"/>
            </a:endParaRPr>
          </a:p>
          <a:p>
            <a:pPr rtl="0" fontAlgn="base">
              <a:spcBef>
                <a:spcPts val="0"/>
              </a:spcBef>
              <a:spcAft>
                <a:spcPts val="0"/>
              </a:spcAft>
              <a:buFont typeface="Arial" panose="020B0604020202020204" pitchFamily="34" charset="0"/>
              <a:buChar char="•"/>
            </a:pPr>
            <a:r>
              <a:rPr lang="en-IN" sz="2400" b="0" i="0" u="none" strike="noStrike" dirty="0">
                <a:effectLst/>
                <a:latin typeface="Times New Roman" panose="02020603050405020304" pitchFamily="18" charset="0"/>
              </a:rPr>
              <a:t>Start-ups can achieve success over three years by fostering a sense of purpose and values among their team members.</a:t>
            </a:r>
          </a:p>
          <a:p>
            <a:pPr rtl="0" fontAlgn="base">
              <a:spcBef>
                <a:spcPts val="0"/>
              </a:spcBef>
              <a:spcAft>
                <a:spcPts val="0"/>
              </a:spcAft>
              <a:buFont typeface="Arial" panose="020B0604020202020204" pitchFamily="34" charset="0"/>
              <a:buChar char="•"/>
            </a:pPr>
            <a:endParaRPr lang="en-IN" sz="2400" b="0" i="0" u="none" strike="noStrike" dirty="0">
              <a:effectLst/>
              <a:latin typeface="Times New Roman" panose="02020603050405020304" pitchFamily="18" charset="0"/>
            </a:endParaRPr>
          </a:p>
          <a:p>
            <a:pPr rtl="0" fontAlgn="base">
              <a:spcBef>
                <a:spcPts val="0"/>
              </a:spcBef>
              <a:spcAft>
                <a:spcPts val="0"/>
              </a:spcAft>
              <a:buFont typeface="Arial" panose="020B0604020202020204" pitchFamily="34" charset="0"/>
              <a:buChar char="•"/>
            </a:pPr>
            <a:r>
              <a:rPr lang="en-IN" sz="2400" b="0" i="0" u="none" strike="noStrike" dirty="0">
                <a:effectLst/>
                <a:latin typeface="Times New Roman" panose="02020603050405020304" pitchFamily="18" charset="0"/>
              </a:rPr>
              <a:t>The UK-based fintech start-up Revolut prioritises an innovative, open, and cooperative culture. </a:t>
            </a:r>
          </a:p>
          <a:p>
            <a:pPr rtl="0" fontAlgn="base">
              <a:spcBef>
                <a:spcPts val="0"/>
              </a:spcBef>
              <a:spcAft>
                <a:spcPts val="0"/>
              </a:spcAft>
              <a:buFont typeface="Arial" panose="020B0604020202020204" pitchFamily="34" charset="0"/>
              <a:buChar char="•"/>
            </a:pPr>
            <a:endParaRPr lang="en-IN" sz="2400" b="0" i="0" u="none" strike="noStrike" dirty="0">
              <a:effectLst/>
              <a:latin typeface="Times New Roman" panose="02020603050405020304" pitchFamily="18" charset="0"/>
            </a:endParaRPr>
          </a:p>
          <a:p>
            <a:pPr rtl="0" fontAlgn="base">
              <a:spcBef>
                <a:spcPts val="0"/>
              </a:spcBef>
              <a:spcAft>
                <a:spcPts val="0"/>
              </a:spcAft>
              <a:buFont typeface="Arial" panose="020B0604020202020204" pitchFamily="34" charset="0"/>
              <a:buChar char="•"/>
            </a:pPr>
            <a:r>
              <a:rPr lang="en-IN" sz="2400" b="0" i="0" u="none" strike="noStrike" dirty="0">
                <a:effectLst/>
                <a:latin typeface="Times New Roman" panose="02020603050405020304" pitchFamily="18" charset="0"/>
              </a:rPr>
              <a:t>They promote creative thinking, idea sharing, and ownership of the work among staff members.</a:t>
            </a:r>
          </a:p>
          <a:p>
            <a:endParaRPr lang="en-IN" sz="2000" dirty="0"/>
          </a:p>
        </p:txBody>
      </p:sp>
    </p:spTree>
    <p:extLst>
      <p:ext uri="{BB962C8B-B14F-4D97-AF65-F5344CB8AC3E}">
        <p14:creationId xmlns:p14="http://schemas.microsoft.com/office/powerpoint/2010/main" val="290034192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3" name="Rectangle 22">
            <a:extLst>
              <a:ext uri="{FF2B5EF4-FFF2-40B4-BE49-F238E27FC236}">
                <a16:creationId xmlns:a16="http://schemas.microsoft.com/office/drawing/2014/main" xmlns="" id="{7B831B6F-405A-4B47-B9BB-5CA88F285844}"/>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xmlns="" id="{AE047115-757A-0BAB-307A-D04C43CFD287}"/>
              </a:ext>
            </a:extLst>
          </p:cNvPr>
          <p:cNvSpPr>
            <a:spLocks noGrp="1"/>
          </p:cNvSpPr>
          <p:nvPr>
            <p:ph type="title"/>
          </p:nvPr>
        </p:nvSpPr>
        <p:spPr>
          <a:xfrm>
            <a:off x="7362700" y="638089"/>
            <a:ext cx="4195315" cy="1753067"/>
          </a:xfrm>
        </p:spPr>
        <p:txBody>
          <a:bodyPr anchor="b">
            <a:normAutofit/>
          </a:bodyPr>
          <a:lstStyle/>
          <a:p>
            <a:pPr rtl="0">
              <a:spcBef>
                <a:spcPts val="0"/>
              </a:spcBef>
              <a:spcAft>
                <a:spcPts val="0"/>
              </a:spcAft>
            </a:pPr>
            <a:r>
              <a:rPr lang="en-IN" sz="3000" b="1" i="0" u="none" strike="noStrike" dirty="0">
                <a:effectLst/>
                <a:latin typeface="Times New Roman" panose="02020603050405020304" pitchFamily="18" charset="0"/>
              </a:rPr>
              <a:t>Conclusion</a:t>
            </a:r>
            <a:r>
              <a:rPr lang="en-IN" sz="3000" b="0" dirty="0">
                <a:effectLst/>
              </a:rPr>
              <a:t/>
            </a:r>
            <a:br>
              <a:rPr lang="en-IN" sz="3000" b="0" dirty="0">
                <a:effectLst/>
              </a:rPr>
            </a:br>
            <a:r>
              <a:rPr lang="en-IN" sz="3000" dirty="0"/>
              <a:t/>
            </a:r>
            <a:br>
              <a:rPr lang="en-IN" sz="3000" dirty="0"/>
            </a:br>
            <a:endParaRPr lang="en-IN" sz="3000" dirty="0"/>
          </a:p>
        </p:txBody>
      </p:sp>
      <p:pic>
        <p:nvPicPr>
          <p:cNvPr id="18" name="Graphic 6" descr="Business Growth">
            <a:extLst>
              <a:ext uri="{FF2B5EF4-FFF2-40B4-BE49-F238E27FC236}">
                <a16:creationId xmlns:a16="http://schemas.microsoft.com/office/drawing/2014/main" xmlns="" id="{0B21EBCA-1935-95B3-903B-D901C843E9B0}"/>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xmlns="" r:embed="rId3"/>
              </a:ext>
            </a:extLst>
          </a:blip>
          <a:stretch>
            <a:fillRect/>
          </a:stretch>
        </p:blipFill>
        <p:spPr>
          <a:xfrm>
            <a:off x="630936" y="699516"/>
            <a:ext cx="5458968" cy="5458968"/>
          </a:xfrm>
          <a:prstGeom prst="rect">
            <a:avLst/>
          </a:prstGeom>
        </p:spPr>
      </p:pic>
      <p:sp>
        <p:nvSpPr>
          <p:cNvPr id="25" name="sketch line">
            <a:extLst>
              <a:ext uri="{FF2B5EF4-FFF2-40B4-BE49-F238E27FC236}">
                <a16:creationId xmlns:a16="http://schemas.microsoft.com/office/drawing/2014/main" xmlns="" id="{953EE71A-6488-4203-A7C4-77102FD0DCCA}"/>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6739128" y="2372868"/>
            <a:ext cx="3255095" cy="18288"/>
          </a:xfrm>
          <a:custGeom>
            <a:avLst/>
            <a:gdLst>
              <a:gd name="connsiteX0" fmla="*/ 0 w 3255095"/>
              <a:gd name="connsiteY0" fmla="*/ 0 h 18288"/>
              <a:gd name="connsiteX1" fmla="*/ 618468 w 3255095"/>
              <a:gd name="connsiteY1" fmla="*/ 0 h 18288"/>
              <a:gd name="connsiteX2" fmla="*/ 1269487 w 3255095"/>
              <a:gd name="connsiteY2" fmla="*/ 0 h 18288"/>
              <a:gd name="connsiteX3" fmla="*/ 1953057 w 3255095"/>
              <a:gd name="connsiteY3" fmla="*/ 0 h 18288"/>
              <a:gd name="connsiteX4" fmla="*/ 2636627 w 3255095"/>
              <a:gd name="connsiteY4" fmla="*/ 0 h 18288"/>
              <a:gd name="connsiteX5" fmla="*/ 3255095 w 3255095"/>
              <a:gd name="connsiteY5" fmla="*/ 0 h 18288"/>
              <a:gd name="connsiteX6" fmla="*/ 3255095 w 3255095"/>
              <a:gd name="connsiteY6" fmla="*/ 18288 h 18288"/>
              <a:gd name="connsiteX7" fmla="*/ 2538974 w 3255095"/>
              <a:gd name="connsiteY7" fmla="*/ 18288 h 18288"/>
              <a:gd name="connsiteX8" fmla="*/ 1822853 w 3255095"/>
              <a:gd name="connsiteY8" fmla="*/ 18288 h 18288"/>
              <a:gd name="connsiteX9" fmla="*/ 1171834 w 3255095"/>
              <a:gd name="connsiteY9" fmla="*/ 18288 h 18288"/>
              <a:gd name="connsiteX10" fmla="*/ 0 w 3255095"/>
              <a:gd name="connsiteY10" fmla="*/ 18288 h 18288"/>
              <a:gd name="connsiteX11" fmla="*/ 0 w 3255095"/>
              <a:gd name="connsiteY11"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255095" h="18288" fill="none" extrusionOk="0">
                <a:moveTo>
                  <a:pt x="0" y="0"/>
                </a:moveTo>
                <a:cubicBezTo>
                  <a:pt x="240201" y="-22123"/>
                  <a:pt x="462021" y="-19623"/>
                  <a:pt x="618468" y="0"/>
                </a:cubicBezTo>
                <a:cubicBezTo>
                  <a:pt x="774915" y="19623"/>
                  <a:pt x="974734" y="2035"/>
                  <a:pt x="1269487" y="0"/>
                </a:cubicBezTo>
                <a:cubicBezTo>
                  <a:pt x="1564240" y="-2035"/>
                  <a:pt x="1733579" y="10639"/>
                  <a:pt x="1953057" y="0"/>
                </a:cubicBezTo>
                <a:cubicBezTo>
                  <a:pt x="2172535" y="-10639"/>
                  <a:pt x="2453962" y="14018"/>
                  <a:pt x="2636627" y="0"/>
                </a:cubicBezTo>
                <a:cubicBezTo>
                  <a:pt x="2819292" y="-14018"/>
                  <a:pt x="3121375" y="5399"/>
                  <a:pt x="3255095" y="0"/>
                </a:cubicBezTo>
                <a:cubicBezTo>
                  <a:pt x="3254386" y="8157"/>
                  <a:pt x="3254682" y="12125"/>
                  <a:pt x="3255095" y="18288"/>
                </a:cubicBezTo>
                <a:cubicBezTo>
                  <a:pt x="3088545" y="23203"/>
                  <a:pt x="2687475" y="7419"/>
                  <a:pt x="2538974" y="18288"/>
                </a:cubicBezTo>
                <a:cubicBezTo>
                  <a:pt x="2390473" y="29157"/>
                  <a:pt x="2137381" y="-8959"/>
                  <a:pt x="1822853" y="18288"/>
                </a:cubicBezTo>
                <a:cubicBezTo>
                  <a:pt x="1508325" y="45535"/>
                  <a:pt x="1466437" y="20385"/>
                  <a:pt x="1171834" y="18288"/>
                </a:cubicBezTo>
                <a:cubicBezTo>
                  <a:pt x="877231" y="16191"/>
                  <a:pt x="561097" y="37643"/>
                  <a:pt x="0" y="18288"/>
                </a:cubicBezTo>
                <a:cubicBezTo>
                  <a:pt x="-46" y="12483"/>
                  <a:pt x="-203" y="6491"/>
                  <a:pt x="0" y="0"/>
                </a:cubicBezTo>
                <a:close/>
              </a:path>
              <a:path w="3255095" h="18288" stroke="0" extrusionOk="0">
                <a:moveTo>
                  <a:pt x="0" y="0"/>
                </a:moveTo>
                <a:cubicBezTo>
                  <a:pt x="291965" y="19429"/>
                  <a:pt x="363155" y="8568"/>
                  <a:pt x="618468" y="0"/>
                </a:cubicBezTo>
                <a:cubicBezTo>
                  <a:pt x="873781" y="-8568"/>
                  <a:pt x="904459" y="-19505"/>
                  <a:pt x="1171834" y="0"/>
                </a:cubicBezTo>
                <a:cubicBezTo>
                  <a:pt x="1439209" y="19505"/>
                  <a:pt x="1744369" y="9790"/>
                  <a:pt x="1887955" y="0"/>
                </a:cubicBezTo>
                <a:cubicBezTo>
                  <a:pt x="2031541" y="-9790"/>
                  <a:pt x="2346378" y="21240"/>
                  <a:pt x="2506423" y="0"/>
                </a:cubicBezTo>
                <a:cubicBezTo>
                  <a:pt x="2666468" y="-21240"/>
                  <a:pt x="2990257" y="30414"/>
                  <a:pt x="3255095" y="0"/>
                </a:cubicBezTo>
                <a:cubicBezTo>
                  <a:pt x="3254831" y="4493"/>
                  <a:pt x="3255479" y="9472"/>
                  <a:pt x="3255095" y="18288"/>
                </a:cubicBezTo>
                <a:cubicBezTo>
                  <a:pt x="3120743" y="16690"/>
                  <a:pt x="2759628" y="42462"/>
                  <a:pt x="2604076" y="18288"/>
                </a:cubicBezTo>
                <a:cubicBezTo>
                  <a:pt x="2448524" y="-5886"/>
                  <a:pt x="2184336" y="19599"/>
                  <a:pt x="1887955" y="18288"/>
                </a:cubicBezTo>
                <a:cubicBezTo>
                  <a:pt x="1591574" y="16977"/>
                  <a:pt x="1548845" y="6870"/>
                  <a:pt x="1334589" y="18288"/>
                </a:cubicBezTo>
                <a:cubicBezTo>
                  <a:pt x="1120333" y="29706"/>
                  <a:pt x="996014" y="9662"/>
                  <a:pt x="683570" y="18288"/>
                </a:cubicBezTo>
                <a:cubicBezTo>
                  <a:pt x="371126" y="26914"/>
                  <a:pt x="198687" y="16167"/>
                  <a:pt x="0" y="18288"/>
                </a:cubicBezTo>
                <a:cubicBezTo>
                  <a:pt x="843" y="9577"/>
                  <a:pt x="371" y="6900"/>
                  <a:pt x="0" y="0"/>
                </a:cubicBezTo>
                <a:close/>
              </a:path>
            </a:pathLst>
          </a:custGeom>
          <a:solidFill>
            <a:schemeClr val="accent2"/>
          </a:solidFill>
          <a:ln w="38100" cap="rnd">
            <a:solidFill>
              <a:schemeClr val="accent2"/>
            </a:solidFill>
            <a:round/>
            <a:extLst>
              <a:ext uri="{C807C97D-BFC1-408E-A445-0C87EB9F89A2}">
                <ask:lineSketchStyleProps xmlns:ask="http://schemas.microsoft.com/office/drawing/2018/sketchyshapes" xmln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xmlns="" id="{A69A7293-5CE7-BCD5-5E8D-2E56D1032DF4}"/>
              </a:ext>
            </a:extLst>
          </p:cNvPr>
          <p:cNvSpPr>
            <a:spLocks noGrp="1"/>
          </p:cNvSpPr>
          <p:nvPr>
            <p:ph idx="1"/>
          </p:nvPr>
        </p:nvSpPr>
        <p:spPr>
          <a:xfrm>
            <a:off x="6739128" y="2664886"/>
            <a:ext cx="4818888" cy="3550789"/>
          </a:xfrm>
        </p:spPr>
        <p:txBody>
          <a:bodyPr anchor="t">
            <a:normAutofit/>
          </a:bodyPr>
          <a:lstStyle/>
          <a:p>
            <a:pPr rtl="0" fontAlgn="base">
              <a:spcBef>
                <a:spcPts val="0"/>
              </a:spcBef>
              <a:spcAft>
                <a:spcPts val="0"/>
              </a:spcAft>
              <a:buFont typeface="Arial" panose="020B0604020202020204" pitchFamily="34" charset="0"/>
              <a:buChar char="•"/>
            </a:pPr>
            <a:r>
              <a:rPr lang="en-IN" sz="2200" b="0" i="0" u="none" strike="noStrike" dirty="0">
                <a:effectLst/>
                <a:latin typeface="Times New Roman" panose="02020603050405020304" pitchFamily="18" charset="0"/>
              </a:rPr>
              <a:t>In conclusion, many vital factors affect a start-up's success </a:t>
            </a:r>
            <a:r>
              <a:rPr lang="en-IN" sz="2200" dirty="0">
                <a:latin typeface="Times New Roman" panose="02020603050405020304" pitchFamily="18" charset="0"/>
              </a:rPr>
              <a:t>beyond </a:t>
            </a:r>
            <a:r>
              <a:rPr lang="en-IN" sz="2200" b="0" i="0" u="none" strike="noStrike" dirty="0">
                <a:effectLst/>
                <a:latin typeface="Times New Roman" panose="02020603050405020304" pitchFamily="18" charset="0"/>
              </a:rPr>
              <a:t>the first three years. </a:t>
            </a:r>
          </a:p>
          <a:p>
            <a:pPr rtl="0" fontAlgn="base">
              <a:spcBef>
                <a:spcPts val="0"/>
              </a:spcBef>
              <a:spcAft>
                <a:spcPts val="0"/>
              </a:spcAft>
              <a:buFont typeface="Arial" panose="020B0604020202020204" pitchFamily="34" charset="0"/>
              <a:buChar char="•"/>
            </a:pPr>
            <a:r>
              <a:rPr lang="en-IN" sz="2200" b="0" i="0" u="none" strike="noStrike" dirty="0">
                <a:effectLst/>
                <a:latin typeface="Times New Roman" panose="02020603050405020304" pitchFamily="18" charset="0"/>
              </a:rPr>
              <a:t>These include market analysis and identification.</a:t>
            </a:r>
          </a:p>
          <a:p>
            <a:pPr rtl="0" fontAlgn="base">
              <a:spcBef>
                <a:spcPts val="0"/>
              </a:spcBef>
              <a:spcAft>
                <a:spcPts val="0"/>
              </a:spcAft>
              <a:buFont typeface="Arial" panose="020B0604020202020204" pitchFamily="34" charset="0"/>
              <a:buChar char="•"/>
            </a:pPr>
            <a:r>
              <a:rPr lang="en-IN" sz="2200" b="0" i="0" u="none" strike="noStrike" dirty="0">
                <a:effectLst/>
                <a:latin typeface="Times New Roman" panose="02020603050405020304" pitchFamily="18" charset="0"/>
              </a:rPr>
              <a:t>By comprehending and implementing these factors, start-ups can improve their chances of achieving sustainability and long-term success in the competitive business environment.</a:t>
            </a:r>
          </a:p>
          <a:p>
            <a:endParaRPr lang="en-IN" sz="2200" dirty="0"/>
          </a:p>
        </p:txBody>
      </p:sp>
    </p:spTree>
    <p:extLst>
      <p:ext uri="{BB962C8B-B14F-4D97-AF65-F5344CB8AC3E}">
        <p14:creationId xmlns:p14="http://schemas.microsoft.com/office/powerpoint/2010/main" val="312079676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5841242" y="365125"/>
            <a:ext cx="5512558" cy="1325563"/>
          </a:xfrm>
        </p:spPr>
        <p:txBody>
          <a:bodyPr/>
          <a:lstStyle/>
          <a:p>
            <a:pPr algn="ctr"/>
            <a:r>
              <a:rPr lang="en-US" sz="3000" b="1" dirty="0" smtClean="0">
                <a:latin typeface="Times New Roman" panose="02020603050405020304" pitchFamily="18" charset="0"/>
                <a:cs typeface="Times New Roman" panose="02020603050405020304" pitchFamily="18" charset="0"/>
              </a:rPr>
              <a:t>Conclusion</a:t>
            </a:r>
            <a:endParaRPr lang="en-US" sz="3000" b="1" dirty="0">
              <a:latin typeface="Times New Roman" panose="02020603050405020304" pitchFamily="18" charset="0"/>
              <a:cs typeface="Times New Roman" panose="02020603050405020304" pitchFamily="18" charset="0"/>
            </a:endParaRPr>
          </a:p>
        </p:txBody>
      </p:sp>
      <p:pic>
        <p:nvPicPr>
          <p:cNvPr id="6" name="Content Placeholder 5"/>
          <p:cNvPicPr>
            <a:picLocks noGrp="1" noChangeAspect="1"/>
          </p:cNvPicPr>
          <p:nvPr>
            <p:ph sz="half" idx="1"/>
          </p:nvPr>
        </p:nvPicPr>
        <p:blipFill>
          <a:blip r:embed="rId2"/>
          <a:stretch>
            <a:fillRect/>
          </a:stretch>
        </p:blipFill>
        <p:spPr>
          <a:xfrm>
            <a:off x="1253331" y="1825625"/>
            <a:ext cx="4351338" cy="4351338"/>
          </a:xfrm>
          <a:prstGeom prst="rect">
            <a:avLst/>
          </a:prstGeom>
        </p:spPr>
      </p:pic>
      <p:sp>
        <p:nvSpPr>
          <p:cNvPr id="5" name="Content Placeholder 4"/>
          <p:cNvSpPr>
            <a:spLocks noGrp="1"/>
          </p:cNvSpPr>
          <p:nvPr>
            <p:ph sz="half" idx="2"/>
          </p:nvPr>
        </p:nvSpPr>
        <p:spPr/>
        <p:txBody>
          <a:bodyPr/>
          <a:lstStyle/>
          <a:p>
            <a:r>
              <a:rPr lang="en-US" dirty="0"/>
              <a:t>A start up summary business plan includes the description of your products and services, the structure of your business, your target market, marketing strategy, funding requirements, financial projections, and licensing requirements, among others. It serves as a roadmap for your business.</a:t>
            </a:r>
          </a:p>
          <a:p>
            <a:endParaRPr lang="en-US" dirty="0"/>
          </a:p>
        </p:txBody>
      </p:sp>
    </p:spTree>
    <p:extLst>
      <p:ext uri="{BB962C8B-B14F-4D97-AF65-F5344CB8AC3E}">
        <p14:creationId xmlns:p14="http://schemas.microsoft.com/office/powerpoint/2010/main" val="107650465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2" name="Rectangle 21">
            <a:extLst>
              <a:ext uri="{FF2B5EF4-FFF2-40B4-BE49-F238E27FC236}">
                <a16:creationId xmlns:a16="http://schemas.microsoft.com/office/drawing/2014/main" xmlns="" id="{777A147A-9ED8-46B4-8660-1B3C2AA880B5}"/>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xmlns="" id="{D2F96C9B-7909-B8BC-75D7-76620327E1AD}"/>
              </a:ext>
            </a:extLst>
          </p:cNvPr>
          <p:cNvSpPr>
            <a:spLocks noGrp="1"/>
          </p:cNvSpPr>
          <p:nvPr>
            <p:ph type="title"/>
          </p:nvPr>
        </p:nvSpPr>
        <p:spPr>
          <a:xfrm>
            <a:off x="841248" y="548640"/>
            <a:ext cx="3600860" cy="5431536"/>
          </a:xfrm>
        </p:spPr>
        <p:txBody>
          <a:bodyPr>
            <a:normAutofit/>
          </a:bodyPr>
          <a:lstStyle/>
          <a:p>
            <a:pPr rtl="0">
              <a:spcBef>
                <a:spcPts val="0"/>
              </a:spcBef>
              <a:spcAft>
                <a:spcPts val="0"/>
              </a:spcAft>
            </a:pPr>
            <a:r>
              <a:rPr lang="en-IN" sz="5400" b="1" i="0" u="none" strike="noStrike" dirty="0">
                <a:effectLst/>
                <a:latin typeface="Times New Roman" panose="02020603050405020304" pitchFamily="18" charset="0"/>
              </a:rPr>
              <a:t>References</a:t>
            </a:r>
            <a:r>
              <a:rPr lang="en-IN" sz="5400" b="0" dirty="0">
                <a:effectLst/>
              </a:rPr>
              <a:t/>
            </a:r>
            <a:br>
              <a:rPr lang="en-IN" sz="5400" b="0" dirty="0">
                <a:effectLst/>
              </a:rPr>
            </a:br>
            <a:r>
              <a:rPr lang="en-IN" sz="5400" dirty="0"/>
              <a:t/>
            </a:r>
            <a:br>
              <a:rPr lang="en-IN" sz="5400" dirty="0"/>
            </a:br>
            <a:endParaRPr lang="en-IN" sz="5400" dirty="0"/>
          </a:p>
        </p:txBody>
      </p:sp>
      <p:sp>
        <p:nvSpPr>
          <p:cNvPr id="24" name="sketch line">
            <a:extLst>
              <a:ext uri="{FF2B5EF4-FFF2-40B4-BE49-F238E27FC236}">
                <a16:creationId xmlns:a16="http://schemas.microsoft.com/office/drawing/2014/main" xmlns="" id="{5D6C15A0-C087-4593-8414-2B4EC1CDC3DE}"/>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rot="5400000">
            <a:off x="2543983" y="3258715"/>
            <a:ext cx="4480560" cy="18288"/>
          </a:xfrm>
          <a:custGeom>
            <a:avLst/>
            <a:gdLst>
              <a:gd name="connsiteX0" fmla="*/ 0 w 4480560"/>
              <a:gd name="connsiteY0" fmla="*/ 0 h 18288"/>
              <a:gd name="connsiteX1" fmla="*/ 595274 w 4480560"/>
              <a:gd name="connsiteY1" fmla="*/ 0 h 18288"/>
              <a:gd name="connsiteX2" fmla="*/ 1100938 w 4480560"/>
              <a:gd name="connsiteY2" fmla="*/ 0 h 18288"/>
              <a:gd name="connsiteX3" fmla="*/ 1651406 w 4480560"/>
              <a:gd name="connsiteY3" fmla="*/ 0 h 18288"/>
              <a:gd name="connsiteX4" fmla="*/ 2336292 w 4480560"/>
              <a:gd name="connsiteY4" fmla="*/ 0 h 18288"/>
              <a:gd name="connsiteX5" fmla="*/ 2931566 w 4480560"/>
              <a:gd name="connsiteY5" fmla="*/ 0 h 18288"/>
              <a:gd name="connsiteX6" fmla="*/ 3482035 w 4480560"/>
              <a:gd name="connsiteY6" fmla="*/ 0 h 18288"/>
              <a:gd name="connsiteX7" fmla="*/ 4480560 w 4480560"/>
              <a:gd name="connsiteY7" fmla="*/ 0 h 18288"/>
              <a:gd name="connsiteX8" fmla="*/ 4480560 w 4480560"/>
              <a:gd name="connsiteY8" fmla="*/ 18288 h 18288"/>
              <a:gd name="connsiteX9" fmla="*/ 3840480 w 4480560"/>
              <a:gd name="connsiteY9" fmla="*/ 18288 h 18288"/>
              <a:gd name="connsiteX10" fmla="*/ 3290011 w 4480560"/>
              <a:gd name="connsiteY10" fmla="*/ 18288 h 18288"/>
              <a:gd name="connsiteX11" fmla="*/ 2560320 w 4480560"/>
              <a:gd name="connsiteY11" fmla="*/ 18288 h 18288"/>
              <a:gd name="connsiteX12" fmla="*/ 1965046 w 4480560"/>
              <a:gd name="connsiteY12" fmla="*/ 18288 h 18288"/>
              <a:gd name="connsiteX13" fmla="*/ 1459382 w 4480560"/>
              <a:gd name="connsiteY13" fmla="*/ 18288 h 18288"/>
              <a:gd name="connsiteX14" fmla="*/ 774497 w 4480560"/>
              <a:gd name="connsiteY14" fmla="*/ 18288 h 18288"/>
              <a:gd name="connsiteX15" fmla="*/ 0 w 4480560"/>
              <a:gd name="connsiteY15" fmla="*/ 18288 h 18288"/>
              <a:gd name="connsiteX16" fmla="*/ 0 w 4480560"/>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480560" h="18288" fill="none" extrusionOk="0">
                <a:moveTo>
                  <a:pt x="0" y="0"/>
                </a:moveTo>
                <a:cubicBezTo>
                  <a:pt x="267821" y="8731"/>
                  <a:pt x="334105" y="2629"/>
                  <a:pt x="595274" y="0"/>
                </a:cubicBezTo>
                <a:cubicBezTo>
                  <a:pt x="856443" y="-2629"/>
                  <a:pt x="863808" y="-13353"/>
                  <a:pt x="1100938" y="0"/>
                </a:cubicBezTo>
                <a:cubicBezTo>
                  <a:pt x="1338068" y="13353"/>
                  <a:pt x="1431663" y="-25862"/>
                  <a:pt x="1651406" y="0"/>
                </a:cubicBezTo>
                <a:cubicBezTo>
                  <a:pt x="1871149" y="25862"/>
                  <a:pt x="2173163" y="23827"/>
                  <a:pt x="2336292" y="0"/>
                </a:cubicBezTo>
                <a:cubicBezTo>
                  <a:pt x="2499421" y="-23827"/>
                  <a:pt x="2720589" y="28148"/>
                  <a:pt x="2931566" y="0"/>
                </a:cubicBezTo>
                <a:cubicBezTo>
                  <a:pt x="3142543" y="-28148"/>
                  <a:pt x="3323630" y="27022"/>
                  <a:pt x="3482035" y="0"/>
                </a:cubicBezTo>
                <a:cubicBezTo>
                  <a:pt x="3640440" y="-27022"/>
                  <a:pt x="4012110" y="-20118"/>
                  <a:pt x="4480560" y="0"/>
                </a:cubicBezTo>
                <a:cubicBezTo>
                  <a:pt x="4480958" y="7429"/>
                  <a:pt x="4480540" y="10822"/>
                  <a:pt x="4480560" y="18288"/>
                </a:cubicBezTo>
                <a:cubicBezTo>
                  <a:pt x="4314132" y="14924"/>
                  <a:pt x="4028383" y="36632"/>
                  <a:pt x="3840480" y="18288"/>
                </a:cubicBezTo>
                <a:cubicBezTo>
                  <a:pt x="3652577" y="-56"/>
                  <a:pt x="3547615" y="2848"/>
                  <a:pt x="3290011" y="18288"/>
                </a:cubicBezTo>
                <a:cubicBezTo>
                  <a:pt x="3032407" y="33728"/>
                  <a:pt x="2830268" y="8719"/>
                  <a:pt x="2560320" y="18288"/>
                </a:cubicBezTo>
                <a:cubicBezTo>
                  <a:pt x="2290372" y="27857"/>
                  <a:pt x="2147422" y="6728"/>
                  <a:pt x="1965046" y="18288"/>
                </a:cubicBezTo>
                <a:cubicBezTo>
                  <a:pt x="1782670" y="29848"/>
                  <a:pt x="1689791" y="40680"/>
                  <a:pt x="1459382" y="18288"/>
                </a:cubicBezTo>
                <a:cubicBezTo>
                  <a:pt x="1228973" y="-4104"/>
                  <a:pt x="915486" y="36501"/>
                  <a:pt x="774497" y="18288"/>
                </a:cubicBezTo>
                <a:cubicBezTo>
                  <a:pt x="633508" y="75"/>
                  <a:pt x="361442" y="-11107"/>
                  <a:pt x="0" y="18288"/>
                </a:cubicBezTo>
                <a:cubicBezTo>
                  <a:pt x="-591" y="13205"/>
                  <a:pt x="-663" y="6329"/>
                  <a:pt x="0" y="0"/>
                </a:cubicBezTo>
                <a:close/>
              </a:path>
              <a:path w="4480560" h="18288" stroke="0" extrusionOk="0">
                <a:moveTo>
                  <a:pt x="0" y="0"/>
                </a:moveTo>
                <a:cubicBezTo>
                  <a:pt x="285465" y="225"/>
                  <a:pt x="322691" y="16223"/>
                  <a:pt x="595274" y="0"/>
                </a:cubicBezTo>
                <a:cubicBezTo>
                  <a:pt x="867857" y="-16223"/>
                  <a:pt x="989129" y="-11242"/>
                  <a:pt x="1100938" y="0"/>
                </a:cubicBezTo>
                <a:cubicBezTo>
                  <a:pt x="1212747" y="11242"/>
                  <a:pt x="1574350" y="-36410"/>
                  <a:pt x="1830629" y="0"/>
                </a:cubicBezTo>
                <a:cubicBezTo>
                  <a:pt x="2086908" y="36410"/>
                  <a:pt x="2180922" y="4645"/>
                  <a:pt x="2425903" y="0"/>
                </a:cubicBezTo>
                <a:cubicBezTo>
                  <a:pt x="2670884" y="-4645"/>
                  <a:pt x="2782024" y="22929"/>
                  <a:pt x="3021178" y="0"/>
                </a:cubicBezTo>
                <a:cubicBezTo>
                  <a:pt x="3260332" y="-22929"/>
                  <a:pt x="3456982" y="-1586"/>
                  <a:pt x="3750869" y="0"/>
                </a:cubicBezTo>
                <a:cubicBezTo>
                  <a:pt x="4044756" y="1586"/>
                  <a:pt x="4302726" y="17043"/>
                  <a:pt x="4480560" y="0"/>
                </a:cubicBezTo>
                <a:cubicBezTo>
                  <a:pt x="4479674" y="5429"/>
                  <a:pt x="4481381" y="14046"/>
                  <a:pt x="4480560" y="18288"/>
                </a:cubicBezTo>
                <a:cubicBezTo>
                  <a:pt x="4279652" y="-6850"/>
                  <a:pt x="4200762" y="41566"/>
                  <a:pt x="3930091" y="18288"/>
                </a:cubicBezTo>
                <a:cubicBezTo>
                  <a:pt x="3659420" y="-4990"/>
                  <a:pt x="3456052" y="22294"/>
                  <a:pt x="3290011" y="18288"/>
                </a:cubicBezTo>
                <a:cubicBezTo>
                  <a:pt x="3123970" y="14282"/>
                  <a:pt x="2882392" y="32818"/>
                  <a:pt x="2649931" y="18288"/>
                </a:cubicBezTo>
                <a:cubicBezTo>
                  <a:pt x="2417470" y="3758"/>
                  <a:pt x="2238426" y="7337"/>
                  <a:pt x="2054657" y="18288"/>
                </a:cubicBezTo>
                <a:cubicBezTo>
                  <a:pt x="1870888" y="29239"/>
                  <a:pt x="1566368" y="45040"/>
                  <a:pt x="1324966" y="18288"/>
                </a:cubicBezTo>
                <a:cubicBezTo>
                  <a:pt x="1083564" y="-8464"/>
                  <a:pt x="787410" y="10946"/>
                  <a:pt x="595274" y="18288"/>
                </a:cubicBezTo>
                <a:cubicBezTo>
                  <a:pt x="403138" y="25630"/>
                  <a:pt x="169622" y="10499"/>
                  <a:pt x="0" y="18288"/>
                </a:cubicBezTo>
                <a:cubicBezTo>
                  <a:pt x="668" y="13665"/>
                  <a:pt x="578" y="5675"/>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xmln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xmlns="" id="{929AC655-40A4-6803-7F26-D1B5B5D9D635}"/>
              </a:ext>
            </a:extLst>
          </p:cNvPr>
          <p:cNvSpPr>
            <a:spLocks noGrp="1"/>
          </p:cNvSpPr>
          <p:nvPr>
            <p:ph idx="1"/>
          </p:nvPr>
        </p:nvSpPr>
        <p:spPr>
          <a:xfrm>
            <a:off x="5126418" y="552091"/>
            <a:ext cx="6224335" cy="4956048"/>
          </a:xfrm>
        </p:spPr>
        <p:txBody>
          <a:bodyPr anchor="ctr">
            <a:normAutofit/>
          </a:bodyPr>
          <a:lstStyle/>
          <a:p>
            <a:pPr marL="230400" indent="-230400" rtl="0">
              <a:spcBef>
                <a:spcPts val="1200"/>
              </a:spcBef>
              <a:spcAft>
                <a:spcPts val="1200"/>
              </a:spcAft>
              <a:buNone/>
            </a:pPr>
            <a:r>
              <a:rPr lang="en-GB" sz="1600" dirty="0"/>
              <a:t> </a:t>
            </a:r>
            <a:r>
              <a:rPr lang="en-GB" sz="2200" dirty="0"/>
              <a:t>• Barringer. (2019). </a:t>
            </a:r>
            <a:r>
              <a:rPr lang="en-GB" sz="2200" i="1" dirty="0">
                <a:solidFill>
                  <a:srgbClr val="0E101A"/>
                </a:solidFill>
                <a:effectLst/>
              </a:rPr>
              <a:t>Entrepreneurship: successfully launching new ventures </a:t>
            </a:r>
            <a:r>
              <a:rPr lang="en-GB" sz="2200" dirty="0"/>
              <a:t>(Ireland, Ed.; Sixth edition, global edition., p. 1 online resource (617 pages) :). Pearson.</a:t>
            </a:r>
            <a:endParaRPr lang="en-IN" sz="2200" b="0" i="0" u="none" strike="noStrike" dirty="0">
              <a:effectLst/>
              <a:latin typeface="Times New Roman" panose="02020603050405020304" pitchFamily="18" charset="0"/>
            </a:endParaRPr>
          </a:p>
          <a:p>
            <a:pPr rtl="0">
              <a:spcBef>
                <a:spcPts val="1200"/>
              </a:spcBef>
              <a:spcAft>
                <a:spcPts val="1200"/>
              </a:spcAft>
            </a:pPr>
            <a:r>
              <a:rPr lang="en-IN" sz="2200" b="0" i="0" u="none" strike="noStrike" dirty="0">
                <a:effectLst/>
                <a:latin typeface="Times New Roman" panose="02020603050405020304" pitchFamily="18" charset="0"/>
              </a:rPr>
              <a:t>Omniconvert (2023) </a:t>
            </a:r>
            <a:r>
              <a:rPr lang="en-IN" sz="2200" b="0" i="1" u="none" strike="noStrike" dirty="0">
                <a:effectLst/>
                <a:latin typeface="Times New Roman" panose="02020603050405020304" pitchFamily="18" charset="0"/>
              </a:rPr>
              <a:t>What is a UVP (unique value proposition)?</a:t>
            </a:r>
            <a:r>
              <a:rPr lang="en-IN" sz="2200" b="0" i="0" u="none" strike="noStrike" dirty="0">
                <a:effectLst/>
                <a:latin typeface="Times New Roman" panose="02020603050405020304" pitchFamily="18" charset="0"/>
              </a:rPr>
              <a:t>, </a:t>
            </a:r>
            <a:r>
              <a:rPr lang="en-IN" sz="2200" b="0" i="1" u="none" strike="noStrike" dirty="0">
                <a:effectLst/>
                <a:latin typeface="Times New Roman" panose="02020603050405020304" pitchFamily="18" charset="0"/>
              </a:rPr>
              <a:t>Omniconvert</a:t>
            </a:r>
            <a:r>
              <a:rPr lang="en-IN" sz="2200" b="0" i="0" u="none" strike="noStrike" dirty="0">
                <a:effectLst/>
                <a:latin typeface="Times New Roman" panose="02020603050405020304" pitchFamily="18" charset="0"/>
              </a:rPr>
              <a:t>. Available at: https://</a:t>
            </a:r>
            <a:r>
              <a:rPr lang="en-IN" sz="2200" b="0" i="0" u="none" strike="noStrike" dirty="0" err="1">
                <a:effectLst/>
                <a:latin typeface="Times New Roman" panose="02020603050405020304" pitchFamily="18" charset="0"/>
              </a:rPr>
              <a:t>www.omniconvert.com</a:t>
            </a:r>
            <a:r>
              <a:rPr lang="en-IN" sz="2200" b="0" i="0" u="none" strike="noStrike" dirty="0">
                <a:effectLst/>
                <a:latin typeface="Times New Roman" panose="02020603050405020304" pitchFamily="18" charset="0"/>
              </a:rPr>
              <a:t>/what-is/</a:t>
            </a:r>
            <a:r>
              <a:rPr lang="en-IN" sz="2200" b="0" i="0" u="none" strike="noStrike" dirty="0" err="1">
                <a:effectLst/>
                <a:latin typeface="Times New Roman" panose="02020603050405020304" pitchFamily="18" charset="0"/>
              </a:rPr>
              <a:t>uvp</a:t>
            </a:r>
            <a:r>
              <a:rPr lang="en-IN" sz="2200" b="0" i="0" u="none" strike="noStrike" dirty="0">
                <a:effectLst/>
                <a:latin typeface="Times New Roman" panose="02020603050405020304" pitchFamily="18" charset="0"/>
              </a:rPr>
              <a:t>-unique-value-proposition/ (Accessed: 13 July 2023). </a:t>
            </a:r>
            <a:endParaRPr lang="en-IN" sz="2200" b="0" dirty="0">
              <a:effectLst/>
            </a:endParaRPr>
          </a:p>
          <a:p>
            <a:pPr marL="0" indent="0">
              <a:spcBef>
                <a:spcPts val="1200"/>
              </a:spcBef>
              <a:spcAft>
                <a:spcPts val="1200"/>
              </a:spcAft>
              <a:buNone/>
            </a:pPr>
            <a:r>
              <a:rPr lang="en-IN" sz="2200" b="0" i="0" u="none" strike="noStrike" dirty="0">
                <a:effectLst/>
                <a:latin typeface="Times New Roman" panose="02020603050405020304" pitchFamily="18" charset="0"/>
              </a:rPr>
              <a:t>• Pereira, D. (2023) </a:t>
            </a:r>
            <a:r>
              <a:rPr lang="en-IN" sz="2200" b="0" i="1" u="none" strike="noStrike" dirty="0">
                <a:effectLst/>
                <a:latin typeface="Times New Roman" panose="02020603050405020304" pitchFamily="18" charset="0"/>
              </a:rPr>
              <a:t>Scalable business models</a:t>
            </a:r>
            <a:r>
              <a:rPr lang="en-IN" sz="2200" b="0" i="0" u="none" strike="noStrike" dirty="0">
                <a:effectLst/>
                <a:latin typeface="Times New Roman" panose="02020603050405020304" pitchFamily="18" charset="0"/>
              </a:rPr>
              <a:t>, </a:t>
            </a:r>
            <a:r>
              <a:rPr lang="en-IN" sz="2200" b="0" i="1" u="none" strike="noStrike" dirty="0">
                <a:effectLst/>
                <a:latin typeface="Times New Roman" panose="02020603050405020304" pitchFamily="18" charset="0"/>
              </a:rPr>
              <a:t>Business Model Analyst</a:t>
            </a:r>
            <a:r>
              <a:rPr lang="en-IN" sz="2200" b="0" i="0" u="none" strike="noStrike" dirty="0">
                <a:effectLst/>
                <a:latin typeface="Times New Roman" panose="02020603050405020304" pitchFamily="18" charset="0"/>
              </a:rPr>
              <a:t>. Available at: https://businessmodelanalyst.com/scalable-business-models/ (Accessed: 13 July 2023). </a:t>
            </a:r>
            <a:endParaRPr lang="en-GB" sz="2200" dirty="0">
              <a:solidFill>
                <a:srgbClr val="000000"/>
              </a:solidFill>
              <a:latin typeface="Times New Roman" panose="02020603050405020304" pitchFamily="18" charset="0"/>
            </a:endParaRPr>
          </a:p>
          <a:p>
            <a:pPr marL="0" indent="0" rtl="0">
              <a:spcBef>
                <a:spcPts val="1200"/>
              </a:spcBef>
              <a:spcAft>
                <a:spcPts val="1200"/>
              </a:spcAft>
              <a:buNone/>
            </a:pPr>
            <a:endParaRPr lang="en-IN" sz="2200" b="0" i="0" u="none" strike="noStrike" dirty="0">
              <a:effectLst/>
              <a:latin typeface="Times New Roman" panose="02020603050405020304" pitchFamily="18" charset="0"/>
            </a:endParaRPr>
          </a:p>
        </p:txBody>
      </p:sp>
    </p:spTree>
    <p:extLst>
      <p:ext uri="{BB962C8B-B14F-4D97-AF65-F5344CB8AC3E}">
        <p14:creationId xmlns:p14="http://schemas.microsoft.com/office/powerpoint/2010/main" val="93724544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2" name="Rectangle 21">
            <a:extLst>
              <a:ext uri="{FF2B5EF4-FFF2-40B4-BE49-F238E27FC236}">
                <a16:creationId xmlns:a16="http://schemas.microsoft.com/office/drawing/2014/main" xmlns="" id="{777A147A-9ED8-46B4-8660-1B3C2AA880B5}"/>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xmlns="" id="{D2F96C9B-7909-B8BC-75D7-76620327E1AD}"/>
              </a:ext>
            </a:extLst>
          </p:cNvPr>
          <p:cNvSpPr>
            <a:spLocks noGrp="1"/>
          </p:cNvSpPr>
          <p:nvPr>
            <p:ph type="title"/>
          </p:nvPr>
        </p:nvSpPr>
        <p:spPr>
          <a:xfrm>
            <a:off x="841248" y="548640"/>
            <a:ext cx="3600860" cy="5431536"/>
          </a:xfrm>
        </p:spPr>
        <p:txBody>
          <a:bodyPr>
            <a:normAutofit/>
          </a:bodyPr>
          <a:lstStyle/>
          <a:p>
            <a:pPr rtl="0">
              <a:spcBef>
                <a:spcPts val="0"/>
              </a:spcBef>
              <a:spcAft>
                <a:spcPts val="0"/>
              </a:spcAft>
            </a:pPr>
            <a:r>
              <a:rPr lang="en-IN" sz="5400" b="1" i="0" u="none" strike="noStrike">
                <a:effectLst/>
                <a:latin typeface="Times New Roman" panose="02020603050405020304" pitchFamily="18" charset="0"/>
              </a:rPr>
              <a:t>References</a:t>
            </a:r>
            <a:r>
              <a:rPr lang="en-IN" sz="5400" b="0">
                <a:effectLst/>
              </a:rPr>
              <a:t/>
            </a:r>
            <a:br>
              <a:rPr lang="en-IN" sz="5400" b="0">
                <a:effectLst/>
              </a:rPr>
            </a:br>
            <a:r>
              <a:rPr lang="en-IN" sz="5400"/>
              <a:t/>
            </a:r>
            <a:br>
              <a:rPr lang="en-IN" sz="5400"/>
            </a:br>
            <a:endParaRPr lang="en-IN" sz="5400"/>
          </a:p>
        </p:txBody>
      </p:sp>
      <p:sp>
        <p:nvSpPr>
          <p:cNvPr id="24" name="sketch line">
            <a:extLst>
              <a:ext uri="{FF2B5EF4-FFF2-40B4-BE49-F238E27FC236}">
                <a16:creationId xmlns:a16="http://schemas.microsoft.com/office/drawing/2014/main" xmlns="" id="{5D6C15A0-C087-4593-8414-2B4EC1CDC3DE}"/>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rot="5400000">
            <a:off x="2543983" y="3258715"/>
            <a:ext cx="4480560" cy="18288"/>
          </a:xfrm>
          <a:custGeom>
            <a:avLst/>
            <a:gdLst>
              <a:gd name="connsiteX0" fmla="*/ 0 w 4480560"/>
              <a:gd name="connsiteY0" fmla="*/ 0 h 18288"/>
              <a:gd name="connsiteX1" fmla="*/ 595274 w 4480560"/>
              <a:gd name="connsiteY1" fmla="*/ 0 h 18288"/>
              <a:gd name="connsiteX2" fmla="*/ 1100938 w 4480560"/>
              <a:gd name="connsiteY2" fmla="*/ 0 h 18288"/>
              <a:gd name="connsiteX3" fmla="*/ 1651406 w 4480560"/>
              <a:gd name="connsiteY3" fmla="*/ 0 h 18288"/>
              <a:gd name="connsiteX4" fmla="*/ 2336292 w 4480560"/>
              <a:gd name="connsiteY4" fmla="*/ 0 h 18288"/>
              <a:gd name="connsiteX5" fmla="*/ 2931566 w 4480560"/>
              <a:gd name="connsiteY5" fmla="*/ 0 h 18288"/>
              <a:gd name="connsiteX6" fmla="*/ 3482035 w 4480560"/>
              <a:gd name="connsiteY6" fmla="*/ 0 h 18288"/>
              <a:gd name="connsiteX7" fmla="*/ 4480560 w 4480560"/>
              <a:gd name="connsiteY7" fmla="*/ 0 h 18288"/>
              <a:gd name="connsiteX8" fmla="*/ 4480560 w 4480560"/>
              <a:gd name="connsiteY8" fmla="*/ 18288 h 18288"/>
              <a:gd name="connsiteX9" fmla="*/ 3840480 w 4480560"/>
              <a:gd name="connsiteY9" fmla="*/ 18288 h 18288"/>
              <a:gd name="connsiteX10" fmla="*/ 3290011 w 4480560"/>
              <a:gd name="connsiteY10" fmla="*/ 18288 h 18288"/>
              <a:gd name="connsiteX11" fmla="*/ 2560320 w 4480560"/>
              <a:gd name="connsiteY11" fmla="*/ 18288 h 18288"/>
              <a:gd name="connsiteX12" fmla="*/ 1965046 w 4480560"/>
              <a:gd name="connsiteY12" fmla="*/ 18288 h 18288"/>
              <a:gd name="connsiteX13" fmla="*/ 1459382 w 4480560"/>
              <a:gd name="connsiteY13" fmla="*/ 18288 h 18288"/>
              <a:gd name="connsiteX14" fmla="*/ 774497 w 4480560"/>
              <a:gd name="connsiteY14" fmla="*/ 18288 h 18288"/>
              <a:gd name="connsiteX15" fmla="*/ 0 w 4480560"/>
              <a:gd name="connsiteY15" fmla="*/ 18288 h 18288"/>
              <a:gd name="connsiteX16" fmla="*/ 0 w 4480560"/>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480560" h="18288" fill="none" extrusionOk="0">
                <a:moveTo>
                  <a:pt x="0" y="0"/>
                </a:moveTo>
                <a:cubicBezTo>
                  <a:pt x="267821" y="8731"/>
                  <a:pt x="334105" y="2629"/>
                  <a:pt x="595274" y="0"/>
                </a:cubicBezTo>
                <a:cubicBezTo>
                  <a:pt x="856443" y="-2629"/>
                  <a:pt x="863808" y="-13353"/>
                  <a:pt x="1100938" y="0"/>
                </a:cubicBezTo>
                <a:cubicBezTo>
                  <a:pt x="1338068" y="13353"/>
                  <a:pt x="1431663" y="-25862"/>
                  <a:pt x="1651406" y="0"/>
                </a:cubicBezTo>
                <a:cubicBezTo>
                  <a:pt x="1871149" y="25862"/>
                  <a:pt x="2173163" y="23827"/>
                  <a:pt x="2336292" y="0"/>
                </a:cubicBezTo>
                <a:cubicBezTo>
                  <a:pt x="2499421" y="-23827"/>
                  <a:pt x="2720589" y="28148"/>
                  <a:pt x="2931566" y="0"/>
                </a:cubicBezTo>
                <a:cubicBezTo>
                  <a:pt x="3142543" y="-28148"/>
                  <a:pt x="3323630" y="27022"/>
                  <a:pt x="3482035" y="0"/>
                </a:cubicBezTo>
                <a:cubicBezTo>
                  <a:pt x="3640440" y="-27022"/>
                  <a:pt x="4012110" y="-20118"/>
                  <a:pt x="4480560" y="0"/>
                </a:cubicBezTo>
                <a:cubicBezTo>
                  <a:pt x="4480958" y="7429"/>
                  <a:pt x="4480540" y="10822"/>
                  <a:pt x="4480560" y="18288"/>
                </a:cubicBezTo>
                <a:cubicBezTo>
                  <a:pt x="4314132" y="14924"/>
                  <a:pt x="4028383" y="36632"/>
                  <a:pt x="3840480" y="18288"/>
                </a:cubicBezTo>
                <a:cubicBezTo>
                  <a:pt x="3652577" y="-56"/>
                  <a:pt x="3547615" y="2848"/>
                  <a:pt x="3290011" y="18288"/>
                </a:cubicBezTo>
                <a:cubicBezTo>
                  <a:pt x="3032407" y="33728"/>
                  <a:pt x="2830268" y="8719"/>
                  <a:pt x="2560320" y="18288"/>
                </a:cubicBezTo>
                <a:cubicBezTo>
                  <a:pt x="2290372" y="27857"/>
                  <a:pt x="2147422" y="6728"/>
                  <a:pt x="1965046" y="18288"/>
                </a:cubicBezTo>
                <a:cubicBezTo>
                  <a:pt x="1782670" y="29848"/>
                  <a:pt x="1689791" y="40680"/>
                  <a:pt x="1459382" y="18288"/>
                </a:cubicBezTo>
                <a:cubicBezTo>
                  <a:pt x="1228973" y="-4104"/>
                  <a:pt x="915486" y="36501"/>
                  <a:pt x="774497" y="18288"/>
                </a:cubicBezTo>
                <a:cubicBezTo>
                  <a:pt x="633508" y="75"/>
                  <a:pt x="361442" y="-11107"/>
                  <a:pt x="0" y="18288"/>
                </a:cubicBezTo>
                <a:cubicBezTo>
                  <a:pt x="-591" y="13205"/>
                  <a:pt x="-663" y="6329"/>
                  <a:pt x="0" y="0"/>
                </a:cubicBezTo>
                <a:close/>
              </a:path>
              <a:path w="4480560" h="18288" stroke="0" extrusionOk="0">
                <a:moveTo>
                  <a:pt x="0" y="0"/>
                </a:moveTo>
                <a:cubicBezTo>
                  <a:pt x="285465" y="225"/>
                  <a:pt x="322691" y="16223"/>
                  <a:pt x="595274" y="0"/>
                </a:cubicBezTo>
                <a:cubicBezTo>
                  <a:pt x="867857" y="-16223"/>
                  <a:pt x="989129" y="-11242"/>
                  <a:pt x="1100938" y="0"/>
                </a:cubicBezTo>
                <a:cubicBezTo>
                  <a:pt x="1212747" y="11242"/>
                  <a:pt x="1574350" y="-36410"/>
                  <a:pt x="1830629" y="0"/>
                </a:cubicBezTo>
                <a:cubicBezTo>
                  <a:pt x="2086908" y="36410"/>
                  <a:pt x="2180922" y="4645"/>
                  <a:pt x="2425903" y="0"/>
                </a:cubicBezTo>
                <a:cubicBezTo>
                  <a:pt x="2670884" y="-4645"/>
                  <a:pt x="2782024" y="22929"/>
                  <a:pt x="3021178" y="0"/>
                </a:cubicBezTo>
                <a:cubicBezTo>
                  <a:pt x="3260332" y="-22929"/>
                  <a:pt x="3456982" y="-1586"/>
                  <a:pt x="3750869" y="0"/>
                </a:cubicBezTo>
                <a:cubicBezTo>
                  <a:pt x="4044756" y="1586"/>
                  <a:pt x="4302726" y="17043"/>
                  <a:pt x="4480560" y="0"/>
                </a:cubicBezTo>
                <a:cubicBezTo>
                  <a:pt x="4479674" y="5429"/>
                  <a:pt x="4481381" y="14046"/>
                  <a:pt x="4480560" y="18288"/>
                </a:cubicBezTo>
                <a:cubicBezTo>
                  <a:pt x="4279652" y="-6850"/>
                  <a:pt x="4200762" y="41566"/>
                  <a:pt x="3930091" y="18288"/>
                </a:cubicBezTo>
                <a:cubicBezTo>
                  <a:pt x="3659420" y="-4990"/>
                  <a:pt x="3456052" y="22294"/>
                  <a:pt x="3290011" y="18288"/>
                </a:cubicBezTo>
                <a:cubicBezTo>
                  <a:pt x="3123970" y="14282"/>
                  <a:pt x="2882392" y="32818"/>
                  <a:pt x="2649931" y="18288"/>
                </a:cubicBezTo>
                <a:cubicBezTo>
                  <a:pt x="2417470" y="3758"/>
                  <a:pt x="2238426" y="7337"/>
                  <a:pt x="2054657" y="18288"/>
                </a:cubicBezTo>
                <a:cubicBezTo>
                  <a:pt x="1870888" y="29239"/>
                  <a:pt x="1566368" y="45040"/>
                  <a:pt x="1324966" y="18288"/>
                </a:cubicBezTo>
                <a:cubicBezTo>
                  <a:pt x="1083564" y="-8464"/>
                  <a:pt x="787410" y="10946"/>
                  <a:pt x="595274" y="18288"/>
                </a:cubicBezTo>
                <a:cubicBezTo>
                  <a:pt x="403138" y="25630"/>
                  <a:pt x="169622" y="10499"/>
                  <a:pt x="0" y="18288"/>
                </a:cubicBezTo>
                <a:cubicBezTo>
                  <a:pt x="668" y="13665"/>
                  <a:pt x="578" y="5675"/>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xmln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xmlns="" id="{929AC655-40A4-6803-7F26-D1B5B5D9D635}"/>
              </a:ext>
            </a:extLst>
          </p:cNvPr>
          <p:cNvSpPr>
            <a:spLocks noGrp="1"/>
          </p:cNvSpPr>
          <p:nvPr>
            <p:ph idx="1"/>
          </p:nvPr>
        </p:nvSpPr>
        <p:spPr>
          <a:xfrm>
            <a:off x="5126418" y="552090"/>
            <a:ext cx="6224335" cy="5826407"/>
          </a:xfrm>
        </p:spPr>
        <p:txBody>
          <a:bodyPr anchor="ctr">
            <a:normAutofit/>
          </a:bodyPr>
          <a:lstStyle/>
          <a:p>
            <a:pPr algn="l"/>
            <a:r>
              <a:rPr lang="en-GB" sz="2200" b="0" i="0" dirty="0">
                <a:solidFill>
                  <a:srgbClr val="000000"/>
                </a:solidFill>
                <a:effectLst/>
                <a:latin typeface="Times New Roman" panose="02020603050405020304" pitchFamily="18" charset="0"/>
              </a:rPr>
              <a:t>World Economic Forum (2022). What Makes A Great Startup Leader? </a:t>
            </a:r>
            <a:r>
              <a:rPr lang="en-GB" sz="2200" b="0" i="1" dirty="0">
                <a:solidFill>
                  <a:srgbClr val="000000"/>
                </a:solidFill>
                <a:effectLst/>
                <a:latin typeface="Times New Roman" panose="02020603050405020304" pitchFamily="18" charset="0"/>
              </a:rPr>
              <a:t>Forbes</a:t>
            </a:r>
            <a:r>
              <a:rPr lang="en-GB" sz="2200" b="0" i="0" dirty="0">
                <a:solidFill>
                  <a:srgbClr val="000000"/>
                </a:solidFill>
                <a:effectLst/>
                <a:latin typeface="Times New Roman" panose="02020603050405020304" pitchFamily="18" charset="0"/>
              </a:rPr>
              <a:t>. [online] 7 Feb. Available at: https://www.forbes.com/sites/worldeconomicforum/2022/02/04/what-makes-a-great-</a:t>
            </a:r>
            <a:r>
              <a:rPr lang="en-GB" sz="2200" b="0" i="0" dirty="0" err="1">
                <a:solidFill>
                  <a:srgbClr val="000000"/>
                </a:solidFill>
                <a:effectLst/>
                <a:latin typeface="Times New Roman" panose="02020603050405020304" pitchFamily="18" charset="0"/>
              </a:rPr>
              <a:t>startup</a:t>
            </a:r>
            <a:r>
              <a:rPr lang="en-GB" sz="2200" b="0" i="0" dirty="0">
                <a:solidFill>
                  <a:srgbClr val="000000"/>
                </a:solidFill>
                <a:effectLst/>
                <a:latin typeface="Times New Roman" panose="02020603050405020304" pitchFamily="18" charset="0"/>
              </a:rPr>
              <a:t>-leader/?</a:t>
            </a:r>
            <a:r>
              <a:rPr lang="en-GB" sz="2200" b="0" i="0" dirty="0" err="1">
                <a:solidFill>
                  <a:srgbClr val="000000"/>
                </a:solidFill>
                <a:effectLst/>
                <a:latin typeface="Times New Roman" panose="02020603050405020304" pitchFamily="18" charset="0"/>
              </a:rPr>
              <a:t>sh</a:t>
            </a:r>
            <a:r>
              <a:rPr lang="en-GB" sz="2200" b="0" i="0" dirty="0">
                <a:solidFill>
                  <a:srgbClr val="000000"/>
                </a:solidFill>
                <a:effectLst/>
                <a:latin typeface="Times New Roman" panose="02020603050405020304" pitchFamily="18" charset="0"/>
              </a:rPr>
              <a:t>=675ec831422a [Accessed 7 Aug. 2023].</a:t>
            </a:r>
          </a:p>
          <a:p>
            <a:pPr marL="230400" indent="-230400" algn="l"/>
            <a:r>
              <a:rPr lang="en-GB" sz="2200" dirty="0"/>
              <a:t> </a:t>
            </a:r>
            <a:r>
              <a:rPr lang="en-GB" sz="2200" b="0" i="0" dirty="0">
                <a:solidFill>
                  <a:srgbClr val="000000"/>
                </a:solidFill>
                <a:effectLst/>
                <a:latin typeface="Times New Roman" panose="02020603050405020304" pitchFamily="18" charset="0"/>
              </a:rPr>
              <a:t> Zhou, L. (2022). </a:t>
            </a:r>
            <a:r>
              <a:rPr lang="en-GB" sz="2200" b="0" i="1" dirty="0">
                <a:solidFill>
                  <a:srgbClr val="000000"/>
                </a:solidFill>
                <a:effectLst/>
                <a:latin typeface="Times New Roman" panose="02020603050405020304" pitchFamily="18" charset="0"/>
              </a:rPr>
              <a:t>The Percentage of Businesses That Fail (Statistics &amp; Failure Rates)</a:t>
            </a:r>
            <a:r>
              <a:rPr lang="en-GB" sz="2200" b="0" i="0" dirty="0">
                <a:solidFill>
                  <a:srgbClr val="000000"/>
                </a:solidFill>
                <a:effectLst/>
                <a:latin typeface="Times New Roman" panose="02020603050405020304" pitchFamily="18" charset="0"/>
              </a:rPr>
              <a:t>. [online] Luisa Zhou. Available at: https://</a:t>
            </a:r>
            <a:r>
              <a:rPr lang="en-GB" sz="2200" b="0" i="0" dirty="0" err="1">
                <a:solidFill>
                  <a:srgbClr val="000000"/>
                </a:solidFill>
                <a:effectLst/>
                <a:latin typeface="Times New Roman" panose="02020603050405020304" pitchFamily="18" charset="0"/>
              </a:rPr>
              <a:t>www.luisazhou.com</a:t>
            </a:r>
            <a:r>
              <a:rPr lang="en-GB" sz="2200" b="0" i="0" dirty="0">
                <a:solidFill>
                  <a:srgbClr val="000000"/>
                </a:solidFill>
                <a:effectLst/>
                <a:latin typeface="Times New Roman" panose="02020603050405020304" pitchFamily="18" charset="0"/>
              </a:rPr>
              <a:t>/blog/businesses-that-fail/ [Accessed 7 Aug. 2023].</a:t>
            </a:r>
          </a:p>
          <a:p>
            <a:pPr marL="230400" indent="-230400" algn="l">
              <a:buNone/>
            </a:pPr>
            <a:r>
              <a:rPr lang="en-GB" sz="2200" b="0" i="0" dirty="0">
                <a:solidFill>
                  <a:srgbClr val="000000"/>
                </a:solidFill>
                <a:effectLst/>
                <a:latin typeface="Times New Roman" panose="02020603050405020304" pitchFamily="18" charset="0"/>
              </a:rPr>
              <a:t>‌</a:t>
            </a:r>
          </a:p>
          <a:p>
            <a:pPr marL="230400" indent="-230400" rtl="0">
              <a:spcBef>
                <a:spcPts val="1200"/>
              </a:spcBef>
              <a:spcAft>
                <a:spcPts val="1200"/>
              </a:spcAft>
              <a:buNone/>
            </a:pPr>
            <a:endParaRPr lang="en-IN" sz="2200" dirty="0"/>
          </a:p>
        </p:txBody>
      </p:sp>
    </p:spTree>
    <p:extLst>
      <p:ext uri="{BB962C8B-B14F-4D97-AF65-F5344CB8AC3E}">
        <p14:creationId xmlns:p14="http://schemas.microsoft.com/office/powerpoint/2010/main" val="153294506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xmlns="" id="{42A4FC2C-047E-45A5-965D-8E1E3BF09BC6}"/>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bwMode="white">
          <a:xfrm>
            <a:off x="1524" y="0"/>
            <a:ext cx="12188952"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2" name="Picture 1">
            <a:extLst>
              <a:ext uri="{FF2B5EF4-FFF2-40B4-BE49-F238E27FC236}">
                <a16:creationId xmlns:a16="http://schemas.microsoft.com/office/drawing/2014/main" xmlns="" id="{27F4F0C9-91D2-56FE-CC5E-2BF0862FBCE4}"/>
              </a:ext>
            </a:extLst>
          </p:cNvPr>
          <p:cNvPicPr>
            <a:picLocks noChangeAspect="1"/>
          </p:cNvPicPr>
          <p:nvPr/>
        </p:nvPicPr>
        <p:blipFill rotWithShape="1">
          <a:blip r:embed="rId2"/>
          <a:srcRect t="9464" b="6282"/>
          <a:stretch/>
        </p:blipFill>
        <p:spPr>
          <a:xfrm>
            <a:off x="20" y="1282"/>
            <a:ext cx="12191980" cy="6856718"/>
          </a:xfrm>
          <a:prstGeom prst="rect">
            <a:avLst/>
          </a:prstGeom>
        </p:spPr>
      </p:pic>
    </p:spTree>
    <p:extLst>
      <p:ext uri="{BB962C8B-B14F-4D97-AF65-F5344CB8AC3E}">
        <p14:creationId xmlns:p14="http://schemas.microsoft.com/office/powerpoint/2010/main" val="24863570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461</TotalTime>
  <Words>1815</Words>
  <Application>Microsoft Office PowerPoint</Application>
  <PresentationFormat>Widescreen</PresentationFormat>
  <Paragraphs>240</Paragraphs>
  <Slides>24</Slides>
  <Notes>20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24</vt:i4>
      </vt:variant>
    </vt:vector>
  </HeadingPairs>
  <TitlesOfParts>
    <vt:vector size="29" baseType="lpstr">
      <vt:lpstr>Arial</vt:lpstr>
      <vt:lpstr>Calibri</vt:lpstr>
      <vt:lpstr>Calibri Light</vt:lpstr>
      <vt:lpstr>Times New Roman</vt:lpstr>
      <vt:lpstr>Office Theme</vt:lpstr>
      <vt:lpstr>Critical factors that lead start-ups to succeed beyond three years  </vt:lpstr>
      <vt:lpstr>Introduction </vt:lpstr>
      <vt:lpstr>Definition and characteristics of start-up </vt:lpstr>
      <vt:lpstr>Importance of long-term success</vt:lpstr>
      <vt:lpstr>UK Market analysis and identification  </vt:lpstr>
      <vt:lpstr>Unique value proposition </vt:lpstr>
      <vt:lpstr>  Strong leadership and team  </vt:lpstr>
      <vt:lpstr>Partnering with established businesses  </vt:lpstr>
      <vt:lpstr>Financial planning and management  </vt:lpstr>
      <vt:lpstr>Innovation and adaptability  </vt:lpstr>
      <vt:lpstr>IT partnerships and collaborations  </vt:lpstr>
      <vt:lpstr>Product development and improvement  </vt:lpstr>
      <vt:lpstr>         Effective marketing and branding  </vt:lpstr>
      <vt:lpstr>Legal consideration and regulatory compliance  </vt:lpstr>
      <vt:lpstr>Consumer feedback and support  </vt:lpstr>
      <vt:lpstr>Continuous learning and adaption  </vt:lpstr>
      <vt:lpstr>Networking and industrial involvement  </vt:lpstr>
      <vt:lpstr>Measuring Success and Overcoming Challenges</vt:lpstr>
      <vt:lpstr>Building strong organisational  culture within the Start-up  </vt:lpstr>
      <vt:lpstr>Conclusion  </vt:lpstr>
      <vt:lpstr>Conclusion</vt:lpstr>
      <vt:lpstr>References  </vt:lpstr>
      <vt:lpstr>References  </vt:lpstr>
      <vt:lpstr>PowerPoint Presentation</vt:lpstr>
    </vt:vector>
  </TitlesOfParts>
  <Company>Grizli777</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Critical factors that lead start-ups to succeed beyond three years</dc:title>
  <dc:creator>bidulachakraborty69869@gmail.com</dc:creator>
  <cp:lastModifiedBy>Nirav Patel</cp:lastModifiedBy>
  <cp:revision>6</cp:revision>
  <cp:lastPrinted>2023-08-11T16:20:18Z</cp:lastPrinted>
  <dcterms:created xsi:type="dcterms:W3CDTF">2023-07-13T10:19:04Z</dcterms:created>
  <dcterms:modified xsi:type="dcterms:W3CDTF">2023-08-16T09:54:20Z</dcterms:modified>
</cp:coreProperties>
</file>