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6" autoAdjust="0"/>
    <p:restoredTop sz="80030" autoAdjust="0"/>
  </p:normalViewPr>
  <p:slideViewPr>
    <p:cSldViewPr snapToGrid="0">
      <p:cViewPr varScale="1">
        <p:scale>
          <a:sx n="61" d="100"/>
          <a:sy n="61" d="100"/>
        </p:scale>
        <p:origin x="80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FCF6C79-AADB-A4D7-5E79-284203C932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25BE6A-1A61-EE0C-D834-66D1916B501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43B6E95-A32B-4A52-BADA-CB886D511E89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6771082-4E05-79C7-AA70-BCFE2A3F39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C718B16-6C09-4866-5540-CA9DEA121E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DB4B27-787D-875D-481B-0224C821BE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DAFF92-5826-7469-E5D0-C1776F97AC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A98FCEC-74FF-407F-89C8-70FE4A6BE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D65C2B80-F6C9-B529-4F02-8925533CDF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F73DCE10-07AD-7E2D-24B2-C8592D9478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E68BDB6C-CD92-7779-5A82-B7220B6E3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207D61-4B7E-4B71-9D6C-266A6C5665DA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>
            <a:extLst>
              <a:ext uri="{FF2B5EF4-FFF2-40B4-BE49-F238E27FC236}">
                <a16:creationId xmlns:a16="http://schemas.microsoft.com/office/drawing/2014/main" id="{D3A1F7BD-ADF8-6514-F0A4-1F42D6364E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>
            <a:extLst>
              <a:ext uri="{FF2B5EF4-FFF2-40B4-BE49-F238E27FC236}">
                <a16:creationId xmlns:a16="http://schemas.microsoft.com/office/drawing/2014/main" id="{4316F157-C441-1E00-6DDF-6DCB9020C7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en-US" dirty="0"/>
          </a:p>
          <a:p>
            <a:pPr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95194ED1-4D45-C8A0-D7EA-6BD83E4EE7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878617C-4F73-4780-BC2A-C3CA742A4913}" type="slidenum">
              <a:rPr lang="en-GB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0ABAA7-9456-802F-51B7-077A245F7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BBF3A-2D80-4352-AC4B-2B8D66D759D1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EB283-6E6C-7325-9E98-2C8F3B06F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A05BE-2975-4069-E6EA-8849F3353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D721D-D087-44D6-BCC4-1F1E01929D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51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5535C-A3C4-83E8-AF22-9D22D176E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83B9D-02D2-46E1-91BB-F98B70F68603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606A4-E88E-91B9-3F63-233EEAEBD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24264-4845-BBB0-24F6-CD3E625B9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7C135-E046-4C07-9789-C61FFAE5DB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354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70411A-F44B-6AFF-C19A-C801AFB9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7E031-FD6E-4491-A58B-CA23FC3510DE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3B38-0D7F-3D47-D3C2-8142996C1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F17093-6492-2998-7B59-1F001E6E2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45974-3F0A-4016-8D0A-6B65A25420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308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B87A03-931A-B41B-60FE-1ACA73B7B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BB85B-3C29-47E6-877B-545993E8C9E2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35AA63-483C-5F93-CC05-40D9D50B3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53F229-A12A-B46D-50B1-0B76121AD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DE2B8-B21B-44AC-B8E6-909044FC6E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51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75DC54-B0F7-CB25-9323-A723E7726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80126-D3AA-47F3-8EF3-39974C2D9EDF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974251-ADB3-508A-7D2B-8345A9B3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32E135-B2EE-47AD-272A-8CFDA9CE5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12599-3F35-470F-AA0C-B8D27B5E1B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517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BF72B9-4908-5D2C-F6C7-E3C249A67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0AAF-6242-4237-83D5-4C595316DF7E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1C5D82-2DBD-087D-FC7D-D5C25F390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7AD32B-BF41-6864-310A-98E416F09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8B121-7DB9-46EF-946B-5369D69F40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724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63B744-728B-B24E-FB4D-20FC92F7E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2F866-27BC-4739-8712-4A48BAABDF30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307D35-6400-2A59-C655-350478B6E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FEA3BA-A81B-A1AF-023E-46645B180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1529B-5103-4A75-B100-06A75D12F5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929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AE4A2-537C-BA93-30FD-06A1D04AA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78B7-70FC-4591-9840-6C45D2729C99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FE79A6-1635-4217-71F7-FA321D468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9AB3F-525C-5192-89D7-8F14B441F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8E31C-70F2-4A92-8906-BDD1073B19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00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0D4E8-1C9F-858B-DF22-74EB08327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937EE-07E5-4F96-9652-85BB667AE646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1F4F1C-D4E8-B4A3-209D-A0D2E637F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5200A5-3715-9773-6CFC-1F49BBBFA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777644-1959-484C-A732-B00BFF71FC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488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691B3-A10E-FA15-E86A-56CCAF966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0569D-0428-4F83-A8F5-912223C02FD6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C9BFC4-29B9-BAA5-70C9-3DA67F742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3CB64-A800-7164-571A-F59342152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3D842-4392-438A-A8E6-27387A90BF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439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B6BE0-30EA-B8C8-6EB1-C882DD081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F4B2D-D7AF-4BAF-8901-2DD34C4555AE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A52C0-5226-5F68-F9AB-703EFCDAE5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70F8D-F45F-25CA-28B6-93C8BE2E5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9F010-3E8A-4906-9C54-A0B5C6120F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72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5386B98-9A1F-B7A0-70F4-6BF4AC6005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7C1EDA6-A414-D1B5-18D4-ECB3A5D83C4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1C903-DF30-AD02-4E27-10D02075AF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FD4FEF-8981-462D-9038-0E02439187B5}" type="datetimeFigureOut">
              <a:rPr lang="en-GB"/>
              <a:pPr>
                <a:defRPr/>
              </a:pPr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26E4B-9BEA-82FB-F20A-9A79FF99AF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9A3A88-0ACC-59DC-5CB6-6BE7D287F1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415069F-1AC3-4786-B651-478B6DDE4F9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gislation.gov.uk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gov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>
            <a:extLst>
              <a:ext uri="{FF2B5EF4-FFF2-40B4-BE49-F238E27FC236}">
                <a16:creationId xmlns:a16="http://schemas.microsoft.com/office/drawing/2014/main" id="{D796A19C-B103-614D-5BC9-37974A22DB44}"/>
              </a:ext>
            </a:extLst>
          </p:cNvPr>
          <p:cNvSpPr/>
          <p:nvPr/>
        </p:nvSpPr>
        <p:spPr>
          <a:xfrm>
            <a:off x="2095500" y="4073525"/>
            <a:ext cx="8001000" cy="1249363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 anchor="ctr"/>
          <a:lstStyle/>
          <a:p>
            <a:pPr algn="ctr" eaLnBrk="1" fontAlgn="ctr" hangingPunct="1">
              <a:lnSpc>
                <a:spcPts val="491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kern="0" spc="-132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Protecting and Supporting</a:t>
            </a:r>
            <a:br>
              <a:rPr lang="en-US" sz="4400" b="1" kern="0" spc="-132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4400" b="1" kern="0" spc="-132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Families in Health and Care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39" name="Text 1">
            <a:extLst>
              <a:ext uri="{FF2B5EF4-FFF2-40B4-BE49-F238E27FC236}">
                <a16:creationId xmlns:a16="http://schemas.microsoft.com/office/drawing/2014/main" id="{E2A4BFDA-C0C3-7500-9138-2F2291374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9475" y="5380038"/>
            <a:ext cx="7893050" cy="1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fontAlgn="ctr" hangingPunct="1">
              <a:lnSpc>
                <a:spcPts val="1313"/>
              </a:lnSpc>
              <a:spcBef>
                <a:spcPts val="450"/>
              </a:spcBef>
            </a:pPr>
            <a:r>
              <a:rPr lang="en-US" altLang="en-US" sz="1000" b="1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GP Decision of Care, Support and Action Plan: Case Study Child A (Bradford Child Safeguarding Practice Review)</a:t>
            </a:r>
            <a:endParaRPr lang="en-US" alt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Shape 2">
            <a:extLst>
              <a:ext uri="{FF2B5EF4-FFF2-40B4-BE49-F238E27FC236}">
                <a16:creationId xmlns:a16="http://schemas.microsoft.com/office/drawing/2014/main" id="{BFB72B22-D5C4-458A-F043-5FAA8FA189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38100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 sz="20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1" name="Image 0" descr="a stethoscope resting on a doctor's medical pad">
            <a:extLst>
              <a:ext uri="{FF2B5EF4-FFF2-40B4-BE49-F238E27FC236}">
                <a16:creationId xmlns:a16="http://schemas.microsoft.com/office/drawing/2014/main" id="{0EED46C5-B007-6E39-D17E-65203C99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75" b="34375"/>
          <a:stretch>
            <a:fillRect/>
          </a:stretch>
        </p:blipFill>
        <p:spPr bwMode="auto">
          <a:xfrm>
            <a:off x="0" y="0"/>
            <a:ext cx="121920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3">
            <a:extLst>
              <a:ext uri="{FF2B5EF4-FFF2-40B4-BE49-F238E27FC236}">
                <a16:creationId xmlns:a16="http://schemas.microsoft.com/office/drawing/2014/main" id="{E51A9353-ECD4-2A7C-7203-74BA1FF3D6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" y="6138863"/>
            <a:ext cx="3014498" cy="16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fontAlgn="ctr" hangingPunct="1">
              <a:lnSpc>
                <a:spcPts val="1513"/>
              </a:lnSpc>
            </a:pPr>
            <a:r>
              <a:rPr lang="en-US" altLang="en-US" sz="1400" b="1" dirty="0">
                <a:latin typeface="Arial" panose="020B0604020202020204" pitchFamily="34" charset="0"/>
                <a:ea typeface="Montserrat Medium" panose="00000600000000000000" pitchFamily="2" charset="0"/>
                <a:cs typeface="Arial" panose="020B0604020202020204" pitchFamily="34" charset="0"/>
              </a:rPr>
              <a:t>Naomi Lubanza Kihani (GP)</a:t>
            </a:r>
          </a:p>
        </p:txBody>
      </p:sp>
      <p:sp>
        <p:nvSpPr>
          <p:cNvPr id="15" name="Text 4">
            <a:extLst>
              <a:ext uri="{FF2B5EF4-FFF2-40B4-BE49-F238E27FC236}">
                <a16:creationId xmlns:a16="http://schemas.microsoft.com/office/drawing/2014/main" id="{6D90549C-2A92-2047-A0CB-88124B0C28BF}"/>
              </a:ext>
            </a:extLst>
          </p:cNvPr>
          <p:cNvSpPr/>
          <p:nvPr/>
        </p:nvSpPr>
        <p:spPr>
          <a:xfrm>
            <a:off x="285750" y="6434138"/>
            <a:ext cx="2038350" cy="180975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eaLnBrk="1" fontAlgn="ctr" hangingPunct="1">
              <a:lnSpc>
                <a:spcPts val="1428"/>
              </a:lnSpc>
              <a:spcBef>
                <a:spcPts val="791"/>
              </a:spcBef>
              <a:spcAft>
                <a:spcPts val="0"/>
              </a:spcAft>
              <a:defRPr/>
            </a:pPr>
            <a:r>
              <a:rPr lang="en-US" sz="1050" b="1" dirty="0">
                <a:latin typeface="Arial" panose="020B0604020202020204" pitchFamily="34" charset="0"/>
                <a:ea typeface="Montserrat Regular" pitchFamily="34" charset="-122"/>
                <a:cs typeface="Arial" panose="020B0604020202020204" pitchFamily="34" charset="0"/>
              </a:rPr>
              <a:t>Student Number: 2424519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4" name="TextBox 15">
            <a:extLst>
              <a:ext uri="{FF2B5EF4-FFF2-40B4-BE49-F238E27FC236}">
                <a16:creationId xmlns:a16="http://schemas.microsoft.com/office/drawing/2014/main" id="{18753F22-414D-E372-2F9F-00816F060D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3025" y="6235700"/>
            <a:ext cx="33194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n-GB" altLang="en-US" sz="2000" b="1">
                <a:latin typeface="Arial" panose="020B0604020202020204" pitchFamily="34" charset="0"/>
                <a:cs typeface="Arial" panose="020B0604020202020204" pitchFamily="34" charset="0"/>
              </a:rPr>
              <a:t>BMHP 5021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514A06-03D7-C4B9-87CE-08DAE78A0185}"/>
              </a:ext>
            </a:extLst>
          </p:cNvPr>
          <p:cNvSpPr txBox="1"/>
          <p:nvPr/>
        </p:nvSpPr>
        <p:spPr>
          <a:xfrm>
            <a:off x="8156029" y="6305550"/>
            <a:ext cx="3878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 Black" panose="020B0A04020102020204" pitchFamily="34" charset="0"/>
                <a:cs typeface="Arial" panose="020B0604020202020204" pitchFamily="34" charset="0"/>
              </a:rPr>
              <a:t>Lauren Edwards T </a:t>
            </a:r>
            <a:r>
              <a:rPr lang="en-GB" sz="1200" b="1" dirty="0" err="1">
                <a:latin typeface="Arial Black" panose="020B0A04020102020204" pitchFamily="34" charset="0"/>
                <a:cs typeface="Arial" panose="020B0604020202020204" pitchFamily="34" charset="0"/>
              </a:rPr>
              <a:t>Egbine</a:t>
            </a:r>
            <a:r>
              <a:rPr lang="en-GB" sz="1200" b="1" dirty="0">
                <a:latin typeface="Arial Black" panose="020B0A04020102020204" pitchFamily="34" charset="0"/>
                <a:cs typeface="Arial" panose="020B0604020202020204" pitchFamily="34" charset="0"/>
              </a:rPr>
              <a:t>( Police officer)</a:t>
            </a:r>
          </a:p>
          <a:p>
            <a:r>
              <a:rPr lang="en-GB" sz="1200" b="1" dirty="0">
                <a:latin typeface="Arial Black" panose="020B0A04020102020204" pitchFamily="34" charset="0"/>
                <a:cs typeface="Arial" panose="020B0604020202020204" pitchFamily="34" charset="0"/>
              </a:rPr>
              <a:t>Mauricette </a:t>
            </a:r>
            <a:r>
              <a:rPr lang="en-GB" sz="1200" b="1" dirty="0" err="1">
                <a:latin typeface="Arial Black" panose="020B0A04020102020204" pitchFamily="34" charset="0"/>
                <a:cs typeface="Arial" panose="020B0604020202020204" pitchFamily="34" charset="0"/>
              </a:rPr>
              <a:t>Mhayerenge</a:t>
            </a:r>
            <a:r>
              <a:rPr lang="en-GB" sz="1200" b="1" dirty="0">
                <a:latin typeface="Arial Black" panose="020B0A04020102020204" pitchFamily="34" charset="0"/>
                <a:cs typeface="Arial" panose="020B0604020202020204" pitchFamily="34" charset="0"/>
              </a:rPr>
              <a:t>( Support Worker)</a:t>
            </a:r>
          </a:p>
          <a:p>
            <a:r>
              <a:rPr lang="en-GB" sz="1200" b="1" dirty="0">
                <a:latin typeface="Arial Black" panose="020B0A04020102020204" pitchFamily="34" charset="0"/>
                <a:cs typeface="Arial" panose="020B0604020202020204" pitchFamily="34" charset="0"/>
              </a:rPr>
              <a:t>Arlette Kanga( Family Support Worker)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1E4F16-3CAA-21D0-620B-56E02006AE21}"/>
              </a:ext>
            </a:extLst>
          </p:cNvPr>
          <p:cNvSpPr txBox="1"/>
          <p:nvPr/>
        </p:nvSpPr>
        <p:spPr>
          <a:xfrm>
            <a:off x="3121572" y="5895737"/>
            <a:ext cx="3803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Component 1: Group Presentation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0">
            <a:extLst>
              <a:ext uri="{FF2B5EF4-FFF2-40B4-BE49-F238E27FC236}">
                <a16:creationId xmlns:a16="http://schemas.microsoft.com/office/drawing/2014/main" id="{01E7A457-0689-9BA8-D659-36A39D57ED56}"/>
              </a:ext>
            </a:extLst>
          </p:cNvPr>
          <p:cNvSpPr/>
          <p:nvPr/>
        </p:nvSpPr>
        <p:spPr>
          <a:xfrm>
            <a:off x="160338" y="376238"/>
            <a:ext cx="11871325" cy="533400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algn="ctr" eaLnBrk="1" fontAlgn="ctr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750" kern="0" spc="-113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GP Clinical Perspective and Reflective Analysis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23AC468C-EEA1-DB51-8C4B-5F5EB5A026D5}"/>
              </a:ext>
            </a:extLst>
          </p:cNvPr>
          <p:cNvSpPr/>
          <p:nvPr/>
        </p:nvSpPr>
        <p:spPr>
          <a:xfrm>
            <a:off x="333375" y="1036638"/>
            <a:ext cx="11525250" cy="234950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algn="ctr" eaLnBrk="1" fontAlgn="ctr" hangingPunct="1">
              <a:lnSpc>
                <a:spcPts val="1848"/>
              </a:lnSpc>
              <a:spcBef>
                <a:spcPts val="980"/>
              </a:spcBef>
              <a:spcAft>
                <a:spcPts val="0"/>
              </a:spcAft>
              <a:defRPr/>
            </a:pPr>
            <a:r>
              <a:rPr lang="en-US" sz="1320" dirty="0">
                <a:latin typeface="Arial" panose="020B0604020202020204" pitchFamily="34" charset="0"/>
                <a:ea typeface="Montserrat Regular" pitchFamily="34" charset="-122"/>
                <a:cs typeface="Arial" panose="020B0604020202020204" pitchFamily="34" charset="0"/>
              </a:rPr>
              <a:t>Reflecting on adult mental health and its impact on pediatric safeguarding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8" name="Shape 2">
            <a:extLst>
              <a:ext uri="{FF2B5EF4-FFF2-40B4-BE49-F238E27FC236}">
                <a16:creationId xmlns:a16="http://schemas.microsoft.com/office/drawing/2014/main" id="{8FB23293-A317-109D-B378-BDF2A9F7D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2447925"/>
            <a:ext cx="2667000" cy="2843213"/>
          </a:xfrm>
          <a:prstGeom prst="rect">
            <a:avLst/>
          </a:prstGeom>
          <a:noFill/>
          <a:ln w="25400">
            <a:solidFill>
              <a:srgbClr val="62A8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3">
            <a:extLst>
              <a:ext uri="{FF2B5EF4-FFF2-40B4-BE49-F238E27FC236}">
                <a16:creationId xmlns:a16="http://schemas.microsoft.com/office/drawing/2014/main" id="{368D8920-3187-B479-13DB-D1E11FFD7BA8}"/>
              </a:ext>
            </a:extLst>
          </p:cNvPr>
          <p:cNvSpPr/>
          <p:nvPr/>
        </p:nvSpPr>
        <p:spPr>
          <a:xfrm>
            <a:off x="762000" y="2940050"/>
            <a:ext cx="2381250" cy="500063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eaLnBrk="1" fontAlgn="ctr" hangingPunct="1">
              <a:lnSpc>
                <a:spcPts val="196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Role &amp;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Responsibilities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90" name="Text 4">
            <a:extLst>
              <a:ext uri="{FF2B5EF4-FFF2-40B4-BE49-F238E27FC236}">
                <a16:creationId xmlns:a16="http://schemas.microsoft.com/office/drawing/2014/main" id="{BB63C647-FD45-C05F-822E-E2A8F9DAEA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521075"/>
            <a:ext cx="2460625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fontAlgn="ctr" hangingPunct="1">
              <a:lnSpc>
                <a:spcPts val="1675"/>
              </a:lnSpc>
              <a:spcBef>
                <a:spcPts val="625"/>
              </a:spcBef>
            </a:pP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Primary focus on assessing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physical and mental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health, identifying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safeguarding concerns,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and promoting child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welfare.</a:t>
            </a:r>
            <a:endParaRPr lang="en-US" altLang="en-US">
              <a:latin typeface="Arial" panose="020B0604020202020204" pitchFamily="34" charset="0"/>
              <a:ea typeface="Montserrat Regular" panose="000005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391" name="Shape 5">
            <a:extLst>
              <a:ext uri="{FF2B5EF4-FFF2-40B4-BE49-F238E27FC236}">
                <a16:creationId xmlns:a16="http://schemas.microsoft.com/office/drawing/2014/main" id="{93912C7C-9991-C886-10F9-99E67844F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563" y="20907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4790A3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92" name="Image 0" descr="-7edd375e.png">
            <a:extLst>
              <a:ext uri="{FF2B5EF4-FFF2-40B4-BE49-F238E27FC236}">
                <a16:creationId xmlns:a16="http://schemas.microsoft.com/office/drawing/2014/main" id="{9D49FDD4-2AFB-8D22-5304-E32CFC46C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2281238"/>
            <a:ext cx="28575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Shape 6">
            <a:extLst>
              <a:ext uri="{FF2B5EF4-FFF2-40B4-BE49-F238E27FC236}">
                <a16:creationId xmlns:a16="http://schemas.microsoft.com/office/drawing/2014/main" id="{816516E0-8167-6CE6-5DE0-0413171BB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0" y="2447925"/>
            <a:ext cx="2667000" cy="2843213"/>
          </a:xfrm>
          <a:prstGeom prst="rect">
            <a:avLst/>
          </a:prstGeom>
          <a:noFill/>
          <a:ln w="25400">
            <a:solidFill>
              <a:srgbClr val="488CA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7">
            <a:extLst>
              <a:ext uri="{FF2B5EF4-FFF2-40B4-BE49-F238E27FC236}">
                <a16:creationId xmlns:a16="http://schemas.microsoft.com/office/drawing/2014/main" id="{1335B146-6707-F288-F170-2BC140B3E800}"/>
              </a:ext>
            </a:extLst>
          </p:cNvPr>
          <p:cNvSpPr/>
          <p:nvPr/>
        </p:nvSpPr>
        <p:spPr>
          <a:xfrm>
            <a:off x="3619500" y="2940050"/>
            <a:ext cx="2381250" cy="749300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eaLnBrk="1" fontAlgn="ctr" hangingPunct="1">
              <a:lnSpc>
                <a:spcPts val="196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Clinical Case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Reflection (Dec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2017)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95" name="Text 8">
            <a:extLst>
              <a:ext uri="{FF2B5EF4-FFF2-40B4-BE49-F238E27FC236}">
                <a16:creationId xmlns:a16="http://schemas.microsoft.com/office/drawing/2014/main" id="{D6845F60-1A83-945C-6552-2D263910AC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9500" y="3770313"/>
            <a:ext cx="2381250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fontAlgn="ctr" hangingPunct="1">
              <a:lnSpc>
                <a:spcPts val="1675"/>
              </a:lnSpc>
              <a:spcBef>
                <a:spcPts val="625"/>
              </a:spcBef>
            </a:pP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Managed a mother's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suicide attempt through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immediate assessment,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treatment, and specialist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referral, receiving positive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feedback on acute care.</a:t>
            </a:r>
            <a:endParaRPr lang="en-US" altLang="en-US">
              <a:latin typeface="Arial" panose="020B0604020202020204" pitchFamily="34" charset="0"/>
              <a:ea typeface="Montserrat Regular" panose="000005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396" name="Shape 9">
            <a:extLst>
              <a:ext uri="{FF2B5EF4-FFF2-40B4-BE49-F238E27FC236}">
                <a16:creationId xmlns:a16="http://schemas.microsoft.com/office/drawing/2014/main" id="{017BF147-5C65-C3BD-796D-03C78FA4F3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0063" y="20907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396F87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397" name="Image 1" descr="48afbd22.png">
            <a:extLst>
              <a:ext uri="{FF2B5EF4-FFF2-40B4-BE49-F238E27FC236}">
                <a16:creationId xmlns:a16="http://schemas.microsoft.com/office/drawing/2014/main" id="{5E05432C-B21E-8612-BF75-D3D1F4873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2282825"/>
            <a:ext cx="2476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Shape 10">
            <a:extLst>
              <a:ext uri="{FF2B5EF4-FFF2-40B4-BE49-F238E27FC236}">
                <a16:creationId xmlns:a16="http://schemas.microsoft.com/office/drawing/2014/main" id="{217A1EF1-39F4-1E47-9D4A-468380D2C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1250" y="2447925"/>
            <a:ext cx="2667000" cy="2843213"/>
          </a:xfrm>
          <a:prstGeom prst="rect">
            <a:avLst/>
          </a:prstGeom>
          <a:noFill/>
          <a:ln w="25400">
            <a:solidFill>
              <a:srgbClr val="2E719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 11">
            <a:extLst>
              <a:ext uri="{FF2B5EF4-FFF2-40B4-BE49-F238E27FC236}">
                <a16:creationId xmlns:a16="http://schemas.microsoft.com/office/drawing/2014/main" id="{60AC3900-50E6-45A5-7EF7-AA8BBBE8A603}"/>
              </a:ext>
            </a:extLst>
          </p:cNvPr>
          <p:cNvSpPr/>
          <p:nvPr/>
        </p:nvSpPr>
        <p:spPr>
          <a:xfrm>
            <a:off x="6477000" y="2940050"/>
            <a:ext cx="2381250" cy="500063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eaLnBrk="1" fontAlgn="ctr" hangingPunct="1">
              <a:lnSpc>
                <a:spcPts val="196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Critical Gaps in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Practice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00" name="Text 12">
            <a:extLst>
              <a:ext uri="{FF2B5EF4-FFF2-40B4-BE49-F238E27FC236}">
                <a16:creationId xmlns:a16="http://schemas.microsoft.com/office/drawing/2014/main" id="{460A7972-7ABD-07A5-774D-56E4E95000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0" y="3521075"/>
            <a:ext cx="244157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fontAlgn="ctr" hangingPunct="1">
              <a:lnSpc>
                <a:spcPts val="1675"/>
              </a:lnSpc>
              <a:spcBef>
                <a:spcPts val="625"/>
              </a:spcBef>
            </a:pP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Shortcomings included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failing to assess parenting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capacity, overlooking the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children's lived experience,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and practicing in silos.</a:t>
            </a:r>
            <a:endParaRPr lang="en-US" altLang="en-US">
              <a:latin typeface="Arial" panose="020B0604020202020204" pitchFamily="34" charset="0"/>
              <a:ea typeface="Montserrat Regular" panose="000005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401" name="Shape 13">
            <a:extLst>
              <a:ext uri="{FF2B5EF4-FFF2-40B4-BE49-F238E27FC236}">
                <a16:creationId xmlns:a16="http://schemas.microsoft.com/office/drawing/2014/main" id="{3C436683-3363-DEF6-1F12-3C55FDE2EB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7563" y="20907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225475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402" name="Image 2" descr="-449631e.png">
            <a:extLst>
              <a:ext uri="{FF2B5EF4-FFF2-40B4-BE49-F238E27FC236}">
                <a16:creationId xmlns:a16="http://schemas.microsoft.com/office/drawing/2014/main" id="{386F05F8-82EA-3DC0-2CB6-ADEE7B429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2263775"/>
            <a:ext cx="3238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3" name="Shape 14">
            <a:extLst>
              <a:ext uri="{FF2B5EF4-FFF2-40B4-BE49-F238E27FC236}">
                <a16:creationId xmlns:a16="http://schemas.microsoft.com/office/drawing/2014/main" id="{3CD690C0-799E-331D-F300-26BD9F654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750" y="2447925"/>
            <a:ext cx="2667000" cy="2843213"/>
          </a:xfrm>
          <a:prstGeom prst="rect">
            <a:avLst/>
          </a:prstGeom>
          <a:noFill/>
          <a:ln w="25400">
            <a:solidFill>
              <a:srgbClr val="14558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 15">
            <a:extLst>
              <a:ext uri="{FF2B5EF4-FFF2-40B4-BE49-F238E27FC236}">
                <a16:creationId xmlns:a16="http://schemas.microsoft.com/office/drawing/2014/main" id="{C7124430-544C-AC60-4707-FF3FFDEB050D}"/>
              </a:ext>
            </a:extLst>
          </p:cNvPr>
          <p:cNvSpPr/>
          <p:nvPr/>
        </p:nvSpPr>
        <p:spPr>
          <a:xfrm>
            <a:off x="9334500" y="2940050"/>
            <a:ext cx="2381250" cy="749300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/>
          <a:lstStyle/>
          <a:p>
            <a:pPr eaLnBrk="1" fontAlgn="ctr" hangingPunct="1">
              <a:lnSpc>
                <a:spcPts val="1966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Future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Recommendations</a:t>
            </a:r>
            <a:b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</a:br>
            <a:r>
              <a:rPr lang="en-US" sz="156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&amp; Learning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405" name="Text 16">
            <a:extLst>
              <a:ext uri="{FF2B5EF4-FFF2-40B4-BE49-F238E27FC236}">
                <a16:creationId xmlns:a16="http://schemas.microsoft.com/office/drawing/2014/main" id="{39DF7EF0-402F-D971-AA4D-B9A57245EA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4500" y="3770313"/>
            <a:ext cx="23812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fontAlgn="ctr" hangingPunct="1">
              <a:lnSpc>
                <a:spcPts val="1675"/>
              </a:lnSpc>
              <a:spcBef>
                <a:spcPts val="625"/>
              </a:spcBef>
            </a:pP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Moving toward a 'Think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Family' model to correlate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inter-agency data and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ensure timely Section 47</a:t>
            </a:r>
            <a:b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</a:br>
            <a:r>
              <a:rPr lang="en-US" altLang="en-US" sz="1200">
                <a:latin typeface="Arial" panose="020B0604020202020204" pitchFamily="34" charset="0"/>
                <a:ea typeface="Montserrat Regular" panose="00000500000000000000" pitchFamily="2" charset="0"/>
                <a:cs typeface="Arial" panose="020B0604020202020204" pitchFamily="34" charset="0"/>
              </a:rPr>
              <a:t>referrals.</a:t>
            </a:r>
            <a:endParaRPr lang="en-US" altLang="en-US">
              <a:latin typeface="Arial" panose="020B0604020202020204" pitchFamily="34" charset="0"/>
              <a:ea typeface="Montserrat Regular" panose="00000500000000000000" pitchFamily="2" charset="0"/>
              <a:cs typeface="Arial" panose="020B0604020202020204" pitchFamily="34" charset="0"/>
            </a:endParaRPr>
          </a:p>
        </p:txBody>
      </p:sp>
      <p:sp>
        <p:nvSpPr>
          <p:cNvPr id="16406" name="Shape 17">
            <a:extLst>
              <a:ext uri="{FF2B5EF4-FFF2-40B4-BE49-F238E27FC236}">
                <a16:creationId xmlns:a16="http://schemas.microsoft.com/office/drawing/2014/main" id="{1ECA4F8C-C7CF-22F1-FFD3-B068230D5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25063" y="2090738"/>
            <a:ext cx="714375" cy="714375"/>
          </a:xfrm>
          <a:prstGeom prst="ellipse">
            <a:avLst/>
          </a:prstGeom>
          <a:solidFill>
            <a:srgbClr val="FFFFFF"/>
          </a:solidFill>
          <a:ln w="38100">
            <a:solidFill>
              <a:srgbClr val="0E3A5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407" name="Image 3" descr="-680eff1e.png">
            <a:extLst>
              <a:ext uri="{FF2B5EF4-FFF2-40B4-BE49-F238E27FC236}">
                <a16:creationId xmlns:a16="http://schemas.microsoft.com/office/drawing/2014/main" id="{3C007AB3-CE8A-8690-4D61-36802696F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2863" y="2338388"/>
            <a:ext cx="361950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8" name="Shape 18">
            <a:extLst>
              <a:ext uri="{FF2B5EF4-FFF2-40B4-BE49-F238E27FC236}">
                <a16:creationId xmlns:a16="http://schemas.microsoft.com/office/drawing/2014/main" id="{8823B060-BB18-9DDF-CB11-CA099379DF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162675"/>
            <a:ext cx="12192000" cy="695325"/>
          </a:xfrm>
          <a:prstGeom prst="rect">
            <a:avLst/>
          </a:pr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 19">
            <a:extLst>
              <a:ext uri="{FF2B5EF4-FFF2-40B4-BE49-F238E27FC236}">
                <a16:creationId xmlns:a16="http://schemas.microsoft.com/office/drawing/2014/main" id="{7CA67DE4-D40B-3878-4E43-BF18A247040B}"/>
              </a:ext>
            </a:extLst>
          </p:cNvPr>
          <p:cNvSpPr/>
          <p:nvPr/>
        </p:nvSpPr>
        <p:spPr>
          <a:xfrm>
            <a:off x="885825" y="6400800"/>
            <a:ext cx="10420350" cy="211138"/>
          </a:xfrm>
          <a:prstGeom prst="rect">
            <a:avLst/>
          </a:prstGeom>
          <a:noFill/>
          <a:ln>
            <a:miter lim="800000"/>
          </a:ln>
        </p:spPr>
        <p:txBody>
          <a:bodyPr lIns="0" tIns="0" rIns="0" bIns="0" anchor="ctr"/>
          <a:lstStyle/>
          <a:p>
            <a:pPr algn="ctr" eaLnBrk="1" fontAlgn="ctr" hangingPunct="1">
              <a:lnSpc>
                <a:spcPts val="16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20" dirty="0">
                <a:latin typeface="Arial" panose="020B0604020202020204" pitchFamily="34" charset="0"/>
                <a:ea typeface="Montserrat Medium" pitchFamily="34" charset="-122"/>
                <a:cs typeface="Arial" panose="020B0604020202020204" pitchFamily="34" charset="0"/>
              </a:rPr>
              <a:t>The core lesson is not a lack of information, but the need to synthesize data across agencies to identify risks earlier.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 descr="&quot;&quot;">
            <a:extLst>
              <a:ext uri="{FF2B5EF4-FFF2-40B4-BE49-F238E27FC236}">
                <a16:creationId xmlns:a16="http://schemas.microsoft.com/office/drawing/2014/main" id="{2EBE7C66-290B-2F10-4D7B-3377AE73FD1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Picture 3" descr="African American Female Doctor">
            <a:extLst>
              <a:ext uri="{FF2B5EF4-FFF2-40B4-BE49-F238E27FC236}">
                <a16:creationId xmlns:a16="http://schemas.microsoft.com/office/drawing/2014/main" id="{B341CBAC-C8D2-9B1C-5507-3ABE77766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>
            <a:fillRect/>
          </a:stretch>
        </p:blipFill>
        <p:spPr bwMode="auto">
          <a:xfrm>
            <a:off x="0" y="-96838"/>
            <a:ext cx="1219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44F16E-2006-4ADC-DD0C-582E4B901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3"/>
            <a:ext cx="9144000" cy="512127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1500" dirty="0">
                <a:solidFill>
                  <a:srgbClr val="FFFFFF"/>
                </a:solidFill>
              </a:rPr>
              <a:t>Care Act 2014. (2014) Care Act 2014. London: HMSO. Available at:  </a:t>
            </a:r>
            <a:r>
              <a:rPr lang="en-US" sz="1500" u="sng" dirty="0">
                <a:solidFill>
                  <a:srgbClr val="FFFFFF"/>
                </a:solidFill>
                <a:hlinkClick r:id="rId3"/>
              </a:rPr>
              <a:t>www.legislation.gov.uk</a:t>
            </a:r>
            <a:r>
              <a:rPr lang="en-US" sz="1500" dirty="0">
                <a:solidFill>
                  <a:srgbClr val="FFFFFF"/>
                </a:solidFill>
              </a:rPr>
              <a:t> – Care Act 2014⁠ (Accessed: 11 June 2026).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Children Act 1989. (1989) Children Act 1989. London: HMSO. Available at:  </a:t>
            </a:r>
            <a:r>
              <a:rPr lang="en-US" sz="1500" u="sng" dirty="0">
                <a:solidFill>
                  <a:srgbClr val="FFFFFF"/>
                </a:solidFill>
                <a:hlinkClick r:id="rId3"/>
              </a:rPr>
              <a:t>www.legislation.gov.uk</a:t>
            </a:r>
            <a:r>
              <a:rPr lang="en-US" sz="1500" dirty="0">
                <a:solidFill>
                  <a:srgbClr val="FFFFFF"/>
                </a:solidFill>
              </a:rPr>
              <a:t>  – Children Act 1989⁠ (Accessed: 12 June 2026).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Children Act 2004. (2004) Children Act 2004. London: HMSO. Available at:  </a:t>
            </a:r>
            <a:r>
              <a:rPr lang="en-US" sz="1500" u="sng" dirty="0">
                <a:solidFill>
                  <a:srgbClr val="FFFFFF"/>
                </a:solidFill>
                <a:hlinkClick r:id="rId3"/>
              </a:rPr>
              <a:t>www.legislation.gov.uk</a:t>
            </a:r>
            <a:r>
              <a:rPr lang="en-US" sz="1500" dirty="0">
                <a:solidFill>
                  <a:srgbClr val="FFFFFF"/>
                </a:solidFill>
              </a:rPr>
              <a:t>  – Children Act 2004⁠ (Accessed: 21 June 2026).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Department for Education. (2023) Working Together to Safeguard Children: Statutory Guidance on Multi-Agency Working to Help, Support and Protect Children. London: HM Government. Available at:  </a:t>
            </a:r>
            <a:r>
              <a:rPr lang="en-US" sz="1500" u="sng" dirty="0">
                <a:solidFill>
                  <a:srgbClr val="FFFFFF"/>
                </a:solidFill>
                <a:hlinkClick r:id="rId4"/>
              </a:rPr>
              <a:t>www.GOV.UK</a:t>
            </a:r>
            <a:r>
              <a:rPr lang="en-US" sz="1500" dirty="0">
                <a:solidFill>
                  <a:srgbClr val="FFFFFF"/>
                </a:solidFill>
              </a:rPr>
              <a:t>  – Working Together to Safeguard Children⁠ (Accessed: 13 June 2026).  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Domestic Abuse Act 2021. (2021) Domestic Abuse Act 2021. London: HMSO. Available at:  </a:t>
            </a:r>
            <a:r>
              <a:rPr lang="en-US" sz="1500" u="sng" dirty="0">
                <a:solidFill>
                  <a:srgbClr val="FFFFFF"/>
                </a:solidFill>
                <a:hlinkClick r:id="rId3"/>
              </a:rPr>
              <a:t>www.legislation.gov.uk</a:t>
            </a:r>
            <a:r>
              <a:rPr lang="en-US" sz="1500" dirty="0">
                <a:solidFill>
                  <a:srgbClr val="FFFFFF"/>
                </a:solidFill>
              </a:rPr>
              <a:t> – Domestic Abuse Act 2021⁠ (Accessed: 19 June 2026).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General Medical Council. (2012) Protecting Children and Young People: The Responsibilities of All Doctors. London: GMC. Available at:  GMC – Protecting Children and Young People Guidance⁠ (Accessed: 18 June 2026).  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General Medical Council. (2024) Good Medical Practice. London: GMC. Available at:  GMC – Good Medical Practice 2024⁠ (Accessed: 19 June 2026).  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HM Government. (2024) Information Sharing: Advice for Practitioners Providing Safeguarding Services to Children, Young People, Parents and Carers. London: HM Government. Available at:  </a:t>
            </a:r>
            <a:r>
              <a:rPr lang="en-US" sz="1500" u="sng" dirty="0">
                <a:solidFill>
                  <a:srgbClr val="FFFFFF"/>
                </a:solidFill>
                <a:hlinkClick r:id="rId4"/>
              </a:rPr>
              <a:t>www.GOV.UK</a:t>
            </a:r>
            <a:r>
              <a:rPr lang="en-US" sz="1500" dirty="0">
                <a:solidFill>
                  <a:srgbClr val="FFFFFF"/>
                </a:solidFill>
              </a:rPr>
              <a:t> – Information Sharing Advice for Practitioners⁠ (Accessed: 19 June 2026).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 </a:t>
            </a:r>
            <a:br>
              <a:rPr lang="en-US" sz="1500" dirty="0">
                <a:solidFill>
                  <a:srgbClr val="FFFFFF"/>
                </a:solidFill>
              </a:rPr>
            </a:br>
            <a:r>
              <a:rPr lang="en-US" sz="1500" dirty="0">
                <a:solidFill>
                  <a:srgbClr val="FFFFFF"/>
                </a:solidFill>
              </a:rPr>
              <a:t>National Institute for Health and Care Excellence (NICE). (2017) Child Abuse and Neglect (NG76). London: NICE. Available at:  NICE Guideline NG76 – Child Abuse and Neglect⁠ (Accessed: 19 June 2026).</a:t>
            </a:r>
            <a:br>
              <a:rPr lang="en-US" sz="1500" dirty="0">
                <a:solidFill>
                  <a:srgbClr val="FFFFFF"/>
                </a:solidFill>
              </a:rPr>
            </a:br>
            <a:endParaRPr lang="en-US" sz="1500" dirty="0">
              <a:solidFill>
                <a:srgbClr val="FFFFFF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627</Words>
  <Application>Microsoft Office PowerPoint</Application>
  <PresentationFormat>Widescreen</PresentationFormat>
  <Paragraphs>23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Aptos</vt:lpstr>
      <vt:lpstr>Aptos Display</vt:lpstr>
      <vt:lpstr>Arial</vt:lpstr>
      <vt:lpstr>Arial Black</vt:lpstr>
      <vt:lpstr>Office Theme</vt:lpstr>
      <vt:lpstr>PowerPoint Presentation</vt:lpstr>
      <vt:lpstr>PowerPoint Presentation</vt:lpstr>
      <vt:lpstr>Care Act 2014. (2014) Care Act 2014. London: HMSO. Available at:  www.legislation.gov.uk – Care Act 2014⁠ (Accessed: 11 June 2026).   Children Act 1989. (1989) Children Act 1989. London: HMSO. Available at:  www.legislation.gov.uk  – Children Act 1989⁠ (Accessed: 12 June 2026).   Children Act 2004. (2004) Children Act 2004. London: HMSO. Available at:  www.legislation.gov.uk  – Children Act 2004⁠ (Accessed: 21 June 2026).   Department for Education. (2023) Working Together to Safeguard Children: Statutory Guidance on Multi-Agency Working to Help, Support and Protect Children. London: HM Government. Available at:  www.GOV.UK  – Working Together to Safeguard Children⁠ (Accessed: 13 June 2026).     Domestic Abuse Act 2021. (2021) Domestic Abuse Act 2021. London: HMSO. Available at:  www.legislation.gov.uk – Domestic Abuse Act 2021⁠ (Accessed: 19 June 2026).   General Medical Council. (2012) Protecting Children and Young People: The Responsibilities of All Doctors. London: GMC. Available at:  GMC – Protecting Children and Young People Guidance⁠ (Accessed: 18 June 2026).     General Medical Council. (2024) Good Medical Practice. London: GMC. Available at:  GMC – Good Medical Practice 2024⁠ (Accessed: 19 June 2026).     HM Government. (2024) Information Sharing: Advice for Practitioners Providing Safeguarding Services to Children, Young People, Parents and Carers. London: HM Government. Available at:  www.GOV.UK – Information Sharing Advice for Practitioners⁠ (Accessed: 19 June 2026).   National Institute for Health and Care Excellence (NICE). (2017) Child Abuse and Neglect (NG76). London: NICE. Available at:  NICE Guideline NG76 – Child Abuse and Neglect⁠ (Accessed: 19 June 2026).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Jobz Workz</dc:creator>
  <cp:lastModifiedBy>Naomi Lubanza Kihani (2424519)</cp:lastModifiedBy>
  <cp:revision>4</cp:revision>
  <dcterms:created xsi:type="dcterms:W3CDTF">2026-06-21T19:55:37Z</dcterms:created>
  <dcterms:modified xsi:type="dcterms:W3CDTF">2026-06-21T21:28:36Z</dcterms:modified>
</cp:coreProperties>
</file>