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596" r:id="rId2"/>
    <p:sldId id="2565" r:id="rId3"/>
    <p:sldId id="2567" r:id="rId4"/>
    <p:sldId id="2560" r:id="rId5"/>
    <p:sldId id="2597" r:id="rId6"/>
    <p:sldId id="2598" r:id="rId7"/>
    <p:sldId id="2599" r:id="rId8"/>
    <p:sldId id="2600" r:id="rId9"/>
    <p:sldId id="2602" r:id="rId10"/>
    <p:sldId id="2603" r:id="rId11"/>
    <p:sldId id="2604" r:id="rId12"/>
    <p:sldId id="260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95280" autoAdjust="0"/>
  </p:normalViewPr>
  <p:slideViewPr>
    <p:cSldViewPr snapToGrid="0" snapToObjects="1" showGuides="1">
      <p:cViewPr>
        <p:scale>
          <a:sx n="72" d="100"/>
          <a:sy n="72" d="100"/>
        </p:scale>
        <p:origin x="1104" y="283"/>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2/14/2026</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2/14/2026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GB"/>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GB"/>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GB"/>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GB"/>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GB"/>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GB"/>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GB"/>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GB"/>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GB"/>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GB"/>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GB"/>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GB"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GB"/>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GB"/>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GB"/>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GB"/>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GB"/>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GB"/>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GB"/>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GB"/>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GB"/>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GB"/>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GB"/>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GB"/>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GB"/>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GB"/>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GB"/>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GB"/>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GB"/>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GB"/>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GB"/>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GB"/>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GB"/>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GB"/>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GB"/>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GB"/>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GB"/>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GB"/>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GB"/>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GB"/>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GB"/>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GB"/>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GB"/>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GB"/>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GB"/>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GB"/>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GB"/>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GB"/>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GB"/>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GB"/>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GB"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GB"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GB"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GB"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GB"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GB"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GB"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GB"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GB"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GB"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GB"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GB"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GB"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GB"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GB"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GB"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GB"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GB"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GB"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GB"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GB"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GB"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GB"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GB"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GB"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GB"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GB"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GB"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GB"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GB"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GB"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GB"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GB"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GB"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GB"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GB"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GB"/>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GB"/>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GB"/>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GB"/>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GB"/>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GB"/>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GB"/>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GB"/>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GB"/>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GB"/>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GB"/>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GB"/>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GB"/>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GB"/>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GB"/>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GB"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GB"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GB"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GB"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GB"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GB"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GB"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GB"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GB"/>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GB"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GB"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GB"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GB"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GB"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GB"/>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GB"/>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GB"/>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GB"/>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GB"/>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GB"/>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8.1"/><Relationship Id="rId2" Type="http://schemas.openxmlformats.org/officeDocument/2006/relationships/image" Target="../media/image7.jpg"/><Relationship Id="rId1" Type="http://schemas.openxmlformats.org/officeDocument/2006/relationships/slideLayout" Target="../slideLayouts/slideLayout19.xml"/><Relationship Id="rId4" Type="http://schemas.openxmlformats.org/officeDocument/2006/relationships/hyperlink" Target="https://www.rawpixel.com/search/elderl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rotel.pressbooks.pub/whole-child/chapter/psychosocial-theory-2/" TargetMode="External"/><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Category:Young_Carers" TargetMode="External"/><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blog-youth-development-insight.extension.umn.edu/2020/04/" TargetMode="External"/><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435399" TargetMode="External"/><Relationship Id="rId2" Type="http://schemas.openxmlformats.org/officeDocument/2006/relationships/image" Target="../media/image12.jpg"/><Relationship Id="rId1" Type="http://schemas.openxmlformats.org/officeDocument/2006/relationships/slideLayout" Target="../slideLayouts/slideLayout19.xml"/><Relationship Id="rId5" Type="http://schemas.openxmlformats.org/officeDocument/2006/relationships/hyperlink" Target="https://svgsilh.com/image/1691781.html" TargetMode="Externa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www.simplypsychology.org%2Ferik-erikson.html&amp;data=05%7C02%7C2432522%40student.uwtsd.ac.uk%7C918247db08f84c5d878208de6cc76397%7C4e0f11f9046e45059cb8db2152311e21%7C0%7C0%7C639067800922330916%7CUnknown%7CTWFpbGZsb3d8eyJFbXB0eU1hcGkiOnRydWUsIlYiOiIwLjAuMDAwMCIsIlAiOiJXaW4zMiIsIkFOIjoiTWFpbCIsIldUIjoyfQ%3D%3D%7C60000%7C%7C%7C&amp;sdata=jIPMX5tNbOmU4o7Vsx6KUWdrhHYcSxeJ6cwKe5VuFJ8%3D&amp;reserved=0" TargetMode="External"/><Relationship Id="rId2" Type="http://schemas.openxmlformats.org/officeDocument/2006/relationships/hyperlink" Target="https://eur01.safelinks.protection.outlook.com/?url=https%3A%2F%2Fwww.helpguide.org%2Fmental-health%2Fwellbeing%2Feriksons-stages-of-psychosocial-development&amp;data=05%7C02%7C2432522%40student.uwtsd.ac.uk%7C918247db08f84c5d878208de6cc76397%7C4e0f11f9046e45059cb8db2152311e21%7C0%7C0%7C639067800922285862%7CUnknown%7CTWFpbGZsb3d8eyJFbXB0eU1hcGkiOnRydWUsIlYiOiIwLjAuMDAwMCIsIlAiOiJXaW4zMiIsIkFOIjoiTWFpbCIsIldUIjoyfQ%3D%3D%7C60000%7C%7C%7C&amp;sdata=L9pXN62r%2BnocEFRk27SdmwpsbcwjCiTOKb99iEauQ4o%3D&amp;reserved=0" TargetMode="External"/><Relationship Id="rId1" Type="http://schemas.openxmlformats.org/officeDocument/2006/relationships/slideLayout" Target="../slideLayouts/slideLayout14.xml"/><Relationship Id="rId5" Type="http://schemas.openxmlformats.org/officeDocument/2006/relationships/hyperlink" Target="https://eur01.safelinks.protection.outlook.com/?url=https%3A%2F%2Fwww.verywellmind.com%2Ferik-eriksons-stages-of-psychosocial-development-2795740&amp;data=05%7C02%7C2432522%40student.uwtsd.ac.uk%7C918247db08f84c5d878208de6cc76397%7C4e0f11f9046e45059cb8db2152311e21%7C0%7C0%7C639067800922370371%7CUnknown%7CTWFpbGZsb3d8eyJFbXB0eU1hcGkiOnRydWUsIlYiOiIwLjAuMDAwMCIsIlAiOiJXaW4zMiIsIkFOIjoiTWFpbCIsIldUIjoyfQ%3D%3D%7C60000%7C%7C%7C&amp;sdata=3%2B8KSMpRK%2FD%2FwXBN43frYfOGEi6JyuWVdplhQ2XK6bE%3D&amp;reserved=0" TargetMode="External"/><Relationship Id="rId4" Type="http://schemas.openxmlformats.org/officeDocument/2006/relationships/hyperlink" Target="https://eur01.safelinks.protection.outlook.com/?url=https%3A%2F%2Fopenbooks.library.baylor.edu%2Flifespanhumandevelopment%2Fchapter%2Fchapter-19-1-eriksons-theory-of-psychosocial-development&amp;data=05%7C02%7C2432522%40student.uwtsd.ac.uk%7C918247db08f84c5d878208de6cc76397%7C4e0f11f9046e45059cb8db2152311e21%7C0%7C0%7C639067800922251888%7CUnknown%7CTWFpbGZsb3d8eyJFbXB0eU1hcGkiOnRydWUsIlYiOiIwLjAuMDAwMCIsIlAiOiJXaW4zMiIsIkFOIjoiTWFpbCIsIldUIjoyfQ%3D%3D%7C60000%7C%7C%7C&amp;sdata=OGubh1g9bgfUv%2Bmj95FbrxFYW9yn%2BPcQ4gdyURJ2WC8%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using a cell phone&#10;&#10;Description automatically generated with medium confidence">
            <a:extLst>
              <a:ext uri="{FF2B5EF4-FFF2-40B4-BE49-F238E27FC236}">
                <a16:creationId xmlns:a16="http://schemas.microsoft.com/office/drawing/2014/main" id="{59A5D366-BDCD-4761-A29B-21881A691F59}"/>
              </a:ext>
            </a:extLst>
          </p:cNvPr>
          <p:cNvPicPr>
            <a:picLocks noChangeAspect="1"/>
          </p:cNvPicPr>
          <p:nvPr/>
        </p:nvPicPr>
        <p:blipFill rotWithShape="1">
          <a:blip r:embed="rId2"/>
          <a:srcRect t="29313" b="13936"/>
          <a:stretch/>
        </p:blipFill>
        <p:spPr>
          <a:xfrm>
            <a:off x="20" y="4288"/>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anchor="t">
            <a:normAutofit fontScale="90000"/>
          </a:bodyPr>
          <a:lstStyle/>
          <a:p>
            <a:r>
              <a:rPr lang="en-GB" sz="3100" dirty="0"/>
              <a:t>Concepts and theoretical perspectives related to lifespan development </a:t>
            </a:r>
            <a:br>
              <a:rPr lang="en-GB" sz="4000" dirty="0"/>
            </a:br>
            <a:endParaRPr lang="en-US" sz="4000" dirty="0"/>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199" y="6125744"/>
            <a:ext cx="10123967" cy="338549"/>
          </a:xfrm>
          <a:prstGeom prst="rect">
            <a:avLst/>
          </a:prstGeom>
        </p:spPr>
        <p:txBody>
          <a:bodyPr>
            <a:normAutofit fontScale="85000" lnSpcReduction="10000"/>
          </a:bodyPr>
          <a:lstStyle/>
          <a:p>
            <a:r>
              <a:rPr lang="en-US" dirty="0"/>
              <a:t>Khair Un Nisa Sajid-2432522- Psychology in Health and Social Care- Lecture Alice Clayton</a:t>
            </a:r>
          </a:p>
          <a:p>
            <a:endParaRPr lang="en-US" dirty="0"/>
          </a:p>
          <a:p>
            <a:endParaRPr lang="en-US" dirty="0"/>
          </a:p>
        </p:txBody>
      </p:sp>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p:txBody>
          <a:bodyPr/>
          <a:lstStyle/>
          <a:p>
            <a:r>
              <a:rPr lang="en-GB" dirty="0"/>
              <a:t>Demonstrating an understanding of concepts and theoretical perspectives related to lifespan development</a:t>
            </a:r>
          </a:p>
          <a:p>
            <a:r>
              <a:rPr lang="en-GB" dirty="0"/>
              <a:t>I will apply Erikson’s theory to Jenny’s experience, a 16 year old adolescent, a primary carer for her mother for the past 5 years following the death of her father. Her role involves substantial practical responsibilities (cooking, cleaning, shopping) due to her mother’s mobility issues, as well as administrative support stemming from memory loss and low mood.</a:t>
            </a:r>
          </a:p>
          <a:p>
            <a:r>
              <a:rPr lang="en-GB" dirty="0"/>
              <a:t>Such long-term caregiving places Jenny in the position of a young carer, a situation that can significantly shape her developmental trajectory.</a:t>
            </a:r>
          </a:p>
          <a:p>
            <a:endParaRPr lang="en-US"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p:txBody>
          <a:bodyPr/>
          <a:lstStyle/>
          <a:p>
            <a:r>
              <a:rPr lang="en-GB" dirty="0"/>
              <a:t>Introduction</a:t>
            </a:r>
            <a:endParaRPr lang="en-US" dirty="0"/>
          </a:p>
        </p:txBody>
      </p:sp>
      <p:pic>
        <p:nvPicPr>
          <p:cNvPr id="7" name="Picture Placeholder 6" title="Decorative"/>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pic>
        <p:nvPicPr>
          <p:cNvPr id="9" name="Picture Placeholder 8" title="Decorative"/>
          <p:cNvPicPr>
            <a:picLocks noGrp="1" noChangeAspect="1"/>
          </p:cNvPicPr>
          <p:nvPr>
            <p:ph type="pic" sz="quarter" idx="1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9917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Decorative"/>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l="19019" r="41225" b="1"/>
          <a:stretch>
            <a:fillRect/>
          </a:stretch>
        </p:blipFill>
        <p:spPr>
          <a:xfrm>
            <a:off x="6264877" y="10"/>
            <a:ext cx="5927124" cy="6857990"/>
          </a:xfrm>
          <a:noFill/>
        </p:spPr>
      </p:pic>
      <p:sp>
        <p:nvSpPr>
          <p:cNvPr id="7" name="Text Placeholder 6">
            <a:extLst>
              <a:ext uri="{FF2B5EF4-FFF2-40B4-BE49-F238E27FC236}">
                <a16:creationId xmlns:a16="http://schemas.microsoft.com/office/drawing/2014/main" id="{A07FC37E-9058-4ED1-8333-F003F720C943}"/>
              </a:ext>
            </a:extLst>
          </p:cNvPr>
          <p:cNvSpPr>
            <a:spLocks noGrp="1"/>
          </p:cNvSpPr>
          <p:nvPr>
            <p:ph type="body" sz="quarter" idx="11"/>
          </p:nvPr>
        </p:nvSpPr>
        <p:spPr>
          <a:xfrm>
            <a:off x="318530" y="1924884"/>
            <a:ext cx="4838261" cy="1635681"/>
          </a:xfrm>
        </p:spPr>
        <p:txBody>
          <a:bodyPr anchor="ctr">
            <a:normAutofit fontScale="47500" lnSpcReduction="20000"/>
          </a:bodyPr>
          <a:lstStyle/>
          <a:p>
            <a:pPr>
              <a:spcAft>
                <a:spcPts val="600"/>
              </a:spcAft>
            </a:pPr>
            <a:endParaRPr lang="en-GB" dirty="0"/>
          </a:p>
          <a:p>
            <a:pPr>
              <a:spcAft>
                <a:spcPts val="600"/>
              </a:spcAft>
            </a:pPr>
            <a:r>
              <a:rPr lang="en-GB" sz="2900" dirty="0"/>
              <a:t>Erikson argues that personality changes across the lifespan through eight psychosocial stages, from infancy to late adulthood (Erikson, 1950; 1968). </a:t>
            </a:r>
          </a:p>
          <a:p>
            <a:pPr>
              <a:spcAft>
                <a:spcPts val="600"/>
              </a:spcAft>
            </a:pPr>
            <a:r>
              <a:rPr lang="en-GB" sz="2900" dirty="0"/>
              <a:t>Each of these stages involve a psychosocial crisis and how this is resolved will determine the identity and psychological well being</a:t>
            </a:r>
          </a:p>
          <a:p>
            <a:pPr>
              <a:spcAft>
                <a:spcPts val="600"/>
              </a:spcAft>
            </a:pPr>
            <a:endParaRPr lang="en-US" dirty="0"/>
          </a:p>
        </p:txBody>
      </p:sp>
      <p:sp>
        <p:nvSpPr>
          <p:cNvPr id="8" name="Text Placeholder 7">
            <a:extLst>
              <a:ext uri="{FF2B5EF4-FFF2-40B4-BE49-F238E27FC236}">
                <a16:creationId xmlns:a16="http://schemas.microsoft.com/office/drawing/2014/main" id="{8DB1292A-975D-418D-86AF-8C3CD2A23AC3}"/>
              </a:ext>
            </a:extLst>
          </p:cNvPr>
          <p:cNvSpPr>
            <a:spLocks noGrp="1"/>
          </p:cNvSpPr>
          <p:nvPr>
            <p:ph type="body" sz="quarter" idx="13"/>
          </p:nvPr>
        </p:nvSpPr>
        <p:spPr>
          <a:xfrm>
            <a:off x="318530" y="3511889"/>
            <a:ext cx="4294206" cy="755650"/>
          </a:xfrm>
        </p:spPr>
        <p:txBody>
          <a:bodyPr anchor="ctr">
            <a:normAutofit/>
          </a:bodyPr>
          <a:lstStyle/>
          <a:p>
            <a:pPr>
              <a:spcAft>
                <a:spcPts val="600"/>
              </a:spcAft>
            </a:pPr>
            <a:r>
              <a:rPr lang="en-GB" dirty="0"/>
              <a:t>Each stage follows a fixed sequence and builds on previous stages (Erikson, 1968)</a:t>
            </a:r>
          </a:p>
          <a:p>
            <a:pPr>
              <a:spcAft>
                <a:spcPts val="600"/>
              </a:spcAft>
            </a:pPr>
            <a:endParaRPr lang="en-US" sz="1200" dirty="0"/>
          </a:p>
        </p:txBody>
      </p:sp>
      <p:sp>
        <p:nvSpPr>
          <p:cNvPr id="9" name="Text Placeholder 8"/>
          <p:cNvSpPr>
            <a:spLocks noGrp="1"/>
          </p:cNvSpPr>
          <p:nvPr>
            <p:ph type="body" sz="quarter" idx="15"/>
          </p:nvPr>
        </p:nvSpPr>
        <p:spPr>
          <a:xfrm>
            <a:off x="318530" y="4137190"/>
            <a:ext cx="4294206" cy="755650"/>
          </a:xfrm>
        </p:spPr>
        <p:txBody>
          <a:bodyPr anchor="ctr">
            <a:normAutofit/>
          </a:bodyPr>
          <a:lstStyle/>
          <a:p>
            <a:pPr>
              <a:spcAft>
                <a:spcPts val="600"/>
              </a:spcAft>
            </a:pPr>
            <a:r>
              <a:rPr lang="en-US" dirty="0"/>
              <a:t>A Psychosocial stage - </a:t>
            </a:r>
            <a:r>
              <a:rPr lang="en-GB" dirty="0"/>
              <a:t>development turning point requiring resolution</a:t>
            </a:r>
            <a:endParaRPr lang="en-US" dirty="0"/>
          </a:p>
        </p:txBody>
      </p:sp>
      <p:sp>
        <p:nvSpPr>
          <p:cNvPr id="41" name="Text Placeholder 6">
            <a:extLst>
              <a:ext uri="{FF2B5EF4-FFF2-40B4-BE49-F238E27FC236}">
                <a16:creationId xmlns:a16="http://schemas.microsoft.com/office/drawing/2014/main" id="{74D61529-A82A-93CD-E77E-85D00D3C26C8}"/>
              </a:ext>
            </a:extLst>
          </p:cNvPr>
          <p:cNvSpPr>
            <a:spLocks noGrp="1"/>
          </p:cNvSpPr>
          <p:nvPr>
            <p:ph type="body" sz="quarter" idx="16"/>
          </p:nvPr>
        </p:nvSpPr>
        <p:spPr>
          <a:xfrm>
            <a:off x="318530" y="4911684"/>
            <a:ext cx="4294206" cy="755650"/>
          </a:xfrm>
        </p:spPr>
        <p:txBody>
          <a:bodyPr/>
          <a:lstStyle/>
          <a:p>
            <a:r>
              <a:rPr lang="en-US" dirty="0"/>
              <a:t>Ego strengths giving a </a:t>
            </a:r>
            <a:r>
              <a:rPr lang="en-GB" dirty="0"/>
              <a:t>stable and coherent sense of self development over time (Erikson, 1968)</a:t>
            </a:r>
          </a:p>
          <a:p>
            <a:endParaRPr lang="en-US" dirty="0"/>
          </a:p>
        </p:txBody>
      </p:sp>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595100" y="192385"/>
            <a:ext cx="2275389" cy="1025525"/>
          </a:xfrm>
        </p:spPr>
        <p:txBody>
          <a:bodyPr anchor="b">
            <a:normAutofit/>
          </a:bodyPr>
          <a:lstStyle/>
          <a:p>
            <a:r>
              <a:rPr lang="en-GB" sz="2000" dirty="0"/>
              <a:t>Overview of Erikson’s Psychosocial Theory</a:t>
            </a:r>
            <a:endParaRPr lang="en-US" sz="2000" dirty="0"/>
          </a:p>
        </p:txBody>
      </p:sp>
    </p:spTree>
    <p:extLst>
      <p:ext uri="{BB962C8B-B14F-4D97-AF65-F5344CB8AC3E}">
        <p14:creationId xmlns:p14="http://schemas.microsoft.com/office/powerpoint/2010/main" val="26879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082902" y="936980"/>
            <a:ext cx="3686159" cy="902453"/>
          </a:xfrm>
        </p:spPr>
        <p:txBody>
          <a:bodyPr>
            <a:normAutofit/>
          </a:bodyPr>
          <a:lstStyle/>
          <a:p>
            <a:r>
              <a:rPr lang="en-GB" sz="2000" dirty="0"/>
              <a:t>Erikson’s Psychosocial  Theory – Key stages relevant to Jenny</a:t>
            </a:r>
            <a:endParaRPr lang="en-US" sz="20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082902" y="2062716"/>
            <a:ext cx="3856111" cy="727355"/>
          </a:xfrm>
        </p:spPr>
        <p:txBody>
          <a:bodyPr>
            <a:normAutofit fontScale="92500" lnSpcReduction="20000"/>
          </a:bodyPr>
          <a:lstStyle/>
          <a:p>
            <a:endParaRPr lang="en-GB" dirty="0"/>
          </a:p>
          <a:p>
            <a:r>
              <a:rPr lang="en-GB" dirty="0"/>
              <a:t>Industry vs. Inferiority (approx. ages 6–12, overlapping into early teens)</a:t>
            </a:r>
          </a:p>
          <a:p>
            <a:endParaRPr lang="en-US" dirty="0"/>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082901" y="2811606"/>
            <a:ext cx="3686159" cy="3044825"/>
          </a:xfrm>
        </p:spPr>
        <p:txBody>
          <a:bodyPr>
            <a:normAutofit/>
          </a:bodyPr>
          <a:lstStyle/>
          <a:p>
            <a:r>
              <a:rPr lang="en-GB" dirty="0"/>
              <a:t>Core crisis: Developing competence through mastering skills/tasks vs. feelings of inadequacy.</a:t>
            </a:r>
          </a:p>
          <a:p>
            <a:r>
              <a:rPr lang="en-GB" dirty="0"/>
              <a:t>Virtue: Competence (successful resolution); Maladaptive: Inertia/inferiority.</a:t>
            </a:r>
          </a:p>
          <a:p>
            <a:r>
              <a:rPr lang="en-GB" dirty="0"/>
              <a:t>In Jenny's case: From age 11, intense caregiving after father's death forced premature adult responsibilities → disrupted age-appropriate skill-building (e.g., school/peers).</a:t>
            </a:r>
          </a:p>
          <a:p>
            <a:r>
              <a:rPr lang="en-GB" dirty="0"/>
              <a:t>Impact: Built narrow survival competence but risked inferiority, exhaustion, and resentment over last 5 years.</a:t>
            </a:r>
          </a:p>
        </p:txBody>
      </p:sp>
      <p:pic>
        <p:nvPicPr>
          <p:cNvPr id="19" name="Picture Placeholder 18" title="Decorative"/>
          <p:cNvPicPr>
            <a:picLocks noGrp="1" noChangeAspect="1"/>
          </p:cNvPicPr>
          <p:nvPr>
            <p:ph type="pic" sz="quarter" idx="16"/>
          </p:nvPr>
        </p:nvPicPr>
        <p:blipFill>
          <a:blip r:embed="rId2" cstate="email">
            <a:extLst>
              <a:ext uri="{28A0092B-C50C-407E-A947-70E740481C1C}">
                <a14:useLocalDpi xmlns:a14="http://schemas.microsoft.com/office/drawing/2010/main"/>
              </a:ext>
            </a:extLst>
          </a:blip>
          <a:srcRect/>
          <a:stretch>
            <a:fillRect/>
          </a:stretch>
        </p:blipFill>
        <p:spPr/>
      </p:pic>
      <p:pic>
        <p:nvPicPr>
          <p:cNvPr id="18" name="Picture Placeholder 15" title="Decorative"/>
          <p:cNvPicPr>
            <a:picLocks noGrp="1" noChangeAspect="1"/>
          </p:cNvPicPr>
          <p:nvPr>
            <p:ph type="pic" sz="quarter" idx="17"/>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85941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The woman staring at a sea">
            <a:extLst>
              <a:ext uri="{FF2B5EF4-FFF2-40B4-BE49-F238E27FC236}">
                <a16:creationId xmlns:a16="http://schemas.microsoft.com/office/drawing/2014/main" id="{EB5F9BAA-85C1-AAEF-02B3-2309022EC347}"/>
              </a:ext>
            </a:extLst>
          </p:cNvPr>
          <p:cNvPicPr>
            <a:picLocks noGrp="1" noChangeAspect="1"/>
          </p:cNvPicPr>
          <p:nvPr>
            <p:ph type="pic" sz="quarter" idx="16"/>
          </p:nvPr>
        </p:nvPicPr>
        <p:blipFill>
          <a:blip r:embed="rId2"/>
          <a:srcRect l="31963" r="31963"/>
          <a:stretch>
            <a:fillRect/>
          </a:stretch>
        </p:blipFill>
        <p:spPr>
          <a:xfrm>
            <a:off x="0" y="0"/>
            <a:ext cx="3708400" cy="6853712"/>
          </a:xfrm>
        </p:spPr>
      </p:pic>
      <p:sp>
        <p:nvSpPr>
          <p:cNvPr id="3" name="Title 2">
            <a:extLst>
              <a:ext uri="{FF2B5EF4-FFF2-40B4-BE49-F238E27FC236}">
                <a16:creationId xmlns:a16="http://schemas.microsoft.com/office/drawing/2014/main" id="{3A79936D-2D08-A2EC-0D37-2B4DF2E3A4F4}"/>
              </a:ext>
            </a:extLst>
          </p:cNvPr>
          <p:cNvSpPr>
            <a:spLocks noGrp="1"/>
          </p:cNvSpPr>
          <p:nvPr>
            <p:ph type="title"/>
          </p:nvPr>
        </p:nvSpPr>
        <p:spPr/>
        <p:txBody>
          <a:bodyPr>
            <a:normAutofit/>
          </a:bodyPr>
          <a:lstStyle/>
          <a:p>
            <a:r>
              <a:rPr lang="en-GB" sz="2000" dirty="0"/>
              <a:t>Erikson’s Psychosocial  Theory – Key stages relevant to Jenny</a:t>
            </a:r>
          </a:p>
        </p:txBody>
      </p:sp>
      <p:sp>
        <p:nvSpPr>
          <p:cNvPr id="4" name="Text Placeholder 3">
            <a:extLst>
              <a:ext uri="{FF2B5EF4-FFF2-40B4-BE49-F238E27FC236}">
                <a16:creationId xmlns:a16="http://schemas.microsoft.com/office/drawing/2014/main" id="{8D496DB1-21FF-C8B8-383A-D6A1746986CA}"/>
              </a:ext>
            </a:extLst>
          </p:cNvPr>
          <p:cNvSpPr>
            <a:spLocks noGrp="1"/>
          </p:cNvSpPr>
          <p:nvPr>
            <p:ph type="body" sz="quarter" idx="12"/>
          </p:nvPr>
        </p:nvSpPr>
        <p:spPr/>
        <p:txBody>
          <a:bodyPr>
            <a:normAutofit fontScale="25000" lnSpcReduction="20000"/>
          </a:bodyPr>
          <a:lstStyle/>
          <a:p>
            <a:endParaRPr lang="en-GB" dirty="0"/>
          </a:p>
          <a:p>
            <a:r>
              <a:rPr lang="en-GB" sz="6400" dirty="0"/>
              <a:t>Identity vs. Role Confusion (ages 12–18)</a:t>
            </a:r>
          </a:p>
          <a:p>
            <a:endParaRPr lang="en-GB" dirty="0"/>
          </a:p>
        </p:txBody>
      </p:sp>
      <p:sp>
        <p:nvSpPr>
          <p:cNvPr id="5" name="Text Placeholder 4">
            <a:extLst>
              <a:ext uri="{FF2B5EF4-FFF2-40B4-BE49-F238E27FC236}">
                <a16:creationId xmlns:a16="http://schemas.microsoft.com/office/drawing/2014/main" id="{EB21241F-2285-CDE4-FA9B-90FAE1FB7D7E}"/>
              </a:ext>
            </a:extLst>
          </p:cNvPr>
          <p:cNvSpPr>
            <a:spLocks noGrp="1"/>
          </p:cNvSpPr>
          <p:nvPr>
            <p:ph type="body" sz="quarter" idx="15"/>
          </p:nvPr>
        </p:nvSpPr>
        <p:spPr/>
        <p:txBody>
          <a:bodyPr/>
          <a:lstStyle/>
          <a:p>
            <a:r>
              <a:rPr lang="en-GB" dirty="0"/>
              <a:t>Core crisis: Exploring roles/values to form coherent self-identity vs. confusion/foreclosure.</a:t>
            </a:r>
          </a:p>
          <a:p>
            <a:r>
              <a:rPr lang="en-GB" dirty="0"/>
              <a:t>Virtue: Fidelity (loyalty to self/others); Maladaptive: Role diffusion/repudiation.</a:t>
            </a:r>
          </a:p>
          <a:p>
            <a:r>
              <a:rPr lang="en-GB" dirty="0"/>
              <a:t>In Jenny: Fixed "caregiver" role limited exploration (hobbies, peers, future goals), grief compounded by mother's decline.</a:t>
            </a:r>
          </a:p>
          <a:p>
            <a:r>
              <a:rPr lang="en-GB" dirty="0"/>
              <a:t>Impact: Stalled moratorium; potential foreclosed identity centred on duty.</a:t>
            </a:r>
          </a:p>
          <a:p>
            <a:pPr marL="0" indent="0">
              <a:buNone/>
            </a:pPr>
            <a:endParaRPr lang="en-GB" dirty="0"/>
          </a:p>
          <a:p>
            <a:endParaRPr lang="en-GB" dirty="0"/>
          </a:p>
        </p:txBody>
      </p:sp>
      <p:pic>
        <p:nvPicPr>
          <p:cNvPr id="12" name="Picture Placeholder 11" descr="A close-up of a person holding hands">
            <a:extLst>
              <a:ext uri="{FF2B5EF4-FFF2-40B4-BE49-F238E27FC236}">
                <a16:creationId xmlns:a16="http://schemas.microsoft.com/office/drawing/2014/main" id="{DF9604C9-D738-DECE-0B0A-BF27D0E8CF55}"/>
              </a:ext>
            </a:extLst>
          </p:cNvPr>
          <p:cNvPicPr>
            <a:picLocks noGrp="1" noChangeAspect="1"/>
          </p:cNvPicPr>
          <p:nvPr>
            <p:ph type="pic" sz="quarter" idx="17"/>
          </p:nvPr>
        </p:nvPicPr>
        <p:blipFill>
          <a:blip r:embed="rId3">
            <a:extLst>
              <a:ext uri="{837473B0-CC2E-450A-ABE3-18F120FF3D39}">
                <a1611:picAttrSrcUrl xmlns:a1611="http://schemas.microsoft.com/office/drawing/2016/11/main" r:id="rId4"/>
              </a:ext>
            </a:extLst>
          </a:blip>
          <a:srcRect l="34781" r="34781"/>
          <a:stretch>
            <a:fillRect/>
          </a:stretch>
        </p:blipFill>
        <p:spPr/>
      </p:pic>
    </p:spTree>
    <p:extLst>
      <p:ext uri="{BB962C8B-B14F-4D97-AF65-F5344CB8AC3E}">
        <p14:creationId xmlns:p14="http://schemas.microsoft.com/office/powerpoint/2010/main" val="307683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colorful stairs with text and characters">
            <a:extLst>
              <a:ext uri="{FF2B5EF4-FFF2-40B4-BE49-F238E27FC236}">
                <a16:creationId xmlns:a16="http://schemas.microsoft.com/office/drawing/2014/main" id="{CD1CA8E8-B38F-6D88-1560-73C772290580}"/>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rcRect l="22874" r="22874"/>
          <a:stretch>
            <a:fillRect/>
          </a:stretch>
        </p:blipFill>
        <p:spPr>
          <a:xfrm>
            <a:off x="170122" y="2225040"/>
            <a:ext cx="4727202" cy="4632960"/>
          </a:xfrm>
        </p:spPr>
      </p:pic>
      <p:sp>
        <p:nvSpPr>
          <p:cNvPr id="3" name="Text Placeholder 2">
            <a:extLst>
              <a:ext uri="{FF2B5EF4-FFF2-40B4-BE49-F238E27FC236}">
                <a16:creationId xmlns:a16="http://schemas.microsoft.com/office/drawing/2014/main" id="{DDF529E3-1598-CBF1-59E1-5173BC301867}"/>
              </a:ext>
            </a:extLst>
          </p:cNvPr>
          <p:cNvSpPr>
            <a:spLocks noGrp="1"/>
          </p:cNvSpPr>
          <p:nvPr>
            <p:ph type="body" sz="quarter" idx="11"/>
          </p:nvPr>
        </p:nvSpPr>
        <p:spPr>
          <a:xfrm>
            <a:off x="5121031" y="2350931"/>
            <a:ext cx="4294206" cy="1077878"/>
          </a:xfrm>
        </p:spPr>
        <p:txBody>
          <a:bodyPr>
            <a:normAutofit fontScale="40000" lnSpcReduction="20000"/>
          </a:bodyPr>
          <a:lstStyle/>
          <a:p>
            <a:endParaRPr lang="en-GB" dirty="0"/>
          </a:p>
          <a:p>
            <a:r>
              <a:rPr lang="en-GB" sz="3500" dirty="0"/>
              <a:t>Parentification reversed roles → overloaded Industry stage (survival over play/learning) and blocked Identity exploration → explains fatigue, possible academic/social withdrawal, internal conflict between duty and normal teen needs.</a:t>
            </a:r>
          </a:p>
          <a:p>
            <a:endParaRPr lang="en-GB" dirty="0"/>
          </a:p>
        </p:txBody>
      </p:sp>
      <p:sp>
        <p:nvSpPr>
          <p:cNvPr id="4" name="Text Placeholder 3">
            <a:extLst>
              <a:ext uri="{FF2B5EF4-FFF2-40B4-BE49-F238E27FC236}">
                <a16:creationId xmlns:a16="http://schemas.microsoft.com/office/drawing/2014/main" id="{1C160F52-D5DB-A6FC-88EB-FB4C20897C67}"/>
              </a:ext>
            </a:extLst>
          </p:cNvPr>
          <p:cNvSpPr>
            <a:spLocks noGrp="1"/>
          </p:cNvSpPr>
          <p:nvPr>
            <p:ph type="body" sz="quarter" idx="13"/>
          </p:nvPr>
        </p:nvSpPr>
        <p:spPr>
          <a:xfrm>
            <a:off x="5147576" y="3296228"/>
            <a:ext cx="4294206" cy="1077878"/>
          </a:xfrm>
        </p:spPr>
        <p:txBody>
          <a:bodyPr>
            <a:normAutofit fontScale="85000" lnSpcReduction="20000"/>
          </a:bodyPr>
          <a:lstStyle/>
          <a:p>
            <a:endParaRPr lang="en-GB" sz="1500" dirty="0"/>
          </a:p>
          <a:p>
            <a:r>
              <a:rPr lang="en-GB" sz="1600" dirty="0"/>
              <a:t>At 16, Jenny is in peak Identity stage where peers experiment freely; her burdens enforce rigid role → hinders broad self-definition, autonomy, and future vision beyond caregiving. Accelerates some maturity but stunts holistic growth.</a:t>
            </a:r>
          </a:p>
          <a:p>
            <a:endParaRPr lang="en-GB" dirty="0"/>
          </a:p>
        </p:txBody>
      </p:sp>
      <p:sp>
        <p:nvSpPr>
          <p:cNvPr id="5" name="Text Placeholder 4">
            <a:extLst>
              <a:ext uri="{FF2B5EF4-FFF2-40B4-BE49-F238E27FC236}">
                <a16:creationId xmlns:a16="http://schemas.microsoft.com/office/drawing/2014/main" id="{657D94DC-1487-3C0A-8299-6B5AAC28D84E}"/>
              </a:ext>
            </a:extLst>
          </p:cNvPr>
          <p:cNvSpPr>
            <a:spLocks noGrp="1"/>
          </p:cNvSpPr>
          <p:nvPr>
            <p:ph type="body" sz="quarter" idx="14"/>
          </p:nvPr>
        </p:nvSpPr>
        <p:spPr>
          <a:xfrm>
            <a:off x="5121031" y="5451249"/>
            <a:ext cx="4294206" cy="918281"/>
          </a:xfrm>
        </p:spPr>
        <p:txBody>
          <a:bodyPr>
            <a:normAutofit/>
          </a:bodyPr>
          <a:lstStyle/>
          <a:p>
            <a:r>
              <a:rPr lang="en-GB" dirty="0"/>
              <a:t>Without support, risks long-term issues (e.g., intimacy deficits later); respite/mentoring can foster competence + exploration for resilience.</a:t>
            </a:r>
            <a:br>
              <a:rPr lang="en-GB" dirty="0"/>
            </a:br>
            <a:endParaRPr lang="en-GB" dirty="0"/>
          </a:p>
        </p:txBody>
      </p:sp>
      <p:sp>
        <p:nvSpPr>
          <p:cNvPr id="6" name="Text Placeholder 5">
            <a:extLst>
              <a:ext uri="{FF2B5EF4-FFF2-40B4-BE49-F238E27FC236}">
                <a16:creationId xmlns:a16="http://schemas.microsoft.com/office/drawing/2014/main" id="{50FE8BF4-8394-DADA-1022-9BCCD5F02ACB}"/>
              </a:ext>
            </a:extLst>
          </p:cNvPr>
          <p:cNvSpPr>
            <a:spLocks noGrp="1"/>
          </p:cNvSpPr>
          <p:nvPr>
            <p:ph type="body" sz="quarter" idx="15"/>
          </p:nvPr>
        </p:nvSpPr>
        <p:spPr>
          <a:xfrm>
            <a:off x="5147576" y="4380940"/>
            <a:ext cx="4294206" cy="918281"/>
          </a:xfrm>
        </p:spPr>
        <p:txBody>
          <a:bodyPr>
            <a:normAutofit/>
          </a:bodyPr>
          <a:lstStyle/>
          <a:p>
            <a:r>
              <a:rPr lang="en-GB" dirty="0"/>
              <a:t>Unresolved inferiority → low self-esteem, stress/anxiety, burnout risk.</a:t>
            </a:r>
            <a:br>
              <a:rPr lang="en-GB" dirty="0"/>
            </a:br>
            <a:r>
              <a:rPr lang="en-GB" dirty="0"/>
              <a:t>Role confusion → identity distress, low mood, isolation, depression vulnerability (mirroring mother's).</a:t>
            </a:r>
          </a:p>
        </p:txBody>
      </p:sp>
      <p:sp>
        <p:nvSpPr>
          <p:cNvPr id="8" name="Title 7">
            <a:extLst>
              <a:ext uri="{FF2B5EF4-FFF2-40B4-BE49-F238E27FC236}">
                <a16:creationId xmlns:a16="http://schemas.microsoft.com/office/drawing/2014/main" id="{FD1CDCC7-6993-7F75-C40E-F1FF4F475914}"/>
              </a:ext>
            </a:extLst>
          </p:cNvPr>
          <p:cNvSpPr>
            <a:spLocks noGrp="1"/>
          </p:cNvSpPr>
          <p:nvPr>
            <p:ph type="title"/>
          </p:nvPr>
        </p:nvSpPr>
        <p:spPr/>
        <p:txBody>
          <a:bodyPr/>
          <a:lstStyle/>
          <a:p>
            <a:r>
              <a:rPr lang="en-GB" sz="2000" dirty="0"/>
              <a:t>Understanding Jenny's Development &amp; Wellbeing Through Erikson’s Theory</a:t>
            </a:r>
          </a:p>
        </p:txBody>
      </p:sp>
    </p:spTree>
    <p:extLst>
      <p:ext uri="{BB962C8B-B14F-4D97-AF65-F5344CB8AC3E}">
        <p14:creationId xmlns:p14="http://schemas.microsoft.com/office/powerpoint/2010/main" val="374269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Two people sitting at a table">
            <a:extLst>
              <a:ext uri="{FF2B5EF4-FFF2-40B4-BE49-F238E27FC236}">
                <a16:creationId xmlns:a16="http://schemas.microsoft.com/office/drawing/2014/main" id="{A1920003-D374-472A-7C83-6673A99B8DE6}"/>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rcRect l="17587" r="17587"/>
          <a:stretch>
            <a:fillRect/>
          </a:stretch>
        </p:blipFill>
        <p:spPr/>
      </p:pic>
      <p:sp>
        <p:nvSpPr>
          <p:cNvPr id="3" name="Text Placeholder 2">
            <a:extLst>
              <a:ext uri="{FF2B5EF4-FFF2-40B4-BE49-F238E27FC236}">
                <a16:creationId xmlns:a16="http://schemas.microsoft.com/office/drawing/2014/main" id="{AF08A8E9-6F86-CA85-C38D-B76DF84DFF46}"/>
              </a:ext>
            </a:extLst>
          </p:cNvPr>
          <p:cNvSpPr>
            <a:spLocks noGrp="1"/>
          </p:cNvSpPr>
          <p:nvPr>
            <p:ph type="body" sz="quarter" idx="11"/>
          </p:nvPr>
        </p:nvSpPr>
        <p:spPr>
          <a:xfrm>
            <a:off x="471529" y="2217419"/>
            <a:ext cx="4294206" cy="755650"/>
          </a:xfrm>
        </p:spPr>
        <p:txBody>
          <a:bodyPr/>
          <a:lstStyle/>
          <a:p>
            <a:r>
              <a:rPr lang="en-GB" b="1" dirty="0"/>
              <a:t>Respite Care and Practical Home Support</a:t>
            </a:r>
          </a:p>
        </p:txBody>
      </p:sp>
      <p:sp>
        <p:nvSpPr>
          <p:cNvPr id="4" name="Text Placeholder 3">
            <a:extLst>
              <a:ext uri="{FF2B5EF4-FFF2-40B4-BE49-F238E27FC236}">
                <a16:creationId xmlns:a16="http://schemas.microsoft.com/office/drawing/2014/main" id="{340A071A-DB3D-8444-9305-71F4FF81A330}"/>
              </a:ext>
            </a:extLst>
          </p:cNvPr>
          <p:cNvSpPr>
            <a:spLocks noGrp="1"/>
          </p:cNvSpPr>
          <p:nvPr>
            <p:ph type="body" sz="quarter" idx="13"/>
          </p:nvPr>
        </p:nvSpPr>
        <p:spPr>
          <a:xfrm>
            <a:off x="471529" y="2949394"/>
            <a:ext cx="4294206" cy="809082"/>
          </a:xfrm>
        </p:spPr>
        <p:txBody>
          <a:bodyPr>
            <a:noAutofit/>
          </a:bodyPr>
          <a:lstStyle/>
          <a:p>
            <a:r>
              <a:rPr lang="en-GB" dirty="0"/>
              <a:t>Arrange regular, subsidised home-based assistance (e.g., 2–4 hours several times weekly) for tasks such as cooking, cleaning, shopping, and administrative support. This could include volunteer aides or paid carers.</a:t>
            </a:r>
          </a:p>
        </p:txBody>
      </p:sp>
      <p:sp>
        <p:nvSpPr>
          <p:cNvPr id="5" name="Text Placeholder 4">
            <a:extLst>
              <a:ext uri="{FF2B5EF4-FFF2-40B4-BE49-F238E27FC236}">
                <a16:creationId xmlns:a16="http://schemas.microsoft.com/office/drawing/2014/main" id="{66D7F6DC-0417-6AF2-51A7-AA2E62947852}"/>
              </a:ext>
            </a:extLst>
          </p:cNvPr>
          <p:cNvSpPr>
            <a:spLocks noGrp="1"/>
          </p:cNvSpPr>
          <p:nvPr>
            <p:ph type="body" sz="quarter" idx="14"/>
          </p:nvPr>
        </p:nvSpPr>
        <p:spPr>
          <a:xfrm>
            <a:off x="471529" y="4942403"/>
            <a:ext cx="4294206" cy="755650"/>
          </a:xfrm>
        </p:spPr>
        <p:txBody>
          <a:bodyPr/>
          <a:lstStyle/>
          <a:p>
            <a:r>
              <a:rPr lang="en-GB" dirty="0"/>
              <a:t>It also creates space for the Identity versus Role Confusion moratorium, reducing role foreclosure and enabling exploration of self beyond caregiving.</a:t>
            </a:r>
          </a:p>
        </p:txBody>
      </p:sp>
      <p:sp>
        <p:nvSpPr>
          <p:cNvPr id="6" name="Text Placeholder 5">
            <a:extLst>
              <a:ext uri="{FF2B5EF4-FFF2-40B4-BE49-F238E27FC236}">
                <a16:creationId xmlns:a16="http://schemas.microsoft.com/office/drawing/2014/main" id="{934DE17B-66EF-F07F-CF97-29DC375F2CE9}"/>
              </a:ext>
            </a:extLst>
          </p:cNvPr>
          <p:cNvSpPr>
            <a:spLocks noGrp="1"/>
          </p:cNvSpPr>
          <p:nvPr>
            <p:ph type="body" sz="quarter" idx="15"/>
          </p:nvPr>
        </p:nvSpPr>
        <p:spPr>
          <a:xfrm>
            <a:off x="471529" y="3860838"/>
            <a:ext cx="4294206" cy="1081565"/>
          </a:xfrm>
        </p:spPr>
        <p:txBody>
          <a:bodyPr>
            <a:noAutofit/>
          </a:bodyPr>
          <a:lstStyle/>
          <a:p>
            <a:r>
              <a:rPr lang="en-GB" dirty="0"/>
              <a:t>This strategy directly mitigates overload in the Industry versus Inferiority stage by redistributing adult responsibilities, allowing Jenny to engage in age-appropriate skill-building (e.g., schoolwork, hobbies) and fostering a broader sense of competence rather than survival-focused industry.</a:t>
            </a:r>
          </a:p>
        </p:txBody>
      </p:sp>
      <p:sp>
        <p:nvSpPr>
          <p:cNvPr id="7" name="Text Placeholder 6">
            <a:extLst>
              <a:ext uri="{FF2B5EF4-FFF2-40B4-BE49-F238E27FC236}">
                <a16:creationId xmlns:a16="http://schemas.microsoft.com/office/drawing/2014/main" id="{95FF2207-517A-3CC0-E567-22E1BE8BDF56}"/>
              </a:ext>
            </a:extLst>
          </p:cNvPr>
          <p:cNvSpPr>
            <a:spLocks noGrp="1"/>
          </p:cNvSpPr>
          <p:nvPr>
            <p:ph type="body" sz="quarter" idx="16"/>
          </p:nvPr>
        </p:nvSpPr>
        <p:spPr>
          <a:xfrm>
            <a:off x="471529" y="5698053"/>
            <a:ext cx="4823485" cy="999460"/>
          </a:xfrm>
        </p:spPr>
        <p:txBody>
          <a:bodyPr>
            <a:noAutofit/>
          </a:bodyPr>
          <a:lstStyle/>
          <a:p>
            <a:r>
              <a:rPr lang="en-GB" dirty="0"/>
              <a:t>Local authority social workers (via children's services or adult social care) for needs assessment and Carer's Assessment under the Care Act 2014; referral to Carers Trust network organisations or local young carers services for implementation; coordination by a designated family support worker or young carers lead.</a:t>
            </a:r>
          </a:p>
        </p:txBody>
      </p:sp>
      <p:sp>
        <p:nvSpPr>
          <p:cNvPr id="8" name="Title 7">
            <a:extLst>
              <a:ext uri="{FF2B5EF4-FFF2-40B4-BE49-F238E27FC236}">
                <a16:creationId xmlns:a16="http://schemas.microsoft.com/office/drawing/2014/main" id="{F6F4D1E9-E8B4-BC16-B53B-9FE18C486ED4}"/>
              </a:ext>
            </a:extLst>
          </p:cNvPr>
          <p:cNvSpPr>
            <a:spLocks noGrp="1"/>
          </p:cNvSpPr>
          <p:nvPr>
            <p:ph type="title"/>
          </p:nvPr>
        </p:nvSpPr>
        <p:spPr/>
        <p:txBody>
          <a:bodyPr/>
          <a:lstStyle/>
          <a:p>
            <a:r>
              <a:rPr lang="en-GB" sz="2000" dirty="0"/>
              <a:t>Supporting Jenny in her role as a young carer for her mother</a:t>
            </a:r>
            <a:br>
              <a:rPr lang="en-GB" sz="2000" dirty="0"/>
            </a:br>
            <a:endParaRPr lang="en-GB" sz="2000" dirty="0"/>
          </a:p>
        </p:txBody>
      </p:sp>
    </p:spTree>
    <p:extLst>
      <p:ext uri="{BB962C8B-B14F-4D97-AF65-F5344CB8AC3E}">
        <p14:creationId xmlns:p14="http://schemas.microsoft.com/office/powerpoint/2010/main" val="10175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heart with hands hugging&#10;&#10;AI-generated content may be incorrect.">
            <a:extLst>
              <a:ext uri="{FF2B5EF4-FFF2-40B4-BE49-F238E27FC236}">
                <a16:creationId xmlns:a16="http://schemas.microsoft.com/office/drawing/2014/main" id="{F37FDF8F-687D-D388-DD40-B54DBE71BB8E}"/>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rcRect l="24360" r="24360"/>
          <a:stretch>
            <a:fillRect/>
          </a:stretch>
        </p:blipFill>
        <p:spPr/>
      </p:pic>
      <p:sp>
        <p:nvSpPr>
          <p:cNvPr id="3" name="Text Placeholder 2">
            <a:extLst>
              <a:ext uri="{FF2B5EF4-FFF2-40B4-BE49-F238E27FC236}">
                <a16:creationId xmlns:a16="http://schemas.microsoft.com/office/drawing/2014/main" id="{AF79CE05-2C60-F698-3EE5-BD3EDB3618E4}"/>
              </a:ext>
            </a:extLst>
          </p:cNvPr>
          <p:cNvSpPr>
            <a:spLocks noGrp="1"/>
          </p:cNvSpPr>
          <p:nvPr>
            <p:ph type="body" sz="quarter" idx="11"/>
          </p:nvPr>
        </p:nvSpPr>
        <p:spPr>
          <a:xfrm>
            <a:off x="5121031" y="1469390"/>
            <a:ext cx="4294206" cy="755650"/>
          </a:xfrm>
        </p:spPr>
        <p:txBody>
          <a:bodyPr/>
          <a:lstStyle/>
          <a:p>
            <a:r>
              <a:rPr lang="en-GB" b="1"/>
              <a:t>Peer Support Groups and One-to-One Counselling</a:t>
            </a:r>
          </a:p>
          <a:p>
            <a:endParaRPr lang="en-GB" dirty="0"/>
          </a:p>
        </p:txBody>
      </p:sp>
      <p:sp>
        <p:nvSpPr>
          <p:cNvPr id="4" name="Text Placeholder 3">
            <a:extLst>
              <a:ext uri="{FF2B5EF4-FFF2-40B4-BE49-F238E27FC236}">
                <a16:creationId xmlns:a16="http://schemas.microsoft.com/office/drawing/2014/main" id="{CED7E686-5BAF-B89C-5101-EBA0C8B19D59}"/>
              </a:ext>
            </a:extLst>
          </p:cNvPr>
          <p:cNvSpPr>
            <a:spLocks noGrp="1"/>
          </p:cNvSpPr>
          <p:nvPr>
            <p:ph type="body" sz="quarter" idx="13"/>
          </p:nvPr>
        </p:nvSpPr>
        <p:spPr>
          <a:xfrm>
            <a:off x="5121031" y="2225040"/>
            <a:ext cx="5692281" cy="1112253"/>
          </a:xfrm>
        </p:spPr>
        <p:txBody>
          <a:bodyPr>
            <a:normAutofit/>
          </a:bodyPr>
          <a:lstStyle/>
          <a:p>
            <a:r>
              <a:rPr lang="en-GB" dirty="0"/>
              <a:t>Enrol Jenny in facilitated peer groups for young carers (monthly sessions with shared activities and discussions) combined with individual counselling (e.g., 8–12 sessions using CBT or narrative therapy) to process grief, role reversal, and emotional needs.</a:t>
            </a:r>
          </a:p>
          <a:p>
            <a:endParaRPr lang="en-GB" dirty="0"/>
          </a:p>
        </p:txBody>
      </p:sp>
      <p:sp>
        <p:nvSpPr>
          <p:cNvPr id="5" name="Text Placeholder 4">
            <a:extLst>
              <a:ext uri="{FF2B5EF4-FFF2-40B4-BE49-F238E27FC236}">
                <a16:creationId xmlns:a16="http://schemas.microsoft.com/office/drawing/2014/main" id="{CA4A3D43-F1C8-47D6-6AAD-7754CCD4C1D9}"/>
              </a:ext>
            </a:extLst>
          </p:cNvPr>
          <p:cNvSpPr>
            <a:spLocks noGrp="1"/>
          </p:cNvSpPr>
          <p:nvPr>
            <p:ph type="body" sz="quarter" idx="14"/>
          </p:nvPr>
        </p:nvSpPr>
        <p:spPr>
          <a:xfrm>
            <a:off x="5162010" y="4713120"/>
            <a:ext cx="5778892" cy="942588"/>
          </a:xfrm>
        </p:spPr>
        <p:txBody>
          <a:bodyPr>
            <a:noAutofit/>
          </a:bodyPr>
          <a:lstStyle/>
          <a:p>
            <a:r>
              <a:rPr lang="en-GB" dirty="0"/>
              <a:t>Youth workers or therapists from Carers Trust-affiliated young carers projects; NHS Child and Adolescent Mental Health Services (CAMHS) for counselling referral (via GP or school); school counsellors for initial identification and support.</a:t>
            </a:r>
          </a:p>
        </p:txBody>
      </p:sp>
      <p:sp>
        <p:nvSpPr>
          <p:cNvPr id="6" name="Text Placeholder 5">
            <a:extLst>
              <a:ext uri="{FF2B5EF4-FFF2-40B4-BE49-F238E27FC236}">
                <a16:creationId xmlns:a16="http://schemas.microsoft.com/office/drawing/2014/main" id="{F3EB3864-598B-6447-2370-B0B6DE257645}"/>
              </a:ext>
            </a:extLst>
          </p:cNvPr>
          <p:cNvSpPr>
            <a:spLocks noGrp="1"/>
          </p:cNvSpPr>
          <p:nvPr>
            <p:ph type="body" sz="quarter" idx="15"/>
          </p:nvPr>
        </p:nvSpPr>
        <p:spPr>
          <a:xfrm>
            <a:off x="5162011" y="3335963"/>
            <a:ext cx="6002175" cy="1371626"/>
          </a:xfrm>
        </p:spPr>
        <p:txBody>
          <a:bodyPr>
            <a:normAutofit/>
          </a:bodyPr>
          <a:lstStyle/>
          <a:p>
            <a:r>
              <a:rPr lang="en-GB" dirty="0"/>
              <a:t>This intervention supports Identity versus Role Confusion by providing social experimentation, normalisation of experiences, and peer validation, promoting fidelity through integrated self-narratives and relational belonging. It addresses residual Industry imbalances by validating caregiving competencies while encouraging emotional regulation and reduced isolation.</a:t>
            </a:r>
          </a:p>
          <a:p>
            <a:endParaRPr lang="en-GB" dirty="0"/>
          </a:p>
        </p:txBody>
      </p:sp>
      <p:sp>
        <p:nvSpPr>
          <p:cNvPr id="7" name="Text Placeholder 6">
            <a:extLst>
              <a:ext uri="{FF2B5EF4-FFF2-40B4-BE49-F238E27FC236}">
                <a16:creationId xmlns:a16="http://schemas.microsoft.com/office/drawing/2014/main" id="{249C0A5E-58A4-AE33-B600-5976A908AFC2}"/>
              </a:ext>
            </a:extLst>
          </p:cNvPr>
          <p:cNvSpPr>
            <a:spLocks noGrp="1"/>
          </p:cNvSpPr>
          <p:nvPr>
            <p:ph type="body" sz="quarter" idx="16"/>
          </p:nvPr>
        </p:nvSpPr>
        <p:spPr>
          <a:xfrm>
            <a:off x="5121031" y="5605012"/>
            <a:ext cx="5819871" cy="992471"/>
          </a:xfrm>
        </p:spPr>
        <p:txBody>
          <a:bodyPr/>
          <a:lstStyle/>
          <a:p>
            <a:r>
              <a:rPr lang="en-GB" dirty="0"/>
              <a:t>Such approaches align with UK young carers policy, emphasising prevention of negative outcomes and promotion of holistic development.</a:t>
            </a:r>
          </a:p>
        </p:txBody>
      </p:sp>
      <p:sp>
        <p:nvSpPr>
          <p:cNvPr id="8" name="Title 7">
            <a:extLst>
              <a:ext uri="{FF2B5EF4-FFF2-40B4-BE49-F238E27FC236}">
                <a16:creationId xmlns:a16="http://schemas.microsoft.com/office/drawing/2014/main" id="{239071BE-0C8C-2795-C504-293613541EEE}"/>
              </a:ext>
            </a:extLst>
          </p:cNvPr>
          <p:cNvSpPr>
            <a:spLocks noGrp="1"/>
          </p:cNvSpPr>
          <p:nvPr>
            <p:ph type="title"/>
          </p:nvPr>
        </p:nvSpPr>
        <p:spPr/>
        <p:txBody>
          <a:bodyPr/>
          <a:lstStyle/>
          <a:p>
            <a:r>
              <a:rPr lang="en-GB" sz="2000"/>
              <a:t>Supporting Jenny in her role as a young carer for her mother</a:t>
            </a:r>
            <a:br>
              <a:rPr lang="en-GB" sz="2000"/>
            </a:br>
            <a:endParaRPr lang="en-GB" sz="2000" dirty="0"/>
          </a:p>
        </p:txBody>
      </p:sp>
    </p:spTree>
    <p:extLst>
      <p:ext uri="{BB962C8B-B14F-4D97-AF65-F5344CB8AC3E}">
        <p14:creationId xmlns:p14="http://schemas.microsoft.com/office/powerpoint/2010/main" val="2738527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2C393C1-94A1-981A-2052-5AF3674ADFDD}"/>
              </a:ext>
            </a:extLst>
          </p:cNvPr>
          <p:cNvSpPr>
            <a:spLocks noGrp="1"/>
          </p:cNvSpPr>
          <p:nvPr>
            <p:ph type="body" sz="quarter" idx="12"/>
          </p:nvPr>
        </p:nvSpPr>
        <p:spPr/>
        <p:txBody>
          <a:bodyPr/>
          <a:lstStyle/>
          <a:p>
            <a:r>
              <a:rPr lang="en-GB" dirty="0"/>
              <a:t>Nature</a:t>
            </a:r>
          </a:p>
        </p:txBody>
      </p:sp>
      <p:sp>
        <p:nvSpPr>
          <p:cNvPr id="3" name="Text Placeholder 2">
            <a:extLst>
              <a:ext uri="{FF2B5EF4-FFF2-40B4-BE49-F238E27FC236}">
                <a16:creationId xmlns:a16="http://schemas.microsoft.com/office/drawing/2014/main" id="{09FC8D1B-8CF1-30F4-28AD-21173A25B45F}"/>
              </a:ext>
            </a:extLst>
          </p:cNvPr>
          <p:cNvSpPr>
            <a:spLocks noGrp="1"/>
          </p:cNvSpPr>
          <p:nvPr>
            <p:ph type="body" sz="quarter" idx="14"/>
          </p:nvPr>
        </p:nvSpPr>
        <p:spPr/>
        <p:txBody>
          <a:bodyPr/>
          <a:lstStyle/>
          <a:p>
            <a:r>
              <a:rPr lang="en-GB" dirty="0"/>
              <a:t>Nurture</a:t>
            </a:r>
          </a:p>
        </p:txBody>
      </p:sp>
      <p:sp>
        <p:nvSpPr>
          <p:cNvPr id="4" name="Text Placeholder 3">
            <a:extLst>
              <a:ext uri="{FF2B5EF4-FFF2-40B4-BE49-F238E27FC236}">
                <a16:creationId xmlns:a16="http://schemas.microsoft.com/office/drawing/2014/main" id="{85D18373-B6F3-9E43-512C-DD49AC6B2140}"/>
              </a:ext>
            </a:extLst>
          </p:cNvPr>
          <p:cNvSpPr>
            <a:spLocks noGrp="1"/>
          </p:cNvSpPr>
          <p:nvPr>
            <p:ph type="body" sz="quarter" idx="15"/>
          </p:nvPr>
        </p:nvSpPr>
        <p:spPr>
          <a:xfrm>
            <a:off x="877607" y="3366302"/>
            <a:ext cx="4340785" cy="1567206"/>
          </a:xfrm>
        </p:spPr>
        <p:txBody>
          <a:bodyPr/>
          <a:lstStyle/>
          <a:p>
            <a:r>
              <a:rPr lang="en-GB" dirty="0"/>
              <a:t>Adolescent brain development increases vulnerability to stress, and mood difficulties. (Casey et al, 2011)</a:t>
            </a:r>
          </a:p>
          <a:p>
            <a:r>
              <a:rPr lang="en-GB" dirty="0"/>
              <a:t> Possible genetic predisposition to mood disorders increasing anxiety/depression</a:t>
            </a:r>
            <a:endParaRPr lang="en-US" dirty="0"/>
          </a:p>
          <a:p>
            <a:r>
              <a:rPr lang="en-GB" dirty="0"/>
              <a:t> Intergenerational transmission of mental health through her mother</a:t>
            </a:r>
          </a:p>
        </p:txBody>
      </p:sp>
      <p:sp>
        <p:nvSpPr>
          <p:cNvPr id="5" name="Text Placeholder 4">
            <a:extLst>
              <a:ext uri="{FF2B5EF4-FFF2-40B4-BE49-F238E27FC236}">
                <a16:creationId xmlns:a16="http://schemas.microsoft.com/office/drawing/2014/main" id="{6EB66084-D304-B944-FE03-BA3D432F0200}"/>
              </a:ext>
            </a:extLst>
          </p:cNvPr>
          <p:cNvSpPr>
            <a:spLocks noGrp="1"/>
          </p:cNvSpPr>
          <p:nvPr>
            <p:ph type="body" sz="quarter" idx="16"/>
          </p:nvPr>
        </p:nvSpPr>
        <p:spPr>
          <a:xfrm>
            <a:off x="6972685" y="3366301"/>
            <a:ext cx="4342629" cy="1662899"/>
          </a:xfrm>
        </p:spPr>
        <p:txBody>
          <a:bodyPr/>
          <a:lstStyle/>
          <a:p>
            <a:r>
              <a:rPr lang="en-GB" dirty="0"/>
              <a:t>Father's death at age 11</a:t>
            </a:r>
          </a:p>
          <a:p>
            <a:r>
              <a:rPr lang="en-GB" dirty="0"/>
              <a:t> Mother’s  illness leading to, chronic caregiving stress, and academic disruption.</a:t>
            </a:r>
          </a:p>
          <a:p>
            <a:r>
              <a:rPr lang="en-GB" dirty="0"/>
              <a:t>Environmental factors disrupt Erikson’s psychosocial stages, such as adult duties over age-appropriate mastery</a:t>
            </a:r>
            <a:endParaRPr lang="en-US" dirty="0"/>
          </a:p>
          <a:p>
            <a:endParaRPr lang="en-GB" dirty="0"/>
          </a:p>
        </p:txBody>
      </p:sp>
      <p:sp>
        <p:nvSpPr>
          <p:cNvPr id="6" name="Title 5">
            <a:extLst>
              <a:ext uri="{FF2B5EF4-FFF2-40B4-BE49-F238E27FC236}">
                <a16:creationId xmlns:a16="http://schemas.microsoft.com/office/drawing/2014/main" id="{D0F87AE9-E789-7AA4-3AEE-579C3D60BB2E}"/>
              </a:ext>
            </a:extLst>
          </p:cNvPr>
          <p:cNvSpPr>
            <a:spLocks noGrp="1"/>
          </p:cNvSpPr>
          <p:nvPr>
            <p:ph type="title"/>
          </p:nvPr>
        </p:nvSpPr>
        <p:spPr/>
        <p:txBody>
          <a:bodyPr/>
          <a:lstStyle/>
          <a:p>
            <a:r>
              <a:rPr lang="en-GB" dirty="0"/>
              <a:t>Nature vs Nurture</a:t>
            </a:r>
          </a:p>
        </p:txBody>
      </p:sp>
      <p:sp>
        <p:nvSpPr>
          <p:cNvPr id="7" name="Text Placeholder 4">
            <a:extLst>
              <a:ext uri="{FF2B5EF4-FFF2-40B4-BE49-F238E27FC236}">
                <a16:creationId xmlns:a16="http://schemas.microsoft.com/office/drawing/2014/main" id="{F24EA67A-6544-1ED2-10C5-93E4D46128CA}"/>
              </a:ext>
            </a:extLst>
          </p:cNvPr>
          <p:cNvSpPr txBox="1">
            <a:spLocks/>
          </p:cNvSpPr>
          <p:nvPr/>
        </p:nvSpPr>
        <p:spPr>
          <a:xfrm>
            <a:off x="3818360" y="5195101"/>
            <a:ext cx="4342629" cy="1662899"/>
          </a:xfrm>
          <a:prstGeom prst="rect">
            <a:avLst/>
          </a:prstGeom>
        </p:spPr>
        <p:txBody>
          <a:bodyPr vert="horz" lIns="0" tIns="7200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400" b="0" i="0" kern="1200">
                <a:solidFill>
                  <a:schemeClr val="bg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100" b="0" i="0" kern="1200">
                <a:solidFill>
                  <a:schemeClr val="bg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050" b="0" i="0" kern="1200">
                <a:solidFill>
                  <a:schemeClr val="bg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050" b="0" i="0" kern="1200">
                <a:solidFill>
                  <a:schemeClr val="bg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Care and practical home support addresses nurture driven overload</a:t>
            </a:r>
            <a:br>
              <a:rPr lang="en-GB" dirty="0"/>
            </a:br>
            <a:endParaRPr lang="en-GB" dirty="0"/>
          </a:p>
          <a:p>
            <a:r>
              <a:rPr lang="en-GB" dirty="0"/>
              <a:t>Peer support groups and counselling</a:t>
            </a:r>
          </a:p>
          <a:p>
            <a:r>
              <a:rPr lang="en-GB" dirty="0"/>
              <a:t>Counters nurture-induced isolation and identity foreclosure through social</a:t>
            </a:r>
            <a:endParaRPr lang="en-GB" b="1" dirty="0"/>
          </a:p>
          <a:p>
            <a:endParaRPr lang="en-GB" dirty="0"/>
          </a:p>
        </p:txBody>
      </p:sp>
      <p:sp>
        <p:nvSpPr>
          <p:cNvPr id="10" name="Text Placeholder 2">
            <a:extLst>
              <a:ext uri="{FF2B5EF4-FFF2-40B4-BE49-F238E27FC236}">
                <a16:creationId xmlns:a16="http://schemas.microsoft.com/office/drawing/2014/main" id="{BC2B251A-E7EB-04DC-9552-398D1A166287}"/>
              </a:ext>
            </a:extLst>
          </p:cNvPr>
          <p:cNvSpPr txBox="1">
            <a:spLocks/>
          </p:cNvSpPr>
          <p:nvPr/>
        </p:nvSpPr>
        <p:spPr>
          <a:xfrm>
            <a:off x="3818360" y="5052692"/>
            <a:ext cx="4730217" cy="593467"/>
          </a:xfrm>
          <a:prstGeom prst="rect">
            <a:avLst/>
          </a:prstGeom>
        </p:spPr>
        <p:txBody>
          <a:bodyPr vert="horz" lIns="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1600" b="1" i="0" kern="1200" dirty="0">
                <a:solidFill>
                  <a:schemeClr val="bg1"/>
                </a:solidFill>
                <a:latin typeface="+mj-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Impact on the proposed strategies</a:t>
            </a:r>
            <a:br>
              <a:rPr lang="en-GB" dirty="0"/>
            </a:br>
            <a:br>
              <a:rPr lang="en-GB" dirty="0"/>
            </a:br>
            <a:endParaRPr lang="en-GB" dirty="0"/>
          </a:p>
        </p:txBody>
      </p:sp>
    </p:spTree>
    <p:extLst>
      <p:ext uri="{BB962C8B-B14F-4D97-AF65-F5344CB8AC3E}">
        <p14:creationId xmlns:p14="http://schemas.microsoft.com/office/powerpoint/2010/main" val="433049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erson and a child walking on a beach">
            <a:extLst>
              <a:ext uri="{FF2B5EF4-FFF2-40B4-BE49-F238E27FC236}">
                <a16:creationId xmlns:a16="http://schemas.microsoft.com/office/drawing/2014/main" id="{B2D97907-708F-595C-EAA5-123F2B1280FB}"/>
              </a:ext>
            </a:extLst>
          </p:cNvPr>
          <p:cNvPicPr>
            <a:picLocks noGrp="1" noChangeAspect="1"/>
          </p:cNvPicPr>
          <p:nvPr>
            <p:ph type="pic" sz="quarter" idx="16"/>
          </p:nvPr>
        </p:nvPicPr>
        <p:blipFill>
          <a:blip r:embed="rId2">
            <a:extLst>
              <a:ext uri="{837473B0-CC2E-450A-ABE3-18F120FF3D39}">
                <a1611:picAttrSrcUrl xmlns:a1611="http://schemas.microsoft.com/office/drawing/2016/11/main" r:id="rId3"/>
              </a:ext>
            </a:extLst>
          </a:blip>
          <a:srcRect l="32076" r="32076"/>
          <a:stretch>
            <a:fillRect/>
          </a:stretch>
        </p:blipFill>
        <p:spPr/>
      </p:pic>
      <p:sp>
        <p:nvSpPr>
          <p:cNvPr id="3" name="Title 2">
            <a:extLst>
              <a:ext uri="{FF2B5EF4-FFF2-40B4-BE49-F238E27FC236}">
                <a16:creationId xmlns:a16="http://schemas.microsoft.com/office/drawing/2014/main" id="{C7F3483B-A4B3-80A3-6DC0-66DCF996A81F}"/>
              </a:ext>
            </a:extLst>
          </p:cNvPr>
          <p:cNvSpPr>
            <a:spLocks noGrp="1"/>
          </p:cNvSpPr>
          <p:nvPr>
            <p:ph type="title"/>
          </p:nvPr>
        </p:nvSpPr>
        <p:spPr>
          <a:xfrm>
            <a:off x="3792278" y="77156"/>
            <a:ext cx="4501117" cy="733028"/>
          </a:xfrm>
        </p:spPr>
        <p:txBody>
          <a:bodyPr>
            <a:noAutofit/>
          </a:bodyPr>
          <a:lstStyle/>
          <a:p>
            <a:r>
              <a:rPr lang="en-GB" sz="2000" dirty="0"/>
              <a:t>Strengths and  Weaknesses of Erikson's Psychosocial  Theory in Application to Teenagers like  Jenny</a:t>
            </a:r>
            <a:br>
              <a:rPr lang="en-GB" sz="2000" dirty="0"/>
            </a:br>
            <a:endParaRPr lang="en-GB" sz="2000" dirty="0"/>
          </a:p>
        </p:txBody>
      </p:sp>
      <p:sp>
        <p:nvSpPr>
          <p:cNvPr id="5" name="Text Placeholder 4">
            <a:extLst>
              <a:ext uri="{FF2B5EF4-FFF2-40B4-BE49-F238E27FC236}">
                <a16:creationId xmlns:a16="http://schemas.microsoft.com/office/drawing/2014/main" id="{62247192-B7D7-8B50-7CAC-FFFB7C6C9090}"/>
              </a:ext>
            </a:extLst>
          </p:cNvPr>
          <p:cNvSpPr>
            <a:spLocks noGrp="1"/>
          </p:cNvSpPr>
          <p:nvPr>
            <p:ph type="body" sz="quarter" idx="15"/>
          </p:nvPr>
        </p:nvSpPr>
        <p:spPr>
          <a:xfrm>
            <a:off x="3697175" y="946298"/>
            <a:ext cx="4691322" cy="3476721"/>
          </a:xfrm>
        </p:spPr>
        <p:txBody>
          <a:bodyPr>
            <a:noAutofit/>
          </a:bodyPr>
          <a:lstStyle/>
          <a:p>
            <a:r>
              <a:rPr lang="en-GB" dirty="0"/>
              <a:t>Erikson's psychosocial theory provides a valuable framework for understanding adolescent development, particularly in cases like Jenny’s.</a:t>
            </a:r>
          </a:p>
          <a:p>
            <a:r>
              <a:rPr lang="en-GB" dirty="0"/>
              <a:t>A key strength is its lifespan perspective, offering a comprehensive view of how early crises (e.g., Industry vs. Inferiority) influence later stages like Identity vs. Role Confusion, enabling holistic assessments of cumulative impacts on wellbeing (Erikson, 1968). </a:t>
            </a:r>
          </a:p>
          <a:p>
            <a:r>
              <a:rPr lang="en-GB" dirty="0"/>
              <a:t>Its emphasis on social and relational contexts, such as family dynamics, makes it practically applicable for designing interventions like peer support to foster fidelity and competence in burdened teens (</a:t>
            </a:r>
            <a:r>
              <a:rPr lang="en-GB" dirty="0" err="1"/>
              <a:t>Verywell</a:t>
            </a:r>
            <a:r>
              <a:rPr lang="en-GB" dirty="0"/>
              <a:t> Mind, 2025). </a:t>
            </a:r>
            <a:br>
              <a:rPr lang="en-GB" dirty="0"/>
            </a:br>
            <a:br>
              <a:rPr lang="en-GB" dirty="0"/>
            </a:br>
            <a:r>
              <a:rPr lang="en-GB" dirty="0"/>
              <a:t>However, the theory has notable weaknesses when applied to diverse adolescents. Stages are often vague and culturally biased, rooted in Western individualism, which may overlook collectivist influences or non-linear development in multicultural or low-resource contexts like Jenny's potentially strained family environment (Simply Psychology, n.d.; HelpGuide.org, n.d.). </a:t>
            </a:r>
          </a:p>
          <a:p>
            <a:r>
              <a:rPr lang="en-GB" dirty="0"/>
              <a:t>Empirical support is limited compared to more testable models, with measurement challenges hindering precise evaluation of resolutions (e.g., quantifying "role confusion" in clinical settings) (Baylor University, n.d.). For Jenny, this vagueness could complicate tailoring supports, risking overemphasis on internal crises without addressing observable behavioural adaptations.</a:t>
            </a:r>
            <a:br>
              <a:rPr lang="en-GB" dirty="0"/>
            </a:br>
            <a:endParaRPr lang="en-GB" dirty="0"/>
          </a:p>
        </p:txBody>
      </p:sp>
      <p:pic>
        <p:nvPicPr>
          <p:cNvPr id="8" name="Picture Placeholder 7" descr="A black background with a black square&#10;&#10;AI-generated content may be incorrect.">
            <a:extLst>
              <a:ext uri="{FF2B5EF4-FFF2-40B4-BE49-F238E27FC236}">
                <a16:creationId xmlns:a16="http://schemas.microsoft.com/office/drawing/2014/main" id="{4683DB35-BB7B-0E2D-B3CB-0813D436C442}"/>
              </a:ext>
            </a:extLst>
          </p:cNvPr>
          <p:cNvPicPr>
            <a:picLocks noGrp="1" noChangeAspect="1"/>
          </p:cNvPicPr>
          <p:nvPr>
            <p:ph type="pic" sz="quarter" idx="17"/>
          </p:nvPr>
        </p:nvPicPr>
        <p:blipFill>
          <a:blip r:embed="rId4">
            <a:extLst>
              <a:ext uri="{837473B0-CC2E-450A-ABE3-18F120FF3D39}">
                <a1611:picAttrSrcUrl xmlns:a1611="http://schemas.microsoft.com/office/drawing/2016/11/main" r:id="rId5"/>
              </a:ext>
            </a:extLst>
          </a:blip>
          <a:srcRect l="7507" r="7507"/>
          <a:stretch>
            <a:fillRect/>
          </a:stretch>
        </p:blipFill>
        <p:spPr/>
      </p:pic>
    </p:spTree>
    <p:extLst>
      <p:ext uri="{BB962C8B-B14F-4D97-AF65-F5344CB8AC3E}">
        <p14:creationId xmlns:p14="http://schemas.microsoft.com/office/powerpoint/2010/main" val="222967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en placed on top of a signature line">
            <a:extLst>
              <a:ext uri="{FF2B5EF4-FFF2-40B4-BE49-F238E27FC236}">
                <a16:creationId xmlns:a16="http://schemas.microsoft.com/office/drawing/2014/main" id="{213BE8C1-98C9-2BE3-FED0-D1396F291163}"/>
              </a:ext>
            </a:extLst>
          </p:cNvPr>
          <p:cNvPicPr>
            <a:picLocks noChangeAspect="1"/>
          </p:cNvPicPr>
          <p:nvPr/>
        </p:nvPicPr>
        <p:blipFill>
          <a:blip r:embed="rId2"/>
          <a:srcRect l="42311" r="-1" b="-1"/>
          <a:stretch>
            <a:fillRect/>
          </a:stretch>
        </p:blipFill>
        <p:spPr>
          <a:xfrm>
            <a:off x="6264877" y="10"/>
            <a:ext cx="5927124" cy="6857990"/>
          </a:xfrm>
          <a:prstGeom prst="rect">
            <a:avLst/>
          </a:prstGeom>
          <a:noFill/>
        </p:spPr>
      </p:pic>
      <p:sp>
        <p:nvSpPr>
          <p:cNvPr id="14" name="Text Placeholder 2">
            <a:extLst>
              <a:ext uri="{FF2B5EF4-FFF2-40B4-BE49-F238E27FC236}">
                <a16:creationId xmlns:a16="http://schemas.microsoft.com/office/drawing/2014/main" id="{EE26051E-C833-15D3-35C3-29EDC58E36D7}"/>
              </a:ext>
            </a:extLst>
          </p:cNvPr>
          <p:cNvSpPr>
            <a:spLocks noGrp="1"/>
          </p:cNvSpPr>
          <p:nvPr>
            <p:ph type="body" sz="quarter" idx="11"/>
          </p:nvPr>
        </p:nvSpPr>
        <p:spPr>
          <a:xfrm>
            <a:off x="397101" y="2083983"/>
            <a:ext cx="4812852" cy="1531088"/>
          </a:xfrm>
        </p:spPr>
        <p:txBody>
          <a:bodyPr>
            <a:noAutofit/>
          </a:bodyPr>
          <a:lstStyle/>
          <a:p>
            <a:r>
              <a:rPr lang="en-GB" dirty="0"/>
              <a:t>Erikson's psychosocial theory remains a robust choice for its holistic, stage-based illumination of how chronic stressors like parentification disrupt developmental trajectories, offering a narrative scaffold for understanding Jenny’s stalled identity formation and competence-building amid grief and role reversal (Erikson, 1968).</a:t>
            </a:r>
            <a:endParaRPr lang="en-US" dirty="0"/>
          </a:p>
        </p:txBody>
      </p:sp>
      <p:sp>
        <p:nvSpPr>
          <p:cNvPr id="16" name="Text Placeholder 3">
            <a:extLst>
              <a:ext uri="{FF2B5EF4-FFF2-40B4-BE49-F238E27FC236}">
                <a16:creationId xmlns:a16="http://schemas.microsoft.com/office/drawing/2014/main" id="{DEA2150D-D0D2-664E-88DF-C3809D66BB33}"/>
              </a:ext>
            </a:extLst>
          </p:cNvPr>
          <p:cNvSpPr>
            <a:spLocks noGrp="1"/>
          </p:cNvSpPr>
          <p:nvPr>
            <p:ph type="body" sz="quarter" idx="13"/>
          </p:nvPr>
        </p:nvSpPr>
        <p:spPr>
          <a:xfrm>
            <a:off x="416215" y="3572906"/>
            <a:ext cx="5006390" cy="1946122"/>
          </a:xfrm>
        </p:spPr>
        <p:txBody>
          <a:bodyPr>
            <a:noAutofit/>
          </a:bodyPr>
          <a:lstStyle/>
          <a:p>
            <a:r>
              <a:rPr lang="en-GB" dirty="0"/>
              <a:t>However, its abstract, culturally laden stages limit precise, evidence-based interventions, potentially underplaying observable agency in real-time adolescent resilience. </a:t>
            </a:r>
          </a:p>
          <a:p>
            <a:endParaRPr lang="en-GB" dirty="0"/>
          </a:p>
          <a:p>
            <a:r>
              <a:rPr lang="en-GB" dirty="0"/>
              <a:t>A better theory might be Bandura's social cognitive theory for practical application, with its emphasis on reciprocal determinism and self-efficacy providing a more dynamic, empirically grounded framework that empowers targeted strategies—such as modelling in peer groups to enhance Jenny's goal-balancing skills—fostering measurable empowerment over Erikson's virtues (Bandura, 1986).</a:t>
            </a:r>
            <a:endParaRPr lang="en-US" dirty="0"/>
          </a:p>
        </p:txBody>
      </p:sp>
      <p:sp>
        <p:nvSpPr>
          <p:cNvPr id="22" name="Text Placeholder 6">
            <a:extLst>
              <a:ext uri="{FF2B5EF4-FFF2-40B4-BE49-F238E27FC236}">
                <a16:creationId xmlns:a16="http://schemas.microsoft.com/office/drawing/2014/main" id="{79F277F2-0DDB-0D68-4A10-6C7AD565471C}"/>
              </a:ext>
            </a:extLst>
          </p:cNvPr>
          <p:cNvSpPr>
            <a:spLocks noGrp="1"/>
          </p:cNvSpPr>
          <p:nvPr>
            <p:ph type="body" sz="quarter" idx="16"/>
          </p:nvPr>
        </p:nvSpPr>
        <p:spPr>
          <a:xfrm>
            <a:off x="416215" y="5592351"/>
            <a:ext cx="4793738" cy="1073263"/>
          </a:xfrm>
        </p:spPr>
        <p:txBody>
          <a:bodyPr/>
          <a:lstStyle/>
          <a:p>
            <a:r>
              <a:rPr lang="en-GB" dirty="0"/>
              <a:t>For practitioners therefore it might be better to blend Erikson's breadth for diagnostic depth with Bandura's actionability for intervention design: prioritise self-efficacy-building supports to transform Jenny's burdens into adaptive strengths, ensuring not just survival but thriving in her teenage years and beyond.</a:t>
            </a:r>
            <a:endParaRPr lang="en-US" dirty="0"/>
          </a:p>
        </p:txBody>
      </p:sp>
      <p:sp>
        <p:nvSpPr>
          <p:cNvPr id="8" name="Title 7">
            <a:extLst>
              <a:ext uri="{FF2B5EF4-FFF2-40B4-BE49-F238E27FC236}">
                <a16:creationId xmlns:a16="http://schemas.microsoft.com/office/drawing/2014/main" id="{4789ED4C-78C2-0699-665B-13B03E5F3B66}"/>
              </a:ext>
            </a:extLst>
          </p:cNvPr>
          <p:cNvSpPr>
            <a:spLocks noGrp="1"/>
          </p:cNvSpPr>
          <p:nvPr>
            <p:ph type="title"/>
          </p:nvPr>
        </p:nvSpPr>
        <p:spPr>
          <a:xfrm>
            <a:off x="595100" y="192385"/>
            <a:ext cx="2275389" cy="1025525"/>
          </a:xfrm>
        </p:spPr>
        <p:txBody>
          <a:bodyPr anchor="b">
            <a:normAutofit/>
          </a:bodyPr>
          <a:lstStyle/>
          <a:p>
            <a:r>
              <a:rPr lang="en-GB" sz="3900"/>
              <a:t>Conclusion</a:t>
            </a:r>
          </a:p>
        </p:txBody>
      </p:sp>
    </p:spTree>
    <p:extLst>
      <p:ext uri="{BB962C8B-B14F-4D97-AF65-F5344CB8AC3E}">
        <p14:creationId xmlns:p14="http://schemas.microsoft.com/office/powerpoint/2010/main" val="2697324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330A-1C11-6FBD-559B-4C754F00894A}"/>
              </a:ext>
            </a:extLst>
          </p:cNvPr>
          <p:cNvSpPr>
            <a:spLocks noGrp="1"/>
          </p:cNvSpPr>
          <p:nvPr>
            <p:ph type="title"/>
          </p:nvPr>
        </p:nvSpPr>
        <p:spPr>
          <a:xfrm>
            <a:off x="595100" y="192385"/>
            <a:ext cx="2275389" cy="1025525"/>
          </a:xfrm>
        </p:spPr>
        <p:txBody>
          <a:bodyPr anchor="b">
            <a:normAutofit/>
          </a:bodyPr>
          <a:lstStyle/>
          <a:p>
            <a:r>
              <a:rPr lang="en-GB" sz="3900"/>
              <a:t>References</a:t>
            </a:r>
          </a:p>
        </p:txBody>
      </p:sp>
      <p:sp>
        <p:nvSpPr>
          <p:cNvPr id="4" name="Rectangle 1">
            <a:extLst>
              <a:ext uri="{FF2B5EF4-FFF2-40B4-BE49-F238E27FC236}">
                <a16:creationId xmlns:a16="http://schemas.microsoft.com/office/drawing/2014/main" id="{776B4F29-A8CC-9E87-9C69-1911D01DD8DA}"/>
              </a:ext>
            </a:extLst>
          </p:cNvPr>
          <p:cNvSpPr>
            <a:spLocks noGrp="1" noChangeArrowheads="1"/>
          </p:cNvSpPr>
          <p:nvPr>
            <p:ph type="body" sz="quarter" idx="11"/>
          </p:nvPr>
        </p:nvSpPr>
        <p:spPr bwMode="auto">
          <a:xfrm>
            <a:off x="379449" y="2083321"/>
            <a:ext cx="11596465"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00000"/>
              </a:lnSpc>
              <a:spcBef>
                <a:spcPct val="0"/>
              </a:spcBef>
              <a:spcAft>
                <a:spcPct val="0"/>
              </a:spcAft>
            </a:pPr>
            <a:r>
              <a:rPr lang="en-GB" dirty="0"/>
              <a:t>Erikson, E. H. (1950) Childhood and society. New York: W. W. Norton.</a:t>
            </a:r>
            <a:br>
              <a:rPr lang="en-GB" sz="1800" dirty="0"/>
            </a:br>
            <a:r>
              <a:rPr lang="en-GB" dirty="0"/>
              <a:t>Erikson, E. H. (1963) Childhood and society. 2nd </a:t>
            </a:r>
            <a:r>
              <a:rPr lang="en-GB" dirty="0" err="1"/>
              <a:t>edn</a:t>
            </a:r>
            <a:r>
              <a:rPr lang="en-GB" dirty="0"/>
              <a:t>. New York: W. W. Norton.</a:t>
            </a:r>
            <a:br>
              <a:rPr lang="en-GB" sz="1800" dirty="0"/>
            </a:br>
            <a:r>
              <a:rPr lang="en-GB" dirty="0"/>
              <a:t>Erikson, E. H. (1968) Identity: Youth and crisis. New York: W. W. Norton. </a:t>
            </a:r>
          </a:p>
          <a:p>
            <a:pPr lvl="0" eaLnBrk="0" fontAlgn="base" hangingPunct="0">
              <a:lnSpc>
                <a:spcPct val="100000"/>
              </a:lnSpc>
              <a:spcBef>
                <a:spcPct val="0"/>
              </a:spcBef>
              <a:spcAft>
                <a:spcPct val="0"/>
              </a:spcAft>
            </a:pPr>
            <a:r>
              <a:rPr lang="en-GB" dirty="0"/>
              <a:t>Casey, B.J., Jones, R.M. and HARE, TA. (2011) ‘The adolescent brain’, Annals of the New York Academy of Sciences, 1124(1), pp. 111-126.</a:t>
            </a:r>
          </a:p>
          <a:p>
            <a:pPr lvl="0" eaLnBrk="0" fontAlgn="base" hangingPunct="0">
              <a:lnSpc>
                <a:spcPct val="100000"/>
              </a:lnSpc>
              <a:spcBef>
                <a:spcPct val="0"/>
              </a:spcBef>
              <a:spcAft>
                <a:spcPct val="0"/>
              </a:spcAft>
            </a:pPr>
            <a:r>
              <a:rPr lang="en-GB" dirty="0"/>
              <a:t>HelpGuide.org (n.d.) Erikson's Stages of Psychosocial Development. Available at: </a:t>
            </a:r>
            <a:r>
              <a:rPr lang="en-GB" dirty="0">
                <a:hlinkClick r:id="rId2" tooltip="Original URL: https://www.helpguide.org/mental-health/wellbeing/eriksons-stages-of-psychosocial-development. Click or tap if you trust this link."/>
              </a:rPr>
              <a:t>https://www.helpguide.org/mental-health/wellbeing/eriksons-stages-of-psychosocial-development</a:t>
            </a:r>
            <a:r>
              <a:rPr lang="en-GB" dirty="0"/>
              <a:t> (Accessed: 15 February 2026)</a:t>
            </a:r>
          </a:p>
          <a:p>
            <a:pPr lvl="0" eaLnBrk="0" fontAlgn="base" hangingPunct="0">
              <a:lnSpc>
                <a:spcPct val="100000"/>
              </a:lnSpc>
              <a:spcBef>
                <a:spcPct val="0"/>
              </a:spcBef>
              <a:spcAft>
                <a:spcPct val="0"/>
              </a:spcAft>
            </a:pPr>
            <a:r>
              <a:rPr lang="en-GB" dirty="0"/>
              <a:t>Simply Psychology (n.d.) Erikson's Stages of Development. Available at: </a:t>
            </a:r>
            <a:r>
              <a:rPr lang="en-GB" dirty="0">
                <a:hlinkClick r:id="rId3" tooltip="Original URL: https://www.simplypsychology.org/erik-erikson.html. Click or tap if you trust this link."/>
              </a:rPr>
              <a:t>https://www.simplypsychology.org/erik-erikson.html</a:t>
            </a:r>
            <a:r>
              <a:rPr lang="en-GB" dirty="0"/>
              <a:t> (Accessed: 15 February 2026).</a:t>
            </a:r>
          </a:p>
          <a:p>
            <a:pPr lvl="0" eaLnBrk="0" fontAlgn="base" hangingPunct="0">
              <a:lnSpc>
                <a:spcPct val="100000"/>
              </a:lnSpc>
              <a:spcBef>
                <a:spcPct val="0"/>
              </a:spcBef>
              <a:spcAft>
                <a:spcPct val="0"/>
              </a:spcAft>
            </a:pPr>
            <a:r>
              <a:rPr lang="en-GB" dirty="0"/>
              <a:t>Baylor University (n.d.) 19.1 Erikson's Theory of Psychosocial Development – Lifespan Human Development. Available at: </a:t>
            </a:r>
            <a:r>
              <a:rPr lang="en-GB" dirty="0">
                <a:hlinkClick r:id="rId4" tooltip="Original URL: https://openbooks.library.baylor.edu/lifespanhumandevelopment/chapter/chapter-19-1-eriksons-theory-of-psychosocial-development. Click or tap if you trust this link."/>
              </a:rPr>
              <a:t>https://openbooks.library.baylor.edu/lifespanhumandevelopment/chapter/chapter-19-1-eriksons-theory-of-psychosocial-development</a:t>
            </a:r>
            <a:r>
              <a:rPr lang="en-GB" dirty="0"/>
              <a:t> (Accessed: 15 February 2026).</a:t>
            </a:r>
          </a:p>
          <a:p>
            <a:pPr lvl="0" eaLnBrk="0" fontAlgn="base" hangingPunct="0">
              <a:lnSpc>
                <a:spcPct val="100000"/>
              </a:lnSpc>
              <a:spcBef>
                <a:spcPct val="0"/>
              </a:spcBef>
              <a:spcAft>
                <a:spcPct val="0"/>
              </a:spcAft>
            </a:pPr>
            <a:r>
              <a:rPr lang="en-GB" dirty="0" err="1"/>
              <a:t>Verywell</a:t>
            </a:r>
            <a:r>
              <a:rPr lang="en-GB" dirty="0"/>
              <a:t> Mind (2025) Erikson's Stages of Development. Available at: </a:t>
            </a:r>
            <a:r>
              <a:rPr lang="en-GB" dirty="0">
                <a:hlinkClick r:id="rId5" tooltip="Original URL: https://www.verywellmind.com/erik-eriksons-stages-of-psychosocial-development-2795740. Click or tap if you trust this link."/>
              </a:rPr>
              <a:t>https://www.verywellmind.com/erik-eriksons-stages-of-psychosocial-development-2795740</a:t>
            </a:r>
            <a:r>
              <a:rPr lang="en-GB" dirty="0"/>
              <a:t> (Accessed: 15 February 2026).</a:t>
            </a:r>
          </a:p>
          <a:p>
            <a:pPr lvl="0" eaLnBrk="0" fontAlgn="base" hangingPunct="0">
              <a:lnSpc>
                <a:spcPct val="100000"/>
              </a:lnSpc>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2147553"/>
      </p:ext>
    </p:extLst>
  </p:cSld>
  <p:clrMapOvr>
    <a:masterClrMapping/>
  </p:clrMapOvr>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0</TotalTime>
  <Words>1674</Words>
  <Application>Microsoft Office PowerPoint</Application>
  <PresentationFormat>Widescreen</PresentationFormat>
  <Paragraphs>77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Corbel</vt:lpstr>
      <vt:lpstr>Office Theme</vt:lpstr>
      <vt:lpstr>Concepts and theoretical perspectives related to lifespan development  </vt:lpstr>
      <vt:lpstr>Introduction</vt:lpstr>
      <vt:lpstr>Overview of Erikson’s Psychosocial Theory</vt:lpstr>
      <vt:lpstr>Erikson’s Psychosocial  Theory – Key stages relevant to Jenny</vt:lpstr>
      <vt:lpstr>Erikson’s Psychosocial  Theory – Key stages relevant to Jenny</vt:lpstr>
      <vt:lpstr>Understanding Jenny's Development &amp; Wellbeing Through Erikson’s Theory</vt:lpstr>
      <vt:lpstr>Supporting Jenny in her role as a young carer for her mother </vt:lpstr>
      <vt:lpstr>Supporting Jenny in her role as a young carer for her mother </vt:lpstr>
      <vt:lpstr>Nature vs Nurture</vt:lpstr>
      <vt:lpstr>Strengths and  Weaknesses of Erikson's Psychosocial  Theory in Application to Teenagers like  Jenny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Khair Un Nisa Sajid</dc:creator>
  <cp:lastModifiedBy>Khair Un Nisa Sajid</cp:lastModifiedBy>
  <cp:revision>2</cp:revision>
  <dcterms:created xsi:type="dcterms:W3CDTF">2026-02-14T22:42:13Z</dcterms:created>
  <dcterms:modified xsi:type="dcterms:W3CDTF">2026-02-15T23:03:03Z</dcterms:modified>
</cp:coreProperties>
</file>