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48" r:id="rId1"/>
  </p:sldMasterIdLst>
  <p:notesMasterIdLst>
    <p:notesMasterId r:id="rId13"/>
  </p:notesMasterIdLst>
  <p:sldIdLst>
    <p:sldId id="256" r:id="rId2"/>
    <p:sldId id="258" r:id="rId3"/>
    <p:sldId id="305" r:id="rId4"/>
    <p:sldId id="322" r:id="rId5"/>
    <p:sldId id="315" r:id="rId6"/>
    <p:sldId id="323" r:id="rId7"/>
    <p:sldId id="324" r:id="rId8"/>
    <p:sldId id="316" r:id="rId9"/>
    <p:sldId id="321" r:id="rId10"/>
    <p:sldId id="312"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449" autoAdjust="0"/>
    <p:restoredTop sz="82692" autoAdjust="0"/>
  </p:normalViewPr>
  <p:slideViewPr>
    <p:cSldViewPr snapToGrid="0">
      <p:cViewPr varScale="1">
        <p:scale>
          <a:sx n="95" d="100"/>
          <a:sy n="95" d="100"/>
        </p:scale>
        <p:origin x="-1458"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zmus Sakib" userId="2129aefda164d849" providerId="LiveId" clId="{174D7446-1006-42C9-B343-A702F212428D}"/>
    <pc:docChg chg="custSel addSld delSld modSld sldOrd">
      <pc:chgData name="Nazmus Sakib" userId="2129aefda164d849" providerId="LiveId" clId="{174D7446-1006-42C9-B343-A702F212428D}" dt="2022-11-28T14:21:07.534" v="311" actId="1076"/>
      <pc:docMkLst>
        <pc:docMk/>
      </pc:docMkLst>
      <pc:sldChg chg="modSp mod">
        <pc:chgData name="Nazmus Sakib" userId="2129aefda164d849" providerId="LiveId" clId="{174D7446-1006-42C9-B343-A702F212428D}" dt="2022-11-28T14:06:40.846" v="12" actId="20577"/>
        <pc:sldMkLst>
          <pc:docMk/>
          <pc:sldMk cId="2822159071" sldId="256"/>
        </pc:sldMkLst>
        <pc:spChg chg="mod">
          <ac:chgData name="Nazmus Sakib" userId="2129aefda164d849" providerId="LiveId" clId="{174D7446-1006-42C9-B343-A702F212428D}" dt="2022-11-28T14:06:40.846" v="12" actId="20577"/>
          <ac:spMkLst>
            <pc:docMk/>
            <pc:sldMk cId="2822159071" sldId="256"/>
            <ac:spMk id="2" creationId="{33927A8E-BD9A-4932-AB6C-42CACE2BD7E0}"/>
          </ac:spMkLst>
        </pc:spChg>
      </pc:sldChg>
      <pc:sldChg chg="addSp delSp modSp mod modNotesTx">
        <pc:chgData name="Nazmus Sakib" userId="2129aefda164d849" providerId="LiveId" clId="{174D7446-1006-42C9-B343-A702F212428D}" dt="2022-11-28T14:07:50.686" v="29" actId="14100"/>
        <pc:sldMkLst>
          <pc:docMk/>
          <pc:sldMk cId="2674483598" sldId="258"/>
        </pc:sldMkLst>
        <pc:spChg chg="mod">
          <ac:chgData name="Nazmus Sakib" userId="2129aefda164d849" providerId="LiveId" clId="{174D7446-1006-42C9-B343-A702F212428D}" dt="2022-11-28T14:07:23.892" v="24" actId="27636"/>
          <ac:spMkLst>
            <pc:docMk/>
            <pc:sldMk cId="2674483598" sldId="258"/>
            <ac:spMk id="3" creationId="{E8D5E924-A92D-4507-9E2B-855C65069C7F}"/>
          </ac:spMkLst>
        </pc:spChg>
        <pc:spChg chg="mod">
          <ac:chgData name="Nazmus Sakib" userId="2129aefda164d849" providerId="LiveId" clId="{174D7446-1006-42C9-B343-A702F212428D}" dt="2022-11-28T14:06:57.808" v="13"/>
          <ac:spMkLst>
            <pc:docMk/>
            <pc:sldMk cId="2674483598" sldId="258"/>
            <ac:spMk id="6" creationId="{E601C766-11B8-8582-212F-04508876C03C}"/>
          </ac:spMkLst>
        </pc:spChg>
        <pc:picChg chg="add mod">
          <ac:chgData name="Nazmus Sakib" userId="2129aefda164d849" providerId="LiveId" clId="{174D7446-1006-42C9-B343-A702F212428D}" dt="2022-11-28T14:07:50.686" v="29" actId="14100"/>
          <ac:picMkLst>
            <pc:docMk/>
            <pc:sldMk cId="2674483598" sldId="258"/>
            <ac:picMk id="2" creationId="{BD053E68-4F26-704C-B954-5ABEDDE049E8}"/>
          </ac:picMkLst>
        </pc:picChg>
        <pc:picChg chg="del">
          <ac:chgData name="Nazmus Sakib" userId="2129aefda164d849" providerId="LiveId" clId="{174D7446-1006-42C9-B343-A702F212428D}" dt="2022-11-28T14:07:30.234" v="25" actId="478"/>
          <ac:picMkLst>
            <pc:docMk/>
            <pc:sldMk cId="2674483598" sldId="258"/>
            <ac:picMk id="1026" creationId="{40AC38FF-D95A-8B7A-3B26-3E619BF4A30C}"/>
          </ac:picMkLst>
        </pc:picChg>
      </pc:sldChg>
      <pc:sldChg chg="addSp delSp modSp mod modNotesTx">
        <pc:chgData name="Nazmus Sakib" userId="2129aefda164d849" providerId="LiveId" clId="{174D7446-1006-42C9-B343-A702F212428D}" dt="2022-11-28T14:08:52.382" v="55" actId="1076"/>
        <pc:sldMkLst>
          <pc:docMk/>
          <pc:sldMk cId="1543182737" sldId="261"/>
        </pc:sldMkLst>
        <pc:spChg chg="mod">
          <ac:chgData name="Nazmus Sakib" userId="2129aefda164d849" providerId="LiveId" clId="{174D7446-1006-42C9-B343-A702F212428D}" dt="2022-11-28T14:08:37.865" v="51" actId="27636"/>
          <ac:spMkLst>
            <pc:docMk/>
            <pc:sldMk cId="1543182737" sldId="261"/>
            <ac:spMk id="2" creationId="{3D4083CF-84D1-FA65-B3F3-79821CEED64B}"/>
          </ac:spMkLst>
        </pc:spChg>
        <pc:spChg chg="mod">
          <ac:chgData name="Nazmus Sakib" userId="2129aefda164d849" providerId="LiveId" clId="{174D7446-1006-42C9-B343-A702F212428D}" dt="2022-11-28T14:08:00.970" v="30"/>
          <ac:spMkLst>
            <pc:docMk/>
            <pc:sldMk cId="1543182737" sldId="261"/>
            <ac:spMk id="7" creationId="{5F4BD95B-4AE7-BB1D-CE40-F431BCBFB9B5}"/>
          </ac:spMkLst>
        </pc:spChg>
        <pc:picChg chg="del">
          <ac:chgData name="Nazmus Sakib" userId="2129aefda164d849" providerId="LiveId" clId="{174D7446-1006-42C9-B343-A702F212428D}" dt="2022-11-28T14:08:47.661" v="52" actId="478"/>
          <ac:picMkLst>
            <pc:docMk/>
            <pc:sldMk cId="1543182737" sldId="261"/>
            <ac:picMk id="3" creationId="{3ADC6BFF-21B1-BF2D-E030-78FE973F2DB6}"/>
          </ac:picMkLst>
        </pc:picChg>
        <pc:picChg chg="add mod">
          <ac:chgData name="Nazmus Sakib" userId="2129aefda164d849" providerId="LiveId" clId="{174D7446-1006-42C9-B343-A702F212428D}" dt="2022-11-28T14:08:52.382" v="55" actId="1076"/>
          <ac:picMkLst>
            <pc:docMk/>
            <pc:sldMk cId="1543182737" sldId="261"/>
            <ac:picMk id="4" creationId="{CCF59514-4A20-F7B5-E424-A959F3A72C7E}"/>
          </ac:picMkLst>
        </pc:picChg>
      </pc:sldChg>
      <pc:sldChg chg="addSp delSp modSp mod modNotesTx">
        <pc:chgData name="Nazmus Sakib" userId="2129aefda164d849" providerId="LiveId" clId="{174D7446-1006-42C9-B343-A702F212428D}" dt="2022-11-28T14:12:18.239" v="126" actId="1076"/>
        <pc:sldMkLst>
          <pc:docMk/>
          <pc:sldMk cId="1215126966" sldId="262"/>
        </pc:sldMkLst>
        <pc:spChg chg="mod">
          <ac:chgData name="Nazmus Sakib" userId="2129aefda164d849" providerId="LiveId" clId="{174D7446-1006-42C9-B343-A702F212428D}" dt="2022-11-28T14:11:14.552" v="122" actId="20577"/>
          <ac:spMkLst>
            <pc:docMk/>
            <pc:sldMk cId="1215126966" sldId="262"/>
            <ac:spMk id="5" creationId="{F7FD145D-687C-F6E9-E265-78D64978E763}"/>
          </ac:spMkLst>
        </pc:spChg>
        <pc:spChg chg="mod">
          <ac:chgData name="Nazmus Sakib" userId="2129aefda164d849" providerId="LiveId" clId="{174D7446-1006-42C9-B343-A702F212428D}" dt="2022-11-28T14:11:06.375" v="116"/>
          <ac:spMkLst>
            <pc:docMk/>
            <pc:sldMk cId="1215126966" sldId="262"/>
            <ac:spMk id="6" creationId="{B8CA7942-E01D-544D-72AD-065ED8E3309A}"/>
          </ac:spMkLst>
        </pc:spChg>
        <pc:picChg chg="del">
          <ac:chgData name="Nazmus Sakib" userId="2129aefda164d849" providerId="LiveId" clId="{174D7446-1006-42C9-B343-A702F212428D}" dt="2022-11-28T14:12:13.904" v="123" actId="478"/>
          <ac:picMkLst>
            <pc:docMk/>
            <pc:sldMk cId="1215126966" sldId="262"/>
            <ac:picMk id="2" creationId="{5605CEA1-842C-06E5-9377-14F9F1A11802}"/>
          </ac:picMkLst>
        </pc:picChg>
        <pc:picChg chg="add mod">
          <ac:chgData name="Nazmus Sakib" userId="2129aefda164d849" providerId="LiveId" clId="{174D7446-1006-42C9-B343-A702F212428D}" dt="2022-11-28T14:12:18.239" v="126" actId="1076"/>
          <ac:picMkLst>
            <pc:docMk/>
            <pc:sldMk cId="1215126966" sldId="262"/>
            <ac:picMk id="3" creationId="{FBD4B538-BC43-69DD-C345-3F42D03780D3}"/>
          </ac:picMkLst>
        </pc:picChg>
      </pc:sldChg>
      <pc:sldChg chg="del">
        <pc:chgData name="Nazmus Sakib" userId="2129aefda164d849" providerId="LiveId" clId="{174D7446-1006-42C9-B343-A702F212428D}" dt="2022-11-28T14:19:27.560" v="258" actId="47"/>
        <pc:sldMkLst>
          <pc:docMk/>
          <pc:sldMk cId="941604910" sldId="266"/>
        </pc:sldMkLst>
      </pc:sldChg>
      <pc:sldChg chg="modSp mod ord modNotesTx">
        <pc:chgData name="Nazmus Sakib" userId="2129aefda164d849" providerId="LiveId" clId="{174D7446-1006-42C9-B343-A702F212428D}" dt="2022-11-28T14:19:16.204" v="257" actId="27636"/>
        <pc:sldMkLst>
          <pc:docMk/>
          <pc:sldMk cId="4257123536" sldId="267"/>
        </pc:sldMkLst>
        <pc:spChg chg="mod">
          <ac:chgData name="Nazmus Sakib" userId="2129aefda164d849" providerId="LiveId" clId="{174D7446-1006-42C9-B343-A702F212428D}" dt="2022-11-28T14:19:16.204" v="257" actId="27636"/>
          <ac:spMkLst>
            <pc:docMk/>
            <pc:sldMk cId="4257123536" sldId="267"/>
            <ac:spMk id="2" creationId="{FEF3877F-84AC-B12A-7D00-9BA2D81C8019}"/>
          </ac:spMkLst>
        </pc:spChg>
      </pc:sldChg>
      <pc:sldChg chg="addSp delSp modSp mod modNotesTx">
        <pc:chgData name="Nazmus Sakib" userId="2129aefda164d849" providerId="LiveId" clId="{174D7446-1006-42C9-B343-A702F212428D}" dt="2022-11-28T14:09:49.999" v="87" actId="20577"/>
        <pc:sldMkLst>
          <pc:docMk/>
          <pc:sldMk cId="811526545" sldId="271"/>
        </pc:sldMkLst>
        <pc:spChg chg="mod">
          <ac:chgData name="Nazmus Sakib" userId="2129aefda164d849" providerId="LiveId" clId="{174D7446-1006-42C9-B343-A702F212428D}" dt="2022-11-28T14:09:30.527" v="81" actId="113"/>
          <ac:spMkLst>
            <pc:docMk/>
            <pc:sldMk cId="811526545" sldId="271"/>
            <ac:spMk id="2" creationId="{3D4083CF-84D1-FA65-B3F3-79821CEED64B}"/>
          </ac:spMkLst>
        </pc:spChg>
        <pc:spChg chg="mod">
          <ac:chgData name="Nazmus Sakib" userId="2129aefda164d849" providerId="LiveId" clId="{174D7446-1006-42C9-B343-A702F212428D}" dt="2022-11-28T14:09:00.418" v="56"/>
          <ac:spMkLst>
            <pc:docMk/>
            <pc:sldMk cId="811526545" sldId="271"/>
            <ac:spMk id="4" creationId="{F3C56C33-378A-6587-B791-F90DA170CA88}"/>
          </ac:spMkLst>
        </pc:spChg>
        <pc:picChg chg="add mod">
          <ac:chgData name="Nazmus Sakib" userId="2129aefda164d849" providerId="LiveId" clId="{174D7446-1006-42C9-B343-A702F212428D}" dt="2022-11-28T14:09:47.712" v="86" actId="14100"/>
          <ac:picMkLst>
            <pc:docMk/>
            <pc:sldMk cId="811526545" sldId="271"/>
            <ac:picMk id="3" creationId="{3EFDD993-A67D-5EE9-D2B6-AC84D20DE3C5}"/>
          </ac:picMkLst>
        </pc:picChg>
        <pc:picChg chg="del mod">
          <ac:chgData name="Nazmus Sakib" userId="2129aefda164d849" providerId="LiveId" clId="{174D7446-1006-42C9-B343-A702F212428D}" dt="2022-11-28T14:09:43.923" v="83" actId="478"/>
          <ac:picMkLst>
            <pc:docMk/>
            <pc:sldMk cId="811526545" sldId="271"/>
            <ac:picMk id="5" creationId="{07C58203-F16C-65F8-DCA1-05B5AEE9C94F}"/>
          </ac:picMkLst>
        </pc:picChg>
      </pc:sldChg>
      <pc:sldChg chg="addSp delSp modSp add mod">
        <pc:chgData name="Nazmus Sakib" userId="2129aefda164d849" providerId="LiveId" clId="{174D7446-1006-42C9-B343-A702F212428D}" dt="2022-11-28T14:10:51.214" v="112" actId="1076"/>
        <pc:sldMkLst>
          <pc:docMk/>
          <pc:sldMk cId="324590157" sldId="272"/>
        </pc:sldMkLst>
        <pc:spChg chg="mod">
          <ac:chgData name="Nazmus Sakib" userId="2129aefda164d849" providerId="LiveId" clId="{174D7446-1006-42C9-B343-A702F212428D}" dt="2022-11-28T14:10:27.962" v="108" actId="20577"/>
          <ac:spMkLst>
            <pc:docMk/>
            <pc:sldMk cId="324590157" sldId="272"/>
            <ac:spMk id="2" creationId="{3D4083CF-84D1-FA65-B3F3-79821CEED64B}"/>
          </ac:spMkLst>
        </pc:spChg>
        <pc:spChg chg="mod">
          <ac:chgData name="Nazmus Sakib" userId="2129aefda164d849" providerId="LiveId" clId="{174D7446-1006-42C9-B343-A702F212428D}" dt="2022-11-28T14:10:01.697" v="89"/>
          <ac:spMkLst>
            <pc:docMk/>
            <pc:sldMk cId="324590157" sldId="272"/>
            <ac:spMk id="4" creationId="{F3C56C33-378A-6587-B791-F90DA170CA88}"/>
          </ac:spMkLst>
        </pc:spChg>
        <pc:picChg chg="del">
          <ac:chgData name="Nazmus Sakib" userId="2129aefda164d849" providerId="LiveId" clId="{174D7446-1006-42C9-B343-A702F212428D}" dt="2022-11-28T14:10:47.299" v="109" actId="478"/>
          <ac:picMkLst>
            <pc:docMk/>
            <pc:sldMk cId="324590157" sldId="272"/>
            <ac:picMk id="3" creationId="{3EFDD993-A67D-5EE9-D2B6-AC84D20DE3C5}"/>
          </ac:picMkLst>
        </pc:picChg>
        <pc:picChg chg="add mod">
          <ac:chgData name="Nazmus Sakib" userId="2129aefda164d849" providerId="LiveId" clId="{174D7446-1006-42C9-B343-A702F212428D}" dt="2022-11-28T14:10:51.214" v="112" actId="1076"/>
          <ac:picMkLst>
            <pc:docMk/>
            <pc:sldMk cId="324590157" sldId="272"/>
            <ac:picMk id="5" creationId="{BC89F2DC-EB73-9740-6AC7-F29E6BD7CF06}"/>
          </ac:picMkLst>
        </pc:picChg>
      </pc:sldChg>
      <pc:sldChg chg="addSp delSp modSp add mod">
        <pc:chgData name="Nazmus Sakib" userId="2129aefda164d849" providerId="LiveId" clId="{174D7446-1006-42C9-B343-A702F212428D}" dt="2022-11-28T14:13:17.486" v="134" actId="1076"/>
        <pc:sldMkLst>
          <pc:docMk/>
          <pc:sldMk cId="2538426624" sldId="273"/>
        </pc:sldMkLst>
        <pc:spChg chg="mod">
          <ac:chgData name="Nazmus Sakib" userId="2129aefda164d849" providerId="LiveId" clId="{174D7446-1006-42C9-B343-A702F212428D}" dt="2022-11-28T14:12:36.991" v="130" actId="403"/>
          <ac:spMkLst>
            <pc:docMk/>
            <pc:sldMk cId="2538426624" sldId="273"/>
            <ac:spMk id="5" creationId="{F7FD145D-687C-F6E9-E265-78D64978E763}"/>
          </ac:spMkLst>
        </pc:spChg>
        <pc:spChg chg="mod">
          <ac:chgData name="Nazmus Sakib" userId="2129aefda164d849" providerId="LiveId" clId="{174D7446-1006-42C9-B343-A702F212428D}" dt="2022-11-28T14:12:29.433" v="128"/>
          <ac:spMkLst>
            <pc:docMk/>
            <pc:sldMk cId="2538426624" sldId="273"/>
            <ac:spMk id="6" creationId="{B8CA7942-E01D-544D-72AD-065ED8E3309A}"/>
          </ac:spMkLst>
        </pc:spChg>
        <pc:picChg chg="add mod">
          <ac:chgData name="Nazmus Sakib" userId="2129aefda164d849" providerId="LiveId" clId="{174D7446-1006-42C9-B343-A702F212428D}" dt="2022-11-28T14:13:17.486" v="134" actId="1076"/>
          <ac:picMkLst>
            <pc:docMk/>
            <pc:sldMk cId="2538426624" sldId="273"/>
            <ac:picMk id="2" creationId="{24AEF578-F304-6740-6018-141358E30B8A}"/>
          </ac:picMkLst>
        </pc:picChg>
        <pc:picChg chg="del">
          <ac:chgData name="Nazmus Sakib" userId="2129aefda164d849" providerId="LiveId" clId="{174D7446-1006-42C9-B343-A702F212428D}" dt="2022-11-28T14:13:12.412" v="131" actId="478"/>
          <ac:picMkLst>
            <pc:docMk/>
            <pc:sldMk cId="2538426624" sldId="273"/>
            <ac:picMk id="3" creationId="{FBD4B538-BC43-69DD-C345-3F42D03780D3}"/>
          </ac:picMkLst>
        </pc:picChg>
      </pc:sldChg>
      <pc:sldChg chg="addSp delSp modSp add mod">
        <pc:chgData name="Nazmus Sakib" userId="2129aefda164d849" providerId="LiveId" clId="{174D7446-1006-42C9-B343-A702F212428D}" dt="2022-11-28T14:14:50.150" v="170" actId="14100"/>
        <pc:sldMkLst>
          <pc:docMk/>
          <pc:sldMk cId="872051252" sldId="274"/>
        </pc:sldMkLst>
        <pc:spChg chg="mod">
          <ac:chgData name="Nazmus Sakib" userId="2129aefda164d849" providerId="LiveId" clId="{174D7446-1006-42C9-B343-A702F212428D}" dt="2022-11-28T14:14:46.990" v="168" actId="14100"/>
          <ac:spMkLst>
            <pc:docMk/>
            <pc:sldMk cId="872051252" sldId="274"/>
            <ac:spMk id="5" creationId="{F7FD145D-687C-F6E9-E265-78D64978E763}"/>
          </ac:spMkLst>
        </pc:spChg>
        <pc:spChg chg="mod">
          <ac:chgData name="Nazmus Sakib" userId="2129aefda164d849" providerId="LiveId" clId="{174D7446-1006-42C9-B343-A702F212428D}" dt="2022-11-28T14:13:42.545" v="136"/>
          <ac:spMkLst>
            <pc:docMk/>
            <pc:sldMk cId="872051252" sldId="274"/>
            <ac:spMk id="6" creationId="{B8CA7942-E01D-544D-72AD-065ED8E3309A}"/>
          </ac:spMkLst>
        </pc:spChg>
        <pc:picChg chg="del">
          <ac:chgData name="Nazmus Sakib" userId="2129aefda164d849" providerId="LiveId" clId="{174D7446-1006-42C9-B343-A702F212428D}" dt="2022-11-28T14:13:43.607" v="137" actId="478"/>
          <ac:picMkLst>
            <pc:docMk/>
            <pc:sldMk cId="872051252" sldId="274"/>
            <ac:picMk id="2" creationId="{24AEF578-F304-6740-6018-141358E30B8A}"/>
          </ac:picMkLst>
        </pc:picChg>
        <pc:picChg chg="add mod">
          <ac:chgData name="Nazmus Sakib" userId="2129aefda164d849" providerId="LiveId" clId="{174D7446-1006-42C9-B343-A702F212428D}" dt="2022-11-28T14:14:50.150" v="170" actId="14100"/>
          <ac:picMkLst>
            <pc:docMk/>
            <pc:sldMk cId="872051252" sldId="274"/>
            <ac:picMk id="3" creationId="{0F55970C-1B5C-7BB9-8FDE-D53E7814184F}"/>
          </ac:picMkLst>
        </pc:picChg>
      </pc:sldChg>
      <pc:sldChg chg="addSp delSp modSp add mod">
        <pc:chgData name="Nazmus Sakib" userId="2129aefda164d849" providerId="LiveId" clId="{174D7446-1006-42C9-B343-A702F212428D}" dt="2022-11-28T14:15:39.486" v="183" actId="1076"/>
        <pc:sldMkLst>
          <pc:docMk/>
          <pc:sldMk cId="4183395115" sldId="275"/>
        </pc:sldMkLst>
        <pc:spChg chg="mod">
          <ac:chgData name="Nazmus Sakib" userId="2129aefda164d849" providerId="LiveId" clId="{174D7446-1006-42C9-B343-A702F212428D}" dt="2022-11-28T14:15:18.652" v="179" actId="27636"/>
          <ac:spMkLst>
            <pc:docMk/>
            <pc:sldMk cId="4183395115" sldId="275"/>
            <ac:spMk id="5" creationId="{F7FD145D-687C-F6E9-E265-78D64978E763}"/>
          </ac:spMkLst>
        </pc:spChg>
        <pc:spChg chg="mod">
          <ac:chgData name="Nazmus Sakib" userId="2129aefda164d849" providerId="LiveId" clId="{174D7446-1006-42C9-B343-A702F212428D}" dt="2022-11-28T14:14:59.930" v="172"/>
          <ac:spMkLst>
            <pc:docMk/>
            <pc:sldMk cId="4183395115" sldId="275"/>
            <ac:spMk id="6" creationId="{B8CA7942-E01D-544D-72AD-065ED8E3309A}"/>
          </ac:spMkLst>
        </pc:spChg>
        <pc:picChg chg="add mod">
          <ac:chgData name="Nazmus Sakib" userId="2129aefda164d849" providerId="LiveId" clId="{174D7446-1006-42C9-B343-A702F212428D}" dt="2022-11-28T14:15:39.486" v="183" actId="1076"/>
          <ac:picMkLst>
            <pc:docMk/>
            <pc:sldMk cId="4183395115" sldId="275"/>
            <ac:picMk id="2" creationId="{0D333B96-9F62-9C82-CF4C-53E754ECAEE4}"/>
          </ac:picMkLst>
        </pc:picChg>
        <pc:picChg chg="del">
          <ac:chgData name="Nazmus Sakib" userId="2129aefda164d849" providerId="LiveId" clId="{174D7446-1006-42C9-B343-A702F212428D}" dt="2022-11-28T14:15:35.513" v="180" actId="478"/>
          <ac:picMkLst>
            <pc:docMk/>
            <pc:sldMk cId="4183395115" sldId="275"/>
            <ac:picMk id="3" creationId="{0F55970C-1B5C-7BB9-8FDE-D53E7814184F}"/>
          </ac:picMkLst>
        </pc:picChg>
      </pc:sldChg>
      <pc:sldChg chg="addSp delSp modSp add mod">
        <pc:chgData name="Nazmus Sakib" userId="2129aefda164d849" providerId="LiveId" clId="{174D7446-1006-42C9-B343-A702F212428D}" dt="2022-11-28T14:17:14.766" v="206" actId="14100"/>
        <pc:sldMkLst>
          <pc:docMk/>
          <pc:sldMk cId="2287572109" sldId="276"/>
        </pc:sldMkLst>
        <pc:spChg chg="mod">
          <ac:chgData name="Nazmus Sakib" userId="2129aefda164d849" providerId="LiveId" clId="{174D7446-1006-42C9-B343-A702F212428D}" dt="2022-11-28T14:16:36.007" v="199" actId="27636"/>
          <ac:spMkLst>
            <pc:docMk/>
            <pc:sldMk cId="2287572109" sldId="276"/>
            <ac:spMk id="5" creationId="{F7FD145D-687C-F6E9-E265-78D64978E763}"/>
          </ac:spMkLst>
        </pc:spChg>
        <pc:spChg chg="mod">
          <ac:chgData name="Nazmus Sakib" userId="2129aefda164d849" providerId="LiveId" clId="{174D7446-1006-42C9-B343-A702F212428D}" dt="2022-11-28T14:15:50.866" v="185"/>
          <ac:spMkLst>
            <pc:docMk/>
            <pc:sldMk cId="2287572109" sldId="276"/>
            <ac:spMk id="6" creationId="{B8CA7942-E01D-544D-72AD-065ED8E3309A}"/>
          </ac:spMkLst>
        </pc:spChg>
        <pc:picChg chg="del">
          <ac:chgData name="Nazmus Sakib" userId="2129aefda164d849" providerId="LiveId" clId="{174D7446-1006-42C9-B343-A702F212428D}" dt="2022-11-28T14:16:22.185" v="197" actId="478"/>
          <ac:picMkLst>
            <pc:docMk/>
            <pc:sldMk cId="2287572109" sldId="276"/>
            <ac:picMk id="2" creationId="{0D333B96-9F62-9C82-CF4C-53E754ECAEE4}"/>
          </ac:picMkLst>
        </pc:picChg>
        <pc:picChg chg="add mod modCrop">
          <ac:chgData name="Nazmus Sakib" userId="2129aefda164d849" providerId="LiveId" clId="{174D7446-1006-42C9-B343-A702F212428D}" dt="2022-11-28T14:17:14.766" v="206" actId="14100"/>
          <ac:picMkLst>
            <pc:docMk/>
            <pc:sldMk cId="2287572109" sldId="276"/>
            <ac:picMk id="3" creationId="{8AF2DB26-30B2-B8E7-58E2-7867077FCE79}"/>
          </ac:picMkLst>
        </pc:picChg>
      </pc:sldChg>
      <pc:sldChg chg="addSp delSp modSp add mod">
        <pc:chgData name="Nazmus Sakib" userId="2129aefda164d849" providerId="LiveId" clId="{174D7446-1006-42C9-B343-A702F212428D}" dt="2022-11-28T14:18:53.006" v="250" actId="1076"/>
        <pc:sldMkLst>
          <pc:docMk/>
          <pc:sldMk cId="16544008" sldId="277"/>
        </pc:sldMkLst>
        <pc:spChg chg="mod">
          <ac:chgData name="Nazmus Sakib" userId="2129aefda164d849" providerId="LiveId" clId="{174D7446-1006-42C9-B343-A702F212428D}" dt="2022-11-28T14:18:15.047" v="242" actId="20577"/>
          <ac:spMkLst>
            <pc:docMk/>
            <pc:sldMk cId="16544008" sldId="277"/>
            <ac:spMk id="5" creationId="{F7FD145D-687C-F6E9-E265-78D64978E763}"/>
          </ac:spMkLst>
        </pc:spChg>
        <pc:spChg chg="mod">
          <ac:chgData name="Nazmus Sakib" userId="2129aefda164d849" providerId="LiveId" clId="{174D7446-1006-42C9-B343-A702F212428D}" dt="2022-11-28T14:17:23.610" v="208"/>
          <ac:spMkLst>
            <pc:docMk/>
            <pc:sldMk cId="16544008" sldId="277"/>
            <ac:spMk id="6" creationId="{B8CA7942-E01D-544D-72AD-065ED8E3309A}"/>
          </ac:spMkLst>
        </pc:spChg>
        <pc:picChg chg="add mod modCrop">
          <ac:chgData name="Nazmus Sakib" userId="2129aefda164d849" providerId="LiveId" clId="{174D7446-1006-42C9-B343-A702F212428D}" dt="2022-11-28T14:18:53.006" v="250" actId="1076"/>
          <ac:picMkLst>
            <pc:docMk/>
            <pc:sldMk cId="16544008" sldId="277"/>
            <ac:picMk id="2" creationId="{FD8A7EB7-FFA7-EBD4-9AE8-1E58B1D40E99}"/>
          </ac:picMkLst>
        </pc:picChg>
        <pc:picChg chg="del">
          <ac:chgData name="Nazmus Sakib" userId="2129aefda164d849" providerId="LiveId" clId="{174D7446-1006-42C9-B343-A702F212428D}" dt="2022-11-28T14:18:39.005" v="243" actId="478"/>
          <ac:picMkLst>
            <pc:docMk/>
            <pc:sldMk cId="16544008" sldId="277"/>
            <ac:picMk id="3" creationId="{8AF2DB26-30B2-B8E7-58E2-7867077FCE79}"/>
          </ac:picMkLst>
        </pc:picChg>
      </pc:sldChg>
      <pc:sldChg chg="delSp modSp add del mod">
        <pc:chgData name="Nazmus Sakib" userId="2129aefda164d849" providerId="LiveId" clId="{174D7446-1006-42C9-B343-A702F212428D}" dt="2022-11-28T14:19:53.918" v="284" actId="47"/>
        <pc:sldMkLst>
          <pc:docMk/>
          <pc:sldMk cId="542068475" sldId="278"/>
        </pc:sldMkLst>
        <pc:spChg chg="mod">
          <ac:chgData name="Nazmus Sakib" userId="2129aefda164d849" providerId="LiveId" clId="{174D7446-1006-42C9-B343-A702F212428D}" dt="2022-11-28T14:19:52.662" v="283" actId="6549"/>
          <ac:spMkLst>
            <pc:docMk/>
            <pc:sldMk cId="542068475" sldId="278"/>
            <ac:spMk id="2" creationId="{FEF3877F-84AC-B12A-7D00-9BA2D81C8019}"/>
          </ac:spMkLst>
        </pc:spChg>
        <pc:spChg chg="del">
          <ac:chgData name="Nazmus Sakib" userId="2129aefda164d849" providerId="LiveId" clId="{174D7446-1006-42C9-B343-A702F212428D}" dt="2022-11-28T14:19:50.670" v="282" actId="478"/>
          <ac:spMkLst>
            <pc:docMk/>
            <pc:sldMk cId="542068475" sldId="278"/>
            <ac:spMk id="6" creationId="{5D2A22CD-6089-C991-9D49-5517DE024CDA}"/>
          </ac:spMkLst>
        </pc:spChg>
      </pc:sldChg>
      <pc:sldChg chg="addSp delSp modSp add mod">
        <pc:chgData name="Nazmus Sakib" userId="2129aefda164d849" providerId="LiveId" clId="{174D7446-1006-42C9-B343-A702F212428D}" dt="2022-11-28T14:21:07.534" v="311" actId="1076"/>
        <pc:sldMkLst>
          <pc:docMk/>
          <pc:sldMk cId="2850888542" sldId="279"/>
        </pc:sldMkLst>
        <pc:spChg chg="mod">
          <ac:chgData name="Nazmus Sakib" userId="2129aefda164d849" providerId="LiveId" clId="{174D7446-1006-42C9-B343-A702F212428D}" dt="2022-11-28T14:20:59.342" v="308" actId="1076"/>
          <ac:spMkLst>
            <pc:docMk/>
            <pc:sldMk cId="2850888542" sldId="279"/>
            <ac:spMk id="2" creationId="{FEF3877F-84AC-B12A-7D00-9BA2D81C8019}"/>
          </ac:spMkLst>
        </pc:spChg>
        <pc:spChg chg="mod">
          <ac:chgData name="Nazmus Sakib" userId="2129aefda164d849" providerId="LiveId" clId="{174D7446-1006-42C9-B343-A702F212428D}" dt="2022-11-28T14:20:51.910" v="305" actId="1076"/>
          <ac:spMkLst>
            <pc:docMk/>
            <pc:sldMk cId="2850888542" sldId="279"/>
            <ac:spMk id="4" creationId="{B047F45C-807D-4BB0-8313-5C6E83A2C469}"/>
          </ac:spMkLst>
        </pc:spChg>
        <pc:spChg chg="del">
          <ac:chgData name="Nazmus Sakib" userId="2129aefda164d849" providerId="LiveId" clId="{174D7446-1006-42C9-B343-A702F212428D}" dt="2022-11-28T14:19:42.036" v="271" actId="478"/>
          <ac:spMkLst>
            <pc:docMk/>
            <pc:sldMk cId="2850888542" sldId="279"/>
            <ac:spMk id="6" creationId="{5D2A22CD-6089-C991-9D49-5517DE024CDA}"/>
          </ac:spMkLst>
        </pc:spChg>
        <pc:picChg chg="add mod">
          <ac:chgData name="Nazmus Sakib" userId="2129aefda164d849" providerId="LiveId" clId="{174D7446-1006-42C9-B343-A702F212428D}" dt="2022-11-28T14:21:07.534" v="311" actId="1076"/>
          <ac:picMkLst>
            <pc:docMk/>
            <pc:sldMk cId="2850888542" sldId="279"/>
            <ac:picMk id="3" creationId="{7116F4E3-4DDB-7ADF-9ACF-773BF09380A1}"/>
          </ac:picMkLst>
        </pc:picChg>
      </pc:sldChg>
      <pc:sldChg chg="addSp modSp add mod">
        <pc:chgData name="Nazmus Sakib" userId="2129aefda164d849" providerId="LiveId" clId="{174D7446-1006-42C9-B343-A702F212428D}" dt="2022-11-28T14:20:36.094" v="303" actId="1076"/>
        <pc:sldMkLst>
          <pc:docMk/>
          <pc:sldMk cId="3179911662" sldId="280"/>
        </pc:sldMkLst>
        <pc:spChg chg="mod">
          <ac:chgData name="Nazmus Sakib" userId="2129aefda164d849" providerId="LiveId" clId="{174D7446-1006-42C9-B343-A702F212428D}" dt="2022-11-28T14:20:30.782" v="300" actId="14100"/>
          <ac:spMkLst>
            <pc:docMk/>
            <pc:sldMk cId="3179911662" sldId="280"/>
            <ac:spMk id="2" creationId="{FEF3877F-84AC-B12A-7D00-9BA2D81C8019}"/>
          </ac:spMkLst>
        </pc:spChg>
        <pc:picChg chg="add mod">
          <ac:chgData name="Nazmus Sakib" userId="2129aefda164d849" providerId="LiveId" clId="{174D7446-1006-42C9-B343-A702F212428D}" dt="2022-11-28T14:20:36.094" v="303" actId="1076"/>
          <ac:picMkLst>
            <pc:docMk/>
            <pc:sldMk cId="3179911662" sldId="280"/>
            <ac:picMk id="3" creationId="{03BBEADA-1141-4431-F5A9-BE62CF744B3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AEA9F6-61A8-43C1-BBE7-4F54F7733DC3}" type="datetimeFigureOut">
              <a:rPr lang="en-GB" smtClean="0"/>
              <a:pPr/>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3A7DEE-AA22-4940-9E0D-CCCAC09DAAE1}" type="slidenum">
              <a:rPr lang="en-GB" smtClean="0"/>
              <a:pPr/>
              <a:t>‹#›</a:t>
            </a:fld>
            <a:endParaRPr lang="en-GB"/>
          </a:p>
        </p:txBody>
      </p:sp>
    </p:spTree>
    <p:extLst>
      <p:ext uri="{BB962C8B-B14F-4D97-AF65-F5344CB8AC3E}">
        <p14:creationId xmlns="" xmlns:p14="http://schemas.microsoft.com/office/powerpoint/2010/main" val="1153275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3A7DEE-AA22-4940-9E0D-CCCAC09DAAE1}" type="slidenum">
              <a:rPr lang="en-GB" smtClean="0"/>
              <a:pPr/>
              <a:t>1</a:t>
            </a:fld>
            <a:endParaRPr lang="en-GB"/>
          </a:p>
        </p:txBody>
      </p:sp>
    </p:spTree>
    <p:extLst>
      <p:ext uri="{BB962C8B-B14F-4D97-AF65-F5344CB8AC3E}">
        <p14:creationId xmlns="" xmlns:p14="http://schemas.microsoft.com/office/powerpoint/2010/main" val="879566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Today, the hospitality and tourist sectors are the most dynamic and rapidly expanding. The wide diversity of careers is one of the fascinating features of this industry. The hotel sector is unique, yet certain substantial, universal aspects still help accommodations go above and beyond for guests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2020)</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The development and distribution of remarkable goods and services is one driving force. A vital goal of the hospitality industry is to improve the quality of its clients' lives. This presentations use "Hilton Worldwide" as their basis. The Hilton Worldwide clientele and support staff, will be involved. Guests' expectations of hotels and how they should be met or exceeded will also be addressed.</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2</a:t>
            </a:fld>
            <a:endParaRPr lang="en-GB"/>
          </a:p>
        </p:txBody>
      </p:sp>
    </p:spTree>
    <p:extLst>
      <p:ext uri="{BB962C8B-B14F-4D97-AF65-F5344CB8AC3E}">
        <p14:creationId xmlns="" xmlns:p14="http://schemas.microsoft.com/office/powerpoint/2010/main" val="17627197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Conrad Hilton established the foundation for what is now Hilton Worldwide Holdings Inc. when he opened his first hotel in 1919. In that year, Conrad Hilton purchased his first hotel, the 40-room Mobley Hotel in Cisco, Texas. He subsequently added many more hotels to his Texas property (</a:t>
            </a:r>
            <a:r>
              <a:rPr lang="en-GB"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2022). By 2021, Hilton Worldwide will have over 5,000 properties in the United States alone. The most well-known of the 18 hotel chains that Hilton Worldwide owns is Hampton. Embassy Suites, Waldorf Astoria, and DoubleTree are among more brands in the industry. The company's rapid expansion in recent years has made it a formidable competitor in the global hotel industry.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3</a:t>
            </a:fld>
            <a:endParaRPr lang="en-GB"/>
          </a:p>
        </p:txBody>
      </p:sp>
    </p:spTree>
    <p:extLst>
      <p:ext uri="{BB962C8B-B14F-4D97-AF65-F5344CB8AC3E}">
        <p14:creationId xmlns="" xmlns:p14="http://schemas.microsoft.com/office/powerpoint/2010/main" val="2015590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Business and vacation visitors make up the bulk of Hilton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Worldwide </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clientele. Guests are searching for a low-cost yet pleasant place to stay. Hampton Inn by Hilton and Embassy Suites are just two of the chain's many hotels that focus on serving business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travellers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(Freitas, 2019)</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The area has many other entertainment choices, including the DoubleTree and Homewood Suites by Hilton. Rooms in both hotel categories are sizable and equipped with luxuries like flat-screen TVs and coffee makers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(Pius, 2020)</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Also, each morning, a complimentary breakfast is served to all guests. The hotels also have commercial amenities, including meeting spaces and a business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centre </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for local use. They may also arrange meetings outside of the office via their partners. Hotels often provide a wide range of amenities and services to cater to their clientele. Some services they could set up for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travellers </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include dry cleaning, room service, and transportation. Concierge services are also offered to assist visitors in planning their trips and other activities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(Wirtz, 2021)</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As a bonus, the hotels are conveniently located and simple to reach. The majority of them live in the country's main urban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centres. </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So, getting there from the airport or anywhere else in the city is not hard. A variety of great places to eat and have fun can also be found nearby.</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4</a:t>
            </a:fld>
            <a:endParaRPr lang="en-GB"/>
          </a:p>
        </p:txBody>
      </p:sp>
    </p:spTree>
    <p:extLst>
      <p:ext uri="{BB962C8B-B14F-4D97-AF65-F5344CB8AC3E}">
        <p14:creationId xmlns="" xmlns:p14="http://schemas.microsoft.com/office/powerpoint/2010/main" val="1397767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US" sz="1800" b="1" dirty="0">
                <a:solidFill>
                  <a:srgbClr val="000000"/>
                </a:solidFill>
                <a:effectLst/>
                <a:latin typeface="Calibri Light" panose="020F0302020204030204" pitchFamily="34" charset="0"/>
                <a:ea typeface="Times New Roman" panose="02020603050405020304" pitchFamily="18" charset="0"/>
                <a:cs typeface="Vrinda" panose="020B0502040204020203" pitchFamily="34" charset="0"/>
              </a:rPr>
              <a:t>Nature of the services</a:t>
            </a:r>
          </a:p>
          <a:p>
            <a:pPr algn="just">
              <a:lnSpc>
                <a:spcPct val="150000"/>
              </a:lnSpc>
              <a:spcAft>
                <a:spcPts val="800"/>
              </a:spcAft>
            </a:pPr>
            <a:r>
              <a:rPr lang="en-GB"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Customer service:</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From the moment visitors first contact us until they leave, they want their experience to be as smooth and pleasant as possible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(Jang, 2019)</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Concierge services:</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With extensive local knowledge, their concierge team can advise them on anything from where to dine to what to do during a particular holiday or event.</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Laundry &amp; dry-cleaning services:</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Customers may drop off their clothes and have it immediately returned thanks to their on-site laundry and dry-cleaning facilities. In the working week, Hilton provides rush and same-day service for an extra fee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2022)</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5</a:t>
            </a:fld>
            <a:endParaRPr lang="en-GB"/>
          </a:p>
        </p:txBody>
      </p:sp>
    </p:spTree>
    <p:extLst>
      <p:ext uri="{BB962C8B-B14F-4D97-AF65-F5344CB8AC3E}">
        <p14:creationId xmlns="" xmlns:p14="http://schemas.microsoft.com/office/powerpoint/2010/main" val="472765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US" sz="1800" b="1" dirty="0">
                <a:solidFill>
                  <a:srgbClr val="000000"/>
                </a:solidFill>
                <a:effectLst/>
                <a:latin typeface="Calibri Light" panose="020F0302020204030204" pitchFamily="34" charset="0"/>
                <a:ea typeface="Times New Roman" panose="02020603050405020304" pitchFamily="18" charset="0"/>
                <a:cs typeface="Vrinda" panose="020B0502040204020203" pitchFamily="34" charset="0"/>
              </a:rPr>
              <a:t>Role of Services</a:t>
            </a:r>
          </a:p>
          <a:p>
            <a:pPr algn="just">
              <a:lnSpc>
                <a:spcPct val="150000"/>
              </a:lnSpc>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p>
          <a:p>
            <a:pPr algn="just">
              <a:lnSpc>
                <a:spcPct val="150000"/>
              </a:lnSpc>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By supplying effective and innovative services that supplement the customer journey, the company may build exceptional experiences for its clientele.</a:t>
            </a:r>
          </a:p>
          <a:p>
            <a:pPr algn="just">
              <a:lnSpc>
                <a:spcPct val="150000"/>
              </a:lnSpc>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Make sure workers have access to everything they need to do their jobs well, and they'll likely see an improvement in morale and satisfaction (Freitas, 2019).</a:t>
            </a:r>
          </a:p>
          <a:p>
            <a:pPr algn="just">
              <a:lnSpc>
                <a:spcPct val="150000"/>
              </a:lnSpc>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Use careful management of resources and careful optimization of the customer journey to boost firm performance by observable amounts (Tien, 2019).</a:t>
            </a:r>
          </a:p>
        </p:txBody>
      </p:sp>
      <p:sp>
        <p:nvSpPr>
          <p:cNvPr id="4" name="Slide Number Placeholder 3"/>
          <p:cNvSpPr>
            <a:spLocks noGrp="1"/>
          </p:cNvSpPr>
          <p:nvPr>
            <p:ph type="sldNum" sz="quarter" idx="5"/>
          </p:nvPr>
        </p:nvSpPr>
        <p:spPr/>
        <p:txBody>
          <a:bodyPr/>
          <a:lstStyle/>
          <a:p>
            <a:fld id="{2C3A7DEE-AA22-4940-9E0D-CCCAC09DAAE1}" type="slidenum">
              <a:rPr lang="en-GB" smtClean="0"/>
              <a:pPr/>
              <a:t>6</a:t>
            </a:fld>
            <a:endParaRPr lang="en-GB"/>
          </a:p>
        </p:txBody>
      </p:sp>
    </p:spTree>
    <p:extLst>
      <p:ext uri="{BB962C8B-B14F-4D97-AF65-F5344CB8AC3E}">
        <p14:creationId xmlns="" xmlns:p14="http://schemas.microsoft.com/office/powerpoint/2010/main" val="4127921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200"/>
              </a:spcBef>
            </a:pPr>
            <a:r>
              <a:rPr lang="en-US" sz="1800" b="1" dirty="0">
                <a:solidFill>
                  <a:srgbClr val="000000"/>
                </a:solidFill>
                <a:effectLst/>
                <a:latin typeface="Calibri Light" panose="020F0302020204030204" pitchFamily="34" charset="0"/>
                <a:ea typeface="Times New Roman" panose="02020603050405020304" pitchFamily="18" charset="0"/>
                <a:cs typeface="Vrinda" panose="020B0502040204020203" pitchFamily="34" charset="0"/>
              </a:rPr>
              <a:t>Scope of services</a:t>
            </a:r>
          </a:p>
          <a:p>
            <a:pPr algn="just">
              <a:lnSpc>
                <a:spcPct val="150000"/>
              </a:lnSpc>
              <a:spcAft>
                <a:spcPts val="800"/>
              </a:spcAft>
            </a:pP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p>
          <a:p>
            <a:pPr algn="just">
              <a:lnSpc>
                <a:spcPct val="150000"/>
              </a:lnSpc>
              <a:spcAft>
                <a:spcPts val="800"/>
              </a:spcAft>
            </a:pPr>
            <a:r>
              <a:rPr lang="en-US"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Airline Tickets:</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With their assistance, people may book flights with any of the airlines Hilton works with, and we'll ensure they receive the best deal possible (Freitas, 2019). All tickets booked via one of their partnered agencies get a discount, including free upgrades to First Class on some airlines.</a:t>
            </a:r>
          </a:p>
          <a:p>
            <a:pPr algn="just">
              <a:lnSpc>
                <a:spcPct val="150000"/>
              </a:lnSpc>
              <a:spcAft>
                <a:spcPts val="800"/>
              </a:spcAft>
            </a:pPr>
            <a:r>
              <a:rPr lang="en-US"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Travel Insurance:</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For their peace of mind, Hilton collaborates with Allianz Global Assistance to provide travel insurance to cover any unexpected circumstances that may arise during their trip.</a:t>
            </a:r>
          </a:p>
          <a:p>
            <a:pPr algn="just">
              <a:lnSpc>
                <a:spcPct val="150000"/>
              </a:lnSpc>
              <a:spcAft>
                <a:spcPts val="800"/>
              </a:spcAft>
            </a:pPr>
            <a:r>
              <a:rPr lang="en-US" sz="1800" b="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Hotel Reservations:</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Hilton can assist travelers in making a hotel reservation at any of their numerous hotels worldwide after agreeing on a specific time frame and location (</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2022). Their hotels and other global venues provide enough room for business gatherings and social events, and we'd be happy to help them book them if necessary. </a:t>
            </a:r>
          </a:p>
        </p:txBody>
      </p:sp>
      <p:sp>
        <p:nvSpPr>
          <p:cNvPr id="4" name="Slide Number Placeholder 3"/>
          <p:cNvSpPr>
            <a:spLocks noGrp="1"/>
          </p:cNvSpPr>
          <p:nvPr>
            <p:ph type="sldNum" sz="quarter" idx="5"/>
          </p:nvPr>
        </p:nvSpPr>
        <p:spPr/>
        <p:txBody>
          <a:bodyPr/>
          <a:lstStyle/>
          <a:p>
            <a:fld id="{2C3A7DEE-AA22-4940-9E0D-CCCAC09DAAE1}" type="slidenum">
              <a:rPr lang="en-GB" smtClean="0"/>
              <a:pPr/>
              <a:t>7</a:t>
            </a:fld>
            <a:endParaRPr lang="en-GB"/>
          </a:p>
        </p:txBody>
      </p:sp>
    </p:spTree>
    <p:extLst>
      <p:ext uri="{BB962C8B-B14F-4D97-AF65-F5344CB8AC3E}">
        <p14:creationId xmlns="" xmlns:p14="http://schemas.microsoft.com/office/powerpoint/2010/main" val="2753153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The role and function of hospitality customer care in the hotel industry as a whole:</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The quality of a hotel's guest services may make or break the stay for the client. In addition to standard services like Wi-Fi and concierge assistance, personalized attention from guest services makes a hotel stay memorable for customers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2020)</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Similarly to hotel maids, housekeepers are in charge of maintaining a spotless environment across a building. A few housekeepers even make final touches to the room before the visitor arrives. They could also pitch in with general hotel cleaning duties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Olimovich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2022)</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The front desk personnel handles the registration of new visitors. Since they are </a:t>
            </a:r>
            <a:r>
              <a:rPr lang="en-GB"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travelers'</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initial point of contact, they provide services, including helping with check-ins and check-outs. In addition, they handle requests for ancillary services like valet parking and room service.</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Concierge services facilitate the vacationing experience by reserving tables at local eateries and introducing visitors to the area's best sights and sounds.</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The hotel's security staff protects visitors to the hotel. Security guards are often employed to keep an eye on the premises, including the front and back doors, parking lot, elevators, and other high-traffic areas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Adzoyi</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2021)</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 guest relations representative's duties include keeping tabs on guests' lengths of stay and future visit preferences. In addition, they maintain the guest loyalty program by keeping track of the points gained.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8</a:t>
            </a:fld>
            <a:endParaRPr lang="en-GB"/>
          </a:p>
        </p:txBody>
      </p:sp>
    </p:spTree>
    <p:extLst>
      <p:ext uri="{BB962C8B-B14F-4D97-AF65-F5344CB8AC3E}">
        <p14:creationId xmlns="" xmlns:p14="http://schemas.microsoft.com/office/powerpoint/2010/main" val="45765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It is in the best interest of any hotel that its customers have a good time while there. Guests should feel at home and have everything they need throughout their stay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(Jang, 2019)</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It's crucial to have realistic expectations for the trip. Five strategies are provided below to guarantee that guests enjoy their stay.</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Acknowledge their visitors. Before engaging in conversation with guests, it is essential to learn about them. Ask them questions to get a feel for what they like and don't like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(Tien, 2019)</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Find out what they like doing in their spare time and what they would want to do if they were visiting. Be sure to ask their visitors about any allergies or health concerns when meeting with them. Learn as much as they can about the hotel's incoming visitors.</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People should try to make their stay as comfortable as possible. If they own a hotel, they want their visitors to have a relaxing and enjoyable stay, so they do all their power to make that happen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r>
              <a:rPr lang="en-US" sz="1800" dirty="0" err="1">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Verevka</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2019)</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Offering them several comforts is a beautiful method of doing so. In addition, there are many other possible activities to engage in. The variety of activities ensures that all guests will have a good day.</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Keep on performing at a high level. Providing excellent service increases the likelihood that customers will return </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(Wirtz, 2021)</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In addition, it will inspire people to spread the word about their excellent experiences, which might lead to additional people visiting their website or referring them to business. The goal of every business should be to give excellent customer service.</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9</a:t>
            </a:fld>
            <a:endParaRPr lang="en-GB"/>
          </a:p>
        </p:txBody>
      </p:sp>
    </p:spTree>
    <p:extLst>
      <p:ext uri="{BB962C8B-B14F-4D97-AF65-F5344CB8AC3E}">
        <p14:creationId xmlns="" xmlns:p14="http://schemas.microsoft.com/office/powerpoint/2010/main" val="2504596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With the conclusion of Hilton </a:t>
            </a:r>
            <a:r>
              <a:rPr lang="en-GB" sz="1800" dirty="0" smtClean="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Worldwide </a:t>
            </a:r>
            <a:r>
              <a:rPr lang="en-GB"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guest services, Hilton would like to express our gratitude to their loyal guests. Hilton hopes people will succeed further in their tourist careers with Hilton Worldwide and its other great businesses. Not only does it reflect the company's values and dedication to overall quality, but it also creates a memorable experience for its consumers. </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5"/>
          </p:nvPr>
        </p:nvSpPr>
        <p:spPr/>
        <p:txBody>
          <a:bodyPr/>
          <a:lstStyle/>
          <a:p>
            <a:fld id="{2C3A7DEE-AA22-4940-9E0D-CCCAC09DAAE1}" type="slidenum">
              <a:rPr lang="en-GB" smtClean="0"/>
              <a:pPr/>
              <a:t>10</a:t>
            </a:fld>
            <a:endParaRPr lang="en-GB"/>
          </a:p>
        </p:txBody>
      </p:sp>
    </p:spTree>
    <p:extLst>
      <p:ext uri="{BB962C8B-B14F-4D97-AF65-F5344CB8AC3E}">
        <p14:creationId xmlns="" xmlns:p14="http://schemas.microsoft.com/office/powerpoint/2010/main" val="750029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Adzoyi</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P.N.,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Blomme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R.J.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Honyenuga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B.Q., 2021. Hotel Customer Retention: A Study of Customers’ Perspectives in an Emerging Market. In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Advances in Hospitality and Leisure</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(Vol. 17, pp. 21-36). Emerald Publishing Limited.</a:t>
            </a: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Freitas, B.D.A. and Correia, P., 2019. Attractiveness of cultural events organized by hotels.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International Journal of Culture, Tourism and Hospitality Research</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13</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(1), pp.113-127.</a:t>
            </a: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Jang, S.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Moutinho</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 2019. Do price promotions drive consumer spending on luxury hotel services? The moderating roles of room price and user-generated content.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International Journal of Hospitality Management</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78</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pp.27-35.</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Olimovich</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D.I.,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Bakhtiyorovich</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T.M.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Salimovna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N.G., 2020. Improving of personnel training in hotel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bussines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Academy</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(2 (53)), pp.18-19.</a:t>
            </a: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Olorunsola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V.O.,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Saydam</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M.B.,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Arasli</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 and Sulu, D., 2022. Guest service experience in eco-centric hotels: a content analysis.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International Hospitality Review</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(ahead-of-print).</a:t>
            </a: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Pius, A.,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Alharahsheh</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H.H.,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Nwaogbe</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Dariescu</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2020. Contemporary Quality Management Approaches and Practices Within the Hospitality Industry. In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Contemporary Management Approaches to the Global Hospitality and Tourism Industry</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(pp. 1-34). IGI Global.</a:t>
            </a: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Tien, L., 2019. Improving customer service within Asian culture at Hilton hotel.</a:t>
            </a:r>
            <a:endPar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endParaRP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Verevka</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T.V., 2019. Development of industry 4.0 in the hotel and restaurant business.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IBIMA business review</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324071</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a:t>
            </a: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Wirtz, J., Kunz, W. and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Paluch</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2021. The service revolution, intelligent automation and service robots.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European Business Review</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 </a:t>
            </a:r>
            <a:r>
              <a:rPr lang="en-US" sz="1800" i="1"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29</a:t>
            </a:r>
            <a:r>
              <a:rPr lang="en-US" sz="18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(5), p.909.</a:t>
            </a:r>
          </a:p>
        </p:txBody>
      </p:sp>
      <p:sp>
        <p:nvSpPr>
          <p:cNvPr id="4" name="Slide Number Placeholder 3"/>
          <p:cNvSpPr>
            <a:spLocks noGrp="1"/>
          </p:cNvSpPr>
          <p:nvPr>
            <p:ph type="sldNum" sz="quarter" idx="5"/>
          </p:nvPr>
        </p:nvSpPr>
        <p:spPr/>
        <p:txBody>
          <a:bodyPr/>
          <a:lstStyle/>
          <a:p>
            <a:fld id="{2C3A7DEE-AA22-4940-9E0D-CCCAC09DAAE1}" type="slidenum">
              <a:rPr lang="en-GB" smtClean="0"/>
              <a:pPr/>
              <a:t>11</a:t>
            </a:fld>
            <a:endParaRPr lang="en-GB"/>
          </a:p>
        </p:txBody>
      </p:sp>
    </p:spTree>
    <p:extLst>
      <p:ext uri="{BB962C8B-B14F-4D97-AF65-F5344CB8AC3E}">
        <p14:creationId xmlns="" xmlns:p14="http://schemas.microsoft.com/office/powerpoint/2010/main" val="132013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702E4B-F344-4650-BBD4-BCA001A8D956}" type="slidenum">
              <a:rPr lang="en-GB" smtClean="0"/>
              <a:pPr/>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296205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379648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702E4B-F344-4650-BBD4-BCA001A8D956}" type="slidenum">
              <a:rPr lang="en-GB" smtClean="0"/>
              <a:pPr/>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81172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1099792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421737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4184312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4080555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16B2D9-1063-483E-8B43-48FFAA08322B}" type="datetimeFigureOut">
              <a:rPr lang="en-GB" smtClean="0"/>
              <a:pPr/>
              <a:t>06/02/2023</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3924975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6A16B2D9-1063-483E-8B43-48FFAA08322B}" type="datetimeFigureOut">
              <a:rPr lang="en-GB" smtClean="0"/>
              <a:pPr/>
              <a:t>06/02/2023</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96331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3329911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16B2D9-1063-483E-8B43-48FFAA08322B}" type="datetimeFigureOut">
              <a:rPr lang="en-GB" smtClean="0"/>
              <a:pPr/>
              <a:t>06/02/2023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702E4B-F344-4650-BBD4-BCA001A8D956}" type="slidenum">
              <a:rPr lang="en-GB" smtClean="0"/>
              <a:pPr/>
              <a:t>‹#›</a:t>
            </a:fld>
            <a:endParaRPr lang="en-GB"/>
          </a:p>
        </p:txBody>
      </p:sp>
    </p:spTree>
    <p:extLst>
      <p:ext uri="{BB962C8B-B14F-4D97-AF65-F5344CB8AC3E}">
        <p14:creationId xmlns="" xmlns:p14="http://schemas.microsoft.com/office/powerpoint/2010/main" val="2945534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16B2D9-1063-483E-8B43-48FFAA08322B}" type="datetimeFigureOut">
              <a:rPr lang="en-GB" smtClean="0"/>
              <a:pPr/>
              <a:t>06/02/2023</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9702E4B-F344-4650-BBD4-BCA001A8D956}" type="slidenum">
              <a:rPr lang="en-GB" smtClean="0"/>
              <a:pPr/>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865604781"/>
      </p:ext>
    </p:extLst>
  </p:cSld>
  <p:clrMap bg1="dk1" tx1="lt1" bg2="dk2" tx2="lt2" accent1="accent1" accent2="accent2" accent3="accent3" accent4="accent4" accent5="accent5" accent6="accent6" hlink="hlink" folHlink="folHlink"/>
  <p:sldLayoutIdLst>
    <p:sldLayoutId id="2147484549" r:id="rId1"/>
    <p:sldLayoutId id="2147484550" r:id="rId2"/>
    <p:sldLayoutId id="2147484551" r:id="rId3"/>
    <p:sldLayoutId id="2147484552" r:id="rId4"/>
    <p:sldLayoutId id="2147484553" r:id="rId5"/>
    <p:sldLayoutId id="2147484554" r:id="rId6"/>
    <p:sldLayoutId id="2147484555" r:id="rId7"/>
    <p:sldLayoutId id="2147484556" r:id="rId8"/>
    <p:sldLayoutId id="2147484557" r:id="rId9"/>
    <p:sldLayoutId id="2147484558" r:id="rId10"/>
    <p:sldLayoutId id="214748455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3927A8E-BD9A-4932-AB6C-42CACE2BD7E0}"/>
              </a:ext>
            </a:extLst>
          </p:cNvPr>
          <p:cNvSpPr>
            <a:spLocks noGrp="1"/>
          </p:cNvSpPr>
          <p:nvPr>
            <p:ph type="ctrTitle"/>
          </p:nvPr>
        </p:nvSpPr>
        <p:spPr>
          <a:xfrm>
            <a:off x="344905" y="1507959"/>
            <a:ext cx="11502190" cy="2402528"/>
          </a:xfrm>
        </p:spPr>
        <p:txBody>
          <a:bodyPr>
            <a:noAutofit/>
          </a:bodyPr>
          <a:lstStyle/>
          <a:p>
            <a:pPr algn="ctr">
              <a:lnSpc>
                <a:spcPct val="150000"/>
              </a:lnSpc>
              <a:spcAft>
                <a:spcPts val="800"/>
              </a:spcAft>
            </a:pPr>
            <a: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BMIH4003: Hospitality &amp; Guest Services </a:t>
            </a:r>
            <a:b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br>
            <a: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Presentation </a:t>
            </a:r>
            <a:b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br>
            <a: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on </a:t>
            </a:r>
            <a:b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br>
            <a:r>
              <a:rPr lang="en-US" sz="32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role and importance of quality service, hospitality, and guest services within the hotel Industry</a:t>
            </a:r>
          </a:p>
        </p:txBody>
      </p:sp>
      <p:sp>
        <p:nvSpPr>
          <p:cNvPr id="3" name="Subtitle 2">
            <a:extLst>
              <a:ext uri="{FF2B5EF4-FFF2-40B4-BE49-F238E27FC236}">
                <a16:creationId xmlns="" xmlns:a16="http://schemas.microsoft.com/office/drawing/2014/main" id="{5D1C9723-4F9C-4C95-8082-FBB7AF2C9A9A}"/>
              </a:ext>
            </a:extLst>
          </p:cNvPr>
          <p:cNvSpPr>
            <a:spLocks noGrp="1"/>
          </p:cNvSpPr>
          <p:nvPr>
            <p:ph type="subTitle" idx="1"/>
          </p:nvPr>
        </p:nvSpPr>
        <p:spPr>
          <a:xfrm>
            <a:off x="344904" y="4700782"/>
            <a:ext cx="10993546" cy="1515533"/>
          </a:xfrm>
        </p:spPr>
        <p:txBody>
          <a:bodyPr>
            <a:normAutofit/>
          </a:bodyPr>
          <a:lstStyle/>
          <a:p>
            <a:r>
              <a:rPr lang="en-GB" sz="1800" b="1" dirty="0">
                <a:solidFill>
                  <a:schemeClr val="bg1"/>
                </a:solidFill>
              </a:rPr>
              <a:t> Student ID		</a:t>
            </a:r>
            <a:r>
              <a:rPr lang="en-GB" sz="1800" b="1" dirty="0" smtClean="0">
                <a:solidFill>
                  <a:schemeClr val="bg1"/>
                </a:solidFill>
              </a:rPr>
              <a:t>: 2210210</a:t>
            </a:r>
            <a:endParaRPr lang="en-GB" sz="1800" b="1" dirty="0">
              <a:solidFill>
                <a:schemeClr val="bg1"/>
              </a:solidFill>
            </a:endParaRPr>
          </a:p>
          <a:p>
            <a:r>
              <a:rPr lang="en-GB" sz="1800" b="1" dirty="0">
                <a:solidFill>
                  <a:schemeClr val="bg1"/>
                </a:solidFill>
              </a:rPr>
              <a:t>Module Leader	: </a:t>
            </a:r>
            <a:r>
              <a:rPr lang="en-GB" sz="1800" dirty="0" smtClean="0"/>
              <a:t>Lisa-Marie </a:t>
            </a:r>
            <a:r>
              <a:rPr lang="en-GB" sz="1800" dirty="0" err="1" smtClean="0"/>
              <a:t>Bassler</a:t>
            </a:r>
            <a:endParaRPr lang="en-GB" sz="1800" b="1" dirty="0">
              <a:solidFill>
                <a:schemeClr val="bg1"/>
              </a:solidFill>
            </a:endParaRPr>
          </a:p>
        </p:txBody>
      </p:sp>
    </p:spTree>
    <p:extLst>
      <p:ext uri="{BB962C8B-B14F-4D97-AF65-F5344CB8AC3E}">
        <p14:creationId xmlns="" xmlns:p14="http://schemas.microsoft.com/office/powerpoint/2010/main" val="2822159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022850"/>
            <a:ext cx="6957845" cy="4193466"/>
          </a:xfrm>
        </p:spPr>
        <p:txBody>
          <a:bodyPr>
            <a:normAutofit/>
          </a:bodyPr>
          <a:lstStyle/>
          <a:p>
            <a:pPr algn="just">
              <a:buFont typeface="Wingdings" panose="05000000000000000000" pitchFamily="2" charset="2"/>
              <a:buChar char="§"/>
            </a:pPr>
            <a:r>
              <a:rPr lang="en-US" sz="2800" dirty="0"/>
              <a:t>Today, the hospitality and tourist sectors are the most dynamic and rapidly expanding. </a:t>
            </a:r>
          </a:p>
          <a:p>
            <a:pPr algn="just">
              <a:buFont typeface="Wingdings" panose="05000000000000000000" pitchFamily="2" charset="2"/>
              <a:buChar char="§"/>
            </a:pPr>
            <a:r>
              <a:rPr lang="en-US" sz="2800" dirty="0"/>
              <a:t>The wide diversity of careers is one of the fascinating features of this industry. </a:t>
            </a:r>
          </a:p>
          <a:p>
            <a:pPr algn="just">
              <a:buFont typeface="Wingdings" panose="05000000000000000000" pitchFamily="2" charset="2"/>
              <a:buChar char="§"/>
            </a:pPr>
            <a:r>
              <a:rPr lang="en-US" sz="2800" dirty="0"/>
              <a:t>The hotel sector is unique, yet certain substantial, universal aspects still help accommodations go above and beyond for guests (</a:t>
            </a:r>
            <a:r>
              <a:rPr lang="en-US" sz="2800" dirty="0" err="1"/>
              <a:t>Olimovich</a:t>
            </a:r>
            <a:r>
              <a:rPr lang="en-US" sz="2800" dirty="0"/>
              <a:t>, 2020). </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523220"/>
          </a:xfrm>
          <a:prstGeom prst="rect">
            <a:avLst/>
          </a:prstGeom>
          <a:noFill/>
        </p:spPr>
        <p:txBody>
          <a:bodyPr wrap="square" rtlCol="0">
            <a:spAutoFit/>
          </a:bodyPr>
          <a:lstStyle/>
          <a:p>
            <a:pPr algn="ctr"/>
            <a:r>
              <a:rPr lang="en-US" sz="2800" b="1" u="sng" dirty="0">
                <a:latin typeface="Times New Roman" panose="02020603050405020304" pitchFamily="18" charset="0"/>
                <a:cs typeface="Times New Roman" panose="02020603050405020304" pitchFamily="18" charset="0"/>
              </a:rPr>
              <a:t>Introdcution</a:t>
            </a:r>
          </a:p>
        </p:txBody>
      </p:sp>
      <p:pic>
        <p:nvPicPr>
          <p:cNvPr id="2" name="Picture 1">
            <a:extLst>
              <a:ext uri="{FF2B5EF4-FFF2-40B4-BE49-F238E27FC236}">
                <a16:creationId xmlns="" xmlns:a16="http://schemas.microsoft.com/office/drawing/2014/main" id="{27B7371E-4A71-84B3-B9DF-77FB5C19AB46}"/>
              </a:ext>
            </a:extLst>
          </p:cNvPr>
          <p:cNvPicPr>
            <a:picLocks noChangeAspect="1"/>
          </p:cNvPicPr>
          <p:nvPr/>
        </p:nvPicPr>
        <p:blipFill>
          <a:blip r:embed="rId3"/>
          <a:stretch>
            <a:fillRect/>
          </a:stretch>
        </p:blipFill>
        <p:spPr>
          <a:xfrm>
            <a:off x="7684168" y="2834175"/>
            <a:ext cx="3844089" cy="1669144"/>
          </a:xfrm>
          <a:prstGeom prst="rect">
            <a:avLst/>
          </a:prstGeom>
        </p:spPr>
      </p:pic>
    </p:spTree>
    <p:extLst>
      <p:ext uri="{BB962C8B-B14F-4D97-AF65-F5344CB8AC3E}">
        <p14:creationId xmlns="" xmlns:p14="http://schemas.microsoft.com/office/powerpoint/2010/main" val="2674483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022850"/>
            <a:ext cx="7551403" cy="4193466"/>
          </a:xfrm>
        </p:spPr>
        <p:txBody>
          <a:bodyPr>
            <a:normAutofit/>
          </a:bodyPr>
          <a:lstStyle/>
          <a:p>
            <a:pPr algn="just">
              <a:buFont typeface="Wingdings" panose="05000000000000000000" pitchFamily="2" charset="2"/>
              <a:buChar char="§"/>
            </a:pPr>
            <a:r>
              <a:rPr lang="en-US" sz="2800" dirty="0"/>
              <a:t>Conrad Hilton established the foundation for what is now Hilton Worldwide Holdings Inc. when he opened his first hotel in 1919. </a:t>
            </a:r>
          </a:p>
          <a:p>
            <a:pPr algn="just">
              <a:buFont typeface="Wingdings" panose="05000000000000000000" pitchFamily="2" charset="2"/>
              <a:buChar char="§"/>
            </a:pPr>
            <a:r>
              <a:rPr lang="en-US" sz="2800" dirty="0"/>
              <a:t>In that year, Conrad Hilton purchased his first hotel, the 40-room Mobley Hotel in Cisco, Texas. </a:t>
            </a:r>
          </a:p>
          <a:p>
            <a:pPr algn="just">
              <a:buFont typeface="Wingdings" panose="05000000000000000000" pitchFamily="2" charset="2"/>
              <a:buChar char="§"/>
            </a:pPr>
            <a:r>
              <a:rPr lang="en-US" sz="2800" dirty="0"/>
              <a:t>He subsequently added many more hotels to his Texas property (</a:t>
            </a:r>
            <a:r>
              <a:rPr lang="en-US" sz="2800" dirty="0" err="1"/>
              <a:t>Olimovich</a:t>
            </a:r>
            <a:r>
              <a:rPr lang="en-US" sz="2800" dirty="0"/>
              <a:t>, 2022). </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584775"/>
          </a:xfrm>
          <a:prstGeom prst="rect">
            <a:avLst/>
          </a:prstGeom>
          <a:noFill/>
        </p:spPr>
        <p:txBody>
          <a:bodyPr wrap="square" rtlCol="0">
            <a:spAutoFit/>
          </a:bodyPr>
          <a:lstStyle/>
          <a:p>
            <a:pPr algn="ctr"/>
            <a:r>
              <a:rPr lang="en-US" sz="3200" b="1" u="sng" dirty="0">
                <a:latin typeface="Times New Roman" panose="02020603050405020304" pitchFamily="18" charset="0"/>
                <a:cs typeface="Times New Roman" panose="02020603050405020304" pitchFamily="18" charset="0"/>
              </a:rPr>
              <a:t>Overview of Hilton Worldwide</a:t>
            </a:r>
          </a:p>
        </p:txBody>
      </p:sp>
      <p:pic>
        <p:nvPicPr>
          <p:cNvPr id="4" name="Picture 3">
            <a:extLst>
              <a:ext uri="{FF2B5EF4-FFF2-40B4-BE49-F238E27FC236}">
                <a16:creationId xmlns="" xmlns:a16="http://schemas.microsoft.com/office/drawing/2014/main" id="{154FC9C0-05E1-94E5-6D47-62C78F5ABC07}"/>
              </a:ext>
            </a:extLst>
          </p:cNvPr>
          <p:cNvPicPr>
            <a:picLocks noChangeAspect="1"/>
          </p:cNvPicPr>
          <p:nvPr/>
        </p:nvPicPr>
        <p:blipFill>
          <a:blip r:embed="rId3" cstate="print"/>
          <a:stretch>
            <a:fillRect/>
          </a:stretch>
        </p:blipFill>
        <p:spPr>
          <a:xfrm>
            <a:off x="7973675" y="2770179"/>
            <a:ext cx="3785187" cy="2210893"/>
          </a:xfrm>
          <a:prstGeom prst="rect">
            <a:avLst/>
          </a:prstGeom>
        </p:spPr>
      </p:pic>
    </p:spTree>
    <p:extLst>
      <p:ext uri="{BB962C8B-B14F-4D97-AF65-F5344CB8AC3E}">
        <p14:creationId xmlns="" xmlns:p14="http://schemas.microsoft.com/office/powerpoint/2010/main" val="905127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022850"/>
            <a:ext cx="7551403" cy="4193466"/>
          </a:xfrm>
        </p:spPr>
        <p:txBody>
          <a:bodyPr>
            <a:normAutofit fontScale="92500" lnSpcReduction="20000"/>
          </a:bodyPr>
          <a:lstStyle/>
          <a:p>
            <a:pPr algn="just">
              <a:buFont typeface="Wingdings" panose="05000000000000000000" pitchFamily="2" charset="2"/>
              <a:buChar char="§"/>
            </a:pPr>
            <a:r>
              <a:rPr lang="en-US" sz="2800" dirty="0"/>
              <a:t> </a:t>
            </a:r>
          </a:p>
          <a:p>
            <a:pPr algn="just">
              <a:buFont typeface="Wingdings" panose="05000000000000000000" pitchFamily="2" charset="2"/>
              <a:buChar char="§"/>
            </a:pPr>
            <a:r>
              <a:rPr lang="en-US" sz="2800" dirty="0"/>
              <a:t>Business and vacation visitors make up the bulk of Hilton </a:t>
            </a:r>
            <a:r>
              <a:rPr lang="en-US" sz="2800" dirty="0" err="1"/>
              <a:t>Worldwide's</a:t>
            </a:r>
            <a:r>
              <a:rPr lang="en-US" sz="2800" dirty="0"/>
              <a:t> clientele. Guests are searching for a low-cost yet pleasant place to stay. </a:t>
            </a:r>
          </a:p>
          <a:p>
            <a:pPr algn="just">
              <a:buFont typeface="Wingdings" panose="05000000000000000000" pitchFamily="2" charset="2"/>
              <a:buChar char="§"/>
            </a:pPr>
            <a:r>
              <a:rPr lang="en-US" sz="2800" dirty="0"/>
              <a:t>Hampton Inn by Hilton and Embassy Suites are just two of the chain's many hotels that focus on serving business travelers (Freitas, 2019). </a:t>
            </a:r>
          </a:p>
          <a:p>
            <a:pPr algn="just">
              <a:buFont typeface="Wingdings" panose="05000000000000000000" pitchFamily="2" charset="2"/>
              <a:buChar char="§"/>
            </a:pPr>
            <a:r>
              <a:rPr lang="en-US" sz="2800" dirty="0"/>
              <a:t>The area has many other entertainment choices, including the DoubleTree and Homewood Suites by Hilton. Rooms in both hotel categories are sizable and equipped with luxuries like flat-screen TVs and coffee makers (Pius, 2020). </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584775"/>
          </a:xfrm>
          <a:prstGeom prst="rect">
            <a:avLst/>
          </a:prstGeom>
          <a:noFill/>
        </p:spPr>
        <p:txBody>
          <a:bodyPr wrap="square" rtlCol="0">
            <a:spAutoFit/>
          </a:bodyPr>
          <a:lstStyle/>
          <a:p>
            <a:pPr algn="ctr"/>
            <a:r>
              <a:rPr lang="en-US" sz="3200" b="1" u="sng" dirty="0">
                <a:latin typeface="Times New Roman" panose="02020603050405020304" pitchFamily="18" charset="0"/>
                <a:cs typeface="Times New Roman" panose="02020603050405020304" pitchFamily="18" charset="0"/>
              </a:rPr>
              <a:t>Hilton </a:t>
            </a:r>
            <a:r>
              <a:rPr lang="en-US" sz="3200" b="1" u="sng" dirty="0" err="1">
                <a:latin typeface="Times New Roman" panose="02020603050405020304" pitchFamily="18" charset="0"/>
                <a:cs typeface="Times New Roman" panose="02020603050405020304" pitchFamily="18" charset="0"/>
              </a:rPr>
              <a:t>Worldwide's</a:t>
            </a:r>
            <a:r>
              <a:rPr lang="en-US" sz="3200" b="1" u="sng" dirty="0">
                <a:latin typeface="Times New Roman" panose="02020603050405020304" pitchFamily="18" charset="0"/>
                <a:cs typeface="Times New Roman" panose="02020603050405020304" pitchFamily="18" charset="0"/>
              </a:rPr>
              <a:t> main consumers</a:t>
            </a:r>
          </a:p>
        </p:txBody>
      </p:sp>
      <p:pic>
        <p:nvPicPr>
          <p:cNvPr id="2" name="Picture 1">
            <a:extLst>
              <a:ext uri="{FF2B5EF4-FFF2-40B4-BE49-F238E27FC236}">
                <a16:creationId xmlns="" xmlns:a16="http://schemas.microsoft.com/office/drawing/2014/main" id="{07D2D9FC-AFA7-CC77-DBD1-DBDF2CB6F47E}"/>
              </a:ext>
            </a:extLst>
          </p:cNvPr>
          <p:cNvPicPr>
            <a:picLocks noChangeAspect="1"/>
          </p:cNvPicPr>
          <p:nvPr/>
        </p:nvPicPr>
        <p:blipFill>
          <a:blip r:embed="rId3"/>
          <a:stretch>
            <a:fillRect/>
          </a:stretch>
        </p:blipFill>
        <p:spPr>
          <a:xfrm>
            <a:off x="8029075" y="2812544"/>
            <a:ext cx="4034589" cy="2614077"/>
          </a:xfrm>
          <a:prstGeom prst="rect">
            <a:avLst/>
          </a:prstGeom>
        </p:spPr>
      </p:pic>
    </p:spTree>
    <p:extLst>
      <p:ext uri="{BB962C8B-B14F-4D97-AF65-F5344CB8AC3E}">
        <p14:creationId xmlns="" xmlns:p14="http://schemas.microsoft.com/office/powerpoint/2010/main" val="1728594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359735"/>
            <a:ext cx="7551403" cy="4193466"/>
          </a:xfrm>
        </p:spPr>
        <p:txBody>
          <a:bodyPr>
            <a:normAutofit/>
          </a:bodyPr>
          <a:lstStyle/>
          <a:p>
            <a:pPr algn="ctr">
              <a:buFont typeface="Wingdings" panose="05000000000000000000" pitchFamily="2" charset="2"/>
              <a:buChar char="§"/>
            </a:pPr>
            <a:r>
              <a:rPr lang="en-US" sz="2800" b="1" dirty="0"/>
              <a:t>Nature of the services</a:t>
            </a:r>
          </a:p>
          <a:p>
            <a:pPr algn="just">
              <a:buFont typeface="Wingdings" panose="05000000000000000000" pitchFamily="2" charset="2"/>
              <a:buChar char="§"/>
            </a:pPr>
            <a:r>
              <a:rPr lang="en-US" sz="2800" b="1" dirty="0"/>
              <a:t>Customer service</a:t>
            </a:r>
          </a:p>
          <a:p>
            <a:pPr algn="just">
              <a:buFont typeface="Wingdings" panose="05000000000000000000" pitchFamily="2" charset="2"/>
              <a:buChar char="§"/>
            </a:pPr>
            <a:r>
              <a:rPr lang="en-US" sz="2800" b="1" dirty="0"/>
              <a:t>Concierge services</a:t>
            </a:r>
          </a:p>
          <a:p>
            <a:pPr algn="just">
              <a:buFont typeface="Wingdings" panose="05000000000000000000" pitchFamily="2" charset="2"/>
              <a:buChar char="§"/>
            </a:pPr>
            <a:r>
              <a:rPr lang="en-US" sz="2800" b="1" dirty="0"/>
              <a:t>Laundry &amp; dry-cleaning services</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277144" y="999201"/>
            <a:ext cx="11481718" cy="477054"/>
          </a:xfrm>
          <a:prstGeom prst="rect">
            <a:avLst/>
          </a:prstGeom>
          <a:noFill/>
        </p:spPr>
        <p:txBody>
          <a:bodyPr wrap="square" rtlCol="0">
            <a:spAutoFit/>
          </a:bodyPr>
          <a:lstStyle/>
          <a:p>
            <a:pPr algn="ctr"/>
            <a:r>
              <a:rPr lang="en-US" sz="2500" b="1" u="sng" dirty="0">
                <a:latin typeface="Times New Roman" panose="02020603050405020304" pitchFamily="18" charset="0"/>
                <a:cs typeface="Times New Roman" panose="02020603050405020304" pitchFamily="18" charset="0"/>
              </a:rPr>
              <a:t>The nature, scope, and role of the guest services and facilities of Hilton Worldwide</a:t>
            </a:r>
          </a:p>
        </p:txBody>
      </p:sp>
      <p:pic>
        <p:nvPicPr>
          <p:cNvPr id="2" name="Picture 1">
            <a:extLst>
              <a:ext uri="{FF2B5EF4-FFF2-40B4-BE49-F238E27FC236}">
                <a16:creationId xmlns="" xmlns:a16="http://schemas.microsoft.com/office/drawing/2014/main" id="{8910C51F-7098-AFB3-294C-189EF3664E0D}"/>
              </a:ext>
            </a:extLst>
          </p:cNvPr>
          <p:cNvPicPr>
            <a:picLocks noChangeAspect="1"/>
          </p:cNvPicPr>
          <p:nvPr/>
        </p:nvPicPr>
        <p:blipFill>
          <a:blip r:embed="rId3"/>
          <a:stretch>
            <a:fillRect/>
          </a:stretch>
        </p:blipFill>
        <p:spPr>
          <a:xfrm>
            <a:off x="7048248" y="2359735"/>
            <a:ext cx="3940594" cy="2622286"/>
          </a:xfrm>
          <a:prstGeom prst="rect">
            <a:avLst/>
          </a:prstGeom>
        </p:spPr>
      </p:pic>
    </p:spTree>
    <p:extLst>
      <p:ext uri="{BB962C8B-B14F-4D97-AF65-F5344CB8AC3E}">
        <p14:creationId xmlns="" xmlns:p14="http://schemas.microsoft.com/office/powerpoint/2010/main" val="72344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359735"/>
            <a:ext cx="7551403" cy="4193466"/>
          </a:xfrm>
        </p:spPr>
        <p:txBody>
          <a:bodyPr>
            <a:normAutofit/>
          </a:bodyPr>
          <a:lstStyle/>
          <a:p>
            <a:pPr algn="ctr">
              <a:buFont typeface="Wingdings" panose="05000000000000000000" pitchFamily="2" charset="2"/>
              <a:buChar char="§"/>
            </a:pPr>
            <a:r>
              <a:rPr lang="en-US" sz="2800" b="1" u="sng" dirty="0"/>
              <a:t>Role of Services</a:t>
            </a:r>
          </a:p>
          <a:p>
            <a:pPr algn="just">
              <a:buFont typeface="Wingdings" panose="05000000000000000000" pitchFamily="2" charset="2"/>
              <a:buChar char="§"/>
            </a:pPr>
            <a:r>
              <a:rPr lang="en-US" sz="2800" dirty="0"/>
              <a:t>By supplying effective and innovative services that supplement the customer journey, the company may build exceptional experiences for its clientele.</a:t>
            </a:r>
          </a:p>
          <a:p>
            <a:pPr algn="just">
              <a:buFont typeface="Wingdings" panose="05000000000000000000" pitchFamily="2" charset="2"/>
              <a:buChar char="§"/>
            </a:pPr>
            <a:r>
              <a:rPr lang="en-US" sz="2800" dirty="0"/>
              <a:t>Make sure workers have access to everything they need to do their jobs well, and they'll likely see an improvement in morale and satisfaction (Freitas, 2019).</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277144" y="999201"/>
            <a:ext cx="11481718" cy="477054"/>
          </a:xfrm>
          <a:prstGeom prst="rect">
            <a:avLst/>
          </a:prstGeom>
          <a:noFill/>
        </p:spPr>
        <p:txBody>
          <a:bodyPr wrap="square" rtlCol="0">
            <a:spAutoFit/>
          </a:bodyPr>
          <a:lstStyle/>
          <a:p>
            <a:pPr algn="ctr"/>
            <a:r>
              <a:rPr lang="en-US" sz="2500" b="1" u="sng" dirty="0">
                <a:latin typeface="Times New Roman" panose="02020603050405020304" pitchFamily="18" charset="0"/>
                <a:cs typeface="Times New Roman" panose="02020603050405020304" pitchFamily="18" charset="0"/>
              </a:rPr>
              <a:t>The nature, scope, and role of the guest services and facilities of Hilton Worldwide</a:t>
            </a:r>
          </a:p>
        </p:txBody>
      </p:sp>
      <p:pic>
        <p:nvPicPr>
          <p:cNvPr id="2" name="Picture 1">
            <a:extLst>
              <a:ext uri="{FF2B5EF4-FFF2-40B4-BE49-F238E27FC236}">
                <a16:creationId xmlns="" xmlns:a16="http://schemas.microsoft.com/office/drawing/2014/main" id="{8910C51F-7098-AFB3-294C-189EF3664E0D}"/>
              </a:ext>
            </a:extLst>
          </p:cNvPr>
          <p:cNvPicPr>
            <a:picLocks noChangeAspect="1"/>
          </p:cNvPicPr>
          <p:nvPr/>
        </p:nvPicPr>
        <p:blipFill>
          <a:blip r:embed="rId3"/>
          <a:stretch>
            <a:fillRect/>
          </a:stretch>
        </p:blipFill>
        <p:spPr>
          <a:xfrm>
            <a:off x="7974262" y="2728704"/>
            <a:ext cx="3940594" cy="2622286"/>
          </a:xfrm>
          <a:prstGeom prst="rect">
            <a:avLst/>
          </a:prstGeom>
        </p:spPr>
      </p:pic>
    </p:spTree>
    <p:extLst>
      <p:ext uri="{BB962C8B-B14F-4D97-AF65-F5344CB8AC3E}">
        <p14:creationId xmlns="" xmlns:p14="http://schemas.microsoft.com/office/powerpoint/2010/main" val="1756603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359735"/>
            <a:ext cx="7551403" cy="4193466"/>
          </a:xfrm>
        </p:spPr>
        <p:txBody>
          <a:bodyPr>
            <a:normAutofit fontScale="92500" lnSpcReduction="10000"/>
          </a:bodyPr>
          <a:lstStyle/>
          <a:p>
            <a:pPr algn="ctr">
              <a:buFont typeface="Wingdings" panose="05000000000000000000" pitchFamily="2" charset="2"/>
              <a:buChar char="§"/>
            </a:pPr>
            <a:r>
              <a:rPr lang="en-US" sz="2800" b="1" u="sng" dirty="0"/>
              <a:t>Scope of services</a:t>
            </a:r>
          </a:p>
          <a:p>
            <a:pPr algn="ctr">
              <a:buFont typeface="Wingdings" panose="05000000000000000000" pitchFamily="2" charset="2"/>
              <a:buChar char="§"/>
            </a:pPr>
            <a:endParaRPr lang="en-US" sz="2800" b="1" u="sng" dirty="0"/>
          </a:p>
          <a:p>
            <a:pPr algn="just">
              <a:buFont typeface="Wingdings" panose="05000000000000000000" pitchFamily="2" charset="2"/>
              <a:buChar char="§"/>
            </a:pPr>
            <a:r>
              <a:rPr lang="en-US" sz="2800" dirty="0"/>
              <a:t>Airline Tickets: With their assistance, people may book flights with any of the airlines Hilton works with, and we'll ensure they receive the best deal possible (Freitas, 2019). </a:t>
            </a:r>
          </a:p>
          <a:p>
            <a:pPr algn="just">
              <a:buFont typeface="Wingdings" panose="05000000000000000000" pitchFamily="2" charset="2"/>
              <a:buChar char="§"/>
            </a:pPr>
            <a:r>
              <a:rPr lang="en-US" sz="2800" dirty="0"/>
              <a:t>Hotel Reservations: Hilton can assist travelers in making a hotel reservation at any of their numerous hotels worldwide after agreeing on a specific time frame and location (</a:t>
            </a:r>
            <a:r>
              <a:rPr lang="en-US" sz="2800" dirty="0" err="1"/>
              <a:t>Olimovich</a:t>
            </a:r>
            <a:r>
              <a:rPr lang="en-US" sz="2800" dirty="0"/>
              <a:t>, 2022). </a:t>
            </a:r>
          </a:p>
          <a:p>
            <a:pPr algn="just">
              <a:buFont typeface="Wingdings" panose="05000000000000000000" pitchFamily="2" charset="2"/>
              <a:buChar char="§"/>
            </a:pPr>
            <a:endParaRPr lang="en-US" sz="2800" b="1" u="sng" dirty="0"/>
          </a:p>
        </p:txBody>
      </p:sp>
      <p:sp>
        <p:nvSpPr>
          <p:cNvPr id="6" name="TextBox 5">
            <a:extLst>
              <a:ext uri="{FF2B5EF4-FFF2-40B4-BE49-F238E27FC236}">
                <a16:creationId xmlns="" xmlns:a16="http://schemas.microsoft.com/office/drawing/2014/main" id="{E601C766-11B8-8582-212F-04508876C03C}"/>
              </a:ext>
            </a:extLst>
          </p:cNvPr>
          <p:cNvSpPr txBox="1"/>
          <p:nvPr/>
        </p:nvSpPr>
        <p:spPr>
          <a:xfrm>
            <a:off x="277144" y="999201"/>
            <a:ext cx="11481718" cy="477054"/>
          </a:xfrm>
          <a:prstGeom prst="rect">
            <a:avLst/>
          </a:prstGeom>
          <a:noFill/>
        </p:spPr>
        <p:txBody>
          <a:bodyPr wrap="square" rtlCol="0">
            <a:spAutoFit/>
          </a:bodyPr>
          <a:lstStyle/>
          <a:p>
            <a:pPr algn="ctr"/>
            <a:r>
              <a:rPr lang="en-US" sz="2500" b="1" u="sng" dirty="0">
                <a:latin typeface="Times New Roman" panose="02020603050405020304" pitchFamily="18" charset="0"/>
                <a:cs typeface="Times New Roman" panose="02020603050405020304" pitchFamily="18" charset="0"/>
              </a:rPr>
              <a:t>The nature, scope, and role of the guest services and facilities of Hilton Worldwide</a:t>
            </a:r>
          </a:p>
        </p:txBody>
      </p:sp>
      <p:pic>
        <p:nvPicPr>
          <p:cNvPr id="4" name="Picture 3">
            <a:extLst>
              <a:ext uri="{FF2B5EF4-FFF2-40B4-BE49-F238E27FC236}">
                <a16:creationId xmlns="" xmlns:a16="http://schemas.microsoft.com/office/drawing/2014/main" id="{0BDCB5DB-0BA5-9661-E5FA-0DDF9FF63762}"/>
              </a:ext>
            </a:extLst>
          </p:cNvPr>
          <p:cNvPicPr>
            <a:picLocks noChangeAspect="1"/>
          </p:cNvPicPr>
          <p:nvPr/>
        </p:nvPicPr>
        <p:blipFill>
          <a:blip r:embed="rId3"/>
          <a:stretch>
            <a:fillRect/>
          </a:stretch>
        </p:blipFill>
        <p:spPr>
          <a:xfrm>
            <a:off x="8218557" y="3002151"/>
            <a:ext cx="3540305" cy="2355912"/>
          </a:xfrm>
          <a:prstGeom prst="rect">
            <a:avLst/>
          </a:prstGeom>
        </p:spPr>
      </p:pic>
    </p:spTree>
    <p:extLst>
      <p:ext uri="{BB962C8B-B14F-4D97-AF65-F5344CB8AC3E}">
        <p14:creationId xmlns="" xmlns:p14="http://schemas.microsoft.com/office/powerpoint/2010/main" val="1168846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022850"/>
            <a:ext cx="7551403" cy="4193466"/>
          </a:xfrm>
        </p:spPr>
        <p:txBody>
          <a:bodyPr>
            <a:normAutofit fontScale="92500"/>
          </a:bodyPr>
          <a:lstStyle/>
          <a:p>
            <a:pPr algn="just">
              <a:buFont typeface="Wingdings" panose="05000000000000000000" pitchFamily="2" charset="2"/>
              <a:buChar char="§"/>
            </a:pPr>
            <a:r>
              <a:rPr lang="en-US" sz="2800" dirty="0"/>
              <a:t>The quality of a hotel's guest services may make or break the stay for the client. In addition to standard services like Wi-Fi and concierge assistance, personalized attention from guest services makes a hotel stay memorable for customers (</a:t>
            </a:r>
            <a:r>
              <a:rPr lang="en-US" sz="2800" dirty="0" err="1"/>
              <a:t>Olimovich</a:t>
            </a:r>
            <a:r>
              <a:rPr lang="en-US" sz="2800" dirty="0"/>
              <a:t>, 2020).</a:t>
            </a:r>
          </a:p>
          <a:p>
            <a:pPr algn="just">
              <a:buFont typeface="Wingdings" panose="05000000000000000000" pitchFamily="2" charset="2"/>
              <a:buChar char="§"/>
            </a:pPr>
            <a:r>
              <a:rPr lang="en-US" sz="2800" dirty="0"/>
              <a:t>Similarly to hotel maids, housekeepers are in charge of maintaining a spotless environment across a building. A few housekeepers even make final touches to the room before the visitor arrives. They could also pitch in with general hotel cleaning duties (</a:t>
            </a:r>
            <a:r>
              <a:rPr lang="en-US" sz="2800" dirty="0" err="1"/>
              <a:t>Olimovich</a:t>
            </a:r>
            <a:r>
              <a:rPr lang="en-US" sz="2800" dirty="0"/>
              <a:t>, 2022).</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523220"/>
          </a:xfrm>
          <a:prstGeom prst="rect">
            <a:avLst/>
          </a:prstGeom>
          <a:noFill/>
        </p:spPr>
        <p:txBody>
          <a:bodyPr wrap="square" rtlCol="0">
            <a:spAutoFit/>
          </a:bodyPr>
          <a:lstStyle/>
          <a:p>
            <a:pPr algn="ctr"/>
            <a:r>
              <a:rPr lang="en-US" sz="2800" b="1" u="sng" dirty="0">
                <a:latin typeface="Times New Roman" panose="02020603050405020304" pitchFamily="18" charset="0"/>
                <a:cs typeface="Times New Roman" panose="02020603050405020304" pitchFamily="18" charset="0"/>
              </a:rPr>
              <a:t>The role and function of guest services in general hotel industries</a:t>
            </a:r>
          </a:p>
        </p:txBody>
      </p:sp>
      <p:pic>
        <p:nvPicPr>
          <p:cNvPr id="4" name="Picture 3">
            <a:extLst>
              <a:ext uri="{FF2B5EF4-FFF2-40B4-BE49-F238E27FC236}">
                <a16:creationId xmlns="" xmlns:a16="http://schemas.microsoft.com/office/drawing/2014/main" id="{6AA8CD5B-7E43-9936-989B-43804D221ECC}"/>
              </a:ext>
            </a:extLst>
          </p:cNvPr>
          <p:cNvPicPr>
            <a:picLocks noChangeAspect="1"/>
          </p:cNvPicPr>
          <p:nvPr/>
        </p:nvPicPr>
        <p:blipFill>
          <a:blip r:embed="rId3" cstate="print"/>
          <a:stretch>
            <a:fillRect/>
          </a:stretch>
        </p:blipFill>
        <p:spPr>
          <a:xfrm>
            <a:off x="7979597" y="2582779"/>
            <a:ext cx="4148235" cy="2331798"/>
          </a:xfrm>
          <a:prstGeom prst="rect">
            <a:avLst/>
          </a:prstGeom>
        </p:spPr>
      </p:pic>
    </p:spTree>
    <p:extLst>
      <p:ext uri="{BB962C8B-B14F-4D97-AF65-F5344CB8AC3E}">
        <p14:creationId xmlns="" xmlns:p14="http://schemas.microsoft.com/office/powerpoint/2010/main" val="3541956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77144" y="2022850"/>
            <a:ext cx="7551403" cy="4193466"/>
          </a:xfrm>
        </p:spPr>
        <p:txBody>
          <a:bodyPr>
            <a:normAutofit fontScale="92500"/>
          </a:bodyPr>
          <a:lstStyle/>
          <a:p>
            <a:pPr algn="just">
              <a:buFont typeface="Wingdings" panose="05000000000000000000" pitchFamily="2" charset="2"/>
              <a:buChar char="§"/>
            </a:pPr>
            <a:r>
              <a:rPr lang="en-US" sz="2800" dirty="0"/>
              <a:t>It is in the best interest of any hotel that its customers have a good time while there. </a:t>
            </a:r>
          </a:p>
          <a:p>
            <a:pPr algn="just">
              <a:buFont typeface="Wingdings" panose="05000000000000000000" pitchFamily="2" charset="2"/>
              <a:buChar char="§"/>
            </a:pPr>
            <a:r>
              <a:rPr lang="en-US" sz="2800" dirty="0"/>
              <a:t>Guests should feel at home and have everything they need throughout their stay (Jang, 2019). </a:t>
            </a:r>
          </a:p>
          <a:p>
            <a:pPr algn="just">
              <a:buFont typeface="Wingdings" panose="05000000000000000000" pitchFamily="2" charset="2"/>
              <a:buChar char="§"/>
            </a:pPr>
            <a:r>
              <a:rPr lang="en-US" sz="2800" dirty="0"/>
              <a:t>It's crucial to have realistic expectations for the trip. Five strategies are provided below to guarantee that guests enjoy their stay.</a:t>
            </a:r>
          </a:p>
          <a:p>
            <a:pPr algn="just">
              <a:buFont typeface="Wingdings" panose="05000000000000000000" pitchFamily="2" charset="2"/>
              <a:buChar char="§"/>
            </a:pPr>
            <a:r>
              <a:rPr lang="en-US" sz="2800" dirty="0"/>
              <a:t>Before engaging in conversation with guests, it is essential to learn about them. Ask them questions to get a feel for what they like and don't like (Tien, 2019). </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523220"/>
          </a:xfrm>
          <a:prstGeom prst="rect">
            <a:avLst/>
          </a:prstGeom>
          <a:noFill/>
        </p:spPr>
        <p:txBody>
          <a:bodyPr wrap="square" rtlCol="0">
            <a:spAutoFit/>
          </a:bodyPr>
          <a:lstStyle/>
          <a:p>
            <a:pPr algn="ctr"/>
            <a:r>
              <a:rPr lang="en-US" sz="2800" b="1" u="sng" dirty="0">
                <a:latin typeface="Times New Roman" panose="02020603050405020304" pitchFamily="18" charset="0"/>
                <a:cs typeface="Times New Roman" panose="02020603050405020304" pitchFamily="18" charset="0"/>
              </a:rPr>
              <a:t>The importance of hospitality and hotels' meet/exceed guest expectations</a:t>
            </a:r>
          </a:p>
        </p:txBody>
      </p:sp>
      <p:pic>
        <p:nvPicPr>
          <p:cNvPr id="2" name="Picture 1">
            <a:extLst>
              <a:ext uri="{FF2B5EF4-FFF2-40B4-BE49-F238E27FC236}">
                <a16:creationId xmlns="" xmlns:a16="http://schemas.microsoft.com/office/drawing/2014/main" id="{1418F9AF-6D4E-8355-8874-5D070C300A76}"/>
              </a:ext>
            </a:extLst>
          </p:cNvPr>
          <p:cNvPicPr>
            <a:picLocks noChangeAspect="1"/>
          </p:cNvPicPr>
          <p:nvPr/>
        </p:nvPicPr>
        <p:blipFill>
          <a:blip r:embed="rId3"/>
          <a:stretch>
            <a:fillRect/>
          </a:stretch>
        </p:blipFill>
        <p:spPr>
          <a:xfrm>
            <a:off x="8108472" y="2839452"/>
            <a:ext cx="3650389" cy="2310517"/>
          </a:xfrm>
          <a:prstGeom prst="rect">
            <a:avLst/>
          </a:prstGeom>
        </p:spPr>
      </p:pic>
    </p:spTree>
    <p:extLst>
      <p:ext uri="{BB962C8B-B14F-4D97-AF65-F5344CB8AC3E}">
        <p14:creationId xmlns="" xmlns:p14="http://schemas.microsoft.com/office/powerpoint/2010/main" val="1275616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8D5E924-A92D-4507-9E2B-855C65069C7F}"/>
              </a:ext>
            </a:extLst>
          </p:cNvPr>
          <p:cNvSpPr>
            <a:spLocks noGrp="1"/>
          </p:cNvSpPr>
          <p:nvPr>
            <p:ph idx="1"/>
          </p:nvPr>
        </p:nvSpPr>
        <p:spPr>
          <a:xfrm>
            <a:off x="293186" y="2167229"/>
            <a:ext cx="7856203" cy="3255003"/>
          </a:xfrm>
        </p:spPr>
        <p:txBody>
          <a:bodyPr>
            <a:normAutofit/>
          </a:bodyPr>
          <a:lstStyle/>
          <a:p>
            <a:pPr algn="just">
              <a:buFont typeface="Wingdings" panose="05000000000000000000" pitchFamily="2" charset="2"/>
              <a:buChar char="§"/>
            </a:pPr>
            <a:r>
              <a:rPr lang="en-US" sz="2400" dirty="0"/>
              <a:t>With the conclusion of Hilton </a:t>
            </a:r>
            <a:r>
              <a:rPr lang="en-US" sz="2400" dirty="0" err="1"/>
              <a:t>Worldwide's</a:t>
            </a:r>
            <a:r>
              <a:rPr lang="en-US" sz="2400" dirty="0"/>
              <a:t> guest services, Hilton would like to express our gratitude to their loyal guests. </a:t>
            </a:r>
          </a:p>
          <a:p>
            <a:pPr algn="just">
              <a:buFont typeface="Wingdings" panose="05000000000000000000" pitchFamily="2" charset="2"/>
              <a:buChar char="§"/>
            </a:pPr>
            <a:r>
              <a:rPr lang="en-US" sz="2400" dirty="0"/>
              <a:t>Hilton hopes people will succeed further in their tourist careers with Hilton Worldwide and its other great businesses. </a:t>
            </a:r>
          </a:p>
          <a:p>
            <a:pPr algn="just">
              <a:buFont typeface="Wingdings" panose="05000000000000000000" pitchFamily="2" charset="2"/>
              <a:buChar char="§"/>
            </a:pPr>
            <a:r>
              <a:rPr lang="en-US" sz="2400" dirty="0"/>
              <a:t>Not only does it reflect the company's values and dedication to overall quality, but it also creates a memorable experience for its consumers. </a:t>
            </a:r>
          </a:p>
        </p:txBody>
      </p:sp>
      <p:sp>
        <p:nvSpPr>
          <p:cNvPr id="6" name="TextBox 5">
            <a:extLst>
              <a:ext uri="{FF2B5EF4-FFF2-40B4-BE49-F238E27FC236}">
                <a16:creationId xmlns="" xmlns:a16="http://schemas.microsoft.com/office/drawing/2014/main" id="{E601C766-11B8-8582-212F-04508876C03C}"/>
              </a:ext>
            </a:extLst>
          </p:cNvPr>
          <p:cNvSpPr txBox="1"/>
          <p:nvPr/>
        </p:nvSpPr>
        <p:spPr>
          <a:xfrm>
            <a:off x="433136" y="999201"/>
            <a:ext cx="11325726" cy="461665"/>
          </a:xfrm>
          <a:prstGeom prst="rect">
            <a:avLst/>
          </a:prstGeom>
          <a:noFill/>
        </p:spPr>
        <p:txBody>
          <a:bodyPr wrap="square" rtlCol="0">
            <a:spAutoFit/>
          </a:bodyPr>
          <a:lstStyle/>
          <a:p>
            <a:pPr algn="ctr"/>
            <a:r>
              <a:rPr lang="en-US" sz="2400" b="1" u="sng" dirty="0">
                <a:latin typeface="Times New Roman" panose="02020603050405020304" pitchFamily="18" charset="0"/>
                <a:cs typeface="Times New Roman" panose="02020603050405020304" pitchFamily="18" charset="0"/>
              </a:rPr>
              <a:t>Conclusion</a:t>
            </a:r>
          </a:p>
        </p:txBody>
      </p:sp>
      <p:pic>
        <p:nvPicPr>
          <p:cNvPr id="2" name="Picture 1">
            <a:extLst>
              <a:ext uri="{FF2B5EF4-FFF2-40B4-BE49-F238E27FC236}">
                <a16:creationId xmlns="" xmlns:a16="http://schemas.microsoft.com/office/drawing/2014/main" id="{1A39D7B5-ECAF-F6FE-E41B-2F2E8C213A82}"/>
              </a:ext>
            </a:extLst>
          </p:cNvPr>
          <p:cNvPicPr>
            <a:picLocks noChangeAspect="1"/>
          </p:cNvPicPr>
          <p:nvPr/>
        </p:nvPicPr>
        <p:blipFill>
          <a:blip r:embed="rId3"/>
          <a:stretch>
            <a:fillRect/>
          </a:stretch>
        </p:blipFill>
        <p:spPr>
          <a:xfrm>
            <a:off x="8436141" y="2406315"/>
            <a:ext cx="3583907" cy="2389271"/>
          </a:xfrm>
          <a:prstGeom prst="rect">
            <a:avLst/>
          </a:prstGeom>
        </p:spPr>
      </p:pic>
    </p:spTree>
    <p:extLst>
      <p:ext uri="{BB962C8B-B14F-4D97-AF65-F5344CB8AC3E}">
        <p14:creationId xmlns="" xmlns:p14="http://schemas.microsoft.com/office/powerpoint/2010/main" val="2993715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B047F45C-807D-4BB0-8313-5C6E83A2C469}"/>
              </a:ext>
            </a:extLst>
          </p:cNvPr>
          <p:cNvSpPr txBox="1">
            <a:spLocks noGrp="1"/>
          </p:cNvSpPr>
          <p:nvPr>
            <p:ph idx="1"/>
          </p:nvPr>
        </p:nvSpPr>
        <p:spPr>
          <a:xfrm>
            <a:off x="1295400" y="2387644"/>
            <a:ext cx="9601200" cy="3754874"/>
          </a:xfrm>
          <a:prstGeom prst="rect">
            <a:avLst/>
          </a:prstGeom>
          <a:noFill/>
        </p:spPr>
        <p:txBody>
          <a:bodyPr wrap="square">
            <a:spAutoFit/>
          </a:bodyPr>
          <a:lstStyle/>
          <a:p>
            <a:endParaRPr lang="en-GB" sz="1800" b="1" i="0" dirty="0">
              <a:solidFill>
                <a:srgbClr val="000000"/>
              </a:solidFill>
              <a:effectLst/>
              <a:latin typeface="Roboto"/>
            </a:endParaRPr>
          </a:p>
          <a:p>
            <a:endParaRPr lang="en-GB" sz="1800" b="1" i="0" dirty="0">
              <a:solidFill>
                <a:srgbClr val="000000"/>
              </a:solidFill>
              <a:effectLst/>
              <a:latin typeface="Roboto"/>
            </a:endParaRPr>
          </a:p>
          <a:p>
            <a:endParaRPr lang="en-GB" sz="1800" b="1" dirty="0">
              <a:solidFill>
                <a:srgbClr val="000000"/>
              </a:solidFill>
              <a:latin typeface="Roboto"/>
            </a:endParaRPr>
          </a:p>
          <a:p>
            <a:endParaRPr lang="en-GB" sz="1800" b="1" i="0" dirty="0">
              <a:solidFill>
                <a:srgbClr val="000000"/>
              </a:solidFill>
              <a:effectLst/>
              <a:latin typeface="Roboto"/>
            </a:endParaRPr>
          </a:p>
          <a:p>
            <a:endParaRPr lang="en-GB" sz="1800" b="1" dirty="0">
              <a:solidFill>
                <a:srgbClr val="000000"/>
              </a:solidFill>
              <a:latin typeface="Roboto"/>
            </a:endParaRPr>
          </a:p>
          <a:p>
            <a:endParaRPr lang="en-GB" sz="1800" b="1" i="0" dirty="0">
              <a:solidFill>
                <a:srgbClr val="000000"/>
              </a:solidFill>
              <a:effectLst/>
              <a:latin typeface="Roboto"/>
            </a:endParaRPr>
          </a:p>
          <a:p>
            <a:endParaRPr lang="en-GB" sz="1800" b="1" dirty="0">
              <a:solidFill>
                <a:srgbClr val="000000"/>
              </a:solidFill>
              <a:latin typeface="Roboto"/>
            </a:endParaRPr>
          </a:p>
          <a:p>
            <a:endParaRPr lang="en-GB" sz="1800" b="1" i="0" dirty="0">
              <a:solidFill>
                <a:srgbClr val="000000"/>
              </a:solidFill>
              <a:effectLst/>
              <a:latin typeface="Roboto"/>
            </a:endParaRPr>
          </a:p>
          <a:p>
            <a:endParaRPr lang="en-GB" dirty="0"/>
          </a:p>
        </p:txBody>
      </p:sp>
      <p:sp>
        <p:nvSpPr>
          <p:cNvPr id="6" name="TextBox 5">
            <a:extLst>
              <a:ext uri="{FF2B5EF4-FFF2-40B4-BE49-F238E27FC236}">
                <a16:creationId xmlns="" xmlns:a16="http://schemas.microsoft.com/office/drawing/2014/main" id="{5D2A22CD-6089-C991-9D49-5517DE024CDA}"/>
              </a:ext>
            </a:extLst>
          </p:cNvPr>
          <p:cNvSpPr txBox="1"/>
          <p:nvPr/>
        </p:nvSpPr>
        <p:spPr>
          <a:xfrm>
            <a:off x="433136" y="999201"/>
            <a:ext cx="11325726" cy="523220"/>
          </a:xfrm>
          <a:prstGeom prst="rect">
            <a:avLst/>
          </a:prstGeom>
          <a:noFill/>
        </p:spPr>
        <p:txBody>
          <a:bodyPr wrap="square" rtlCol="0">
            <a:spAutoFit/>
          </a:bodyPr>
          <a:lstStyle/>
          <a:p>
            <a:pPr algn="ctr"/>
            <a:r>
              <a:rPr lang="en-US" sz="2800" b="1" u="sng" dirty="0">
                <a:latin typeface="Times New Roman" panose="02020603050405020304" pitchFamily="18" charset="0"/>
                <a:cs typeface="Times New Roman" panose="02020603050405020304" pitchFamily="18" charset="0"/>
              </a:rPr>
              <a:t>Reference List</a:t>
            </a:r>
          </a:p>
        </p:txBody>
      </p:sp>
      <p:sp>
        <p:nvSpPr>
          <p:cNvPr id="2" name="Content Placeholder 2">
            <a:extLst>
              <a:ext uri="{FF2B5EF4-FFF2-40B4-BE49-F238E27FC236}">
                <a16:creationId xmlns="" xmlns:a16="http://schemas.microsoft.com/office/drawing/2014/main" id="{FEF3877F-84AC-B12A-7D00-9BA2D81C8019}"/>
              </a:ext>
            </a:extLst>
          </p:cNvPr>
          <p:cNvSpPr txBox="1">
            <a:spLocks/>
          </p:cNvSpPr>
          <p:nvPr/>
        </p:nvSpPr>
        <p:spPr>
          <a:xfrm>
            <a:off x="0" y="1650729"/>
            <a:ext cx="12192000" cy="4734029"/>
          </a:xfrm>
          <a:prstGeom prst="rect">
            <a:avLst/>
          </a:prstGeom>
        </p:spPr>
        <p:txBody>
          <a:bodyPr vert="horz" lIns="91440" tIns="45720" rIns="91440" bIns="45720" rtlCol="0" anchor="ctr">
            <a:normAutofit fontScale="92500" lnSpcReduction="10000"/>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algn="just"/>
            <a:r>
              <a:rPr lang="en-US" sz="2000" dirty="0" err="1">
                <a:solidFill>
                  <a:schemeClr val="tx1"/>
                </a:solidFill>
              </a:rPr>
              <a:t>Adzoyi</a:t>
            </a:r>
            <a:r>
              <a:rPr lang="en-US" sz="2000" dirty="0">
                <a:solidFill>
                  <a:schemeClr val="tx1"/>
                </a:solidFill>
              </a:rPr>
              <a:t>, P.N., </a:t>
            </a:r>
            <a:r>
              <a:rPr lang="en-US" sz="2000" dirty="0" err="1">
                <a:solidFill>
                  <a:schemeClr val="tx1"/>
                </a:solidFill>
              </a:rPr>
              <a:t>Blomme</a:t>
            </a:r>
            <a:r>
              <a:rPr lang="en-US" sz="2000" dirty="0">
                <a:solidFill>
                  <a:schemeClr val="tx1"/>
                </a:solidFill>
              </a:rPr>
              <a:t>, R.J. and </a:t>
            </a:r>
            <a:r>
              <a:rPr lang="en-US" sz="2000" dirty="0" err="1">
                <a:solidFill>
                  <a:schemeClr val="tx1"/>
                </a:solidFill>
              </a:rPr>
              <a:t>Honyenuga</a:t>
            </a:r>
            <a:r>
              <a:rPr lang="en-US" sz="2000" dirty="0">
                <a:solidFill>
                  <a:schemeClr val="tx1"/>
                </a:solidFill>
              </a:rPr>
              <a:t>, B.Q., 2021. Hotel Customer Retention: A Study of Customers’ Perspectives in an Emerging Market. In Advances in Hospitality and Leisure (Vol. 17, pp. 21-36). Emerald Publishing Limited.</a:t>
            </a:r>
          </a:p>
          <a:p>
            <a:pPr algn="just"/>
            <a:r>
              <a:rPr lang="en-US" sz="2000" dirty="0">
                <a:solidFill>
                  <a:schemeClr val="tx1"/>
                </a:solidFill>
              </a:rPr>
              <a:t>Freitas, B.D.A. and Correia, P., 2019. Attractiveness of cultural events organized by hotels. International Journal of Culture, Tourism and Hospitality Research, 13(1), pp.113-127.</a:t>
            </a:r>
          </a:p>
          <a:p>
            <a:pPr algn="just"/>
            <a:r>
              <a:rPr lang="en-US" sz="2000" dirty="0">
                <a:solidFill>
                  <a:schemeClr val="tx1"/>
                </a:solidFill>
              </a:rPr>
              <a:t>Jang, S. and </a:t>
            </a:r>
            <a:r>
              <a:rPr lang="en-US" sz="2000" dirty="0" err="1">
                <a:solidFill>
                  <a:schemeClr val="tx1"/>
                </a:solidFill>
              </a:rPr>
              <a:t>Moutinho</a:t>
            </a:r>
            <a:r>
              <a:rPr lang="en-US" sz="2000" dirty="0">
                <a:solidFill>
                  <a:schemeClr val="tx1"/>
                </a:solidFill>
              </a:rPr>
              <a:t>, L., 2019. Do price promotions drive consumer spending on luxury hotel services? The moderating roles of room price and user-generated content. International Journal of Hospitality Management, 78, pp.27-35.	</a:t>
            </a:r>
          </a:p>
          <a:p>
            <a:pPr algn="just"/>
            <a:r>
              <a:rPr lang="en-US" sz="2000" dirty="0" err="1">
                <a:solidFill>
                  <a:schemeClr val="tx1"/>
                </a:solidFill>
              </a:rPr>
              <a:t>Olimovich</a:t>
            </a:r>
            <a:r>
              <a:rPr lang="en-US" sz="2000" dirty="0">
                <a:solidFill>
                  <a:schemeClr val="tx1"/>
                </a:solidFill>
              </a:rPr>
              <a:t>, D.I., </a:t>
            </a:r>
            <a:r>
              <a:rPr lang="en-US" sz="2000" dirty="0" err="1">
                <a:solidFill>
                  <a:schemeClr val="tx1"/>
                </a:solidFill>
              </a:rPr>
              <a:t>Bakhtiyorovich</a:t>
            </a:r>
            <a:r>
              <a:rPr lang="en-US" sz="2000" dirty="0">
                <a:solidFill>
                  <a:schemeClr val="tx1"/>
                </a:solidFill>
              </a:rPr>
              <a:t>, T.M. and </a:t>
            </a:r>
            <a:r>
              <a:rPr lang="en-US" sz="2000" dirty="0" err="1">
                <a:solidFill>
                  <a:schemeClr val="tx1"/>
                </a:solidFill>
              </a:rPr>
              <a:t>Salimovna</a:t>
            </a:r>
            <a:r>
              <a:rPr lang="en-US" sz="2000" dirty="0">
                <a:solidFill>
                  <a:schemeClr val="tx1"/>
                </a:solidFill>
              </a:rPr>
              <a:t>, N.G., 2020. Improving of personnel training in hotel </a:t>
            </a:r>
            <a:r>
              <a:rPr lang="en-US" sz="2000" dirty="0" err="1">
                <a:solidFill>
                  <a:schemeClr val="tx1"/>
                </a:solidFill>
              </a:rPr>
              <a:t>bussines</a:t>
            </a:r>
            <a:r>
              <a:rPr lang="en-US" sz="2000" dirty="0">
                <a:solidFill>
                  <a:schemeClr val="tx1"/>
                </a:solidFill>
              </a:rPr>
              <a:t>. Academy, (2 (53)), pp.18-19.</a:t>
            </a:r>
          </a:p>
          <a:p>
            <a:pPr algn="just"/>
            <a:r>
              <a:rPr lang="en-US" sz="2000" dirty="0" err="1">
                <a:solidFill>
                  <a:schemeClr val="tx1"/>
                </a:solidFill>
              </a:rPr>
              <a:t>Olorunsola</a:t>
            </a:r>
            <a:r>
              <a:rPr lang="en-US" sz="2000" dirty="0">
                <a:solidFill>
                  <a:schemeClr val="tx1"/>
                </a:solidFill>
              </a:rPr>
              <a:t>, V.O., </a:t>
            </a:r>
            <a:r>
              <a:rPr lang="en-US" sz="2000" dirty="0" err="1">
                <a:solidFill>
                  <a:schemeClr val="tx1"/>
                </a:solidFill>
              </a:rPr>
              <a:t>Saydam</a:t>
            </a:r>
            <a:r>
              <a:rPr lang="en-US" sz="2000" dirty="0">
                <a:solidFill>
                  <a:schemeClr val="tx1"/>
                </a:solidFill>
              </a:rPr>
              <a:t>, M.B., </a:t>
            </a:r>
            <a:r>
              <a:rPr lang="en-US" sz="2000" dirty="0" err="1">
                <a:solidFill>
                  <a:schemeClr val="tx1"/>
                </a:solidFill>
              </a:rPr>
              <a:t>Arasli</a:t>
            </a:r>
            <a:r>
              <a:rPr lang="en-US" sz="2000" dirty="0">
                <a:solidFill>
                  <a:schemeClr val="tx1"/>
                </a:solidFill>
              </a:rPr>
              <a:t>, H. and Sulu, D., 2022. Guest service experience in eco-centric hotels: a content analysis. International Hospitality Review, (ahead-of-print).</a:t>
            </a:r>
          </a:p>
          <a:p>
            <a:pPr algn="just"/>
            <a:r>
              <a:rPr lang="en-US" sz="2000" dirty="0">
                <a:solidFill>
                  <a:schemeClr val="tx1"/>
                </a:solidFill>
              </a:rPr>
              <a:t>Pius, A., </a:t>
            </a:r>
            <a:r>
              <a:rPr lang="en-US" sz="2000" dirty="0" err="1">
                <a:solidFill>
                  <a:schemeClr val="tx1"/>
                </a:solidFill>
              </a:rPr>
              <a:t>Alharahsheh</a:t>
            </a:r>
            <a:r>
              <a:rPr lang="en-US" sz="2000" dirty="0">
                <a:solidFill>
                  <a:schemeClr val="tx1"/>
                </a:solidFill>
              </a:rPr>
              <a:t>, H.H., </a:t>
            </a:r>
            <a:r>
              <a:rPr lang="en-US" sz="2000" dirty="0" err="1">
                <a:solidFill>
                  <a:schemeClr val="tx1"/>
                </a:solidFill>
              </a:rPr>
              <a:t>Nwaogbe</a:t>
            </a:r>
            <a:r>
              <a:rPr lang="en-US" sz="2000" dirty="0">
                <a:solidFill>
                  <a:schemeClr val="tx1"/>
                </a:solidFill>
              </a:rPr>
              <a:t>, O. and </a:t>
            </a:r>
            <a:r>
              <a:rPr lang="en-US" sz="2000" dirty="0" err="1">
                <a:solidFill>
                  <a:schemeClr val="tx1"/>
                </a:solidFill>
              </a:rPr>
              <a:t>Dariescu</a:t>
            </a:r>
            <a:r>
              <a:rPr lang="en-US" sz="2000" dirty="0">
                <a:solidFill>
                  <a:schemeClr val="tx1"/>
                </a:solidFill>
              </a:rPr>
              <a:t>, M., 2020. Contemporary Quality Management Approaches and Practices Within the Hospitality Industry. In Contemporary Management Approaches to the Global Hospitality and Tourism Industry (pp. 1-34). IGI Global.</a:t>
            </a:r>
          </a:p>
        </p:txBody>
      </p:sp>
    </p:spTree>
    <p:extLst>
      <p:ext uri="{BB962C8B-B14F-4D97-AF65-F5344CB8AC3E}">
        <p14:creationId xmlns="" xmlns:p14="http://schemas.microsoft.com/office/powerpoint/2010/main" val="425712353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E3DA18C2-75F1-4980-A5F0-165F6F71DE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20152</TotalTime>
  <Words>1764</Words>
  <Application>Microsoft Office PowerPoint</Application>
  <PresentationFormat>Custom</PresentationFormat>
  <Paragraphs>106</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Retrospect</vt:lpstr>
      <vt:lpstr>BMIH4003: Hospitality &amp; Guest Services  Presentation  on  The role and importance of quality service, hospitality, and guest services within the hotel Industry</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Business Communication in the Workplace</dc:title>
  <dc:creator>Godswill Uma</dc:creator>
  <cp:lastModifiedBy>User</cp:lastModifiedBy>
  <cp:revision>129</cp:revision>
  <dcterms:created xsi:type="dcterms:W3CDTF">2021-01-18T14:03:46Z</dcterms:created>
  <dcterms:modified xsi:type="dcterms:W3CDTF">2023-02-06T19:16:05Z</dcterms:modified>
</cp:coreProperties>
</file>