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71" r:id="rId2"/>
    <p:sldId id="256" r:id="rId3"/>
    <p:sldId id="268" r:id="rId4"/>
    <p:sldId id="269" r:id="rId5"/>
    <p:sldId id="257" r:id="rId6"/>
    <p:sldId id="258" r:id="rId7"/>
    <p:sldId id="260" r:id="rId8"/>
    <p:sldId id="261" r:id="rId9"/>
    <p:sldId id="270" r:id="rId10"/>
    <p:sldId id="264" r:id="rId11"/>
    <p:sldId id="263" r:id="rId12"/>
    <p:sldId id="265" r:id="rId13"/>
    <p:sldId id="266" r:id="rId14"/>
    <p:sldId id="273" r:id="rId15"/>
    <p:sldId id="272"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398" y="6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674C91-B0C0-467C-BF10-34AFB66E1ED1}" type="datetimeFigureOut">
              <a:rPr lang="en-GB" smtClean="0"/>
              <a:t>24/04/2019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AA71E9-3DA7-4B55-A851-61464F853911}" type="slidenum">
              <a:rPr lang="en-GB" smtClean="0"/>
              <a:t>‹#›</a:t>
            </a:fld>
            <a:endParaRPr lang="en-GB"/>
          </a:p>
        </p:txBody>
      </p:sp>
    </p:spTree>
    <p:extLst>
      <p:ext uri="{BB962C8B-B14F-4D97-AF65-F5344CB8AC3E}">
        <p14:creationId xmlns:p14="http://schemas.microsoft.com/office/powerpoint/2010/main" val="10697429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AA71E9-3DA7-4B55-A851-61464F853911}" type="slidenum">
              <a:rPr lang="en-GB" smtClean="0"/>
              <a:t>2</a:t>
            </a:fld>
            <a:endParaRPr lang="en-GB"/>
          </a:p>
        </p:txBody>
      </p:sp>
    </p:spTree>
    <p:extLst>
      <p:ext uri="{BB962C8B-B14F-4D97-AF65-F5344CB8AC3E}">
        <p14:creationId xmlns:p14="http://schemas.microsoft.com/office/powerpoint/2010/main" val="42753521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p>
            <a:fld id="{2F4026F8-ED57-441A-92B0-8B212591DDD9}" type="datetimeFigureOut">
              <a:rPr lang="en-US" smtClean="0"/>
              <a:pPr/>
              <a:t>4/24/2019</a:t>
            </a:fld>
            <a:endParaRPr lang="en-US"/>
          </a:p>
        </p:txBody>
      </p:sp>
      <p:sp>
        <p:nvSpPr>
          <p:cNvPr id="20" name="Footer Placeholder 19"/>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55FEF5A7-5F9E-4EDD-BFC3-49012305ABE7}" type="slidenum">
              <a:rPr lang="en-US" smtClean="0"/>
              <a:pPr/>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F4026F8-ED57-441A-92B0-8B212591DDD9}" type="datetimeFigureOut">
              <a:rPr lang="en-US" smtClean="0"/>
              <a:pPr/>
              <a:t>4/24/2019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5FEF5A7-5F9E-4EDD-BFC3-49012305ABE7}"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2F4026F8-ED57-441A-92B0-8B212591DDD9}" type="datetimeFigureOut">
              <a:rPr lang="en-US" smtClean="0"/>
              <a:pPr/>
              <a:t>4/24/2019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5FEF5A7-5F9E-4EDD-BFC3-49012305ABE7}"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F4026F8-ED57-441A-92B0-8B212591DDD9}" type="datetimeFigureOut">
              <a:rPr lang="en-US" smtClean="0"/>
              <a:pPr/>
              <a:t>4/24/2019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5FEF5A7-5F9E-4EDD-BFC3-49012305ABE7}"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2F4026F8-ED57-441A-92B0-8B212591DDD9}" type="datetimeFigureOut">
              <a:rPr lang="en-US" smtClean="0"/>
              <a:pPr/>
              <a:t>4/24/2019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5FEF5A7-5F9E-4EDD-BFC3-49012305ABE7}"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2F4026F8-ED57-441A-92B0-8B212591DDD9}" type="datetimeFigureOut">
              <a:rPr lang="en-US" smtClean="0"/>
              <a:pPr/>
              <a:t>4/24/2019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5FEF5A7-5F9E-4EDD-BFC3-49012305ABE7}"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2F4026F8-ED57-441A-92B0-8B212591DDD9}" type="datetimeFigureOut">
              <a:rPr lang="en-US" smtClean="0"/>
              <a:pPr/>
              <a:t>4/24/2019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5FEF5A7-5F9E-4EDD-BFC3-49012305ABE7}"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F4026F8-ED57-441A-92B0-8B212591DDD9}" type="datetimeFigureOut">
              <a:rPr lang="en-US" smtClean="0"/>
              <a:pPr/>
              <a:t>4/24/2019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5FEF5A7-5F9E-4EDD-BFC3-49012305ABE7}"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2F4026F8-ED57-441A-92B0-8B212591DDD9}" type="datetimeFigureOut">
              <a:rPr lang="en-US" smtClean="0"/>
              <a:pPr/>
              <a:t>4/24/2019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5FEF5A7-5F9E-4EDD-BFC3-49012305ABE7}"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F4026F8-ED57-441A-92B0-8B212591DDD9}" type="datetimeFigureOut">
              <a:rPr lang="en-US" smtClean="0"/>
              <a:pPr/>
              <a:t>4/24/2019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5FEF5A7-5F9E-4EDD-BFC3-49012305ABE7}"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F4026F8-ED57-441A-92B0-8B212591DDD9}" type="datetimeFigureOut">
              <a:rPr lang="en-US" smtClean="0"/>
              <a:pPr/>
              <a:t>4/24/2019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5FEF5A7-5F9E-4EDD-BFC3-49012305ABE7}"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2F4026F8-ED57-441A-92B0-8B212591DDD9}" type="datetimeFigureOut">
              <a:rPr lang="en-US" smtClean="0"/>
              <a:pPr/>
              <a:t>4/24/2019</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55FEF5A7-5F9E-4EDD-BFC3-49012305ABE7}" type="slidenum">
              <a:rPr lang="en-US" smtClean="0"/>
              <a:pPr/>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b="1" dirty="0" smtClean="0">
                <a:latin typeface="Arial Unicode MS" panose="020B0604020202020204" pitchFamily="34" charset="-128"/>
                <a:ea typeface="Arial Unicode MS" panose="020B0604020202020204" pitchFamily="34" charset="-128"/>
                <a:cs typeface="Arial Unicode MS" panose="020B0604020202020204" pitchFamily="34" charset="-128"/>
              </a:rPr>
              <a:t>ENTREPRENEURSHIP </a:t>
            </a:r>
            <a:br>
              <a:rPr lang="en-GB" sz="2800" b="1" dirty="0" smtClean="0">
                <a:latin typeface="Arial Unicode MS" panose="020B0604020202020204" pitchFamily="34" charset="-128"/>
                <a:ea typeface="Arial Unicode MS" panose="020B0604020202020204" pitchFamily="34" charset="-128"/>
                <a:cs typeface="Arial Unicode MS" panose="020B0604020202020204" pitchFamily="34" charset="-128"/>
              </a:rPr>
            </a:br>
            <a:r>
              <a:rPr lang="en-GB" sz="2800" b="1" dirty="0" smtClean="0">
                <a:latin typeface="Arial Unicode MS" panose="020B0604020202020204" pitchFamily="34" charset="-128"/>
                <a:ea typeface="Arial Unicode MS" panose="020B0604020202020204" pitchFamily="34" charset="-128"/>
                <a:cs typeface="Arial Unicode MS" panose="020B0604020202020204" pitchFamily="34" charset="-128"/>
              </a:rPr>
              <a:t>PRESENTATION</a:t>
            </a:r>
            <a:endParaRPr lang="en-GB" sz="2800" b="1"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3" name="Content Placeholder 2"/>
          <p:cNvSpPr>
            <a:spLocks noGrp="1"/>
          </p:cNvSpPr>
          <p:nvPr>
            <p:ph idx="1"/>
          </p:nvPr>
        </p:nvSpPr>
        <p:spPr/>
        <p:txBody>
          <a:bodyPr>
            <a:normAutofit/>
          </a:bodyPr>
          <a:lstStyle/>
          <a:p>
            <a:endParaRPr lang="en-GB" dirty="0" smtClean="0"/>
          </a:p>
          <a:p>
            <a:endParaRPr lang="en-GB" dirty="0"/>
          </a:p>
          <a:p>
            <a:endParaRPr lang="en-GB" dirty="0" smtClean="0"/>
          </a:p>
          <a:p>
            <a:endParaRPr lang="en-GB" dirty="0" smtClean="0"/>
          </a:p>
          <a:p>
            <a:endParaRPr lang="en-GB" dirty="0"/>
          </a:p>
          <a:p>
            <a:r>
              <a:rPr lang="en-GB" sz="2000" b="1" dirty="0" smtClean="0">
                <a:solidFill>
                  <a:schemeClr val="accent4">
                    <a:lumMod val="50000"/>
                  </a:schemeClr>
                </a:solidFill>
                <a:latin typeface="Arial" panose="020B0604020202020204" pitchFamily="34" charset="0"/>
                <a:cs typeface="Arial" panose="020B0604020202020204" pitchFamily="34" charset="0"/>
              </a:rPr>
              <a:t>NAME : AMANDEEP SINGH</a:t>
            </a:r>
          </a:p>
          <a:p>
            <a:r>
              <a:rPr lang="en-GB" sz="2000" b="1" dirty="0" smtClean="0">
                <a:solidFill>
                  <a:schemeClr val="accent4">
                    <a:lumMod val="50000"/>
                  </a:schemeClr>
                </a:solidFill>
                <a:latin typeface="Arial" panose="020B0604020202020204" pitchFamily="34" charset="0"/>
                <a:cs typeface="Arial" panose="020B0604020202020204" pitchFamily="34" charset="0"/>
              </a:rPr>
              <a:t>STUDENT NUMBER : 1712270</a:t>
            </a:r>
          </a:p>
          <a:p>
            <a:r>
              <a:rPr lang="en-GB" sz="2000" b="1" dirty="0" smtClean="0">
                <a:solidFill>
                  <a:schemeClr val="accent4">
                    <a:lumMod val="50000"/>
                  </a:schemeClr>
                </a:solidFill>
                <a:latin typeface="Arial" panose="020B0604020202020204" pitchFamily="34" charset="0"/>
                <a:cs typeface="Arial" panose="020B0604020202020204" pitchFamily="34" charset="0"/>
              </a:rPr>
              <a:t>LECTURER`S NAME : RICHARD SMALL</a:t>
            </a:r>
          </a:p>
          <a:p>
            <a:r>
              <a:rPr lang="en-GB" sz="2000" b="1" dirty="0" smtClean="0">
                <a:solidFill>
                  <a:schemeClr val="accent4">
                    <a:lumMod val="50000"/>
                  </a:schemeClr>
                </a:solidFill>
                <a:latin typeface="Arial" panose="020B0604020202020204" pitchFamily="34" charset="0"/>
                <a:cs typeface="Arial" panose="020B0604020202020204" pitchFamily="34" charset="0"/>
              </a:rPr>
              <a:t>DATE OF PRESENTATION : 24</a:t>
            </a:r>
            <a:r>
              <a:rPr lang="en-GB" sz="2000" b="1" baseline="30000" dirty="0" smtClean="0">
                <a:solidFill>
                  <a:schemeClr val="accent4">
                    <a:lumMod val="50000"/>
                  </a:schemeClr>
                </a:solidFill>
                <a:latin typeface="Arial" panose="020B0604020202020204" pitchFamily="34" charset="0"/>
                <a:cs typeface="Arial" panose="020B0604020202020204" pitchFamily="34" charset="0"/>
              </a:rPr>
              <a:t>TH</a:t>
            </a:r>
            <a:r>
              <a:rPr lang="en-GB" sz="2000" b="1" dirty="0" smtClean="0">
                <a:solidFill>
                  <a:schemeClr val="accent4">
                    <a:lumMod val="50000"/>
                  </a:schemeClr>
                </a:solidFill>
                <a:latin typeface="Arial" panose="020B0604020202020204" pitchFamily="34" charset="0"/>
                <a:cs typeface="Arial" panose="020B0604020202020204" pitchFamily="34" charset="0"/>
              </a:rPr>
              <a:t>APRIL, 2019</a:t>
            </a:r>
            <a:endParaRPr lang="en-GB" sz="2000" b="1" dirty="0">
              <a:solidFill>
                <a:schemeClr val="accent4">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007315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32560" y="359898"/>
            <a:ext cx="7406640" cy="1472184"/>
          </a:xfrm>
        </p:spPr>
        <p:txBody>
          <a:bodyPr>
            <a:normAutofit fontScale="90000"/>
          </a:bodyPr>
          <a:lstStyle/>
          <a:p>
            <a:r>
              <a:rPr lang="en-IN" sz="5400" b="1" dirty="0" smtClean="0">
                <a:solidFill>
                  <a:schemeClr val="tx2"/>
                </a:solidFill>
              </a:rPr>
              <a:t>                        B-PLAN</a:t>
            </a:r>
            <a:endParaRPr lang="en-US" sz="5400" b="1" dirty="0"/>
          </a:p>
        </p:txBody>
      </p:sp>
      <p:sp>
        <p:nvSpPr>
          <p:cNvPr id="3" name="Subtitle 2"/>
          <p:cNvSpPr>
            <a:spLocks noGrp="1"/>
          </p:cNvSpPr>
          <p:nvPr>
            <p:ph type="subTitle" idx="1"/>
          </p:nvPr>
        </p:nvSpPr>
        <p:spPr>
          <a:xfrm>
            <a:off x="838200" y="2286000"/>
            <a:ext cx="8305800" cy="1371600"/>
          </a:xfrm>
        </p:spPr>
        <p:txBody>
          <a:bodyPr>
            <a:noAutofit/>
          </a:bodyPr>
          <a:lstStyle/>
          <a:p>
            <a:pPr algn="r"/>
            <a:r>
              <a:rPr lang="en-IN" sz="6000" b="1" dirty="0" smtClean="0">
                <a:solidFill>
                  <a:schemeClr val="tx2"/>
                </a:solidFill>
              </a:rPr>
              <a:t>UK Eco-Friendly Club</a:t>
            </a:r>
            <a:endParaRPr lang="en-US" b="1" dirty="0">
              <a:solidFill>
                <a:schemeClr val="tx2"/>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1026" name="Picture 2" descr="Image result for Organic food shop"/>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 Trends of Organic Food</a:t>
            </a:r>
            <a:endParaRPr lang="en-US" dirty="0"/>
          </a:p>
        </p:txBody>
      </p:sp>
      <p:sp>
        <p:nvSpPr>
          <p:cNvPr id="3" name="Content Placeholder 2"/>
          <p:cNvSpPr>
            <a:spLocks noGrp="1"/>
          </p:cNvSpPr>
          <p:nvPr>
            <p:ph idx="1"/>
          </p:nvPr>
        </p:nvSpPr>
        <p:spPr/>
        <p:txBody>
          <a:bodyPr/>
          <a:lstStyle/>
          <a:p>
            <a:pPr algn="just">
              <a:buNone/>
            </a:pPr>
            <a:r>
              <a:rPr lang="en-US" dirty="0" smtClean="0"/>
              <a:t>In the report published by Forbes in the month on Feb this year. It has been reported that more than </a:t>
            </a:r>
            <a:r>
              <a:rPr lang="en-IN" b="1" dirty="0" smtClean="0">
                <a:latin typeface="Times New Roman"/>
                <a:ea typeface="Calibri"/>
                <a:cs typeface="Times New Roman"/>
              </a:rPr>
              <a:t>£45 </a:t>
            </a:r>
            <a:r>
              <a:rPr lang="en-IN" dirty="0" smtClean="0">
                <a:latin typeface="Times New Roman"/>
                <a:ea typeface="Calibri"/>
                <a:cs typeface="Times New Roman"/>
              </a:rPr>
              <a:t>million a week is spent on organic products. The reason behind this the health consciousness of the people.  Due to this organic food market is growing day by day by which we have decided to start a new venture in the London. </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UK Eco-Friendly Club’</a:t>
            </a:r>
            <a:endParaRPr lang="en-US" dirty="0"/>
          </a:p>
        </p:txBody>
      </p:sp>
      <p:sp>
        <p:nvSpPr>
          <p:cNvPr id="3" name="Content Placeholder 2"/>
          <p:cNvSpPr>
            <a:spLocks noGrp="1"/>
          </p:cNvSpPr>
          <p:nvPr>
            <p:ph idx="1"/>
          </p:nvPr>
        </p:nvSpPr>
        <p:spPr/>
        <p:txBody>
          <a:bodyPr>
            <a:normAutofit/>
          </a:bodyPr>
          <a:lstStyle/>
          <a:p>
            <a:pPr algn="just"/>
            <a:r>
              <a:rPr lang="en-IN" dirty="0"/>
              <a:t>This is the proposed plan for business to be done by us in England. The plan is to start an organic store where we will provide different products which will be grown in organic way. The products will include the groceries and other household products. The name of the business is, ‘UK Eco-Friendly Club’. </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UK Eco-Friendly Club’</a:t>
            </a:r>
            <a:endParaRPr lang="en-US" dirty="0"/>
          </a:p>
        </p:txBody>
      </p:sp>
      <p:sp>
        <p:nvSpPr>
          <p:cNvPr id="3" name="Content Placeholder 2"/>
          <p:cNvSpPr>
            <a:spLocks noGrp="1"/>
          </p:cNvSpPr>
          <p:nvPr>
            <p:ph idx="1"/>
          </p:nvPr>
        </p:nvSpPr>
        <p:spPr/>
        <p:txBody>
          <a:bodyPr>
            <a:normAutofit fontScale="92500"/>
          </a:bodyPr>
          <a:lstStyle/>
          <a:p>
            <a:pPr algn="just"/>
            <a:r>
              <a:rPr lang="en-IN" dirty="0" smtClean="0"/>
              <a:t>The main agenda of our business is to provide the healthier products as compare to those products provided in the market of UK now days. We will be serving the main community of London firstly and then we will grow business to other locations in UK too. The initial customer base for business might be 30,000-35,000. The main location of our business will be the heart of the city London.</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Mission and </a:t>
            </a:r>
            <a:r>
              <a:rPr lang="en-IN" b="1" dirty="0" smtClean="0"/>
              <a:t>vision</a:t>
            </a:r>
            <a:endParaRPr lang="en-US" dirty="0"/>
          </a:p>
        </p:txBody>
      </p:sp>
      <p:sp>
        <p:nvSpPr>
          <p:cNvPr id="3" name="Content Placeholder 2"/>
          <p:cNvSpPr>
            <a:spLocks noGrp="1"/>
          </p:cNvSpPr>
          <p:nvPr>
            <p:ph idx="1"/>
          </p:nvPr>
        </p:nvSpPr>
        <p:spPr/>
        <p:txBody>
          <a:bodyPr/>
          <a:lstStyle/>
          <a:p>
            <a:pPr>
              <a:buNone/>
            </a:pPr>
            <a:r>
              <a:rPr lang="en-IN" dirty="0"/>
              <a:t>We are committed to take proper care of our community by providing them eco-friendly and fresh quality products which take proper care of their health and body. We are committed to take proper care of the mother earth and reduce the harmful activities depleting the environment of mother earth.</a:t>
            </a:r>
            <a:endParaRPr lang="en-US" dirty="0"/>
          </a:p>
          <a:p>
            <a:pPr>
              <a:buNone/>
            </a:pP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Products of the business</a:t>
            </a:r>
            <a:endParaRPr lang="en-US" dirty="0"/>
          </a:p>
        </p:txBody>
      </p:sp>
      <p:sp>
        <p:nvSpPr>
          <p:cNvPr id="3" name="Content Placeholder 2"/>
          <p:cNvSpPr>
            <a:spLocks noGrp="1"/>
          </p:cNvSpPr>
          <p:nvPr>
            <p:ph idx="1"/>
          </p:nvPr>
        </p:nvSpPr>
        <p:spPr/>
        <p:txBody>
          <a:bodyPr>
            <a:normAutofit/>
          </a:bodyPr>
          <a:lstStyle/>
          <a:p>
            <a:pPr>
              <a:buNone/>
            </a:pPr>
            <a:r>
              <a:rPr lang="en-IN" dirty="0"/>
              <a:t>Rather than just doing business of any product, we are committed to provide such a product which is not just the need of the society but also the having potential to give them 101% </a:t>
            </a:r>
            <a:r>
              <a:rPr lang="en-IN" dirty="0" smtClean="0"/>
              <a:t>satisfaction.</a:t>
            </a:r>
          </a:p>
          <a:p>
            <a:pPr lvl="0"/>
            <a:r>
              <a:rPr lang="en-IN" dirty="0"/>
              <a:t>Grocery products</a:t>
            </a:r>
            <a:endParaRPr lang="en-US" dirty="0"/>
          </a:p>
          <a:p>
            <a:pPr lvl="0"/>
            <a:r>
              <a:rPr lang="en-IN" dirty="0"/>
              <a:t>Health care and body care products</a:t>
            </a:r>
            <a:endParaRPr lang="en-US" dirty="0"/>
          </a:p>
          <a:p>
            <a:pPr lvl="0"/>
            <a:r>
              <a:rPr lang="en-IN" dirty="0"/>
              <a:t>Household </a:t>
            </a:r>
            <a:r>
              <a:rPr lang="en-IN" dirty="0" smtClean="0"/>
              <a:t>products</a:t>
            </a:r>
          </a:p>
          <a:p>
            <a:pPr lvl="0"/>
            <a:r>
              <a:rPr lang="en-IN" dirty="0" smtClean="0"/>
              <a:t>Fruits and Vegetables</a:t>
            </a:r>
            <a:endParaRPr lang="en-US" dirty="0"/>
          </a:p>
          <a:p>
            <a:pPr>
              <a:buNone/>
            </a:pP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Competitors</a:t>
            </a:r>
            <a:endParaRPr lang="en-US" dirty="0"/>
          </a:p>
        </p:txBody>
      </p:sp>
      <p:sp>
        <p:nvSpPr>
          <p:cNvPr id="3" name="Content Placeholder 2"/>
          <p:cNvSpPr>
            <a:spLocks noGrp="1"/>
          </p:cNvSpPr>
          <p:nvPr>
            <p:ph idx="1"/>
          </p:nvPr>
        </p:nvSpPr>
        <p:spPr/>
        <p:txBody>
          <a:bodyPr/>
          <a:lstStyle/>
          <a:p>
            <a:pPr>
              <a:buNone/>
            </a:pPr>
            <a:r>
              <a:rPr lang="en-US" dirty="0" smtClean="0"/>
              <a:t>We are going to start a venture as UK Eco friendly club a organic food store.  There are other brands too such as Planet Organic and whole foods market etc.  But it may not affect our business because these are not enough for serving every customer.  Huge customer base will make our business success. </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Estimated Cost</a:t>
            </a:r>
            <a:endParaRPr lang="en-US" dirty="0"/>
          </a:p>
        </p:txBody>
      </p:sp>
      <p:graphicFrame>
        <p:nvGraphicFramePr>
          <p:cNvPr id="4" name="Content Placeholder 3"/>
          <p:cNvGraphicFramePr>
            <a:graphicFrameLocks noGrp="1"/>
          </p:cNvGraphicFramePr>
          <p:nvPr>
            <p:ph idx="1"/>
          </p:nvPr>
        </p:nvGraphicFramePr>
        <p:xfrm>
          <a:off x="304801" y="1676393"/>
          <a:ext cx="8534398" cy="4984500"/>
        </p:xfrm>
        <a:graphic>
          <a:graphicData uri="http://schemas.openxmlformats.org/drawingml/2006/table">
            <a:tbl>
              <a:tblPr/>
              <a:tblGrid>
                <a:gridCol w="2133138">
                  <a:extLst>
                    <a:ext uri="{9D8B030D-6E8A-4147-A177-3AD203B41FA5}">
                      <a16:colId xmlns:a16="http://schemas.microsoft.com/office/drawing/2014/main" val="20000"/>
                    </a:ext>
                  </a:extLst>
                </a:gridCol>
                <a:gridCol w="2133138">
                  <a:extLst>
                    <a:ext uri="{9D8B030D-6E8A-4147-A177-3AD203B41FA5}">
                      <a16:colId xmlns:a16="http://schemas.microsoft.com/office/drawing/2014/main" val="20001"/>
                    </a:ext>
                  </a:extLst>
                </a:gridCol>
                <a:gridCol w="2134061">
                  <a:extLst>
                    <a:ext uri="{9D8B030D-6E8A-4147-A177-3AD203B41FA5}">
                      <a16:colId xmlns:a16="http://schemas.microsoft.com/office/drawing/2014/main" val="20002"/>
                    </a:ext>
                  </a:extLst>
                </a:gridCol>
                <a:gridCol w="2134061">
                  <a:extLst>
                    <a:ext uri="{9D8B030D-6E8A-4147-A177-3AD203B41FA5}">
                      <a16:colId xmlns:a16="http://schemas.microsoft.com/office/drawing/2014/main" val="20003"/>
                    </a:ext>
                  </a:extLst>
                </a:gridCol>
              </a:tblGrid>
              <a:tr h="825501">
                <a:tc>
                  <a:txBody>
                    <a:bodyPr/>
                    <a:lstStyle/>
                    <a:p>
                      <a:pPr marL="0" marR="0" algn="just">
                        <a:lnSpc>
                          <a:spcPct val="115000"/>
                        </a:lnSpc>
                        <a:spcBef>
                          <a:spcPts val="0"/>
                        </a:spcBef>
                        <a:spcAft>
                          <a:spcPts val="0"/>
                        </a:spcAft>
                      </a:pPr>
                      <a:r>
                        <a:rPr lang="en-IN" sz="2400" b="1" dirty="0">
                          <a:latin typeface="Times New Roman"/>
                          <a:ea typeface="Calibri"/>
                          <a:cs typeface="Times New Roman"/>
                        </a:rPr>
                        <a:t>Particulars</a:t>
                      </a:r>
                      <a:endParaRPr lang="en-US" sz="20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1</a:t>
                      </a:r>
                      <a:r>
                        <a:rPr lang="en-IN" sz="2400" b="1" baseline="30000">
                          <a:latin typeface="Times New Roman"/>
                          <a:ea typeface="Calibri"/>
                          <a:cs typeface="Times New Roman"/>
                        </a:rPr>
                        <a:t>st</a:t>
                      </a:r>
                      <a:r>
                        <a:rPr lang="en-IN" sz="2400" b="1">
                          <a:latin typeface="Times New Roman"/>
                          <a:ea typeface="Calibri"/>
                          <a:cs typeface="Times New Roman"/>
                        </a:rPr>
                        <a:t> year</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2</a:t>
                      </a:r>
                      <a:r>
                        <a:rPr lang="en-IN" sz="2400" b="1" baseline="30000">
                          <a:latin typeface="Times New Roman"/>
                          <a:ea typeface="Calibri"/>
                          <a:cs typeface="Times New Roman"/>
                        </a:rPr>
                        <a:t>nd</a:t>
                      </a:r>
                      <a:r>
                        <a:rPr lang="en-IN" sz="2400" b="1">
                          <a:latin typeface="Times New Roman"/>
                          <a:ea typeface="Calibri"/>
                          <a:cs typeface="Times New Roman"/>
                        </a:rPr>
                        <a:t> year</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3</a:t>
                      </a:r>
                      <a:r>
                        <a:rPr lang="en-IN" sz="2400" b="1" baseline="30000">
                          <a:latin typeface="Times New Roman"/>
                          <a:ea typeface="Calibri"/>
                          <a:cs typeface="Times New Roman"/>
                        </a:rPr>
                        <a:t>rd</a:t>
                      </a:r>
                      <a:r>
                        <a:rPr lang="en-IN" sz="2400" b="1">
                          <a:latin typeface="Times New Roman"/>
                          <a:ea typeface="Calibri"/>
                          <a:cs typeface="Times New Roman"/>
                        </a:rPr>
                        <a:t> year</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825501">
                <a:tc>
                  <a:txBody>
                    <a:bodyPr/>
                    <a:lstStyle/>
                    <a:p>
                      <a:pPr marL="0" marR="0" algn="just">
                        <a:lnSpc>
                          <a:spcPct val="115000"/>
                        </a:lnSpc>
                        <a:spcBef>
                          <a:spcPts val="0"/>
                        </a:spcBef>
                        <a:spcAft>
                          <a:spcPts val="0"/>
                        </a:spcAft>
                      </a:pPr>
                      <a:r>
                        <a:rPr lang="en-IN" sz="2400" b="1">
                          <a:latin typeface="Times New Roman"/>
                          <a:ea typeface="Calibri"/>
                          <a:cs typeface="Times New Roman"/>
                        </a:rPr>
                        <a:t>Direct costs</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£40,000	</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dirty="0">
                          <a:latin typeface="Times New Roman"/>
                          <a:ea typeface="Calibri"/>
                          <a:cs typeface="Times New Roman"/>
                        </a:rPr>
                        <a:t>£47,000</a:t>
                      </a:r>
                      <a:endParaRPr lang="en-US" sz="20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£55,000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825501">
                <a:tc>
                  <a:txBody>
                    <a:bodyPr/>
                    <a:lstStyle/>
                    <a:p>
                      <a:pPr marL="0" marR="0" algn="just">
                        <a:lnSpc>
                          <a:spcPct val="115000"/>
                        </a:lnSpc>
                        <a:spcBef>
                          <a:spcPts val="0"/>
                        </a:spcBef>
                        <a:spcAft>
                          <a:spcPts val="0"/>
                        </a:spcAft>
                      </a:pPr>
                      <a:r>
                        <a:rPr lang="en-IN" sz="2400" b="1">
                          <a:latin typeface="Times New Roman"/>
                          <a:ea typeface="Calibri"/>
                          <a:cs typeface="Times New Roman"/>
                        </a:rPr>
                        <a:t>Advertisement costs</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£5,000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£4,500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£5,000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825501">
                <a:tc>
                  <a:txBody>
                    <a:bodyPr/>
                    <a:lstStyle/>
                    <a:p>
                      <a:pPr marL="0" marR="0" algn="just">
                        <a:lnSpc>
                          <a:spcPct val="115000"/>
                        </a:lnSpc>
                        <a:spcBef>
                          <a:spcPts val="0"/>
                        </a:spcBef>
                        <a:spcAft>
                          <a:spcPts val="0"/>
                        </a:spcAft>
                      </a:pPr>
                      <a:r>
                        <a:rPr lang="en-IN" sz="2400" b="1">
                          <a:latin typeface="Times New Roman"/>
                          <a:ea typeface="Calibri"/>
                          <a:cs typeface="Times New Roman"/>
                        </a:rPr>
                        <a:t>Distribution costs</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£10,000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£13,500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£16,000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825501">
                <a:tc>
                  <a:txBody>
                    <a:bodyPr/>
                    <a:lstStyle/>
                    <a:p>
                      <a:pPr marL="0" marR="0" algn="just">
                        <a:lnSpc>
                          <a:spcPct val="115000"/>
                        </a:lnSpc>
                        <a:spcBef>
                          <a:spcPts val="0"/>
                        </a:spcBef>
                        <a:spcAft>
                          <a:spcPts val="0"/>
                        </a:spcAft>
                      </a:pPr>
                      <a:r>
                        <a:rPr lang="en-IN" sz="2400" b="1">
                          <a:latin typeface="Times New Roman"/>
                          <a:ea typeface="Calibri"/>
                          <a:cs typeface="Times New Roman"/>
                        </a:rPr>
                        <a:t>Fixed costs</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£10,000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£10,000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£13,000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825501">
                <a:tc>
                  <a:txBody>
                    <a:bodyPr/>
                    <a:lstStyle/>
                    <a:p>
                      <a:pPr marL="0" marR="0" algn="just">
                        <a:lnSpc>
                          <a:spcPct val="115000"/>
                        </a:lnSpc>
                        <a:spcBef>
                          <a:spcPts val="0"/>
                        </a:spcBef>
                        <a:spcAft>
                          <a:spcPts val="0"/>
                        </a:spcAft>
                      </a:pPr>
                      <a:r>
                        <a:rPr lang="en-IN" sz="2400" b="1">
                          <a:latin typeface="Times New Roman"/>
                          <a:ea typeface="Calibri"/>
                          <a:cs typeface="Times New Roman"/>
                        </a:rPr>
                        <a:t>Total costs</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£65,000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£75,000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dirty="0">
                          <a:latin typeface="Times New Roman"/>
                          <a:ea typeface="Calibri"/>
                          <a:cs typeface="Times New Roman"/>
                        </a:rPr>
                        <a:t>£89,000</a:t>
                      </a:r>
                      <a:endParaRPr lang="en-US" sz="20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smtClean="0"/>
              <a:t>Sales forecast</a:t>
            </a:r>
            <a:endParaRPr lang="en-US" dirty="0"/>
          </a:p>
        </p:txBody>
      </p:sp>
      <p:graphicFrame>
        <p:nvGraphicFramePr>
          <p:cNvPr id="4" name="Content Placeholder 3"/>
          <p:cNvGraphicFramePr>
            <a:graphicFrameLocks noGrp="1"/>
          </p:cNvGraphicFramePr>
          <p:nvPr>
            <p:ph idx="1"/>
          </p:nvPr>
        </p:nvGraphicFramePr>
        <p:xfrm>
          <a:off x="304800" y="1523997"/>
          <a:ext cx="8610599" cy="5308474"/>
        </p:xfrm>
        <a:graphic>
          <a:graphicData uri="http://schemas.openxmlformats.org/drawingml/2006/table">
            <a:tbl>
              <a:tblPr/>
              <a:tblGrid>
                <a:gridCol w="2202866">
                  <a:extLst>
                    <a:ext uri="{9D8B030D-6E8A-4147-A177-3AD203B41FA5}">
                      <a16:colId xmlns:a16="http://schemas.microsoft.com/office/drawing/2014/main" val="20000"/>
                    </a:ext>
                  </a:extLst>
                </a:gridCol>
                <a:gridCol w="2122300">
                  <a:extLst>
                    <a:ext uri="{9D8B030D-6E8A-4147-A177-3AD203B41FA5}">
                      <a16:colId xmlns:a16="http://schemas.microsoft.com/office/drawing/2014/main" val="20001"/>
                    </a:ext>
                  </a:extLst>
                </a:gridCol>
                <a:gridCol w="2123403">
                  <a:extLst>
                    <a:ext uri="{9D8B030D-6E8A-4147-A177-3AD203B41FA5}">
                      <a16:colId xmlns:a16="http://schemas.microsoft.com/office/drawing/2014/main" val="20002"/>
                    </a:ext>
                  </a:extLst>
                </a:gridCol>
                <a:gridCol w="2162030">
                  <a:extLst>
                    <a:ext uri="{9D8B030D-6E8A-4147-A177-3AD203B41FA5}">
                      <a16:colId xmlns:a16="http://schemas.microsoft.com/office/drawing/2014/main" val="20003"/>
                    </a:ext>
                  </a:extLst>
                </a:gridCol>
              </a:tblGrid>
              <a:tr h="638176">
                <a:tc>
                  <a:txBody>
                    <a:bodyPr/>
                    <a:lstStyle/>
                    <a:p>
                      <a:pPr marL="0" marR="0" algn="just">
                        <a:lnSpc>
                          <a:spcPct val="115000"/>
                        </a:lnSpc>
                        <a:spcBef>
                          <a:spcPts val="0"/>
                        </a:spcBef>
                        <a:spcAft>
                          <a:spcPts val="0"/>
                        </a:spcAft>
                      </a:pPr>
                      <a:r>
                        <a:rPr lang="en-IN" sz="2400" b="1">
                          <a:latin typeface="Times New Roman"/>
                          <a:ea typeface="Calibri"/>
                          <a:cs typeface="Times New Roman"/>
                        </a:rPr>
                        <a:t>Particulars</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1</a:t>
                      </a:r>
                      <a:r>
                        <a:rPr lang="en-IN" sz="2400" b="1" baseline="30000">
                          <a:latin typeface="Times New Roman"/>
                          <a:ea typeface="Calibri"/>
                          <a:cs typeface="Times New Roman"/>
                        </a:rPr>
                        <a:t>st</a:t>
                      </a:r>
                      <a:r>
                        <a:rPr lang="en-IN" sz="2400" b="1">
                          <a:latin typeface="Times New Roman"/>
                          <a:ea typeface="Calibri"/>
                          <a:cs typeface="Times New Roman"/>
                        </a:rPr>
                        <a:t> year</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2</a:t>
                      </a:r>
                      <a:r>
                        <a:rPr lang="en-IN" sz="2400" b="1" baseline="30000">
                          <a:latin typeface="Times New Roman"/>
                          <a:ea typeface="Calibri"/>
                          <a:cs typeface="Times New Roman"/>
                        </a:rPr>
                        <a:t>nd</a:t>
                      </a:r>
                      <a:r>
                        <a:rPr lang="en-IN" sz="2400" b="1">
                          <a:latin typeface="Times New Roman"/>
                          <a:ea typeface="Calibri"/>
                          <a:cs typeface="Times New Roman"/>
                        </a:rPr>
                        <a:t> year</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3</a:t>
                      </a:r>
                      <a:r>
                        <a:rPr lang="en-IN" sz="2400" b="1" baseline="30000">
                          <a:latin typeface="Times New Roman"/>
                          <a:ea typeface="Calibri"/>
                          <a:cs typeface="Times New Roman"/>
                        </a:rPr>
                        <a:t>rd</a:t>
                      </a:r>
                      <a:r>
                        <a:rPr lang="en-IN" sz="2400" b="1">
                          <a:latin typeface="Times New Roman"/>
                          <a:ea typeface="Calibri"/>
                          <a:cs typeface="Times New Roman"/>
                        </a:rPr>
                        <a:t> year</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638176">
                <a:tc>
                  <a:txBody>
                    <a:bodyPr/>
                    <a:lstStyle/>
                    <a:p>
                      <a:pPr marL="0" marR="0" algn="just">
                        <a:lnSpc>
                          <a:spcPct val="115000"/>
                        </a:lnSpc>
                        <a:spcBef>
                          <a:spcPts val="0"/>
                        </a:spcBef>
                        <a:spcAft>
                          <a:spcPts val="0"/>
                        </a:spcAft>
                      </a:pPr>
                      <a:r>
                        <a:rPr lang="en-IN" sz="2400" b="1">
                          <a:latin typeface="Times New Roman"/>
                          <a:ea typeface="Calibri"/>
                          <a:cs typeface="Times New Roman"/>
                        </a:rPr>
                        <a:t>Grocery products</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£15,000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£20,000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£25,000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638176">
                <a:tc>
                  <a:txBody>
                    <a:bodyPr/>
                    <a:lstStyle/>
                    <a:p>
                      <a:pPr marL="0" marR="0" algn="just">
                        <a:lnSpc>
                          <a:spcPct val="115000"/>
                        </a:lnSpc>
                        <a:spcBef>
                          <a:spcPts val="0"/>
                        </a:spcBef>
                        <a:spcAft>
                          <a:spcPts val="0"/>
                        </a:spcAft>
                      </a:pPr>
                      <a:r>
                        <a:rPr lang="en-IN" sz="2400" b="1">
                          <a:latin typeface="Times New Roman"/>
                          <a:ea typeface="Calibri"/>
                          <a:cs typeface="Times New Roman"/>
                        </a:rPr>
                        <a:t>Food and fruits</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£10,000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£13,000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£18,000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276349">
                <a:tc>
                  <a:txBody>
                    <a:bodyPr/>
                    <a:lstStyle/>
                    <a:p>
                      <a:pPr marL="0" marR="0" algn="just">
                        <a:lnSpc>
                          <a:spcPct val="115000"/>
                        </a:lnSpc>
                        <a:spcBef>
                          <a:spcPts val="0"/>
                        </a:spcBef>
                        <a:spcAft>
                          <a:spcPts val="0"/>
                        </a:spcAft>
                      </a:pPr>
                      <a:r>
                        <a:rPr lang="en-IN" sz="2400" b="1">
                          <a:latin typeface="Times New Roman"/>
                          <a:ea typeface="Calibri"/>
                          <a:cs typeface="Times New Roman"/>
                        </a:rPr>
                        <a:t>Health care products</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£20,000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£22,000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£25,000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1276349">
                <a:tc>
                  <a:txBody>
                    <a:bodyPr/>
                    <a:lstStyle/>
                    <a:p>
                      <a:pPr marL="0" marR="0" algn="just">
                        <a:lnSpc>
                          <a:spcPct val="115000"/>
                        </a:lnSpc>
                        <a:spcBef>
                          <a:spcPts val="0"/>
                        </a:spcBef>
                        <a:spcAft>
                          <a:spcPts val="0"/>
                        </a:spcAft>
                      </a:pPr>
                      <a:r>
                        <a:rPr lang="en-IN" sz="2400" b="1">
                          <a:latin typeface="Times New Roman"/>
                          <a:ea typeface="Calibri"/>
                          <a:cs typeface="Times New Roman"/>
                        </a:rPr>
                        <a:t>Other household products</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£30,000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£35,000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£40,000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638176">
                <a:tc>
                  <a:txBody>
                    <a:bodyPr/>
                    <a:lstStyle/>
                    <a:p>
                      <a:pPr marL="0" marR="0" algn="just">
                        <a:lnSpc>
                          <a:spcPct val="115000"/>
                        </a:lnSpc>
                        <a:spcBef>
                          <a:spcPts val="0"/>
                        </a:spcBef>
                        <a:spcAft>
                          <a:spcPts val="0"/>
                        </a:spcAft>
                      </a:pPr>
                      <a:r>
                        <a:rPr lang="en-IN" sz="2400" b="1">
                          <a:latin typeface="Times New Roman"/>
                          <a:ea typeface="Calibri"/>
                          <a:cs typeface="Times New Roman"/>
                        </a:rPr>
                        <a:t>Total</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£75,000	</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£90,000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dirty="0">
                          <a:latin typeface="Times New Roman"/>
                          <a:ea typeface="Calibri"/>
                          <a:cs typeface="Times New Roman"/>
                        </a:rPr>
                        <a:t>£108,000</a:t>
                      </a:r>
                      <a:endParaRPr lang="en-US" sz="20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Expected Profits</a:t>
            </a:r>
            <a:endParaRPr lang="en-US" dirty="0"/>
          </a:p>
        </p:txBody>
      </p:sp>
      <p:graphicFrame>
        <p:nvGraphicFramePr>
          <p:cNvPr id="4" name="Content Placeholder 3"/>
          <p:cNvGraphicFramePr>
            <a:graphicFrameLocks noGrp="1"/>
          </p:cNvGraphicFramePr>
          <p:nvPr>
            <p:ph idx="1"/>
          </p:nvPr>
        </p:nvGraphicFramePr>
        <p:xfrm>
          <a:off x="228601" y="1523993"/>
          <a:ext cx="8686798" cy="5105406"/>
        </p:xfrm>
        <a:graphic>
          <a:graphicData uri="http://schemas.openxmlformats.org/drawingml/2006/table">
            <a:tbl>
              <a:tblPr/>
              <a:tblGrid>
                <a:gridCol w="2171230">
                  <a:extLst>
                    <a:ext uri="{9D8B030D-6E8A-4147-A177-3AD203B41FA5}">
                      <a16:colId xmlns:a16="http://schemas.microsoft.com/office/drawing/2014/main" val="20000"/>
                    </a:ext>
                  </a:extLst>
                </a:gridCol>
                <a:gridCol w="2171230">
                  <a:extLst>
                    <a:ext uri="{9D8B030D-6E8A-4147-A177-3AD203B41FA5}">
                      <a16:colId xmlns:a16="http://schemas.microsoft.com/office/drawing/2014/main" val="20001"/>
                    </a:ext>
                  </a:extLst>
                </a:gridCol>
                <a:gridCol w="2172169">
                  <a:extLst>
                    <a:ext uri="{9D8B030D-6E8A-4147-A177-3AD203B41FA5}">
                      <a16:colId xmlns:a16="http://schemas.microsoft.com/office/drawing/2014/main" val="20002"/>
                    </a:ext>
                  </a:extLst>
                </a:gridCol>
                <a:gridCol w="2172169">
                  <a:extLst>
                    <a:ext uri="{9D8B030D-6E8A-4147-A177-3AD203B41FA5}">
                      <a16:colId xmlns:a16="http://schemas.microsoft.com/office/drawing/2014/main" val="20003"/>
                    </a:ext>
                  </a:extLst>
                </a:gridCol>
              </a:tblGrid>
              <a:tr h="850901">
                <a:tc>
                  <a:txBody>
                    <a:bodyPr/>
                    <a:lstStyle/>
                    <a:p>
                      <a:pPr marL="0" marR="0" algn="just">
                        <a:lnSpc>
                          <a:spcPct val="115000"/>
                        </a:lnSpc>
                        <a:spcBef>
                          <a:spcPts val="0"/>
                        </a:spcBef>
                        <a:spcAft>
                          <a:spcPts val="0"/>
                        </a:spcAft>
                      </a:pPr>
                      <a:r>
                        <a:rPr lang="en-IN" sz="2400" b="1">
                          <a:latin typeface="Times New Roman"/>
                          <a:ea typeface="Calibri"/>
                          <a:cs typeface="Times New Roman"/>
                        </a:rPr>
                        <a:t>Particulars</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1</a:t>
                      </a:r>
                      <a:r>
                        <a:rPr lang="en-IN" sz="2400" b="1" baseline="30000">
                          <a:latin typeface="Times New Roman"/>
                          <a:ea typeface="Calibri"/>
                          <a:cs typeface="Times New Roman"/>
                        </a:rPr>
                        <a:t>st</a:t>
                      </a:r>
                      <a:r>
                        <a:rPr lang="en-IN" sz="2400" b="1">
                          <a:latin typeface="Times New Roman"/>
                          <a:ea typeface="Calibri"/>
                          <a:cs typeface="Times New Roman"/>
                        </a:rPr>
                        <a:t> year</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2</a:t>
                      </a:r>
                      <a:r>
                        <a:rPr lang="en-IN" sz="2400" b="1" baseline="30000">
                          <a:latin typeface="Times New Roman"/>
                          <a:ea typeface="Calibri"/>
                          <a:cs typeface="Times New Roman"/>
                        </a:rPr>
                        <a:t>nd</a:t>
                      </a:r>
                      <a:r>
                        <a:rPr lang="en-IN" sz="2400" b="1">
                          <a:latin typeface="Times New Roman"/>
                          <a:ea typeface="Calibri"/>
                          <a:cs typeface="Times New Roman"/>
                        </a:rPr>
                        <a:t> year</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3</a:t>
                      </a:r>
                      <a:r>
                        <a:rPr lang="en-IN" sz="2400" b="1" baseline="30000">
                          <a:latin typeface="Times New Roman"/>
                          <a:ea typeface="Calibri"/>
                          <a:cs typeface="Times New Roman"/>
                        </a:rPr>
                        <a:t>rd</a:t>
                      </a:r>
                      <a:r>
                        <a:rPr lang="en-IN" sz="2400" b="1">
                          <a:latin typeface="Times New Roman"/>
                          <a:ea typeface="Calibri"/>
                          <a:cs typeface="Times New Roman"/>
                        </a:rPr>
                        <a:t> year</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850901">
                <a:tc>
                  <a:txBody>
                    <a:bodyPr/>
                    <a:lstStyle/>
                    <a:p>
                      <a:pPr marL="0" marR="0" algn="just">
                        <a:lnSpc>
                          <a:spcPct val="115000"/>
                        </a:lnSpc>
                        <a:spcBef>
                          <a:spcPts val="0"/>
                        </a:spcBef>
                        <a:spcAft>
                          <a:spcPts val="0"/>
                        </a:spcAft>
                      </a:pPr>
                      <a:r>
                        <a:rPr lang="en-IN" sz="2400" b="1">
                          <a:latin typeface="Times New Roman"/>
                          <a:ea typeface="Calibri"/>
                          <a:cs typeface="Times New Roman"/>
                        </a:rPr>
                        <a:t>Sales</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£75,000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£90,000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£108,000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850901">
                <a:tc>
                  <a:txBody>
                    <a:bodyPr/>
                    <a:lstStyle/>
                    <a:p>
                      <a:pPr marL="0" marR="0" algn="just">
                        <a:lnSpc>
                          <a:spcPct val="115000"/>
                        </a:lnSpc>
                        <a:spcBef>
                          <a:spcPts val="0"/>
                        </a:spcBef>
                        <a:spcAft>
                          <a:spcPts val="0"/>
                        </a:spcAft>
                      </a:pPr>
                      <a:r>
                        <a:rPr lang="en-IN" sz="2400" b="1">
                          <a:latin typeface="Times New Roman"/>
                          <a:ea typeface="Calibri"/>
                          <a:cs typeface="Times New Roman"/>
                        </a:rPr>
                        <a:t>Less: Variable Costs</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£55,000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£65,000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£76,000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850901">
                <a:tc>
                  <a:txBody>
                    <a:bodyPr/>
                    <a:lstStyle/>
                    <a:p>
                      <a:pPr marL="0" marR="0" algn="just">
                        <a:lnSpc>
                          <a:spcPct val="115000"/>
                        </a:lnSpc>
                        <a:spcBef>
                          <a:spcPts val="0"/>
                        </a:spcBef>
                        <a:spcAft>
                          <a:spcPts val="0"/>
                        </a:spcAft>
                      </a:pPr>
                      <a:r>
                        <a:rPr lang="en-IN" sz="2400" b="1">
                          <a:latin typeface="Times New Roman"/>
                          <a:ea typeface="Calibri"/>
                          <a:cs typeface="Times New Roman"/>
                        </a:rPr>
                        <a:t>Contribution</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£20,000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£25,000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£32,000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850901">
                <a:tc>
                  <a:txBody>
                    <a:bodyPr/>
                    <a:lstStyle/>
                    <a:p>
                      <a:pPr marL="0" marR="0" algn="just">
                        <a:lnSpc>
                          <a:spcPct val="115000"/>
                        </a:lnSpc>
                        <a:spcBef>
                          <a:spcPts val="0"/>
                        </a:spcBef>
                        <a:spcAft>
                          <a:spcPts val="0"/>
                        </a:spcAft>
                      </a:pPr>
                      <a:r>
                        <a:rPr lang="en-IN" sz="2400" b="1">
                          <a:latin typeface="Times New Roman"/>
                          <a:ea typeface="Calibri"/>
                          <a:cs typeface="Times New Roman"/>
                        </a:rPr>
                        <a:t>Less: Fixed costs</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£10,000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£10,000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£13,000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850901">
                <a:tc>
                  <a:txBody>
                    <a:bodyPr/>
                    <a:lstStyle/>
                    <a:p>
                      <a:pPr marL="0" marR="0" algn="just">
                        <a:lnSpc>
                          <a:spcPct val="115000"/>
                        </a:lnSpc>
                        <a:spcBef>
                          <a:spcPts val="0"/>
                        </a:spcBef>
                        <a:spcAft>
                          <a:spcPts val="0"/>
                        </a:spcAft>
                      </a:pPr>
                      <a:r>
                        <a:rPr lang="en-IN" sz="2400" b="1">
                          <a:latin typeface="Times New Roman"/>
                          <a:ea typeface="Calibri"/>
                          <a:cs typeface="Times New Roman"/>
                        </a:rPr>
                        <a:t>Profit</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£10,000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a:latin typeface="Times New Roman"/>
                          <a:ea typeface="Calibri"/>
                          <a:cs typeface="Times New Roman"/>
                        </a:rPr>
                        <a:t>£15,000</a:t>
                      </a:r>
                      <a:endParaRPr lang="en-US" sz="2000" b="1">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15000"/>
                        </a:lnSpc>
                        <a:spcBef>
                          <a:spcPts val="0"/>
                        </a:spcBef>
                        <a:spcAft>
                          <a:spcPts val="0"/>
                        </a:spcAft>
                      </a:pPr>
                      <a:r>
                        <a:rPr lang="en-IN" sz="2400" b="1" dirty="0">
                          <a:latin typeface="Times New Roman"/>
                          <a:ea typeface="Calibri"/>
                          <a:cs typeface="Times New Roman"/>
                        </a:rPr>
                        <a:t>£19,000</a:t>
                      </a:r>
                      <a:endParaRPr lang="en-US" sz="2000" b="1"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5400" b="1" dirty="0" smtClean="0"/>
              <a:t>Conclusion</a:t>
            </a:r>
            <a:endParaRPr lang="en-US" sz="5400" dirty="0"/>
          </a:p>
        </p:txBody>
      </p:sp>
      <p:sp>
        <p:nvSpPr>
          <p:cNvPr id="3" name="Content Placeholder 2"/>
          <p:cNvSpPr>
            <a:spLocks noGrp="1"/>
          </p:cNvSpPr>
          <p:nvPr>
            <p:ph idx="1"/>
          </p:nvPr>
        </p:nvSpPr>
        <p:spPr>
          <a:xfrm>
            <a:off x="0" y="1600200"/>
            <a:ext cx="8686800" cy="5257800"/>
          </a:xfrm>
        </p:spPr>
        <p:txBody>
          <a:bodyPr>
            <a:normAutofit fontScale="85000" lnSpcReduction="20000"/>
          </a:bodyPr>
          <a:lstStyle/>
          <a:p>
            <a:pPr algn="just">
              <a:buNone/>
            </a:pPr>
            <a:r>
              <a:rPr lang="en-IN" dirty="0" smtClean="0"/>
              <a:t>	As </a:t>
            </a:r>
            <a:r>
              <a:rPr lang="en-IN" dirty="0"/>
              <a:t>we have discussed, this type of business has better scope in the market. The people in the market are much aware of the malfunctioning of the various businesses providing daily use and household products. The health and environment aspects of it are of much interest of all the people over there in the market. So if we are providing such a business which is not depleting the environment and also providing the safe and healthier products to the customers than we will definitely have a growth in the market. We just need to stay strong in the market and have greater technology and skills of production. So this is the proposed business plan of our business idea. Hopefully, proper implementation of the same business can earn us huge profits in the market.</a:t>
            </a:r>
            <a:endParaRPr lang="en-US" dirty="0"/>
          </a:p>
          <a:p>
            <a:pPr algn="just"/>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REFRENCES</a:t>
            </a:r>
            <a:endParaRPr lang="en-GB" dirty="0"/>
          </a:p>
        </p:txBody>
      </p:sp>
      <p:sp>
        <p:nvSpPr>
          <p:cNvPr id="3" name="Rectangle 2"/>
          <p:cNvSpPr/>
          <p:nvPr/>
        </p:nvSpPr>
        <p:spPr>
          <a:xfrm>
            <a:off x="1295400" y="2427188"/>
            <a:ext cx="7638288" cy="2375009"/>
          </a:xfrm>
          <a:prstGeom prst="rect">
            <a:avLst/>
          </a:prstGeom>
        </p:spPr>
        <p:txBody>
          <a:bodyPr wrap="square">
            <a:spAutoFit/>
          </a:bodyPr>
          <a:lstStyle/>
          <a:p>
            <a:pPr marL="285750" indent="-285750" algn="just">
              <a:lnSpc>
                <a:spcPct val="115000"/>
              </a:lnSpc>
              <a:spcAft>
                <a:spcPts val="1000"/>
              </a:spcAft>
              <a:buFont typeface="Arial" panose="020B0604020202020204" pitchFamily="34" charset="0"/>
              <a:buChar char="•"/>
            </a:pPr>
            <a:r>
              <a:rPr lang="en-IN" sz="1400" dirty="0">
                <a:solidFill>
                  <a:srgbClr val="000000"/>
                </a:solidFill>
                <a:latin typeface="Arial" panose="020B0604020202020204" pitchFamily="34" charset="0"/>
                <a:ea typeface="Calibri" panose="020F0502020204030204" pitchFamily="34" charset="0"/>
                <a:cs typeface="Arial" panose="020B0604020202020204" pitchFamily="34" charset="0"/>
              </a:rPr>
              <a:t>Clavin, D. and Barry, P. (2019). </a:t>
            </a:r>
            <a:r>
              <a:rPr lang="en-IN" sz="1400" i="1" dirty="0">
                <a:solidFill>
                  <a:srgbClr val="000000"/>
                </a:solidFill>
                <a:latin typeface="Arial" panose="020B0604020202020204" pitchFamily="34" charset="0"/>
                <a:ea typeface="Calibri" panose="020F0502020204030204" pitchFamily="34" charset="0"/>
                <a:cs typeface="Arial" panose="020B0604020202020204" pitchFamily="34" charset="0"/>
              </a:rPr>
              <a:t>Financial Planning for a Farmer Undergoing Organic </a:t>
            </a:r>
            <a:r>
              <a:rPr lang="en-IN" sz="1400" i="1" dirty="0" smtClean="0">
                <a:solidFill>
                  <a:srgbClr val="000000"/>
                </a:solidFill>
                <a:latin typeface="Arial" panose="020B0604020202020204" pitchFamily="34" charset="0"/>
                <a:ea typeface="Calibri" panose="020F0502020204030204" pitchFamily="34" charset="0"/>
                <a:cs typeface="Arial" panose="020B0604020202020204" pitchFamily="34" charset="0"/>
              </a:rPr>
              <a:t>Conversion</a:t>
            </a:r>
            <a:r>
              <a:rPr lang="en-IN" sz="1400" dirty="0" smtClean="0">
                <a:solidFill>
                  <a:srgbClr val="000000"/>
                </a:solidFill>
                <a:latin typeface="Arial" panose="020B0604020202020204" pitchFamily="34" charset="0"/>
                <a:ea typeface="Calibri" panose="020F0502020204030204" pitchFamily="34" charset="0"/>
                <a:cs typeface="Arial" panose="020B0604020202020204" pitchFamily="34" charset="0"/>
              </a:rPr>
              <a:t>.</a:t>
            </a:r>
          </a:p>
          <a:p>
            <a:pPr marL="285750" indent="-285750" algn="just">
              <a:lnSpc>
                <a:spcPct val="115000"/>
              </a:lnSpc>
              <a:spcAft>
                <a:spcPts val="1000"/>
              </a:spcAft>
              <a:buFont typeface="Arial" panose="020B0604020202020204" pitchFamily="34" charset="0"/>
              <a:buChar char="•"/>
            </a:pPr>
            <a:r>
              <a:rPr lang="en-IN" sz="1400" dirty="0" smtClean="0">
                <a:latin typeface="Arial" panose="020B0604020202020204" pitchFamily="34" charset="0"/>
                <a:cs typeface="Arial" panose="020B0604020202020204" pitchFamily="34" charset="0"/>
              </a:rPr>
              <a:t>Russell</a:t>
            </a:r>
            <a:r>
              <a:rPr lang="en-IN" sz="1400" dirty="0">
                <a:latin typeface="Arial" panose="020B0604020202020204" pitchFamily="34" charset="0"/>
                <a:cs typeface="Arial" panose="020B0604020202020204" pitchFamily="34" charset="0"/>
              </a:rPr>
              <a:t>, J. and Martin, C. (1976). Sources of Scholarly Publications in Marketing, Advertising, and Public Relations. </a:t>
            </a:r>
            <a:r>
              <a:rPr lang="en-IN" sz="1400" i="1" dirty="0">
                <a:latin typeface="Arial" panose="020B0604020202020204" pitchFamily="34" charset="0"/>
                <a:cs typeface="Arial" panose="020B0604020202020204" pitchFamily="34" charset="0"/>
              </a:rPr>
              <a:t>Journal of Advertising</a:t>
            </a:r>
            <a:r>
              <a:rPr lang="en-IN" sz="1400" dirty="0">
                <a:latin typeface="Arial" panose="020B0604020202020204" pitchFamily="34" charset="0"/>
                <a:cs typeface="Arial" panose="020B0604020202020204" pitchFamily="34" charset="0"/>
              </a:rPr>
              <a:t>, 5(3), pp.29-34</a:t>
            </a:r>
            <a:r>
              <a:rPr lang="en-IN" sz="1400" dirty="0" smtClean="0">
                <a:latin typeface="Arial" panose="020B0604020202020204" pitchFamily="34" charset="0"/>
                <a:cs typeface="Arial" panose="020B0604020202020204" pitchFamily="34" charset="0"/>
              </a:rPr>
              <a:t>.</a:t>
            </a:r>
          </a:p>
          <a:p>
            <a:pPr marL="285750" indent="-285750" algn="just">
              <a:lnSpc>
                <a:spcPct val="115000"/>
              </a:lnSpc>
              <a:spcAft>
                <a:spcPts val="1000"/>
              </a:spcAft>
              <a:buFont typeface="Arial" panose="020B0604020202020204" pitchFamily="34" charset="0"/>
              <a:buChar char="•"/>
            </a:pPr>
            <a:r>
              <a:rPr lang="en-IN" sz="1600" dirty="0"/>
              <a:t>Wilson, J. (2013). </a:t>
            </a:r>
            <a:r>
              <a:rPr lang="en-IN" sz="1600" i="1" dirty="0"/>
              <a:t>Global Agriculture Information network</a:t>
            </a:r>
            <a:r>
              <a:rPr lang="en-IN" sz="1600" dirty="0"/>
              <a:t>. London. </a:t>
            </a:r>
            <a:endParaRPr lang="en-GB" sz="1600" dirty="0"/>
          </a:p>
          <a:p>
            <a:pPr marL="285750" indent="-285750" algn="just">
              <a:lnSpc>
                <a:spcPct val="115000"/>
              </a:lnSpc>
              <a:spcAft>
                <a:spcPts val="1000"/>
              </a:spcAft>
              <a:buFont typeface="Arial" panose="020B0604020202020204" pitchFamily="34" charset="0"/>
              <a:buChar char="•"/>
            </a:pPr>
            <a:endParaRPr lang="en-GB" sz="1400" dirty="0">
              <a:latin typeface="Arial" panose="020B0604020202020204" pitchFamily="34" charset="0"/>
              <a:cs typeface="Arial" panose="020B0604020202020204" pitchFamily="34" charset="0"/>
            </a:endParaRPr>
          </a:p>
          <a:p>
            <a:pPr algn="just">
              <a:lnSpc>
                <a:spcPct val="115000"/>
              </a:lnSpc>
              <a:spcAft>
                <a:spcPts val="10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985551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6355080"/>
          </a:xfrm>
        </p:spPr>
        <p:txBody>
          <a:bodyPr/>
          <a:lstStyle/>
          <a:p>
            <a:r>
              <a:rPr lang="en-GB" dirty="0" smtClean="0"/>
              <a:t>             </a:t>
            </a:r>
            <a:r>
              <a:rPr lang="en-GB" b="1" dirty="0" smtClean="0">
                <a:solidFill>
                  <a:schemeClr val="accent4">
                    <a:lumMod val="75000"/>
                  </a:schemeClr>
                </a:solidFill>
              </a:rPr>
              <a:t>THANK  YOU!</a:t>
            </a:r>
            <a:endParaRPr lang="en-GB" b="1" dirty="0">
              <a:solidFill>
                <a:schemeClr val="accent4">
                  <a:lumMod val="75000"/>
                </a:schemeClr>
              </a:solidFill>
            </a:endParaRPr>
          </a:p>
        </p:txBody>
      </p:sp>
    </p:spTree>
    <p:extLst>
      <p:ext uri="{BB962C8B-B14F-4D97-AF65-F5344CB8AC3E}">
        <p14:creationId xmlns:p14="http://schemas.microsoft.com/office/powerpoint/2010/main" val="12578173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58</TotalTime>
  <Words>578</Words>
  <Application>Microsoft Office PowerPoint</Application>
  <PresentationFormat>On-screen Show (4:3)</PresentationFormat>
  <Paragraphs>111</Paragraphs>
  <Slides>15</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Arial Unicode MS</vt:lpstr>
      <vt:lpstr>Calibri</vt:lpstr>
      <vt:lpstr>Gill Sans MT</vt:lpstr>
      <vt:lpstr>Times New Roman</vt:lpstr>
      <vt:lpstr>Verdana</vt:lpstr>
      <vt:lpstr>Wingdings 2</vt:lpstr>
      <vt:lpstr>Solstice</vt:lpstr>
      <vt:lpstr>ENTREPRENEURSHIP  PRESENTATION</vt:lpstr>
      <vt:lpstr>                        B-PLAN</vt:lpstr>
      <vt:lpstr>PowerPoint Presentation</vt:lpstr>
      <vt:lpstr>Key Trends of Organic Food</vt:lpstr>
      <vt:lpstr>UK Eco-Friendly Club’</vt:lpstr>
      <vt:lpstr>UK Eco-Friendly Club’</vt:lpstr>
      <vt:lpstr>Mission and vision</vt:lpstr>
      <vt:lpstr>Products of the business</vt:lpstr>
      <vt:lpstr>Competitors</vt:lpstr>
      <vt:lpstr>Estimated Cost</vt:lpstr>
      <vt:lpstr>Sales forecast</vt:lpstr>
      <vt:lpstr>Expected Profits</vt:lpstr>
      <vt:lpstr>Conclusion</vt:lpstr>
      <vt:lpstr>REFRENCES</vt:lpstr>
      <vt:lpstr>             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Deepka</dc:creator>
  <cp:lastModifiedBy>Amandeep Singh (1712270)</cp:lastModifiedBy>
  <cp:revision>17</cp:revision>
  <dcterms:created xsi:type="dcterms:W3CDTF">2019-04-16T17:30:39Z</dcterms:created>
  <dcterms:modified xsi:type="dcterms:W3CDTF">2019-04-24T13:33:07Z</dcterms:modified>
</cp:coreProperties>
</file>