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0"/>
  </p:notesMasterIdLst>
  <p:sldIdLst>
    <p:sldId id="256" r:id="rId2"/>
    <p:sldId id="279" r:id="rId3"/>
    <p:sldId id="258" r:id="rId4"/>
    <p:sldId id="259" r:id="rId5"/>
    <p:sldId id="260" r:id="rId6"/>
    <p:sldId id="261" r:id="rId7"/>
    <p:sldId id="262" r:id="rId8"/>
    <p:sldId id="263" r:id="rId9"/>
    <p:sldId id="264" r:id="rId10"/>
    <p:sldId id="265" r:id="rId11"/>
    <p:sldId id="267" r:id="rId12"/>
    <p:sldId id="268" r:id="rId13"/>
    <p:sldId id="269" r:id="rId14"/>
    <p:sldId id="270" r:id="rId15"/>
    <p:sldId id="280" r:id="rId16"/>
    <p:sldId id="271" r:id="rId17"/>
    <p:sldId id="273" r:id="rId18"/>
    <p:sldId id="272" r:id="rId19"/>
    <p:sldId id="274" r:id="rId20"/>
    <p:sldId id="275" r:id="rId21"/>
    <p:sldId id="276" r:id="rId22"/>
    <p:sldId id="281" r:id="rId23"/>
    <p:sldId id="282" r:id="rId24"/>
    <p:sldId id="283" r:id="rId25"/>
    <p:sldId id="284" r:id="rId26"/>
    <p:sldId id="285" r:id="rId27"/>
    <p:sldId id="277" r:id="rId28"/>
    <p:sldId id="278" r:id="rId2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85" autoAdjust="0"/>
    <p:restoredTop sz="94660"/>
  </p:normalViewPr>
  <p:slideViewPr>
    <p:cSldViewPr>
      <p:cViewPr>
        <p:scale>
          <a:sx n="75" d="100"/>
          <a:sy n="75" d="100"/>
        </p:scale>
        <p:origin x="-1248" y="-6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F86F8D9-4E74-40D2-83FA-DF8AC9BDBB83}" type="datetimeFigureOut">
              <a:rPr lang="en-GB" smtClean="0"/>
              <a:t>29/01/2019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EA34321-B387-4E56-9FB6-1D5763F136AB}" type="slidenum">
              <a:rPr lang="en-GB" smtClean="0"/>
              <a:t>‹#›</a:t>
            </a:fld>
            <a:endParaRPr lang="en-GB"/>
          </a:p>
        </p:txBody>
      </p:sp>
    </p:spTree>
    <p:extLst>
      <p:ext uri="{BB962C8B-B14F-4D97-AF65-F5344CB8AC3E}">
        <p14:creationId xmlns:p14="http://schemas.microsoft.com/office/powerpoint/2010/main" val="9551634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EA34321-B387-4E56-9FB6-1D5763F136AB}" type="slidenum">
              <a:rPr lang="en-GB" smtClean="0"/>
              <a:t>15</a:t>
            </a:fld>
            <a:endParaRPr lang="en-GB"/>
          </a:p>
        </p:txBody>
      </p:sp>
    </p:spTree>
    <p:extLst>
      <p:ext uri="{BB962C8B-B14F-4D97-AF65-F5344CB8AC3E}">
        <p14:creationId xmlns:p14="http://schemas.microsoft.com/office/powerpoint/2010/main" val="512888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95" name="Group 94"/>
          <p:cNvGrpSpPr/>
          <p:nvPr/>
        </p:nvGrpSpPr>
        <p:grpSpPr>
          <a:xfrm>
            <a:off x="0" y="-30477"/>
            <a:ext cx="9067800" cy="6889273"/>
            <a:chOff x="0" y="-30477"/>
            <a:chExt cx="9067800" cy="6889273"/>
          </a:xfrm>
        </p:grpSpPr>
        <p:cxnSp>
          <p:nvCxnSpPr>
            <p:cNvPr id="110" name="Straight Connector 109"/>
            <p:cNvCxnSpPr/>
            <p:nvPr/>
          </p:nvCxnSpPr>
          <p:spPr>
            <a:xfrm rot="16200000" flipH="1">
              <a:off x="-1447800" y="3352800"/>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77" name="Straight Connector 176"/>
            <p:cNvCxnSpPr/>
            <p:nvPr/>
          </p:nvCxnSpPr>
          <p:spPr>
            <a:xfrm rot="16200000" flipH="1">
              <a:off x="-1638300" y="3238500"/>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78" name="Straight Connector 177"/>
            <p:cNvCxnSpPr/>
            <p:nvPr/>
          </p:nvCxnSpPr>
          <p:spPr>
            <a:xfrm rot="5400000">
              <a:off x="-1485900" y="3238500"/>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81" name="Straight Connector 180"/>
            <p:cNvCxnSpPr/>
            <p:nvPr/>
          </p:nvCxnSpPr>
          <p:spPr>
            <a:xfrm rot="5400000">
              <a:off x="-3238500" y="3314700"/>
              <a:ext cx="6858000"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182" name="Straight Connector 181"/>
            <p:cNvCxnSpPr/>
            <p:nvPr/>
          </p:nvCxnSpPr>
          <p:spPr>
            <a:xfrm rot="16200000" flipH="1">
              <a:off x="-3314700" y="3314700"/>
              <a:ext cx="6858000"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83" name="Straight Connector 182"/>
            <p:cNvCxnSpPr/>
            <p:nvPr/>
          </p:nvCxnSpPr>
          <p:spPr>
            <a:xfrm rot="16200000" flipH="1">
              <a:off x="-1371600" y="2971800"/>
              <a:ext cx="6858000" cy="9144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184" name="Straight Connector 183"/>
            <p:cNvCxnSpPr/>
            <p:nvPr/>
          </p:nvCxnSpPr>
          <p:spPr>
            <a:xfrm rot="16200000" flipH="1">
              <a:off x="-2819400" y="3200400"/>
              <a:ext cx="6858000" cy="457200"/>
            </a:xfrm>
            <a:prstGeom prst="line">
              <a:avLst/>
            </a:prstGeom>
            <a:ln>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cxnSp>
          <p:nvCxnSpPr>
            <p:cNvPr id="185" name="Straight Connector 184"/>
            <p:cNvCxnSpPr/>
            <p:nvPr/>
          </p:nvCxnSpPr>
          <p:spPr>
            <a:xfrm rot="5400000">
              <a:off x="-2705099" y="3238500"/>
              <a:ext cx="6858000"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186" name="Straight Connector 185"/>
            <p:cNvCxnSpPr/>
            <p:nvPr/>
          </p:nvCxnSpPr>
          <p:spPr>
            <a:xfrm rot="16200000" flipH="1">
              <a:off x="-2133600" y="3200400"/>
              <a:ext cx="6858000"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187" name="Straight Connector 186"/>
            <p:cNvCxnSpPr/>
            <p:nvPr/>
          </p:nvCxnSpPr>
          <p:spPr>
            <a:xfrm rot="16200000" flipH="1">
              <a:off x="-3124200" y="3276600"/>
              <a:ext cx="6858000"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88" name="Straight Connector 187"/>
            <p:cNvCxnSpPr/>
            <p:nvPr/>
          </p:nvCxnSpPr>
          <p:spPr>
            <a:xfrm rot="16200000" flipH="1">
              <a:off x="-1828799" y="3352799"/>
              <a:ext cx="6858000"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189" name="Straight Connector 188"/>
            <p:cNvCxnSpPr/>
            <p:nvPr/>
          </p:nvCxnSpPr>
          <p:spPr>
            <a:xfrm rot="16200000" flipH="1">
              <a:off x="-28194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190" name="Straight Connector 189"/>
            <p:cNvCxnSpPr/>
            <p:nvPr/>
          </p:nvCxnSpPr>
          <p:spPr>
            <a:xfrm rot="16200000" flipH="1">
              <a:off x="-2438400" y="3124200"/>
              <a:ext cx="6858000" cy="609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65" name="Straight Connector 164"/>
            <p:cNvCxnSpPr/>
            <p:nvPr/>
          </p:nvCxnSpPr>
          <p:spPr>
            <a:xfrm rot="5400000">
              <a:off x="-1731645" y="2722245"/>
              <a:ext cx="6858000" cy="1413510"/>
            </a:xfrm>
            <a:prstGeom prst="line">
              <a:avLst/>
            </a:prstGeom>
            <a:ln>
              <a:solidFill>
                <a:schemeClr val="accent1">
                  <a:alpha val="39000"/>
                </a:schemeClr>
              </a:solidFill>
            </a:ln>
          </p:spPr>
          <p:style>
            <a:lnRef idx="1">
              <a:schemeClr val="accent1"/>
            </a:lnRef>
            <a:fillRef idx="0">
              <a:schemeClr val="accent1"/>
            </a:fillRef>
            <a:effectRef idx="0">
              <a:schemeClr val="accent1"/>
            </a:effectRef>
            <a:fontRef idx="minor">
              <a:schemeClr val="tx1"/>
            </a:fontRef>
          </p:style>
        </p:cxnSp>
        <p:cxnSp>
          <p:nvCxnSpPr>
            <p:cNvPr id="166" name="Straight Connector 165"/>
            <p:cNvCxnSpPr/>
            <p:nvPr/>
          </p:nvCxnSpPr>
          <p:spPr>
            <a:xfrm rot="5400000">
              <a:off x="-1142048" y="3277552"/>
              <a:ext cx="6858000"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169" name="Straight Connector 168"/>
            <p:cNvCxnSpPr/>
            <p:nvPr/>
          </p:nvCxnSpPr>
          <p:spPr>
            <a:xfrm rot="5400000">
              <a:off x="-914400" y="3276600"/>
              <a:ext cx="6858000"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73" name="Straight Connector 172"/>
            <p:cNvCxnSpPr/>
            <p:nvPr/>
          </p:nvCxnSpPr>
          <p:spPr>
            <a:xfrm rot="5400000">
              <a:off x="-1855470" y="3227070"/>
              <a:ext cx="6858000"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121" name="Straight Connector 120"/>
            <p:cNvCxnSpPr/>
            <p:nvPr/>
          </p:nvCxnSpPr>
          <p:spPr>
            <a:xfrm rot="16200000" flipH="1">
              <a:off x="-2643187" y="3252788"/>
              <a:ext cx="6858000" cy="352425"/>
            </a:xfrm>
            <a:prstGeom prst="line">
              <a:avLst/>
            </a:prstGeom>
            <a:ln w="15875"/>
          </p:spPr>
          <p:style>
            <a:lnRef idx="1">
              <a:schemeClr val="accent1"/>
            </a:lnRef>
            <a:fillRef idx="0">
              <a:schemeClr val="accent1"/>
            </a:fillRef>
            <a:effectRef idx="0">
              <a:schemeClr val="accent1"/>
            </a:effectRef>
            <a:fontRef idx="minor">
              <a:schemeClr val="tx1"/>
            </a:fontRef>
          </p:style>
        </p:cxnSp>
        <p:cxnSp>
          <p:nvCxnSpPr>
            <p:cNvPr id="145" name="Straight Connector 144"/>
            <p:cNvCxnSpPr/>
            <p:nvPr/>
          </p:nvCxnSpPr>
          <p:spPr>
            <a:xfrm rot="16200000" flipH="1">
              <a:off x="-1954530" y="3326130"/>
              <a:ext cx="6858000" cy="205740"/>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108" name="Straight Connector 107"/>
            <p:cNvCxnSpPr/>
            <p:nvPr/>
          </p:nvCxnSpPr>
          <p:spPr>
            <a:xfrm rot="16200000" flipH="1">
              <a:off x="-2362200" y="3352800"/>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09" name="Straight Connector 208"/>
            <p:cNvCxnSpPr/>
            <p:nvPr/>
          </p:nvCxnSpPr>
          <p:spPr>
            <a:xfrm rot="16200000" flipH="1">
              <a:off x="-21336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10" name="Straight Connector 209"/>
            <p:cNvCxnSpPr/>
            <p:nvPr/>
          </p:nvCxnSpPr>
          <p:spPr>
            <a:xfrm rot="16200000" flipH="1">
              <a:off x="1066800" y="3352800"/>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11" name="Straight Connector 210"/>
            <p:cNvCxnSpPr/>
            <p:nvPr/>
          </p:nvCxnSpPr>
          <p:spPr>
            <a:xfrm rot="16200000" flipH="1">
              <a:off x="876300" y="3238500"/>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12" name="Straight Connector 211"/>
            <p:cNvCxnSpPr/>
            <p:nvPr/>
          </p:nvCxnSpPr>
          <p:spPr>
            <a:xfrm rot="5400000">
              <a:off x="1028700" y="3238500"/>
              <a:ext cx="6858000" cy="3810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213" name="Straight Connector 212"/>
            <p:cNvCxnSpPr/>
            <p:nvPr/>
          </p:nvCxnSpPr>
          <p:spPr>
            <a:xfrm rot="5400000">
              <a:off x="-723900" y="3314700"/>
              <a:ext cx="6858000"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14" name="Straight Connector 213"/>
            <p:cNvCxnSpPr/>
            <p:nvPr/>
          </p:nvCxnSpPr>
          <p:spPr>
            <a:xfrm rot="16200000" flipH="1">
              <a:off x="-800100" y="3314700"/>
              <a:ext cx="6858000"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15" name="Straight Connector 214"/>
            <p:cNvCxnSpPr/>
            <p:nvPr/>
          </p:nvCxnSpPr>
          <p:spPr>
            <a:xfrm rot="5400000">
              <a:off x="-152400" y="3429000"/>
              <a:ext cx="6858000" cy="1588"/>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16" name="Straight Connector 215"/>
            <p:cNvCxnSpPr/>
            <p:nvPr/>
          </p:nvCxnSpPr>
          <p:spPr>
            <a:xfrm rot="16200000" flipH="1">
              <a:off x="-304800" y="3200400"/>
              <a:ext cx="6858000" cy="4572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217" name="Straight Connector 216"/>
            <p:cNvCxnSpPr/>
            <p:nvPr/>
          </p:nvCxnSpPr>
          <p:spPr>
            <a:xfrm rot="5400000">
              <a:off x="-190499" y="3238500"/>
              <a:ext cx="6858000" cy="381000"/>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218" name="Straight Connector 217"/>
            <p:cNvCxnSpPr/>
            <p:nvPr/>
          </p:nvCxnSpPr>
          <p:spPr>
            <a:xfrm rot="16200000" flipH="1">
              <a:off x="381000" y="3200400"/>
              <a:ext cx="6858000"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219" name="Straight Connector 218"/>
            <p:cNvCxnSpPr/>
            <p:nvPr/>
          </p:nvCxnSpPr>
          <p:spPr>
            <a:xfrm rot="16200000" flipH="1">
              <a:off x="-609600" y="3276600"/>
              <a:ext cx="6858000"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20" name="Straight Connector 219"/>
            <p:cNvCxnSpPr/>
            <p:nvPr/>
          </p:nvCxnSpPr>
          <p:spPr>
            <a:xfrm rot="16200000" flipH="1">
              <a:off x="685801" y="3352799"/>
              <a:ext cx="6858000" cy="152401"/>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221" name="Straight Connector 220"/>
            <p:cNvCxnSpPr/>
            <p:nvPr/>
          </p:nvCxnSpPr>
          <p:spPr>
            <a:xfrm rot="16200000" flipH="1">
              <a:off x="-3048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22" name="Straight Connector 221"/>
            <p:cNvCxnSpPr/>
            <p:nvPr/>
          </p:nvCxnSpPr>
          <p:spPr>
            <a:xfrm rot="5400000">
              <a:off x="-1028700" y="3314700"/>
              <a:ext cx="6858000" cy="228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23" name="Straight Connector 222"/>
            <p:cNvCxnSpPr/>
            <p:nvPr/>
          </p:nvCxnSpPr>
          <p:spPr>
            <a:xfrm rot="5400000">
              <a:off x="782955" y="2722245"/>
              <a:ext cx="6858000" cy="1413510"/>
            </a:xfrm>
            <a:prstGeom prst="line">
              <a:avLst/>
            </a:prstGeom>
            <a:ln>
              <a:solidFill>
                <a:schemeClr val="accent1">
                  <a:alpha val="39000"/>
                </a:schemeClr>
              </a:solidFill>
            </a:ln>
          </p:spPr>
          <p:style>
            <a:lnRef idx="1">
              <a:schemeClr val="accent1"/>
            </a:lnRef>
            <a:fillRef idx="0">
              <a:schemeClr val="accent1"/>
            </a:fillRef>
            <a:effectRef idx="0">
              <a:schemeClr val="accent1"/>
            </a:effectRef>
            <a:fontRef idx="minor">
              <a:schemeClr val="tx1"/>
            </a:fontRef>
          </p:style>
        </p:cxnSp>
        <p:cxnSp>
          <p:nvCxnSpPr>
            <p:cNvPr id="224" name="Straight Connector 223"/>
            <p:cNvCxnSpPr/>
            <p:nvPr/>
          </p:nvCxnSpPr>
          <p:spPr>
            <a:xfrm rot="5400000">
              <a:off x="1372552" y="3277552"/>
              <a:ext cx="6858000"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25" name="Straight Connector 224"/>
            <p:cNvCxnSpPr/>
            <p:nvPr/>
          </p:nvCxnSpPr>
          <p:spPr>
            <a:xfrm rot="5400000">
              <a:off x="1600200" y="3352800"/>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26" name="Straight Connector 225"/>
            <p:cNvCxnSpPr/>
            <p:nvPr/>
          </p:nvCxnSpPr>
          <p:spPr>
            <a:xfrm rot="5400000">
              <a:off x="659130" y="3227070"/>
              <a:ext cx="6858000"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227" name="Straight Connector 226"/>
            <p:cNvCxnSpPr/>
            <p:nvPr/>
          </p:nvCxnSpPr>
          <p:spPr>
            <a:xfrm rot="16200000" flipH="1">
              <a:off x="-128587" y="3252788"/>
              <a:ext cx="6858000" cy="352425"/>
            </a:xfrm>
            <a:prstGeom prst="line">
              <a:avLst/>
            </a:prstGeom>
            <a:ln w="15875"/>
          </p:spPr>
          <p:style>
            <a:lnRef idx="1">
              <a:schemeClr val="accent1"/>
            </a:lnRef>
            <a:fillRef idx="0">
              <a:schemeClr val="accent1"/>
            </a:fillRef>
            <a:effectRef idx="0">
              <a:schemeClr val="accent1"/>
            </a:effectRef>
            <a:fontRef idx="minor">
              <a:schemeClr val="tx1"/>
            </a:fontRef>
          </p:style>
        </p:cxnSp>
        <p:cxnSp>
          <p:nvCxnSpPr>
            <p:cNvPr id="228" name="Straight Connector 227"/>
            <p:cNvCxnSpPr/>
            <p:nvPr/>
          </p:nvCxnSpPr>
          <p:spPr>
            <a:xfrm rot="16200000" flipH="1">
              <a:off x="560070" y="3326130"/>
              <a:ext cx="6858000"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229" name="Straight Connector 228"/>
            <p:cNvCxnSpPr/>
            <p:nvPr/>
          </p:nvCxnSpPr>
          <p:spPr>
            <a:xfrm rot="16200000" flipH="1">
              <a:off x="152400" y="3352800"/>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30" name="Straight Connector 229"/>
            <p:cNvCxnSpPr/>
            <p:nvPr/>
          </p:nvCxnSpPr>
          <p:spPr>
            <a:xfrm rot="16200000" flipH="1">
              <a:off x="3810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37" name="Straight Connector 236"/>
            <p:cNvCxnSpPr/>
            <p:nvPr/>
          </p:nvCxnSpPr>
          <p:spPr>
            <a:xfrm rot="16200000" flipH="1">
              <a:off x="2743200" y="3352801"/>
              <a:ext cx="6858000" cy="152400"/>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238" name="Straight Connector 237"/>
            <p:cNvCxnSpPr/>
            <p:nvPr/>
          </p:nvCxnSpPr>
          <p:spPr>
            <a:xfrm rot="16200000" flipH="1">
              <a:off x="2095501" y="3238501"/>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39" name="Straight Connector 238"/>
            <p:cNvCxnSpPr/>
            <p:nvPr/>
          </p:nvCxnSpPr>
          <p:spPr>
            <a:xfrm rot="5400000">
              <a:off x="2705100" y="3238501"/>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0" name="Straight Connector 239"/>
            <p:cNvCxnSpPr/>
            <p:nvPr/>
          </p:nvCxnSpPr>
          <p:spPr>
            <a:xfrm rot="5400000">
              <a:off x="1828801" y="3276600"/>
              <a:ext cx="6857999" cy="3048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41" name="Straight Connector 240"/>
            <p:cNvCxnSpPr/>
            <p:nvPr/>
          </p:nvCxnSpPr>
          <p:spPr>
            <a:xfrm rot="16200000" flipH="1">
              <a:off x="1066800" y="3200402"/>
              <a:ext cx="6858000"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242" name="Straight Connector 241"/>
            <p:cNvCxnSpPr/>
            <p:nvPr/>
          </p:nvCxnSpPr>
          <p:spPr>
            <a:xfrm rot="16200000" flipH="1">
              <a:off x="2362201" y="3352800"/>
              <a:ext cx="6858000"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243" name="Straight Connector 242"/>
            <p:cNvCxnSpPr/>
            <p:nvPr/>
          </p:nvCxnSpPr>
          <p:spPr>
            <a:xfrm rot="5400000">
              <a:off x="2646045" y="2722246"/>
              <a:ext cx="6858000" cy="1413510"/>
            </a:xfrm>
            <a:prstGeom prst="line">
              <a:avLst/>
            </a:prstGeom>
            <a:ln>
              <a:solidFill>
                <a:schemeClr val="accent1">
                  <a:alpha val="56000"/>
                </a:schemeClr>
              </a:solidFill>
            </a:ln>
          </p:spPr>
          <p:style>
            <a:lnRef idx="1">
              <a:schemeClr val="accent1"/>
            </a:lnRef>
            <a:fillRef idx="0">
              <a:schemeClr val="accent1"/>
            </a:fillRef>
            <a:effectRef idx="0">
              <a:schemeClr val="accent1"/>
            </a:effectRef>
            <a:fontRef idx="minor">
              <a:schemeClr val="tx1"/>
            </a:fontRef>
          </p:style>
        </p:cxnSp>
        <p:cxnSp>
          <p:nvCxnSpPr>
            <p:cNvPr id="244" name="Straight Connector 243"/>
            <p:cNvCxnSpPr/>
            <p:nvPr/>
          </p:nvCxnSpPr>
          <p:spPr>
            <a:xfrm rot="5400000">
              <a:off x="3048952" y="3277553"/>
              <a:ext cx="6858000"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45" name="Straight Connector 244"/>
            <p:cNvCxnSpPr/>
            <p:nvPr/>
          </p:nvCxnSpPr>
          <p:spPr>
            <a:xfrm rot="5400000">
              <a:off x="2895600" y="3276601"/>
              <a:ext cx="6858000"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6" name="Straight Connector 245"/>
            <p:cNvCxnSpPr/>
            <p:nvPr/>
          </p:nvCxnSpPr>
          <p:spPr>
            <a:xfrm rot="5400000">
              <a:off x="2388870" y="3227071"/>
              <a:ext cx="6858000"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247" name="Straight Connector 246"/>
            <p:cNvCxnSpPr/>
            <p:nvPr/>
          </p:nvCxnSpPr>
          <p:spPr>
            <a:xfrm rot="16200000" flipH="1">
              <a:off x="2236470" y="3326131"/>
              <a:ext cx="6858000"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8" name="Straight Connector 247"/>
            <p:cNvCxnSpPr/>
            <p:nvPr/>
          </p:nvCxnSpPr>
          <p:spPr>
            <a:xfrm rot="16200000" flipH="1">
              <a:off x="1752600" y="3352801"/>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9" name="Straight Connector 248"/>
            <p:cNvCxnSpPr/>
            <p:nvPr/>
          </p:nvCxnSpPr>
          <p:spPr>
            <a:xfrm rot="16200000" flipH="1">
              <a:off x="19812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50" name="Straight Connector 249"/>
            <p:cNvCxnSpPr/>
            <p:nvPr/>
          </p:nvCxnSpPr>
          <p:spPr>
            <a:xfrm rot="5400000">
              <a:off x="3467100" y="3314701"/>
              <a:ext cx="6858000"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51" name="Straight Connector 250"/>
            <p:cNvCxnSpPr/>
            <p:nvPr/>
          </p:nvCxnSpPr>
          <p:spPr>
            <a:xfrm rot="16200000" flipH="1">
              <a:off x="3467099" y="3314701"/>
              <a:ext cx="6858000"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52" name="Straight Connector 251"/>
            <p:cNvCxnSpPr/>
            <p:nvPr/>
          </p:nvCxnSpPr>
          <p:spPr>
            <a:xfrm rot="5400000">
              <a:off x="4038600" y="3429001"/>
              <a:ext cx="6858000" cy="1588"/>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53" name="Straight Connector 252"/>
            <p:cNvCxnSpPr/>
            <p:nvPr/>
          </p:nvCxnSpPr>
          <p:spPr>
            <a:xfrm rot="16200000" flipH="1">
              <a:off x="3886200" y="3200401"/>
              <a:ext cx="6858000" cy="457200"/>
            </a:xfrm>
            <a:prstGeom prst="line">
              <a:avLst/>
            </a:prstGeom>
            <a:ln>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cxnSp>
          <p:nvCxnSpPr>
            <p:cNvPr id="254" name="Straight Connector 253"/>
            <p:cNvCxnSpPr/>
            <p:nvPr/>
          </p:nvCxnSpPr>
          <p:spPr>
            <a:xfrm rot="5400000">
              <a:off x="4000501" y="3238501"/>
              <a:ext cx="6858000"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255" name="Straight Connector 254"/>
            <p:cNvCxnSpPr/>
            <p:nvPr/>
          </p:nvCxnSpPr>
          <p:spPr>
            <a:xfrm rot="16200000" flipH="1">
              <a:off x="4572000" y="3200401"/>
              <a:ext cx="6858000"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257" name="Straight Connector 256"/>
            <p:cNvCxnSpPr/>
            <p:nvPr/>
          </p:nvCxnSpPr>
          <p:spPr>
            <a:xfrm rot="16200000" flipH="1">
              <a:off x="37338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58" name="Straight Connector 257"/>
            <p:cNvCxnSpPr/>
            <p:nvPr/>
          </p:nvCxnSpPr>
          <p:spPr>
            <a:xfrm rot="5400000">
              <a:off x="3619500" y="3314700"/>
              <a:ext cx="6858000" cy="228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59" name="Straight Connector 258"/>
            <p:cNvCxnSpPr/>
            <p:nvPr/>
          </p:nvCxnSpPr>
          <p:spPr>
            <a:xfrm rot="16200000" flipH="1">
              <a:off x="4214813" y="3252788"/>
              <a:ext cx="6858000" cy="352425"/>
            </a:xfrm>
            <a:prstGeom prst="line">
              <a:avLst/>
            </a:prstGeom>
            <a:ln w="15875">
              <a:solidFill>
                <a:schemeClr val="accent1">
                  <a:alpha val="72000"/>
                </a:schemeClr>
              </a:solidFill>
            </a:ln>
          </p:spPr>
          <p:style>
            <a:lnRef idx="1">
              <a:schemeClr val="accent1"/>
            </a:lnRef>
            <a:fillRef idx="0">
              <a:schemeClr val="accent1"/>
            </a:fillRef>
            <a:effectRef idx="0">
              <a:schemeClr val="accent1"/>
            </a:effectRef>
            <a:fontRef idx="minor">
              <a:schemeClr val="tx1"/>
            </a:fontRef>
          </p:style>
        </p:cxnSp>
        <p:cxnSp>
          <p:nvCxnSpPr>
            <p:cNvPr id="260" name="Straight Connector 259"/>
            <p:cNvCxnSpPr/>
            <p:nvPr/>
          </p:nvCxnSpPr>
          <p:spPr>
            <a:xfrm rot="16200000" flipH="1">
              <a:off x="4751070" y="3326131"/>
              <a:ext cx="6858000"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261" name="Straight Connector 260"/>
            <p:cNvCxnSpPr/>
            <p:nvPr/>
          </p:nvCxnSpPr>
          <p:spPr>
            <a:xfrm rot="16200000" flipH="1">
              <a:off x="4343400" y="3352801"/>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62" name="Straight Connector 261"/>
            <p:cNvCxnSpPr/>
            <p:nvPr/>
          </p:nvCxnSpPr>
          <p:spPr>
            <a:xfrm rot="16200000" flipH="1">
              <a:off x="4572000" y="3352801"/>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64" name="Straight Connector 263"/>
            <p:cNvCxnSpPr/>
            <p:nvPr/>
          </p:nvCxnSpPr>
          <p:spPr>
            <a:xfrm rot="16200000" flipH="1">
              <a:off x="5257800" y="3352802"/>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65" name="Straight Connector 264"/>
            <p:cNvCxnSpPr/>
            <p:nvPr/>
          </p:nvCxnSpPr>
          <p:spPr>
            <a:xfrm rot="16200000" flipH="1">
              <a:off x="5067300" y="3238502"/>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66" name="Straight Connector 265"/>
            <p:cNvCxnSpPr/>
            <p:nvPr/>
          </p:nvCxnSpPr>
          <p:spPr>
            <a:xfrm rot="5400000">
              <a:off x="5219700" y="3238502"/>
              <a:ext cx="6858000" cy="381000"/>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267" name="Straight Connector 266"/>
            <p:cNvCxnSpPr/>
            <p:nvPr/>
          </p:nvCxnSpPr>
          <p:spPr>
            <a:xfrm rot="16200000" flipH="1">
              <a:off x="4876801" y="3352801"/>
              <a:ext cx="6858000"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268" name="Straight Connector 267"/>
            <p:cNvCxnSpPr/>
            <p:nvPr/>
          </p:nvCxnSpPr>
          <p:spPr>
            <a:xfrm rot="5400000">
              <a:off x="5527994" y="3318196"/>
              <a:ext cx="6888479" cy="191133"/>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70" name="Straight Connector 269"/>
            <p:cNvCxnSpPr/>
            <p:nvPr/>
          </p:nvCxnSpPr>
          <p:spPr>
            <a:xfrm rot="5400000">
              <a:off x="4850130" y="3227072"/>
              <a:ext cx="6858000" cy="40386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271" name="Straight Connector 270"/>
            <p:cNvCxnSpPr/>
            <p:nvPr/>
          </p:nvCxnSpPr>
          <p:spPr>
            <a:xfrm rot="16200000" flipH="1">
              <a:off x="4751070" y="3326132"/>
              <a:ext cx="6858000"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278" name="Straight Connector 277"/>
            <p:cNvCxnSpPr/>
            <p:nvPr/>
          </p:nvCxnSpPr>
          <p:spPr>
            <a:xfrm rot="5400000">
              <a:off x="5562599" y="3429001"/>
              <a:ext cx="6858002" cy="1588"/>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83" name="Straight Connector 282"/>
            <p:cNvCxnSpPr/>
            <p:nvPr/>
          </p:nvCxnSpPr>
          <p:spPr>
            <a:xfrm rot="5400000">
              <a:off x="2552700" y="3390900"/>
              <a:ext cx="6858000" cy="76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289" name="Straight Connector 288"/>
            <p:cNvCxnSpPr/>
            <p:nvPr/>
          </p:nvCxnSpPr>
          <p:spPr>
            <a:xfrm rot="16200000" flipH="1">
              <a:off x="3048000" y="3352800"/>
              <a:ext cx="6858000" cy="1524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292" name="Straight Connector 291"/>
            <p:cNvCxnSpPr/>
            <p:nvPr/>
          </p:nvCxnSpPr>
          <p:spPr>
            <a:xfrm rot="16200000" flipH="1">
              <a:off x="3238500" y="3238500"/>
              <a:ext cx="6858000" cy="381000"/>
            </a:xfrm>
            <a:prstGeom prst="line">
              <a:avLst/>
            </a:prstGeom>
            <a:ln w="19050">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94" name="Straight Connector 293"/>
            <p:cNvCxnSpPr/>
            <p:nvPr/>
          </p:nvCxnSpPr>
          <p:spPr>
            <a:xfrm rot="5400000">
              <a:off x="2133600" y="3276600"/>
              <a:ext cx="6858000" cy="3048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298" name="Straight Connector 297"/>
            <p:cNvCxnSpPr/>
            <p:nvPr/>
          </p:nvCxnSpPr>
          <p:spPr>
            <a:xfrm rot="16200000" flipH="1">
              <a:off x="3148013" y="3252789"/>
              <a:ext cx="6858000" cy="352425"/>
            </a:xfrm>
            <a:prstGeom prst="line">
              <a:avLst/>
            </a:prstGeom>
            <a:ln w="15875">
              <a:solidFill>
                <a:schemeClr val="accent1">
                  <a:alpha val="72000"/>
                </a:schemeClr>
              </a:solidFill>
            </a:ln>
          </p:spPr>
          <p:style>
            <a:lnRef idx="1">
              <a:schemeClr val="accent1"/>
            </a:lnRef>
            <a:fillRef idx="0">
              <a:schemeClr val="accent1"/>
            </a:fillRef>
            <a:effectRef idx="0">
              <a:schemeClr val="accent1"/>
            </a:effectRef>
            <a:fontRef idx="minor">
              <a:schemeClr val="tx1"/>
            </a:fontRef>
          </p:style>
        </p:cxnSp>
        <p:cxnSp>
          <p:nvCxnSpPr>
            <p:cNvPr id="299" name="Straight Connector 298"/>
            <p:cNvCxnSpPr/>
            <p:nvPr/>
          </p:nvCxnSpPr>
          <p:spPr>
            <a:xfrm rot="5400000">
              <a:off x="3771900" y="3238500"/>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02" name="Straight Connector 301"/>
            <p:cNvCxnSpPr/>
            <p:nvPr/>
          </p:nvCxnSpPr>
          <p:spPr>
            <a:xfrm rot="5400000">
              <a:off x="4229100" y="2933700"/>
              <a:ext cx="6858000" cy="990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307" name="Straight Connector 306"/>
            <p:cNvCxnSpPr/>
            <p:nvPr/>
          </p:nvCxnSpPr>
          <p:spPr>
            <a:xfrm rot="16200000" flipH="1">
              <a:off x="1371600" y="3200403"/>
              <a:ext cx="6858000"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grpSp>
      <p:sp>
        <p:nvSpPr>
          <p:cNvPr id="4" name="Date Placeholder 3"/>
          <p:cNvSpPr>
            <a:spLocks noGrp="1"/>
          </p:cNvSpPr>
          <p:nvPr>
            <p:ph type="dt" sz="half" idx="10"/>
          </p:nvPr>
        </p:nvSpPr>
        <p:spPr/>
        <p:txBody>
          <a:bodyPr/>
          <a:lstStyle/>
          <a:p>
            <a:fld id="{970B916B-AC0C-45BE-ABB9-EAD8436894FE}" type="datetimeFigureOut">
              <a:rPr lang="en-GB" smtClean="0"/>
              <a:t>29/01/2019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C689D9-AADC-4130-816B-720B9E02FB31}" type="slidenum">
              <a:rPr lang="en-GB" smtClean="0"/>
              <a:t>‹#›</a:t>
            </a:fld>
            <a:endParaRPr lang="en-GB"/>
          </a:p>
        </p:txBody>
      </p:sp>
      <p:sp>
        <p:nvSpPr>
          <p:cNvPr id="113" name="Rectangle 112"/>
          <p:cNvSpPr/>
          <p:nvPr/>
        </p:nvSpPr>
        <p:spPr>
          <a:xfrm>
            <a:off x="0" y="1905000"/>
            <a:ext cx="4953000" cy="3124200"/>
          </a:xfrm>
          <a:prstGeom prst="rect">
            <a:avLst/>
          </a:prstGeom>
          <a:solidFill>
            <a:schemeClr val="accent1"/>
          </a:solidFill>
          <a:ln>
            <a:noFill/>
          </a:ln>
          <a:effectLst>
            <a:outerShdw blurRad="50800" dist="38100" dir="2700000" algn="ctr"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kern="1200">
              <a:solidFill>
                <a:prstClr val="white"/>
              </a:solidFill>
              <a:latin typeface="Tw Cen MT"/>
              <a:ea typeface="+mn-ea"/>
              <a:cs typeface="+mn-cs"/>
            </a:endParaRPr>
          </a:p>
        </p:txBody>
      </p:sp>
      <p:grpSp>
        <p:nvGrpSpPr>
          <p:cNvPr id="94" name="Group 93"/>
          <p:cNvGrpSpPr/>
          <p:nvPr/>
        </p:nvGrpSpPr>
        <p:grpSpPr>
          <a:xfrm>
            <a:off x="0" y="2057400"/>
            <a:ext cx="4801394" cy="2820988"/>
            <a:chOff x="0" y="2057400"/>
            <a:chExt cx="4801394" cy="2820988"/>
          </a:xfrm>
        </p:grpSpPr>
        <p:cxnSp>
          <p:nvCxnSpPr>
            <p:cNvPr id="117" name="Straight Connector 116"/>
            <p:cNvCxnSpPr/>
            <p:nvPr/>
          </p:nvCxnSpPr>
          <p:spPr>
            <a:xfrm>
              <a:off x="0" y="2057400"/>
              <a:ext cx="480060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18" name="Straight Connector 117"/>
            <p:cNvCxnSpPr/>
            <p:nvPr/>
          </p:nvCxnSpPr>
          <p:spPr>
            <a:xfrm>
              <a:off x="0" y="4876800"/>
              <a:ext cx="480060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20" name="Straight Connector 119"/>
            <p:cNvCxnSpPr/>
            <p:nvPr/>
          </p:nvCxnSpPr>
          <p:spPr>
            <a:xfrm rot="5400000">
              <a:off x="3391694" y="3467100"/>
              <a:ext cx="2818606" cy="794"/>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228600" y="2130425"/>
            <a:ext cx="4419600" cy="1600327"/>
          </a:xfrm>
        </p:spPr>
        <p:txBody>
          <a:bodyPr anchor="b">
            <a:normAutofit/>
          </a:bodyPr>
          <a:lstStyle>
            <a:lvl1pPr algn="l">
              <a:defRPr sz="3600" b="1" cap="none" spc="40" baseline="0">
                <a:ln w="13335" cmpd="sng">
                  <a:solidFill>
                    <a:schemeClr val="accent1">
                      <a:lumMod val="50000"/>
                    </a:schemeClr>
                  </a:solidFill>
                  <a:prstDash val="solid"/>
                </a:ln>
                <a:solidFill>
                  <a:schemeClr val="accent6">
                    <a:tint val="1000"/>
                  </a:schemeClr>
                </a:solidFill>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228600" y="3733800"/>
            <a:ext cx="4419600" cy="1066800"/>
          </a:xfrm>
        </p:spPr>
        <p:txBody>
          <a:bodyPr>
            <a:normAutofit/>
          </a:bodyPr>
          <a:lstStyle>
            <a:lvl1pPr marL="0" indent="0" algn="l">
              <a:buNone/>
              <a:defRPr sz="22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70B916B-AC0C-45BE-ABB9-EAD8436894FE}" type="datetimeFigureOut">
              <a:rPr lang="en-GB" smtClean="0"/>
              <a:t>29/01/2019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C689D9-AADC-4130-816B-720B9E02FB31}"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grpSp>
        <p:nvGrpSpPr>
          <p:cNvPr id="7" name="Group 92"/>
          <p:cNvGrpSpPr/>
          <p:nvPr/>
        </p:nvGrpSpPr>
        <p:grpSpPr>
          <a:xfrm>
            <a:off x="1" y="-30478"/>
            <a:ext cx="9067799" cy="4846320"/>
            <a:chOff x="1" y="-30477"/>
            <a:chExt cx="9067799" cy="4526277"/>
          </a:xfrm>
        </p:grpSpPr>
        <p:cxnSp>
          <p:nvCxnSpPr>
            <p:cNvPr id="8" name="Straight Connector 7"/>
            <p:cNvCxnSpPr/>
            <p:nvPr/>
          </p:nvCxnSpPr>
          <p:spPr>
            <a:xfrm rot="16200000" flipH="1">
              <a:off x="-27166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rot="16200000" flipH="1">
              <a:off x="-462165"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rot="5400000">
              <a:off x="-309765"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rot="5400000">
              <a:off x="-2062365" y="2128112"/>
              <a:ext cx="4505731"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rot="16200000" flipH="1">
              <a:off x="-2138565" y="2128112"/>
              <a:ext cx="4505731"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rot="16200000" flipH="1">
              <a:off x="-195465" y="1785212"/>
              <a:ext cx="4505731" cy="9144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rot="16200000" flipH="1">
              <a:off x="-1643265" y="2013812"/>
              <a:ext cx="4505731" cy="457200"/>
            </a:xfrm>
            <a:prstGeom prst="line">
              <a:avLst/>
            </a:prstGeom>
            <a:ln>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rot="5400000">
              <a:off x="-1528964" y="2051912"/>
              <a:ext cx="4505731"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rot="16200000" flipH="1">
              <a:off x="-957465" y="2013812"/>
              <a:ext cx="4505731"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rot="16200000" flipH="1">
              <a:off x="-1948065" y="2090012"/>
              <a:ext cx="4505731"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rot="16200000" flipH="1">
              <a:off x="-652664" y="2166211"/>
              <a:ext cx="4505731" cy="152401"/>
            </a:xfrm>
            <a:prstGeom prst="line">
              <a:avLst/>
            </a:prstGeom>
            <a:ln w="5715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rot="16200000" flipH="1">
              <a:off x="-164326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a:xfrm rot="16200000" flipH="1">
              <a:off x="-1790700" y="2019300"/>
              <a:ext cx="4495800" cy="4572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a:xfrm rot="5400000">
              <a:off x="-555510" y="1535657"/>
              <a:ext cx="4505731" cy="1413510"/>
            </a:xfrm>
            <a:prstGeom prst="line">
              <a:avLst/>
            </a:prstGeom>
            <a:ln>
              <a:solidFill>
                <a:schemeClr val="accent1">
                  <a:alpha val="39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rot="5400000">
              <a:off x="34087" y="2090964"/>
              <a:ext cx="4505731"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rot="5400000">
              <a:off x="261735" y="2090012"/>
              <a:ext cx="4505731"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a:xfrm rot="5400000">
              <a:off x="-679335" y="2040482"/>
              <a:ext cx="4505731"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rot="16200000" flipH="1">
              <a:off x="-1467052" y="2066200"/>
              <a:ext cx="4505731" cy="352425"/>
            </a:xfrm>
            <a:prstGeom prst="line">
              <a:avLst/>
            </a:prstGeom>
            <a:ln w="15875"/>
          </p:spPr>
          <p:style>
            <a:lnRef idx="1">
              <a:schemeClr val="accent1"/>
            </a:lnRef>
            <a:fillRef idx="0">
              <a:schemeClr val="accent1"/>
            </a:fillRef>
            <a:effectRef idx="0">
              <a:schemeClr val="accent1"/>
            </a:effectRef>
            <a:fontRef idx="minor">
              <a:schemeClr val="tx1"/>
            </a:fontRef>
          </p:style>
        </p:cxnSp>
        <p:cxnSp>
          <p:nvCxnSpPr>
            <p:cNvPr id="26" name="Straight Connector 25"/>
            <p:cNvCxnSpPr/>
            <p:nvPr/>
          </p:nvCxnSpPr>
          <p:spPr>
            <a:xfrm rot="16200000" flipH="1">
              <a:off x="-778395" y="2139542"/>
              <a:ext cx="4505731"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27" name="Straight Connector 26"/>
            <p:cNvCxnSpPr/>
            <p:nvPr/>
          </p:nvCxnSpPr>
          <p:spPr>
            <a:xfrm rot="16200000" flipH="1">
              <a:off x="-118606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a:xfrm rot="16200000" flipH="1">
              <a:off x="-95746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a:xfrm rot="16200000" flipH="1">
              <a:off x="224293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0" name="Straight Connector 29"/>
            <p:cNvCxnSpPr/>
            <p:nvPr/>
          </p:nvCxnSpPr>
          <p:spPr>
            <a:xfrm rot="16200000" flipH="1">
              <a:off x="2052435"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1" name="Straight Connector 30"/>
            <p:cNvCxnSpPr/>
            <p:nvPr/>
          </p:nvCxnSpPr>
          <p:spPr>
            <a:xfrm rot="5400000">
              <a:off x="2204835" y="2051912"/>
              <a:ext cx="4505731" cy="3810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p:cNvCxnSpPr/>
            <p:nvPr/>
          </p:nvCxnSpPr>
          <p:spPr>
            <a:xfrm rot="5400000">
              <a:off x="452235" y="2128112"/>
              <a:ext cx="4505731"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rot="16200000" flipH="1">
              <a:off x="376035" y="2128112"/>
              <a:ext cx="4505731"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rot="5400000">
              <a:off x="1023735" y="2242139"/>
              <a:ext cx="4505731" cy="1588"/>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p:cNvCxnSpPr/>
            <p:nvPr/>
          </p:nvCxnSpPr>
          <p:spPr>
            <a:xfrm rot="16200000" flipH="1">
              <a:off x="871335" y="2013812"/>
              <a:ext cx="4505731" cy="4572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p:cNvCxnSpPr/>
            <p:nvPr/>
          </p:nvCxnSpPr>
          <p:spPr>
            <a:xfrm rot="5400000">
              <a:off x="985636" y="2051912"/>
              <a:ext cx="4505731"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p:nvCxnSpPr>
          <p:spPr>
            <a:xfrm rot="16200000" flipH="1">
              <a:off x="1557135" y="2013812"/>
              <a:ext cx="4505731"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a:xfrm rot="16200000" flipH="1">
              <a:off x="566535" y="2090012"/>
              <a:ext cx="4505731"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9" name="Straight Connector 38"/>
            <p:cNvCxnSpPr/>
            <p:nvPr/>
          </p:nvCxnSpPr>
          <p:spPr>
            <a:xfrm rot="16200000" flipH="1">
              <a:off x="1861936" y="2166211"/>
              <a:ext cx="4505731"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40" name="Straight Connector 39"/>
            <p:cNvCxnSpPr/>
            <p:nvPr/>
          </p:nvCxnSpPr>
          <p:spPr>
            <a:xfrm rot="16200000" flipH="1">
              <a:off x="87133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41" name="Straight Connector 40"/>
            <p:cNvCxnSpPr/>
            <p:nvPr/>
          </p:nvCxnSpPr>
          <p:spPr>
            <a:xfrm rot="5400000">
              <a:off x="147435" y="2128112"/>
              <a:ext cx="4505731" cy="228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42" name="Straight Connector 41"/>
            <p:cNvCxnSpPr/>
            <p:nvPr/>
          </p:nvCxnSpPr>
          <p:spPr>
            <a:xfrm rot="5400000">
              <a:off x="1959090" y="1535657"/>
              <a:ext cx="4505731" cy="1413510"/>
            </a:xfrm>
            <a:prstGeom prst="line">
              <a:avLst/>
            </a:prstGeom>
            <a:ln>
              <a:solidFill>
                <a:schemeClr val="accent1">
                  <a:alpha val="39000"/>
                </a:scheme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p:cNvCxnSpPr/>
            <p:nvPr/>
          </p:nvCxnSpPr>
          <p:spPr>
            <a:xfrm rot="5400000">
              <a:off x="2548687" y="2090964"/>
              <a:ext cx="4505731"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44" name="Straight Connector 43"/>
            <p:cNvCxnSpPr/>
            <p:nvPr/>
          </p:nvCxnSpPr>
          <p:spPr>
            <a:xfrm rot="5400000">
              <a:off x="277633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45" name="Straight Connector 44"/>
            <p:cNvCxnSpPr/>
            <p:nvPr/>
          </p:nvCxnSpPr>
          <p:spPr>
            <a:xfrm rot="5400000">
              <a:off x="1835265" y="2040482"/>
              <a:ext cx="4505731"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46" name="Straight Connector 45"/>
            <p:cNvCxnSpPr/>
            <p:nvPr/>
          </p:nvCxnSpPr>
          <p:spPr>
            <a:xfrm rot="16200000" flipH="1">
              <a:off x="1047548" y="2066200"/>
              <a:ext cx="4505731" cy="352425"/>
            </a:xfrm>
            <a:prstGeom prst="line">
              <a:avLst/>
            </a:prstGeom>
            <a:ln w="15875"/>
          </p:spPr>
          <p:style>
            <a:lnRef idx="1">
              <a:schemeClr val="accent1"/>
            </a:lnRef>
            <a:fillRef idx="0">
              <a:schemeClr val="accent1"/>
            </a:fillRef>
            <a:effectRef idx="0">
              <a:schemeClr val="accent1"/>
            </a:effectRef>
            <a:fontRef idx="minor">
              <a:schemeClr val="tx1"/>
            </a:fontRef>
          </p:style>
        </p:cxnSp>
        <p:cxnSp>
          <p:nvCxnSpPr>
            <p:cNvPr id="47" name="Straight Connector 46"/>
            <p:cNvCxnSpPr/>
            <p:nvPr/>
          </p:nvCxnSpPr>
          <p:spPr>
            <a:xfrm rot="16200000" flipH="1">
              <a:off x="1736205" y="2139542"/>
              <a:ext cx="4505731"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48" name="Straight Connector 47"/>
            <p:cNvCxnSpPr/>
            <p:nvPr/>
          </p:nvCxnSpPr>
          <p:spPr>
            <a:xfrm rot="16200000" flipH="1">
              <a:off x="132853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49" name="Straight Connector 48"/>
            <p:cNvCxnSpPr/>
            <p:nvPr/>
          </p:nvCxnSpPr>
          <p:spPr>
            <a:xfrm rot="16200000" flipH="1">
              <a:off x="155713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50" name="Straight Connector 49"/>
            <p:cNvCxnSpPr/>
            <p:nvPr/>
          </p:nvCxnSpPr>
          <p:spPr>
            <a:xfrm rot="16200000" flipH="1">
              <a:off x="3919335" y="2166212"/>
              <a:ext cx="4505731" cy="152400"/>
            </a:xfrm>
            <a:prstGeom prst="line">
              <a:avLst/>
            </a:prstGeom>
            <a:ln w="5715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p:cNvCxnSpPr/>
            <p:nvPr/>
          </p:nvCxnSpPr>
          <p:spPr>
            <a:xfrm rot="16200000" flipH="1">
              <a:off x="3271636"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2" name="Straight Connector 51"/>
            <p:cNvCxnSpPr/>
            <p:nvPr/>
          </p:nvCxnSpPr>
          <p:spPr>
            <a:xfrm rot="5400000">
              <a:off x="3881235"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3" name="Straight Connector 52"/>
            <p:cNvCxnSpPr/>
            <p:nvPr/>
          </p:nvCxnSpPr>
          <p:spPr>
            <a:xfrm rot="5400000">
              <a:off x="3004936" y="2090012"/>
              <a:ext cx="4505730" cy="3048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p:cNvCxnSpPr/>
            <p:nvPr/>
          </p:nvCxnSpPr>
          <p:spPr>
            <a:xfrm rot="16200000" flipH="1">
              <a:off x="2242935" y="2013813"/>
              <a:ext cx="4505731"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p:cNvCxnSpPr/>
            <p:nvPr/>
          </p:nvCxnSpPr>
          <p:spPr>
            <a:xfrm rot="16200000" flipH="1">
              <a:off x="3538336" y="2166212"/>
              <a:ext cx="4505731"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56" name="Straight Connector 55"/>
            <p:cNvCxnSpPr/>
            <p:nvPr/>
          </p:nvCxnSpPr>
          <p:spPr>
            <a:xfrm rot="5400000">
              <a:off x="3822180" y="1535657"/>
              <a:ext cx="4505731" cy="1413510"/>
            </a:xfrm>
            <a:prstGeom prst="line">
              <a:avLst/>
            </a:prstGeom>
            <a:ln>
              <a:solidFill>
                <a:schemeClr val="accent1">
                  <a:alpha val="56000"/>
                </a:schemeClr>
              </a:solidFill>
            </a:ln>
          </p:spPr>
          <p:style>
            <a:lnRef idx="1">
              <a:schemeClr val="accent1"/>
            </a:lnRef>
            <a:fillRef idx="0">
              <a:schemeClr val="accent1"/>
            </a:fillRef>
            <a:effectRef idx="0">
              <a:schemeClr val="accent1"/>
            </a:effectRef>
            <a:fontRef idx="minor">
              <a:schemeClr val="tx1"/>
            </a:fontRef>
          </p:style>
        </p:cxnSp>
        <p:cxnSp>
          <p:nvCxnSpPr>
            <p:cNvPr id="57" name="Straight Connector 56"/>
            <p:cNvCxnSpPr/>
            <p:nvPr/>
          </p:nvCxnSpPr>
          <p:spPr>
            <a:xfrm rot="5400000">
              <a:off x="4225087" y="2090965"/>
              <a:ext cx="4505731"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58" name="Straight Connector 57"/>
            <p:cNvCxnSpPr/>
            <p:nvPr/>
          </p:nvCxnSpPr>
          <p:spPr>
            <a:xfrm rot="5400000">
              <a:off x="4071735" y="2090012"/>
              <a:ext cx="4505731"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9" name="Straight Connector 58"/>
            <p:cNvCxnSpPr/>
            <p:nvPr/>
          </p:nvCxnSpPr>
          <p:spPr>
            <a:xfrm rot="5400000">
              <a:off x="3565005" y="2040482"/>
              <a:ext cx="4505731"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60" name="Straight Connector 59"/>
            <p:cNvCxnSpPr/>
            <p:nvPr/>
          </p:nvCxnSpPr>
          <p:spPr>
            <a:xfrm rot="16200000" flipH="1">
              <a:off x="3412605" y="2139542"/>
              <a:ext cx="4505731"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61" name="Straight Connector 60"/>
            <p:cNvCxnSpPr/>
            <p:nvPr/>
          </p:nvCxnSpPr>
          <p:spPr>
            <a:xfrm rot="16200000" flipH="1">
              <a:off x="2928735" y="2166212"/>
              <a:ext cx="4505731" cy="152400"/>
            </a:xfrm>
            <a:prstGeom prst="line">
              <a:avLst/>
            </a:prstGeom>
            <a:ln w="5715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62" name="Straight Connector 61"/>
            <p:cNvCxnSpPr/>
            <p:nvPr/>
          </p:nvCxnSpPr>
          <p:spPr>
            <a:xfrm rot="16200000" flipH="1">
              <a:off x="308113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63" name="Straight Connector 62"/>
            <p:cNvCxnSpPr/>
            <p:nvPr/>
          </p:nvCxnSpPr>
          <p:spPr>
            <a:xfrm rot="5400000">
              <a:off x="4643235" y="2128112"/>
              <a:ext cx="4505731"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64" name="Straight Connector 63"/>
            <p:cNvCxnSpPr/>
            <p:nvPr/>
          </p:nvCxnSpPr>
          <p:spPr>
            <a:xfrm rot="16200000" flipH="1">
              <a:off x="4643234" y="2128112"/>
              <a:ext cx="4505731"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65" name="Straight Connector 64"/>
            <p:cNvCxnSpPr/>
            <p:nvPr/>
          </p:nvCxnSpPr>
          <p:spPr>
            <a:xfrm rot="5400000">
              <a:off x="5214735" y="2242140"/>
              <a:ext cx="4505731" cy="1588"/>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66" name="Straight Connector 65"/>
            <p:cNvCxnSpPr/>
            <p:nvPr/>
          </p:nvCxnSpPr>
          <p:spPr>
            <a:xfrm rot="16200000" flipH="1">
              <a:off x="5062335" y="2013812"/>
              <a:ext cx="4505731" cy="457200"/>
            </a:xfrm>
            <a:prstGeom prst="line">
              <a:avLst/>
            </a:prstGeom>
            <a:ln>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cxnSp>
          <p:nvCxnSpPr>
            <p:cNvPr id="67" name="Straight Connector 66"/>
            <p:cNvCxnSpPr/>
            <p:nvPr/>
          </p:nvCxnSpPr>
          <p:spPr>
            <a:xfrm rot="5400000">
              <a:off x="5176636" y="2051912"/>
              <a:ext cx="4505731"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68" name="Straight Connector 67"/>
            <p:cNvCxnSpPr/>
            <p:nvPr/>
          </p:nvCxnSpPr>
          <p:spPr>
            <a:xfrm rot="16200000" flipH="1">
              <a:off x="5748135" y="2013813"/>
              <a:ext cx="4505731"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69" name="Straight Connector 68"/>
            <p:cNvCxnSpPr/>
            <p:nvPr/>
          </p:nvCxnSpPr>
          <p:spPr>
            <a:xfrm rot="16200000" flipH="1">
              <a:off x="490993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70" name="Straight Connector 69"/>
            <p:cNvCxnSpPr/>
            <p:nvPr/>
          </p:nvCxnSpPr>
          <p:spPr>
            <a:xfrm rot="5400000">
              <a:off x="4795635" y="2128112"/>
              <a:ext cx="4505731" cy="228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71" name="Straight Connector 70"/>
            <p:cNvCxnSpPr/>
            <p:nvPr/>
          </p:nvCxnSpPr>
          <p:spPr>
            <a:xfrm rot="16200000" flipH="1">
              <a:off x="5390948" y="2066200"/>
              <a:ext cx="4505731" cy="352425"/>
            </a:xfrm>
            <a:prstGeom prst="line">
              <a:avLst/>
            </a:prstGeom>
            <a:ln w="15875">
              <a:solidFill>
                <a:schemeClr val="accent1">
                  <a:alpha val="72000"/>
                </a:schemeClr>
              </a:solidFill>
            </a:ln>
          </p:spPr>
          <p:style>
            <a:lnRef idx="1">
              <a:schemeClr val="accent1"/>
            </a:lnRef>
            <a:fillRef idx="0">
              <a:schemeClr val="accent1"/>
            </a:fillRef>
            <a:effectRef idx="0">
              <a:schemeClr val="accent1"/>
            </a:effectRef>
            <a:fontRef idx="minor">
              <a:schemeClr val="tx1"/>
            </a:fontRef>
          </p:style>
        </p:cxnSp>
        <p:cxnSp>
          <p:nvCxnSpPr>
            <p:cNvPr id="72" name="Straight Connector 71"/>
            <p:cNvCxnSpPr/>
            <p:nvPr/>
          </p:nvCxnSpPr>
          <p:spPr>
            <a:xfrm rot="16200000" flipH="1">
              <a:off x="5927205" y="2139542"/>
              <a:ext cx="4505731"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73" name="Straight Connector 72"/>
            <p:cNvCxnSpPr/>
            <p:nvPr/>
          </p:nvCxnSpPr>
          <p:spPr>
            <a:xfrm rot="16200000" flipH="1">
              <a:off x="551953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4" name="Straight Connector 73"/>
            <p:cNvCxnSpPr/>
            <p:nvPr/>
          </p:nvCxnSpPr>
          <p:spPr>
            <a:xfrm rot="16200000" flipH="1">
              <a:off x="574813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75" name="Straight Connector 74"/>
            <p:cNvCxnSpPr/>
            <p:nvPr/>
          </p:nvCxnSpPr>
          <p:spPr>
            <a:xfrm rot="16200000" flipH="1">
              <a:off x="6433935" y="2166213"/>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6" name="Straight Connector 75"/>
            <p:cNvCxnSpPr/>
            <p:nvPr/>
          </p:nvCxnSpPr>
          <p:spPr>
            <a:xfrm rot="16200000" flipH="1">
              <a:off x="6243435" y="2051913"/>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7" name="Straight Connector 76"/>
            <p:cNvCxnSpPr/>
            <p:nvPr/>
          </p:nvCxnSpPr>
          <p:spPr>
            <a:xfrm rot="5400000">
              <a:off x="6395835" y="2051913"/>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8" name="Straight Connector 77"/>
            <p:cNvCxnSpPr/>
            <p:nvPr/>
          </p:nvCxnSpPr>
          <p:spPr>
            <a:xfrm rot="16200000" flipH="1">
              <a:off x="6052936" y="2166212"/>
              <a:ext cx="4505731"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79" name="Straight Connector 78"/>
            <p:cNvCxnSpPr/>
            <p:nvPr/>
          </p:nvCxnSpPr>
          <p:spPr>
            <a:xfrm rot="5400000">
              <a:off x="6709356" y="2136834"/>
              <a:ext cx="4525755" cy="191133"/>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80" name="Straight Connector 79"/>
            <p:cNvCxnSpPr/>
            <p:nvPr/>
          </p:nvCxnSpPr>
          <p:spPr>
            <a:xfrm rot="5400000">
              <a:off x="6026265" y="2040483"/>
              <a:ext cx="4505731" cy="40386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81" name="Straight Connector 80"/>
            <p:cNvCxnSpPr/>
            <p:nvPr/>
          </p:nvCxnSpPr>
          <p:spPr>
            <a:xfrm rot="16200000" flipH="1">
              <a:off x="5927205" y="2139543"/>
              <a:ext cx="4505731"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82" name="Straight Connector 81"/>
            <p:cNvCxnSpPr/>
            <p:nvPr/>
          </p:nvCxnSpPr>
          <p:spPr>
            <a:xfrm rot="5400000">
              <a:off x="6738734" y="2242140"/>
              <a:ext cx="4505732" cy="1588"/>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83" name="Straight Connector 82"/>
            <p:cNvCxnSpPr/>
            <p:nvPr/>
          </p:nvCxnSpPr>
          <p:spPr>
            <a:xfrm rot="5400000">
              <a:off x="3728835" y="2204312"/>
              <a:ext cx="4505731" cy="76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84" name="Straight Connector 83"/>
            <p:cNvCxnSpPr/>
            <p:nvPr/>
          </p:nvCxnSpPr>
          <p:spPr>
            <a:xfrm rot="16200000" flipH="1">
              <a:off x="4224135" y="2166212"/>
              <a:ext cx="4505731" cy="1524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85" name="Straight Connector 84"/>
            <p:cNvCxnSpPr/>
            <p:nvPr/>
          </p:nvCxnSpPr>
          <p:spPr>
            <a:xfrm rot="16200000" flipH="1">
              <a:off x="4414635" y="2051912"/>
              <a:ext cx="4505731" cy="381000"/>
            </a:xfrm>
            <a:prstGeom prst="line">
              <a:avLst/>
            </a:prstGeom>
            <a:ln w="19050">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86" name="Straight Connector 85"/>
            <p:cNvCxnSpPr/>
            <p:nvPr/>
          </p:nvCxnSpPr>
          <p:spPr>
            <a:xfrm rot="5400000">
              <a:off x="3309735" y="2090012"/>
              <a:ext cx="4505731" cy="3048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87" name="Straight Connector 86"/>
            <p:cNvCxnSpPr/>
            <p:nvPr/>
          </p:nvCxnSpPr>
          <p:spPr>
            <a:xfrm rot="16200000" flipH="1">
              <a:off x="4324148" y="2066200"/>
              <a:ext cx="4505731" cy="352425"/>
            </a:xfrm>
            <a:prstGeom prst="line">
              <a:avLst/>
            </a:prstGeom>
            <a:ln w="15875">
              <a:solidFill>
                <a:schemeClr val="accent1">
                  <a:alpha val="72000"/>
                </a:schemeClr>
              </a:solidFill>
            </a:ln>
          </p:spPr>
          <p:style>
            <a:lnRef idx="1">
              <a:schemeClr val="accent1"/>
            </a:lnRef>
            <a:fillRef idx="0">
              <a:schemeClr val="accent1"/>
            </a:fillRef>
            <a:effectRef idx="0">
              <a:schemeClr val="accent1"/>
            </a:effectRef>
            <a:fontRef idx="minor">
              <a:schemeClr val="tx1"/>
            </a:fontRef>
          </p:style>
        </p:cxnSp>
        <p:cxnSp>
          <p:nvCxnSpPr>
            <p:cNvPr id="88" name="Straight Connector 87"/>
            <p:cNvCxnSpPr/>
            <p:nvPr/>
          </p:nvCxnSpPr>
          <p:spPr>
            <a:xfrm rot="5400000">
              <a:off x="4948035"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89" name="Straight Connector 88"/>
            <p:cNvCxnSpPr/>
            <p:nvPr/>
          </p:nvCxnSpPr>
          <p:spPr>
            <a:xfrm rot="5400000">
              <a:off x="5405235" y="1747112"/>
              <a:ext cx="4505731" cy="990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90" name="Straight Connector 89"/>
            <p:cNvCxnSpPr/>
            <p:nvPr/>
          </p:nvCxnSpPr>
          <p:spPr>
            <a:xfrm rot="16200000" flipH="1">
              <a:off x="2547735" y="2013814"/>
              <a:ext cx="4505731"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grpSp>
      <p:sp>
        <p:nvSpPr>
          <p:cNvPr id="94" name="Rectangle 93"/>
          <p:cNvSpPr/>
          <p:nvPr/>
        </p:nvSpPr>
        <p:spPr>
          <a:xfrm>
            <a:off x="0" y="4311168"/>
            <a:ext cx="9144000" cy="1905000"/>
          </a:xfrm>
          <a:prstGeom prst="rect">
            <a:avLst/>
          </a:prstGeom>
          <a:solidFill>
            <a:schemeClr val="accent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kern="1200">
              <a:solidFill>
                <a:prstClr val="white"/>
              </a:solidFill>
              <a:latin typeface="Tw Cen MT"/>
              <a:ea typeface="+mn-ea"/>
              <a:cs typeface="+mn-cs"/>
            </a:endParaRPr>
          </a:p>
        </p:txBody>
      </p:sp>
      <p:cxnSp>
        <p:nvCxnSpPr>
          <p:cNvPr id="96" name="Straight Connector 95"/>
          <p:cNvCxnSpPr/>
          <p:nvPr/>
        </p:nvCxnSpPr>
        <p:spPr>
          <a:xfrm>
            <a:off x="0" y="4387368"/>
            <a:ext cx="914400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97" name="Straight Connector 96"/>
          <p:cNvCxnSpPr/>
          <p:nvPr/>
        </p:nvCxnSpPr>
        <p:spPr>
          <a:xfrm>
            <a:off x="0" y="6138380"/>
            <a:ext cx="914400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Text Placeholder 2"/>
          <p:cNvSpPr>
            <a:spLocks noGrp="1"/>
          </p:cNvSpPr>
          <p:nvPr>
            <p:ph type="body" idx="1"/>
          </p:nvPr>
        </p:nvSpPr>
        <p:spPr>
          <a:xfrm>
            <a:off x="457200" y="5621364"/>
            <a:ext cx="8305800" cy="414649"/>
          </a:xfrm>
        </p:spPr>
        <p:txBody>
          <a:bodyPr anchor="t"/>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95" name="Title 94"/>
          <p:cNvSpPr>
            <a:spLocks noGrp="1"/>
          </p:cNvSpPr>
          <p:nvPr>
            <p:ph type="title"/>
          </p:nvPr>
        </p:nvSpPr>
        <p:spPr>
          <a:xfrm>
            <a:off x="457200" y="4463568"/>
            <a:ext cx="8305800" cy="1143000"/>
          </a:xfrm>
        </p:spPr>
        <p:txBody>
          <a:bodyPr/>
          <a:lstStyle/>
          <a:p>
            <a:r>
              <a:rPr lang="en-US" smtClean="0"/>
              <a:t>Click to edit Master title style</a:t>
            </a:r>
            <a:endParaRPr lang="en-US"/>
          </a:p>
        </p:txBody>
      </p:sp>
      <p:sp>
        <p:nvSpPr>
          <p:cNvPr id="2" name="Date Placeholder 1"/>
          <p:cNvSpPr>
            <a:spLocks noGrp="1"/>
          </p:cNvSpPr>
          <p:nvPr>
            <p:ph type="dt" sz="half" idx="10"/>
          </p:nvPr>
        </p:nvSpPr>
        <p:spPr/>
        <p:txBody>
          <a:bodyPr/>
          <a:lstStyle/>
          <a:p>
            <a:fld id="{970B916B-AC0C-45BE-ABB9-EAD8436894FE}" type="datetimeFigureOut">
              <a:rPr lang="en-GB" smtClean="0"/>
              <a:t>29/01/2019</a:t>
            </a:fld>
            <a:endParaRPr lang="en-GB"/>
          </a:p>
        </p:txBody>
      </p:sp>
      <p:sp>
        <p:nvSpPr>
          <p:cNvPr id="91" name="Footer Placeholder 90"/>
          <p:cNvSpPr>
            <a:spLocks noGrp="1"/>
          </p:cNvSpPr>
          <p:nvPr>
            <p:ph type="ftr" sz="quarter" idx="11"/>
          </p:nvPr>
        </p:nvSpPr>
        <p:spPr/>
        <p:txBody>
          <a:bodyPr/>
          <a:lstStyle/>
          <a:p>
            <a:endParaRPr lang="en-GB"/>
          </a:p>
        </p:txBody>
      </p:sp>
      <p:sp>
        <p:nvSpPr>
          <p:cNvPr id="92" name="Slide Number Placeholder 91"/>
          <p:cNvSpPr>
            <a:spLocks noGrp="1"/>
          </p:cNvSpPr>
          <p:nvPr>
            <p:ph type="sldNum" sz="quarter" idx="12"/>
          </p:nvPr>
        </p:nvSpPr>
        <p:spPr/>
        <p:txBody>
          <a:bodyPr/>
          <a:lstStyle/>
          <a:p>
            <a:fld id="{6BC689D9-AADC-4130-816B-720B9E02FB31}"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970B916B-AC0C-45BE-ABB9-EAD8436894FE}" type="datetimeFigureOut">
              <a:rPr lang="en-GB" smtClean="0"/>
              <a:t>29/01/2019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BC689D9-AADC-4130-816B-720B9E02FB31}"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lgn="ctr">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lgn="ctr">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970B916B-AC0C-45BE-ABB9-EAD8436894FE}" type="datetimeFigureOut">
              <a:rPr lang="en-GB" smtClean="0"/>
              <a:t>29/01/2019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BC689D9-AADC-4130-816B-720B9E02FB31}"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970B916B-AC0C-45BE-ABB9-EAD8436894FE}" type="datetimeFigureOut">
              <a:rPr lang="en-GB" smtClean="0"/>
              <a:t>29/01/2019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BC689D9-AADC-4130-816B-720B9E02FB31}"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70B916B-AC0C-45BE-ABB9-EAD8436894FE}" type="datetimeFigureOut">
              <a:rPr lang="en-GB" smtClean="0"/>
              <a:t>29/01/2019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BC689D9-AADC-4130-816B-720B9E02FB31}"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3" name="Content Placeholder 2"/>
          <p:cNvSpPr>
            <a:spLocks noGrp="1"/>
          </p:cNvSpPr>
          <p:nvPr>
            <p:ph idx="1"/>
          </p:nvPr>
        </p:nvSpPr>
        <p:spPr>
          <a:xfrm>
            <a:off x="3200400" y="273050"/>
            <a:ext cx="548640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70B916B-AC0C-45BE-ABB9-EAD8436894FE}" type="datetimeFigureOut">
              <a:rPr lang="en-GB" smtClean="0"/>
              <a:t>29/01/2019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BC689D9-AADC-4130-816B-720B9E02FB31}" type="slidenum">
              <a:rPr lang="en-GB" smtClean="0"/>
              <a:t>‹#›</a:t>
            </a:fld>
            <a:endParaRPr lang="en-GB"/>
          </a:p>
        </p:txBody>
      </p:sp>
      <p:sp>
        <p:nvSpPr>
          <p:cNvPr id="37" name="Rectangle 36"/>
          <p:cNvSpPr/>
          <p:nvPr/>
        </p:nvSpPr>
        <p:spPr>
          <a:xfrm>
            <a:off x="0" y="1563624"/>
            <a:ext cx="2761488" cy="3313176"/>
          </a:xfrm>
          <a:prstGeom prst="rect">
            <a:avLst/>
          </a:prstGeom>
          <a:solidFill>
            <a:schemeClr val="accent1"/>
          </a:solidFill>
          <a:ln>
            <a:noFill/>
          </a:ln>
          <a:effectLst>
            <a:outerShdw blurRad="50800" dist="38100" dir="2700000" algn="ctr"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kern="1200">
              <a:solidFill>
                <a:prstClr val="white"/>
              </a:solidFill>
              <a:latin typeface="Tw Cen MT"/>
              <a:ea typeface="+mn-ea"/>
              <a:cs typeface="+mn-cs"/>
            </a:endParaRPr>
          </a:p>
        </p:txBody>
      </p:sp>
      <p:cxnSp>
        <p:nvCxnSpPr>
          <p:cNvPr id="39" name="Straight Connector 38"/>
          <p:cNvCxnSpPr/>
          <p:nvPr/>
        </p:nvCxnSpPr>
        <p:spPr>
          <a:xfrm rot="5400000">
            <a:off x="1128157" y="3221339"/>
            <a:ext cx="3017520" cy="794"/>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1" name="Straight Connector 40"/>
          <p:cNvCxnSpPr/>
          <p:nvPr/>
        </p:nvCxnSpPr>
        <p:spPr>
          <a:xfrm>
            <a:off x="0" y="1712976"/>
            <a:ext cx="265176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3" name="Straight Connector 42"/>
          <p:cNvCxnSpPr/>
          <p:nvPr/>
        </p:nvCxnSpPr>
        <p:spPr>
          <a:xfrm>
            <a:off x="0" y="4733544"/>
            <a:ext cx="265176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152400" y="1901952"/>
            <a:ext cx="2377440" cy="1371600"/>
          </a:xfrm>
        </p:spPr>
        <p:txBody>
          <a:bodyPr anchor="b">
            <a:normAutofit/>
          </a:bodyPr>
          <a:lstStyle>
            <a:lvl1pPr algn="l" defTabSz="914400" rtl="0" eaLnBrk="1" latinLnBrk="0" hangingPunct="1">
              <a:spcBef>
                <a:spcPct val="0"/>
              </a:spcBef>
              <a:buNone/>
              <a:tabLst>
                <a:tab pos="3830638" algn="l"/>
              </a:tabLst>
              <a:defRPr lang="en-US" sz="2600" b="1" kern="1200" cap="none" spc="20" baseline="0" dirty="0">
                <a:ln w="12700" cmpd="sng">
                  <a:solidFill>
                    <a:schemeClr val="accent6">
                      <a:satMod val="120000"/>
                      <a:shade val="80000"/>
                    </a:schemeClr>
                  </a:solidFill>
                  <a:prstDash val="solid"/>
                </a:ln>
                <a:solidFill>
                  <a:schemeClr val="accent6">
                    <a:tint val="1000"/>
                  </a:schemeClr>
                </a:solidFill>
                <a:effectLst>
                  <a:glow rad="53100">
                    <a:schemeClr val="accent6">
                      <a:satMod val="180000"/>
                      <a:alpha val="30000"/>
                    </a:schemeClr>
                  </a:glow>
                </a:effectLst>
                <a:latin typeface="+mj-lt"/>
                <a:ea typeface="+mj-ea"/>
                <a:cs typeface="+mj-cs"/>
              </a:defRPr>
            </a:lvl1pPr>
          </a:lstStyle>
          <a:p>
            <a:r>
              <a:rPr lang="en-US" smtClean="0"/>
              <a:t>Click to edit Master title style</a:t>
            </a:r>
            <a:endParaRPr lang="en-US" dirty="0"/>
          </a:p>
        </p:txBody>
      </p:sp>
      <p:sp>
        <p:nvSpPr>
          <p:cNvPr id="4" name="Text Placeholder 3"/>
          <p:cNvSpPr>
            <a:spLocks noGrp="1"/>
          </p:cNvSpPr>
          <p:nvPr>
            <p:ph type="body" sz="half" idx="2"/>
          </p:nvPr>
        </p:nvSpPr>
        <p:spPr>
          <a:xfrm>
            <a:off x="152400" y="3273552"/>
            <a:ext cx="2377440" cy="1371600"/>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p:cNvSpPr>
          <p:nvPr>
            <p:ph type="pic" idx="1"/>
          </p:nvPr>
        </p:nvSpPr>
        <p:spPr>
          <a:xfrm>
            <a:off x="3200400" y="381000"/>
            <a:ext cx="5562600" cy="5638800"/>
          </a:xfrm>
          <a:solidFill>
            <a:schemeClr val="bg2"/>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a:p>
        </p:txBody>
      </p:sp>
      <p:sp>
        <p:nvSpPr>
          <p:cNvPr id="5" name="Date Placeholder 4"/>
          <p:cNvSpPr>
            <a:spLocks noGrp="1"/>
          </p:cNvSpPr>
          <p:nvPr>
            <p:ph type="dt" sz="half" idx="10"/>
          </p:nvPr>
        </p:nvSpPr>
        <p:spPr/>
        <p:txBody>
          <a:bodyPr/>
          <a:lstStyle/>
          <a:p>
            <a:fld id="{970B916B-AC0C-45BE-ABB9-EAD8436894FE}" type="datetimeFigureOut">
              <a:rPr lang="en-GB" smtClean="0"/>
              <a:t>29/01/2019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BC689D9-AADC-4130-816B-720B9E02FB31}" type="slidenum">
              <a:rPr lang="en-GB" smtClean="0"/>
              <a:t>‹#›</a:t>
            </a:fld>
            <a:endParaRPr lang="en-GB"/>
          </a:p>
        </p:txBody>
      </p:sp>
      <p:sp>
        <p:nvSpPr>
          <p:cNvPr id="33" name="Rectangle 32"/>
          <p:cNvSpPr/>
          <p:nvPr/>
        </p:nvSpPr>
        <p:spPr>
          <a:xfrm>
            <a:off x="0" y="1563624"/>
            <a:ext cx="2761488" cy="3313176"/>
          </a:xfrm>
          <a:prstGeom prst="rect">
            <a:avLst/>
          </a:prstGeom>
          <a:solidFill>
            <a:schemeClr val="accent1"/>
          </a:solidFill>
          <a:ln>
            <a:noFill/>
          </a:ln>
          <a:effectLst>
            <a:outerShdw blurRad="50800" dist="38100" dir="2700000" algn="ctr"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kern="1200">
              <a:solidFill>
                <a:prstClr val="white"/>
              </a:solidFill>
              <a:latin typeface="Tw Cen MT"/>
              <a:ea typeface="+mn-ea"/>
              <a:cs typeface="+mn-cs"/>
            </a:endParaRPr>
          </a:p>
        </p:txBody>
      </p:sp>
      <p:cxnSp>
        <p:nvCxnSpPr>
          <p:cNvPr id="34" name="Straight Connector 33"/>
          <p:cNvCxnSpPr/>
          <p:nvPr/>
        </p:nvCxnSpPr>
        <p:spPr>
          <a:xfrm rot="5400000">
            <a:off x="1128157" y="3221339"/>
            <a:ext cx="3017520" cy="794"/>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5" name="Straight Connector 34"/>
          <p:cNvCxnSpPr/>
          <p:nvPr/>
        </p:nvCxnSpPr>
        <p:spPr>
          <a:xfrm>
            <a:off x="0" y="1712976"/>
            <a:ext cx="265176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60" name="Straight Connector 59"/>
          <p:cNvCxnSpPr/>
          <p:nvPr/>
        </p:nvCxnSpPr>
        <p:spPr>
          <a:xfrm>
            <a:off x="0" y="4733544"/>
            <a:ext cx="265176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155448" y="1905000"/>
            <a:ext cx="2377440" cy="1371600"/>
          </a:xfrm>
        </p:spPr>
        <p:txBody>
          <a:bodyPr anchor="b">
            <a:normAutofit/>
          </a:bodyPr>
          <a:lstStyle>
            <a:lvl1pPr algn="l">
              <a:defRPr sz="2600" b="1" cap="none" spc="20" baseline="0">
                <a:ln w="12700" cmpd="sng">
                  <a:solidFill>
                    <a:schemeClr val="accent6">
                      <a:satMod val="120000"/>
                      <a:shade val="80000"/>
                    </a:schemeClr>
                  </a:solidFill>
                  <a:prstDash val="solid"/>
                </a:ln>
                <a:solidFill>
                  <a:schemeClr val="accent6">
                    <a:tint val="1000"/>
                  </a:schemeClr>
                </a:solidFill>
                <a:effectLst>
                  <a:glow rad="53100">
                    <a:schemeClr val="accent6">
                      <a:satMod val="180000"/>
                      <a:alpha val="30000"/>
                    </a:schemeClr>
                  </a:glow>
                </a:effectLst>
              </a:defRPr>
            </a:lvl1pPr>
          </a:lstStyle>
          <a:p>
            <a:r>
              <a:rPr lang="en-US" smtClean="0"/>
              <a:t>Click to edit Master title style</a:t>
            </a:r>
            <a:endParaRPr lang="en-US" dirty="0"/>
          </a:p>
        </p:txBody>
      </p:sp>
      <p:sp>
        <p:nvSpPr>
          <p:cNvPr id="4" name="Text Placeholder 3"/>
          <p:cNvSpPr>
            <a:spLocks noGrp="1"/>
          </p:cNvSpPr>
          <p:nvPr>
            <p:ph type="body" sz="half" idx="2"/>
          </p:nvPr>
        </p:nvSpPr>
        <p:spPr>
          <a:xfrm>
            <a:off x="152400" y="3276600"/>
            <a:ext cx="2377440" cy="1371600"/>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70B916B-AC0C-45BE-ABB9-EAD8436894FE}" type="datetimeFigureOut">
              <a:rPr lang="en-GB" smtClean="0"/>
              <a:t>29/01/2019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C689D9-AADC-4130-816B-720B9E02FB31}"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70B916B-AC0C-45BE-ABB9-EAD8436894FE}" type="datetimeFigureOut">
              <a:rPr lang="en-GB" smtClean="0"/>
              <a:t>29/01/2019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C689D9-AADC-4130-816B-720B9E02FB31}"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190" name="Rectangle 189"/>
          <p:cNvSpPr/>
          <p:nvPr/>
        </p:nvSpPr>
        <p:spPr>
          <a:xfrm>
            <a:off x="149352" y="137160"/>
            <a:ext cx="8869680" cy="6583680"/>
          </a:xfrm>
          <a:prstGeom prst="rect">
            <a:avLst/>
          </a:prstGeom>
          <a:noFill/>
          <a:ln w="19050" cmpd="sng">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kern="1200">
              <a:solidFill>
                <a:prstClr val="white"/>
              </a:solidFill>
              <a:latin typeface="Tw Cen MT"/>
              <a:ea typeface="+mn-ea"/>
              <a:cs typeface="+mn-cs"/>
            </a:endParaRPr>
          </a:p>
        </p:txBody>
      </p:sp>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457200" y="6312408"/>
            <a:ext cx="2133600" cy="365125"/>
          </a:xfrm>
          <a:prstGeom prst="rect">
            <a:avLst/>
          </a:prstGeom>
        </p:spPr>
        <p:txBody>
          <a:bodyPr vert="horz" lIns="91440" tIns="45720" rIns="91440" bIns="45720" rtlCol="0" anchor="ctr"/>
          <a:lstStyle>
            <a:lvl1pPr algn="l">
              <a:defRPr sz="1200">
                <a:solidFill>
                  <a:schemeClr val="tx2"/>
                </a:solidFill>
              </a:defRPr>
            </a:lvl1pPr>
          </a:lstStyle>
          <a:p>
            <a:fld id="{970B916B-AC0C-45BE-ABB9-EAD8436894FE}" type="datetimeFigureOut">
              <a:rPr lang="en-GB" smtClean="0"/>
              <a:t>29/01/2019</a:t>
            </a:fld>
            <a:endParaRPr lang="en-GB"/>
          </a:p>
        </p:txBody>
      </p:sp>
      <p:sp>
        <p:nvSpPr>
          <p:cNvPr id="5" name="Footer Placeholder 4"/>
          <p:cNvSpPr>
            <a:spLocks noGrp="1"/>
          </p:cNvSpPr>
          <p:nvPr>
            <p:ph type="ftr" sz="quarter" idx="3"/>
          </p:nvPr>
        </p:nvSpPr>
        <p:spPr>
          <a:xfrm>
            <a:off x="2831123" y="6312408"/>
            <a:ext cx="3481754" cy="365125"/>
          </a:xfrm>
          <a:prstGeom prst="rect">
            <a:avLst/>
          </a:prstGeom>
        </p:spPr>
        <p:txBody>
          <a:bodyPr vert="horz" lIns="91440" tIns="45720" rIns="91440" bIns="45720" rtlCol="0" anchor="ctr"/>
          <a:lstStyle>
            <a:lvl1pPr algn="ctr">
              <a:defRPr sz="1200">
                <a:solidFill>
                  <a:schemeClr val="tx2"/>
                </a:solidFill>
              </a:defRPr>
            </a:lvl1pPr>
          </a:lstStyle>
          <a:p>
            <a:endParaRPr lang="en-GB"/>
          </a:p>
        </p:txBody>
      </p:sp>
      <p:sp>
        <p:nvSpPr>
          <p:cNvPr id="6" name="Slide Number Placeholder 5"/>
          <p:cNvSpPr>
            <a:spLocks noGrp="1"/>
          </p:cNvSpPr>
          <p:nvPr>
            <p:ph type="sldNum" sz="quarter" idx="4"/>
          </p:nvPr>
        </p:nvSpPr>
        <p:spPr>
          <a:xfrm>
            <a:off x="6553200" y="6312408"/>
            <a:ext cx="2133600" cy="365125"/>
          </a:xfrm>
          <a:prstGeom prst="rect">
            <a:avLst/>
          </a:prstGeom>
        </p:spPr>
        <p:txBody>
          <a:bodyPr vert="horz" lIns="91440" tIns="45720" rIns="91440" bIns="45720" rtlCol="0" anchor="ctr"/>
          <a:lstStyle>
            <a:lvl1pPr algn="r">
              <a:defRPr sz="1200">
                <a:solidFill>
                  <a:schemeClr val="tx2"/>
                </a:solidFill>
              </a:defRPr>
            </a:lvl1pPr>
          </a:lstStyle>
          <a:p>
            <a:fld id="{6BC689D9-AADC-4130-816B-720B9E02FB31}" type="slidenum">
              <a:rPr lang="en-GB" smtClean="0"/>
              <a:t>‹#›</a:t>
            </a:fld>
            <a:endParaRPr lang="en-GB"/>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tabLst>
          <a:tab pos="3830638" algn="l"/>
        </a:tabLst>
        <a:defRPr sz="3600" b="1" kern="1200" cap="none" spc="50">
          <a:ln w="13335" cmpd="sng">
            <a:solidFill>
              <a:schemeClr val="accent1">
                <a:lumMod val="50000"/>
              </a:schemeClr>
            </a:solidFill>
            <a:prstDash val="solid"/>
          </a:ln>
          <a:solidFill>
            <a:schemeClr val="accent6">
              <a:tint val="1000"/>
            </a:schemeClr>
          </a:solidFill>
          <a:effectLst/>
          <a:latin typeface="+mj-lt"/>
          <a:ea typeface="+mj-ea"/>
          <a:cs typeface="+mj-cs"/>
        </a:defRPr>
      </a:lvl1pPr>
    </p:titleStyle>
    <p:bodyStyle>
      <a:lvl1pPr marL="274320" indent="-274320" algn="l" defTabSz="914400" rtl="0" eaLnBrk="1" latinLnBrk="0" hangingPunct="1">
        <a:spcBef>
          <a:spcPct val="20000"/>
        </a:spcBef>
        <a:buClr>
          <a:schemeClr val="accent1">
            <a:lumMod val="60000"/>
            <a:lumOff val="40000"/>
          </a:schemeClr>
        </a:buClr>
        <a:buFont typeface="Arial" pitchFamily="34" charset="0"/>
        <a:buChar char="•"/>
        <a:defRPr sz="2400" kern="1200">
          <a:solidFill>
            <a:schemeClr val="tx2"/>
          </a:solidFill>
          <a:latin typeface="+mn-lt"/>
          <a:ea typeface="+mn-ea"/>
          <a:cs typeface="+mn-cs"/>
        </a:defRPr>
      </a:lvl1pPr>
      <a:lvl2pPr marL="548640" indent="-182880" algn="l" defTabSz="914400" rtl="0" eaLnBrk="1" latinLnBrk="0" hangingPunct="1">
        <a:spcBef>
          <a:spcPct val="20000"/>
        </a:spcBef>
        <a:buClr>
          <a:schemeClr val="accent1">
            <a:lumMod val="60000"/>
            <a:lumOff val="40000"/>
          </a:schemeClr>
        </a:buClr>
        <a:buFont typeface="Arial" pitchFamily="34" charset="0"/>
        <a:buChar char="•"/>
        <a:defRPr sz="2000" kern="1200">
          <a:solidFill>
            <a:schemeClr val="tx1"/>
          </a:solidFill>
          <a:latin typeface="+mn-lt"/>
          <a:ea typeface="+mn-ea"/>
          <a:cs typeface="+mn-cs"/>
        </a:defRPr>
      </a:lvl2pPr>
      <a:lvl3pPr marL="914400" indent="-228600" algn="l" defTabSz="914400" rtl="0" eaLnBrk="1" latinLnBrk="0" hangingPunct="1">
        <a:spcBef>
          <a:spcPct val="20000"/>
        </a:spcBef>
        <a:buClr>
          <a:schemeClr val="accent2"/>
        </a:buClr>
        <a:buFont typeface="Arial" pitchFamily="34" charset="0"/>
        <a:buChar char="•"/>
        <a:defRPr sz="2000" kern="1200">
          <a:solidFill>
            <a:schemeClr val="tx2"/>
          </a:solidFill>
          <a:latin typeface="+mn-lt"/>
          <a:ea typeface="+mn-ea"/>
          <a:cs typeface="+mn-cs"/>
        </a:defRPr>
      </a:lvl3pPr>
      <a:lvl4pPr marL="118872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4pPr>
      <a:lvl5pPr marL="1463040" indent="-228600" algn="l" defTabSz="914400" rtl="0" eaLnBrk="1" latinLnBrk="0" hangingPunct="1">
        <a:spcBef>
          <a:spcPct val="20000"/>
        </a:spcBef>
        <a:buClr>
          <a:schemeClr val="accent4"/>
        </a:buClr>
        <a:buFont typeface="Arial" pitchFamily="34" charset="0"/>
        <a:buChar char="•"/>
        <a:defRPr sz="1600" kern="1200" baseline="0">
          <a:solidFill>
            <a:schemeClr val="tx2"/>
          </a:solidFill>
          <a:latin typeface="+mn-lt"/>
          <a:ea typeface="+mn-ea"/>
          <a:cs typeface="+mn-cs"/>
        </a:defRPr>
      </a:lvl5pPr>
      <a:lvl6pPr marL="1691640" indent="-182880" algn="l" defTabSz="914400" rtl="0" eaLnBrk="1" latinLnBrk="0" hangingPunct="1">
        <a:spcBef>
          <a:spcPct val="20000"/>
        </a:spcBef>
        <a:buClr>
          <a:schemeClr val="accent5"/>
        </a:buClr>
        <a:buFont typeface="Arial" pitchFamily="34" charset="0"/>
        <a:buChar char="•"/>
        <a:defRPr sz="1600" kern="1200">
          <a:solidFill>
            <a:schemeClr val="tx1"/>
          </a:solidFill>
          <a:latin typeface="+mn-lt"/>
          <a:ea typeface="+mn-ea"/>
          <a:cs typeface="+mn-cs"/>
        </a:defRPr>
      </a:lvl6pPr>
      <a:lvl7pPr marL="19202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7pPr>
      <a:lvl8pPr marL="2148840" indent="-182880" algn="l" defTabSz="914400" rtl="0" eaLnBrk="1" latinLnBrk="0" hangingPunct="1">
        <a:spcBef>
          <a:spcPct val="20000"/>
        </a:spcBef>
        <a:buClr>
          <a:schemeClr val="accent3"/>
        </a:buClr>
        <a:buFont typeface="Arial" pitchFamily="34" charset="0"/>
        <a:buChar char="•"/>
        <a:defRPr sz="1600" kern="1200">
          <a:solidFill>
            <a:schemeClr val="tx1"/>
          </a:solidFill>
          <a:latin typeface="+mn-lt"/>
          <a:ea typeface="+mn-ea"/>
          <a:cs typeface="+mn-cs"/>
        </a:defRPr>
      </a:lvl8pPr>
      <a:lvl9pPr marL="23774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Satan in the Hebrew Bible</a:t>
            </a:r>
            <a:endParaRPr lang="en-GB" dirty="0"/>
          </a:p>
        </p:txBody>
      </p:sp>
      <p:sp>
        <p:nvSpPr>
          <p:cNvPr id="3" name="Subtitle 2"/>
          <p:cNvSpPr>
            <a:spLocks noGrp="1"/>
          </p:cNvSpPr>
          <p:nvPr>
            <p:ph type="subTitle" idx="1"/>
          </p:nvPr>
        </p:nvSpPr>
        <p:spPr/>
        <p:txBody>
          <a:bodyPr/>
          <a:lstStyle/>
          <a:p>
            <a:r>
              <a:rPr lang="en-GB" dirty="0" smtClean="0"/>
              <a:t>HPRS5033/6033</a:t>
            </a:r>
            <a:endParaRPr lang="en-GB" dirty="0"/>
          </a:p>
        </p:txBody>
      </p:sp>
    </p:spTree>
    <p:extLst>
      <p:ext uri="{BB962C8B-B14F-4D97-AF65-F5344CB8AC3E}">
        <p14:creationId xmlns:p14="http://schemas.microsoft.com/office/powerpoint/2010/main" val="418243494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C:\Users\rhodr_000\Desktop\tl-full_width_tall_c_2x.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98636" y="692696"/>
            <a:ext cx="8393980" cy="55186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6958685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Satan in the Hebrew Bible</a:t>
            </a:r>
            <a:endParaRPr lang="en-GB" dirty="0"/>
          </a:p>
        </p:txBody>
      </p:sp>
      <p:sp>
        <p:nvSpPr>
          <p:cNvPr id="3" name="Content Placeholder 2"/>
          <p:cNvSpPr>
            <a:spLocks noGrp="1"/>
          </p:cNvSpPr>
          <p:nvPr>
            <p:ph idx="1"/>
          </p:nvPr>
        </p:nvSpPr>
        <p:spPr/>
        <p:txBody>
          <a:bodyPr>
            <a:normAutofit/>
          </a:bodyPr>
          <a:lstStyle/>
          <a:p>
            <a:endParaRPr lang="en-GB" dirty="0"/>
          </a:p>
          <a:p>
            <a:r>
              <a:rPr lang="en-GB" sz="2800" dirty="0"/>
              <a:t>The English word </a:t>
            </a:r>
            <a:r>
              <a:rPr lang="en-GB" sz="2800" dirty="0" smtClean="0"/>
              <a:t>‘devil’ derives </a:t>
            </a:r>
            <a:r>
              <a:rPr lang="en-GB" sz="2800" dirty="0"/>
              <a:t>from the Latin </a:t>
            </a:r>
            <a:r>
              <a:rPr lang="en-GB" sz="2800" i="1" dirty="0" err="1"/>
              <a:t>diabolus</a:t>
            </a:r>
            <a:r>
              <a:rPr lang="en-GB" sz="2800" dirty="0"/>
              <a:t> and from the Greek </a:t>
            </a:r>
            <a:r>
              <a:rPr lang="en-GB" sz="2800" i="1" dirty="0" err="1" smtClean="0"/>
              <a:t>diabolos</a:t>
            </a:r>
            <a:r>
              <a:rPr lang="en-GB" sz="2800" dirty="0" smtClean="0"/>
              <a:t>. </a:t>
            </a:r>
            <a:endParaRPr lang="en-GB" sz="2800" dirty="0" smtClean="0"/>
          </a:p>
          <a:p>
            <a:endParaRPr lang="en-GB" sz="2800" dirty="0"/>
          </a:p>
          <a:p>
            <a:r>
              <a:rPr lang="en-GB" sz="2800" dirty="0" smtClean="0"/>
              <a:t>The </a:t>
            </a:r>
            <a:r>
              <a:rPr lang="en-GB" sz="2800" dirty="0"/>
              <a:t>Greek term is the LXX </a:t>
            </a:r>
            <a:r>
              <a:rPr lang="en-GB" sz="2800" dirty="0" smtClean="0"/>
              <a:t>translation </a:t>
            </a:r>
            <a:r>
              <a:rPr lang="en-GB" sz="2800" dirty="0"/>
              <a:t>of the </a:t>
            </a:r>
            <a:r>
              <a:rPr lang="en-GB" sz="2800" dirty="0" smtClean="0"/>
              <a:t>Hebrew noun </a:t>
            </a:r>
            <a:r>
              <a:rPr lang="en-GB" sz="2800" i="1" dirty="0" err="1" smtClean="0"/>
              <a:t>satan</a:t>
            </a:r>
            <a:r>
              <a:rPr lang="en-GB" sz="2800" dirty="0" smtClean="0"/>
              <a:t>, meaning ‘adversary</a:t>
            </a:r>
            <a:r>
              <a:rPr lang="en-GB" sz="2800" dirty="0"/>
              <a:t>’ or </a:t>
            </a:r>
            <a:r>
              <a:rPr lang="en-GB" sz="2800" dirty="0" smtClean="0"/>
              <a:t>‘one who obstructs’. </a:t>
            </a:r>
            <a:endParaRPr lang="en-GB" sz="2800" dirty="0"/>
          </a:p>
        </p:txBody>
      </p:sp>
    </p:spTree>
    <p:extLst>
      <p:ext uri="{BB962C8B-B14F-4D97-AF65-F5344CB8AC3E}">
        <p14:creationId xmlns:p14="http://schemas.microsoft.com/office/powerpoint/2010/main" val="49249392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95536" y="188640"/>
            <a:ext cx="8229600" cy="1143000"/>
          </a:xfrm>
        </p:spPr>
        <p:txBody>
          <a:bodyPr>
            <a:normAutofit fontScale="90000"/>
          </a:bodyPr>
          <a:lstStyle/>
          <a:p>
            <a:r>
              <a:rPr lang="en-GB" dirty="0" smtClean="0"/>
              <a:t>Satan as Angelic Enforcer: The Story of Balaam’s Ass</a:t>
            </a:r>
            <a:endParaRPr lang="en-GB" dirty="0"/>
          </a:p>
        </p:txBody>
      </p:sp>
      <p:sp>
        <p:nvSpPr>
          <p:cNvPr id="5" name="Content Placeholder 4"/>
          <p:cNvSpPr>
            <a:spLocks noGrp="1"/>
          </p:cNvSpPr>
          <p:nvPr>
            <p:ph sz="half" idx="1"/>
          </p:nvPr>
        </p:nvSpPr>
        <p:spPr>
          <a:xfrm>
            <a:off x="467544" y="1772816"/>
            <a:ext cx="4038600" cy="4525963"/>
          </a:xfrm>
        </p:spPr>
        <p:txBody>
          <a:bodyPr>
            <a:normAutofit/>
          </a:bodyPr>
          <a:lstStyle/>
          <a:p>
            <a:r>
              <a:rPr lang="en-GB" sz="3200" dirty="0" smtClean="0"/>
              <a:t>In the Book of Numbers, </a:t>
            </a:r>
            <a:r>
              <a:rPr lang="en-GB" sz="3200" dirty="0" smtClean="0"/>
              <a:t>the common </a:t>
            </a:r>
            <a:r>
              <a:rPr lang="en-GB" sz="3200" dirty="0" smtClean="0"/>
              <a:t>noun </a:t>
            </a:r>
            <a:r>
              <a:rPr lang="en-GB" sz="3200" i="1" dirty="0" err="1" smtClean="0"/>
              <a:t>satan</a:t>
            </a:r>
            <a:r>
              <a:rPr lang="en-GB" sz="3200" i="1" dirty="0" smtClean="0"/>
              <a:t> </a:t>
            </a:r>
            <a:r>
              <a:rPr lang="en-GB" sz="3200" dirty="0" smtClean="0"/>
              <a:t>is associated with ‘the angel of the LORD’ (</a:t>
            </a:r>
            <a:r>
              <a:rPr lang="en-GB" sz="3200" i="1" dirty="0" err="1" smtClean="0"/>
              <a:t>malak</a:t>
            </a:r>
            <a:r>
              <a:rPr lang="en-GB" sz="3200" i="1" dirty="0" smtClean="0"/>
              <a:t> YHWH). </a:t>
            </a:r>
            <a:endParaRPr lang="en-GB" sz="3200" dirty="0"/>
          </a:p>
        </p:txBody>
      </p:sp>
      <p:pic>
        <p:nvPicPr>
          <p:cNvPr id="1026"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4860032" y="1340768"/>
            <a:ext cx="3793494" cy="50691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25034913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Satan as Angelic Enforcer: The Story of Balaam’s Ass</a:t>
            </a:r>
          </a:p>
        </p:txBody>
      </p:sp>
      <p:sp>
        <p:nvSpPr>
          <p:cNvPr id="5" name="Content Placeholder 4"/>
          <p:cNvSpPr>
            <a:spLocks noGrp="1"/>
          </p:cNvSpPr>
          <p:nvPr>
            <p:ph idx="1"/>
          </p:nvPr>
        </p:nvSpPr>
        <p:spPr>
          <a:xfrm>
            <a:off x="467544" y="1916832"/>
            <a:ext cx="8229600" cy="4525963"/>
          </a:xfrm>
        </p:spPr>
        <p:txBody>
          <a:bodyPr>
            <a:normAutofit/>
          </a:bodyPr>
          <a:lstStyle/>
          <a:p>
            <a:r>
              <a:rPr lang="en-GB" sz="3200" dirty="0" smtClean="0"/>
              <a:t>‘God’s anger was kindled because he [Balaam] was going, and the angel of the LORD took his stand in the road as his adversary’ (Numbers 22:22). </a:t>
            </a:r>
          </a:p>
          <a:p>
            <a:pPr marL="0" indent="0">
              <a:buNone/>
            </a:pPr>
            <a:endParaRPr lang="en-GB" sz="3200" dirty="0"/>
          </a:p>
          <a:p>
            <a:r>
              <a:rPr lang="en-GB" sz="3200" dirty="0" smtClean="0"/>
              <a:t>Literally: ‘…the angel of the LORD stood in the road as a </a:t>
            </a:r>
            <a:r>
              <a:rPr lang="en-GB" sz="3200" i="1" dirty="0" err="1" smtClean="0"/>
              <a:t>satan</a:t>
            </a:r>
            <a:r>
              <a:rPr lang="en-GB" sz="3200" dirty="0" smtClean="0"/>
              <a:t> against him’. </a:t>
            </a:r>
            <a:endParaRPr lang="en-GB" sz="3200" dirty="0"/>
          </a:p>
        </p:txBody>
      </p:sp>
    </p:spTree>
    <p:extLst>
      <p:ext uri="{BB962C8B-B14F-4D97-AF65-F5344CB8AC3E}">
        <p14:creationId xmlns:p14="http://schemas.microsoft.com/office/powerpoint/2010/main" val="147569447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116632"/>
            <a:ext cx="8229600" cy="1143000"/>
          </a:xfrm>
        </p:spPr>
        <p:txBody>
          <a:bodyPr>
            <a:normAutofit fontScale="90000"/>
          </a:bodyPr>
          <a:lstStyle/>
          <a:p>
            <a:r>
              <a:rPr lang="en-GB" dirty="0" smtClean="0"/>
              <a:t>‘Balaam and the Angel’, Gustav Jaeger (1836</a:t>
            </a:r>
            <a:r>
              <a:rPr lang="en-GB" dirty="0"/>
              <a:t>)</a:t>
            </a:r>
          </a:p>
        </p:txBody>
      </p:sp>
      <p:pic>
        <p:nvPicPr>
          <p:cNvPr id="2050"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99592" y="1340768"/>
            <a:ext cx="7344816" cy="51125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8205368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Satan as Angelic Enforcer: The Story of Balaam’s Ass</a:t>
            </a:r>
          </a:p>
        </p:txBody>
      </p:sp>
      <p:sp>
        <p:nvSpPr>
          <p:cNvPr id="3" name="Content Placeholder 2"/>
          <p:cNvSpPr>
            <a:spLocks noGrp="1"/>
          </p:cNvSpPr>
          <p:nvPr>
            <p:ph idx="1"/>
          </p:nvPr>
        </p:nvSpPr>
        <p:spPr>
          <a:xfrm>
            <a:off x="467544" y="1772816"/>
            <a:ext cx="8064896" cy="4525963"/>
          </a:xfrm>
        </p:spPr>
        <p:txBody>
          <a:bodyPr>
            <a:normAutofit/>
          </a:bodyPr>
          <a:lstStyle/>
          <a:p>
            <a:pPr algn="just"/>
            <a:r>
              <a:rPr lang="en-GB" sz="2800" dirty="0" smtClean="0"/>
              <a:t>‘The angel of the LORD said to him, “Why have you struck your donkey these three times? I have come out as an adversary, because your way is perverse before me”’ (Num. 22:32). </a:t>
            </a:r>
          </a:p>
          <a:p>
            <a:pPr algn="just"/>
            <a:endParaRPr lang="en-GB" sz="2800" dirty="0"/>
          </a:p>
          <a:p>
            <a:pPr algn="just"/>
            <a:r>
              <a:rPr lang="en-GB" sz="2800" dirty="0" smtClean="0"/>
              <a:t>Literally: ‘…I have come out as a </a:t>
            </a:r>
            <a:r>
              <a:rPr lang="en-GB" sz="2800" i="1" dirty="0" err="1" smtClean="0"/>
              <a:t>satan</a:t>
            </a:r>
            <a:r>
              <a:rPr lang="en-GB" sz="2800" dirty="0" smtClean="0"/>
              <a:t>, to stop your journey which is displeasing to me’. </a:t>
            </a:r>
          </a:p>
          <a:p>
            <a:pPr algn="just"/>
            <a:endParaRPr lang="en-GB" sz="2800" dirty="0"/>
          </a:p>
          <a:p>
            <a:pPr algn="just"/>
            <a:r>
              <a:rPr lang="en-GB" sz="2800" i="1" dirty="0" err="1" smtClean="0"/>
              <a:t>satan</a:t>
            </a:r>
            <a:r>
              <a:rPr lang="en-GB" sz="2800" dirty="0"/>
              <a:t> </a:t>
            </a:r>
            <a:r>
              <a:rPr lang="en-GB" sz="2800" dirty="0" smtClean="0"/>
              <a:t>= ‘adversary’ or ‘one who obstructs’</a:t>
            </a:r>
            <a:endParaRPr lang="en-GB" sz="2800" i="1" dirty="0"/>
          </a:p>
        </p:txBody>
      </p:sp>
    </p:spTree>
    <p:extLst>
      <p:ext uri="{BB962C8B-B14F-4D97-AF65-F5344CB8AC3E}">
        <p14:creationId xmlns:p14="http://schemas.microsoft.com/office/powerpoint/2010/main" val="226868691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7856"/>
            <a:ext cx="8229600" cy="1143000"/>
          </a:xfrm>
        </p:spPr>
        <p:txBody>
          <a:bodyPr/>
          <a:lstStyle/>
          <a:p>
            <a:r>
              <a:rPr lang="en-GB" dirty="0" smtClean="0"/>
              <a:t>Satan as Human Adversary</a:t>
            </a:r>
            <a:endParaRPr lang="en-GB" dirty="0"/>
          </a:p>
        </p:txBody>
      </p:sp>
      <p:sp>
        <p:nvSpPr>
          <p:cNvPr id="3" name="Content Placeholder 2"/>
          <p:cNvSpPr>
            <a:spLocks noGrp="1"/>
          </p:cNvSpPr>
          <p:nvPr>
            <p:ph idx="1"/>
          </p:nvPr>
        </p:nvSpPr>
        <p:spPr>
          <a:xfrm>
            <a:off x="457200" y="1600200"/>
            <a:ext cx="8147248" cy="4525963"/>
          </a:xfrm>
        </p:spPr>
        <p:txBody>
          <a:bodyPr>
            <a:normAutofit/>
          </a:bodyPr>
          <a:lstStyle/>
          <a:p>
            <a:pPr algn="just"/>
            <a:r>
              <a:rPr lang="en-GB" sz="3200" dirty="0" smtClean="0"/>
              <a:t>The </a:t>
            </a:r>
            <a:r>
              <a:rPr lang="en-GB" sz="3200" dirty="0"/>
              <a:t>use of </a:t>
            </a:r>
            <a:r>
              <a:rPr lang="en-GB" sz="3200" i="1" dirty="0" err="1" smtClean="0"/>
              <a:t>satan</a:t>
            </a:r>
            <a:r>
              <a:rPr lang="en-GB" sz="3200" dirty="0" smtClean="0"/>
              <a:t> </a:t>
            </a:r>
            <a:r>
              <a:rPr lang="en-GB" sz="3200" dirty="0"/>
              <a:t>as ‘adversary’ </a:t>
            </a:r>
            <a:r>
              <a:rPr lang="en-GB" sz="3200" dirty="0" smtClean="0"/>
              <a:t>is </a:t>
            </a:r>
            <a:r>
              <a:rPr lang="en-GB" sz="3200" dirty="0"/>
              <a:t>paralleled in </a:t>
            </a:r>
            <a:r>
              <a:rPr lang="en-GB" sz="3200" dirty="0" smtClean="0"/>
              <a:t>other biblical texts, </a:t>
            </a:r>
            <a:r>
              <a:rPr lang="en-GB" sz="3200" dirty="0"/>
              <a:t>specifically the books of Samuel and Kings</a:t>
            </a:r>
            <a:r>
              <a:rPr lang="en-GB" sz="3200" dirty="0" smtClean="0"/>
              <a:t>, where it appears in reference </a:t>
            </a:r>
            <a:r>
              <a:rPr lang="en-GB" sz="3200" dirty="0"/>
              <a:t>to human beings, and not simply a </a:t>
            </a:r>
            <a:r>
              <a:rPr lang="en-GB" sz="3200" dirty="0" smtClean="0"/>
              <a:t>supernatural </a:t>
            </a:r>
            <a:r>
              <a:rPr lang="en-GB" sz="3200" dirty="0"/>
              <a:t>being like </a:t>
            </a:r>
            <a:r>
              <a:rPr lang="en-GB" sz="3200" i="1" dirty="0" err="1"/>
              <a:t>malak</a:t>
            </a:r>
            <a:r>
              <a:rPr lang="en-GB" sz="3200" i="1" dirty="0"/>
              <a:t> YHWH</a:t>
            </a:r>
            <a:r>
              <a:rPr lang="en-GB" sz="3200" dirty="0"/>
              <a:t>. </a:t>
            </a:r>
          </a:p>
        </p:txBody>
      </p:sp>
    </p:spTree>
    <p:extLst>
      <p:ext uri="{BB962C8B-B14F-4D97-AF65-F5344CB8AC3E}">
        <p14:creationId xmlns:p14="http://schemas.microsoft.com/office/powerpoint/2010/main" val="222773095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315416"/>
            <a:ext cx="8229600" cy="1143000"/>
          </a:xfrm>
        </p:spPr>
        <p:txBody>
          <a:bodyPr/>
          <a:lstStyle/>
          <a:p>
            <a:r>
              <a:rPr lang="en-GB" dirty="0" smtClean="0"/>
              <a:t>Satan as Human Adversary</a:t>
            </a:r>
            <a:endParaRPr lang="en-GB" dirty="0"/>
          </a:p>
        </p:txBody>
      </p:sp>
      <p:sp>
        <p:nvSpPr>
          <p:cNvPr id="5" name="Content Placeholder 4"/>
          <p:cNvSpPr>
            <a:spLocks noGrp="1"/>
          </p:cNvSpPr>
          <p:nvPr>
            <p:ph sz="half" idx="2"/>
          </p:nvPr>
        </p:nvSpPr>
        <p:spPr>
          <a:xfrm>
            <a:off x="4644008" y="1484784"/>
            <a:ext cx="4038600" cy="4853136"/>
          </a:xfrm>
        </p:spPr>
        <p:txBody>
          <a:bodyPr>
            <a:noAutofit/>
          </a:bodyPr>
          <a:lstStyle/>
          <a:p>
            <a:r>
              <a:rPr lang="en-GB" sz="2400" dirty="0" smtClean="0"/>
              <a:t>‘…he (David) shall not go down with us to battle, or else he may become an adversary [</a:t>
            </a:r>
            <a:r>
              <a:rPr lang="en-GB" sz="2400" i="1" dirty="0" err="1" smtClean="0"/>
              <a:t>satan</a:t>
            </a:r>
            <a:r>
              <a:rPr lang="en-GB" sz="2400" dirty="0" smtClean="0"/>
              <a:t>] to us in the battle’ (1 Samuel 29:4). </a:t>
            </a:r>
          </a:p>
          <a:p>
            <a:endParaRPr lang="en-GB" sz="2400" dirty="0"/>
          </a:p>
          <a:p>
            <a:r>
              <a:rPr lang="en-GB" sz="2400" dirty="0" smtClean="0"/>
              <a:t>‘But David said, “What have I to do with you, you sons of </a:t>
            </a:r>
            <a:r>
              <a:rPr lang="en-GB" sz="2400" dirty="0" err="1" smtClean="0"/>
              <a:t>Zeruiah</a:t>
            </a:r>
            <a:r>
              <a:rPr lang="en-GB" sz="2400" dirty="0" smtClean="0"/>
              <a:t>, that you should today become an </a:t>
            </a:r>
            <a:r>
              <a:rPr lang="en-GB" sz="2400" i="1" dirty="0" smtClean="0"/>
              <a:t>adversary</a:t>
            </a:r>
            <a:r>
              <a:rPr lang="en-GB" sz="2400" dirty="0" smtClean="0"/>
              <a:t> to me?”’ (2 Samuel 19:22)</a:t>
            </a:r>
            <a:endParaRPr lang="en-GB" sz="2400" dirty="0"/>
          </a:p>
        </p:txBody>
      </p:sp>
      <p:pic>
        <p:nvPicPr>
          <p:cNvPr id="3074" name="Picture 2"/>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539552" y="1196752"/>
            <a:ext cx="3681127" cy="50405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2755903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99392"/>
            <a:ext cx="8229600" cy="1143000"/>
          </a:xfrm>
        </p:spPr>
        <p:txBody>
          <a:bodyPr/>
          <a:lstStyle/>
          <a:p>
            <a:r>
              <a:rPr lang="en-GB" dirty="0" smtClean="0"/>
              <a:t>Satan as Human Adversary</a:t>
            </a:r>
            <a:endParaRPr lang="en-GB" dirty="0"/>
          </a:p>
        </p:txBody>
      </p:sp>
      <p:sp>
        <p:nvSpPr>
          <p:cNvPr id="3" name="Content Placeholder 2"/>
          <p:cNvSpPr>
            <a:spLocks noGrp="1"/>
          </p:cNvSpPr>
          <p:nvPr>
            <p:ph sz="half" idx="1"/>
          </p:nvPr>
        </p:nvSpPr>
        <p:spPr>
          <a:xfrm>
            <a:off x="395536" y="1628800"/>
            <a:ext cx="4038600" cy="5112568"/>
          </a:xfrm>
        </p:spPr>
        <p:txBody>
          <a:bodyPr>
            <a:noAutofit/>
          </a:bodyPr>
          <a:lstStyle/>
          <a:p>
            <a:r>
              <a:rPr lang="en-GB" sz="2400" dirty="0" smtClean="0"/>
              <a:t>‘But now the LORD my God has given me rest on every side; there is neither adversary [</a:t>
            </a:r>
            <a:r>
              <a:rPr lang="en-GB" sz="2400" i="1" dirty="0" err="1" smtClean="0"/>
              <a:t>satan</a:t>
            </a:r>
            <a:r>
              <a:rPr lang="en-GB" sz="2400" dirty="0" smtClean="0"/>
              <a:t>] nor misfortune’ (1 Kings 5:4). </a:t>
            </a:r>
          </a:p>
          <a:p>
            <a:pPr marL="0" indent="0">
              <a:buNone/>
            </a:pPr>
            <a:endParaRPr lang="en-GB" sz="2400" dirty="0"/>
          </a:p>
          <a:p>
            <a:r>
              <a:rPr lang="en-GB" sz="2400" dirty="0" smtClean="0"/>
              <a:t>‘Then the LORD raised up an </a:t>
            </a:r>
            <a:r>
              <a:rPr lang="en-GB" sz="2400" i="1" dirty="0" smtClean="0"/>
              <a:t>adversary</a:t>
            </a:r>
            <a:r>
              <a:rPr lang="en-GB" sz="2400" dirty="0" smtClean="0"/>
              <a:t> against Solomon, </a:t>
            </a:r>
            <a:r>
              <a:rPr lang="en-GB" sz="2400" dirty="0" err="1" smtClean="0"/>
              <a:t>Hadad</a:t>
            </a:r>
            <a:r>
              <a:rPr lang="en-GB" sz="2400" dirty="0" smtClean="0"/>
              <a:t> the Edomite’ (1 Kings 11:14; cf. 11:23-25). </a:t>
            </a:r>
            <a:endParaRPr lang="en-GB" sz="2400" dirty="0"/>
          </a:p>
        </p:txBody>
      </p:sp>
      <p:pic>
        <p:nvPicPr>
          <p:cNvPr id="4098"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4860032" y="1340768"/>
            <a:ext cx="3960440" cy="50691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51400385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8256"/>
            <a:ext cx="8229600" cy="1143000"/>
          </a:xfrm>
        </p:spPr>
        <p:txBody>
          <a:bodyPr>
            <a:normAutofit/>
          </a:bodyPr>
          <a:lstStyle/>
          <a:p>
            <a:r>
              <a:rPr lang="en-GB" dirty="0"/>
              <a:t>T</a:t>
            </a:r>
            <a:r>
              <a:rPr lang="en-GB" dirty="0" smtClean="0"/>
              <a:t>he Book of Job</a:t>
            </a:r>
            <a:endParaRPr lang="en-GB" dirty="0"/>
          </a:p>
        </p:txBody>
      </p:sp>
      <p:sp>
        <p:nvSpPr>
          <p:cNvPr id="3" name="Content Placeholder 2"/>
          <p:cNvSpPr>
            <a:spLocks noGrp="1"/>
          </p:cNvSpPr>
          <p:nvPr>
            <p:ph idx="1"/>
          </p:nvPr>
        </p:nvSpPr>
        <p:spPr>
          <a:xfrm>
            <a:off x="323528" y="1484784"/>
            <a:ext cx="8229600" cy="4781128"/>
          </a:xfrm>
        </p:spPr>
        <p:txBody>
          <a:bodyPr>
            <a:normAutofit/>
          </a:bodyPr>
          <a:lstStyle/>
          <a:p>
            <a:pPr algn="just"/>
            <a:r>
              <a:rPr lang="en-GB" dirty="0" smtClean="0"/>
              <a:t>The Book of Job is something of an anomaly in the Hebrew Bible. </a:t>
            </a:r>
            <a:endParaRPr lang="en-GB" dirty="0"/>
          </a:p>
          <a:p>
            <a:pPr algn="just"/>
            <a:endParaRPr lang="en-GB" dirty="0" smtClean="0"/>
          </a:p>
          <a:p>
            <a:pPr algn="just"/>
            <a:r>
              <a:rPr lang="en-GB" dirty="0" smtClean="0"/>
              <a:t>Deals with </a:t>
            </a:r>
            <a:r>
              <a:rPr lang="en-GB" dirty="0"/>
              <a:t>the question, ‘why do righteous people suffer</a:t>
            </a:r>
            <a:r>
              <a:rPr lang="en-GB" dirty="0" smtClean="0"/>
              <a:t>?’</a:t>
            </a:r>
          </a:p>
          <a:p>
            <a:pPr algn="just"/>
            <a:endParaRPr lang="en-GB" dirty="0"/>
          </a:p>
          <a:p>
            <a:pPr algn="just"/>
            <a:r>
              <a:rPr lang="en-GB" dirty="0"/>
              <a:t>A</a:t>
            </a:r>
            <a:r>
              <a:rPr lang="en-GB" dirty="0" smtClean="0"/>
              <a:t> </a:t>
            </a:r>
            <a:r>
              <a:rPr lang="en-GB" dirty="0"/>
              <a:t>prose </a:t>
            </a:r>
            <a:r>
              <a:rPr lang="en-GB" dirty="0" smtClean="0"/>
              <a:t>prologue (</a:t>
            </a:r>
            <a:r>
              <a:rPr lang="en-GB" dirty="0" err="1" smtClean="0"/>
              <a:t>chs</a:t>
            </a:r>
            <a:r>
              <a:rPr lang="en-GB" dirty="0" smtClean="0"/>
              <a:t>. 1-2) followed </a:t>
            </a:r>
            <a:r>
              <a:rPr lang="en-GB" dirty="0"/>
              <a:t>by a long poetic debate between the </a:t>
            </a:r>
            <a:r>
              <a:rPr lang="en-GB" dirty="0" smtClean="0"/>
              <a:t>main character and his ‘comforters’ (</a:t>
            </a:r>
            <a:r>
              <a:rPr lang="en-GB" dirty="0" err="1" smtClean="0"/>
              <a:t>ch.</a:t>
            </a:r>
            <a:r>
              <a:rPr lang="en-GB" dirty="0" smtClean="0"/>
              <a:t> 3 onwards). </a:t>
            </a:r>
          </a:p>
          <a:p>
            <a:pPr algn="just"/>
            <a:endParaRPr lang="en-GB" dirty="0"/>
          </a:p>
          <a:p>
            <a:pPr algn="just"/>
            <a:r>
              <a:rPr lang="en-GB" dirty="0"/>
              <a:t>L</a:t>
            </a:r>
            <a:r>
              <a:rPr lang="en-GB" dirty="0" smtClean="0"/>
              <a:t>ikely composed </a:t>
            </a:r>
            <a:r>
              <a:rPr lang="en-GB" dirty="0"/>
              <a:t>after the return of the Israelites from the Babylonian Exile in 537 BCE. </a:t>
            </a:r>
          </a:p>
        </p:txBody>
      </p:sp>
    </p:spTree>
    <p:extLst>
      <p:ext uri="{BB962C8B-B14F-4D97-AF65-F5344CB8AC3E}">
        <p14:creationId xmlns:p14="http://schemas.microsoft.com/office/powerpoint/2010/main" val="186876737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normAutofit fontScale="90000"/>
          </a:bodyPr>
          <a:lstStyle/>
          <a:p>
            <a:r>
              <a:rPr lang="en-GB" dirty="0" smtClean="0"/>
              <a:t>Satan as Spy and Tester in the Book of Job</a:t>
            </a:r>
            <a:endParaRPr lang="en-GB" dirty="0"/>
          </a:p>
        </p:txBody>
      </p:sp>
      <p:sp>
        <p:nvSpPr>
          <p:cNvPr id="3" name="Content Placeholder 2"/>
          <p:cNvSpPr>
            <a:spLocks noGrp="1"/>
          </p:cNvSpPr>
          <p:nvPr>
            <p:ph idx="1"/>
          </p:nvPr>
        </p:nvSpPr>
        <p:spPr/>
        <p:txBody>
          <a:bodyPr>
            <a:normAutofit lnSpcReduction="10000"/>
          </a:bodyPr>
          <a:lstStyle/>
          <a:p>
            <a:pPr algn="just"/>
            <a:r>
              <a:rPr lang="en-GB" sz="2800" dirty="0" smtClean="0"/>
              <a:t>‘One day the heavenly beings [lit. ‘sons of God’, </a:t>
            </a:r>
            <a:r>
              <a:rPr lang="en-GB" sz="2800" i="1" dirty="0" smtClean="0"/>
              <a:t>Bene ha-Elohim</a:t>
            </a:r>
            <a:r>
              <a:rPr lang="en-GB" sz="2800" dirty="0" smtClean="0"/>
              <a:t>] came to present themselves before the LORD, and Satan [lit. ‘the Adversary/Accuser’, </a:t>
            </a:r>
            <a:r>
              <a:rPr lang="en-GB" sz="2800" i="1" dirty="0" smtClean="0"/>
              <a:t>ha-</a:t>
            </a:r>
            <a:r>
              <a:rPr lang="en-GB" sz="2800" i="1" dirty="0" err="1" smtClean="0"/>
              <a:t>satan</a:t>
            </a:r>
            <a:r>
              <a:rPr lang="en-GB" sz="2800" dirty="0" smtClean="0"/>
              <a:t>]</a:t>
            </a:r>
            <a:r>
              <a:rPr lang="en-GB" sz="2800" i="1" dirty="0" smtClean="0"/>
              <a:t> </a:t>
            </a:r>
            <a:r>
              <a:rPr lang="en-GB" sz="2800" dirty="0" smtClean="0"/>
              <a:t>also came among them. The LORD said to Satan, “Where have you come from?” Satan answered the LORD, “From going to and fro on the earth, and from walking up and down on it.” The LORD said to Satan, “Have you considered my servant Job? There is no one like him on the earth, a blameless and upright man who fears God and turns away from evil” (Job 1:6-8; cf. 2:1-3). </a:t>
            </a:r>
            <a:endParaRPr lang="en-GB" sz="2800" dirty="0"/>
          </a:p>
        </p:txBody>
      </p:sp>
    </p:spTree>
    <p:extLst>
      <p:ext uri="{BB962C8B-B14F-4D97-AF65-F5344CB8AC3E}">
        <p14:creationId xmlns:p14="http://schemas.microsoft.com/office/powerpoint/2010/main" val="342613205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188640"/>
            <a:ext cx="8229600" cy="1143000"/>
          </a:xfrm>
        </p:spPr>
        <p:txBody>
          <a:bodyPr>
            <a:normAutofit fontScale="90000"/>
          </a:bodyPr>
          <a:lstStyle/>
          <a:p>
            <a:r>
              <a:rPr lang="en-GB" dirty="0" smtClean="0"/>
              <a:t>‘Satan Before the Lord’, </a:t>
            </a:r>
            <a:r>
              <a:rPr lang="en-GB" dirty="0" err="1" smtClean="0"/>
              <a:t>Corrado</a:t>
            </a:r>
            <a:r>
              <a:rPr lang="en-GB" dirty="0" smtClean="0"/>
              <a:t> </a:t>
            </a:r>
            <a:r>
              <a:rPr lang="en-GB" dirty="0" err="1" smtClean="0"/>
              <a:t>Giaquinto</a:t>
            </a:r>
            <a:r>
              <a:rPr lang="en-GB" dirty="0" smtClean="0"/>
              <a:t> (1750)</a:t>
            </a:r>
            <a:endParaRPr lang="en-GB" dirty="0"/>
          </a:p>
        </p:txBody>
      </p:sp>
      <p:pic>
        <p:nvPicPr>
          <p:cNvPr id="102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835696" y="1052736"/>
            <a:ext cx="6768752" cy="53285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8960000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normAutofit fontScale="90000"/>
          </a:bodyPr>
          <a:lstStyle/>
          <a:p>
            <a:r>
              <a:rPr lang="en-GB" dirty="0" smtClean="0"/>
              <a:t>Satan as Spy and Tester in the Book of Job</a:t>
            </a:r>
            <a:endParaRPr lang="en-GB" dirty="0"/>
          </a:p>
        </p:txBody>
      </p:sp>
      <p:sp>
        <p:nvSpPr>
          <p:cNvPr id="5" name="Content Placeholder 4"/>
          <p:cNvSpPr>
            <a:spLocks noGrp="1"/>
          </p:cNvSpPr>
          <p:nvPr>
            <p:ph sz="half" idx="2"/>
          </p:nvPr>
        </p:nvSpPr>
        <p:spPr>
          <a:xfrm>
            <a:off x="4788024" y="1700808"/>
            <a:ext cx="4038600" cy="4525963"/>
          </a:xfrm>
        </p:spPr>
        <p:txBody>
          <a:bodyPr>
            <a:normAutofit fontScale="92500" lnSpcReduction="20000"/>
          </a:bodyPr>
          <a:lstStyle/>
          <a:p>
            <a:r>
              <a:rPr lang="en-GB" i="1" dirty="0" smtClean="0"/>
              <a:t>Ha-</a:t>
            </a:r>
            <a:r>
              <a:rPr lang="en-GB" i="1" dirty="0" err="1" smtClean="0"/>
              <a:t>satan</a:t>
            </a:r>
            <a:r>
              <a:rPr lang="en-GB" i="1" dirty="0" smtClean="0"/>
              <a:t> </a:t>
            </a:r>
            <a:r>
              <a:rPr lang="en-GB" dirty="0" smtClean="0"/>
              <a:t>(the Accuser/Adversary) occupies a specific role in the heavenly court. </a:t>
            </a:r>
          </a:p>
          <a:p>
            <a:endParaRPr lang="en-GB" dirty="0"/>
          </a:p>
          <a:p>
            <a:r>
              <a:rPr lang="en-GB" i="1" dirty="0" smtClean="0"/>
              <a:t>Ha-</a:t>
            </a:r>
            <a:r>
              <a:rPr lang="en-GB" i="1" dirty="0" err="1" smtClean="0"/>
              <a:t>satan</a:t>
            </a:r>
            <a:r>
              <a:rPr lang="en-GB" dirty="0" smtClean="0"/>
              <a:t> is more a ‘job title’ than the name of the character. </a:t>
            </a:r>
          </a:p>
          <a:p>
            <a:endParaRPr lang="en-GB" dirty="0"/>
          </a:p>
          <a:p>
            <a:r>
              <a:rPr lang="en-GB" dirty="0" smtClean="0"/>
              <a:t>‘One of the sons of God who served as the </a:t>
            </a:r>
            <a:r>
              <a:rPr lang="en-GB" i="1" dirty="0" err="1" smtClean="0"/>
              <a:t>satan</a:t>
            </a:r>
            <a:r>
              <a:rPr lang="en-GB" i="1" dirty="0" smtClean="0"/>
              <a:t> </a:t>
            </a:r>
            <a:r>
              <a:rPr lang="en-GB" dirty="0" smtClean="0"/>
              <a:t>came before the LORD’. </a:t>
            </a:r>
            <a:endParaRPr lang="en-GB" i="1" dirty="0"/>
          </a:p>
        </p:txBody>
      </p:sp>
      <p:pic>
        <p:nvPicPr>
          <p:cNvPr id="4" name="Picture 2"/>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457200" y="1684586"/>
            <a:ext cx="4038600" cy="435719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0476170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32792"/>
            <a:ext cx="8229600" cy="1143000"/>
          </a:xfrm>
        </p:spPr>
        <p:txBody>
          <a:bodyPr>
            <a:normAutofit/>
          </a:bodyPr>
          <a:lstStyle/>
          <a:p>
            <a:r>
              <a:rPr lang="en-GB" dirty="0"/>
              <a:t>T</a:t>
            </a:r>
            <a:r>
              <a:rPr lang="en-GB" dirty="0" smtClean="0"/>
              <a:t>he Book of Zechariah</a:t>
            </a:r>
            <a:endParaRPr lang="en-GB" dirty="0"/>
          </a:p>
        </p:txBody>
      </p:sp>
      <p:sp>
        <p:nvSpPr>
          <p:cNvPr id="5" name="Content Placeholder 4"/>
          <p:cNvSpPr>
            <a:spLocks noGrp="1"/>
          </p:cNvSpPr>
          <p:nvPr>
            <p:ph idx="1"/>
          </p:nvPr>
        </p:nvSpPr>
        <p:spPr>
          <a:xfrm>
            <a:off x="323528" y="1700808"/>
            <a:ext cx="8229600" cy="4525963"/>
          </a:xfrm>
        </p:spPr>
        <p:txBody>
          <a:bodyPr/>
          <a:lstStyle/>
          <a:p>
            <a:pPr algn="just"/>
            <a:r>
              <a:rPr lang="en-GB" dirty="0" smtClean="0"/>
              <a:t>A post-exilic prophetic text (dated 520-518 BCE).</a:t>
            </a:r>
          </a:p>
          <a:p>
            <a:pPr algn="just"/>
            <a:endParaRPr lang="en-GB" dirty="0"/>
          </a:p>
          <a:p>
            <a:pPr algn="just"/>
            <a:r>
              <a:rPr lang="en-GB" dirty="0" smtClean="0"/>
              <a:t>Purports to be a series of revelations given to Zechariah over a two-year period.  </a:t>
            </a:r>
          </a:p>
          <a:p>
            <a:pPr algn="just"/>
            <a:endParaRPr lang="en-GB" dirty="0"/>
          </a:p>
          <a:p>
            <a:pPr algn="just"/>
            <a:r>
              <a:rPr lang="en-GB" dirty="0" smtClean="0"/>
              <a:t>Considerable scholarly disagreement over the unity of the text. </a:t>
            </a:r>
          </a:p>
          <a:p>
            <a:pPr algn="just"/>
            <a:endParaRPr lang="en-GB" dirty="0"/>
          </a:p>
          <a:p>
            <a:pPr algn="just"/>
            <a:r>
              <a:rPr lang="en-GB" dirty="0" smtClean="0"/>
              <a:t>Addresses a number of issues to do with the restoration of Jerusalem and the Jewish community following the Exile. </a:t>
            </a:r>
            <a:endParaRPr lang="en-GB" dirty="0"/>
          </a:p>
          <a:p>
            <a:endParaRPr lang="en-GB" dirty="0"/>
          </a:p>
        </p:txBody>
      </p:sp>
    </p:spTree>
    <p:extLst>
      <p:ext uri="{BB962C8B-B14F-4D97-AF65-F5344CB8AC3E}">
        <p14:creationId xmlns:p14="http://schemas.microsoft.com/office/powerpoint/2010/main" val="199455168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‘Those Who Patrol the Earth’ in the Book of Zechariah </a:t>
            </a:r>
            <a:endParaRPr lang="en-GB" dirty="0"/>
          </a:p>
        </p:txBody>
      </p:sp>
      <p:sp>
        <p:nvSpPr>
          <p:cNvPr id="5" name="Content Placeholder 4"/>
          <p:cNvSpPr>
            <a:spLocks noGrp="1"/>
          </p:cNvSpPr>
          <p:nvPr>
            <p:ph idx="1"/>
          </p:nvPr>
        </p:nvSpPr>
        <p:spPr>
          <a:xfrm>
            <a:off x="467544" y="1772816"/>
            <a:ext cx="7992888" cy="4525963"/>
          </a:xfrm>
        </p:spPr>
        <p:txBody>
          <a:bodyPr>
            <a:normAutofit/>
          </a:bodyPr>
          <a:lstStyle/>
          <a:p>
            <a:pPr algn="just"/>
            <a:r>
              <a:rPr lang="en-GB" sz="2800" dirty="0" smtClean="0"/>
              <a:t>‘So the man who was standing among the myrtle trees answered, “They are those whom the LORD has sent to patrol the earth.” Then they spoke to the angel of the LORD who was standing among the myrtle trees, “We have patrolled the earth, and lo, the whole earth remains at peace”’ (Zechariah 1:10-11). </a:t>
            </a:r>
            <a:endParaRPr lang="en-GB" sz="2800" dirty="0"/>
          </a:p>
        </p:txBody>
      </p:sp>
    </p:spTree>
    <p:extLst>
      <p:ext uri="{BB962C8B-B14F-4D97-AF65-F5344CB8AC3E}">
        <p14:creationId xmlns:p14="http://schemas.microsoft.com/office/powerpoint/2010/main" val="3231043736"/>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Satan as Celestial Prosecutor in the Book of Zechariah</a:t>
            </a:r>
            <a:endParaRPr lang="en-GB" dirty="0"/>
          </a:p>
        </p:txBody>
      </p:sp>
      <p:sp>
        <p:nvSpPr>
          <p:cNvPr id="4" name="Content Placeholder 3"/>
          <p:cNvSpPr>
            <a:spLocks noGrp="1"/>
          </p:cNvSpPr>
          <p:nvPr>
            <p:ph sz="half" idx="1"/>
          </p:nvPr>
        </p:nvSpPr>
        <p:spPr>
          <a:xfrm>
            <a:off x="395536" y="1844824"/>
            <a:ext cx="4038600" cy="4525963"/>
          </a:xfrm>
        </p:spPr>
        <p:txBody>
          <a:bodyPr>
            <a:normAutofit fontScale="92500" lnSpcReduction="20000"/>
          </a:bodyPr>
          <a:lstStyle/>
          <a:p>
            <a:r>
              <a:rPr lang="en-GB" dirty="0" smtClean="0"/>
              <a:t>Zechariah’s angelic guide </a:t>
            </a:r>
            <a:r>
              <a:rPr lang="en-GB" dirty="0"/>
              <a:t>shows him the High Priest Joshua in a court of justice, </a:t>
            </a:r>
            <a:r>
              <a:rPr lang="en-GB" dirty="0" smtClean="0"/>
              <a:t>perhaps </a:t>
            </a:r>
            <a:r>
              <a:rPr lang="en-GB" dirty="0"/>
              <a:t>the heavenly court. </a:t>
            </a:r>
            <a:endParaRPr lang="en-GB" dirty="0" smtClean="0"/>
          </a:p>
          <a:p>
            <a:endParaRPr lang="en-GB" dirty="0"/>
          </a:p>
          <a:p>
            <a:r>
              <a:rPr lang="en-GB" dirty="0" smtClean="0"/>
              <a:t>Joshua </a:t>
            </a:r>
            <a:r>
              <a:rPr lang="en-GB" dirty="0"/>
              <a:t>stands before </a:t>
            </a:r>
            <a:r>
              <a:rPr lang="en-GB" dirty="0" smtClean="0"/>
              <a:t>the </a:t>
            </a:r>
            <a:r>
              <a:rPr lang="en-GB" i="1" dirty="0" err="1" smtClean="0"/>
              <a:t>malak</a:t>
            </a:r>
            <a:r>
              <a:rPr lang="en-GB" i="1" dirty="0" smtClean="0"/>
              <a:t> YHWH</a:t>
            </a:r>
            <a:r>
              <a:rPr lang="en-GB" dirty="0" smtClean="0"/>
              <a:t>.  At </a:t>
            </a:r>
            <a:r>
              <a:rPr lang="en-GB" dirty="0"/>
              <a:t>the priest’s right side is the </a:t>
            </a:r>
            <a:r>
              <a:rPr lang="en-GB" dirty="0" err="1"/>
              <a:t>satan</a:t>
            </a:r>
            <a:r>
              <a:rPr lang="en-GB" dirty="0"/>
              <a:t> (</a:t>
            </a:r>
            <a:r>
              <a:rPr lang="en-GB" i="1" dirty="0"/>
              <a:t>ha-</a:t>
            </a:r>
            <a:r>
              <a:rPr lang="en-GB" i="1" dirty="0" err="1"/>
              <a:t>satan</a:t>
            </a:r>
            <a:r>
              <a:rPr lang="en-GB" dirty="0"/>
              <a:t>), exercising the function of </a:t>
            </a:r>
            <a:r>
              <a:rPr lang="en-GB" dirty="0" smtClean="0"/>
              <a:t>accuser/prosecutor. </a:t>
            </a:r>
            <a:endParaRPr lang="en-GB" dirty="0"/>
          </a:p>
        </p:txBody>
      </p:sp>
      <p:pic>
        <p:nvPicPr>
          <p:cNvPr id="4098"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4860032" y="1484784"/>
            <a:ext cx="3880488" cy="47811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56821361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Satan as Celestial Prosecutor in the Book of Zechariah</a:t>
            </a:r>
            <a:endParaRPr lang="en-GB" dirty="0"/>
          </a:p>
        </p:txBody>
      </p:sp>
      <p:sp>
        <p:nvSpPr>
          <p:cNvPr id="4" name="Content Placeholder 3"/>
          <p:cNvSpPr>
            <a:spLocks noGrp="1"/>
          </p:cNvSpPr>
          <p:nvPr>
            <p:ph idx="1"/>
          </p:nvPr>
        </p:nvSpPr>
        <p:spPr>
          <a:xfrm>
            <a:off x="467544" y="1844824"/>
            <a:ext cx="8064896" cy="4525963"/>
          </a:xfrm>
        </p:spPr>
        <p:txBody>
          <a:bodyPr>
            <a:normAutofit/>
          </a:bodyPr>
          <a:lstStyle/>
          <a:p>
            <a:pPr algn="just"/>
            <a:r>
              <a:rPr lang="en-GB" sz="2800" dirty="0" smtClean="0"/>
              <a:t>‘Then he showed me the high priest Joshua standing before the angel of the LORD, and Satan [lit. ‘the Adversary/Accuser’, </a:t>
            </a:r>
            <a:r>
              <a:rPr lang="en-GB" sz="2800" i="1" dirty="0" smtClean="0"/>
              <a:t>ha-</a:t>
            </a:r>
            <a:r>
              <a:rPr lang="en-GB" sz="2800" i="1" dirty="0" err="1" smtClean="0"/>
              <a:t>satan</a:t>
            </a:r>
            <a:r>
              <a:rPr lang="en-GB" sz="2800" dirty="0" smtClean="0"/>
              <a:t>]</a:t>
            </a:r>
            <a:r>
              <a:rPr lang="en-GB" sz="2800" i="1" dirty="0" smtClean="0"/>
              <a:t> </a:t>
            </a:r>
            <a:r>
              <a:rPr lang="en-GB" sz="2800" dirty="0" smtClean="0"/>
              <a:t>standing at his right hand to accuse him. And the LORD said to Satan, “The LORD rebuke you, O Satan! The LORD who has chosen Jerusalem rebuke you! Is not this man a brand plucked from the fire?”’ (Zech. 3:1-2)</a:t>
            </a:r>
            <a:endParaRPr lang="en-GB" sz="2800" dirty="0"/>
          </a:p>
        </p:txBody>
      </p:sp>
    </p:spTree>
    <p:extLst>
      <p:ext uri="{BB962C8B-B14F-4D97-AF65-F5344CB8AC3E}">
        <p14:creationId xmlns:p14="http://schemas.microsoft.com/office/powerpoint/2010/main" val="373987201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88640"/>
            <a:ext cx="8229600" cy="1143000"/>
          </a:xfrm>
        </p:spPr>
        <p:txBody>
          <a:bodyPr>
            <a:normAutofit fontScale="90000"/>
          </a:bodyPr>
          <a:lstStyle/>
          <a:p>
            <a:r>
              <a:rPr lang="en-GB" dirty="0" smtClean="0"/>
              <a:t>Ha-</a:t>
            </a:r>
            <a:r>
              <a:rPr lang="en-GB" dirty="0" err="1" smtClean="0"/>
              <a:t>s</a:t>
            </a:r>
            <a:r>
              <a:rPr lang="en-GB" dirty="0" err="1" smtClean="0"/>
              <a:t>atan</a:t>
            </a:r>
            <a:r>
              <a:rPr lang="en-GB" dirty="0" smtClean="0"/>
              <a:t> </a:t>
            </a:r>
            <a:r>
              <a:rPr lang="en-GB" dirty="0" smtClean="0"/>
              <a:t>in Job/Zechariah: The Work of </a:t>
            </a:r>
            <a:r>
              <a:rPr lang="en-GB" dirty="0" err="1" smtClean="0"/>
              <a:t>Adolphe</a:t>
            </a:r>
            <a:r>
              <a:rPr lang="en-GB" dirty="0" smtClean="0"/>
              <a:t> </a:t>
            </a:r>
            <a:r>
              <a:rPr lang="en-GB" dirty="0" err="1" smtClean="0"/>
              <a:t>Lods</a:t>
            </a:r>
            <a:endParaRPr lang="en-GB" dirty="0"/>
          </a:p>
        </p:txBody>
      </p:sp>
      <p:sp>
        <p:nvSpPr>
          <p:cNvPr id="3" name="Content Placeholder 2"/>
          <p:cNvSpPr>
            <a:spLocks noGrp="1"/>
          </p:cNvSpPr>
          <p:nvPr>
            <p:ph idx="1"/>
          </p:nvPr>
        </p:nvSpPr>
        <p:spPr>
          <a:xfrm>
            <a:off x="467544" y="1700808"/>
            <a:ext cx="8064896" cy="5256584"/>
          </a:xfrm>
        </p:spPr>
        <p:txBody>
          <a:bodyPr>
            <a:noAutofit/>
          </a:bodyPr>
          <a:lstStyle/>
          <a:p>
            <a:pPr algn="just"/>
            <a:r>
              <a:rPr lang="en-GB" sz="2000" dirty="0"/>
              <a:t>T</a:t>
            </a:r>
            <a:r>
              <a:rPr lang="en-GB" sz="2000" dirty="0" smtClean="0"/>
              <a:t>he </a:t>
            </a:r>
            <a:r>
              <a:rPr lang="en-GB" sz="2000" dirty="0"/>
              <a:t>character resembles a widespread figure in the human governments of </a:t>
            </a:r>
            <a:r>
              <a:rPr lang="en-GB" sz="2000" dirty="0" smtClean="0"/>
              <a:t>the ancient Near East, </a:t>
            </a:r>
            <a:r>
              <a:rPr lang="en-GB" sz="2000" dirty="0"/>
              <a:t>i.e. the official inspector and informer employed by the </a:t>
            </a:r>
            <a:r>
              <a:rPr lang="en-GB" sz="2000" dirty="0" smtClean="0"/>
              <a:t>ruling authorities. </a:t>
            </a:r>
          </a:p>
          <a:p>
            <a:pPr algn="just"/>
            <a:endParaRPr lang="en-GB" sz="2000" dirty="0"/>
          </a:p>
          <a:p>
            <a:pPr algn="just"/>
            <a:r>
              <a:rPr lang="en-GB" sz="2000" dirty="0" smtClean="0"/>
              <a:t>Xenophon (430-354) </a:t>
            </a:r>
            <a:r>
              <a:rPr lang="en-GB" sz="2000" dirty="0"/>
              <a:t>speaks of the ‘Eyes and Ears of the King</a:t>
            </a:r>
            <a:r>
              <a:rPr lang="en-GB" sz="2000" dirty="0" smtClean="0"/>
              <a:t>’, the network of regional informers in the </a:t>
            </a:r>
            <a:r>
              <a:rPr lang="en-GB" sz="2000" dirty="0" err="1" smtClean="0"/>
              <a:t>Achaemenid</a:t>
            </a:r>
            <a:r>
              <a:rPr lang="en-GB" sz="2000" dirty="0" smtClean="0"/>
              <a:t> Empire of Cyrus </a:t>
            </a:r>
            <a:r>
              <a:rPr lang="en-GB" sz="2000" dirty="0"/>
              <a:t>the </a:t>
            </a:r>
            <a:r>
              <a:rPr lang="en-GB" sz="2000" dirty="0" smtClean="0"/>
              <a:t>Great (</a:t>
            </a:r>
            <a:r>
              <a:rPr lang="en-GB" sz="2000" dirty="0" err="1"/>
              <a:t>Cyropedia</a:t>
            </a:r>
            <a:r>
              <a:rPr lang="en-GB" sz="2000" dirty="0"/>
              <a:t> </a:t>
            </a:r>
            <a:r>
              <a:rPr lang="en-GB" sz="2000" dirty="0" smtClean="0"/>
              <a:t>8.6.16). </a:t>
            </a:r>
          </a:p>
          <a:p>
            <a:pPr marL="0" indent="0" algn="just">
              <a:buNone/>
            </a:pPr>
            <a:endParaRPr lang="en-GB" sz="2000" dirty="0"/>
          </a:p>
          <a:p>
            <a:pPr algn="just"/>
            <a:r>
              <a:rPr lang="en-GB" sz="2000" dirty="0" smtClean="0"/>
              <a:t>The characterization of </a:t>
            </a:r>
            <a:r>
              <a:rPr lang="en-GB" sz="2000" i="1" dirty="0" smtClean="0"/>
              <a:t>ha-</a:t>
            </a:r>
            <a:r>
              <a:rPr lang="en-GB" sz="2000" i="1" dirty="0" err="1" smtClean="0"/>
              <a:t>satan</a:t>
            </a:r>
            <a:r>
              <a:rPr lang="en-GB" sz="2000" dirty="0" smtClean="0"/>
              <a:t> in Job and Zechariah suggests the activity of a field-inspector/informer who returns to the court of the king in order </a:t>
            </a:r>
            <a:r>
              <a:rPr lang="en-GB" sz="2000" dirty="0"/>
              <a:t>to </a:t>
            </a:r>
            <a:r>
              <a:rPr lang="en-GB" sz="2000" dirty="0" smtClean="0"/>
              <a:t>bring accusations and report on his findings.  </a:t>
            </a:r>
          </a:p>
        </p:txBody>
      </p:sp>
    </p:spTree>
    <p:extLst>
      <p:ext uri="{BB962C8B-B14F-4D97-AF65-F5344CB8AC3E}">
        <p14:creationId xmlns:p14="http://schemas.microsoft.com/office/powerpoint/2010/main" val="4188932033"/>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0"/>
            <a:ext cx="8229600" cy="1143000"/>
          </a:xfrm>
        </p:spPr>
        <p:txBody>
          <a:bodyPr/>
          <a:lstStyle/>
          <a:p>
            <a:r>
              <a:rPr lang="en-GB" dirty="0" smtClean="0"/>
              <a:t>Satan Job Spec (Kelly, p. 28)</a:t>
            </a:r>
            <a:endParaRPr lang="en-GB" dirty="0"/>
          </a:p>
        </p:txBody>
      </p:sp>
      <p:sp>
        <p:nvSpPr>
          <p:cNvPr id="3" name="Content Placeholder 2"/>
          <p:cNvSpPr>
            <a:spLocks noGrp="1"/>
          </p:cNvSpPr>
          <p:nvPr>
            <p:ph idx="1"/>
          </p:nvPr>
        </p:nvSpPr>
        <p:spPr>
          <a:xfrm>
            <a:off x="611560" y="1628800"/>
            <a:ext cx="7776864" cy="4824536"/>
          </a:xfrm>
        </p:spPr>
        <p:txBody>
          <a:bodyPr/>
          <a:lstStyle/>
          <a:p>
            <a:pPr algn="just"/>
            <a:r>
              <a:rPr lang="en-GB" sz="2800" dirty="0" smtClean="0"/>
              <a:t>‘Job </a:t>
            </a:r>
            <a:r>
              <a:rPr lang="en-GB" sz="2800" dirty="0"/>
              <a:t>Description of Official </a:t>
            </a:r>
            <a:r>
              <a:rPr lang="en-GB" sz="2800" dirty="0" err="1"/>
              <a:t>Satans</a:t>
            </a:r>
            <a:r>
              <a:rPr lang="en-GB" sz="2800" dirty="0"/>
              <a:t>. Patrol the Earth, observe Human behaviour, test ostensible virtue by various means. Be prepared, upon consultation with High Command, to instigate preventative or punitive measures against sinful actions. Function as accusers in tribunal, and announce verdicts against </a:t>
            </a:r>
            <a:r>
              <a:rPr lang="en-GB" sz="2800" dirty="0" smtClean="0"/>
              <a:t>culprits.’</a:t>
            </a:r>
            <a:endParaRPr lang="en-GB" sz="2800" dirty="0"/>
          </a:p>
          <a:p>
            <a:endParaRPr lang="en-GB" dirty="0"/>
          </a:p>
        </p:txBody>
      </p:sp>
    </p:spTree>
    <p:extLst>
      <p:ext uri="{BB962C8B-B14F-4D97-AF65-F5344CB8AC3E}">
        <p14:creationId xmlns:p14="http://schemas.microsoft.com/office/powerpoint/2010/main" val="127089486"/>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88640"/>
            <a:ext cx="8229600" cy="1143000"/>
          </a:xfrm>
        </p:spPr>
        <p:txBody>
          <a:bodyPr/>
          <a:lstStyle/>
          <a:p>
            <a:r>
              <a:rPr lang="en-GB" dirty="0" smtClean="0"/>
              <a:t>1 Chronicles 21:1</a:t>
            </a:r>
            <a:endParaRPr lang="en-GB" dirty="0"/>
          </a:p>
        </p:txBody>
      </p:sp>
      <p:sp>
        <p:nvSpPr>
          <p:cNvPr id="3" name="Content Placeholder 2"/>
          <p:cNvSpPr>
            <a:spLocks noGrp="1"/>
          </p:cNvSpPr>
          <p:nvPr>
            <p:ph idx="1"/>
          </p:nvPr>
        </p:nvSpPr>
        <p:spPr>
          <a:xfrm>
            <a:off x="323528" y="1844824"/>
            <a:ext cx="8208912" cy="4525963"/>
          </a:xfrm>
        </p:spPr>
        <p:txBody>
          <a:bodyPr>
            <a:normAutofit/>
          </a:bodyPr>
          <a:lstStyle/>
          <a:p>
            <a:pPr algn="just"/>
            <a:r>
              <a:rPr lang="en-GB" sz="2800" dirty="0" smtClean="0"/>
              <a:t>‘Satan [Hebrew: </a:t>
            </a:r>
            <a:r>
              <a:rPr lang="en-GB" sz="2800" i="1" dirty="0" smtClean="0"/>
              <a:t>Satan</a:t>
            </a:r>
            <a:r>
              <a:rPr lang="en-GB" sz="2800" dirty="0" smtClean="0"/>
              <a:t>] stood up against Israel, and incited David to count the people of Israel’ (1 Chron. 21:1; cf. 2 Samuel 24). </a:t>
            </a:r>
          </a:p>
          <a:p>
            <a:pPr algn="just"/>
            <a:endParaRPr lang="en-GB" sz="2800" dirty="0"/>
          </a:p>
          <a:p>
            <a:pPr algn="just"/>
            <a:r>
              <a:rPr lang="en-GB" sz="2800" dirty="0" smtClean="0"/>
              <a:t>The only instance in the Hebrew Bible of ‘Satan’ as a proper nou</a:t>
            </a:r>
            <a:r>
              <a:rPr lang="en-GB" sz="2800" dirty="0"/>
              <a:t>n</a:t>
            </a:r>
            <a:r>
              <a:rPr lang="en-GB" sz="2800" dirty="0" smtClean="0"/>
              <a:t> (with a capital ‘S’)?</a:t>
            </a:r>
          </a:p>
          <a:p>
            <a:pPr algn="just"/>
            <a:endParaRPr lang="en-GB" sz="2800" dirty="0"/>
          </a:p>
          <a:p>
            <a:pPr algn="just"/>
            <a:endParaRPr lang="en-GB" sz="2800" dirty="0"/>
          </a:p>
        </p:txBody>
      </p:sp>
    </p:spTree>
    <p:extLst>
      <p:ext uri="{BB962C8B-B14F-4D97-AF65-F5344CB8AC3E}">
        <p14:creationId xmlns:p14="http://schemas.microsoft.com/office/powerpoint/2010/main" val="3001067702"/>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lstStyle/>
          <a:p>
            <a:r>
              <a:rPr lang="en-GB" dirty="0" smtClean="0"/>
              <a:t>Zoroastrianism</a:t>
            </a:r>
            <a:endParaRPr lang="en-GB" dirty="0"/>
          </a:p>
        </p:txBody>
      </p:sp>
      <p:sp>
        <p:nvSpPr>
          <p:cNvPr id="3" name="Content Placeholder 2"/>
          <p:cNvSpPr>
            <a:spLocks noGrp="1"/>
          </p:cNvSpPr>
          <p:nvPr>
            <p:ph idx="1"/>
          </p:nvPr>
        </p:nvSpPr>
        <p:spPr>
          <a:xfrm>
            <a:off x="395536" y="1628800"/>
            <a:ext cx="8208912" cy="4525963"/>
          </a:xfrm>
        </p:spPr>
        <p:txBody>
          <a:bodyPr>
            <a:normAutofit fontScale="92500" lnSpcReduction="20000"/>
          </a:bodyPr>
          <a:lstStyle/>
          <a:p>
            <a:pPr algn="just"/>
            <a:r>
              <a:rPr lang="en-GB" sz="2800" dirty="0" smtClean="0"/>
              <a:t>The theology of Zoroastrianism (also known as </a:t>
            </a:r>
            <a:r>
              <a:rPr lang="en-GB" sz="2800" dirty="0" err="1" smtClean="0"/>
              <a:t>Mazdaism</a:t>
            </a:r>
            <a:r>
              <a:rPr lang="en-GB" sz="2800" dirty="0" smtClean="0"/>
              <a:t>), with which the Jews came into contact during the Babylonian exile, is based </a:t>
            </a:r>
            <a:r>
              <a:rPr lang="en-GB" sz="2800" dirty="0"/>
              <a:t>on the opposing forces of good and evil. </a:t>
            </a:r>
            <a:endParaRPr lang="en-GB" sz="2800" dirty="0" smtClean="0"/>
          </a:p>
          <a:p>
            <a:pPr algn="just"/>
            <a:endParaRPr lang="en-GB" sz="2800" dirty="0"/>
          </a:p>
          <a:p>
            <a:pPr algn="just"/>
            <a:r>
              <a:rPr lang="en-GB" sz="2800" dirty="0" smtClean="0"/>
              <a:t>Evil </a:t>
            </a:r>
            <a:r>
              <a:rPr lang="en-GB" sz="2800" dirty="0"/>
              <a:t>is not an aspect of the good God but </a:t>
            </a:r>
            <a:r>
              <a:rPr lang="en-GB" sz="2800" dirty="0" smtClean="0"/>
              <a:t>is a </a:t>
            </a:r>
            <a:r>
              <a:rPr lang="en-GB" sz="2800" dirty="0"/>
              <a:t>completely separate principle. </a:t>
            </a:r>
            <a:endParaRPr lang="en-GB" sz="2800" dirty="0" smtClean="0"/>
          </a:p>
          <a:p>
            <a:pPr algn="just"/>
            <a:endParaRPr lang="en-GB" sz="2800" dirty="0"/>
          </a:p>
          <a:p>
            <a:pPr algn="just"/>
            <a:r>
              <a:rPr lang="en-GB" sz="2800" dirty="0" smtClean="0"/>
              <a:t>A combination of dualism and monotheism. </a:t>
            </a:r>
          </a:p>
          <a:p>
            <a:pPr algn="just"/>
            <a:endParaRPr lang="en-GB" sz="2800" dirty="0"/>
          </a:p>
          <a:p>
            <a:pPr algn="just"/>
            <a:r>
              <a:rPr lang="en-GB" sz="2800" dirty="0"/>
              <a:t>Persian influence on post-exilic Judaism is evident in </a:t>
            </a:r>
            <a:r>
              <a:rPr lang="en-GB" sz="2800" dirty="0" smtClean="0"/>
              <a:t>a number of areas (e.g. eschatology). </a:t>
            </a:r>
          </a:p>
          <a:p>
            <a:pPr algn="just"/>
            <a:endParaRPr lang="en-GB" sz="2800" dirty="0"/>
          </a:p>
          <a:p>
            <a:pPr algn="just"/>
            <a:endParaRPr lang="en-GB" sz="2800" dirty="0"/>
          </a:p>
        </p:txBody>
      </p:sp>
    </p:spTree>
    <p:extLst>
      <p:ext uri="{BB962C8B-B14F-4D97-AF65-F5344CB8AC3E}">
        <p14:creationId xmlns:p14="http://schemas.microsoft.com/office/powerpoint/2010/main" val="781277798"/>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lstStyle/>
          <a:p>
            <a:r>
              <a:rPr lang="en-GB" dirty="0" smtClean="0"/>
              <a:t>Zoroastrianism</a:t>
            </a:r>
            <a:endParaRPr lang="en-GB" dirty="0"/>
          </a:p>
        </p:txBody>
      </p:sp>
      <p:sp>
        <p:nvSpPr>
          <p:cNvPr id="3" name="Content Placeholder 2"/>
          <p:cNvSpPr>
            <a:spLocks noGrp="1"/>
          </p:cNvSpPr>
          <p:nvPr>
            <p:ph idx="1"/>
          </p:nvPr>
        </p:nvSpPr>
        <p:spPr>
          <a:xfrm>
            <a:off x="395536" y="1196752"/>
            <a:ext cx="8229600" cy="4752528"/>
          </a:xfrm>
        </p:spPr>
        <p:txBody>
          <a:bodyPr>
            <a:normAutofit/>
          </a:bodyPr>
          <a:lstStyle/>
          <a:p>
            <a:endParaRPr lang="en-GB" dirty="0"/>
          </a:p>
          <a:p>
            <a:pPr algn="just"/>
            <a:r>
              <a:rPr lang="en-GB" dirty="0"/>
              <a:t>F</a:t>
            </a:r>
            <a:r>
              <a:rPr lang="en-GB" dirty="0" smtClean="0"/>
              <a:t>ounded by the Iranian prophet Zarathustra (Zoroaster) c. 1200 BCE. </a:t>
            </a:r>
          </a:p>
          <a:p>
            <a:pPr algn="just"/>
            <a:endParaRPr lang="en-GB" dirty="0"/>
          </a:p>
          <a:p>
            <a:pPr algn="just"/>
            <a:r>
              <a:rPr lang="en-GB" dirty="0" smtClean="0"/>
              <a:t>The official religion of Persia for almost 1000 years. </a:t>
            </a:r>
          </a:p>
          <a:p>
            <a:pPr marL="0" indent="0" algn="just">
              <a:buNone/>
            </a:pPr>
            <a:endParaRPr lang="en-GB" dirty="0"/>
          </a:p>
          <a:p>
            <a:pPr algn="just"/>
            <a:r>
              <a:rPr lang="en-GB" dirty="0" err="1" smtClean="0"/>
              <a:t>Angra</a:t>
            </a:r>
            <a:r>
              <a:rPr lang="en-GB" dirty="0" smtClean="0"/>
              <a:t> </a:t>
            </a:r>
            <a:r>
              <a:rPr lang="en-GB" dirty="0" err="1"/>
              <a:t>Mainyu</a:t>
            </a:r>
            <a:r>
              <a:rPr lang="en-GB" dirty="0"/>
              <a:t> </a:t>
            </a:r>
            <a:r>
              <a:rPr lang="en-GB" dirty="0" smtClean="0"/>
              <a:t>(‘Destructive Spirit’, also known as Ahriman) is the personification of evil and </a:t>
            </a:r>
            <a:r>
              <a:rPr lang="en-GB" dirty="0"/>
              <a:t>the first real Devil in world religion. </a:t>
            </a:r>
          </a:p>
          <a:p>
            <a:endParaRPr lang="en-GB" dirty="0"/>
          </a:p>
        </p:txBody>
      </p:sp>
    </p:spTree>
    <p:extLst>
      <p:ext uri="{BB962C8B-B14F-4D97-AF65-F5344CB8AC3E}">
        <p14:creationId xmlns:p14="http://schemas.microsoft.com/office/powerpoint/2010/main" val="683007773"/>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584"/>
            <a:ext cx="8229600" cy="1143000"/>
          </a:xfrm>
        </p:spPr>
        <p:txBody>
          <a:bodyPr/>
          <a:lstStyle/>
          <a:p>
            <a:r>
              <a:rPr lang="en-GB" dirty="0" smtClean="0"/>
              <a:t>Zoroastrianism</a:t>
            </a:r>
            <a:endParaRPr lang="en-GB" dirty="0"/>
          </a:p>
        </p:txBody>
      </p:sp>
      <p:sp>
        <p:nvSpPr>
          <p:cNvPr id="3" name="Content Placeholder 2"/>
          <p:cNvSpPr>
            <a:spLocks noGrp="1"/>
          </p:cNvSpPr>
          <p:nvPr>
            <p:ph idx="1"/>
          </p:nvPr>
        </p:nvSpPr>
        <p:spPr>
          <a:xfrm>
            <a:off x="395536" y="1628800"/>
            <a:ext cx="8229600" cy="4525963"/>
          </a:xfrm>
        </p:spPr>
        <p:txBody>
          <a:bodyPr>
            <a:normAutofit lnSpcReduction="10000"/>
          </a:bodyPr>
          <a:lstStyle/>
          <a:p>
            <a:pPr algn="just"/>
            <a:r>
              <a:rPr lang="en-GB" dirty="0"/>
              <a:t>Ahriman is darkness and evil, in contrast with the wise Lord, </a:t>
            </a:r>
            <a:r>
              <a:rPr lang="en-GB" dirty="0" err="1"/>
              <a:t>Ahura</a:t>
            </a:r>
            <a:r>
              <a:rPr lang="en-GB" dirty="0"/>
              <a:t> Mazda </a:t>
            </a:r>
            <a:r>
              <a:rPr lang="en-GB" dirty="0" smtClean="0"/>
              <a:t>(or Ormazd), who </a:t>
            </a:r>
            <a:r>
              <a:rPr lang="en-GB" dirty="0"/>
              <a:t>is goodness and light. </a:t>
            </a:r>
            <a:endParaRPr lang="en-GB" dirty="0" smtClean="0"/>
          </a:p>
          <a:p>
            <a:pPr algn="just"/>
            <a:endParaRPr lang="en-GB" dirty="0"/>
          </a:p>
          <a:p>
            <a:pPr algn="just"/>
            <a:r>
              <a:rPr lang="en-GB" dirty="0" smtClean="0"/>
              <a:t>Ahriman </a:t>
            </a:r>
            <a:r>
              <a:rPr lang="en-GB" dirty="0"/>
              <a:t>was banished by the good spirit and now lives in Hell, from where he invades the world as the </a:t>
            </a:r>
            <a:r>
              <a:rPr lang="en-GB" dirty="0" smtClean="0"/>
              <a:t>personification </a:t>
            </a:r>
            <a:r>
              <a:rPr lang="en-GB" dirty="0"/>
              <a:t>of </a:t>
            </a:r>
            <a:r>
              <a:rPr lang="en-GB" dirty="0" smtClean="0"/>
              <a:t>evil.</a:t>
            </a:r>
          </a:p>
          <a:p>
            <a:pPr algn="just"/>
            <a:endParaRPr lang="en-GB" dirty="0"/>
          </a:p>
          <a:p>
            <a:pPr algn="just"/>
            <a:r>
              <a:rPr lang="en-GB" dirty="0"/>
              <a:t>Humans have been given free will, which makes them susceptible to evil, although they can call on Ormazd for help. </a:t>
            </a:r>
          </a:p>
          <a:p>
            <a:pPr algn="just"/>
            <a:endParaRPr lang="en-GB" dirty="0"/>
          </a:p>
          <a:p>
            <a:pPr algn="just"/>
            <a:r>
              <a:rPr lang="en-GB" dirty="0"/>
              <a:t>At the end of the world, Ahriman will be defeated and cast </a:t>
            </a:r>
            <a:r>
              <a:rPr lang="en-GB" dirty="0" smtClean="0"/>
              <a:t>into the abyss forever.  </a:t>
            </a:r>
          </a:p>
        </p:txBody>
      </p:sp>
    </p:spTree>
    <p:extLst>
      <p:ext uri="{BB962C8B-B14F-4D97-AF65-F5344CB8AC3E}">
        <p14:creationId xmlns:p14="http://schemas.microsoft.com/office/powerpoint/2010/main" val="1252090568"/>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fontScale="90000"/>
          </a:bodyPr>
          <a:lstStyle/>
          <a:p>
            <a:r>
              <a:rPr lang="en-GB" dirty="0" err="1" smtClean="0"/>
              <a:t>Ahura</a:t>
            </a:r>
            <a:r>
              <a:rPr lang="en-GB" dirty="0" smtClean="0"/>
              <a:t> Mazda and </a:t>
            </a:r>
            <a:r>
              <a:rPr lang="en-GB" dirty="0" err="1" smtClean="0"/>
              <a:t>Ardashir</a:t>
            </a:r>
            <a:r>
              <a:rPr lang="en-GB" dirty="0"/>
              <a:t> </a:t>
            </a:r>
            <a:r>
              <a:rPr lang="en-GB" dirty="0" smtClean="0"/>
              <a:t>I, </a:t>
            </a:r>
            <a:r>
              <a:rPr lang="en-GB" dirty="0" err="1" smtClean="0"/>
              <a:t>Naqsh</a:t>
            </a:r>
            <a:r>
              <a:rPr lang="en-GB" dirty="0" smtClean="0"/>
              <a:t>-e </a:t>
            </a:r>
            <a:r>
              <a:rPr lang="en-GB" dirty="0" err="1"/>
              <a:t>Rustam</a:t>
            </a:r>
            <a:endParaRPr lang="en-GB" dirty="0"/>
          </a:p>
        </p:txBody>
      </p:sp>
      <p:pic>
        <p:nvPicPr>
          <p:cNvPr id="1027" name="Picture 3"/>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39552" y="1628800"/>
            <a:ext cx="8208912" cy="47091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75356285"/>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323528" y="260648"/>
            <a:ext cx="8229600" cy="1143000"/>
          </a:xfrm>
        </p:spPr>
        <p:txBody>
          <a:bodyPr>
            <a:normAutofit fontScale="90000"/>
          </a:bodyPr>
          <a:lstStyle/>
          <a:p>
            <a:r>
              <a:rPr lang="en-GB" dirty="0" smtClean="0"/>
              <a:t>The Possible Influence of Zoroastrianism on the Character of Satan</a:t>
            </a:r>
            <a:endParaRPr lang="en-GB" dirty="0"/>
          </a:p>
        </p:txBody>
      </p:sp>
      <p:sp>
        <p:nvSpPr>
          <p:cNvPr id="6" name="Content Placeholder 5"/>
          <p:cNvSpPr>
            <a:spLocks noGrp="1"/>
          </p:cNvSpPr>
          <p:nvPr>
            <p:ph idx="1"/>
          </p:nvPr>
        </p:nvSpPr>
        <p:spPr>
          <a:xfrm>
            <a:off x="395536" y="1916832"/>
            <a:ext cx="8229600" cy="4525963"/>
          </a:xfrm>
        </p:spPr>
        <p:txBody>
          <a:bodyPr/>
          <a:lstStyle/>
          <a:p>
            <a:pPr algn="just"/>
            <a:r>
              <a:rPr lang="en-GB" dirty="0" smtClean="0"/>
              <a:t>While impossible to discount entirely, the idea that Satan in 1 Chron. 21:1 has been influenced by Persian dualism remains highly conjectural.  </a:t>
            </a:r>
          </a:p>
          <a:p>
            <a:pPr algn="just"/>
            <a:endParaRPr lang="en-GB" dirty="0"/>
          </a:p>
          <a:p>
            <a:pPr algn="just"/>
            <a:r>
              <a:rPr lang="en-GB" dirty="0" smtClean="0"/>
              <a:t>The Greek translators of the Hebrew Bible appear to understand the verse as a reference to a </a:t>
            </a:r>
            <a:r>
              <a:rPr lang="en-GB" i="1" dirty="0" smtClean="0"/>
              <a:t>human</a:t>
            </a:r>
            <a:r>
              <a:rPr lang="en-GB" dirty="0" smtClean="0"/>
              <a:t> adversary. </a:t>
            </a:r>
          </a:p>
          <a:p>
            <a:pPr algn="just"/>
            <a:endParaRPr lang="en-GB" dirty="0"/>
          </a:p>
          <a:p>
            <a:pPr algn="just"/>
            <a:r>
              <a:rPr lang="en-GB" dirty="0" smtClean="0"/>
              <a:t>Ultimately, there is not enough information </a:t>
            </a:r>
            <a:r>
              <a:rPr lang="en-GB" dirty="0"/>
              <a:t>i</a:t>
            </a:r>
            <a:r>
              <a:rPr lang="en-GB" dirty="0" smtClean="0"/>
              <a:t>n 1 Chron. 21 to make a definitive judgement. </a:t>
            </a:r>
            <a:endParaRPr lang="en-GB" dirty="0"/>
          </a:p>
        </p:txBody>
      </p:sp>
    </p:spTree>
    <p:extLst>
      <p:ext uri="{BB962C8B-B14F-4D97-AF65-F5344CB8AC3E}">
        <p14:creationId xmlns:p14="http://schemas.microsoft.com/office/powerpoint/2010/main" val="1292717401"/>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88640"/>
            <a:ext cx="8229600" cy="1143000"/>
          </a:xfrm>
        </p:spPr>
        <p:txBody>
          <a:bodyPr/>
          <a:lstStyle/>
          <a:p>
            <a:r>
              <a:rPr lang="en-GB" dirty="0" smtClean="0"/>
              <a:t>Summary</a:t>
            </a:r>
            <a:endParaRPr lang="en-GB" dirty="0"/>
          </a:p>
        </p:txBody>
      </p:sp>
      <p:sp>
        <p:nvSpPr>
          <p:cNvPr id="3" name="Content Placeholder 2"/>
          <p:cNvSpPr>
            <a:spLocks noGrp="1"/>
          </p:cNvSpPr>
          <p:nvPr>
            <p:ph idx="1"/>
          </p:nvPr>
        </p:nvSpPr>
        <p:spPr>
          <a:xfrm>
            <a:off x="395536" y="1484784"/>
            <a:ext cx="8229600" cy="4525963"/>
          </a:xfrm>
        </p:spPr>
        <p:txBody>
          <a:bodyPr>
            <a:normAutofit fontScale="92500" lnSpcReduction="20000"/>
          </a:bodyPr>
          <a:lstStyle/>
          <a:p>
            <a:pPr algn="just"/>
            <a:endParaRPr lang="en-GB" dirty="0"/>
          </a:p>
          <a:p>
            <a:pPr algn="just"/>
            <a:r>
              <a:rPr lang="en-GB" sz="2600" dirty="0" smtClean="0"/>
              <a:t>The Hebrew word </a:t>
            </a:r>
            <a:r>
              <a:rPr lang="en-GB" sz="2600" i="1" dirty="0" err="1" smtClean="0"/>
              <a:t>satan</a:t>
            </a:r>
            <a:r>
              <a:rPr lang="en-GB" sz="2600" dirty="0" smtClean="0"/>
              <a:t> is a common noun meaning ‘adversary’ or ‘one who obstructs’. </a:t>
            </a:r>
          </a:p>
          <a:p>
            <a:pPr algn="just"/>
            <a:endParaRPr lang="en-GB" sz="2600" dirty="0"/>
          </a:p>
          <a:p>
            <a:pPr algn="just"/>
            <a:r>
              <a:rPr lang="en-GB" sz="2600" dirty="0" smtClean="0"/>
              <a:t>It is used in reference to both human (Samuel and Kings) and supernatural  (Numbers, Job and Zechariah) figures. </a:t>
            </a:r>
          </a:p>
          <a:p>
            <a:pPr algn="just"/>
            <a:endParaRPr lang="en-GB" sz="2600" dirty="0"/>
          </a:p>
          <a:p>
            <a:pPr algn="just"/>
            <a:r>
              <a:rPr lang="en-GB" sz="2600" dirty="0" smtClean="0"/>
              <a:t>1 Chron. 21:1 is the only place in the entire Hebrew Bible where </a:t>
            </a:r>
            <a:r>
              <a:rPr lang="en-GB" sz="2600" b="1" dirty="0" smtClean="0"/>
              <a:t>S</a:t>
            </a:r>
            <a:r>
              <a:rPr lang="en-GB" sz="2600" dirty="0" smtClean="0"/>
              <a:t>atan functions as a proper name (probably). </a:t>
            </a:r>
          </a:p>
          <a:p>
            <a:pPr algn="just"/>
            <a:endParaRPr lang="en-GB" sz="2600" dirty="0"/>
          </a:p>
          <a:p>
            <a:pPr algn="just"/>
            <a:r>
              <a:rPr lang="en-GB" sz="2600" dirty="0" smtClean="0"/>
              <a:t>For the most part, the word </a:t>
            </a:r>
            <a:r>
              <a:rPr lang="en-GB" sz="2600" i="1" dirty="0" err="1" smtClean="0"/>
              <a:t>satan</a:t>
            </a:r>
            <a:r>
              <a:rPr lang="en-GB" sz="2600" i="1" dirty="0" smtClean="0"/>
              <a:t> </a:t>
            </a:r>
            <a:r>
              <a:rPr lang="en-GB" sz="2600" dirty="0" smtClean="0"/>
              <a:t>does not refer to an evil supernatural being. </a:t>
            </a:r>
            <a:endParaRPr lang="en-GB" sz="2600" dirty="0"/>
          </a:p>
        </p:txBody>
      </p:sp>
    </p:spTree>
    <p:extLst>
      <p:ext uri="{BB962C8B-B14F-4D97-AF65-F5344CB8AC3E}">
        <p14:creationId xmlns:p14="http://schemas.microsoft.com/office/powerpoint/2010/main" val="3777708469"/>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1772816"/>
            <a:ext cx="8229600" cy="4525963"/>
          </a:xfrm>
        </p:spPr>
        <p:txBody>
          <a:bodyPr>
            <a:normAutofit/>
          </a:bodyPr>
          <a:lstStyle/>
          <a:p>
            <a:pPr algn="just"/>
            <a:r>
              <a:rPr lang="en-GB" sz="2800" dirty="0" smtClean="0"/>
              <a:t>The question is, since there is virtually no reference in the Hebrew Bible to an evil supernatural being with the proper name Satan, how and why does he appear as a fully fledged character in the New Testament (that is, as the personification of evil and Jesus’ arch nemesis)? </a:t>
            </a:r>
            <a:endParaRPr lang="en-GB" sz="2800" dirty="0"/>
          </a:p>
        </p:txBody>
      </p:sp>
    </p:spTree>
    <p:extLst>
      <p:ext uri="{BB962C8B-B14F-4D97-AF65-F5344CB8AC3E}">
        <p14:creationId xmlns:p14="http://schemas.microsoft.com/office/powerpoint/2010/main" val="1724459881"/>
      </p:ext>
    </p:extLst>
  </p:cSld>
  <p:clrMapOvr>
    <a:masterClrMapping/>
  </p:clrMapOvr>
  <p:timing>
    <p:tnLst>
      <p:par>
        <p:cTn id="1" dur="indefinite" restart="never" nodeType="tmRoot"/>
      </p:par>
    </p:tnLst>
  </p:timing>
</p:sld>
</file>

<file path=ppt/theme/theme1.xml><?xml version="1.0" encoding="utf-8"?>
<a:theme xmlns:a="http://schemas.openxmlformats.org/drawingml/2006/main" name="Thatch">
  <a:themeElements>
    <a:clrScheme name="NewsPrint">
      <a:dk1>
        <a:sysClr val="windowText" lastClr="000000"/>
      </a:dk1>
      <a:lt1>
        <a:sysClr val="window" lastClr="FFFFFF"/>
      </a:lt1>
      <a:dk2>
        <a:srgbClr val="303030"/>
      </a:dk2>
      <a:lt2>
        <a:srgbClr val="DEDEE0"/>
      </a:lt2>
      <a:accent1>
        <a:srgbClr val="AD0101"/>
      </a:accent1>
      <a:accent2>
        <a:srgbClr val="726056"/>
      </a:accent2>
      <a:accent3>
        <a:srgbClr val="AC956E"/>
      </a:accent3>
      <a:accent4>
        <a:srgbClr val="808DA9"/>
      </a:accent4>
      <a:accent5>
        <a:srgbClr val="424E5B"/>
      </a:accent5>
      <a:accent6>
        <a:srgbClr val="730E00"/>
      </a:accent6>
      <a:hlink>
        <a:srgbClr val="D26900"/>
      </a:hlink>
      <a:folHlink>
        <a:srgbClr val="D89243"/>
      </a:folHlink>
    </a:clrScheme>
    <a:fontScheme name="Median">
      <a:majorFont>
        <a:latin typeface="Tw Cen MT"/>
        <a:ea typeface=""/>
        <a:cs typeface=""/>
        <a:font script="Grek" typeface="Calibri"/>
        <a:font script="Cyrl" typeface="Calibri"/>
        <a:font script="Jpan" typeface="HG創英角ｺﾞｼｯｸUB"/>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a:ea typeface=""/>
        <a:cs typeface=""/>
        <a:font script="Grek" typeface="Calibri"/>
        <a:font script="Cyrl" typeface="Calibri"/>
        <a:font script="Jpan" typeface="HG創英角ｺﾞｼｯｸUB"/>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Thatch">
      <a:fillStyleLst>
        <a:solidFill>
          <a:schemeClr val="phClr"/>
        </a:solidFill>
        <a:gradFill rotWithShape="1">
          <a:gsLst>
            <a:gs pos="0">
              <a:schemeClr val="phClr">
                <a:tint val="79000"/>
                <a:satMod val="180000"/>
              </a:schemeClr>
            </a:gs>
            <a:gs pos="65000">
              <a:schemeClr val="phClr">
                <a:tint val="52000"/>
                <a:satMod val="250000"/>
              </a:schemeClr>
            </a:gs>
            <a:gs pos="100000">
              <a:schemeClr val="phClr">
                <a:tint val="29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15875" cap="flat" cmpd="sng" algn="ctr">
          <a:solidFill>
            <a:schemeClr val="phClr"/>
          </a:solidFill>
          <a:prstDash val="solid"/>
        </a:ln>
        <a:ln w="38100" cap="flat" cmpd="sng" algn="ctr">
          <a:solidFill>
            <a:schemeClr val="phClr"/>
          </a:solidFill>
          <a:prstDash val="solid"/>
        </a:ln>
      </a:lnStyleLst>
      <a:effectStyleLst>
        <a:effectStyle>
          <a:effectLst>
            <a:outerShdw blurRad="63500" dist="25400" dir="5400000" rotWithShape="0">
              <a:srgbClr val="000000">
                <a:alpha val="43000"/>
              </a:srgbClr>
            </a:outerShdw>
          </a:effectLst>
        </a:effectStyle>
        <a:effectStyle>
          <a:effectLst>
            <a:outerShdw blurRad="63500" dist="25400" dir="5400000" rotWithShape="0">
              <a:srgbClr val="000000">
                <a:alpha val="43000"/>
              </a:srgbClr>
            </a:outerShdw>
          </a:effectLst>
          <a:scene3d>
            <a:camera prst="orthographicFront">
              <a:rot lat="0" lon="0" rev="0"/>
            </a:camera>
            <a:lightRig rig="brightRoom" dir="t">
              <a:rot lat="0" lon="0" rev="8700000"/>
            </a:lightRig>
          </a:scene3d>
          <a:sp3d contourW="12700" prstMaterial="dkEdge">
            <a:bevelT w="0" h="0" prst="relaxedInset"/>
            <a:contourClr>
              <a:schemeClr val="phClr">
                <a:shade val="65000"/>
                <a:satMod val="150000"/>
              </a:schemeClr>
            </a:contourClr>
          </a:sp3d>
        </a:effectStyle>
        <a:effectStyle>
          <a:effectLst>
            <a:outerShdw blurRad="63500" dist="25400" dir="5400000" rotWithShape="0">
              <a:srgbClr val="000000">
                <a:alpha val="43000"/>
              </a:srgbClr>
            </a:outerShdw>
          </a:effectLst>
          <a:scene3d>
            <a:camera prst="orthographicFront">
              <a:rot lat="0" lon="0" rev="0"/>
            </a:camera>
            <a:lightRig rig="glow" dir="t">
              <a:rot lat="0" lon="0" rev="13200000"/>
            </a:lightRig>
          </a:scene3d>
          <a:sp3d prstMaterial="dkEdge">
            <a:bevelT w="63500" h="50800" prst="relaxedInset"/>
          </a:sp3d>
        </a:effectStyle>
      </a:effectStyleLst>
      <a:bgFillStyleLst>
        <a:solidFill>
          <a:schemeClr val="phClr"/>
        </a:solidFill>
        <a:gradFill rotWithShape="1">
          <a:gsLst>
            <a:gs pos="0">
              <a:schemeClr val="phClr">
                <a:tint val="85000"/>
                <a:shade val="95000"/>
                <a:satMod val="200000"/>
              </a:schemeClr>
            </a:gs>
            <a:gs pos="53000">
              <a:schemeClr val="phClr">
                <a:shade val="60000"/>
                <a:satMod val="220000"/>
              </a:schemeClr>
            </a:gs>
            <a:gs pos="100000">
              <a:schemeClr val="phClr">
                <a:shade val="45000"/>
                <a:satMod val="220000"/>
              </a:schemeClr>
            </a:gs>
          </a:gsLst>
          <a:lin ang="16200000" scaled="0"/>
        </a:gradFill>
        <a:gradFill rotWithShape="1">
          <a:gsLst>
            <a:gs pos="0">
              <a:schemeClr val="phClr">
                <a:tint val="83000"/>
                <a:shade val="97000"/>
                <a:satMod val="230000"/>
              </a:schemeClr>
            </a:gs>
            <a:gs pos="100000">
              <a:schemeClr val="phClr">
                <a:shade val="35000"/>
                <a:satMod val="250000"/>
              </a:schemeClr>
            </a:gs>
          </a:gsLst>
          <a:path path="circle">
            <a:fillToRect l="15000" t="50000" r="85000" b="6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Thatch</Template>
  <TotalTime>1036</TotalTime>
  <Words>1630</Words>
  <Application>Microsoft Office PowerPoint</Application>
  <PresentationFormat>On-screen Show (4:3)</PresentationFormat>
  <Paragraphs>116</Paragraphs>
  <Slides>28</Slides>
  <Notes>1</Notes>
  <HiddenSlides>0</HiddenSlides>
  <MMClips>0</MMClips>
  <ScaleCrop>false</ScaleCrop>
  <HeadingPairs>
    <vt:vector size="4" baseType="variant">
      <vt:variant>
        <vt:lpstr>Theme</vt:lpstr>
      </vt:variant>
      <vt:variant>
        <vt:i4>1</vt:i4>
      </vt:variant>
      <vt:variant>
        <vt:lpstr>Slide Titles</vt:lpstr>
      </vt:variant>
      <vt:variant>
        <vt:i4>28</vt:i4>
      </vt:variant>
    </vt:vector>
  </HeadingPairs>
  <TitlesOfParts>
    <vt:vector size="29" baseType="lpstr">
      <vt:lpstr>Thatch</vt:lpstr>
      <vt:lpstr>Satan in the Hebrew Bible</vt:lpstr>
      <vt:lpstr>PowerPoint Presentation</vt:lpstr>
      <vt:lpstr>Satan in the Hebrew Bible</vt:lpstr>
      <vt:lpstr>Satan as Angelic Enforcer: The Story of Balaam’s Ass</vt:lpstr>
      <vt:lpstr>Satan as Angelic Enforcer: The Story of Balaam’s Ass</vt:lpstr>
      <vt:lpstr>‘Balaam and the Angel’, Gustav Jaeger (1836)</vt:lpstr>
      <vt:lpstr>Satan as Angelic Enforcer: The Story of Balaam’s Ass</vt:lpstr>
      <vt:lpstr>Satan as Human Adversary</vt:lpstr>
      <vt:lpstr>Satan as Human Adversary</vt:lpstr>
      <vt:lpstr>Satan as Human Adversary</vt:lpstr>
      <vt:lpstr>The Book of Job</vt:lpstr>
      <vt:lpstr>Satan as Spy and Tester in the Book of Job</vt:lpstr>
      <vt:lpstr>‘Satan Before the Lord’, Corrado Giaquinto (1750)</vt:lpstr>
      <vt:lpstr>Satan as Spy and Tester in the Book of Job</vt:lpstr>
      <vt:lpstr>The Book of Zechariah</vt:lpstr>
      <vt:lpstr>‘Those Who Patrol the Earth’ in the Book of Zechariah </vt:lpstr>
      <vt:lpstr>Satan as Celestial Prosecutor in the Book of Zechariah</vt:lpstr>
      <vt:lpstr>Satan as Celestial Prosecutor in the Book of Zechariah</vt:lpstr>
      <vt:lpstr>Ha-satan in Job/Zechariah: The Work of Adolphe Lods</vt:lpstr>
      <vt:lpstr>Satan Job Spec (Kelly, p. 28)</vt:lpstr>
      <vt:lpstr>1 Chronicles 21:1</vt:lpstr>
      <vt:lpstr>Zoroastrianism</vt:lpstr>
      <vt:lpstr>Zoroastrianism</vt:lpstr>
      <vt:lpstr>Zoroastrianism</vt:lpstr>
      <vt:lpstr>Ahura Mazda and Ardashir I, Naqsh-e Rustam</vt:lpstr>
      <vt:lpstr>The Possible Influence of Zoroastrianism on the Character of Satan</vt:lpstr>
      <vt:lpstr>Summary</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Satan in the Hebrew Bible</dc:title>
  <dc:creator>Rhodri Thomas</dc:creator>
  <cp:lastModifiedBy>Rhodri Thomas</cp:lastModifiedBy>
  <cp:revision>63</cp:revision>
  <dcterms:created xsi:type="dcterms:W3CDTF">2015-09-22T19:50:02Z</dcterms:created>
  <dcterms:modified xsi:type="dcterms:W3CDTF">2019-01-29T19:56:26Z</dcterms:modified>
</cp:coreProperties>
</file>