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8288000" cy="10287000"/>
  <p:notesSz cx="6858000" cy="9144000"/>
  <p:embeddedFontLst>
    <p:embeddedFont>
      <p:font typeface="Montserrat Classic Bold" panose="020B0604020202020204" charset="0"/>
      <p:regular r:id="rId12"/>
    </p:embeddedFont>
    <p:embeddedFont>
      <p:font typeface="Times New Roman Bold" panose="02020803070505020304" pitchFamily="18" charset="0"/>
      <p:regular r:id="rId13"/>
      <p:bold r:id="rId14"/>
    </p:embeddedFont>
    <p:embeddedFont>
      <p:font typeface="Times New Roman Italics"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33" d="100"/>
          <a:sy n="33" d="100"/>
        </p:scale>
        <p:origin x="1954" y="6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10.12.2024</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SN: This business plan proposes a nursery school that will cater for disabled children and other children of the society to provide the children with equal chances in life. The service strongly focuses on the children’s multiple sensory learning experiences, and social interactions and teaches everyday skills. According to Clarke, (2024), nursery spaces are scarce for children who have special needs which call for the implementation of our proposed model.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SN: The business idea, “CARE for Special and Mainstreams,” seeks to fill the gap in Education for both SEND and Mainstream students. Using multisensory teaching and learning techniques, the children are provided with various interesting activities and learning solutions that help meet all their needs for social-emotional and cognitive development (Clarke, 2024). The business leverages the growing market need for niche market state childcare facilities. In addressing this area, the nursery fosters community diversity and contributes to the delivery of such a government policy as the EHC plan as parents expect to see it.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SN: For legal structure, the nursery business will embrace the partnership legal structure which shares responsibilities and risks as well as facilitates decision-making (Kopp, 2024). Major stakeholders are co-founders actively handling the firm’s operations while other parties ensure compliance with laws. Registration with HMRC and Companies House helps do business taxes such as National insurance and income tax on trading profits (GOV.UK, 2021). The business will adhere to employment laws and data regulations in terms of the staff and clients. Further, licences for learning equipment will be obtained as per the requirement of the corresponding learning specialisation.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SN: The management system of CARE for Special and Mainstreams focuses on leadership in the management structure of the centres. The owner is responsible for most of the strategic decisions such as regulatory issues and the company’s finances (Settembre-Blundo et al., 2021). The teachers employed at this school are qualified in teaching and act appropriately in the classroom to ensure both the SEND and mainstream students learn. Others provide support through childcare services in managing young ones’ physical and emotional aspects in that they provide them with a safe atmosphere (Merrick et al., 2020). Moreover, talking to outside professionals like therapists and consultants gives more understanding of the care strategies for SEND and updating rules and regulations for service improvement. Together this qualified team guarantees a comprehensive handling of childcare management responsibilities.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SN: The main strength of the business is that it has adopted an inclusive model. However, high start-up costs mean that some initial funding problems have to be dealt with. A growing trend in SEND provision offers business opportunities for schools (Clarke, 2024). However, threats from competitors, especially the well-rooted ones and continually changing regulatory systems may affect the performance of the nursery.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SN: The cash flow forecast proves that there’s a healthy flow of revenues and that helps prove the business model presented in the plan (Ball and Nikolaev, 2022). The breakeven is unlikely before its first few months of operation due to higher startup costs like rents, wages and advertising, than the income the business earns during this period. However, the business turns viable from month 5 onwards thus meeting the £25,000 funding constraints as required. The income profile has also been projected to be sustainable for funding the operational costs since the funding will be strictly for the start-up costs.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10" Type="http://schemas.openxmlformats.org/officeDocument/2006/relationships/image" Target="../media/image9.jp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svg"/></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svg"/><Relationship Id="rId3" Type="http://schemas.openxmlformats.org/officeDocument/2006/relationships/image" Target="../media/image19.jpeg"/><Relationship Id="rId7" Type="http://schemas.openxmlformats.org/officeDocument/2006/relationships/image" Target="../media/image23.svg"/><Relationship Id="rId12"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21.svg"/><Relationship Id="rId15" Type="http://schemas.openxmlformats.org/officeDocument/2006/relationships/image" Target="../media/image31.sv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svg"/><Relationship Id="rId1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s://link.springer.com/content/pdf/10.1007/s40171-021-00277-7.pdf" TargetMode="External"/><Relationship Id="rId3" Type="http://schemas.openxmlformats.org/officeDocument/2006/relationships/hyperlink" Target="https://www.bbc.com/news/education-68017998" TargetMode="External"/><Relationship Id="rId7" Type="http://schemas.openxmlformats.org/officeDocument/2006/relationships/hyperlink" Target="https://www.sciencedirect.com/science/article/pii/B9780128160657000161" TargetMode="External"/><Relationship Id="rId2" Type="http://schemas.openxmlformats.org/officeDocument/2006/relationships/hyperlink" Target="https://papers.ssrn.com/sol3/Delivery.cfm?abstractid=3842963" TargetMode="External"/><Relationship Id="rId1" Type="http://schemas.openxmlformats.org/officeDocument/2006/relationships/slideLayout" Target="../slideLayouts/slideLayout7.xml"/><Relationship Id="rId6" Type="http://schemas.openxmlformats.org/officeDocument/2006/relationships/hyperlink" Target="https://www.investopedia.com/terms/p/partnership.asp" TargetMode="External"/><Relationship Id="rId5" Type="http://schemas.openxmlformats.org/officeDocument/2006/relationships/hyperlink" Target="https://www.unicef.org/jordan/media/15426/file/Childcare-Solutions-for-Women-Micro-and-Small-Enterprises-MAY-22.pdf" TargetMode="External"/><Relationship Id="rId4" Type="http://schemas.openxmlformats.org/officeDocument/2006/relationships/hyperlink" Target="https://www.gov.uk/guidance/hmrc-compliance-checks-help-and-suppor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100000">
            <a:off x="14324902" y="1469072"/>
            <a:ext cx="4879847" cy="15755995"/>
          </a:xfrm>
          <a:custGeom>
            <a:avLst/>
            <a:gdLst/>
            <a:ahLst/>
            <a:cxnLst/>
            <a:rect l="l" t="t" r="r" b="b"/>
            <a:pathLst>
              <a:path w="4879847" h="15755995">
                <a:moveTo>
                  <a:pt x="0" y="0"/>
                </a:moveTo>
                <a:lnTo>
                  <a:pt x="4879847" y="0"/>
                </a:lnTo>
                <a:lnTo>
                  <a:pt x="4879847" y="15755996"/>
                </a:lnTo>
                <a:lnTo>
                  <a:pt x="0" y="15755996"/>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n-GB"/>
          </a:p>
        </p:txBody>
      </p:sp>
      <p:sp>
        <p:nvSpPr>
          <p:cNvPr id="3" name="Freeform 3"/>
          <p:cNvSpPr/>
          <p:nvPr/>
        </p:nvSpPr>
        <p:spPr>
          <a:xfrm rot="-10800000">
            <a:off x="8992690" y="1539949"/>
            <a:ext cx="9336114" cy="9336114"/>
          </a:xfrm>
          <a:custGeom>
            <a:avLst/>
            <a:gdLst/>
            <a:ahLst/>
            <a:cxnLst/>
            <a:rect l="l" t="t" r="r" b="b"/>
            <a:pathLst>
              <a:path w="9336114" h="9336114">
                <a:moveTo>
                  <a:pt x="0" y="0"/>
                </a:moveTo>
                <a:lnTo>
                  <a:pt x="9336113" y="0"/>
                </a:lnTo>
                <a:lnTo>
                  <a:pt x="9336113" y="9336114"/>
                </a:lnTo>
                <a:lnTo>
                  <a:pt x="0" y="933611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4" name="TextBox 4"/>
          <p:cNvSpPr txBox="1"/>
          <p:nvPr/>
        </p:nvSpPr>
        <p:spPr>
          <a:xfrm>
            <a:off x="1689456" y="2438444"/>
            <a:ext cx="12942307" cy="6266139"/>
          </a:xfrm>
          <a:prstGeom prst="rect">
            <a:avLst/>
          </a:prstGeom>
        </p:spPr>
        <p:txBody>
          <a:bodyPr lIns="0" tIns="0" rIns="0" bIns="0" rtlCol="0" anchor="t">
            <a:spAutoFit/>
          </a:bodyPr>
          <a:lstStyle/>
          <a:p>
            <a:pPr algn="ctr">
              <a:lnSpc>
                <a:spcPts val="7080"/>
              </a:lnSpc>
            </a:pPr>
            <a:r>
              <a:rPr lang="en-US" sz="4000" b="1" spc="212" dirty="0">
                <a:solidFill>
                  <a:srgbClr val="2A2E3A"/>
                </a:solidFill>
                <a:latin typeface="Times New Roman Bold"/>
                <a:ea typeface="Times New Roman Bold"/>
                <a:cs typeface="Times New Roman Bold"/>
                <a:sym typeface="Times New Roman Bold"/>
              </a:rPr>
              <a:t>BA (Hons) Business Management</a:t>
            </a:r>
          </a:p>
          <a:p>
            <a:pPr algn="ctr">
              <a:lnSpc>
                <a:spcPts val="7080"/>
              </a:lnSpc>
            </a:pPr>
            <a:r>
              <a:rPr lang="en-US" sz="4000" b="1" spc="212" dirty="0">
                <a:solidFill>
                  <a:srgbClr val="2A2E3A"/>
                </a:solidFill>
                <a:latin typeface="Times New Roman Bold"/>
                <a:ea typeface="Times New Roman Bold"/>
                <a:cs typeface="Times New Roman Bold"/>
                <a:sym typeface="Times New Roman Bold"/>
              </a:rPr>
              <a:t>Entrepreneurship LCBB5001</a:t>
            </a:r>
          </a:p>
          <a:p>
            <a:pPr algn="ctr">
              <a:lnSpc>
                <a:spcPts val="7080"/>
              </a:lnSpc>
            </a:pPr>
            <a:r>
              <a:rPr lang="en-US" sz="4000" b="1" spc="212" dirty="0">
                <a:solidFill>
                  <a:srgbClr val="2A2E3A"/>
                </a:solidFill>
                <a:latin typeface="Times New Roman Bold"/>
                <a:ea typeface="Times New Roman Bold"/>
                <a:cs typeface="Times New Roman Bold"/>
                <a:sym typeface="Times New Roman Bold"/>
              </a:rPr>
              <a:t>STUDENT: FARIDA AHMED</a:t>
            </a:r>
          </a:p>
          <a:p>
            <a:pPr algn="ctr">
              <a:lnSpc>
                <a:spcPts val="7080"/>
              </a:lnSpc>
            </a:pPr>
            <a:r>
              <a:rPr lang="en-US" sz="4000" b="1" spc="212" dirty="0">
                <a:solidFill>
                  <a:srgbClr val="2A2E3A"/>
                </a:solidFill>
                <a:latin typeface="Times New Roman Bold"/>
                <a:ea typeface="Times New Roman Bold"/>
                <a:cs typeface="Times New Roman Bold"/>
                <a:sym typeface="Times New Roman Bold"/>
              </a:rPr>
              <a:t>STUDENT ID:2123556</a:t>
            </a:r>
          </a:p>
          <a:p>
            <a:pPr algn="ctr">
              <a:lnSpc>
                <a:spcPts val="7080"/>
              </a:lnSpc>
            </a:pPr>
            <a:r>
              <a:rPr lang="en-US" sz="4000" b="1" spc="212" dirty="0">
                <a:solidFill>
                  <a:srgbClr val="2A2E3A"/>
                </a:solidFill>
                <a:latin typeface="Times New Roman Bold"/>
                <a:ea typeface="Times New Roman Bold"/>
                <a:cs typeface="Times New Roman Bold"/>
                <a:sym typeface="Times New Roman Bold"/>
              </a:rPr>
              <a:t>LECTURER DR SAID USMAN AMER KAREEM</a:t>
            </a:r>
          </a:p>
          <a:p>
            <a:pPr algn="ctr">
              <a:lnSpc>
                <a:spcPts val="7080"/>
              </a:lnSpc>
            </a:pPr>
            <a:r>
              <a:rPr lang="en-US" sz="4000" b="1" spc="212" dirty="0">
                <a:solidFill>
                  <a:srgbClr val="2A2E3A"/>
                </a:solidFill>
                <a:latin typeface="Times New Roman Bold"/>
                <a:ea typeface="Times New Roman Bold"/>
                <a:cs typeface="Times New Roman Bold"/>
                <a:sym typeface="Times New Roman Bold"/>
              </a:rPr>
              <a:t>Business Plan: ‘Nursery Business’</a:t>
            </a:r>
          </a:p>
          <a:p>
            <a:pPr algn="ctr">
              <a:lnSpc>
                <a:spcPts val="7080"/>
              </a:lnSpc>
            </a:pPr>
            <a:r>
              <a:rPr lang="en-US" sz="4000" b="1" spc="212" dirty="0">
                <a:latin typeface="Times New Roman Bold"/>
                <a:ea typeface="Times New Roman Bold"/>
                <a:cs typeface="Times New Roman Bold"/>
                <a:sym typeface="Times New Roman Bold"/>
              </a:rPr>
              <a:t>CARE for Special and Mainstreams</a:t>
            </a:r>
          </a:p>
        </p:txBody>
      </p:sp>
      <p:sp>
        <p:nvSpPr>
          <p:cNvPr id="5" name="Freeform 5"/>
          <p:cNvSpPr/>
          <p:nvPr/>
        </p:nvSpPr>
        <p:spPr>
          <a:xfrm rot="2700000">
            <a:off x="521329" y="-3317944"/>
            <a:ext cx="2336254" cy="7543272"/>
          </a:xfrm>
          <a:custGeom>
            <a:avLst/>
            <a:gdLst/>
            <a:ahLst/>
            <a:cxnLst/>
            <a:rect l="l" t="t" r="r" b="b"/>
            <a:pathLst>
              <a:path w="2336254" h="7543272">
                <a:moveTo>
                  <a:pt x="0" y="0"/>
                </a:moveTo>
                <a:lnTo>
                  <a:pt x="2336254" y="0"/>
                </a:lnTo>
                <a:lnTo>
                  <a:pt x="2336254" y="7543273"/>
                </a:lnTo>
                <a:lnTo>
                  <a:pt x="0" y="7543273"/>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n-GB"/>
          </a:p>
        </p:txBody>
      </p:sp>
      <p:sp>
        <p:nvSpPr>
          <p:cNvPr id="6" name="Freeform 6"/>
          <p:cNvSpPr/>
          <p:nvPr/>
        </p:nvSpPr>
        <p:spPr>
          <a:xfrm rot="5400000">
            <a:off x="-434583" y="-78920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7" name="Freeform 7"/>
          <p:cNvSpPr/>
          <p:nvPr/>
        </p:nvSpPr>
        <p:spPr>
          <a:xfrm>
            <a:off x="1972758" y="7454921"/>
            <a:ext cx="540836" cy="534936"/>
          </a:xfrm>
          <a:custGeom>
            <a:avLst/>
            <a:gdLst/>
            <a:ahLst/>
            <a:cxnLst/>
            <a:rect l="l" t="t" r="r" b="b"/>
            <a:pathLst>
              <a:path w="540836" h="534936">
                <a:moveTo>
                  <a:pt x="0" y="0"/>
                </a:moveTo>
                <a:lnTo>
                  <a:pt x="540836" y="0"/>
                </a:lnTo>
                <a:lnTo>
                  <a:pt x="540836" y="534936"/>
                </a:lnTo>
                <a:lnTo>
                  <a:pt x="0" y="53493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pic>
        <p:nvPicPr>
          <p:cNvPr id="9" name="Picture 8" descr="A close-up of a sign&#10;&#10;Description automatically generated">
            <a:extLst>
              <a:ext uri="{FF2B5EF4-FFF2-40B4-BE49-F238E27FC236}">
                <a16:creationId xmlns:a16="http://schemas.microsoft.com/office/drawing/2014/main" id="{4DF914BC-07EC-3135-DCAA-CB4697AACB8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072564" y="-38651"/>
            <a:ext cx="5562600" cy="247709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019606">
            <a:off x="13580842" y="-1136129"/>
            <a:ext cx="3889773" cy="12559257"/>
          </a:xfrm>
          <a:custGeom>
            <a:avLst/>
            <a:gdLst/>
            <a:ahLst/>
            <a:cxnLst/>
            <a:rect l="l" t="t" r="r" b="b"/>
            <a:pathLst>
              <a:path w="3889773" h="12559257">
                <a:moveTo>
                  <a:pt x="0" y="0"/>
                </a:moveTo>
                <a:lnTo>
                  <a:pt x="3889773" y="0"/>
                </a:lnTo>
                <a:lnTo>
                  <a:pt x="3889773" y="12559258"/>
                </a:lnTo>
                <a:lnTo>
                  <a:pt x="0" y="12559258"/>
                </a:lnTo>
                <a:lnTo>
                  <a:pt x="0" y="0"/>
                </a:lnTo>
                <a:close/>
              </a:path>
            </a:pathLst>
          </a:custGeom>
          <a:blipFill>
            <a:blip r:embed="rId3">
              <a:extLst>
                <a:ext uri="{96DAC541-7B7A-43D3-8B79-37D633B846F1}">
                  <asvg:svgBlip xmlns:asvg="http://schemas.microsoft.com/office/drawing/2016/SVG/main" r:embed="rId4"/>
                </a:ext>
              </a:extLst>
            </a:blip>
            <a:stretch>
              <a:fillRect l="-525794" t="-40822" b="-52994"/>
            </a:stretch>
          </a:blipFill>
        </p:spPr>
        <p:txBody>
          <a:bodyPr/>
          <a:lstStyle/>
          <a:p>
            <a:endParaRPr lang="en-GB"/>
          </a:p>
        </p:txBody>
      </p:sp>
      <p:grpSp>
        <p:nvGrpSpPr>
          <p:cNvPr id="3" name="Group 3"/>
          <p:cNvGrpSpPr>
            <a:grpSpLocks noChangeAspect="1"/>
          </p:cNvGrpSpPr>
          <p:nvPr/>
        </p:nvGrpSpPr>
        <p:grpSpPr>
          <a:xfrm>
            <a:off x="13128476" y="-634385"/>
            <a:ext cx="7779807" cy="11555770"/>
            <a:chOff x="0" y="0"/>
            <a:chExt cx="4275074" cy="6350000"/>
          </a:xfrm>
        </p:grpSpPr>
        <p:sp>
          <p:nvSpPr>
            <p:cNvPr id="4" name="Freeform 4"/>
            <p:cNvSpPr/>
            <p:nvPr/>
          </p:nvSpPr>
          <p:spPr>
            <a:xfrm>
              <a:off x="0" y="0"/>
              <a:ext cx="4275074" cy="6350000"/>
            </a:xfrm>
            <a:custGeom>
              <a:avLst/>
              <a:gdLst/>
              <a:ahLst/>
              <a:cxnLst/>
              <a:rect l="l" t="t" r="r" b="b"/>
              <a:pathLst>
                <a:path w="4275074" h="6350000">
                  <a:moveTo>
                    <a:pt x="4275074" y="0"/>
                  </a:moveTo>
                  <a:lnTo>
                    <a:pt x="2736723" y="6350000"/>
                  </a:lnTo>
                  <a:lnTo>
                    <a:pt x="0" y="6350000"/>
                  </a:lnTo>
                  <a:lnTo>
                    <a:pt x="1520444" y="0"/>
                  </a:lnTo>
                  <a:lnTo>
                    <a:pt x="4275074" y="0"/>
                  </a:lnTo>
                  <a:close/>
                </a:path>
              </a:pathLst>
            </a:custGeom>
            <a:blipFill>
              <a:blip r:embed="rId5"/>
              <a:stretch>
                <a:fillRect l="-61471" r="-61471"/>
              </a:stretch>
            </a:blipFill>
          </p:spPr>
          <p:txBody>
            <a:bodyPr/>
            <a:lstStyle/>
            <a:p>
              <a:endParaRPr lang="en-GB"/>
            </a:p>
          </p:txBody>
        </p:sp>
      </p:grpSp>
      <p:sp>
        <p:nvSpPr>
          <p:cNvPr id="5" name="TextBox 5"/>
          <p:cNvSpPr txBox="1"/>
          <p:nvPr/>
        </p:nvSpPr>
        <p:spPr>
          <a:xfrm>
            <a:off x="1876658" y="2929507"/>
            <a:ext cx="8161035" cy="5106600"/>
          </a:xfrm>
          <a:prstGeom prst="rect">
            <a:avLst/>
          </a:prstGeom>
        </p:spPr>
        <p:txBody>
          <a:bodyPr lIns="0" tIns="0" rIns="0" bIns="0" rtlCol="0" anchor="t">
            <a:spAutoFit/>
          </a:bodyPr>
          <a:lstStyle/>
          <a:p>
            <a:pPr marL="684835" lvl="1" indent="-342418" algn="just">
              <a:lnSpc>
                <a:spcPts val="4440"/>
              </a:lnSpc>
              <a:buFont typeface="Arial"/>
              <a:buChar char="•"/>
            </a:pPr>
            <a:r>
              <a:rPr lang="en-US" sz="3172" spc="142">
                <a:solidFill>
                  <a:srgbClr val="2A2E3A"/>
                </a:solidFill>
                <a:latin typeface="Times New Roman"/>
                <a:ea typeface="Times New Roman"/>
                <a:cs typeface="Times New Roman"/>
                <a:sym typeface="Times New Roman"/>
              </a:rPr>
              <a:t>The business idea includes an inclusive nursery called CARE for Special and Mainstreams</a:t>
            </a:r>
          </a:p>
          <a:p>
            <a:pPr marL="684835" lvl="1" indent="-342418" algn="just">
              <a:lnSpc>
                <a:spcPts val="4440"/>
              </a:lnSpc>
              <a:buFont typeface="Arial"/>
              <a:buChar char="•"/>
            </a:pPr>
            <a:r>
              <a:rPr lang="en-US" sz="3172" spc="142">
                <a:solidFill>
                  <a:srgbClr val="2A2E3A"/>
                </a:solidFill>
                <a:latin typeface="Times New Roman"/>
                <a:ea typeface="Times New Roman"/>
                <a:cs typeface="Times New Roman"/>
                <a:sym typeface="Times New Roman"/>
              </a:rPr>
              <a:t>Through innovative learning, aim to support both challenged and mainstream kids</a:t>
            </a:r>
          </a:p>
          <a:p>
            <a:pPr marL="684835" lvl="1" indent="-342418" algn="just">
              <a:lnSpc>
                <a:spcPts val="4440"/>
              </a:lnSpc>
              <a:buFont typeface="Arial"/>
              <a:buChar char="•"/>
            </a:pPr>
            <a:r>
              <a:rPr lang="en-US" sz="3172" spc="142">
                <a:solidFill>
                  <a:srgbClr val="2A2E3A"/>
                </a:solidFill>
                <a:latin typeface="Times New Roman"/>
                <a:ea typeface="Times New Roman"/>
                <a:cs typeface="Times New Roman"/>
                <a:sym typeface="Times New Roman"/>
              </a:rPr>
              <a:t>Addresses the growing need for SEND nursery places in the United Kingdom (Clarke, 2024)</a:t>
            </a:r>
          </a:p>
        </p:txBody>
      </p:sp>
      <p:sp>
        <p:nvSpPr>
          <p:cNvPr id="6" name="TextBox 6"/>
          <p:cNvSpPr txBox="1"/>
          <p:nvPr/>
        </p:nvSpPr>
        <p:spPr>
          <a:xfrm>
            <a:off x="2805378" y="895350"/>
            <a:ext cx="9215417" cy="1209675"/>
          </a:xfrm>
          <a:prstGeom prst="rect">
            <a:avLst/>
          </a:prstGeom>
        </p:spPr>
        <p:txBody>
          <a:bodyPr lIns="0" tIns="0" rIns="0" bIns="0" rtlCol="0" anchor="t">
            <a:spAutoFit/>
          </a:bodyPr>
          <a:lstStyle/>
          <a:p>
            <a:pPr marL="0" lvl="0" indent="0" algn="ctr">
              <a:lnSpc>
                <a:spcPts val="8496"/>
              </a:lnSpc>
              <a:spcBef>
                <a:spcPct val="0"/>
              </a:spcBef>
            </a:pPr>
            <a:r>
              <a:rPr lang="en-US" sz="7080" b="1" spc="254">
                <a:solidFill>
                  <a:srgbClr val="2A2E3A"/>
                </a:solidFill>
                <a:latin typeface="Times New Roman Bold"/>
                <a:ea typeface="Times New Roman Bold"/>
                <a:cs typeface="Times New Roman Bold"/>
                <a:sym typeface="Times New Roman Bold"/>
              </a:rPr>
              <a:t>Introduction</a:t>
            </a:r>
          </a:p>
        </p:txBody>
      </p:sp>
      <p:grpSp>
        <p:nvGrpSpPr>
          <p:cNvPr id="7" name="Group 7"/>
          <p:cNvGrpSpPr/>
          <p:nvPr/>
        </p:nvGrpSpPr>
        <p:grpSpPr>
          <a:xfrm>
            <a:off x="12411022" y="5331077"/>
            <a:ext cx="2945028" cy="5777885"/>
            <a:chOff x="0" y="0"/>
            <a:chExt cx="406400" cy="797321"/>
          </a:xfrm>
        </p:grpSpPr>
        <p:sp>
          <p:nvSpPr>
            <p:cNvPr id="8" name="Freeform 8"/>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4DBF38"/>
            </a:solidFill>
            <a:ln cap="sq">
              <a:noFill/>
              <a:prstDash val="solid"/>
              <a:miter/>
            </a:ln>
          </p:spPr>
          <p:txBody>
            <a:bodyPr/>
            <a:lstStyle/>
            <a:p>
              <a:endParaRPr lang="en-GB"/>
            </a:p>
          </p:txBody>
        </p:sp>
        <p:sp>
          <p:nvSpPr>
            <p:cNvPr id="9" name="TextBox 9"/>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n-GB"/>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13" name="Group 13"/>
          <p:cNvGrpSpPr/>
          <p:nvPr/>
        </p:nvGrpSpPr>
        <p:grpSpPr>
          <a:xfrm>
            <a:off x="15356049" y="-373209"/>
            <a:ext cx="714563" cy="1401909"/>
            <a:chOff x="0" y="0"/>
            <a:chExt cx="406400" cy="797321"/>
          </a:xfrm>
        </p:grpSpPr>
        <p:sp>
          <p:nvSpPr>
            <p:cNvPr id="14" name="Freeform 14"/>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n-GB"/>
            </a:p>
          </p:txBody>
        </p:sp>
        <p:sp>
          <p:nvSpPr>
            <p:cNvPr id="15" name="TextBox 15"/>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019606">
            <a:off x="11334035" y="-1136129"/>
            <a:ext cx="3889773" cy="12559257"/>
          </a:xfrm>
          <a:custGeom>
            <a:avLst/>
            <a:gdLst/>
            <a:ahLst/>
            <a:cxnLst/>
            <a:rect l="l" t="t" r="r" b="b"/>
            <a:pathLst>
              <a:path w="3889773" h="12559257">
                <a:moveTo>
                  <a:pt x="0" y="0"/>
                </a:moveTo>
                <a:lnTo>
                  <a:pt x="3889773" y="0"/>
                </a:lnTo>
                <a:lnTo>
                  <a:pt x="3889773" y="12559258"/>
                </a:lnTo>
                <a:lnTo>
                  <a:pt x="0" y="12559258"/>
                </a:lnTo>
                <a:lnTo>
                  <a:pt x="0" y="0"/>
                </a:lnTo>
                <a:close/>
              </a:path>
            </a:pathLst>
          </a:custGeom>
          <a:blipFill>
            <a:blip r:embed="rId3">
              <a:extLst>
                <a:ext uri="{96DAC541-7B7A-43D3-8B79-37D633B846F1}">
                  <asvg:svgBlip xmlns:asvg="http://schemas.microsoft.com/office/drawing/2016/SVG/main" r:embed="rId4"/>
                </a:ext>
              </a:extLst>
            </a:blip>
            <a:stretch>
              <a:fillRect l="-525794" t="-40822" b="-52994"/>
            </a:stretch>
          </a:blipFill>
        </p:spPr>
        <p:txBody>
          <a:bodyPr/>
          <a:lstStyle/>
          <a:p>
            <a:endParaRPr lang="en-GB"/>
          </a:p>
        </p:txBody>
      </p:sp>
      <p:grpSp>
        <p:nvGrpSpPr>
          <p:cNvPr id="3" name="Group 3"/>
          <p:cNvGrpSpPr/>
          <p:nvPr/>
        </p:nvGrpSpPr>
        <p:grpSpPr>
          <a:xfrm rot="721907">
            <a:off x="12368708" y="-1158327"/>
            <a:ext cx="8981737" cy="13081995"/>
            <a:chOff x="0" y="0"/>
            <a:chExt cx="2365560" cy="3445464"/>
          </a:xfrm>
        </p:grpSpPr>
        <p:sp>
          <p:nvSpPr>
            <p:cNvPr id="4" name="Freeform 4"/>
            <p:cNvSpPr/>
            <p:nvPr/>
          </p:nvSpPr>
          <p:spPr>
            <a:xfrm>
              <a:off x="0" y="0"/>
              <a:ext cx="2365560" cy="3445464"/>
            </a:xfrm>
            <a:custGeom>
              <a:avLst/>
              <a:gdLst/>
              <a:ahLst/>
              <a:cxnLst/>
              <a:rect l="l" t="t" r="r" b="b"/>
              <a:pathLst>
                <a:path w="2365560" h="3445464">
                  <a:moveTo>
                    <a:pt x="0" y="0"/>
                  </a:moveTo>
                  <a:lnTo>
                    <a:pt x="2365560" y="0"/>
                  </a:lnTo>
                  <a:lnTo>
                    <a:pt x="2365560" y="3445464"/>
                  </a:lnTo>
                  <a:lnTo>
                    <a:pt x="0" y="3445464"/>
                  </a:lnTo>
                  <a:close/>
                </a:path>
              </a:pathLst>
            </a:custGeom>
            <a:solidFill>
              <a:srgbClr val="052A47"/>
            </a:solidFill>
            <a:ln cap="sq">
              <a:noFill/>
              <a:prstDash val="solid"/>
              <a:miter/>
            </a:ln>
          </p:spPr>
          <p:txBody>
            <a:bodyPr/>
            <a:lstStyle/>
            <a:p>
              <a:endParaRPr lang="en-GB"/>
            </a:p>
          </p:txBody>
        </p:sp>
        <p:sp>
          <p:nvSpPr>
            <p:cNvPr id="5" name="TextBox 5"/>
            <p:cNvSpPr txBox="1"/>
            <p:nvPr/>
          </p:nvSpPr>
          <p:spPr>
            <a:xfrm>
              <a:off x="0" y="-47625"/>
              <a:ext cx="2365560" cy="3493089"/>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8259441" y="2611428"/>
            <a:ext cx="8522879" cy="7027824"/>
          </a:xfrm>
          <a:custGeom>
            <a:avLst/>
            <a:gdLst/>
            <a:ahLst/>
            <a:cxnLst/>
            <a:rect l="l" t="t" r="r" b="b"/>
            <a:pathLst>
              <a:path w="8522879" h="7027824">
                <a:moveTo>
                  <a:pt x="0" y="0"/>
                </a:moveTo>
                <a:lnTo>
                  <a:pt x="8522879" y="0"/>
                </a:lnTo>
                <a:lnTo>
                  <a:pt x="8522879" y="7027824"/>
                </a:lnTo>
                <a:lnTo>
                  <a:pt x="0" y="7027824"/>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grpSp>
        <p:nvGrpSpPr>
          <p:cNvPr id="7" name="Group 7"/>
          <p:cNvGrpSpPr>
            <a:grpSpLocks noChangeAspect="1"/>
          </p:cNvGrpSpPr>
          <p:nvPr/>
        </p:nvGrpSpPr>
        <p:grpSpPr>
          <a:xfrm>
            <a:off x="9131592" y="1993396"/>
            <a:ext cx="6778577" cy="6778550"/>
            <a:chOff x="0" y="0"/>
            <a:chExt cx="6350000" cy="6349975"/>
          </a:xfrm>
        </p:grpSpPr>
        <p:sp>
          <p:nvSpPr>
            <p:cNvPr id="8" name="Freeform 8"/>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7"/>
              <a:stretch>
                <a:fillRect l="-25046" r="-25046"/>
              </a:stretch>
            </a:blipFill>
          </p:spPr>
          <p:txBody>
            <a:bodyPr/>
            <a:lstStyle/>
            <a:p>
              <a:endParaRPr lang="en-GB"/>
            </a:p>
          </p:txBody>
        </p:sp>
      </p:grpSp>
      <p:grpSp>
        <p:nvGrpSpPr>
          <p:cNvPr id="9" name="Group 9"/>
          <p:cNvGrpSpPr/>
          <p:nvPr/>
        </p:nvGrpSpPr>
        <p:grpSpPr>
          <a:xfrm>
            <a:off x="6880083" y="-1412741"/>
            <a:ext cx="2758717" cy="2758717"/>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438150" cap="sq">
              <a:solidFill>
                <a:srgbClr val="4DBF38"/>
              </a:solidFill>
              <a:prstDash val="solid"/>
              <a:miter/>
            </a:ln>
          </p:spPr>
          <p:txBody>
            <a:bodyPr/>
            <a:lstStyle/>
            <a:p>
              <a:endParaRPr lang="en-GB"/>
            </a:p>
          </p:txBody>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1423045" y="2924879"/>
            <a:ext cx="6572225" cy="5987086"/>
          </a:xfrm>
          <a:prstGeom prst="rect">
            <a:avLst/>
          </a:prstGeom>
        </p:spPr>
        <p:txBody>
          <a:bodyPr lIns="0" tIns="0" rIns="0" bIns="0" rtlCol="0" anchor="t">
            <a:spAutoFit/>
          </a:bodyPr>
          <a:lstStyle/>
          <a:p>
            <a:pPr marL="601916" lvl="1" indent="-300958" algn="just">
              <a:lnSpc>
                <a:spcPts val="3903"/>
              </a:lnSpc>
              <a:buFont typeface="Arial"/>
              <a:buChar char="•"/>
            </a:pPr>
            <a:r>
              <a:rPr lang="en-US" sz="2787" spc="125">
                <a:solidFill>
                  <a:srgbClr val="2A2E3A"/>
                </a:solidFill>
                <a:latin typeface="Times New Roman"/>
                <a:ea typeface="Times New Roman"/>
                <a:cs typeface="Times New Roman"/>
                <a:sym typeface="Times New Roman"/>
              </a:rPr>
              <a:t>CARE for Special and Mainstreams advocates an equitable education for both SEND and mainstream pupils</a:t>
            </a:r>
          </a:p>
          <a:p>
            <a:pPr marL="601916" lvl="1" indent="-300958" algn="just">
              <a:lnSpc>
                <a:spcPts val="3903"/>
              </a:lnSpc>
              <a:buFont typeface="Arial"/>
              <a:buChar char="•"/>
            </a:pPr>
            <a:r>
              <a:rPr lang="en-US" sz="2787" spc="125">
                <a:solidFill>
                  <a:srgbClr val="2A2E3A"/>
                </a:solidFill>
                <a:latin typeface="Times New Roman"/>
                <a:ea typeface="Times New Roman"/>
                <a:cs typeface="Times New Roman"/>
                <a:sym typeface="Times New Roman"/>
              </a:rPr>
              <a:t>Multisensory educational and recreational activities are key services for promoting social integration</a:t>
            </a:r>
          </a:p>
          <a:p>
            <a:pPr marL="601916" lvl="1" indent="-300958" algn="just">
              <a:lnSpc>
                <a:spcPts val="3903"/>
              </a:lnSpc>
              <a:buFont typeface="Arial"/>
              <a:buChar char="•"/>
            </a:pPr>
            <a:r>
              <a:rPr lang="en-US" sz="2787" spc="125">
                <a:solidFill>
                  <a:srgbClr val="2A2E3A"/>
                </a:solidFill>
                <a:latin typeface="Times New Roman"/>
                <a:ea typeface="Times New Roman"/>
                <a:cs typeface="Times New Roman"/>
                <a:sym typeface="Times New Roman"/>
              </a:rPr>
              <a:t>An increasing need for SEND nursery rooms contributes to the business's growth potential (Clarke, 2024)</a:t>
            </a:r>
          </a:p>
        </p:txBody>
      </p:sp>
      <p:grpSp>
        <p:nvGrpSpPr>
          <p:cNvPr id="13" name="Group 13"/>
          <p:cNvGrpSpPr/>
          <p:nvPr/>
        </p:nvGrpSpPr>
        <p:grpSpPr>
          <a:xfrm>
            <a:off x="-1124737" y="8771946"/>
            <a:ext cx="2606317" cy="2606317"/>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04825" cap="sq">
              <a:solidFill>
                <a:srgbClr val="80D12A"/>
              </a:solidFill>
              <a:prstDash val="solid"/>
              <a:miter/>
            </a:ln>
          </p:spPr>
          <p:txBody>
            <a:bodyPr/>
            <a:lstStyle/>
            <a:p>
              <a:endParaRPr lang="en-GB"/>
            </a:p>
          </p:txBody>
        </p:sp>
        <p:sp>
          <p:nvSpPr>
            <p:cNvPr id="15" name="TextBox 15"/>
            <p:cNvSpPr txBox="1"/>
            <p:nvPr/>
          </p:nvSpPr>
          <p:spPr>
            <a:xfrm>
              <a:off x="76200" y="28575"/>
              <a:ext cx="660400" cy="708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16" name="TextBox 16"/>
          <p:cNvSpPr txBox="1"/>
          <p:nvPr/>
        </p:nvSpPr>
        <p:spPr>
          <a:xfrm>
            <a:off x="1423045" y="1907671"/>
            <a:ext cx="7101594" cy="781050"/>
          </a:xfrm>
          <a:prstGeom prst="rect">
            <a:avLst/>
          </a:prstGeom>
        </p:spPr>
        <p:txBody>
          <a:bodyPr lIns="0" tIns="0" rIns="0" bIns="0" rtlCol="0" anchor="t">
            <a:spAutoFit/>
          </a:bodyPr>
          <a:lstStyle/>
          <a:p>
            <a:pPr marL="0" lvl="0" indent="0" algn="l">
              <a:lnSpc>
                <a:spcPts val="5483"/>
              </a:lnSpc>
              <a:spcBef>
                <a:spcPct val="0"/>
              </a:spcBef>
            </a:pPr>
            <a:r>
              <a:rPr lang="en-US" sz="4569" b="1" spc="164">
                <a:solidFill>
                  <a:srgbClr val="2A2E3A"/>
                </a:solidFill>
                <a:latin typeface="Times New Roman Bold"/>
                <a:ea typeface="Times New Roman Bold"/>
                <a:cs typeface="Times New Roman Bold"/>
                <a:sym typeface="Times New Roman Bold"/>
              </a:rPr>
              <a:t>Overview of Business Idea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9978476">
            <a:off x="9374032" y="-985879"/>
            <a:ext cx="3889773" cy="12559257"/>
          </a:xfrm>
          <a:custGeom>
            <a:avLst/>
            <a:gdLst/>
            <a:ahLst/>
            <a:cxnLst/>
            <a:rect l="l" t="t" r="r" b="b"/>
            <a:pathLst>
              <a:path w="3889773" h="12559257">
                <a:moveTo>
                  <a:pt x="0" y="0"/>
                </a:moveTo>
                <a:lnTo>
                  <a:pt x="3889773" y="0"/>
                </a:lnTo>
                <a:lnTo>
                  <a:pt x="3889773" y="12559257"/>
                </a:lnTo>
                <a:lnTo>
                  <a:pt x="0" y="12559257"/>
                </a:lnTo>
                <a:lnTo>
                  <a:pt x="0" y="0"/>
                </a:lnTo>
                <a:close/>
              </a:path>
            </a:pathLst>
          </a:custGeom>
          <a:blipFill>
            <a:blip r:embed="rId3">
              <a:extLst>
                <a:ext uri="{96DAC541-7B7A-43D3-8B79-37D633B846F1}">
                  <asvg:svgBlip xmlns:asvg="http://schemas.microsoft.com/office/drawing/2016/SVG/main" r:embed="rId4"/>
                </a:ext>
              </a:extLst>
            </a:blip>
            <a:stretch>
              <a:fillRect l="-525794" t="-40822" b="-52994"/>
            </a:stretch>
          </a:blipFill>
        </p:spPr>
        <p:txBody>
          <a:bodyPr/>
          <a:lstStyle/>
          <a:p>
            <a:endParaRPr lang="en-GB"/>
          </a:p>
        </p:txBody>
      </p:sp>
      <p:grpSp>
        <p:nvGrpSpPr>
          <p:cNvPr id="3" name="Group 3"/>
          <p:cNvGrpSpPr>
            <a:grpSpLocks noChangeAspect="1"/>
          </p:cNvGrpSpPr>
          <p:nvPr/>
        </p:nvGrpSpPr>
        <p:grpSpPr>
          <a:xfrm>
            <a:off x="9129040" y="-450102"/>
            <a:ext cx="9607786" cy="11487702"/>
            <a:chOff x="0" y="0"/>
            <a:chExt cx="8603361" cy="10286746"/>
          </a:xfrm>
        </p:grpSpPr>
        <p:sp>
          <p:nvSpPr>
            <p:cNvPr id="4" name="Freeform 4"/>
            <p:cNvSpPr/>
            <p:nvPr/>
          </p:nvSpPr>
          <p:spPr>
            <a:xfrm>
              <a:off x="-2794" y="-128"/>
              <a:ext cx="8606155" cy="10286874"/>
            </a:xfrm>
            <a:custGeom>
              <a:avLst/>
              <a:gdLst/>
              <a:ahLst/>
              <a:cxnLst/>
              <a:rect l="l" t="t" r="r" b="b"/>
              <a:pathLst>
                <a:path w="8606155" h="10286874">
                  <a:moveTo>
                    <a:pt x="8606155" y="10251441"/>
                  </a:moveTo>
                  <a:cubicBezTo>
                    <a:pt x="8606155" y="10284588"/>
                    <a:pt x="8595487" y="10286874"/>
                    <a:pt x="8567674" y="10286874"/>
                  </a:cubicBezTo>
                  <a:cubicBezTo>
                    <a:pt x="5713094" y="10286239"/>
                    <a:pt x="2858643" y="10286239"/>
                    <a:pt x="4064" y="10286239"/>
                  </a:cubicBezTo>
                  <a:cubicBezTo>
                    <a:pt x="0" y="10272396"/>
                    <a:pt x="6350" y="10259823"/>
                    <a:pt x="9271" y="10246996"/>
                  </a:cubicBezTo>
                  <a:cubicBezTo>
                    <a:pt x="134747" y="9685402"/>
                    <a:pt x="260350" y="9123935"/>
                    <a:pt x="386207" y="8562467"/>
                  </a:cubicBezTo>
                  <a:cubicBezTo>
                    <a:pt x="565658" y="7761986"/>
                    <a:pt x="745490" y="6961633"/>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6"/>
                    <a:pt x="8605139" y="6846317"/>
                    <a:pt x="8606155" y="10251441"/>
                  </a:cubicBezTo>
                  <a:close/>
                </a:path>
              </a:pathLst>
            </a:custGeom>
            <a:solidFill>
              <a:srgbClr val="052A47"/>
            </a:solidFill>
            <a:ln w="12700">
              <a:solidFill>
                <a:srgbClr val="000000"/>
              </a:solidFill>
            </a:ln>
          </p:spPr>
          <p:txBody>
            <a:bodyPr/>
            <a:lstStyle/>
            <a:p>
              <a:endParaRPr lang="en-GB"/>
            </a:p>
          </p:txBody>
        </p:sp>
      </p:grpSp>
      <p:grpSp>
        <p:nvGrpSpPr>
          <p:cNvPr id="5" name="Group 5"/>
          <p:cNvGrpSpPr>
            <a:grpSpLocks noChangeAspect="1"/>
          </p:cNvGrpSpPr>
          <p:nvPr/>
        </p:nvGrpSpPr>
        <p:grpSpPr>
          <a:xfrm>
            <a:off x="9292044" y="-1200702"/>
            <a:ext cx="9607786" cy="11487702"/>
            <a:chOff x="0" y="0"/>
            <a:chExt cx="8603361" cy="10286746"/>
          </a:xfrm>
        </p:grpSpPr>
        <p:sp>
          <p:nvSpPr>
            <p:cNvPr id="6" name="Freeform 6"/>
            <p:cNvSpPr/>
            <p:nvPr/>
          </p:nvSpPr>
          <p:spPr>
            <a:xfrm>
              <a:off x="-2794" y="-128"/>
              <a:ext cx="8606155" cy="10286874"/>
            </a:xfrm>
            <a:custGeom>
              <a:avLst/>
              <a:gdLst/>
              <a:ahLst/>
              <a:cxnLst/>
              <a:rect l="l" t="t" r="r" b="b"/>
              <a:pathLst>
                <a:path w="8606155" h="10286874">
                  <a:moveTo>
                    <a:pt x="8606155" y="10251441"/>
                  </a:moveTo>
                  <a:cubicBezTo>
                    <a:pt x="8606155" y="10284588"/>
                    <a:pt x="8595487" y="10286874"/>
                    <a:pt x="8567674" y="10286874"/>
                  </a:cubicBezTo>
                  <a:cubicBezTo>
                    <a:pt x="5713094" y="10286239"/>
                    <a:pt x="2858643" y="10286239"/>
                    <a:pt x="4064" y="10286239"/>
                  </a:cubicBezTo>
                  <a:cubicBezTo>
                    <a:pt x="0" y="10272396"/>
                    <a:pt x="6350" y="10259823"/>
                    <a:pt x="9271" y="10246996"/>
                  </a:cubicBezTo>
                  <a:cubicBezTo>
                    <a:pt x="134747" y="9685402"/>
                    <a:pt x="260350" y="9123935"/>
                    <a:pt x="386207" y="8562467"/>
                  </a:cubicBezTo>
                  <a:cubicBezTo>
                    <a:pt x="565658" y="7761986"/>
                    <a:pt x="745490" y="6961633"/>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6"/>
                    <a:pt x="8605139" y="6846317"/>
                    <a:pt x="8606155" y="10251441"/>
                  </a:cubicBezTo>
                  <a:close/>
                </a:path>
              </a:pathLst>
            </a:custGeom>
            <a:blipFill>
              <a:blip r:embed="rId5">
                <a:alphaModFix amt="88000"/>
              </a:blip>
              <a:stretch>
                <a:fillRect t="-8037" r="-112664" b="-10463"/>
              </a:stretch>
            </a:blipFill>
          </p:spPr>
          <p:txBody>
            <a:bodyPr/>
            <a:lstStyle/>
            <a:p>
              <a:endParaRPr lang="en-GB"/>
            </a:p>
          </p:txBody>
        </p:sp>
      </p:grpSp>
      <p:sp>
        <p:nvSpPr>
          <p:cNvPr id="7" name="TextBox 7"/>
          <p:cNvSpPr txBox="1"/>
          <p:nvPr/>
        </p:nvSpPr>
        <p:spPr>
          <a:xfrm>
            <a:off x="1505262" y="1124143"/>
            <a:ext cx="9030202" cy="771525"/>
          </a:xfrm>
          <a:prstGeom prst="rect">
            <a:avLst/>
          </a:prstGeom>
        </p:spPr>
        <p:txBody>
          <a:bodyPr lIns="0" tIns="0" rIns="0" bIns="0" rtlCol="0" anchor="t">
            <a:spAutoFit/>
          </a:bodyPr>
          <a:lstStyle/>
          <a:p>
            <a:pPr marL="0" lvl="0" indent="0" algn="just">
              <a:lnSpc>
                <a:spcPts val="5335"/>
              </a:lnSpc>
              <a:spcBef>
                <a:spcPct val="0"/>
              </a:spcBef>
            </a:pPr>
            <a:r>
              <a:rPr lang="en-US" sz="4446" b="1" spc="160">
                <a:solidFill>
                  <a:srgbClr val="2A2E3A"/>
                </a:solidFill>
                <a:latin typeface="Times New Roman Bold"/>
                <a:ea typeface="Times New Roman Bold"/>
                <a:cs typeface="Times New Roman Bold"/>
                <a:sym typeface="Times New Roman Bold"/>
              </a:rPr>
              <a:t>Legal Format and Ownership </a:t>
            </a:r>
          </a:p>
        </p:txBody>
      </p:sp>
      <p:sp>
        <p:nvSpPr>
          <p:cNvPr id="8" name="TextBox 8"/>
          <p:cNvSpPr txBox="1"/>
          <p:nvPr/>
        </p:nvSpPr>
        <p:spPr>
          <a:xfrm>
            <a:off x="1028700" y="2667193"/>
            <a:ext cx="1730895" cy="1495425"/>
          </a:xfrm>
          <a:prstGeom prst="rect">
            <a:avLst/>
          </a:prstGeom>
        </p:spPr>
        <p:txBody>
          <a:bodyPr lIns="0" tIns="0" rIns="0" bIns="0" rtlCol="0" anchor="t">
            <a:spAutoFit/>
          </a:bodyPr>
          <a:lstStyle/>
          <a:p>
            <a:pPr marL="0" lvl="0" indent="0" algn="ctr">
              <a:lnSpc>
                <a:spcPts val="11700"/>
              </a:lnSpc>
              <a:spcBef>
                <a:spcPct val="0"/>
              </a:spcBef>
            </a:pPr>
            <a:r>
              <a:rPr lang="en-US" sz="9750" b="1">
                <a:solidFill>
                  <a:srgbClr val="4DBF38">
                    <a:alpha val="51765"/>
                  </a:srgbClr>
                </a:solidFill>
                <a:latin typeface="Montserrat Classic Bold"/>
                <a:ea typeface="Montserrat Classic Bold"/>
                <a:cs typeface="Montserrat Classic Bold"/>
                <a:sym typeface="Montserrat Classic Bold"/>
              </a:rPr>
              <a:t>01</a:t>
            </a:r>
          </a:p>
        </p:txBody>
      </p:sp>
      <p:sp>
        <p:nvSpPr>
          <p:cNvPr id="9" name="TextBox 9"/>
          <p:cNvSpPr txBox="1"/>
          <p:nvPr/>
        </p:nvSpPr>
        <p:spPr>
          <a:xfrm>
            <a:off x="1028700" y="4631493"/>
            <a:ext cx="1730895" cy="1495425"/>
          </a:xfrm>
          <a:prstGeom prst="rect">
            <a:avLst/>
          </a:prstGeom>
        </p:spPr>
        <p:txBody>
          <a:bodyPr lIns="0" tIns="0" rIns="0" bIns="0" rtlCol="0" anchor="t">
            <a:spAutoFit/>
          </a:bodyPr>
          <a:lstStyle/>
          <a:p>
            <a:pPr marL="0" lvl="0" indent="0" algn="ctr">
              <a:lnSpc>
                <a:spcPts val="11700"/>
              </a:lnSpc>
              <a:spcBef>
                <a:spcPct val="0"/>
              </a:spcBef>
            </a:pPr>
            <a:r>
              <a:rPr lang="en-US" sz="9750" b="1">
                <a:solidFill>
                  <a:srgbClr val="4DBF38">
                    <a:alpha val="51765"/>
                  </a:srgbClr>
                </a:solidFill>
                <a:latin typeface="Montserrat Classic Bold"/>
                <a:ea typeface="Montserrat Classic Bold"/>
                <a:cs typeface="Montserrat Classic Bold"/>
                <a:sym typeface="Montserrat Classic Bold"/>
              </a:rPr>
              <a:t>02</a:t>
            </a:r>
          </a:p>
        </p:txBody>
      </p:sp>
      <p:sp>
        <p:nvSpPr>
          <p:cNvPr id="10" name="TextBox 10"/>
          <p:cNvSpPr txBox="1"/>
          <p:nvPr/>
        </p:nvSpPr>
        <p:spPr>
          <a:xfrm>
            <a:off x="1028700" y="6356594"/>
            <a:ext cx="1730895" cy="1495425"/>
          </a:xfrm>
          <a:prstGeom prst="rect">
            <a:avLst/>
          </a:prstGeom>
        </p:spPr>
        <p:txBody>
          <a:bodyPr lIns="0" tIns="0" rIns="0" bIns="0" rtlCol="0" anchor="t">
            <a:spAutoFit/>
          </a:bodyPr>
          <a:lstStyle/>
          <a:p>
            <a:pPr marL="0" lvl="0" indent="0" algn="ctr">
              <a:lnSpc>
                <a:spcPts val="11700"/>
              </a:lnSpc>
              <a:spcBef>
                <a:spcPct val="0"/>
              </a:spcBef>
            </a:pPr>
            <a:r>
              <a:rPr lang="en-US" sz="9750" b="1">
                <a:solidFill>
                  <a:srgbClr val="4DBF38">
                    <a:alpha val="51765"/>
                  </a:srgbClr>
                </a:solidFill>
                <a:latin typeface="Montserrat Classic Bold"/>
                <a:ea typeface="Montserrat Classic Bold"/>
                <a:cs typeface="Montserrat Classic Bold"/>
                <a:sym typeface="Montserrat Classic Bold"/>
              </a:rPr>
              <a:t>03</a:t>
            </a:r>
          </a:p>
        </p:txBody>
      </p:sp>
      <p:sp>
        <p:nvSpPr>
          <p:cNvPr id="11" name="TextBox 11"/>
          <p:cNvSpPr txBox="1"/>
          <p:nvPr/>
        </p:nvSpPr>
        <p:spPr>
          <a:xfrm>
            <a:off x="2938804" y="2952996"/>
            <a:ext cx="6901554" cy="1091384"/>
          </a:xfrm>
          <a:prstGeom prst="rect">
            <a:avLst/>
          </a:prstGeom>
        </p:spPr>
        <p:txBody>
          <a:bodyPr lIns="0" tIns="0" rIns="0" bIns="0" rtlCol="0" anchor="t">
            <a:spAutoFit/>
          </a:bodyPr>
          <a:lstStyle/>
          <a:p>
            <a:pPr marL="0" lvl="0" indent="0" algn="just">
              <a:lnSpc>
                <a:spcPts val="2844"/>
              </a:lnSpc>
              <a:spcBef>
                <a:spcPct val="0"/>
              </a:spcBef>
            </a:pPr>
            <a:r>
              <a:rPr lang="en-US" sz="2032" spc="44">
                <a:solidFill>
                  <a:srgbClr val="2A2E3A"/>
                </a:solidFill>
                <a:latin typeface="Times New Roman"/>
                <a:ea typeface="Times New Roman"/>
                <a:cs typeface="Times New Roman"/>
                <a:sym typeface="Times New Roman"/>
              </a:rPr>
              <a:t>The business will be a partnership so that, customer relations, production, profits, and other business liabilities will be split (Kopp, 2024)</a:t>
            </a:r>
          </a:p>
        </p:txBody>
      </p:sp>
      <p:sp>
        <p:nvSpPr>
          <p:cNvPr id="12" name="TextBox 12"/>
          <p:cNvSpPr txBox="1"/>
          <p:nvPr/>
        </p:nvSpPr>
        <p:spPr>
          <a:xfrm>
            <a:off x="2938804" y="4838575"/>
            <a:ext cx="6901554" cy="1136469"/>
          </a:xfrm>
          <a:prstGeom prst="rect">
            <a:avLst/>
          </a:prstGeom>
        </p:spPr>
        <p:txBody>
          <a:bodyPr lIns="0" tIns="0" rIns="0" bIns="0" rtlCol="0" anchor="t">
            <a:spAutoFit/>
          </a:bodyPr>
          <a:lstStyle/>
          <a:p>
            <a:pPr marL="0" lvl="0" indent="0" algn="l">
              <a:lnSpc>
                <a:spcPts val="2984"/>
              </a:lnSpc>
              <a:spcBef>
                <a:spcPct val="0"/>
              </a:spcBef>
            </a:pPr>
            <a:r>
              <a:rPr lang="en-US" sz="2132" spc="46">
                <a:solidFill>
                  <a:srgbClr val="2A2E3A"/>
                </a:solidFill>
                <a:latin typeface="Times New Roman"/>
                <a:ea typeface="Times New Roman"/>
                <a:cs typeface="Times New Roman"/>
                <a:sym typeface="Times New Roman"/>
              </a:rPr>
              <a:t>Some of the key stakeholders may comprise the co-founders, investors, and outside legal consultants on those laws</a:t>
            </a:r>
          </a:p>
        </p:txBody>
      </p:sp>
      <p:sp>
        <p:nvSpPr>
          <p:cNvPr id="13" name="TextBox 13"/>
          <p:cNvSpPr txBox="1"/>
          <p:nvPr/>
        </p:nvSpPr>
        <p:spPr>
          <a:xfrm>
            <a:off x="2938804" y="6741934"/>
            <a:ext cx="6901554" cy="1136469"/>
          </a:xfrm>
          <a:prstGeom prst="rect">
            <a:avLst/>
          </a:prstGeom>
        </p:spPr>
        <p:txBody>
          <a:bodyPr lIns="0" tIns="0" rIns="0" bIns="0" rtlCol="0" anchor="t">
            <a:spAutoFit/>
          </a:bodyPr>
          <a:lstStyle/>
          <a:p>
            <a:pPr marL="0" lvl="0" indent="0" algn="l">
              <a:lnSpc>
                <a:spcPts val="2984"/>
              </a:lnSpc>
              <a:spcBef>
                <a:spcPct val="0"/>
              </a:spcBef>
            </a:pPr>
            <a:r>
              <a:rPr lang="en-US" sz="2132" spc="46">
                <a:solidFill>
                  <a:srgbClr val="2A2E3A"/>
                </a:solidFill>
                <a:latin typeface="Times New Roman"/>
                <a:ea typeface="Times New Roman"/>
                <a:cs typeface="Times New Roman"/>
                <a:sym typeface="Times New Roman"/>
              </a:rPr>
              <a:t>Registration with the HMRC and Companies House makes legal and tax requirements to be fulfilled (GOV.UK, 2021).</a:t>
            </a:r>
          </a:p>
        </p:txBody>
      </p:sp>
      <p:grpSp>
        <p:nvGrpSpPr>
          <p:cNvPr id="14" name="Group 14"/>
          <p:cNvGrpSpPr/>
          <p:nvPr/>
        </p:nvGrpSpPr>
        <p:grpSpPr>
          <a:xfrm>
            <a:off x="-4944330" y="-6134429"/>
            <a:ext cx="6449593" cy="9554097"/>
            <a:chOff x="0" y="0"/>
            <a:chExt cx="812800" cy="1204040"/>
          </a:xfrm>
        </p:grpSpPr>
        <p:sp>
          <p:nvSpPr>
            <p:cNvPr id="15" name="Freeform 15"/>
            <p:cNvSpPr/>
            <p:nvPr/>
          </p:nvSpPr>
          <p:spPr>
            <a:xfrm>
              <a:off x="0" y="0"/>
              <a:ext cx="812800" cy="1204040"/>
            </a:xfrm>
            <a:custGeom>
              <a:avLst/>
              <a:gdLst/>
              <a:ahLst/>
              <a:cxnLst/>
              <a:rect l="l" t="t" r="r" b="b"/>
              <a:pathLst>
                <a:path w="812800" h="1204040">
                  <a:moveTo>
                    <a:pt x="0" y="0"/>
                  </a:moveTo>
                  <a:lnTo>
                    <a:pt x="609600" y="0"/>
                  </a:lnTo>
                  <a:lnTo>
                    <a:pt x="812800" y="602020"/>
                  </a:lnTo>
                  <a:lnTo>
                    <a:pt x="609600" y="1204040"/>
                  </a:lnTo>
                  <a:lnTo>
                    <a:pt x="0" y="1204040"/>
                  </a:lnTo>
                  <a:lnTo>
                    <a:pt x="203200" y="602020"/>
                  </a:lnTo>
                  <a:lnTo>
                    <a:pt x="0" y="0"/>
                  </a:lnTo>
                  <a:close/>
                </a:path>
              </a:pathLst>
            </a:custGeom>
            <a:solidFill>
              <a:srgbClr val="4DBF38"/>
            </a:solidFill>
            <a:ln cap="sq">
              <a:noFill/>
              <a:prstDash val="solid"/>
              <a:miter/>
            </a:ln>
          </p:spPr>
          <p:txBody>
            <a:bodyPr/>
            <a:lstStyle/>
            <a:p>
              <a:endParaRPr lang="en-GB"/>
            </a:p>
          </p:txBody>
        </p:sp>
        <p:sp>
          <p:nvSpPr>
            <p:cNvPr id="16" name="TextBox 16"/>
            <p:cNvSpPr txBox="1"/>
            <p:nvPr/>
          </p:nvSpPr>
          <p:spPr>
            <a:xfrm>
              <a:off x="177800" y="-47625"/>
              <a:ext cx="558800" cy="125166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17" name="TextBox 17"/>
          <p:cNvSpPr txBox="1"/>
          <p:nvPr/>
        </p:nvSpPr>
        <p:spPr>
          <a:xfrm>
            <a:off x="1028700" y="8081694"/>
            <a:ext cx="1730895" cy="1495425"/>
          </a:xfrm>
          <a:prstGeom prst="rect">
            <a:avLst/>
          </a:prstGeom>
        </p:spPr>
        <p:txBody>
          <a:bodyPr lIns="0" tIns="0" rIns="0" bIns="0" rtlCol="0" anchor="t">
            <a:spAutoFit/>
          </a:bodyPr>
          <a:lstStyle/>
          <a:p>
            <a:pPr marL="0" lvl="0" indent="0" algn="ctr">
              <a:lnSpc>
                <a:spcPts val="11700"/>
              </a:lnSpc>
              <a:spcBef>
                <a:spcPct val="0"/>
              </a:spcBef>
            </a:pPr>
            <a:r>
              <a:rPr lang="en-US" sz="9750" b="1">
                <a:solidFill>
                  <a:srgbClr val="4DBF38">
                    <a:alpha val="51765"/>
                  </a:srgbClr>
                </a:solidFill>
                <a:latin typeface="Montserrat Classic Bold"/>
                <a:ea typeface="Montserrat Classic Bold"/>
                <a:cs typeface="Montserrat Classic Bold"/>
                <a:sym typeface="Montserrat Classic Bold"/>
              </a:rPr>
              <a:t>04</a:t>
            </a:r>
          </a:p>
        </p:txBody>
      </p:sp>
      <p:sp>
        <p:nvSpPr>
          <p:cNvPr id="18" name="TextBox 18"/>
          <p:cNvSpPr txBox="1"/>
          <p:nvPr/>
        </p:nvSpPr>
        <p:spPr>
          <a:xfrm>
            <a:off x="3011264" y="8190596"/>
            <a:ext cx="5850599" cy="1201420"/>
          </a:xfrm>
          <a:prstGeom prst="rect">
            <a:avLst/>
          </a:prstGeom>
        </p:spPr>
        <p:txBody>
          <a:bodyPr lIns="0" tIns="0" rIns="0" bIns="0" rtlCol="0" anchor="t">
            <a:spAutoFit/>
          </a:bodyPr>
          <a:lstStyle/>
          <a:p>
            <a:pPr algn="just">
              <a:lnSpc>
                <a:spcPts val="3079"/>
              </a:lnSpc>
            </a:pPr>
            <a:r>
              <a:rPr lang="en-US" sz="2199">
                <a:solidFill>
                  <a:srgbClr val="000000"/>
                </a:solidFill>
                <a:latin typeface="Times New Roman"/>
                <a:ea typeface="Times New Roman"/>
                <a:cs typeface="Times New Roman"/>
                <a:sym typeface="Times New Roman"/>
              </a:rPr>
              <a:t>This comprises employment regulations, data privacy and licences that may be required to operate the business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a:off x="-6108079" y="9326673"/>
            <a:ext cx="7734963" cy="6698478"/>
            <a:chOff x="0" y="0"/>
            <a:chExt cx="6350000" cy="5499100"/>
          </a:xfrm>
        </p:grpSpPr>
        <p:sp>
          <p:nvSpPr>
            <p:cNvPr id="3" name="Freeform 3"/>
            <p:cNvSpPr/>
            <p:nvPr/>
          </p:nvSpPr>
          <p:spPr>
            <a:xfrm>
              <a:off x="0" y="0"/>
              <a:ext cx="6350000" cy="5499100"/>
            </a:xfrm>
            <a:custGeom>
              <a:avLst/>
              <a:gdLst/>
              <a:ahLst/>
              <a:cxnLst/>
              <a:rect l="l" t="t" r="r" b="b"/>
              <a:pathLst>
                <a:path w="6350000" h="5499100">
                  <a:moveTo>
                    <a:pt x="4762500" y="2749550"/>
                  </a:moveTo>
                  <a:lnTo>
                    <a:pt x="3175000" y="0"/>
                  </a:lnTo>
                  <a:lnTo>
                    <a:pt x="1587500" y="2749550"/>
                  </a:lnTo>
                  <a:lnTo>
                    <a:pt x="0" y="5499100"/>
                  </a:lnTo>
                  <a:lnTo>
                    <a:pt x="6350000" y="5499100"/>
                  </a:lnTo>
                  <a:close/>
                </a:path>
              </a:pathLst>
            </a:custGeom>
            <a:solidFill>
              <a:srgbClr val="000000">
                <a:alpha val="0"/>
              </a:srgbClr>
            </a:solidFill>
            <a:ln w="12700">
              <a:solidFill>
                <a:srgbClr val="000000"/>
              </a:solidFill>
            </a:ln>
          </p:spPr>
          <p:txBody>
            <a:bodyPr/>
            <a:lstStyle/>
            <a:p>
              <a:endParaRPr lang="en-GB"/>
            </a:p>
          </p:txBody>
        </p:sp>
      </p:grpSp>
      <p:sp>
        <p:nvSpPr>
          <p:cNvPr id="4" name="Freeform 4"/>
          <p:cNvSpPr/>
          <p:nvPr/>
        </p:nvSpPr>
        <p:spPr>
          <a:xfrm>
            <a:off x="9798000" y="-320672"/>
            <a:ext cx="12653343" cy="5897734"/>
          </a:xfrm>
          <a:custGeom>
            <a:avLst/>
            <a:gdLst/>
            <a:ahLst/>
            <a:cxnLst/>
            <a:rect l="l" t="t" r="r" b="b"/>
            <a:pathLst>
              <a:path w="12653343" h="5897734">
                <a:moveTo>
                  <a:pt x="0" y="0"/>
                </a:moveTo>
                <a:lnTo>
                  <a:pt x="12653343" y="0"/>
                </a:lnTo>
                <a:lnTo>
                  <a:pt x="12653343" y="5897734"/>
                </a:lnTo>
                <a:lnTo>
                  <a:pt x="0" y="5897734"/>
                </a:lnTo>
                <a:lnTo>
                  <a:pt x="0" y="0"/>
                </a:lnTo>
                <a:close/>
              </a:path>
            </a:pathLst>
          </a:custGeom>
          <a:blipFill>
            <a:blip r:embed="rId3">
              <a:extLst>
                <a:ext uri="{96DAC541-7B7A-43D3-8B79-37D633B846F1}">
                  <asvg:svgBlip xmlns:asvg="http://schemas.microsoft.com/office/drawing/2016/SVG/main" r:embed="rId4"/>
                </a:ext>
              </a:extLst>
            </a:blip>
            <a:stretch>
              <a:fillRect t="-114545"/>
            </a:stretch>
          </a:blipFill>
          <a:ln cap="sq">
            <a:noFill/>
            <a:prstDash val="solid"/>
            <a:miter/>
          </a:ln>
        </p:spPr>
        <p:txBody>
          <a:bodyPr/>
          <a:lstStyle/>
          <a:p>
            <a:endParaRPr lang="en-GB"/>
          </a:p>
        </p:txBody>
      </p:sp>
      <p:grpSp>
        <p:nvGrpSpPr>
          <p:cNvPr id="5" name="Group 5"/>
          <p:cNvGrpSpPr>
            <a:grpSpLocks noChangeAspect="1"/>
          </p:cNvGrpSpPr>
          <p:nvPr/>
        </p:nvGrpSpPr>
        <p:grpSpPr>
          <a:xfrm>
            <a:off x="10975661" y="1535868"/>
            <a:ext cx="6778577" cy="6778550"/>
            <a:chOff x="0" y="0"/>
            <a:chExt cx="6350000" cy="6349975"/>
          </a:xfrm>
        </p:grpSpPr>
        <p:sp>
          <p:nvSpPr>
            <p:cNvPr id="6" name="Freeform 6"/>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l="-25046" r="-25046"/>
              </a:stretch>
            </a:blipFill>
          </p:spPr>
          <p:txBody>
            <a:bodyPr/>
            <a:lstStyle/>
            <a:p>
              <a:endParaRPr lang="en-GB"/>
            </a:p>
          </p:txBody>
        </p:sp>
      </p:grpSp>
      <p:sp>
        <p:nvSpPr>
          <p:cNvPr id="7" name="Freeform 7"/>
          <p:cNvSpPr/>
          <p:nvPr/>
        </p:nvSpPr>
        <p:spPr>
          <a:xfrm rot="-10800000">
            <a:off x="-3080673" y="7603013"/>
            <a:ext cx="7102699" cy="3310574"/>
          </a:xfrm>
          <a:custGeom>
            <a:avLst/>
            <a:gdLst/>
            <a:ahLst/>
            <a:cxnLst/>
            <a:rect l="l" t="t" r="r" b="b"/>
            <a:pathLst>
              <a:path w="7102699" h="3310574">
                <a:moveTo>
                  <a:pt x="0" y="0"/>
                </a:moveTo>
                <a:lnTo>
                  <a:pt x="7102699" y="0"/>
                </a:lnTo>
                <a:lnTo>
                  <a:pt x="7102699" y="3310574"/>
                </a:lnTo>
                <a:lnTo>
                  <a:pt x="0" y="3310574"/>
                </a:lnTo>
                <a:lnTo>
                  <a:pt x="0" y="0"/>
                </a:lnTo>
                <a:close/>
              </a:path>
            </a:pathLst>
          </a:custGeom>
          <a:blipFill>
            <a:blip r:embed="rId6">
              <a:extLst>
                <a:ext uri="{96DAC541-7B7A-43D3-8B79-37D633B846F1}">
                  <asvg:svgBlip xmlns:asvg="http://schemas.microsoft.com/office/drawing/2016/SVG/main" r:embed="rId7"/>
                </a:ext>
              </a:extLst>
            </a:blip>
            <a:stretch>
              <a:fillRect t="-114545"/>
            </a:stretch>
          </a:blipFill>
          <a:ln cap="sq">
            <a:noFill/>
            <a:prstDash val="solid"/>
            <a:miter/>
          </a:ln>
        </p:spPr>
        <p:txBody>
          <a:bodyPr/>
          <a:lstStyle/>
          <a:p>
            <a:endParaRPr lang="en-GB"/>
          </a:p>
        </p:txBody>
      </p:sp>
      <p:sp>
        <p:nvSpPr>
          <p:cNvPr id="8" name="TextBox 8"/>
          <p:cNvSpPr txBox="1"/>
          <p:nvPr/>
        </p:nvSpPr>
        <p:spPr>
          <a:xfrm>
            <a:off x="1829492" y="1913820"/>
            <a:ext cx="8838780" cy="714375"/>
          </a:xfrm>
          <a:prstGeom prst="rect">
            <a:avLst/>
          </a:prstGeom>
        </p:spPr>
        <p:txBody>
          <a:bodyPr lIns="0" tIns="0" rIns="0" bIns="0" rtlCol="0" anchor="t">
            <a:spAutoFit/>
          </a:bodyPr>
          <a:lstStyle/>
          <a:p>
            <a:pPr marL="0" lvl="0" indent="0" algn="just">
              <a:lnSpc>
                <a:spcPts val="5095"/>
              </a:lnSpc>
              <a:spcBef>
                <a:spcPct val="0"/>
              </a:spcBef>
            </a:pPr>
            <a:r>
              <a:rPr lang="en-US" sz="4246" b="1" spc="152">
                <a:solidFill>
                  <a:srgbClr val="2A2E3A"/>
                </a:solidFill>
                <a:latin typeface="Times New Roman Bold"/>
                <a:ea typeface="Times New Roman Bold"/>
                <a:cs typeface="Times New Roman Bold"/>
                <a:sym typeface="Times New Roman Bold"/>
              </a:rPr>
              <a:t>Management and Team Structure </a:t>
            </a:r>
          </a:p>
        </p:txBody>
      </p:sp>
      <p:sp>
        <p:nvSpPr>
          <p:cNvPr id="9" name="TextBox 9"/>
          <p:cNvSpPr txBox="1"/>
          <p:nvPr/>
        </p:nvSpPr>
        <p:spPr>
          <a:xfrm>
            <a:off x="1940689" y="2980863"/>
            <a:ext cx="8616386" cy="5594021"/>
          </a:xfrm>
          <a:prstGeom prst="rect">
            <a:avLst/>
          </a:prstGeom>
        </p:spPr>
        <p:txBody>
          <a:bodyPr lIns="0" tIns="0" rIns="0" bIns="0" rtlCol="0" anchor="t">
            <a:spAutoFit/>
          </a:bodyPr>
          <a:lstStyle/>
          <a:p>
            <a:pPr marL="623505" lvl="1" indent="-311753" algn="l">
              <a:lnSpc>
                <a:spcPts val="4043"/>
              </a:lnSpc>
              <a:buFont typeface="Arial"/>
              <a:buChar char="•"/>
            </a:pPr>
            <a:r>
              <a:rPr lang="en-US" sz="2887" spc="129">
                <a:solidFill>
                  <a:srgbClr val="2A2E3A"/>
                </a:solidFill>
                <a:latin typeface="Times New Roman"/>
                <a:ea typeface="Times New Roman"/>
                <a:cs typeface="Times New Roman"/>
                <a:sym typeface="Times New Roman"/>
              </a:rPr>
              <a:t>The owner is responsible for strategy, cash flow, as well as regulatory compliance to ensure operational success (Settembre-Blundo </a:t>
            </a:r>
            <a:r>
              <a:rPr lang="en-US" sz="2887" i="1" spc="129">
                <a:solidFill>
                  <a:srgbClr val="2A2E3A"/>
                </a:solidFill>
                <a:latin typeface="Times New Roman Italics"/>
                <a:ea typeface="Times New Roman Italics"/>
                <a:cs typeface="Times New Roman Italics"/>
                <a:sym typeface="Times New Roman Italics"/>
              </a:rPr>
              <a:t>et al.,</a:t>
            </a:r>
            <a:r>
              <a:rPr lang="en-US" sz="2887" spc="129">
                <a:solidFill>
                  <a:srgbClr val="2A2E3A"/>
                </a:solidFill>
                <a:latin typeface="Times New Roman"/>
                <a:ea typeface="Times New Roman"/>
                <a:cs typeface="Times New Roman"/>
                <a:sym typeface="Times New Roman"/>
              </a:rPr>
              <a:t> 2021)</a:t>
            </a:r>
          </a:p>
          <a:p>
            <a:pPr marL="623505" lvl="1" indent="-311753" algn="l">
              <a:lnSpc>
                <a:spcPts val="4043"/>
              </a:lnSpc>
              <a:buFont typeface="Arial"/>
              <a:buChar char="•"/>
            </a:pPr>
            <a:r>
              <a:rPr lang="en-US" sz="2887" spc="129">
                <a:solidFill>
                  <a:srgbClr val="2A2E3A"/>
                </a:solidFill>
                <a:latin typeface="Times New Roman"/>
                <a:ea typeface="Times New Roman"/>
                <a:cs typeface="Times New Roman"/>
                <a:sym typeface="Times New Roman"/>
              </a:rPr>
              <a:t>Teachers strive to provide inclusive education along with multisensory learning experiences</a:t>
            </a:r>
          </a:p>
          <a:p>
            <a:pPr marL="623505" lvl="1" indent="-311753" algn="l">
              <a:lnSpc>
                <a:spcPts val="4043"/>
              </a:lnSpc>
              <a:buFont typeface="Arial"/>
              <a:buChar char="•"/>
            </a:pPr>
            <a:r>
              <a:rPr lang="en-US" sz="2887" spc="129">
                <a:solidFill>
                  <a:srgbClr val="2A2E3A"/>
                </a:solidFill>
                <a:latin typeface="Times New Roman"/>
                <a:ea typeface="Times New Roman"/>
                <a:cs typeface="Times New Roman"/>
                <a:sym typeface="Times New Roman"/>
              </a:rPr>
              <a:t>Carers assist children's everyday needs while providing a nurturing and safe atmosphere (Merrick </a:t>
            </a:r>
            <a:r>
              <a:rPr lang="en-US" sz="2887" i="1" spc="129">
                <a:solidFill>
                  <a:srgbClr val="2A2E3A"/>
                </a:solidFill>
                <a:latin typeface="Times New Roman Italics"/>
                <a:ea typeface="Times New Roman Italics"/>
                <a:cs typeface="Times New Roman Italics"/>
                <a:sym typeface="Times New Roman Italics"/>
              </a:rPr>
              <a:t>et al., </a:t>
            </a:r>
            <a:r>
              <a:rPr lang="en-US" sz="2887" spc="129">
                <a:solidFill>
                  <a:srgbClr val="2A2E3A"/>
                </a:solidFill>
                <a:latin typeface="Times New Roman"/>
                <a:ea typeface="Times New Roman"/>
                <a:cs typeface="Times New Roman"/>
                <a:sym typeface="Times New Roman"/>
              </a:rPr>
              <a:t>2020)</a:t>
            </a:r>
          </a:p>
          <a:p>
            <a:pPr marL="623505" lvl="1" indent="-311753" algn="l">
              <a:lnSpc>
                <a:spcPts val="4043"/>
              </a:lnSpc>
              <a:buFont typeface="Arial"/>
              <a:buChar char="•"/>
            </a:pPr>
            <a:r>
              <a:rPr lang="en-US" sz="2887" spc="129">
                <a:solidFill>
                  <a:srgbClr val="2A2E3A"/>
                </a:solidFill>
                <a:latin typeface="Times New Roman"/>
                <a:ea typeface="Times New Roman"/>
                <a:cs typeface="Times New Roman"/>
                <a:sym typeface="Times New Roman"/>
              </a:rPr>
              <a:t>External experts provide specialised advice on SEND care and legal obligations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4053739"/>
            <a:chOff x="0" y="0"/>
            <a:chExt cx="4816593" cy="1067651"/>
          </a:xfrm>
        </p:grpSpPr>
        <p:sp>
          <p:nvSpPr>
            <p:cNvPr id="3" name="Freeform 3"/>
            <p:cNvSpPr/>
            <p:nvPr/>
          </p:nvSpPr>
          <p:spPr>
            <a:xfrm>
              <a:off x="0" y="0"/>
              <a:ext cx="4816592" cy="1067651"/>
            </a:xfrm>
            <a:custGeom>
              <a:avLst/>
              <a:gdLst/>
              <a:ahLst/>
              <a:cxnLst/>
              <a:rect l="l" t="t" r="r" b="b"/>
              <a:pathLst>
                <a:path w="4816592" h="1067651">
                  <a:moveTo>
                    <a:pt x="0" y="0"/>
                  </a:moveTo>
                  <a:lnTo>
                    <a:pt x="4816592" y="0"/>
                  </a:lnTo>
                  <a:lnTo>
                    <a:pt x="4816592" y="1067651"/>
                  </a:lnTo>
                  <a:lnTo>
                    <a:pt x="0" y="1067651"/>
                  </a:lnTo>
                  <a:close/>
                </a:path>
              </a:pathLst>
            </a:custGeom>
            <a:solidFill>
              <a:srgbClr val="052A47"/>
            </a:solidFill>
            <a:ln cap="sq">
              <a:noFill/>
              <a:prstDash val="solid"/>
              <a:miter/>
            </a:ln>
          </p:spPr>
          <p:txBody>
            <a:bodyPr/>
            <a:lstStyle/>
            <a:p>
              <a:endParaRPr lang="en-GB"/>
            </a:p>
          </p:txBody>
        </p:sp>
        <p:sp>
          <p:nvSpPr>
            <p:cNvPr id="4" name="TextBox 4"/>
            <p:cNvSpPr txBox="1"/>
            <p:nvPr/>
          </p:nvSpPr>
          <p:spPr>
            <a:xfrm>
              <a:off x="0" y="-47625"/>
              <a:ext cx="4816593" cy="111527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0" y="0"/>
            <a:ext cx="18288000" cy="4053739"/>
          </a:xfrm>
          <a:custGeom>
            <a:avLst/>
            <a:gdLst/>
            <a:ahLst/>
            <a:cxnLst/>
            <a:rect l="l" t="t" r="r" b="b"/>
            <a:pathLst>
              <a:path w="18288000" h="4053739">
                <a:moveTo>
                  <a:pt x="0" y="0"/>
                </a:moveTo>
                <a:lnTo>
                  <a:pt x="18288000" y="0"/>
                </a:lnTo>
                <a:lnTo>
                  <a:pt x="18288000" y="4053739"/>
                </a:lnTo>
                <a:lnTo>
                  <a:pt x="0" y="4053739"/>
                </a:lnTo>
                <a:lnTo>
                  <a:pt x="0" y="0"/>
                </a:lnTo>
                <a:close/>
              </a:path>
            </a:pathLst>
          </a:custGeom>
          <a:blipFill>
            <a:blip r:embed="rId3">
              <a:alphaModFix amt="19999"/>
            </a:blip>
            <a:stretch>
              <a:fillRect t="-25349" b="-175221"/>
            </a:stretch>
          </a:blipFill>
        </p:spPr>
        <p:txBody>
          <a:bodyPr/>
          <a:lstStyle/>
          <a:p>
            <a:endParaRPr lang="en-GB"/>
          </a:p>
        </p:txBody>
      </p:sp>
      <p:sp>
        <p:nvSpPr>
          <p:cNvPr id="6" name="TextBox 6"/>
          <p:cNvSpPr txBox="1"/>
          <p:nvPr/>
        </p:nvSpPr>
        <p:spPr>
          <a:xfrm>
            <a:off x="1796611" y="1996000"/>
            <a:ext cx="7578207" cy="1162050"/>
          </a:xfrm>
          <a:prstGeom prst="rect">
            <a:avLst/>
          </a:prstGeom>
        </p:spPr>
        <p:txBody>
          <a:bodyPr lIns="0" tIns="0" rIns="0" bIns="0" rtlCol="0" anchor="t">
            <a:spAutoFit/>
          </a:bodyPr>
          <a:lstStyle/>
          <a:p>
            <a:pPr marL="0" lvl="0" indent="0" algn="l">
              <a:lnSpc>
                <a:spcPts val="8130"/>
              </a:lnSpc>
              <a:spcBef>
                <a:spcPct val="0"/>
              </a:spcBef>
            </a:pPr>
            <a:r>
              <a:rPr lang="en-US" sz="6775" b="1" spc="243">
                <a:solidFill>
                  <a:srgbClr val="FFFBFB"/>
                </a:solidFill>
                <a:latin typeface="Times New Roman Bold"/>
                <a:ea typeface="Times New Roman Bold"/>
                <a:cs typeface="Times New Roman Bold"/>
                <a:sym typeface="Times New Roman Bold"/>
              </a:rPr>
              <a:t>SWOT Analysis </a:t>
            </a:r>
          </a:p>
        </p:txBody>
      </p:sp>
      <p:sp>
        <p:nvSpPr>
          <p:cNvPr id="7" name="Freeform 7"/>
          <p:cNvSpPr/>
          <p:nvPr/>
        </p:nvSpPr>
        <p:spPr>
          <a:xfrm>
            <a:off x="9374818" y="-2586212"/>
            <a:ext cx="9619282" cy="5963955"/>
          </a:xfrm>
          <a:custGeom>
            <a:avLst/>
            <a:gdLst/>
            <a:ahLst/>
            <a:cxnLst/>
            <a:rect l="l" t="t" r="r" b="b"/>
            <a:pathLst>
              <a:path w="9619282" h="5963955">
                <a:moveTo>
                  <a:pt x="0" y="0"/>
                </a:moveTo>
                <a:lnTo>
                  <a:pt x="9619282" y="0"/>
                </a:lnTo>
                <a:lnTo>
                  <a:pt x="9619282" y="5963954"/>
                </a:lnTo>
                <a:lnTo>
                  <a:pt x="0" y="596395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grpSp>
        <p:nvGrpSpPr>
          <p:cNvPr id="8" name="Group 8"/>
          <p:cNvGrpSpPr/>
          <p:nvPr/>
        </p:nvGrpSpPr>
        <p:grpSpPr>
          <a:xfrm>
            <a:off x="1923858" y="5885310"/>
            <a:ext cx="3086100" cy="507624"/>
            <a:chOff x="0" y="0"/>
            <a:chExt cx="812800" cy="133695"/>
          </a:xfrm>
        </p:grpSpPr>
        <p:sp>
          <p:nvSpPr>
            <p:cNvPr id="9" name="Freeform 9"/>
            <p:cNvSpPr/>
            <p:nvPr/>
          </p:nvSpPr>
          <p:spPr>
            <a:xfrm>
              <a:off x="0" y="0"/>
              <a:ext cx="812800" cy="133695"/>
            </a:xfrm>
            <a:custGeom>
              <a:avLst/>
              <a:gdLst/>
              <a:ahLst/>
              <a:cxnLst/>
              <a:rect l="l" t="t" r="r" b="b"/>
              <a:pathLst>
                <a:path w="812800" h="133695">
                  <a:moveTo>
                    <a:pt x="66848" y="0"/>
                  </a:moveTo>
                  <a:lnTo>
                    <a:pt x="745952" y="0"/>
                  </a:lnTo>
                  <a:cubicBezTo>
                    <a:pt x="763682" y="0"/>
                    <a:pt x="780684" y="7043"/>
                    <a:pt x="793221" y="19579"/>
                  </a:cubicBezTo>
                  <a:cubicBezTo>
                    <a:pt x="805757" y="32116"/>
                    <a:pt x="812800" y="49118"/>
                    <a:pt x="812800" y="66848"/>
                  </a:cubicBezTo>
                  <a:lnTo>
                    <a:pt x="812800" y="66848"/>
                  </a:lnTo>
                  <a:cubicBezTo>
                    <a:pt x="812800" y="84577"/>
                    <a:pt x="805757" y="101580"/>
                    <a:pt x="793221" y="114116"/>
                  </a:cubicBezTo>
                  <a:cubicBezTo>
                    <a:pt x="780684" y="126652"/>
                    <a:pt x="763682" y="133695"/>
                    <a:pt x="745952" y="133695"/>
                  </a:cubicBezTo>
                  <a:lnTo>
                    <a:pt x="66848" y="133695"/>
                  </a:lnTo>
                  <a:cubicBezTo>
                    <a:pt x="49118" y="133695"/>
                    <a:pt x="32116" y="126652"/>
                    <a:pt x="19579" y="114116"/>
                  </a:cubicBezTo>
                  <a:cubicBezTo>
                    <a:pt x="7043" y="101580"/>
                    <a:pt x="0" y="84577"/>
                    <a:pt x="0" y="66848"/>
                  </a:cubicBezTo>
                  <a:lnTo>
                    <a:pt x="0" y="66848"/>
                  </a:lnTo>
                  <a:cubicBezTo>
                    <a:pt x="0" y="49118"/>
                    <a:pt x="7043" y="32116"/>
                    <a:pt x="19579" y="19579"/>
                  </a:cubicBezTo>
                  <a:cubicBezTo>
                    <a:pt x="32116" y="7043"/>
                    <a:pt x="49118" y="0"/>
                    <a:pt x="66848" y="0"/>
                  </a:cubicBezTo>
                  <a:close/>
                </a:path>
              </a:pathLst>
            </a:custGeom>
            <a:solidFill>
              <a:srgbClr val="051D40"/>
            </a:solidFill>
          </p:spPr>
          <p:txBody>
            <a:bodyPr/>
            <a:lstStyle/>
            <a:p>
              <a:endParaRPr lang="en-GB"/>
            </a:p>
          </p:txBody>
        </p:sp>
        <p:sp>
          <p:nvSpPr>
            <p:cNvPr id="10" name="TextBox 10"/>
            <p:cNvSpPr txBox="1"/>
            <p:nvPr/>
          </p:nvSpPr>
          <p:spPr>
            <a:xfrm>
              <a:off x="0" y="-66675"/>
              <a:ext cx="812800" cy="200370"/>
            </a:xfrm>
            <a:prstGeom prst="rect">
              <a:avLst/>
            </a:prstGeom>
          </p:spPr>
          <p:txBody>
            <a:bodyPr lIns="50800" tIns="50800" rIns="50800" bIns="50800" rtlCol="0" anchor="ctr"/>
            <a:lstStyle/>
            <a:p>
              <a:pPr algn="ctr">
                <a:lnSpc>
                  <a:spcPts val="2859"/>
                </a:lnSpc>
              </a:pPr>
              <a:r>
                <a:rPr lang="en-US" sz="2199" b="1">
                  <a:solidFill>
                    <a:srgbClr val="FFFFFF"/>
                  </a:solidFill>
                  <a:latin typeface="Times New Roman Bold"/>
                  <a:ea typeface="Times New Roman Bold"/>
                  <a:cs typeface="Times New Roman Bold"/>
                  <a:sym typeface="Times New Roman Bold"/>
                </a:rPr>
                <a:t>Strength</a:t>
              </a:r>
            </a:p>
          </p:txBody>
        </p:sp>
      </p:grpSp>
      <p:grpSp>
        <p:nvGrpSpPr>
          <p:cNvPr id="11" name="Group 11"/>
          <p:cNvGrpSpPr/>
          <p:nvPr/>
        </p:nvGrpSpPr>
        <p:grpSpPr>
          <a:xfrm>
            <a:off x="5715906" y="5885310"/>
            <a:ext cx="3086100" cy="507624"/>
            <a:chOff x="0" y="0"/>
            <a:chExt cx="812800" cy="133695"/>
          </a:xfrm>
        </p:grpSpPr>
        <p:sp>
          <p:nvSpPr>
            <p:cNvPr id="12" name="Freeform 12"/>
            <p:cNvSpPr/>
            <p:nvPr/>
          </p:nvSpPr>
          <p:spPr>
            <a:xfrm>
              <a:off x="0" y="0"/>
              <a:ext cx="812800" cy="133695"/>
            </a:xfrm>
            <a:custGeom>
              <a:avLst/>
              <a:gdLst/>
              <a:ahLst/>
              <a:cxnLst/>
              <a:rect l="l" t="t" r="r" b="b"/>
              <a:pathLst>
                <a:path w="812800" h="133695">
                  <a:moveTo>
                    <a:pt x="66848" y="0"/>
                  </a:moveTo>
                  <a:lnTo>
                    <a:pt x="745952" y="0"/>
                  </a:lnTo>
                  <a:cubicBezTo>
                    <a:pt x="763682" y="0"/>
                    <a:pt x="780684" y="7043"/>
                    <a:pt x="793221" y="19579"/>
                  </a:cubicBezTo>
                  <a:cubicBezTo>
                    <a:pt x="805757" y="32116"/>
                    <a:pt x="812800" y="49118"/>
                    <a:pt x="812800" y="66848"/>
                  </a:cubicBezTo>
                  <a:lnTo>
                    <a:pt x="812800" y="66848"/>
                  </a:lnTo>
                  <a:cubicBezTo>
                    <a:pt x="812800" y="84577"/>
                    <a:pt x="805757" y="101580"/>
                    <a:pt x="793221" y="114116"/>
                  </a:cubicBezTo>
                  <a:cubicBezTo>
                    <a:pt x="780684" y="126652"/>
                    <a:pt x="763682" y="133695"/>
                    <a:pt x="745952" y="133695"/>
                  </a:cubicBezTo>
                  <a:lnTo>
                    <a:pt x="66848" y="133695"/>
                  </a:lnTo>
                  <a:cubicBezTo>
                    <a:pt x="49118" y="133695"/>
                    <a:pt x="32116" y="126652"/>
                    <a:pt x="19579" y="114116"/>
                  </a:cubicBezTo>
                  <a:cubicBezTo>
                    <a:pt x="7043" y="101580"/>
                    <a:pt x="0" y="84577"/>
                    <a:pt x="0" y="66848"/>
                  </a:cubicBezTo>
                  <a:lnTo>
                    <a:pt x="0" y="66848"/>
                  </a:lnTo>
                  <a:cubicBezTo>
                    <a:pt x="0" y="49118"/>
                    <a:pt x="7043" y="32116"/>
                    <a:pt x="19579" y="19579"/>
                  </a:cubicBezTo>
                  <a:cubicBezTo>
                    <a:pt x="32116" y="7043"/>
                    <a:pt x="49118" y="0"/>
                    <a:pt x="66848" y="0"/>
                  </a:cubicBezTo>
                  <a:close/>
                </a:path>
              </a:pathLst>
            </a:custGeom>
            <a:solidFill>
              <a:srgbClr val="051D40"/>
            </a:solidFill>
            <a:ln cap="rnd">
              <a:noFill/>
              <a:prstDash val="solid"/>
              <a:round/>
            </a:ln>
          </p:spPr>
          <p:txBody>
            <a:bodyPr/>
            <a:lstStyle/>
            <a:p>
              <a:endParaRPr lang="en-GB"/>
            </a:p>
          </p:txBody>
        </p:sp>
        <p:sp>
          <p:nvSpPr>
            <p:cNvPr id="13" name="TextBox 13"/>
            <p:cNvSpPr txBox="1"/>
            <p:nvPr/>
          </p:nvSpPr>
          <p:spPr>
            <a:xfrm>
              <a:off x="0" y="-66675"/>
              <a:ext cx="812800" cy="200370"/>
            </a:xfrm>
            <a:prstGeom prst="rect">
              <a:avLst/>
            </a:prstGeom>
          </p:spPr>
          <p:txBody>
            <a:bodyPr lIns="50800" tIns="50800" rIns="50800" bIns="50800" rtlCol="0" anchor="ctr"/>
            <a:lstStyle/>
            <a:p>
              <a:pPr marL="0" lvl="0" indent="0" algn="ctr">
                <a:lnSpc>
                  <a:spcPts val="2859"/>
                </a:lnSpc>
                <a:spcBef>
                  <a:spcPct val="0"/>
                </a:spcBef>
              </a:pPr>
              <a:r>
                <a:rPr lang="en-US" sz="2199" b="1">
                  <a:solidFill>
                    <a:srgbClr val="FFFFFF"/>
                  </a:solidFill>
                  <a:latin typeface="Times New Roman Bold"/>
                  <a:ea typeface="Times New Roman Bold"/>
                  <a:cs typeface="Times New Roman Bold"/>
                  <a:sym typeface="Times New Roman Bold"/>
                </a:rPr>
                <a:t>Weakness</a:t>
              </a:r>
            </a:p>
          </p:txBody>
        </p:sp>
      </p:grpSp>
      <p:grpSp>
        <p:nvGrpSpPr>
          <p:cNvPr id="14" name="Group 14"/>
          <p:cNvGrpSpPr/>
          <p:nvPr/>
        </p:nvGrpSpPr>
        <p:grpSpPr>
          <a:xfrm>
            <a:off x="9506856" y="5885310"/>
            <a:ext cx="3086100" cy="507624"/>
            <a:chOff x="0" y="0"/>
            <a:chExt cx="812800" cy="133695"/>
          </a:xfrm>
        </p:grpSpPr>
        <p:sp>
          <p:nvSpPr>
            <p:cNvPr id="15" name="Freeform 15"/>
            <p:cNvSpPr/>
            <p:nvPr/>
          </p:nvSpPr>
          <p:spPr>
            <a:xfrm>
              <a:off x="0" y="0"/>
              <a:ext cx="812800" cy="133695"/>
            </a:xfrm>
            <a:custGeom>
              <a:avLst/>
              <a:gdLst/>
              <a:ahLst/>
              <a:cxnLst/>
              <a:rect l="l" t="t" r="r" b="b"/>
              <a:pathLst>
                <a:path w="812800" h="133695">
                  <a:moveTo>
                    <a:pt x="66848" y="0"/>
                  </a:moveTo>
                  <a:lnTo>
                    <a:pt x="745952" y="0"/>
                  </a:lnTo>
                  <a:cubicBezTo>
                    <a:pt x="763682" y="0"/>
                    <a:pt x="780684" y="7043"/>
                    <a:pt x="793221" y="19579"/>
                  </a:cubicBezTo>
                  <a:cubicBezTo>
                    <a:pt x="805757" y="32116"/>
                    <a:pt x="812800" y="49118"/>
                    <a:pt x="812800" y="66848"/>
                  </a:cubicBezTo>
                  <a:lnTo>
                    <a:pt x="812800" y="66848"/>
                  </a:lnTo>
                  <a:cubicBezTo>
                    <a:pt x="812800" y="84577"/>
                    <a:pt x="805757" y="101580"/>
                    <a:pt x="793221" y="114116"/>
                  </a:cubicBezTo>
                  <a:cubicBezTo>
                    <a:pt x="780684" y="126652"/>
                    <a:pt x="763682" y="133695"/>
                    <a:pt x="745952" y="133695"/>
                  </a:cubicBezTo>
                  <a:lnTo>
                    <a:pt x="66848" y="133695"/>
                  </a:lnTo>
                  <a:cubicBezTo>
                    <a:pt x="49118" y="133695"/>
                    <a:pt x="32116" y="126652"/>
                    <a:pt x="19579" y="114116"/>
                  </a:cubicBezTo>
                  <a:cubicBezTo>
                    <a:pt x="7043" y="101580"/>
                    <a:pt x="0" y="84577"/>
                    <a:pt x="0" y="66848"/>
                  </a:cubicBezTo>
                  <a:lnTo>
                    <a:pt x="0" y="66848"/>
                  </a:lnTo>
                  <a:cubicBezTo>
                    <a:pt x="0" y="49118"/>
                    <a:pt x="7043" y="32116"/>
                    <a:pt x="19579" y="19579"/>
                  </a:cubicBezTo>
                  <a:cubicBezTo>
                    <a:pt x="32116" y="7043"/>
                    <a:pt x="49118" y="0"/>
                    <a:pt x="66848" y="0"/>
                  </a:cubicBezTo>
                  <a:close/>
                </a:path>
              </a:pathLst>
            </a:custGeom>
            <a:solidFill>
              <a:srgbClr val="051D40"/>
            </a:solidFill>
            <a:ln cap="rnd">
              <a:noFill/>
              <a:prstDash val="solid"/>
              <a:round/>
            </a:ln>
          </p:spPr>
          <p:txBody>
            <a:bodyPr/>
            <a:lstStyle/>
            <a:p>
              <a:endParaRPr lang="en-GB"/>
            </a:p>
          </p:txBody>
        </p:sp>
        <p:sp>
          <p:nvSpPr>
            <p:cNvPr id="16" name="TextBox 16"/>
            <p:cNvSpPr txBox="1"/>
            <p:nvPr/>
          </p:nvSpPr>
          <p:spPr>
            <a:xfrm>
              <a:off x="0" y="-66675"/>
              <a:ext cx="812800" cy="200370"/>
            </a:xfrm>
            <a:prstGeom prst="rect">
              <a:avLst/>
            </a:prstGeom>
          </p:spPr>
          <p:txBody>
            <a:bodyPr lIns="50800" tIns="50800" rIns="50800" bIns="50800" rtlCol="0" anchor="ctr"/>
            <a:lstStyle/>
            <a:p>
              <a:pPr marL="0" lvl="0" indent="0" algn="ctr">
                <a:lnSpc>
                  <a:spcPts val="2859"/>
                </a:lnSpc>
                <a:spcBef>
                  <a:spcPct val="0"/>
                </a:spcBef>
              </a:pPr>
              <a:r>
                <a:rPr lang="en-US" sz="2199" b="1">
                  <a:solidFill>
                    <a:srgbClr val="FFFFFF"/>
                  </a:solidFill>
                  <a:latin typeface="Times New Roman Bold"/>
                  <a:ea typeface="Times New Roman Bold"/>
                  <a:cs typeface="Times New Roman Bold"/>
                  <a:sym typeface="Times New Roman Bold"/>
                </a:rPr>
                <a:t>Opportunity</a:t>
              </a:r>
            </a:p>
          </p:txBody>
        </p:sp>
      </p:grpSp>
      <p:grpSp>
        <p:nvGrpSpPr>
          <p:cNvPr id="17" name="Group 17"/>
          <p:cNvGrpSpPr/>
          <p:nvPr/>
        </p:nvGrpSpPr>
        <p:grpSpPr>
          <a:xfrm>
            <a:off x="13297806" y="5885310"/>
            <a:ext cx="3086100" cy="507624"/>
            <a:chOff x="0" y="0"/>
            <a:chExt cx="812800" cy="133695"/>
          </a:xfrm>
        </p:grpSpPr>
        <p:sp>
          <p:nvSpPr>
            <p:cNvPr id="18" name="Freeform 18"/>
            <p:cNvSpPr/>
            <p:nvPr/>
          </p:nvSpPr>
          <p:spPr>
            <a:xfrm>
              <a:off x="0" y="0"/>
              <a:ext cx="812800" cy="133695"/>
            </a:xfrm>
            <a:custGeom>
              <a:avLst/>
              <a:gdLst/>
              <a:ahLst/>
              <a:cxnLst/>
              <a:rect l="l" t="t" r="r" b="b"/>
              <a:pathLst>
                <a:path w="812800" h="133695">
                  <a:moveTo>
                    <a:pt x="66848" y="0"/>
                  </a:moveTo>
                  <a:lnTo>
                    <a:pt x="745952" y="0"/>
                  </a:lnTo>
                  <a:cubicBezTo>
                    <a:pt x="763682" y="0"/>
                    <a:pt x="780684" y="7043"/>
                    <a:pt x="793221" y="19579"/>
                  </a:cubicBezTo>
                  <a:cubicBezTo>
                    <a:pt x="805757" y="32116"/>
                    <a:pt x="812800" y="49118"/>
                    <a:pt x="812800" y="66848"/>
                  </a:cubicBezTo>
                  <a:lnTo>
                    <a:pt x="812800" y="66848"/>
                  </a:lnTo>
                  <a:cubicBezTo>
                    <a:pt x="812800" y="84577"/>
                    <a:pt x="805757" y="101580"/>
                    <a:pt x="793221" y="114116"/>
                  </a:cubicBezTo>
                  <a:cubicBezTo>
                    <a:pt x="780684" y="126652"/>
                    <a:pt x="763682" y="133695"/>
                    <a:pt x="745952" y="133695"/>
                  </a:cubicBezTo>
                  <a:lnTo>
                    <a:pt x="66848" y="133695"/>
                  </a:lnTo>
                  <a:cubicBezTo>
                    <a:pt x="49118" y="133695"/>
                    <a:pt x="32116" y="126652"/>
                    <a:pt x="19579" y="114116"/>
                  </a:cubicBezTo>
                  <a:cubicBezTo>
                    <a:pt x="7043" y="101580"/>
                    <a:pt x="0" y="84577"/>
                    <a:pt x="0" y="66848"/>
                  </a:cubicBezTo>
                  <a:lnTo>
                    <a:pt x="0" y="66848"/>
                  </a:lnTo>
                  <a:cubicBezTo>
                    <a:pt x="0" y="49118"/>
                    <a:pt x="7043" y="32116"/>
                    <a:pt x="19579" y="19579"/>
                  </a:cubicBezTo>
                  <a:cubicBezTo>
                    <a:pt x="32116" y="7043"/>
                    <a:pt x="49118" y="0"/>
                    <a:pt x="66848" y="0"/>
                  </a:cubicBezTo>
                  <a:close/>
                </a:path>
              </a:pathLst>
            </a:custGeom>
            <a:solidFill>
              <a:srgbClr val="051D40"/>
            </a:solidFill>
            <a:ln cap="rnd">
              <a:noFill/>
              <a:prstDash val="solid"/>
              <a:round/>
            </a:ln>
          </p:spPr>
          <p:txBody>
            <a:bodyPr/>
            <a:lstStyle/>
            <a:p>
              <a:endParaRPr lang="en-GB"/>
            </a:p>
          </p:txBody>
        </p:sp>
        <p:sp>
          <p:nvSpPr>
            <p:cNvPr id="19" name="TextBox 19"/>
            <p:cNvSpPr txBox="1"/>
            <p:nvPr/>
          </p:nvSpPr>
          <p:spPr>
            <a:xfrm>
              <a:off x="0" y="-66675"/>
              <a:ext cx="812800" cy="200370"/>
            </a:xfrm>
            <a:prstGeom prst="rect">
              <a:avLst/>
            </a:prstGeom>
          </p:spPr>
          <p:txBody>
            <a:bodyPr lIns="50800" tIns="50800" rIns="50800" bIns="50800" rtlCol="0" anchor="ctr"/>
            <a:lstStyle/>
            <a:p>
              <a:pPr marL="0" lvl="0" indent="0" algn="ctr">
                <a:lnSpc>
                  <a:spcPts val="2859"/>
                </a:lnSpc>
                <a:spcBef>
                  <a:spcPct val="0"/>
                </a:spcBef>
              </a:pPr>
              <a:r>
                <a:rPr lang="en-US" sz="2199" b="1">
                  <a:solidFill>
                    <a:srgbClr val="FFFFFF"/>
                  </a:solidFill>
                  <a:latin typeface="Times New Roman Bold"/>
                  <a:ea typeface="Times New Roman Bold"/>
                  <a:cs typeface="Times New Roman Bold"/>
                  <a:sym typeface="Times New Roman Bold"/>
                </a:rPr>
                <a:t>Threats</a:t>
              </a:r>
            </a:p>
          </p:txBody>
        </p:sp>
      </p:grpSp>
      <p:sp>
        <p:nvSpPr>
          <p:cNvPr id="20" name="Freeform 20"/>
          <p:cNvSpPr/>
          <p:nvPr/>
        </p:nvSpPr>
        <p:spPr>
          <a:xfrm>
            <a:off x="8345096" y="-1016743"/>
            <a:ext cx="5903940" cy="3660443"/>
          </a:xfrm>
          <a:custGeom>
            <a:avLst/>
            <a:gdLst/>
            <a:ahLst/>
            <a:cxnLst/>
            <a:rect l="l" t="t" r="r" b="b"/>
            <a:pathLst>
              <a:path w="5903940" h="3660443">
                <a:moveTo>
                  <a:pt x="0" y="0"/>
                </a:moveTo>
                <a:lnTo>
                  <a:pt x="5903940" y="0"/>
                </a:lnTo>
                <a:lnTo>
                  <a:pt x="5903940" y="3660443"/>
                </a:lnTo>
                <a:lnTo>
                  <a:pt x="0" y="366044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21" name="Freeform 21"/>
          <p:cNvSpPr/>
          <p:nvPr/>
        </p:nvSpPr>
        <p:spPr>
          <a:xfrm>
            <a:off x="6854287" y="4633952"/>
            <a:ext cx="789574" cy="975879"/>
          </a:xfrm>
          <a:custGeom>
            <a:avLst/>
            <a:gdLst/>
            <a:ahLst/>
            <a:cxnLst/>
            <a:rect l="l" t="t" r="r" b="b"/>
            <a:pathLst>
              <a:path w="789574" h="975879">
                <a:moveTo>
                  <a:pt x="0" y="0"/>
                </a:moveTo>
                <a:lnTo>
                  <a:pt x="789575" y="0"/>
                </a:lnTo>
                <a:lnTo>
                  <a:pt x="789575" y="975879"/>
                </a:lnTo>
                <a:lnTo>
                  <a:pt x="0" y="975879"/>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GB"/>
          </a:p>
        </p:txBody>
      </p:sp>
      <p:sp>
        <p:nvSpPr>
          <p:cNvPr id="22" name="Freeform 22"/>
          <p:cNvSpPr/>
          <p:nvPr/>
        </p:nvSpPr>
        <p:spPr>
          <a:xfrm>
            <a:off x="10351234" y="4607865"/>
            <a:ext cx="1397344" cy="1049278"/>
          </a:xfrm>
          <a:custGeom>
            <a:avLst/>
            <a:gdLst/>
            <a:ahLst/>
            <a:cxnLst/>
            <a:rect l="l" t="t" r="r" b="b"/>
            <a:pathLst>
              <a:path w="1397344" h="1049278">
                <a:moveTo>
                  <a:pt x="0" y="0"/>
                </a:moveTo>
                <a:lnTo>
                  <a:pt x="1397344" y="0"/>
                </a:lnTo>
                <a:lnTo>
                  <a:pt x="1397344" y="1049278"/>
                </a:lnTo>
                <a:lnTo>
                  <a:pt x="0" y="1049278"/>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txBody>
          <a:bodyPr/>
          <a:lstStyle/>
          <a:p>
            <a:endParaRPr lang="en-GB"/>
          </a:p>
        </p:txBody>
      </p:sp>
      <p:sp>
        <p:nvSpPr>
          <p:cNvPr id="23" name="Freeform 23"/>
          <p:cNvSpPr/>
          <p:nvPr/>
        </p:nvSpPr>
        <p:spPr>
          <a:xfrm>
            <a:off x="14241187" y="4678836"/>
            <a:ext cx="964077" cy="978307"/>
          </a:xfrm>
          <a:custGeom>
            <a:avLst/>
            <a:gdLst/>
            <a:ahLst/>
            <a:cxnLst/>
            <a:rect l="l" t="t" r="r" b="b"/>
            <a:pathLst>
              <a:path w="964077" h="978307">
                <a:moveTo>
                  <a:pt x="0" y="0"/>
                </a:moveTo>
                <a:lnTo>
                  <a:pt x="964077" y="0"/>
                </a:lnTo>
                <a:lnTo>
                  <a:pt x="964077" y="978307"/>
                </a:lnTo>
                <a:lnTo>
                  <a:pt x="0" y="978307"/>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txBody>
          <a:bodyPr/>
          <a:lstStyle/>
          <a:p>
            <a:endParaRPr lang="en-GB"/>
          </a:p>
        </p:txBody>
      </p:sp>
      <p:sp>
        <p:nvSpPr>
          <p:cNvPr id="24" name="Freeform 24"/>
          <p:cNvSpPr/>
          <p:nvPr/>
        </p:nvSpPr>
        <p:spPr>
          <a:xfrm>
            <a:off x="2847010" y="4589960"/>
            <a:ext cx="1079092" cy="1061434"/>
          </a:xfrm>
          <a:custGeom>
            <a:avLst/>
            <a:gdLst/>
            <a:ahLst/>
            <a:cxnLst/>
            <a:rect l="l" t="t" r="r" b="b"/>
            <a:pathLst>
              <a:path w="1079092" h="1061434">
                <a:moveTo>
                  <a:pt x="0" y="0"/>
                </a:moveTo>
                <a:lnTo>
                  <a:pt x="1079092" y="0"/>
                </a:lnTo>
                <a:lnTo>
                  <a:pt x="1079092" y="1061434"/>
                </a:lnTo>
                <a:lnTo>
                  <a:pt x="0" y="1061434"/>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5" name="TextBox 25"/>
          <p:cNvSpPr txBox="1"/>
          <p:nvPr/>
        </p:nvSpPr>
        <p:spPr>
          <a:xfrm>
            <a:off x="1904094" y="6660604"/>
            <a:ext cx="3105864" cy="1843406"/>
          </a:xfrm>
          <a:prstGeom prst="rect">
            <a:avLst/>
          </a:prstGeom>
        </p:spPr>
        <p:txBody>
          <a:bodyPr lIns="0" tIns="0" rIns="0" bIns="0" rtlCol="0" anchor="t">
            <a:spAutoFit/>
          </a:bodyPr>
          <a:lstStyle/>
          <a:p>
            <a:pPr marL="0" lvl="0" indent="0" algn="ctr">
              <a:lnSpc>
                <a:spcPts val="2869"/>
              </a:lnSpc>
              <a:spcBef>
                <a:spcPct val="0"/>
              </a:spcBef>
            </a:pPr>
            <a:r>
              <a:rPr lang="en-US" sz="2049" spc="92">
                <a:solidFill>
                  <a:srgbClr val="2A2E3A"/>
                </a:solidFill>
                <a:latin typeface="Times New Roman"/>
                <a:ea typeface="Times New Roman"/>
                <a:cs typeface="Times New Roman"/>
                <a:sym typeface="Times New Roman"/>
              </a:rPr>
              <a:t>The inclusive strategy provides a unique learning environment for all children (Grantham and Somji, 2022)</a:t>
            </a:r>
          </a:p>
        </p:txBody>
      </p:sp>
      <p:sp>
        <p:nvSpPr>
          <p:cNvPr id="26" name="TextBox 26"/>
          <p:cNvSpPr txBox="1"/>
          <p:nvPr/>
        </p:nvSpPr>
        <p:spPr>
          <a:xfrm>
            <a:off x="5696142" y="6909823"/>
            <a:ext cx="3105864" cy="1481456"/>
          </a:xfrm>
          <a:prstGeom prst="rect">
            <a:avLst/>
          </a:prstGeom>
        </p:spPr>
        <p:txBody>
          <a:bodyPr lIns="0" tIns="0" rIns="0" bIns="0" rtlCol="0" anchor="t">
            <a:spAutoFit/>
          </a:bodyPr>
          <a:lstStyle/>
          <a:p>
            <a:pPr marL="0" lvl="0" indent="0" algn="ctr">
              <a:lnSpc>
                <a:spcPts val="2869"/>
              </a:lnSpc>
              <a:spcBef>
                <a:spcPct val="0"/>
              </a:spcBef>
            </a:pPr>
            <a:r>
              <a:rPr lang="en-US" sz="2049" spc="92">
                <a:solidFill>
                  <a:srgbClr val="2A2E3A"/>
                </a:solidFill>
                <a:latin typeface="Times New Roman"/>
                <a:ea typeface="Times New Roman"/>
                <a:cs typeface="Times New Roman"/>
                <a:sym typeface="Times New Roman"/>
              </a:rPr>
              <a:t>A significant initial expenditure is required for facility setup and staff employment</a:t>
            </a:r>
          </a:p>
        </p:txBody>
      </p:sp>
      <p:sp>
        <p:nvSpPr>
          <p:cNvPr id="27" name="TextBox 27"/>
          <p:cNvSpPr txBox="1"/>
          <p:nvPr/>
        </p:nvSpPr>
        <p:spPr>
          <a:xfrm>
            <a:off x="9506856" y="6841579"/>
            <a:ext cx="3105864" cy="1481456"/>
          </a:xfrm>
          <a:prstGeom prst="rect">
            <a:avLst/>
          </a:prstGeom>
        </p:spPr>
        <p:txBody>
          <a:bodyPr lIns="0" tIns="0" rIns="0" bIns="0" rtlCol="0" anchor="t">
            <a:spAutoFit/>
          </a:bodyPr>
          <a:lstStyle/>
          <a:p>
            <a:pPr marL="0" lvl="0" indent="0" algn="ctr">
              <a:lnSpc>
                <a:spcPts val="2869"/>
              </a:lnSpc>
              <a:spcBef>
                <a:spcPct val="0"/>
              </a:spcBef>
            </a:pPr>
            <a:r>
              <a:rPr lang="en-US" sz="2049" spc="92">
                <a:solidFill>
                  <a:srgbClr val="2A2E3A"/>
                </a:solidFill>
                <a:latin typeface="Times New Roman"/>
                <a:ea typeface="Times New Roman"/>
                <a:cs typeface="Times New Roman"/>
                <a:sym typeface="Times New Roman"/>
              </a:rPr>
              <a:t>There is a growing demand for specialised care for children with SEND (Clarke, 2024)</a:t>
            </a:r>
          </a:p>
        </p:txBody>
      </p:sp>
      <p:sp>
        <p:nvSpPr>
          <p:cNvPr id="28" name="TextBox 28"/>
          <p:cNvSpPr txBox="1"/>
          <p:nvPr/>
        </p:nvSpPr>
        <p:spPr>
          <a:xfrm>
            <a:off x="13170294" y="6841579"/>
            <a:ext cx="3105864" cy="1481456"/>
          </a:xfrm>
          <a:prstGeom prst="rect">
            <a:avLst/>
          </a:prstGeom>
        </p:spPr>
        <p:txBody>
          <a:bodyPr lIns="0" tIns="0" rIns="0" bIns="0" rtlCol="0" anchor="t">
            <a:spAutoFit/>
          </a:bodyPr>
          <a:lstStyle/>
          <a:p>
            <a:pPr marL="0" lvl="0" indent="0" algn="ctr">
              <a:lnSpc>
                <a:spcPts val="2869"/>
              </a:lnSpc>
              <a:spcBef>
                <a:spcPct val="0"/>
              </a:spcBef>
            </a:pPr>
            <a:r>
              <a:rPr lang="en-US" sz="2049" spc="92">
                <a:solidFill>
                  <a:srgbClr val="2A2E3A"/>
                </a:solidFill>
                <a:latin typeface="Times New Roman"/>
                <a:ea typeface="Times New Roman"/>
                <a:cs typeface="Times New Roman"/>
                <a:sym typeface="Times New Roman"/>
              </a:rPr>
              <a:t>It includes prospective rivalry from existing nurseries, as well as legislative changes.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4816593" cy="2709333"/>
          </a:xfrm>
        </p:grpSpPr>
        <p:sp>
          <p:nvSpPr>
            <p:cNvPr id="3" name="Freeform 3"/>
            <p:cNvSpPr/>
            <p:nvPr/>
          </p:nvSpPr>
          <p:spPr>
            <a:xfrm>
              <a:off x="0" y="0"/>
              <a:ext cx="4816592" cy="2709333"/>
            </a:xfrm>
            <a:custGeom>
              <a:avLst/>
              <a:gdLst/>
              <a:ahLst/>
              <a:cxnLst/>
              <a:rect l="l" t="t" r="r" b="b"/>
              <a:pathLst>
                <a:path w="4816592" h="2709333">
                  <a:moveTo>
                    <a:pt x="0" y="0"/>
                  </a:moveTo>
                  <a:lnTo>
                    <a:pt x="4816592" y="0"/>
                  </a:lnTo>
                  <a:lnTo>
                    <a:pt x="4816592" y="2709333"/>
                  </a:lnTo>
                  <a:lnTo>
                    <a:pt x="0" y="2709333"/>
                  </a:lnTo>
                  <a:close/>
                </a:path>
              </a:pathLst>
            </a:custGeom>
            <a:solidFill>
              <a:srgbClr val="000000">
                <a:alpha val="0"/>
              </a:srgbClr>
            </a:solidFill>
            <a:ln w="609600" cap="sq">
              <a:solidFill>
                <a:srgbClr val="052A47"/>
              </a:solidFill>
              <a:prstDash val="solid"/>
              <a:miter/>
            </a:ln>
          </p:spPr>
          <p:txBody>
            <a:bodyPr/>
            <a:lstStyle/>
            <a:p>
              <a:endParaRPr lang="en-GB"/>
            </a:p>
          </p:txBody>
        </p:sp>
        <p:sp>
          <p:nvSpPr>
            <p:cNvPr id="4" name="TextBox 4"/>
            <p:cNvSpPr txBox="1"/>
            <p:nvPr/>
          </p:nvSpPr>
          <p:spPr>
            <a:xfrm>
              <a:off x="0" y="-47625"/>
              <a:ext cx="4816593" cy="2756958"/>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9302059" y="1715310"/>
            <a:ext cx="7696204" cy="7206346"/>
          </a:xfrm>
          <a:custGeom>
            <a:avLst/>
            <a:gdLst/>
            <a:ahLst/>
            <a:cxnLst/>
            <a:rect l="l" t="t" r="r" b="b"/>
            <a:pathLst>
              <a:path w="7696204" h="7206346">
                <a:moveTo>
                  <a:pt x="0" y="0"/>
                </a:moveTo>
                <a:lnTo>
                  <a:pt x="7696203" y="0"/>
                </a:lnTo>
                <a:lnTo>
                  <a:pt x="7696203" y="7206346"/>
                </a:lnTo>
                <a:lnTo>
                  <a:pt x="0" y="7206346"/>
                </a:lnTo>
                <a:lnTo>
                  <a:pt x="0" y="0"/>
                </a:lnTo>
                <a:close/>
              </a:path>
            </a:pathLst>
          </a:custGeom>
          <a:blipFill>
            <a:blip r:embed="rId3"/>
            <a:stretch>
              <a:fillRect/>
            </a:stretch>
          </a:blipFill>
        </p:spPr>
        <p:txBody>
          <a:bodyPr/>
          <a:lstStyle/>
          <a:p>
            <a:endParaRPr lang="en-GB"/>
          </a:p>
        </p:txBody>
      </p:sp>
      <p:sp>
        <p:nvSpPr>
          <p:cNvPr id="6" name="TextBox 6"/>
          <p:cNvSpPr txBox="1"/>
          <p:nvPr/>
        </p:nvSpPr>
        <p:spPr>
          <a:xfrm>
            <a:off x="1399975" y="3196010"/>
            <a:ext cx="6994922" cy="3780680"/>
          </a:xfrm>
          <a:prstGeom prst="rect">
            <a:avLst/>
          </a:prstGeom>
        </p:spPr>
        <p:txBody>
          <a:bodyPr lIns="0" tIns="0" rIns="0" bIns="0" rtlCol="0" anchor="t">
            <a:spAutoFit/>
          </a:bodyPr>
          <a:lstStyle/>
          <a:p>
            <a:pPr marL="573069" lvl="1" indent="-286534" algn="just">
              <a:lnSpc>
                <a:spcPts val="3716"/>
              </a:lnSpc>
              <a:buFont typeface="Arial"/>
              <a:buChar char="•"/>
            </a:pPr>
            <a:r>
              <a:rPr lang="en-US" sz="2654" spc="58">
                <a:solidFill>
                  <a:srgbClr val="000000"/>
                </a:solidFill>
                <a:latin typeface="Times New Roman"/>
                <a:ea typeface="Times New Roman"/>
                <a:cs typeface="Times New Roman"/>
                <a:sym typeface="Times New Roman"/>
              </a:rPr>
              <a:t>The expected monthly revenue slowly rises from £2,000 to £7,500</a:t>
            </a:r>
          </a:p>
          <a:p>
            <a:pPr marL="573069" lvl="1" indent="-286534" algn="just">
              <a:lnSpc>
                <a:spcPts val="3716"/>
              </a:lnSpc>
              <a:buFont typeface="Arial"/>
              <a:buChar char="•"/>
            </a:pPr>
            <a:r>
              <a:rPr lang="en-US" sz="2654" spc="58">
                <a:solidFill>
                  <a:srgbClr val="000000"/>
                </a:solidFill>
                <a:latin typeface="Times New Roman"/>
                <a:ea typeface="Times New Roman"/>
                <a:cs typeface="Times New Roman"/>
                <a:sym typeface="Times New Roman"/>
              </a:rPr>
              <a:t>Monthly expenses range from £2,800 to £5,500 due to operational charges</a:t>
            </a:r>
          </a:p>
          <a:p>
            <a:pPr marL="573069" lvl="1" indent="-286534" algn="just">
              <a:lnSpc>
                <a:spcPts val="3716"/>
              </a:lnSpc>
              <a:buFont typeface="Arial"/>
              <a:buChar char="•"/>
            </a:pPr>
            <a:r>
              <a:rPr lang="en-US" sz="2654" spc="58">
                <a:solidFill>
                  <a:srgbClr val="000000"/>
                </a:solidFill>
                <a:latin typeface="Times New Roman"/>
                <a:ea typeface="Times New Roman"/>
                <a:cs typeface="Times New Roman"/>
                <a:sym typeface="Times New Roman"/>
              </a:rPr>
              <a:t>Net cash flow grows from -£1,000 in month one to £2,000 in month twelve</a:t>
            </a:r>
          </a:p>
          <a:p>
            <a:pPr marL="573069" lvl="1" indent="-286534" algn="just">
              <a:lnSpc>
                <a:spcPts val="3716"/>
              </a:lnSpc>
              <a:buFont typeface="Arial"/>
              <a:buChar char="•"/>
            </a:pPr>
            <a:r>
              <a:rPr lang="en-US" sz="2654" spc="58">
                <a:solidFill>
                  <a:srgbClr val="000000"/>
                </a:solidFill>
                <a:latin typeface="Times New Roman"/>
                <a:ea typeface="Times New Roman"/>
                <a:cs typeface="Times New Roman"/>
                <a:sym typeface="Times New Roman"/>
              </a:rPr>
              <a:t>The total cash flow exceeds £11,300 by the conclusion of the first year</a:t>
            </a:r>
          </a:p>
        </p:txBody>
      </p:sp>
      <p:sp>
        <p:nvSpPr>
          <p:cNvPr id="7" name="TextBox 7"/>
          <p:cNvSpPr txBox="1"/>
          <p:nvPr/>
        </p:nvSpPr>
        <p:spPr>
          <a:xfrm>
            <a:off x="1559756" y="1128593"/>
            <a:ext cx="7077025" cy="1504950"/>
          </a:xfrm>
          <a:prstGeom prst="rect">
            <a:avLst/>
          </a:prstGeom>
        </p:spPr>
        <p:txBody>
          <a:bodyPr lIns="0" tIns="0" rIns="0" bIns="0" rtlCol="0" anchor="t">
            <a:spAutoFit/>
          </a:bodyPr>
          <a:lstStyle/>
          <a:p>
            <a:pPr marL="0" lvl="0" indent="0" algn="l">
              <a:lnSpc>
                <a:spcPts val="5606"/>
              </a:lnSpc>
              <a:spcBef>
                <a:spcPct val="0"/>
              </a:spcBef>
            </a:pPr>
            <a:r>
              <a:rPr lang="en-US" sz="4672" b="1" spc="168">
                <a:solidFill>
                  <a:srgbClr val="2A2E3A"/>
                </a:solidFill>
                <a:latin typeface="Times New Roman Bold"/>
                <a:ea typeface="Times New Roman Bold"/>
                <a:cs typeface="Times New Roman Bold"/>
                <a:sym typeface="Times New Roman Bold"/>
              </a:rPr>
              <a:t>Financial Overview and Cash Flow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404661" y="1119263"/>
            <a:ext cx="2987755" cy="739140"/>
          </a:xfrm>
          <a:prstGeom prst="rect">
            <a:avLst/>
          </a:prstGeom>
        </p:spPr>
        <p:txBody>
          <a:bodyPr lIns="0" tIns="0" rIns="0" bIns="0" rtlCol="0" anchor="t">
            <a:spAutoFit/>
          </a:bodyPr>
          <a:lstStyle/>
          <a:p>
            <a:pPr algn="ctr">
              <a:lnSpc>
                <a:spcPts val="5459"/>
              </a:lnSpc>
            </a:pPr>
            <a:r>
              <a:rPr lang="en-US" sz="3899" b="1">
                <a:solidFill>
                  <a:srgbClr val="000000"/>
                </a:solidFill>
                <a:latin typeface="Times New Roman Bold"/>
                <a:ea typeface="Times New Roman Bold"/>
                <a:cs typeface="Times New Roman Bold"/>
                <a:sym typeface="Times New Roman Bold"/>
              </a:rPr>
              <a:t>Reference List</a:t>
            </a:r>
          </a:p>
        </p:txBody>
      </p:sp>
      <p:sp>
        <p:nvSpPr>
          <p:cNvPr id="3" name="TextBox 3"/>
          <p:cNvSpPr txBox="1"/>
          <p:nvPr/>
        </p:nvSpPr>
        <p:spPr>
          <a:xfrm>
            <a:off x="457451" y="1920876"/>
            <a:ext cx="16882175" cy="8366124"/>
          </a:xfrm>
          <a:prstGeom prst="rect">
            <a:avLst/>
          </a:prstGeom>
        </p:spPr>
        <p:txBody>
          <a:bodyPr lIns="0" tIns="0" rIns="0" bIns="0" rtlCol="0" anchor="t">
            <a:spAutoFit/>
          </a:bodyPr>
          <a:lstStyle/>
          <a:p>
            <a:pPr algn="just">
              <a:lnSpc>
                <a:spcPts val="3500"/>
              </a:lnSpc>
            </a:pPr>
            <a:r>
              <a:rPr lang="en-US" sz="2500">
                <a:solidFill>
                  <a:srgbClr val="000000"/>
                </a:solidFill>
                <a:latin typeface="Times New Roman"/>
                <a:ea typeface="Times New Roman"/>
                <a:cs typeface="Times New Roman"/>
                <a:sym typeface="Times New Roman"/>
              </a:rPr>
              <a:t>Ball, R. and Nikolaev, V.V., 2022. On earnings and cash flows as predictors of future cash flows. Journal of Accounting and Economics, 73(1), p.101430.</a:t>
            </a:r>
            <a:r>
              <a:rPr lang="en-US" sz="2500" u="sng">
                <a:solidFill>
                  <a:srgbClr val="000000"/>
                </a:solidFill>
                <a:latin typeface="Times New Roman"/>
                <a:ea typeface="Times New Roman"/>
                <a:cs typeface="Times New Roman"/>
                <a:sym typeface="Times New Roman"/>
                <a:hlinkClick r:id="rId2" tooltip="https://papers.ssrn.com/sol3/Delivery.cfm?abstractid=3842963"/>
              </a:rPr>
              <a:t> https://papers.ssrn.com/sol3/Delivery.cfm?abstractid=3842963</a:t>
            </a:r>
          </a:p>
          <a:p>
            <a:pPr algn="just">
              <a:lnSpc>
                <a:spcPts val="3500"/>
              </a:lnSpc>
            </a:pPr>
            <a:r>
              <a:rPr lang="en-US" sz="2500">
                <a:solidFill>
                  <a:srgbClr val="000000"/>
                </a:solidFill>
                <a:latin typeface="Times New Roman"/>
                <a:ea typeface="Times New Roman"/>
                <a:cs typeface="Times New Roman"/>
                <a:sym typeface="Times New Roman"/>
              </a:rPr>
              <a:t>Clarke, V. (2024). Family moves 180 miles for special-needs nursery space. www.bbc.com. [online] 25 Jan. Available at:</a:t>
            </a:r>
            <a:r>
              <a:rPr lang="en-US" sz="2500" u="sng">
                <a:solidFill>
                  <a:srgbClr val="000000"/>
                </a:solidFill>
                <a:latin typeface="Times New Roman"/>
                <a:ea typeface="Times New Roman"/>
                <a:cs typeface="Times New Roman"/>
                <a:sym typeface="Times New Roman"/>
                <a:hlinkClick r:id="rId3" tooltip="https://www.bbc.com/news/education-68017998"/>
              </a:rPr>
              <a:t> https://www.bbc.com/news/education-68017998</a:t>
            </a:r>
            <a:r>
              <a:rPr lang="en-US" sz="2500">
                <a:solidFill>
                  <a:srgbClr val="000000"/>
                </a:solidFill>
                <a:latin typeface="Times New Roman"/>
                <a:ea typeface="Times New Roman"/>
                <a:cs typeface="Times New Roman"/>
                <a:sym typeface="Times New Roman"/>
              </a:rPr>
              <a:t> [Accessed 13 Nov. 2024].</a:t>
            </a:r>
          </a:p>
          <a:p>
            <a:pPr algn="just">
              <a:lnSpc>
                <a:spcPts val="3500"/>
              </a:lnSpc>
            </a:pPr>
            <a:r>
              <a:rPr lang="en-US" sz="2500">
                <a:solidFill>
                  <a:srgbClr val="000000"/>
                </a:solidFill>
                <a:latin typeface="Times New Roman"/>
                <a:ea typeface="Times New Roman"/>
                <a:cs typeface="Times New Roman"/>
                <a:sym typeface="Times New Roman"/>
              </a:rPr>
              <a:t>GOV.UK (2021). HMRC compliance checks: help and support. [online] GOV.UK. Available at:</a:t>
            </a:r>
            <a:r>
              <a:rPr lang="en-US" sz="2500" u="sng">
                <a:solidFill>
                  <a:srgbClr val="000000"/>
                </a:solidFill>
                <a:latin typeface="Times New Roman"/>
                <a:ea typeface="Times New Roman"/>
                <a:cs typeface="Times New Roman"/>
                <a:sym typeface="Times New Roman"/>
                <a:hlinkClick r:id="rId4" tooltip="https://www.gov.uk/guidance/hmrc-compliance-checks-help-and-support"/>
              </a:rPr>
              <a:t> https://www.gov.uk/guidance/hmrc-compliance-checks-help-and-support</a:t>
            </a:r>
            <a:r>
              <a:rPr lang="en-US" sz="2500">
                <a:solidFill>
                  <a:srgbClr val="000000"/>
                </a:solidFill>
                <a:latin typeface="Times New Roman"/>
                <a:ea typeface="Times New Roman"/>
                <a:cs typeface="Times New Roman"/>
                <a:sym typeface="Times New Roman"/>
              </a:rPr>
              <a:t> [Accessed 13 Nov. 2024].</a:t>
            </a:r>
          </a:p>
          <a:p>
            <a:pPr algn="just">
              <a:lnSpc>
                <a:spcPts val="3500"/>
              </a:lnSpc>
            </a:pPr>
            <a:r>
              <a:rPr lang="en-US" sz="2500">
                <a:solidFill>
                  <a:srgbClr val="000000"/>
                </a:solidFill>
                <a:latin typeface="Times New Roman"/>
                <a:ea typeface="Times New Roman"/>
                <a:cs typeface="Times New Roman"/>
                <a:sym typeface="Times New Roman"/>
              </a:rPr>
              <a:t>Grantham, K. and Somji, A., 2022. Childcare solutions for women Micro and small enterprises. Research Paper. Donor Committee for Enterprise Development. Women’s Economic Empowerment Working Group.</a:t>
            </a:r>
            <a:r>
              <a:rPr lang="en-US" sz="2500" u="sng">
                <a:solidFill>
                  <a:srgbClr val="000000"/>
                </a:solidFill>
                <a:latin typeface="Times New Roman"/>
                <a:ea typeface="Times New Roman"/>
                <a:cs typeface="Times New Roman"/>
                <a:sym typeface="Times New Roman"/>
                <a:hlinkClick r:id="rId5" tooltip="https://www.unicef.org/jordan/media/15426/file/Childcare-Solutions-for-Women-Micro-and-Small-Enterprises-MAY-22.pdf"/>
              </a:rPr>
              <a:t> https://www.unicef.org/jordan/media/15426/file/Childcare-Solutions-for-Women-Micro-and-Small-Enterprises-MAY-22.pdf</a:t>
            </a:r>
          </a:p>
          <a:p>
            <a:pPr algn="just">
              <a:lnSpc>
                <a:spcPts val="3500"/>
              </a:lnSpc>
            </a:pPr>
            <a:r>
              <a:rPr lang="en-US" sz="2500">
                <a:solidFill>
                  <a:srgbClr val="000000"/>
                </a:solidFill>
                <a:latin typeface="Times New Roman"/>
                <a:ea typeface="Times New Roman"/>
                <a:cs typeface="Times New Roman"/>
                <a:sym typeface="Times New Roman"/>
              </a:rPr>
              <a:t>Kopp, C. (2024). Partnerships: What You Should Know. [online] Investopedia. Available at:</a:t>
            </a:r>
            <a:r>
              <a:rPr lang="en-US" sz="2500" u="sng">
                <a:solidFill>
                  <a:srgbClr val="000000"/>
                </a:solidFill>
                <a:latin typeface="Times New Roman"/>
                <a:ea typeface="Times New Roman"/>
                <a:cs typeface="Times New Roman"/>
                <a:sym typeface="Times New Roman"/>
                <a:hlinkClick r:id="rId6" tooltip="https://www.investopedia.com/terms/p/partnership.asp"/>
              </a:rPr>
              <a:t> https://www.investopedia.com/terms/p/partnership.asp</a:t>
            </a:r>
            <a:r>
              <a:rPr lang="en-US" sz="2500">
                <a:solidFill>
                  <a:srgbClr val="000000"/>
                </a:solidFill>
                <a:latin typeface="Times New Roman"/>
                <a:ea typeface="Times New Roman"/>
                <a:cs typeface="Times New Roman"/>
                <a:sym typeface="Times New Roman"/>
              </a:rPr>
              <a:t> [Accessed 13 Nov. 2024].</a:t>
            </a:r>
          </a:p>
          <a:p>
            <a:pPr algn="just">
              <a:lnSpc>
                <a:spcPts val="3500"/>
              </a:lnSpc>
            </a:pPr>
            <a:r>
              <a:rPr lang="en-US" sz="2500">
                <a:solidFill>
                  <a:srgbClr val="000000"/>
                </a:solidFill>
                <a:latin typeface="Times New Roman"/>
                <a:ea typeface="Times New Roman"/>
                <a:cs typeface="Times New Roman"/>
                <a:sym typeface="Times New Roman"/>
              </a:rPr>
              <a:t>Merrick, M.T., Ports, K.A., Guinn, A.S. and Ford, D.C., 2020. Safe, stable, nurturing environments for children. In Adverse childhood experiences (pp. 329-347). Academic Press.</a:t>
            </a:r>
            <a:r>
              <a:rPr lang="en-US" sz="2500" u="sng">
                <a:solidFill>
                  <a:srgbClr val="000000"/>
                </a:solidFill>
                <a:latin typeface="Times New Roman"/>
                <a:ea typeface="Times New Roman"/>
                <a:cs typeface="Times New Roman"/>
                <a:sym typeface="Times New Roman"/>
                <a:hlinkClick r:id="rId7" tooltip="https://www.sciencedirect.com/science/article/pii/B9780128160657000161"/>
              </a:rPr>
              <a:t> https://www.sciencedirect.com/science/article/pii/B9780128160657000161</a:t>
            </a:r>
          </a:p>
          <a:p>
            <a:pPr algn="just">
              <a:lnSpc>
                <a:spcPts val="3500"/>
              </a:lnSpc>
            </a:pPr>
            <a:r>
              <a:rPr lang="en-US" sz="2500">
                <a:solidFill>
                  <a:srgbClr val="000000"/>
                </a:solidFill>
                <a:latin typeface="Times New Roman"/>
                <a:ea typeface="Times New Roman"/>
                <a:cs typeface="Times New Roman"/>
                <a:sym typeface="Times New Roman"/>
              </a:rPr>
              <a:t>Settembre-Blundo, D., González-Sánchez, R., Medina-Salgado, S. and García-Muiña, F.E., 2021. Flexibility and resilience in corporate decision making: a new sustainability-based risk management system in uncertain times. Global Journal of Flexible Systems Management, 22(Suppl 2), pp.107-132.</a:t>
            </a:r>
            <a:r>
              <a:rPr lang="en-US" sz="2500" u="sng">
                <a:solidFill>
                  <a:srgbClr val="000000"/>
                </a:solidFill>
                <a:latin typeface="Times New Roman"/>
                <a:ea typeface="Times New Roman"/>
                <a:cs typeface="Times New Roman"/>
                <a:sym typeface="Times New Roman"/>
                <a:hlinkClick r:id="rId8" tooltip="https://link.springer.com/content/pdf/10.1007/s40171-021-00277-7.pdf"/>
              </a:rPr>
              <a:t> https://link.springer.com/content/pdf/10.1007/s40171-021-00277-7.pdf</a:t>
            </a:r>
          </a:p>
          <a:p>
            <a:pPr algn="just">
              <a:lnSpc>
                <a:spcPts val="3500"/>
              </a:lnSpc>
            </a:pPr>
            <a:endParaRPr lang="en-US" sz="2500" u="sng">
              <a:solidFill>
                <a:srgbClr val="000000"/>
              </a:solidFill>
              <a:latin typeface="Times New Roman"/>
              <a:ea typeface="Times New Roman"/>
              <a:cs typeface="Times New Roman"/>
              <a:sym typeface="Times New Roman"/>
              <a:hlinkClick r:id="rId8" tooltip="https://link.springer.com/content/pdf/10.1007/s40171-021-00277-7.pdf"/>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2700000">
            <a:off x="15446278" y="-1685650"/>
            <a:ext cx="6145089" cy="7288971"/>
            <a:chOff x="0" y="0"/>
            <a:chExt cx="1618460" cy="1919729"/>
          </a:xfrm>
        </p:grpSpPr>
        <p:sp>
          <p:nvSpPr>
            <p:cNvPr id="3" name="Freeform 3"/>
            <p:cNvSpPr/>
            <p:nvPr/>
          </p:nvSpPr>
          <p:spPr>
            <a:xfrm>
              <a:off x="0" y="0"/>
              <a:ext cx="1618460" cy="1919729"/>
            </a:xfrm>
            <a:custGeom>
              <a:avLst/>
              <a:gdLst/>
              <a:ahLst/>
              <a:cxnLst/>
              <a:rect l="l" t="t" r="r" b="b"/>
              <a:pathLst>
                <a:path w="1618460" h="1919729">
                  <a:moveTo>
                    <a:pt x="0" y="0"/>
                  </a:moveTo>
                  <a:lnTo>
                    <a:pt x="1618460" y="0"/>
                  </a:lnTo>
                  <a:lnTo>
                    <a:pt x="1618460" y="1919729"/>
                  </a:lnTo>
                  <a:lnTo>
                    <a:pt x="0" y="1919729"/>
                  </a:lnTo>
                  <a:close/>
                </a:path>
              </a:pathLst>
            </a:custGeom>
            <a:solidFill>
              <a:srgbClr val="052A47"/>
            </a:solidFill>
          </p:spPr>
          <p:txBody>
            <a:bodyPr/>
            <a:lstStyle/>
            <a:p>
              <a:endParaRPr lang="en-GB"/>
            </a:p>
          </p:txBody>
        </p:sp>
        <p:sp>
          <p:nvSpPr>
            <p:cNvPr id="4" name="TextBox 4"/>
            <p:cNvSpPr txBox="1"/>
            <p:nvPr/>
          </p:nvSpPr>
          <p:spPr>
            <a:xfrm>
              <a:off x="0" y="-47625"/>
              <a:ext cx="1618460" cy="196735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5400000">
            <a:off x="11941502" y="839372"/>
            <a:ext cx="9619282" cy="5963955"/>
          </a:xfrm>
          <a:custGeom>
            <a:avLst/>
            <a:gdLst/>
            <a:ahLst/>
            <a:cxnLst/>
            <a:rect l="l" t="t" r="r" b="b"/>
            <a:pathLst>
              <a:path w="9619282" h="5963955">
                <a:moveTo>
                  <a:pt x="0" y="0"/>
                </a:moveTo>
                <a:lnTo>
                  <a:pt x="9619281" y="0"/>
                </a:lnTo>
                <a:lnTo>
                  <a:pt x="9619281" y="5963955"/>
                </a:lnTo>
                <a:lnTo>
                  <a:pt x="0" y="5963955"/>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GB"/>
          </a:p>
        </p:txBody>
      </p:sp>
      <p:grpSp>
        <p:nvGrpSpPr>
          <p:cNvPr id="6" name="Group 6"/>
          <p:cNvGrpSpPr/>
          <p:nvPr/>
        </p:nvGrpSpPr>
        <p:grpSpPr>
          <a:xfrm rot="8117627">
            <a:off x="-3075279" y="6921441"/>
            <a:ext cx="4145058" cy="4916643"/>
            <a:chOff x="0" y="0"/>
            <a:chExt cx="1618460" cy="1919729"/>
          </a:xfrm>
        </p:grpSpPr>
        <p:sp>
          <p:nvSpPr>
            <p:cNvPr id="7" name="Freeform 7"/>
            <p:cNvSpPr/>
            <p:nvPr/>
          </p:nvSpPr>
          <p:spPr>
            <a:xfrm>
              <a:off x="0" y="0"/>
              <a:ext cx="1618460" cy="1919729"/>
            </a:xfrm>
            <a:custGeom>
              <a:avLst/>
              <a:gdLst/>
              <a:ahLst/>
              <a:cxnLst/>
              <a:rect l="l" t="t" r="r" b="b"/>
              <a:pathLst>
                <a:path w="1618460" h="1919729">
                  <a:moveTo>
                    <a:pt x="0" y="0"/>
                  </a:moveTo>
                  <a:lnTo>
                    <a:pt x="1618460" y="0"/>
                  </a:lnTo>
                  <a:lnTo>
                    <a:pt x="1618460" y="1919729"/>
                  </a:lnTo>
                  <a:lnTo>
                    <a:pt x="0" y="1919729"/>
                  </a:lnTo>
                  <a:close/>
                </a:path>
              </a:pathLst>
            </a:custGeom>
            <a:solidFill>
              <a:srgbClr val="052A47"/>
            </a:solidFill>
          </p:spPr>
          <p:txBody>
            <a:bodyPr/>
            <a:lstStyle/>
            <a:p>
              <a:endParaRPr lang="en-GB"/>
            </a:p>
          </p:txBody>
        </p:sp>
        <p:sp>
          <p:nvSpPr>
            <p:cNvPr id="8" name="TextBox 8"/>
            <p:cNvSpPr txBox="1"/>
            <p:nvPr/>
          </p:nvSpPr>
          <p:spPr>
            <a:xfrm>
              <a:off x="0" y="-47625"/>
              <a:ext cx="1618460" cy="1967354"/>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5382372">
            <a:off x="-3048223" y="6118130"/>
            <a:ext cx="6488511" cy="4022877"/>
          </a:xfrm>
          <a:custGeom>
            <a:avLst/>
            <a:gdLst/>
            <a:ahLst/>
            <a:cxnLst/>
            <a:rect l="l" t="t" r="r" b="b"/>
            <a:pathLst>
              <a:path w="6488511" h="4022877">
                <a:moveTo>
                  <a:pt x="0" y="0"/>
                </a:moveTo>
                <a:lnTo>
                  <a:pt x="6488511" y="0"/>
                </a:lnTo>
                <a:lnTo>
                  <a:pt x="6488511" y="4022877"/>
                </a:lnTo>
                <a:lnTo>
                  <a:pt x="0" y="4022877"/>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GB"/>
          </a:p>
        </p:txBody>
      </p:sp>
      <p:sp>
        <p:nvSpPr>
          <p:cNvPr id="10" name="TextBox 10"/>
          <p:cNvSpPr txBox="1"/>
          <p:nvPr/>
        </p:nvSpPr>
        <p:spPr>
          <a:xfrm>
            <a:off x="1983765" y="3957250"/>
            <a:ext cx="11545882" cy="2217361"/>
          </a:xfrm>
          <a:prstGeom prst="rect">
            <a:avLst/>
          </a:prstGeom>
        </p:spPr>
        <p:txBody>
          <a:bodyPr lIns="0" tIns="0" rIns="0" bIns="0" rtlCol="0" anchor="t">
            <a:spAutoFit/>
          </a:bodyPr>
          <a:lstStyle/>
          <a:p>
            <a:pPr marL="0" lvl="0" indent="0" algn="just">
              <a:lnSpc>
                <a:spcPts val="17553"/>
              </a:lnSpc>
              <a:spcBef>
                <a:spcPct val="0"/>
              </a:spcBef>
            </a:pPr>
            <a:r>
              <a:rPr lang="en-US" sz="14627" b="1" spc="526">
                <a:solidFill>
                  <a:srgbClr val="2A2E3A"/>
                </a:solidFill>
                <a:latin typeface="Montserrat Classic Bold"/>
                <a:ea typeface="Montserrat Classic Bold"/>
                <a:cs typeface="Montserrat Classic Bold"/>
                <a:sym typeface="Montserrat Classic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1437</Words>
  <Application>Microsoft Office PowerPoint</Application>
  <PresentationFormat>Custom</PresentationFormat>
  <Paragraphs>70</Paragraphs>
  <Slides>9</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Times New Roman Bold</vt:lpstr>
      <vt:lpstr>Montserrat Classic Bold</vt:lpstr>
      <vt:lpstr>Times New Roman Italics</vt:lpstr>
      <vt:lpstr>Times New Roman</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
  <cp:revision>1</cp:revision>
  <dcterms:created xsi:type="dcterms:W3CDTF">2024-11-13T09:12:06Z</dcterms:created>
  <dcterms:modified xsi:type="dcterms:W3CDTF">2024-12-10T22:47:33Z</dcterms:modified>
  <dc:identifier/>
</cp:coreProperties>
</file>