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5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68C28E7-0B73-4041-8261-0757C6A0D8CB}" v="429" dt="2025-11-05T21:24:20.94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3798"/>
    <p:restoredTop sz="94650"/>
  </p:normalViewPr>
  <p:slideViewPr>
    <p:cSldViewPr snapToGrid="0">
      <p:cViewPr>
        <p:scale>
          <a:sx n="128" d="100"/>
          <a:sy n="128" d="100"/>
        </p:scale>
        <p:origin x="-2368" y="-2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fina Bibi (2243482)" userId="d6fb0654-5e17-41cc-8404-906853e641e2" providerId="ADAL" clId="{9F6AE9D5-19AB-56EA-AAD0-6EBABE613A7E}"/>
    <pc:docChg chg="undo redo custSel addSld modSld">
      <pc:chgData name="Safina Bibi (2243482)" userId="d6fb0654-5e17-41cc-8404-906853e641e2" providerId="ADAL" clId="{9F6AE9D5-19AB-56EA-AAD0-6EBABE613A7E}" dt="2025-11-05T21:24:20.940" v="2338" actId="20577"/>
      <pc:docMkLst>
        <pc:docMk/>
      </pc:docMkLst>
      <pc:sldChg chg="addSp delSp modSp mod modMedia setBg addAnim delAnim setClrOvrMap delDesignElem">
        <pc:chgData name="Safina Bibi (2243482)" userId="d6fb0654-5e17-41cc-8404-906853e641e2" providerId="ADAL" clId="{9F6AE9D5-19AB-56EA-AAD0-6EBABE613A7E}" dt="2025-11-03T20:30:00.961" v="2313" actId="14100"/>
        <pc:sldMkLst>
          <pc:docMk/>
          <pc:sldMk cId="3896284749" sldId="256"/>
        </pc:sldMkLst>
        <pc:spChg chg="mod ord">
          <ac:chgData name="Safina Bibi (2243482)" userId="d6fb0654-5e17-41cc-8404-906853e641e2" providerId="ADAL" clId="{9F6AE9D5-19AB-56EA-AAD0-6EBABE613A7E}" dt="2025-11-01T23:03:46.311" v="2217" actId="255"/>
          <ac:spMkLst>
            <pc:docMk/>
            <pc:sldMk cId="3896284749" sldId="256"/>
            <ac:spMk id="2" creationId="{5A7FA28A-6B54-8CC8-8699-2B6201645605}"/>
          </ac:spMkLst>
        </pc:spChg>
        <pc:spChg chg="add mod">
          <ac:chgData name="Safina Bibi (2243482)" userId="d6fb0654-5e17-41cc-8404-906853e641e2" providerId="ADAL" clId="{9F6AE9D5-19AB-56EA-AAD0-6EBABE613A7E}" dt="2025-11-01T22:07:56.185" v="2153" actId="14100"/>
          <ac:spMkLst>
            <pc:docMk/>
            <pc:sldMk cId="3896284749" sldId="256"/>
            <ac:spMk id="4" creationId="{7EB52D74-00D9-1013-1296-587CA24BBE2A}"/>
          </ac:spMkLst>
        </pc:spChg>
        <pc:spChg chg="add">
          <ac:chgData name="Safina Bibi (2243482)" userId="d6fb0654-5e17-41cc-8404-906853e641e2" providerId="ADAL" clId="{9F6AE9D5-19AB-56EA-AAD0-6EBABE613A7E}" dt="2025-11-01T21:57:16.624" v="1995" actId="26606"/>
          <ac:spMkLst>
            <pc:docMk/>
            <pc:sldMk cId="3896284749" sldId="256"/>
            <ac:spMk id="47" creationId="{B7BD7FCF-A254-4A97-A15C-319B67622677}"/>
          </ac:spMkLst>
        </pc:spChg>
        <pc:spChg chg="add">
          <ac:chgData name="Safina Bibi (2243482)" userId="d6fb0654-5e17-41cc-8404-906853e641e2" providerId="ADAL" clId="{9F6AE9D5-19AB-56EA-AAD0-6EBABE613A7E}" dt="2025-11-01T21:57:16.624" v="1995" actId="26606"/>
          <ac:spMkLst>
            <pc:docMk/>
            <pc:sldMk cId="3896284749" sldId="256"/>
            <ac:spMk id="49" creationId="{52FFAF72-6204-4676-9C6F-9A4CC4D91805}"/>
          </ac:spMkLst>
        </pc:spChg>
        <pc:picChg chg="add mod ord">
          <ac:chgData name="Safina Bibi (2243482)" userId="d6fb0654-5e17-41cc-8404-906853e641e2" providerId="ADAL" clId="{9F6AE9D5-19AB-56EA-AAD0-6EBABE613A7E}" dt="2025-11-03T20:30:00.961" v="2313" actId="14100"/>
          <ac:picMkLst>
            <pc:docMk/>
            <pc:sldMk cId="3896284749" sldId="256"/>
            <ac:picMk id="3" creationId="{87F5F916-623E-0167-C9F2-EEDE9A329F73}"/>
          </ac:picMkLst>
        </pc:picChg>
      </pc:sldChg>
      <pc:sldChg chg="addSp delSp modSp new mod">
        <pc:chgData name="Safina Bibi (2243482)" userId="d6fb0654-5e17-41cc-8404-906853e641e2" providerId="ADAL" clId="{9F6AE9D5-19AB-56EA-AAD0-6EBABE613A7E}" dt="2025-11-03T20:30:31.594" v="2314" actId="14100"/>
        <pc:sldMkLst>
          <pc:docMk/>
          <pc:sldMk cId="3907812380" sldId="257"/>
        </pc:sldMkLst>
        <pc:spChg chg="add mod">
          <ac:chgData name="Safina Bibi (2243482)" userId="d6fb0654-5e17-41cc-8404-906853e641e2" providerId="ADAL" clId="{9F6AE9D5-19AB-56EA-AAD0-6EBABE613A7E}" dt="2025-10-24T17:29:05.082" v="176" actId="2711"/>
          <ac:spMkLst>
            <pc:docMk/>
            <pc:sldMk cId="3907812380" sldId="257"/>
            <ac:spMk id="3" creationId="{60005CBF-F571-978F-1A2C-334BF71E7F16}"/>
          </ac:spMkLst>
        </pc:spChg>
        <pc:spChg chg="add del mod">
          <ac:chgData name="Safina Bibi (2243482)" userId="d6fb0654-5e17-41cc-8404-906853e641e2" providerId="ADAL" clId="{9F6AE9D5-19AB-56EA-AAD0-6EBABE613A7E}" dt="2025-10-24T17:18:54.011" v="69" actId="47"/>
          <ac:spMkLst>
            <pc:docMk/>
            <pc:sldMk cId="3907812380" sldId="257"/>
            <ac:spMk id="5" creationId="{E6761135-63F2-39EA-9BE4-8F97E02D0AB1}"/>
          </ac:spMkLst>
        </pc:spChg>
        <pc:spChg chg="add mod">
          <ac:chgData name="Safina Bibi (2243482)" userId="d6fb0654-5e17-41cc-8404-906853e641e2" providerId="ADAL" clId="{9F6AE9D5-19AB-56EA-AAD0-6EBABE613A7E}" dt="2025-11-01T22:14:47.275" v="2210" actId="20577"/>
          <ac:spMkLst>
            <pc:docMk/>
            <pc:sldMk cId="3907812380" sldId="257"/>
            <ac:spMk id="6" creationId="{CC9E7B8E-CDA0-B47E-B6C0-09B759B4BF09}"/>
          </ac:spMkLst>
        </pc:spChg>
        <pc:spChg chg="add mod">
          <ac:chgData name="Safina Bibi (2243482)" userId="d6fb0654-5e17-41cc-8404-906853e641e2" providerId="ADAL" clId="{9F6AE9D5-19AB-56EA-AAD0-6EBABE613A7E}" dt="2025-10-24T17:23:14.746" v="142" actId="1076"/>
          <ac:spMkLst>
            <pc:docMk/>
            <pc:sldMk cId="3907812380" sldId="257"/>
            <ac:spMk id="8" creationId="{F56CF317-6C3A-34C9-9909-B06C21597DBC}"/>
          </ac:spMkLst>
        </pc:spChg>
        <pc:spChg chg="add mod">
          <ac:chgData name="Safina Bibi (2243482)" userId="d6fb0654-5e17-41cc-8404-906853e641e2" providerId="ADAL" clId="{9F6AE9D5-19AB-56EA-AAD0-6EBABE613A7E}" dt="2025-11-01T22:01:20.482" v="2127" actId="14100"/>
          <ac:spMkLst>
            <pc:docMk/>
            <pc:sldMk cId="3907812380" sldId="257"/>
            <ac:spMk id="10" creationId="{1B47CC7B-C112-B002-AD9E-106F945C5085}"/>
          </ac:spMkLst>
        </pc:spChg>
        <pc:picChg chg="add mod">
          <ac:chgData name="Safina Bibi (2243482)" userId="d6fb0654-5e17-41cc-8404-906853e641e2" providerId="ADAL" clId="{9F6AE9D5-19AB-56EA-AAD0-6EBABE613A7E}" dt="2025-11-03T20:30:31.594" v="2314" actId="14100"/>
          <ac:picMkLst>
            <pc:docMk/>
            <pc:sldMk cId="3907812380" sldId="257"/>
            <ac:picMk id="11" creationId="{16BB6535-4CA4-15E8-AF58-D91EE85F1F96}"/>
          </ac:picMkLst>
        </pc:picChg>
      </pc:sldChg>
      <pc:sldChg chg="addSp delSp modSp new mod">
        <pc:chgData name="Safina Bibi (2243482)" userId="d6fb0654-5e17-41cc-8404-906853e641e2" providerId="ADAL" clId="{9F6AE9D5-19AB-56EA-AAD0-6EBABE613A7E}" dt="2025-10-26T21:49:37.296" v="728" actId="20577"/>
        <pc:sldMkLst>
          <pc:docMk/>
          <pc:sldMk cId="2335885999" sldId="258"/>
        </pc:sldMkLst>
        <pc:spChg chg="add mod">
          <ac:chgData name="Safina Bibi (2243482)" userId="d6fb0654-5e17-41cc-8404-906853e641e2" providerId="ADAL" clId="{9F6AE9D5-19AB-56EA-AAD0-6EBABE613A7E}" dt="2025-10-24T17:43:41.478" v="210" actId="122"/>
          <ac:spMkLst>
            <pc:docMk/>
            <pc:sldMk cId="2335885999" sldId="258"/>
            <ac:spMk id="3" creationId="{69CA6AE8-5702-CEAA-72A8-CF133F814ED3}"/>
          </ac:spMkLst>
        </pc:spChg>
        <pc:spChg chg="add mod">
          <ac:chgData name="Safina Bibi (2243482)" userId="d6fb0654-5e17-41cc-8404-906853e641e2" providerId="ADAL" clId="{9F6AE9D5-19AB-56EA-AAD0-6EBABE613A7E}" dt="2025-10-26T21:49:37.296" v="728" actId="20577"/>
          <ac:spMkLst>
            <pc:docMk/>
            <pc:sldMk cId="2335885999" sldId="258"/>
            <ac:spMk id="4" creationId="{B4EE8C77-C549-F3D5-331E-2107E7C4C8F0}"/>
          </ac:spMkLst>
        </pc:spChg>
        <pc:spChg chg="add mod">
          <ac:chgData name="Safina Bibi (2243482)" userId="d6fb0654-5e17-41cc-8404-906853e641e2" providerId="ADAL" clId="{9F6AE9D5-19AB-56EA-AAD0-6EBABE613A7E}" dt="2025-10-24T17:55:06.557" v="250"/>
          <ac:spMkLst>
            <pc:docMk/>
            <pc:sldMk cId="2335885999" sldId="258"/>
            <ac:spMk id="8" creationId="{8AC6C55C-51D3-C893-FC25-52AFCF1A4C7A}"/>
          </ac:spMkLst>
        </pc:spChg>
        <pc:picChg chg="add mod">
          <ac:chgData name="Safina Bibi (2243482)" userId="d6fb0654-5e17-41cc-8404-906853e641e2" providerId="ADAL" clId="{9F6AE9D5-19AB-56EA-AAD0-6EBABE613A7E}" dt="2025-10-24T17:54:42.990" v="247" actId="1076"/>
          <ac:picMkLst>
            <pc:docMk/>
            <pc:sldMk cId="2335885999" sldId="258"/>
            <ac:picMk id="7" creationId="{260893D1-DE67-E1D2-EA55-011C5F077C9D}"/>
          </ac:picMkLst>
        </pc:picChg>
      </pc:sldChg>
      <pc:sldChg chg="addSp delSp modSp new mod setBg setClrOvrMap delDesignElem">
        <pc:chgData name="Safina Bibi (2243482)" userId="d6fb0654-5e17-41cc-8404-906853e641e2" providerId="ADAL" clId="{9F6AE9D5-19AB-56EA-AAD0-6EBABE613A7E}" dt="2025-10-28T21:29:36.219" v="1785"/>
        <pc:sldMkLst>
          <pc:docMk/>
          <pc:sldMk cId="3883628926" sldId="259"/>
        </pc:sldMkLst>
        <pc:graphicFrameChg chg="add mod modGraphic">
          <ac:chgData name="Safina Bibi (2243482)" userId="d6fb0654-5e17-41cc-8404-906853e641e2" providerId="ADAL" clId="{9F6AE9D5-19AB-56EA-AAD0-6EBABE613A7E}" dt="2025-10-27T22:38:30.210" v="1122" actId="255"/>
          <ac:graphicFrameMkLst>
            <pc:docMk/>
            <pc:sldMk cId="3883628926" sldId="259"/>
            <ac:graphicFrameMk id="5" creationId="{84FFAE0B-EC60-B5AE-6B7C-74F9CAFD1C53}"/>
          </ac:graphicFrameMkLst>
        </pc:graphicFrameChg>
      </pc:sldChg>
      <pc:sldChg chg="addSp delSp modSp new mod setBg delDesignElem">
        <pc:chgData name="Safina Bibi (2243482)" userId="d6fb0654-5e17-41cc-8404-906853e641e2" providerId="ADAL" clId="{9F6AE9D5-19AB-56EA-AAD0-6EBABE613A7E}" dt="2025-11-02T21:32:18.937" v="2306" actId="14100"/>
        <pc:sldMkLst>
          <pc:docMk/>
          <pc:sldMk cId="2564894918" sldId="260"/>
        </pc:sldMkLst>
        <pc:spChg chg="add mod ord">
          <ac:chgData name="Safina Bibi (2243482)" userId="d6fb0654-5e17-41cc-8404-906853e641e2" providerId="ADAL" clId="{9F6AE9D5-19AB-56EA-AAD0-6EBABE613A7E}" dt="2025-10-28T21:08:18.008" v="1666" actId="20577"/>
          <ac:spMkLst>
            <pc:docMk/>
            <pc:sldMk cId="2564894918" sldId="260"/>
            <ac:spMk id="3" creationId="{9B1E2F50-7AFA-D475-FB09-53D2EC7D3227}"/>
          </ac:spMkLst>
        </pc:spChg>
        <pc:spChg chg="add mod">
          <ac:chgData name="Safina Bibi (2243482)" userId="d6fb0654-5e17-41cc-8404-906853e641e2" providerId="ADAL" clId="{9F6AE9D5-19AB-56EA-AAD0-6EBABE613A7E}" dt="2025-10-26T22:12:18.101" v="878" actId="20577"/>
          <ac:spMkLst>
            <pc:docMk/>
            <pc:sldMk cId="2564894918" sldId="260"/>
            <ac:spMk id="5" creationId="{F06B0758-650B-95D9-79DE-BDCFB50CD441}"/>
          </ac:spMkLst>
        </pc:spChg>
        <pc:picChg chg="add mod ord">
          <ac:chgData name="Safina Bibi (2243482)" userId="d6fb0654-5e17-41cc-8404-906853e641e2" providerId="ADAL" clId="{9F6AE9D5-19AB-56EA-AAD0-6EBABE613A7E}" dt="2025-11-02T21:32:18.937" v="2306" actId="14100"/>
          <ac:picMkLst>
            <pc:docMk/>
            <pc:sldMk cId="2564894918" sldId="260"/>
            <ac:picMk id="4" creationId="{4C33F4FF-10F4-615B-A11F-5285DDA8FE2C}"/>
          </ac:picMkLst>
        </pc:picChg>
      </pc:sldChg>
      <pc:sldChg chg="addSp delSp modSp new mod setBg delDesignElem">
        <pc:chgData name="Safina Bibi (2243482)" userId="d6fb0654-5e17-41cc-8404-906853e641e2" providerId="ADAL" clId="{9F6AE9D5-19AB-56EA-AAD0-6EBABE613A7E}" dt="2025-10-29T16:23:57.194" v="1866" actId="20577"/>
        <pc:sldMkLst>
          <pc:docMk/>
          <pc:sldMk cId="2735558334" sldId="261"/>
        </pc:sldMkLst>
        <pc:spChg chg="add mod">
          <ac:chgData name="Safina Bibi (2243482)" userId="d6fb0654-5e17-41cc-8404-906853e641e2" providerId="ADAL" clId="{9F6AE9D5-19AB-56EA-AAD0-6EBABE613A7E}" dt="2025-10-28T21:08:45.768" v="1667" actId="255"/>
          <ac:spMkLst>
            <pc:docMk/>
            <pc:sldMk cId="2735558334" sldId="261"/>
            <ac:spMk id="3" creationId="{FDC69762-1D5F-AF58-FA5E-921A763AB8C3}"/>
          </ac:spMkLst>
        </pc:spChg>
        <pc:spChg chg="add mod">
          <ac:chgData name="Safina Bibi (2243482)" userId="d6fb0654-5e17-41cc-8404-906853e641e2" providerId="ADAL" clId="{9F6AE9D5-19AB-56EA-AAD0-6EBABE613A7E}" dt="2025-10-29T16:23:57.194" v="1866" actId="20577"/>
          <ac:spMkLst>
            <pc:docMk/>
            <pc:sldMk cId="2735558334" sldId="261"/>
            <ac:spMk id="5" creationId="{D3618294-2F32-A9F9-69C0-526251E3B362}"/>
          </ac:spMkLst>
        </pc:spChg>
        <pc:picChg chg="add mod ord">
          <ac:chgData name="Safina Bibi (2243482)" userId="d6fb0654-5e17-41cc-8404-906853e641e2" providerId="ADAL" clId="{9F6AE9D5-19AB-56EA-AAD0-6EBABE613A7E}" dt="2025-10-29T16:19:46.982" v="1847" actId="14100"/>
          <ac:picMkLst>
            <pc:docMk/>
            <pc:sldMk cId="2735558334" sldId="261"/>
            <ac:picMk id="4" creationId="{1A2EB462-BC65-666E-350C-A023DC3802FC}"/>
          </ac:picMkLst>
        </pc:picChg>
      </pc:sldChg>
      <pc:sldChg chg="addSp delSp modSp new mod setBg delDesignElem">
        <pc:chgData name="Safina Bibi (2243482)" userId="d6fb0654-5e17-41cc-8404-906853e641e2" providerId="ADAL" clId="{9F6AE9D5-19AB-56EA-AAD0-6EBABE613A7E}" dt="2025-10-28T21:29:36.219" v="1785"/>
        <pc:sldMkLst>
          <pc:docMk/>
          <pc:sldMk cId="2485494624" sldId="262"/>
        </pc:sldMkLst>
        <pc:graphicFrameChg chg="add mod modGraphic">
          <ac:chgData name="Safina Bibi (2243482)" userId="d6fb0654-5e17-41cc-8404-906853e641e2" providerId="ADAL" clId="{9F6AE9D5-19AB-56EA-AAD0-6EBABE613A7E}" dt="2025-10-27T23:06:18.615" v="1242" actId="114"/>
          <ac:graphicFrameMkLst>
            <pc:docMk/>
            <pc:sldMk cId="2485494624" sldId="262"/>
            <ac:graphicFrameMk id="5" creationId="{37765DE3-5349-893B-0804-6739D0E19DA6}"/>
          </ac:graphicFrameMkLst>
        </pc:graphicFrameChg>
      </pc:sldChg>
      <pc:sldChg chg="addSp delSp modSp new mod setBg delDesignElem">
        <pc:chgData name="Safina Bibi (2243482)" userId="d6fb0654-5e17-41cc-8404-906853e641e2" providerId="ADAL" clId="{9F6AE9D5-19AB-56EA-AAD0-6EBABE613A7E}" dt="2025-11-05T21:19:16.653" v="2317" actId="255"/>
        <pc:sldMkLst>
          <pc:docMk/>
          <pc:sldMk cId="433410341" sldId="263"/>
        </pc:sldMkLst>
        <pc:graphicFrameChg chg="add mod modGraphic">
          <ac:chgData name="Safina Bibi (2243482)" userId="d6fb0654-5e17-41cc-8404-906853e641e2" providerId="ADAL" clId="{9F6AE9D5-19AB-56EA-AAD0-6EBABE613A7E}" dt="2025-11-05T21:19:16.653" v="2317" actId="255"/>
          <ac:graphicFrameMkLst>
            <pc:docMk/>
            <pc:sldMk cId="433410341" sldId="263"/>
            <ac:graphicFrameMk id="16" creationId="{3ECF8031-17FC-5EE9-5035-53325CBE6F08}"/>
          </ac:graphicFrameMkLst>
        </pc:graphicFrameChg>
        <pc:picChg chg="add mod">
          <ac:chgData name="Safina Bibi (2243482)" userId="d6fb0654-5e17-41cc-8404-906853e641e2" providerId="ADAL" clId="{9F6AE9D5-19AB-56EA-AAD0-6EBABE613A7E}" dt="2025-11-03T13:32:32.947" v="2309" actId="14100"/>
          <ac:picMkLst>
            <pc:docMk/>
            <pc:sldMk cId="433410341" sldId="263"/>
            <ac:picMk id="15" creationId="{E88850A7-F743-E6F0-5035-4FF3F6B95554}"/>
          </ac:picMkLst>
        </pc:picChg>
      </pc:sldChg>
      <pc:sldChg chg="addSp delSp modSp new mod">
        <pc:chgData name="Safina Bibi (2243482)" userId="d6fb0654-5e17-41cc-8404-906853e641e2" providerId="ADAL" clId="{9F6AE9D5-19AB-56EA-AAD0-6EBABE613A7E}" dt="2025-11-05T21:24:20.940" v="2338" actId="20577"/>
        <pc:sldMkLst>
          <pc:docMk/>
          <pc:sldMk cId="3830438886" sldId="264"/>
        </pc:sldMkLst>
        <pc:spChg chg="add mod">
          <ac:chgData name="Safina Bibi (2243482)" userId="d6fb0654-5e17-41cc-8404-906853e641e2" providerId="ADAL" clId="{9F6AE9D5-19AB-56EA-AAD0-6EBABE613A7E}" dt="2025-10-28T21:13:52.611" v="1690" actId="20577"/>
          <ac:spMkLst>
            <pc:docMk/>
            <pc:sldMk cId="3830438886" sldId="264"/>
            <ac:spMk id="5" creationId="{5D3437EB-508B-5514-6F67-2913BC208D7B}"/>
          </ac:spMkLst>
        </pc:spChg>
        <pc:spChg chg="add mod">
          <ac:chgData name="Safina Bibi (2243482)" userId="d6fb0654-5e17-41cc-8404-906853e641e2" providerId="ADAL" clId="{9F6AE9D5-19AB-56EA-AAD0-6EBABE613A7E}" dt="2025-10-28T21:13:43.864" v="1686" actId="20577"/>
          <ac:spMkLst>
            <pc:docMk/>
            <pc:sldMk cId="3830438886" sldId="264"/>
            <ac:spMk id="10" creationId="{A06ABD27-414E-A8EC-EA1E-75D3E34CEBF8}"/>
          </ac:spMkLst>
        </pc:spChg>
        <pc:spChg chg="add mod">
          <ac:chgData name="Safina Bibi (2243482)" userId="d6fb0654-5e17-41cc-8404-906853e641e2" providerId="ADAL" clId="{9F6AE9D5-19AB-56EA-AAD0-6EBABE613A7E}" dt="2025-10-28T21:13:04.648" v="1673" actId="14100"/>
          <ac:spMkLst>
            <pc:docMk/>
            <pc:sldMk cId="3830438886" sldId="264"/>
            <ac:spMk id="13" creationId="{8254D5F2-67CC-5EBC-DACA-CFF118CCDD53}"/>
          </ac:spMkLst>
        </pc:spChg>
        <pc:graphicFrameChg chg="add mod">
          <ac:chgData name="Safina Bibi (2243482)" userId="d6fb0654-5e17-41cc-8404-906853e641e2" providerId="ADAL" clId="{9F6AE9D5-19AB-56EA-AAD0-6EBABE613A7E}" dt="2025-11-05T21:24:20.940" v="2338" actId="20577"/>
          <ac:graphicFrameMkLst>
            <pc:docMk/>
            <pc:sldMk cId="3830438886" sldId="264"/>
            <ac:graphicFrameMk id="19" creationId="{90C2CF7A-4D04-2B8A-C417-BC6893979CF0}"/>
          </ac:graphicFrameMkLst>
        </pc:graphicFrameChg>
        <pc:picChg chg="add mod">
          <ac:chgData name="Safina Bibi (2243482)" userId="d6fb0654-5e17-41cc-8404-906853e641e2" providerId="ADAL" clId="{9F6AE9D5-19AB-56EA-AAD0-6EBABE613A7E}" dt="2025-10-28T21:13:18.400" v="1674" actId="1076"/>
          <ac:picMkLst>
            <pc:docMk/>
            <pc:sldMk cId="3830438886" sldId="264"/>
            <ac:picMk id="4" creationId="{7F0151DB-15A1-9DAB-1C5A-B4433D1C0FFB}"/>
          </ac:picMkLst>
        </pc:picChg>
        <pc:picChg chg="add mod">
          <ac:chgData name="Safina Bibi (2243482)" userId="d6fb0654-5e17-41cc-8404-906853e641e2" providerId="ADAL" clId="{9F6AE9D5-19AB-56EA-AAD0-6EBABE613A7E}" dt="2025-10-28T21:13:29.150" v="1676" actId="14100"/>
          <ac:picMkLst>
            <pc:docMk/>
            <pc:sldMk cId="3830438886" sldId="264"/>
            <ac:picMk id="9" creationId="{5AD625FE-0931-6FE2-EA33-555CD25EA3C3}"/>
          </ac:picMkLst>
        </pc:picChg>
        <pc:picChg chg="add mod">
          <ac:chgData name="Safina Bibi (2243482)" userId="d6fb0654-5e17-41cc-8404-906853e641e2" providerId="ADAL" clId="{9F6AE9D5-19AB-56EA-AAD0-6EBABE613A7E}" dt="2025-10-28T21:12:57.233" v="1672" actId="14100"/>
          <ac:picMkLst>
            <pc:docMk/>
            <pc:sldMk cId="3830438886" sldId="264"/>
            <ac:picMk id="12" creationId="{97571566-5A4A-23C9-247D-2C34220E597C}"/>
          </ac:picMkLst>
        </pc:picChg>
      </pc:sldChg>
      <pc:sldChg chg="addSp delSp modSp new mod setBg delDesignElem">
        <pc:chgData name="Safina Bibi (2243482)" userId="d6fb0654-5e17-41cc-8404-906853e641e2" providerId="ADAL" clId="{9F6AE9D5-19AB-56EA-AAD0-6EBABE613A7E}" dt="2025-10-28T21:29:36.219" v="1785"/>
        <pc:sldMkLst>
          <pc:docMk/>
          <pc:sldMk cId="2203275403" sldId="265"/>
        </pc:sldMkLst>
        <pc:graphicFrameChg chg="add mod modGraphic">
          <ac:chgData name="Safina Bibi (2243482)" userId="d6fb0654-5e17-41cc-8404-906853e641e2" providerId="ADAL" clId="{9F6AE9D5-19AB-56EA-AAD0-6EBABE613A7E}" dt="2025-10-28T20:14:42.492" v="1641" actId="14100"/>
          <ac:graphicFrameMkLst>
            <pc:docMk/>
            <pc:sldMk cId="2203275403" sldId="265"/>
            <ac:graphicFrameMk id="109" creationId="{A477CCDE-A567-876C-0244-794DB3834ED2}"/>
          </ac:graphicFrameMkLst>
        </pc:graphicFrameChg>
        <pc:picChg chg="add mod">
          <ac:chgData name="Safina Bibi (2243482)" userId="d6fb0654-5e17-41cc-8404-906853e641e2" providerId="ADAL" clId="{9F6AE9D5-19AB-56EA-AAD0-6EBABE613A7E}" dt="2025-10-28T20:15:08.885" v="1644" actId="14100"/>
          <ac:picMkLst>
            <pc:docMk/>
            <pc:sldMk cId="2203275403" sldId="265"/>
            <ac:picMk id="111" creationId="{01B25C85-DF13-204E-1E2F-9BD185A00842}"/>
          </ac:picMkLst>
        </pc:picChg>
      </pc:sldChg>
      <pc:sldChg chg="addSp delSp modSp new mod setBg delDesignElem">
        <pc:chgData name="Safina Bibi (2243482)" userId="d6fb0654-5e17-41cc-8404-906853e641e2" providerId="ADAL" clId="{9F6AE9D5-19AB-56EA-AAD0-6EBABE613A7E}" dt="2025-11-02T10:47:14.461" v="2305" actId="20577"/>
        <pc:sldMkLst>
          <pc:docMk/>
          <pc:sldMk cId="1815264532" sldId="266"/>
        </pc:sldMkLst>
        <pc:spChg chg="add mod">
          <ac:chgData name="Safina Bibi (2243482)" userId="d6fb0654-5e17-41cc-8404-906853e641e2" providerId="ADAL" clId="{9F6AE9D5-19AB-56EA-AAD0-6EBABE613A7E}" dt="2025-11-02T10:47:14.461" v="2305" actId="20577"/>
          <ac:spMkLst>
            <pc:docMk/>
            <pc:sldMk cId="1815264532" sldId="266"/>
            <ac:spMk id="3" creationId="{1E05CC12-80C0-8BA8-F6FF-5BBECA094593}"/>
          </ac:spMkLst>
        </pc:spChg>
        <pc:spChg chg="add mod">
          <ac:chgData name="Safina Bibi (2243482)" userId="d6fb0654-5e17-41cc-8404-906853e641e2" providerId="ADAL" clId="{9F6AE9D5-19AB-56EA-AAD0-6EBABE613A7E}" dt="2025-11-02T10:27:35.343" v="2225" actId="20577"/>
          <ac:spMkLst>
            <pc:docMk/>
            <pc:sldMk cId="1815264532" sldId="266"/>
            <ac:spMk id="4" creationId="{0F6DEC41-E91B-DF5A-9030-C161B6622CBB}"/>
          </ac:spMkLst>
        </pc:spChg>
      </pc:sldChg>
      <pc:sldChg chg="addSp delSp modSp new mod">
        <pc:chgData name="Safina Bibi (2243482)" userId="d6fb0654-5e17-41cc-8404-906853e641e2" providerId="ADAL" clId="{9F6AE9D5-19AB-56EA-AAD0-6EBABE613A7E}" dt="2025-11-05T21:22:02.767" v="2318" actId="207"/>
        <pc:sldMkLst>
          <pc:docMk/>
          <pc:sldMk cId="2566307132" sldId="267"/>
        </pc:sldMkLst>
        <pc:spChg chg="add mod">
          <ac:chgData name="Safina Bibi (2243482)" userId="d6fb0654-5e17-41cc-8404-906853e641e2" providerId="ADAL" clId="{9F6AE9D5-19AB-56EA-AAD0-6EBABE613A7E}" dt="2025-11-05T21:22:02.767" v="2318" actId="207"/>
          <ac:spMkLst>
            <pc:docMk/>
            <pc:sldMk cId="2566307132" sldId="267"/>
            <ac:spMk id="2" creationId="{A996C552-A579-B272-D5AF-13E8C3855CD8}"/>
          </ac:spMkLst>
        </pc:spChg>
      </pc:sldChg>
      <pc:sldChg chg="addSp delSp modSp new mod">
        <pc:chgData name="Safina Bibi (2243482)" userId="d6fb0654-5e17-41cc-8404-906853e641e2" providerId="ADAL" clId="{9F6AE9D5-19AB-56EA-AAD0-6EBABE613A7E}" dt="2025-11-01T22:12:59.400" v="2207"/>
        <pc:sldMkLst>
          <pc:docMk/>
          <pc:sldMk cId="940094466" sldId="268"/>
        </pc:sldMkLst>
        <pc:spChg chg="mod">
          <ac:chgData name="Safina Bibi (2243482)" userId="d6fb0654-5e17-41cc-8404-906853e641e2" providerId="ADAL" clId="{9F6AE9D5-19AB-56EA-AAD0-6EBABE613A7E}" dt="2025-10-29T16:20:50.112" v="1851" actId="1076"/>
          <ac:spMkLst>
            <pc:docMk/>
            <pc:sldMk cId="940094466" sldId="268"/>
            <ac:spMk id="2" creationId="{C8EB4754-1CFF-1E1E-E0EA-583E5A8994CF}"/>
          </ac:spMkLst>
        </pc:spChg>
        <pc:spChg chg="add mod">
          <ac:chgData name="Safina Bibi (2243482)" userId="d6fb0654-5e17-41cc-8404-906853e641e2" providerId="ADAL" clId="{9F6AE9D5-19AB-56EA-AAD0-6EBABE613A7E}" dt="2025-11-01T22:12:35.736" v="2204" actId="20577"/>
          <ac:spMkLst>
            <pc:docMk/>
            <pc:sldMk cId="940094466" sldId="268"/>
            <ac:spMk id="4" creationId="{F61C68B3-73F3-50FE-1FB5-DE8425DB9399}"/>
          </ac:spMkLst>
        </pc:spChg>
        <pc:spChg chg="add">
          <ac:chgData name="Safina Bibi (2243482)" userId="d6fb0654-5e17-41cc-8404-906853e641e2" providerId="ADAL" clId="{9F6AE9D5-19AB-56EA-AAD0-6EBABE613A7E}" dt="2025-11-01T22:08:19.189" v="2156"/>
          <ac:spMkLst>
            <pc:docMk/>
            <pc:sldMk cId="940094466" sldId="268"/>
            <ac:spMk id="5" creationId="{41457F4A-8996-DE01-A9A1-7C603DB46DE2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A642D56-8B3E-4D5C-837B-2E43B2BD132C}" type="doc">
      <dgm:prSet loTypeId="urn:microsoft.com/office/officeart/2005/8/layout/vList2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1E11ADAC-77BE-43DB-8DEF-81C570F1E09F}">
      <dgm:prSet custT="1"/>
      <dgm:spPr/>
      <dgm:t>
        <a:bodyPr/>
        <a:lstStyle/>
        <a:p>
          <a:r>
            <a:rPr lang="en-GB" sz="2800" b="0">
              <a:latin typeface="Arial" panose="020B0604020202020204" pitchFamily="34" charset="0"/>
              <a:cs typeface="Arial" panose="020B0604020202020204" pitchFamily="34" charset="0"/>
            </a:rPr>
            <a:t>Overview of the Freestyle Libre </a:t>
          </a:r>
          <a:endParaRPr lang="en-US" sz="2800" b="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C6E58DE-AF5D-4E09-9375-958197547538}" type="parTrans" cxnId="{A0CAA0FD-8957-4EB7-898C-19EAD7EDE68F}">
      <dgm:prSet/>
      <dgm:spPr/>
      <dgm:t>
        <a:bodyPr/>
        <a:lstStyle/>
        <a:p>
          <a:endParaRPr lang="en-US"/>
        </a:p>
      </dgm:t>
    </dgm:pt>
    <dgm:pt modelId="{457FDD2C-0BDF-4069-AA8D-6FC9271BAEE0}" type="sibTrans" cxnId="{A0CAA0FD-8957-4EB7-898C-19EAD7EDE68F}">
      <dgm:prSet/>
      <dgm:spPr/>
      <dgm:t>
        <a:bodyPr/>
        <a:lstStyle/>
        <a:p>
          <a:endParaRPr lang="en-US"/>
        </a:p>
      </dgm:t>
    </dgm:pt>
    <dgm:pt modelId="{AC4ED090-D9CF-4652-90FB-E31EAE84AEBD}">
      <dgm:prSet custT="1"/>
      <dgm:spPr/>
      <dgm:t>
        <a:bodyPr/>
        <a:lstStyle/>
        <a:p>
          <a:pPr>
            <a:lnSpc>
              <a:spcPct val="150000"/>
            </a:lnSpc>
          </a:pPr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The Libre 2 and Libre 3,  which are two more recent models, come with optional alarms that notify users when their blood sugar levels are too high or too low (Abbott, 2023).</a:t>
          </a:r>
          <a:endParaRPr lang="en-US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9E38F4D-A738-47C6-9B08-F475D3A9CC82}" type="parTrans" cxnId="{E352DA59-E396-40FA-96A2-DE5AB3AB571D}">
      <dgm:prSet/>
      <dgm:spPr/>
      <dgm:t>
        <a:bodyPr/>
        <a:lstStyle/>
        <a:p>
          <a:endParaRPr lang="en-US"/>
        </a:p>
      </dgm:t>
    </dgm:pt>
    <dgm:pt modelId="{C2018D70-5B39-40EB-B782-0DA977CA8647}" type="sibTrans" cxnId="{E352DA59-E396-40FA-96A2-DE5AB3AB571D}">
      <dgm:prSet/>
      <dgm:spPr/>
      <dgm:t>
        <a:bodyPr/>
        <a:lstStyle/>
        <a:p>
          <a:endParaRPr lang="en-US"/>
        </a:p>
      </dgm:t>
    </dgm:pt>
    <dgm:pt modelId="{1B4B844F-75B9-4DDA-8F84-FF0BBF4E9268}">
      <dgm:prSet custT="1"/>
      <dgm:spPr/>
      <dgm:t>
        <a:bodyPr/>
        <a:lstStyle/>
        <a:p>
          <a:pPr>
            <a:lnSpc>
              <a:spcPct val="150000"/>
            </a:lnSpc>
          </a:pPr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According to  </a:t>
          </a:r>
          <a:r>
            <a:rPr lang="en-GB" sz="1800" dirty="0" err="1">
              <a:latin typeface="Arial" panose="020B0604020202020204" pitchFamily="34" charset="0"/>
              <a:cs typeface="Arial" panose="020B0604020202020204" pitchFamily="34" charset="0"/>
            </a:rPr>
            <a:t>Oriot</a:t>
          </a:r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GB" sz="1800" i="1" dirty="0">
              <a:latin typeface="Arial" panose="020B0604020202020204" pitchFamily="34" charset="0"/>
              <a:cs typeface="Arial" panose="020B0604020202020204" pitchFamily="34" charset="0"/>
            </a:rPr>
            <a:t>et al., </a:t>
          </a:r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(2023) while this feature improves safety and self-management, some users may experience alert fatigue or anxiety.</a:t>
          </a:r>
          <a:endParaRPr lang="en-US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CB9360F-223D-48A6-BA39-C553CEE2B7AB}" type="parTrans" cxnId="{EB068156-A383-4820-A36C-71B2E5B4CF81}">
      <dgm:prSet/>
      <dgm:spPr/>
      <dgm:t>
        <a:bodyPr/>
        <a:lstStyle/>
        <a:p>
          <a:endParaRPr lang="en-US"/>
        </a:p>
      </dgm:t>
    </dgm:pt>
    <dgm:pt modelId="{A3BBCA7E-9EA9-4DC5-87ED-8EADC2CDA69D}" type="sibTrans" cxnId="{EB068156-A383-4820-A36C-71B2E5B4CF81}">
      <dgm:prSet/>
      <dgm:spPr/>
      <dgm:t>
        <a:bodyPr/>
        <a:lstStyle/>
        <a:p>
          <a:endParaRPr lang="en-US"/>
        </a:p>
      </dgm:t>
    </dgm:pt>
    <dgm:pt modelId="{DCEE0C8A-2B74-4CA3-93B1-23494EE71EB3}">
      <dgm:prSet custT="1"/>
      <dgm:spPr/>
      <dgm:t>
        <a:bodyPr/>
        <a:lstStyle/>
        <a:p>
          <a:pPr>
            <a:lnSpc>
              <a:spcPct val="150000"/>
            </a:lnSpc>
          </a:pPr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For long-term use to be effective, emotional wellbeing must be balanced with convenience and reassurance</a:t>
          </a:r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.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5062C91-6FCA-4E08-9435-8A9B91E6EFAB}" type="parTrans" cxnId="{C7FCCAE2-958E-41BA-B650-D2879B14A490}">
      <dgm:prSet/>
      <dgm:spPr/>
      <dgm:t>
        <a:bodyPr/>
        <a:lstStyle/>
        <a:p>
          <a:endParaRPr lang="en-US"/>
        </a:p>
      </dgm:t>
    </dgm:pt>
    <dgm:pt modelId="{8EE901B5-D58C-4499-AB43-0C30C5EFA6DA}" type="sibTrans" cxnId="{C7FCCAE2-958E-41BA-B650-D2879B14A490}">
      <dgm:prSet/>
      <dgm:spPr/>
      <dgm:t>
        <a:bodyPr/>
        <a:lstStyle/>
        <a:p>
          <a:endParaRPr lang="en-US"/>
        </a:p>
      </dgm:t>
    </dgm:pt>
    <dgm:pt modelId="{391D05EE-2261-E74C-BB0C-277D60B79BB8}" type="pres">
      <dgm:prSet presAssocID="{4A642D56-8B3E-4D5C-837B-2E43B2BD132C}" presName="linear" presStyleCnt="0">
        <dgm:presLayoutVars>
          <dgm:animLvl val="lvl"/>
          <dgm:resizeHandles val="exact"/>
        </dgm:presLayoutVars>
      </dgm:prSet>
      <dgm:spPr/>
    </dgm:pt>
    <dgm:pt modelId="{C58D049A-E2C3-AF45-8179-DC565B336551}" type="pres">
      <dgm:prSet presAssocID="{1E11ADAC-77BE-43DB-8DEF-81C570F1E09F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1D59A5F3-27A3-6E4E-A344-0E1278BE1DD9}" type="pres">
      <dgm:prSet presAssocID="{457FDD2C-0BDF-4069-AA8D-6FC9271BAEE0}" presName="spacer" presStyleCnt="0"/>
      <dgm:spPr/>
    </dgm:pt>
    <dgm:pt modelId="{93E6CBC9-99B1-F147-AF9D-449FAC06D0C3}" type="pres">
      <dgm:prSet presAssocID="{AC4ED090-D9CF-4652-90FB-E31EAE84AEBD}" presName="parentText" presStyleLbl="node1" presStyleIdx="1" presStyleCnt="4" custScaleY="110452">
        <dgm:presLayoutVars>
          <dgm:chMax val="0"/>
          <dgm:bulletEnabled val="1"/>
        </dgm:presLayoutVars>
      </dgm:prSet>
      <dgm:spPr/>
    </dgm:pt>
    <dgm:pt modelId="{C0A86224-DAAB-3844-97FD-85E61A3BDA53}" type="pres">
      <dgm:prSet presAssocID="{C2018D70-5B39-40EB-B782-0DA977CA8647}" presName="spacer" presStyleCnt="0"/>
      <dgm:spPr/>
    </dgm:pt>
    <dgm:pt modelId="{F3AA8917-D730-E54E-BF3B-614612264786}" type="pres">
      <dgm:prSet presAssocID="{1B4B844F-75B9-4DDA-8F84-FF0BBF4E9268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DE1F0547-0495-6D41-8462-C5C935596FBA}" type="pres">
      <dgm:prSet presAssocID="{A3BBCA7E-9EA9-4DC5-87ED-8EADC2CDA69D}" presName="spacer" presStyleCnt="0"/>
      <dgm:spPr/>
    </dgm:pt>
    <dgm:pt modelId="{A2E0131A-DE99-DC42-8A3E-455FAC7B4D61}" type="pres">
      <dgm:prSet presAssocID="{DCEE0C8A-2B74-4CA3-93B1-23494EE71EB3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3AC32F20-B479-4A44-A64C-FA3950FCABFF}" type="presOf" srcId="{1B4B844F-75B9-4DDA-8F84-FF0BBF4E9268}" destId="{F3AA8917-D730-E54E-BF3B-614612264786}" srcOrd="0" destOrd="0" presId="urn:microsoft.com/office/officeart/2005/8/layout/vList2"/>
    <dgm:cxn modelId="{EB068156-A383-4820-A36C-71B2E5B4CF81}" srcId="{4A642D56-8B3E-4D5C-837B-2E43B2BD132C}" destId="{1B4B844F-75B9-4DDA-8F84-FF0BBF4E9268}" srcOrd="2" destOrd="0" parTransId="{9CB9360F-223D-48A6-BA39-C553CEE2B7AB}" sibTransId="{A3BBCA7E-9EA9-4DC5-87ED-8EADC2CDA69D}"/>
    <dgm:cxn modelId="{E352DA59-E396-40FA-96A2-DE5AB3AB571D}" srcId="{4A642D56-8B3E-4D5C-837B-2E43B2BD132C}" destId="{AC4ED090-D9CF-4652-90FB-E31EAE84AEBD}" srcOrd="1" destOrd="0" parTransId="{49E38F4D-A738-47C6-9B08-F475D3A9CC82}" sibTransId="{C2018D70-5B39-40EB-B782-0DA977CA8647}"/>
    <dgm:cxn modelId="{F07F509E-3BF2-F149-85E6-D4C037776F98}" type="presOf" srcId="{1E11ADAC-77BE-43DB-8DEF-81C570F1E09F}" destId="{C58D049A-E2C3-AF45-8179-DC565B336551}" srcOrd="0" destOrd="0" presId="urn:microsoft.com/office/officeart/2005/8/layout/vList2"/>
    <dgm:cxn modelId="{854447A6-627A-1447-BB15-D26E14FE2D6B}" type="presOf" srcId="{DCEE0C8A-2B74-4CA3-93B1-23494EE71EB3}" destId="{A2E0131A-DE99-DC42-8A3E-455FAC7B4D61}" srcOrd="0" destOrd="0" presId="urn:microsoft.com/office/officeart/2005/8/layout/vList2"/>
    <dgm:cxn modelId="{60C3A0B5-22E0-C142-9FF5-0C0A4A0AB479}" type="presOf" srcId="{AC4ED090-D9CF-4652-90FB-E31EAE84AEBD}" destId="{93E6CBC9-99B1-F147-AF9D-449FAC06D0C3}" srcOrd="0" destOrd="0" presId="urn:microsoft.com/office/officeart/2005/8/layout/vList2"/>
    <dgm:cxn modelId="{FF4668B7-FD0C-BA40-AC3A-7C9689538E53}" type="presOf" srcId="{4A642D56-8B3E-4D5C-837B-2E43B2BD132C}" destId="{391D05EE-2261-E74C-BB0C-277D60B79BB8}" srcOrd="0" destOrd="0" presId="urn:microsoft.com/office/officeart/2005/8/layout/vList2"/>
    <dgm:cxn modelId="{C7FCCAE2-958E-41BA-B650-D2879B14A490}" srcId="{4A642D56-8B3E-4D5C-837B-2E43B2BD132C}" destId="{DCEE0C8A-2B74-4CA3-93B1-23494EE71EB3}" srcOrd="3" destOrd="0" parTransId="{D5062C91-6FCA-4E08-9435-8A9B91E6EFAB}" sibTransId="{8EE901B5-D58C-4499-AB43-0C30C5EFA6DA}"/>
    <dgm:cxn modelId="{A0CAA0FD-8957-4EB7-898C-19EAD7EDE68F}" srcId="{4A642D56-8B3E-4D5C-837B-2E43B2BD132C}" destId="{1E11ADAC-77BE-43DB-8DEF-81C570F1E09F}" srcOrd="0" destOrd="0" parTransId="{AC6E58DE-AF5D-4E09-9375-958197547538}" sibTransId="{457FDD2C-0BDF-4069-AA8D-6FC9271BAEE0}"/>
    <dgm:cxn modelId="{BBEE6938-8C85-AF48-B0D3-EEF5DEEE7CCF}" type="presParOf" srcId="{391D05EE-2261-E74C-BB0C-277D60B79BB8}" destId="{C58D049A-E2C3-AF45-8179-DC565B336551}" srcOrd="0" destOrd="0" presId="urn:microsoft.com/office/officeart/2005/8/layout/vList2"/>
    <dgm:cxn modelId="{4C2568C4-F56E-0947-B5E9-ABF22CA63537}" type="presParOf" srcId="{391D05EE-2261-E74C-BB0C-277D60B79BB8}" destId="{1D59A5F3-27A3-6E4E-A344-0E1278BE1DD9}" srcOrd="1" destOrd="0" presId="urn:microsoft.com/office/officeart/2005/8/layout/vList2"/>
    <dgm:cxn modelId="{161079CD-3E67-184E-B15F-4D0C4EE661D4}" type="presParOf" srcId="{391D05EE-2261-E74C-BB0C-277D60B79BB8}" destId="{93E6CBC9-99B1-F147-AF9D-449FAC06D0C3}" srcOrd="2" destOrd="0" presId="urn:microsoft.com/office/officeart/2005/8/layout/vList2"/>
    <dgm:cxn modelId="{21894742-06CE-0944-8178-D7309BB72C70}" type="presParOf" srcId="{391D05EE-2261-E74C-BB0C-277D60B79BB8}" destId="{C0A86224-DAAB-3844-97FD-85E61A3BDA53}" srcOrd="3" destOrd="0" presId="urn:microsoft.com/office/officeart/2005/8/layout/vList2"/>
    <dgm:cxn modelId="{B1A31DF2-0AE4-FB44-B0F6-BE3324E74036}" type="presParOf" srcId="{391D05EE-2261-E74C-BB0C-277D60B79BB8}" destId="{F3AA8917-D730-E54E-BF3B-614612264786}" srcOrd="4" destOrd="0" presId="urn:microsoft.com/office/officeart/2005/8/layout/vList2"/>
    <dgm:cxn modelId="{35751050-761B-B149-B5FD-50D6512CE906}" type="presParOf" srcId="{391D05EE-2261-E74C-BB0C-277D60B79BB8}" destId="{DE1F0547-0495-6D41-8462-C5C935596FBA}" srcOrd="5" destOrd="0" presId="urn:microsoft.com/office/officeart/2005/8/layout/vList2"/>
    <dgm:cxn modelId="{D778D4A6-1257-E04F-864E-945D03A71EB7}" type="presParOf" srcId="{391D05EE-2261-E74C-BB0C-277D60B79BB8}" destId="{A2E0131A-DE99-DC42-8A3E-455FAC7B4D61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BF5877D-B6E0-4140-911D-1F6946253927}" type="doc">
      <dgm:prSet loTypeId="urn:microsoft.com/office/officeart/2005/8/layout/default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79F495D9-EBFB-4B98-8707-51AAFE79BBEA}">
      <dgm:prSet/>
      <dgm:spPr/>
      <dgm:t>
        <a:bodyPr/>
        <a:lstStyle/>
        <a:p>
          <a:r>
            <a:rPr lang="en-GB" b="1"/>
            <a:t>Community Impact: Benefits</a:t>
          </a:r>
          <a:endParaRPr lang="en-US"/>
        </a:p>
      </dgm:t>
    </dgm:pt>
    <dgm:pt modelId="{156D2FD6-6CE3-40BA-8FF1-8E1B52A4A301}" type="parTrans" cxnId="{529C7C05-A652-4EC1-91A8-B44B3F4B1C46}">
      <dgm:prSet/>
      <dgm:spPr/>
      <dgm:t>
        <a:bodyPr/>
        <a:lstStyle/>
        <a:p>
          <a:endParaRPr lang="en-US"/>
        </a:p>
      </dgm:t>
    </dgm:pt>
    <dgm:pt modelId="{B8E5A9E7-19C5-4AAC-A1BB-1ED820B7B88D}" type="sibTrans" cxnId="{529C7C05-A652-4EC1-91A8-B44B3F4B1C46}">
      <dgm:prSet/>
      <dgm:spPr/>
      <dgm:t>
        <a:bodyPr/>
        <a:lstStyle/>
        <a:p>
          <a:endParaRPr lang="en-US"/>
        </a:p>
      </dgm:t>
    </dgm:pt>
    <dgm:pt modelId="{8B648E9F-5021-47B1-9DF1-27375FD7DA8C}">
      <dgm:prSet custT="1"/>
      <dgm:spPr/>
      <dgm:t>
        <a:bodyPr/>
        <a:lstStyle/>
        <a:p>
          <a:pPr>
            <a:lnSpc>
              <a:spcPct val="150000"/>
            </a:lnSpc>
          </a:pPr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At the community level, the FSL promotes a culture of shared responsibility and awareness around diabetes care (Higa </a:t>
          </a:r>
          <a:r>
            <a:rPr lang="en-GB" sz="1600" i="1" dirty="0">
              <a:latin typeface="Arial" panose="020B0604020202020204" pitchFamily="34" charset="0"/>
              <a:cs typeface="Arial" panose="020B0604020202020204" pitchFamily="34" charset="0"/>
            </a:rPr>
            <a:t>et al., </a:t>
          </a:r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2021).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566872F-9106-4106-B4C2-6254E7EEB1A3}" type="parTrans" cxnId="{03509E90-9A8D-450D-9ECE-E02CEB677493}">
      <dgm:prSet/>
      <dgm:spPr/>
      <dgm:t>
        <a:bodyPr/>
        <a:lstStyle/>
        <a:p>
          <a:endParaRPr lang="en-US"/>
        </a:p>
      </dgm:t>
    </dgm:pt>
    <dgm:pt modelId="{79D90A5A-31E2-47EC-92FA-2B3D028B00A2}" type="sibTrans" cxnId="{03509E90-9A8D-450D-9ECE-E02CEB677493}">
      <dgm:prSet/>
      <dgm:spPr/>
      <dgm:t>
        <a:bodyPr/>
        <a:lstStyle/>
        <a:p>
          <a:endParaRPr lang="en-US"/>
        </a:p>
      </dgm:t>
    </dgm:pt>
    <dgm:pt modelId="{FA602B12-C414-4B46-BE5D-ABFFFDAEC0A2}">
      <dgm:prSet custT="1"/>
      <dgm:spPr/>
      <dgm:t>
        <a:bodyPr/>
        <a:lstStyle/>
        <a:p>
          <a:pPr>
            <a:lnSpc>
              <a:spcPct val="150000"/>
            </a:lnSpc>
          </a:pPr>
          <a:r>
            <a:rPr lang="en-GB" sz="1600">
              <a:latin typeface="Arial" panose="020B0604020202020204" pitchFamily="34" charset="0"/>
              <a:cs typeface="Arial" panose="020B0604020202020204" pitchFamily="34" charset="0"/>
            </a:rPr>
            <a:t>Through improved communication and remote monitoring, families, carers, and educational facilities can provide users with more effective support.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8C8C88A-0CB9-4305-9397-7C1C6CA00191}" type="parTrans" cxnId="{36E81273-744D-404B-8439-96B95BA0FD10}">
      <dgm:prSet/>
      <dgm:spPr/>
      <dgm:t>
        <a:bodyPr/>
        <a:lstStyle/>
        <a:p>
          <a:endParaRPr lang="en-US"/>
        </a:p>
      </dgm:t>
    </dgm:pt>
    <dgm:pt modelId="{70BC0154-8067-4283-A33E-F2B13BE72B9F}" type="sibTrans" cxnId="{36E81273-744D-404B-8439-96B95BA0FD10}">
      <dgm:prSet/>
      <dgm:spPr/>
      <dgm:t>
        <a:bodyPr/>
        <a:lstStyle/>
        <a:p>
          <a:endParaRPr lang="en-US"/>
        </a:p>
      </dgm:t>
    </dgm:pt>
    <dgm:pt modelId="{674187CE-5044-4895-A4A2-9A29488DEF97}">
      <dgm:prSet/>
      <dgm:spPr/>
      <dgm:t>
        <a:bodyPr/>
        <a:lstStyle/>
        <a:p>
          <a:pPr>
            <a:lnSpc>
              <a:spcPct val="90000"/>
            </a:lnSpc>
          </a:pPr>
          <a:r>
            <a:rPr lang="en-GB" b="1">
              <a:latin typeface="Arial" panose="020B0604020202020204" pitchFamily="34" charset="0"/>
              <a:cs typeface="Arial" panose="020B0604020202020204" pitchFamily="34" charset="0"/>
            </a:rPr>
            <a:t>Positive results: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589E539-055B-47B8-B50C-E9850FC906E6}" type="parTrans" cxnId="{54E62430-3434-4339-985F-1FC5229D5D9C}">
      <dgm:prSet/>
      <dgm:spPr/>
      <dgm:t>
        <a:bodyPr/>
        <a:lstStyle/>
        <a:p>
          <a:endParaRPr lang="en-US"/>
        </a:p>
      </dgm:t>
    </dgm:pt>
    <dgm:pt modelId="{5391F7EE-2DC2-43E8-B269-DBB1D249887B}" type="sibTrans" cxnId="{54E62430-3434-4339-985F-1FC5229D5D9C}">
      <dgm:prSet/>
      <dgm:spPr/>
      <dgm:t>
        <a:bodyPr/>
        <a:lstStyle/>
        <a:p>
          <a:endParaRPr lang="en-US"/>
        </a:p>
      </dgm:t>
    </dgm:pt>
    <dgm:pt modelId="{16F1A2CC-BA75-4274-A5ED-DE93B8BC8455}">
      <dgm:prSet/>
      <dgm:spPr/>
      <dgm:t>
        <a:bodyPr/>
        <a:lstStyle/>
        <a:p>
          <a:pPr>
            <a:lnSpc>
              <a:spcPct val="150000"/>
            </a:lnSpc>
          </a:pP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Families feel more secure and reassured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5DF36B4-8E6E-4AFE-9775-88ED9D9D8157}" type="parTrans" cxnId="{133ACE38-F9CE-4D16-AC73-EE8AF35DEF6D}">
      <dgm:prSet/>
      <dgm:spPr/>
      <dgm:t>
        <a:bodyPr/>
        <a:lstStyle/>
        <a:p>
          <a:endParaRPr lang="en-US"/>
        </a:p>
      </dgm:t>
    </dgm:pt>
    <dgm:pt modelId="{DB3B4AB7-D6DD-4CB0-84F6-9DCE58FD61D9}" type="sibTrans" cxnId="{133ACE38-F9CE-4D16-AC73-EE8AF35DEF6D}">
      <dgm:prSet/>
      <dgm:spPr/>
      <dgm:t>
        <a:bodyPr/>
        <a:lstStyle/>
        <a:p>
          <a:endParaRPr lang="en-US"/>
        </a:p>
      </dgm:t>
    </dgm:pt>
    <dgm:pt modelId="{586689B3-D9A9-474D-BAD9-31011F04A619}">
      <dgm:prSet/>
      <dgm:spPr/>
      <dgm:t>
        <a:bodyPr/>
        <a:lstStyle/>
        <a:p>
          <a:pPr>
            <a:lnSpc>
              <a:spcPct val="150000"/>
            </a:lnSpc>
          </a:pP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Decreased stigma in social and public settings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F0D77BC-17E9-4C2D-960E-F8F631A190FA}" type="parTrans" cxnId="{2CE82201-535F-4F99-95F4-EDB17BD85C72}">
      <dgm:prSet/>
      <dgm:spPr/>
      <dgm:t>
        <a:bodyPr/>
        <a:lstStyle/>
        <a:p>
          <a:endParaRPr lang="en-US"/>
        </a:p>
      </dgm:t>
    </dgm:pt>
    <dgm:pt modelId="{30EA3EFF-0214-4330-B944-0B204B5B7212}" type="sibTrans" cxnId="{2CE82201-535F-4F99-95F4-EDB17BD85C72}">
      <dgm:prSet/>
      <dgm:spPr/>
      <dgm:t>
        <a:bodyPr/>
        <a:lstStyle/>
        <a:p>
          <a:endParaRPr lang="en-US"/>
        </a:p>
      </dgm:t>
    </dgm:pt>
    <dgm:pt modelId="{4A4E49D9-034B-46C4-B1EC-BCCA08512ECF}">
      <dgm:prSet/>
      <dgm:spPr/>
      <dgm:t>
        <a:bodyPr/>
        <a:lstStyle/>
        <a:p>
          <a:pPr>
            <a:lnSpc>
              <a:spcPct val="150000"/>
            </a:lnSpc>
          </a:pP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Improved community health and fewer hospital visits (Cucinotta </a:t>
          </a:r>
          <a:r>
            <a:rPr lang="en-GB" i="1" dirty="0">
              <a:latin typeface="Arial" panose="020B0604020202020204" pitchFamily="34" charset="0"/>
              <a:cs typeface="Arial" panose="020B0604020202020204" pitchFamily="34" charset="0"/>
            </a:rPr>
            <a:t>et al., </a:t>
          </a: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2024)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89AE857-88FB-4920-8E93-AF0D3A596C38}" type="parTrans" cxnId="{D05BCBFD-B93C-49D5-8670-163923C581F7}">
      <dgm:prSet/>
      <dgm:spPr/>
      <dgm:t>
        <a:bodyPr/>
        <a:lstStyle/>
        <a:p>
          <a:endParaRPr lang="en-US"/>
        </a:p>
      </dgm:t>
    </dgm:pt>
    <dgm:pt modelId="{FE25522D-5744-4E50-81A9-C744857EFF32}" type="sibTrans" cxnId="{D05BCBFD-B93C-49D5-8670-163923C581F7}">
      <dgm:prSet/>
      <dgm:spPr/>
      <dgm:t>
        <a:bodyPr/>
        <a:lstStyle/>
        <a:p>
          <a:endParaRPr lang="en-US"/>
        </a:p>
      </dgm:t>
    </dgm:pt>
    <dgm:pt modelId="{34C6B2E1-0F92-4713-A90D-7E52DE0417D0}">
      <dgm:prSet custT="1"/>
      <dgm:spPr/>
      <dgm:t>
        <a:bodyPr/>
        <a:lstStyle/>
        <a:p>
          <a:pPr>
            <a:lnSpc>
              <a:spcPct val="150000"/>
            </a:lnSpc>
          </a:pPr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The technology supports stronger community networks when accompanied by education and open dialogue (Higa </a:t>
          </a:r>
          <a:r>
            <a:rPr lang="en-GB" sz="1800" i="1" dirty="0">
              <a:latin typeface="Arial" panose="020B0604020202020204" pitchFamily="34" charset="0"/>
              <a:cs typeface="Arial" panose="020B0604020202020204" pitchFamily="34" charset="0"/>
            </a:rPr>
            <a:t>et al., </a:t>
          </a:r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2021).</a:t>
          </a:r>
          <a:endParaRPr lang="en-US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E68D35F-BD84-4AD0-9F7C-C4AC1E852367}" type="parTrans" cxnId="{E00DD7C8-A444-40DA-A8F8-B26F057E2982}">
      <dgm:prSet/>
      <dgm:spPr/>
      <dgm:t>
        <a:bodyPr/>
        <a:lstStyle/>
        <a:p>
          <a:endParaRPr lang="en-US"/>
        </a:p>
      </dgm:t>
    </dgm:pt>
    <dgm:pt modelId="{D6CF9AEB-EA54-4996-923B-551F252478F4}" type="sibTrans" cxnId="{E00DD7C8-A444-40DA-A8F8-B26F057E2982}">
      <dgm:prSet/>
      <dgm:spPr/>
      <dgm:t>
        <a:bodyPr/>
        <a:lstStyle/>
        <a:p>
          <a:endParaRPr lang="en-US"/>
        </a:p>
      </dgm:t>
    </dgm:pt>
    <dgm:pt modelId="{DC0707BD-EBE8-AE40-983E-BDEC4DB8263A}" type="pres">
      <dgm:prSet presAssocID="{3BF5877D-B6E0-4140-911D-1F6946253927}" presName="diagram" presStyleCnt="0">
        <dgm:presLayoutVars>
          <dgm:dir/>
          <dgm:resizeHandles val="exact"/>
        </dgm:presLayoutVars>
      </dgm:prSet>
      <dgm:spPr/>
    </dgm:pt>
    <dgm:pt modelId="{39D385FF-42F7-B54C-A5B9-497C5511EF55}" type="pres">
      <dgm:prSet presAssocID="{79F495D9-EBFB-4B98-8707-51AAFE79BBEA}" presName="node" presStyleLbl="node1" presStyleIdx="0" presStyleCnt="5">
        <dgm:presLayoutVars>
          <dgm:bulletEnabled val="1"/>
        </dgm:presLayoutVars>
      </dgm:prSet>
      <dgm:spPr/>
    </dgm:pt>
    <dgm:pt modelId="{50125688-C540-044F-B8E3-516F4FBEC4CB}" type="pres">
      <dgm:prSet presAssocID="{B8E5A9E7-19C5-4AAC-A1BB-1ED820B7B88D}" presName="sibTrans" presStyleCnt="0"/>
      <dgm:spPr/>
    </dgm:pt>
    <dgm:pt modelId="{A2A66EFD-B3EF-5444-9A69-032F2AA1C55A}" type="pres">
      <dgm:prSet presAssocID="{8B648E9F-5021-47B1-9DF1-27375FD7DA8C}" presName="node" presStyleLbl="node1" presStyleIdx="1" presStyleCnt="5">
        <dgm:presLayoutVars>
          <dgm:bulletEnabled val="1"/>
        </dgm:presLayoutVars>
      </dgm:prSet>
      <dgm:spPr/>
    </dgm:pt>
    <dgm:pt modelId="{18665C86-D567-DA40-AC3D-C674FD81CF84}" type="pres">
      <dgm:prSet presAssocID="{79D90A5A-31E2-47EC-92FA-2B3D028B00A2}" presName="sibTrans" presStyleCnt="0"/>
      <dgm:spPr/>
    </dgm:pt>
    <dgm:pt modelId="{F98E36A6-E75A-8D41-878E-5F333F73BA54}" type="pres">
      <dgm:prSet presAssocID="{FA602B12-C414-4B46-BE5D-ABFFFDAEC0A2}" presName="node" presStyleLbl="node1" presStyleIdx="2" presStyleCnt="5">
        <dgm:presLayoutVars>
          <dgm:bulletEnabled val="1"/>
        </dgm:presLayoutVars>
      </dgm:prSet>
      <dgm:spPr/>
    </dgm:pt>
    <dgm:pt modelId="{EF9D53C6-E9AA-6B45-8500-A4845693CD46}" type="pres">
      <dgm:prSet presAssocID="{70BC0154-8067-4283-A33E-F2B13BE72B9F}" presName="sibTrans" presStyleCnt="0"/>
      <dgm:spPr/>
    </dgm:pt>
    <dgm:pt modelId="{71037B57-081E-FE41-BC2A-D8E650B44F98}" type="pres">
      <dgm:prSet presAssocID="{674187CE-5044-4895-A4A2-9A29488DEF97}" presName="node" presStyleLbl="node1" presStyleIdx="3" presStyleCnt="5" custScaleX="118180" custScaleY="127578">
        <dgm:presLayoutVars>
          <dgm:bulletEnabled val="1"/>
        </dgm:presLayoutVars>
      </dgm:prSet>
      <dgm:spPr/>
    </dgm:pt>
    <dgm:pt modelId="{3DF6BA54-1359-514C-BB9A-C4FDC5A1C2DF}" type="pres">
      <dgm:prSet presAssocID="{5391F7EE-2DC2-43E8-B269-DBB1D249887B}" presName="sibTrans" presStyleCnt="0"/>
      <dgm:spPr/>
    </dgm:pt>
    <dgm:pt modelId="{68EB564F-AD99-2E47-A0B9-D31F0D2952AE}" type="pres">
      <dgm:prSet presAssocID="{34C6B2E1-0F92-4713-A90D-7E52DE0417D0}" presName="node" presStyleLbl="node1" presStyleIdx="4" presStyleCnt="5" custScaleX="106688" custScaleY="128125">
        <dgm:presLayoutVars>
          <dgm:bulletEnabled val="1"/>
        </dgm:presLayoutVars>
      </dgm:prSet>
      <dgm:spPr/>
    </dgm:pt>
  </dgm:ptLst>
  <dgm:cxnLst>
    <dgm:cxn modelId="{2CE82201-535F-4F99-95F4-EDB17BD85C72}" srcId="{674187CE-5044-4895-A4A2-9A29488DEF97}" destId="{586689B3-D9A9-474D-BAD9-31011F04A619}" srcOrd="1" destOrd="0" parTransId="{6F0D77BC-17E9-4C2D-960E-F8F631A190FA}" sibTransId="{30EA3EFF-0214-4330-B944-0B204B5B7212}"/>
    <dgm:cxn modelId="{529C7C05-A652-4EC1-91A8-B44B3F4B1C46}" srcId="{3BF5877D-B6E0-4140-911D-1F6946253927}" destId="{79F495D9-EBFB-4B98-8707-51AAFE79BBEA}" srcOrd="0" destOrd="0" parTransId="{156D2FD6-6CE3-40BA-8FF1-8E1B52A4A301}" sibTransId="{B8E5A9E7-19C5-4AAC-A1BB-1ED820B7B88D}"/>
    <dgm:cxn modelId="{54E62430-3434-4339-985F-1FC5229D5D9C}" srcId="{3BF5877D-B6E0-4140-911D-1F6946253927}" destId="{674187CE-5044-4895-A4A2-9A29488DEF97}" srcOrd="3" destOrd="0" parTransId="{7589E539-055B-47B8-B50C-E9850FC906E6}" sibTransId="{5391F7EE-2DC2-43E8-B269-DBB1D249887B}"/>
    <dgm:cxn modelId="{133ACE38-F9CE-4D16-AC73-EE8AF35DEF6D}" srcId="{674187CE-5044-4895-A4A2-9A29488DEF97}" destId="{16F1A2CC-BA75-4274-A5ED-DE93B8BC8455}" srcOrd="0" destOrd="0" parTransId="{75DF36B4-8E6E-4AFE-9775-88ED9D9D8157}" sibTransId="{DB3B4AB7-D6DD-4CB0-84F6-9DCE58FD61D9}"/>
    <dgm:cxn modelId="{E0F9D83D-76EC-8048-85AD-5B9B03C94192}" type="presOf" srcId="{FA602B12-C414-4B46-BE5D-ABFFFDAEC0A2}" destId="{F98E36A6-E75A-8D41-878E-5F333F73BA54}" srcOrd="0" destOrd="0" presId="urn:microsoft.com/office/officeart/2005/8/layout/default"/>
    <dgm:cxn modelId="{8F750349-5DB9-464F-A160-5B0E66FFEAB1}" type="presOf" srcId="{34C6B2E1-0F92-4713-A90D-7E52DE0417D0}" destId="{68EB564F-AD99-2E47-A0B9-D31F0D2952AE}" srcOrd="0" destOrd="0" presId="urn:microsoft.com/office/officeart/2005/8/layout/default"/>
    <dgm:cxn modelId="{092F864C-A81B-4A45-B210-2591B8182B4F}" type="presOf" srcId="{586689B3-D9A9-474D-BAD9-31011F04A619}" destId="{71037B57-081E-FE41-BC2A-D8E650B44F98}" srcOrd="0" destOrd="2" presId="urn:microsoft.com/office/officeart/2005/8/layout/default"/>
    <dgm:cxn modelId="{1685EE52-7943-3B4A-8679-F3612184300B}" type="presOf" srcId="{4A4E49D9-034B-46C4-B1EC-BCCA08512ECF}" destId="{71037B57-081E-FE41-BC2A-D8E650B44F98}" srcOrd="0" destOrd="3" presId="urn:microsoft.com/office/officeart/2005/8/layout/default"/>
    <dgm:cxn modelId="{36E81273-744D-404B-8439-96B95BA0FD10}" srcId="{3BF5877D-B6E0-4140-911D-1F6946253927}" destId="{FA602B12-C414-4B46-BE5D-ABFFFDAEC0A2}" srcOrd="2" destOrd="0" parTransId="{E8C8C88A-0CB9-4305-9397-7C1C6CA00191}" sibTransId="{70BC0154-8067-4283-A33E-F2B13BE72B9F}"/>
    <dgm:cxn modelId="{42530474-2805-E64E-9262-025480991952}" type="presOf" srcId="{674187CE-5044-4895-A4A2-9A29488DEF97}" destId="{71037B57-081E-FE41-BC2A-D8E650B44F98}" srcOrd="0" destOrd="0" presId="urn:microsoft.com/office/officeart/2005/8/layout/default"/>
    <dgm:cxn modelId="{777A827E-5C7A-D541-9ED0-66513E95089B}" type="presOf" srcId="{79F495D9-EBFB-4B98-8707-51AAFE79BBEA}" destId="{39D385FF-42F7-B54C-A5B9-497C5511EF55}" srcOrd="0" destOrd="0" presId="urn:microsoft.com/office/officeart/2005/8/layout/default"/>
    <dgm:cxn modelId="{03509E90-9A8D-450D-9ECE-E02CEB677493}" srcId="{3BF5877D-B6E0-4140-911D-1F6946253927}" destId="{8B648E9F-5021-47B1-9DF1-27375FD7DA8C}" srcOrd="1" destOrd="0" parTransId="{9566872F-9106-4106-B4C2-6254E7EEB1A3}" sibTransId="{79D90A5A-31E2-47EC-92FA-2B3D028B00A2}"/>
    <dgm:cxn modelId="{79E54DBD-87A3-F148-85D8-3A07A448D135}" type="presOf" srcId="{3BF5877D-B6E0-4140-911D-1F6946253927}" destId="{DC0707BD-EBE8-AE40-983E-BDEC4DB8263A}" srcOrd="0" destOrd="0" presId="urn:microsoft.com/office/officeart/2005/8/layout/default"/>
    <dgm:cxn modelId="{E00DD7C8-A444-40DA-A8F8-B26F057E2982}" srcId="{3BF5877D-B6E0-4140-911D-1F6946253927}" destId="{34C6B2E1-0F92-4713-A90D-7E52DE0417D0}" srcOrd="4" destOrd="0" parTransId="{FE68D35F-BD84-4AD0-9F7C-C4AC1E852367}" sibTransId="{D6CF9AEB-EA54-4996-923B-551F252478F4}"/>
    <dgm:cxn modelId="{DE619DD8-65A0-9845-B335-92AE404B40C0}" type="presOf" srcId="{8B648E9F-5021-47B1-9DF1-27375FD7DA8C}" destId="{A2A66EFD-B3EF-5444-9A69-032F2AA1C55A}" srcOrd="0" destOrd="0" presId="urn:microsoft.com/office/officeart/2005/8/layout/default"/>
    <dgm:cxn modelId="{4944B1F4-6825-9545-A9F0-296C6B91F42D}" type="presOf" srcId="{16F1A2CC-BA75-4274-A5ED-DE93B8BC8455}" destId="{71037B57-081E-FE41-BC2A-D8E650B44F98}" srcOrd="0" destOrd="1" presId="urn:microsoft.com/office/officeart/2005/8/layout/default"/>
    <dgm:cxn modelId="{D05BCBFD-B93C-49D5-8670-163923C581F7}" srcId="{674187CE-5044-4895-A4A2-9A29488DEF97}" destId="{4A4E49D9-034B-46C4-B1EC-BCCA08512ECF}" srcOrd="2" destOrd="0" parTransId="{A89AE857-88FB-4920-8E93-AF0D3A596C38}" sibTransId="{FE25522D-5744-4E50-81A9-C744857EFF32}"/>
    <dgm:cxn modelId="{D1227DA1-AB1F-BB41-9950-2EFEDBD888A5}" type="presParOf" srcId="{DC0707BD-EBE8-AE40-983E-BDEC4DB8263A}" destId="{39D385FF-42F7-B54C-A5B9-497C5511EF55}" srcOrd="0" destOrd="0" presId="urn:microsoft.com/office/officeart/2005/8/layout/default"/>
    <dgm:cxn modelId="{DFD4A267-FE3C-6B4D-AF7E-C8B5D0DC4B15}" type="presParOf" srcId="{DC0707BD-EBE8-AE40-983E-BDEC4DB8263A}" destId="{50125688-C540-044F-B8E3-516F4FBEC4CB}" srcOrd="1" destOrd="0" presId="urn:microsoft.com/office/officeart/2005/8/layout/default"/>
    <dgm:cxn modelId="{EE9AF3EA-97C6-BC45-B09B-8BF0ABA6B3A7}" type="presParOf" srcId="{DC0707BD-EBE8-AE40-983E-BDEC4DB8263A}" destId="{A2A66EFD-B3EF-5444-9A69-032F2AA1C55A}" srcOrd="2" destOrd="0" presId="urn:microsoft.com/office/officeart/2005/8/layout/default"/>
    <dgm:cxn modelId="{F817FA03-28C8-0B49-89A2-D3B5412B8CAA}" type="presParOf" srcId="{DC0707BD-EBE8-AE40-983E-BDEC4DB8263A}" destId="{18665C86-D567-DA40-AC3D-C674FD81CF84}" srcOrd="3" destOrd="0" presId="urn:microsoft.com/office/officeart/2005/8/layout/default"/>
    <dgm:cxn modelId="{F8D2706A-022B-F74F-B54C-B6A5AC137979}" type="presParOf" srcId="{DC0707BD-EBE8-AE40-983E-BDEC4DB8263A}" destId="{F98E36A6-E75A-8D41-878E-5F333F73BA54}" srcOrd="4" destOrd="0" presId="urn:microsoft.com/office/officeart/2005/8/layout/default"/>
    <dgm:cxn modelId="{F2D8CDB4-67DF-CF4A-BEAF-1E9931F21E1C}" type="presParOf" srcId="{DC0707BD-EBE8-AE40-983E-BDEC4DB8263A}" destId="{EF9D53C6-E9AA-6B45-8500-A4845693CD46}" srcOrd="5" destOrd="0" presId="urn:microsoft.com/office/officeart/2005/8/layout/default"/>
    <dgm:cxn modelId="{AF54ED3B-F7B0-A949-96B1-257FD65B5E33}" type="presParOf" srcId="{DC0707BD-EBE8-AE40-983E-BDEC4DB8263A}" destId="{71037B57-081E-FE41-BC2A-D8E650B44F98}" srcOrd="6" destOrd="0" presId="urn:microsoft.com/office/officeart/2005/8/layout/default"/>
    <dgm:cxn modelId="{1254F2E5-1CA0-9143-A4AC-71FCCB90603F}" type="presParOf" srcId="{DC0707BD-EBE8-AE40-983E-BDEC4DB8263A}" destId="{3DF6BA54-1359-514C-BB9A-C4FDC5A1C2DF}" srcOrd="7" destOrd="0" presId="urn:microsoft.com/office/officeart/2005/8/layout/default"/>
    <dgm:cxn modelId="{25F643E4-E2C0-A34D-B233-B895EE5C853F}" type="presParOf" srcId="{DC0707BD-EBE8-AE40-983E-BDEC4DB8263A}" destId="{68EB564F-AD99-2E47-A0B9-D31F0D2952AE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0EF3616C-55BC-4C96-901F-0BCA696AD483}" type="doc">
      <dgm:prSet loTypeId="urn:microsoft.com/office/officeart/2005/8/layout/cycle3" loCatId="cycle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A1FBC3B0-1F3A-424E-999B-8491AAF583DE}">
      <dgm:prSet custT="1"/>
      <dgm:spPr/>
      <dgm:t>
        <a:bodyPr/>
        <a:lstStyle/>
        <a:p>
          <a:r>
            <a:rPr lang="en-GB" sz="1800" b="1" dirty="0">
              <a:latin typeface="Arial" panose="020B0604020202020204" pitchFamily="34" charset="0"/>
              <a:cs typeface="Arial" panose="020B0604020202020204" pitchFamily="34" charset="0"/>
            </a:rPr>
            <a:t>Community Impact: Challenges</a:t>
          </a:r>
          <a:endParaRPr lang="en-US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8AD2E25-FDEE-4CEB-AECA-729B5695142A}" type="parTrans" cxnId="{12CEA3A6-9BAF-4D00-9B8F-C13A0844A592}">
      <dgm:prSet/>
      <dgm:spPr/>
      <dgm:t>
        <a:bodyPr/>
        <a:lstStyle/>
        <a:p>
          <a:endParaRPr lang="en-US"/>
        </a:p>
      </dgm:t>
    </dgm:pt>
    <dgm:pt modelId="{E887F9B5-13F9-4A96-B3CE-F02096F08A13}" type="sibTrans" cxnId="{12CEA3A6-9BAF-4D00-9B8F-C13A0844A592}">
      <dgm:prSet/>
      <dgm:spPr/>
      <dgm:t>
        <a:bodyPr/>
        <a:lstStyle/>
        <a:p>
          <a:endParaRPr lang="en-US"/>
        </a:p>
      </dgm:t>
    </dgm:pt>
    <dgm:pt modelId="{9AA889CD-7473-4C23-8D40-7D41F14D8BFE}">
      <dgm:prSet/>
      <dgm:spPr/>
      <dgm:t>
        <a:bodyPr/>
        <a:lstStyle/>
        <a:p>
          <a:pPr>
            <a:lnSpc>
              <a:spcPct val="150000"/>
            </a:lnSpc>
          </a:pP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However, not all communities get benefits equally. Rural or low-income communities may face challenges in obtaining compatible devices and reliable internet access </a:t>
          </a:r>
          <a:r>
            <a:rPr lang="en-GB" dirty="0"/>
            <a:t>(Sanders and Scanlon, 2021).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DBB42CF-589F-4403-964F-E53C6C144B9A}" type="parTrans" cxnId="{58236EAB-2EA6-4753-9711-D858E81446B5}">
      <dgm:prSet/>
      <dgm:spPr/>
      <dgm:t>
        <a:bodyPr/>
        <a:lstStyle/>
        <a:p>
          <a:endParaRPr lang="en-US"/>
        </a:p>
      </dgm:t>
    </dgm:pt>
    <dgm:pt modelId="{B1FDD81F-94D3-4649-917B-E11AA6E98175}" type="sibTrans" cxnId="{58236EAB-2EA6-4753-9711-D858E81446B5}">
      <dgm:prSet/>
      <dgm:spPr/>
      <dgm:t>
        <a:bodyPr/>
        <a:lstStyle/>
        <a:p>
          <a:endParaRPr lang="en-US"/>
        </a:p>
      </dgm:t>
    </dgm:pt>
    <dgm:pt modelId="{70A318DE-D72A-4C44-9D0B-9F6D5CC56C83}">
      <dgm:prSet custT="1"/>
      <dgm:spPr/>
      <dgm:t>
        <a:bodyPr/>
        <a:lstStyle/>
        <a:p>
          <a:pPr algn="l">
            <a:lnSpc>
              <a:spcPct val="150000"/>
            </a:lnSpc>
          </a:pPr>
          <a:r>
            <a:rPr lang="en-GB" sz="1200" dirty="0">
              <a:latin typeface="Arial" panose="020B0604020202020204" pitchFamily="34" charset="0"/>
              <a:cs typeface="Arial" panose="020B0604020202020204" pitchFamily="34" charset="0"/>
            </a:rPr>
            <a:t>Ongoing issues include:</a:t>
          </a:r>
          <a:endParaRPr lang="en-US" sz="12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B91EB6D-A261-4F1C-9115-370D18E9B12A}" type="parTrans" cxnId="{4C55ED3B-423A-4BF7-B820-94CC92811016}">
      <dgm:prSet/>
      <dgm:spPr/>
      <dgm:t>
        <a:bodyPr/>
        <a:lstStyle/>
        <a:p>
          <a:endParaRPr lang="en-US"/>
        </a:p>
      </dgm:t>
    </dgm:pt>
    <dgm:pt modelId="{1DB19E42-171D-4715-8632-2F3F68000325}" type="sibTrans" cxnId="{4C55ED3B-423A-4BF7-B820-94CC92811016}">
      <dgm:prSet/>
      <dgm:spPr/>
      <dgm:t>
        <a:bodyPr/>
        <a:lstStyle/>
        <a:p>
          <a:endParaRPr lang="en-US"/>
        </a:p>
      </dgm:t>
    </dgm:pt>
    <dgm:pt modelId="{AC3468D5-3F95-4409-8366-116F21BA6848}">
      <dgm:prSet custT="1"/>
      <dgm:spPr/>
      <dgm:t>
        <a:bodyPr/>
        <a:lstStyle/>
        <a:p>
          <a:pPr algn="ctr">
            <a:lnSpc>
              <a:spcPct val="150000"/>
            </a:lnSpc>
          </a:pPr>
          <a:r>
            <a:rPr lang="en-GB" sz="1200" dirty="0">
              <a:latin typeface="Arial" panose="020B0604020202020204" pitchFamily="34" charset="0"/>
              <a:cs typeface="Arial" panose="020B0604020202020204" pitchFamily="34" charset="0"/>
            </a:rPr>
            <a:t>Technology gaps  widen disparities in health</a:t>
          </a:r>
          <a:endParaRPr lang="en-US" sz="12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F1539B5-ED70-443E-9443-2B793A729A5D}" type="parTrans" cxnId="{D6856C30-C373-4B58-8CE3-12AEEA15BDAA}">
      <dgm:prSet/>
      <dgm:spPr/>
      <dgm:t>
        <a:bodyPr/>
        <a:lstStyle/>
        <a:p>
          <a:endParaRPr lang="en-US"/>
        </a:p>
      </dgm:t>
    </dgm:pt>
    <dgm:pt modelId="{CCCCC035-6EAB-4403-A12F-102C74B0A8CD}" type="sibTrans" cxnId="{D6856C30-C373-4B58-8CE3-12AEEA15BDAA}">
      <dgm:prSet/>
      <dgm:spPr/>
      <dgm:t>
        <a:bodyPr/>
        <a:lstStyle/>
        <a:p>
          <a:endParaRPr lang="en-US"/>
        </a:p>
      </dgm:t>
    </dgm:pt>
    <dgm:pt modelId="{8B2AE553-9E66-45D9-A0A4-591475CF3F53}">
      <dgm:prSet custT="1"/>
      <dgm:spPr/>
      <dgm:t>
        <a:bodyPr/>
        <a:lstStyle/>
        <a:p>
          <a:pPr algn="l">
            <a:lnSpc>
              <a:spcPct val="150000"/>
            </a:lnSpc>
          </a:pPr>
          <a:r>
            <a:rPr lang="en-GB" sz="1200" dirty="0">
              <a:latin typeface="Arial" panose="020B0604020202020204" pitchFamily="34" charset="0"/>
              <a:cs typeface="Arial" panose="020B0604020202020204" pitchFamily="34" charset="0"/>
            </a:rPr>
            <a:t>Some families continue to face financial constraints</a:t>
          </a:r>
          <a:endParaRPr lang="en-US" sz="12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5171138-AB65-40E9-831E-BEF14022C7DA}" type="parTrans" cxnId="{6BEEBDF6-01E1-4FE6-B9D8-1F4C18D71543}">
      <dgm:prSet/>
      <dgm:spPr/>
      <dgm:t>
        <a:bodyPr/>
        <a:lstStyle/>
        <a:p>
          <a:endParaRPr lang="en-US"/>
        </a:p>
      </dgm:t>
    </dgm:pt>
    <dgm:pt modelId="{7D59E6A6-1C7D-436D-8E59-33FD10FC4758}" type="sibTrans" cxnId="{6BEEBDF6-01E1-4FE6-B9D8-1F4C18D71543}">
      <dgm:prSet/>
      <dgm:spPr/>
      <dgm:t>
        <a:bodyPr/>
        <a:lstStyle/>
        <a:p>
          <a:endParaRPr lang="en-US"/>
        </a:p>
      </dgm:t>
    </dgm:pt>
    <dgm:pt modelId="{6C956C60-89B6-4330-84CE-E49412CBC55A}">
      <dgm:prSet custT="1"/>
      <dgm:spPr/>
      <dgm:t>
        <a:bodyPr/>
        <a:lstStyle/>
        <a:p>
          <a:pPr algn="l">
            <a:lnSpc>
              <a:spcPct val="150000"/>
            </a:lnSpc>
          </a:pPr>
          <a:r>
            <a:rPr lang="en-GB" sz="1200" dirty="0">
              <a:latin typeface="Arial" panose="020B0604020202020204" pitchFamily="34" charset="0"/>
              <a:cs typeface="Arial" panose="020B0604020202020204" pitchFamily="34" charset="0"/>
            </a:rPr>
            <a:t>Variable digital skills have an impact on consistency of use</a:t>
          </a:r>
          <a:endParaRPr lang="en-US" sz="12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335DD49-8FFC-4B4A-A408-D3DA42E5A289}" type="parTrans" cxnId="{A2613B22-1B80-4EE5-A576-5A4AC767EACC}">
      <dgm:prSet/>
      <dgm:spPr/>
      <dgm:t>
        <a:bodyPr/>
        <a:lstStyle/>
        <a:p>
          <a:endParaRPr lang="en-US"/>
        </a:p>
      </dgm:t>
    </dgm:pt>
    <dgm:pt modelId="{5E699BF2-699C-4E57-8335-3C9EF52A0BC7}" type="sibTrans" cxnId="{A2613B22-1B80-4EE5-A576-5A4AC767EACC}">
      <dgm:prSet/>
      <dgm:spPr/>
      <dgm:t>
        <a:bodyPr/>
        <a:lstStyle/>
        <a:p>
          <a:endParaRPr lang="en-US"/>
        </a:p>
      </dgm:t>
    </dgm:pt>
    <dgm:pt modelId="{5276B06D-F92A-47C4-9947-4CB758D13843}">
      <dgm:prSet custT="1"/>
      <dgm:spPr/>
      <dgm:t>
        <a:bodyPr/>
        <a:lstStyle/>
        <a:p>
          <a:pPr>
            <a:lnSpc>
              <a:spcPct val="150000"/>
            </a:lnSpc>
          </a:pPr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To ensure fairness, digital healthcare requires inclusive funding, infrastructure, and literacy programs </a:t>
          </a:r>
          <a:r>
            <a:rPr lang="en-GB" sz="1600" dirty="0"/>
            <a:t>(NHS England, 2023).</a:t>
          </a:r>
          <a:endParaRPr lang="en-GB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5A576B0-62F7-44AF-A9BC-D9305676CE6E}" type="parTrans" cxnId="{90A69E57-79A4-4C0B-8507-4432C5712DE1}">
      <dgm:prSet/>
      <dgm:spPr/>
      <dgm:t>
        <a:bodyPr/>
        <a:lstStyle/>
        <a:p>
          <a:endParaRPr lang="en-US"/>
        </a:p>
      </dgm:t>
    </dgm:pt>
    <dgm:pt modelId="{F3E25A3A-CEC9-49AA-BAE8-4AFA28296B5E}" type="sibTrans" cxnId="{90A69E57-79A4-4C0B-8507-4432C5712DE1}">
      <dgm:prSet/>
      <dgm:spPr/>
      <dgm:t>
        <a:bodyPr/>
        <a:lstStyle/>
        <a:p>
          <a:endParaRPr lang="en-US"/>
        </a:p>
      </dgm:t>
    </dgm:pt>
    <dgm:pt modelId="{EAF22D32-B062-1240-AB78-A264D4136A8A}" type="pres">
      <dgm:prSet presAssocID="{0EF3616C-55BC-4C96-901F-0BCA696AD483}" presName="Name0" presStyleCnt="0">
        <dgm:presLayoutVars>
          <dgm:dir/>
          <dgm:resizeHandles val="exact"/>
        </dgm:presLayoutVars>
      </dgm:prSet>
      <dgm:spPr/>
    </dgm:pt>
    <dgm:pt modelId="{34321109-68F7-4044-941B-4363A62351BC}" type="pres">
      <dgm:prSet presAssocID="{0EF3616C-55BC-4C96-901F-0BCA696AD483}" presName="cycle" presStyleCnt="0"/>
      <dgm:spPr/>
    </dgm:pt>
    <dgm:pt modelId="{B06C4FF1-ED9C-8649-8E5E-587D48165912}" type="pres">
      <dgm:prSet presAssocID="{A1FBC3B0-1F3A-424E-999B-8491AAF583DE}" presName="nodeFirstNode" presStyleLbl="node1" presStyleIdx="0" presStyleCnt="4" custScaleY="102521" custRadScaleRad="108491" custRadScaleInc="-80">
        <dgm:presLayoutVars>
          <dgm:bulletEnabled val="1"/>
        </dgm:presLayoutVars>
      </dgm:prSet>
      <dgm:spPr/>
    </dgm:pt>
    <dgm:pt modelId="{2912C364-0E6B-394F-8828-BFA3750311F8}" type="pres">
      <dgm:prSet presAssocID="{E887F9B5-13F9-4A96-B3CE-F02096F08A13}" presName="sibTransFirstNode" presStyleLbl="bgShp" presStyleIdx="0" presStyleCnt="1"/>
      <dgm:spPr/>
    </dgm:pt>
    <dgm:pt modelId="{C2ACE3BB-C483-8D41-B0C3-0606B7BDD6AE}" type="pres">
      <dgm:prSet presAssocID="{9AA889CD-7473-4C23-8D40-7D41F14D8BFE}" presName="nodeFollowingNodes" presStyleLbl="node1" presStyleIdx="1" presStyleCnt="4" custRadScaleRad="104810" custRadScaleInc="136572">
        <dgm:presLayoutVars>
          <dgm:bulletEnabled val="1"/>
        </dgm:presLayoutVars>
      </dgm:prSet>
      <dgm:spPr/>
    </dgm:pt>
    <dgm:pt modelId="{F98C62F4-DA25-EA40-A476-EF18944B4168}" type="pres">
      <dgm:prSet presAssocID="{70A318DE-D72A-4C44-9D0B-9F6D5CC56C83}" presName="nodeFollowingNodes" presStyleLbl="node1" presStyleIdx="2" presStyleCnt="4" custScaleX="98453" custScaleY="112868" custRadScaleRad="111912" custRadScaleInc="125721">
        <dgm:presLayoutVars>
          <dgm:bulletEnabled val="1"/>
        </dgm:presLayoutVars>
      </dgm:prSet>
      <dgm:spPr/>
    </dgm:pt>
    <dgm:pt modelId="{5F97252E-9C8E-F648-A7E7-E2E00A9C39F2}" type="pres">
      <dgm:prSet presAssocID="{5276B06D-F92A-47C4-9947-4CB758D13843}" presName="nodeFollowingNodes" presStyleLbl="node1" presStyleIdx="3" presStyleCnt="4" custRadScaleRad="104661" custRadScaleInc="-248663">
        <dgm:presLayoutVars>
          <dgm:bulletEnabled val="1"/>
        </dgm:presLayoutVars>
      </dgm:prSet>
      <dgm:spPr/>
    </dgm:pt>
  </dgm:ptLst>
  <dgm:cxnLst>
    <dgm:cxn modelId="{A2613B22-1B80-4EE5-A576-5A4AC767EACC}" srcId="{70A318DE-D72A-4C44-9D0B-9F6D5CC56C83}" destId="{6C956C60-89B6-4330-84CE-E49412CBC55A}" srcOrd="2" destOrd="0" parTransId="{0335DD49-8FFC-4B4A-A408-D3DA42E5A289}" sibTransId="{5E699BF2-699C-4E57-8335-3C9EF52A0BC7}"/>
    <dgm:cxn modelId="{D6856C30-C373-4B58-8CE3-12AEEA15BDAA}" srcId="{70A318DE-D72A-4C44-9D0B-9F6D5CC56C83}" destId="{AC3468D5-3F95-4409-8366-116F21BA6848}" srcOrd="0" destOrd="0" parTransId="{8F1539B5-ED70-443E-9443-2B793A729A5D}" sibTransId="{CCCCC035-6EAB-4403-A12F-102C74B0A8CD}"/>
    <dgm:cxn modelId="{4C55ED3B-423A-4BF7-B820-94CC92811016}" srcId="{0EF3616C-55BC-4C96-901F-0BCA696AD483}" destId="{70A318DE-D72A-4C44-9D0B-9F6D5CC56C83}" srcOrd="2" destOrd="0" parTransId="{8B91EB6D-A261-4F1C-9115-370D18E9B12A}" sibTransId="{1DB19E42-171D-4715-8632-2F3F68000325}"/>
    <dgm:cxn modelId="{30898651-2689-FE47-9573-038D4C29B63D}" type="presOf" srcId="{70A318DE-D72A-4C44-9D0B-9F6D5CC56C83}" destId="{F98C62F4-DA25-EA40-A476-EF18944B4168}" srcOrd="0" destOrd="0" presId="urn:microsoft.com/office/officeart/2005/8/layout/cycle3"/>
    <dgm:cxn modelId="{1E847053-38C4-4B40-A4F5-3B93070D4F6B}" type="presOf" srcId="{AC3468D5-3F95-4409-8366-116F21BA6848}" destId="{F98C62F4-DA25-EA40-A476-EF18944B4168}" srcOrd="0" destOrd="1" presId="urn:microsoft.com/office/officeart/2005/8/layout/cycle3"/>
    <dgm:cxn modelId="{90A69E57-79A4-4C0B-8507-4432C5712DE1}" srcId="{0EF3616C-55BC-4C96-901F-0BCA696AD483}" destId="{5276B06D-F92A-47C4-9947-4CB758D13843}" srcOrd="3" destOrd="0" parTransId="{35A576B0-62F7-44AF-A9BC-D9305676CE6E}" sibTransId="{F3E25A3A-CEC9-49AA-BAE8-4AFA28296B5E}"/>
    <dgm:cxn modelId="{2F96717E-64A0-1749-A37A-39D39A79E082}" type="presOf" srcId="{6C956C60-89B6-4330-84CE-E49412CBC55A}" destId="{F98C62F4-DA25-EA40-A476-EF18944B4168}" srcOrd="0" destOrd="3" presId="urn:microsoft.com/office/officeart/2005/8/layout/cycle3"/>
    <dgm:cxn modelId="{933CA09A-2AD0-2149-9CE5-666CB427B7B7}" type="presOf" srcId="{0EF3616C-55BC-4C96-901F-0BCA696AD483}" destId="{EAF22D32-B062-1240-AB78-A264D4136A8A}" srcOrd="0" destOrd="0" presId="urn:microsoft.com/office/officeart/2005/8/layout/cycle3"/>
    <dgm:cxn modelId="{BECA28A3-BA5E-4747-B159-9E14412AAF6B}" type="presOf" srcId="{E887F9B5-13F9-4A96-B3CE-F02096F08A13}" destId="{2912C364-0E6B-394F-8828-BFA3750311F8}" srcOrd="0" destOrd="0" presId="urn:microsoft.com/office/officeart/2005/8/layout/cycle3"/>
    <dgm:cxn modelId="{12CEA3A6-9BAF-4D00-9B8F-C13A0844A592}" srcId="{0EF3616C-55BC-4C96-901F-0BCA696AD483}" destId="{A1FBC3B0-1F3A-424E-999B-8491AAF583DE}" srcOrd="0" destOrd="0" parTransId="{B8AD2E25-FDEE-4CEB-AECA-729B5695142A}" sibTransId="{E887F9B5-13F9-4A96-B3CE-F02096F08A13}"/>
    <dgm:cxn modelId="{58236EAB-2EA6-4753-9711-D858E81446B5}" srcId="{0EF3616C-55BC-4C96-901F-0BCA696AD483}" destId="{9AA889CD-7473-4C23-8D40-7D41F14D8BFE}" srcOrd="1" destOrd="0" parTransId="{CDBB42CF-589F-4403-964F-E53C6C144B9A}" sibTransId="{B1FDD81F-94D3-4649-917B-E11AA6E98175}"/>
    <dgm:cxn modelId="{4E6013B0-599A-1446-893D-6B183ED3B9C7}" type="presOf" srcId="{5276B06D-F92A-47C4-9947-4CB758D13843}" destId="{5F97252E-9C8E-F648-A7E7-E2E00A9C39F2}" srcOrd="0" destOrd="0" presId="urn:microsoft.com/office/officeart/2005/8/layout/cycle3"/>
    <dgm:cxn modelId="{C0091DBD-FB83-5B47-8BD1-E3222AECB172}" type="presOf" srcId="{A1FBC3B0-1F3A-424E-999B-8491AAF583DE}" destId="{B06C4FF1-ED9C-8649-8E5E-587D48165912}" srcOrd="0" destOrd="0" presId="urn:microsoft.com/office/officeart/2005/8/layout/cycle3"/>
    <dgm:cxn modelId="{0F5211C6-6777-5848-9C22-D03FAE5E681A}" type="presOf" srcId="{8B2AE553-9E66-45D9-A0A4-591475CF3F53}" destId="{F98C62F4-DA25-EA40-A476-EF18944B4168}" srcOrd="0" destOrd="2" presId="urn:microsoft.com/office/officeart/2005/8/layout/cycle3"/>
    <dgm:cxn modelId="{7E9B4DF2-935A-AA40-B805-9796618C1716}" type="presOf" srcId="{9AA889CD-7473-4C23-8D40-7D41F14D8BFE}" destId="{C2ACE3BB-C483-8D41-B0C3-0606B7BDD6AE}" srcOrd="0" destOrd="0" presId="urn:microsoft.com/office/officeart/2005/8/layout/cycle3"/>
    <dgm:cxn modelId="{6BEEBDF6-01E1-4FE6-B9D8-1F4C18D71543}" srcId="{70A318DE-D72A-4C44-9D0B-9F6D5CC56C83}" destId="{8B2AE553-9E66-45D9-A0A4-591475CF3F53}" srcOrd="1" destOrd="0" parTransId="{15171138-AB65-40E9-831E-BEF14022C7DA}" sibTransId="{7D59E6A6-1C7D-436D-8E59-33FD10FC4758}"/>
    <dgm:cxn modelId="{4479D541-3A6A-4747-BE27-BF6F6F4AFA9F}" type="presParOf" srcId="{EAF22D32-B062-1240-AB78-A264D4136A8A}" destId="{34321109-68F7-4044-941B-4363A62351BC}" srcOrd="0" destOrd="0" presId="urn:microsoft.com/office/officeart/2005/8/layout/cycle3"/>
    <dgm:cxn modelId="{70AD3663-82EF-1F42-A9D9-A89F38600DD7}" type="presParOf" srcId="{34321109-68F7-4044-941B-4363A62351BC}" destId="{B06C4FF1-ED9C-8649-8E5E-587D48165912}" srcOrd="0" destOrd="0" presId="urn:microsoft.com/office/officeart/2005/8/layout/cycle3"/>
    <dgm:cxn modelId="{5F9E6B58-D1AC-F545-836A-F1812A5921DC}" type="presParOf" srcId="{34321109-68F7-4044-941B-4363A62351BC}" destId="{2912C364-0E6B-394F-8828-BFA3750311F8}" srcOrd="1" destOrd="0" presId="urn:microsoft.com/office/officeart/2005/8/layout/cycle3"/>
    <dgm:cxn modelId="{D20C0FDE-8B44-0440-A4B8-AA87B9C36FE6}" type="presParOf" srcId="{34321109-68F7-4044-941B-4363A62351BC}" destId="{C2ACE3BB-C483-8D41-B0C3-0606B7BDD6AE}" srcOrd="2" destOrd="0" presId="urn:microsoft.com/office/officeart/2005/8/layout/cycle3"/>
    <dgm:cxn modelId="{98222F29-17B0-7D43-A5D8-B66D1EB63678}" type="presParOf" srcId="{34321109-68F7-4044-941B-4363A62351BC}" destId="{F98C62F4-DA25-EA40-A476-EF18944B4168}" srcOrd="3" destOrd="0" presId="urn:microsoft.com/office/officeart/2005/8/layout/cycle3"/>
    <dgm:cxn modelId="{BD1002DC-937D-3A44-8F56-A1AE432F604F}" type="presParOf" srcId="{34321109-68F7-4044-941B-4363A62351BC}" destId="{5F97252E-9C8E-F648-A7E7-E2E00A9C39F2}" srcOrd="4" destOrd="0" presId="urn:microsoft.com/office/officeart/2005/8/layout/cycle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E7EED9DE-9B18-4610-A755-420062B996DF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54E12FC6-9253-4FE4-8B03-B2A933D2614A}">
      <dgm:prSet custT="1"/>
      <dgm:spPr/>
      <dgm:t>
        <a:bodyPr/>
        <a:lstStyle/>
        <a:p>
          <a:r>
            <a:rPr lang="en-GB" sz="1800" b="1" dirty="0">
              <a:latin typeface="Arial" panose="020B0604020202020204" pitchFamily="34" charset="0"/>
              <a:cs typeface="Arial" panose="020B0604020202020204" pitchFamily="34" charset="0"/>
            </a:rPr>
            <a:t>Challenges and Recommendation</a:t>
          </a:r>
          <a:r>
            <a:rPr lang="en-GB" sz="1800" b="1" dirty="0"/>
            <a:t>s</a:t>
          </a:r>
          <a:endParaRPr lang="en-US" sz="1800" dirty="0"/>
        </a:p>
      </dgm:t>
    </dgm:pt>
    <dgm:pt modelId="{8B6C0370-6660-4B1E-A954-FF490229271D}" type="parTrans" cxnId="{5C757578-5192-491F-8D7C-36BA56CE6A7E}">
      <dgm:prSet/>
      <dgm:spPr/>
      <dgm:t>
        <a:bodyPr/>
        <a:lstStyle/>
        <a:p>
          <a:endParaRPr lang="en-US"/>
        </a:p>
      </dgm:t>
    </dgm:pt>
    <dgm:pt modelId="{DDF479DB-436F-47C7-919D-1624DE0E33C9}" type="sibTrans" cxnId="{5C757578-5192-491F-8D7C-36BA56CE6A7E}">
      <dgm:prSet/>
      <dgm:spPr/>
      <dgm:t>
        <a:bodyPr/>
        <a:lstStyle/>
        <a:p>
          <a:endParaRPr lang="en-US"/>
        </a:p>
      </dgm:t>
    </dgm:pt>
    <dgm:pt modelId="{8A681C62-5DF0-47E8-BCCB-8DE4EF8C003C}">
      <dgm:prSet custT="1"/>
      <dgm:spPr/>
      <dgm:t>
        <a:bodyPr/>
        <a:lstStyle/>
        <a:p>
          <a:pPr>
            <a:lnSpc>
              <a:spcPct val="150000"/>
            </a:lnSpc>
          </a:pPr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To ensure </a:t>
          </a:r>
          <a:r>
            <a:rPr lang="en-GB" sz="1400">
              <a:latin typeface="Arial" panose="020B0604020202020204" pitchFamily="34" charset="0"/>
              <a:cs typeface="Arial" panose="020B0604020202020204" pitchFamily="34" charset="0"/>
            </a:rPr>
            <a:t>equal access and </a:t>
          </a:r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sustainability, healthcare systems must address both practical and emotional barriers to digital access  (</a:t>
          </a:r>
          <a:r>
            <a:rPr lang="en-GB" sz="1400" dirty="0"/>
            <a:t>NHS England, 2023).</a:t>
          </a:r>
          <a:endParaRPr lang="en-US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FE136FD-DF62-44B4-B1EA-696E83035C47}" type="parTrans" cxnId="{C1948E33-68FC-459F-AC5B-53DB3695804E}">
      <dgm:prSet/>
      <dgm:spPr/>
      <dgm:t>
        <a:bodyPr/>
        <a:lstStyle/>
        <a:p>
          <a:endParaRPr lang="en-US"/>
        </a:p>
      </dgm:t>
    </dgm:pt>
    <dgm:pt modelId="{73101D95-362E-470A-BF74-C28C433DD520}" type="sibTrans" cxnId="{C1948E33-68FC-459F-AC5B-53DB3695804E}">
      <dgm:prSet/>
      <dgm:spPr/>
      <dgm:t>
        <a:bodyPr/>
        <a:lstStyle/>
        <a:p>
          <a:endParaRPr lang="en-US"/>
        </a:p>
      </dgm:t>
    </dgm:pt>
    <dgm:pt modelId="{043715CF-B255-4CE1-B19C-2ACB0B45C0C8}">
      <dgm:prSet custT="1"/>
      <dgm:spPr/>
      <dgm:t>
        <a:bodyPr/>
        <a:lstStyle/>
        <a:p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Recommendations</a:t>
          </a:r>
          <a:r>
            <a:rPr lang="en-GB" sz="1300" dirty="0"/>
            <a:t>:</a:t>
          </a:r>
          <a:endParaRPr lang="en-US" sz="1300" dirty="0"/>
        </a:p>
      </dgm:t>
    </dgm:pt>
    <dgm:pt modelId="{18FEE61D-AAAF-411D-93A6-12F0ED0C2052}" type="parTrans" cxnId="{DB962BE6-356C-446A-BF4C-4D9739F7C771}">
      <dgm:prSet/>
      <dgm:spPr/>
      <dgm:t>
        <a:bodyPr/>
        <a:lstStyle/>
        <a:p>
          <a:endParaRPr lang="en-US"/>
        </a:p>
      </dgm:t>
    </dgm:pt>
    <dgm:pt modelId="{83327B06-E751-4349-8C49-6E0CF3CAA342}" type="sibTrans" cxnId="{DB962BE6-356C-446A-BF4C-4D9739F7C771}">
      <dgm:prSet/>
      <dgm:spPr/>
      <dgm:t>
        <a:bodyPr/>
        <a:lstStyle/>
        <a:p>
          <a:endParaRPr lang="en-US"/>
        </a:p>
      </dgm:t>
    </dgm:pt>
    <dgm:pt modelId="{314C1041-5335-48EA-9136-675C872EEAB2}">
      <dgm:prSet custT="1"/>
      <dgm:spPr/>
      <dgm:t>
        <a:bodyPr/>
        <a:lstStyle/>
        <a:p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1. Increase NHS funding to make devices more accessible</a:t>
          </a:r>
          <a:endParaRPr lang="en-US" sz="1300" dirty="0"/>
        </a:p>
      </dgm:t>
    </dgm:pt>
    <dgm:pt modelId="{75291CD1-0F9C-4AE1-9E5B-FE8B4136EFCB}" type="parTrans" cxnId="{47BBACE2-A9E4-4B15-B44D-49C70CA53D61}">
      <dgm:prSet/>
      <dgm:spPr/>
      <dgm:t>
        <a:bodyPr/>
        <a:lstStyle/>
        <a:p>
          <a:endParaRPr lang="en-US"/>
        </a:p>
      </dgm:t>
    </dgm:pt>
    <dgm:pt modelId="{82EADE23-50E1-4DD2-9CD4-CCE7AE024B2C}" type="sibTrans" cxnId="{47BBACE2-A9E4-4B15-B44D-49C70CA53D61}">
      <dgm:prSet/>
      <dgm:spPr/>
      <dgm:t>
        <a:bodyPr/>
        <a:lstStyle/>
        <a:p>
          <a:endParaRPr lang="en-US"/>
        </a:p>
      </dgm:t>
    </dgm:pt>
    <dgm:pt modelId="{B9CE9AFE-33E4-409B-98F5-29D9E50C7E52}">
      <dgm:prSet custT="1"/>
      <dgm:spPr/>
      <dgm:t>
        <a:bodyPr/>
        <a:lstStyle/>
        <a:p>
          <a:r>
            <a:rPr lang="en-GB" sz="1400" dirty="0"/>
            <a:t>2</a:t>
          </a:r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. Provide local training to increase digital confidence.</a:t>
          </a:r>
          <a:endParaRPr lang="en-US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B7523E1-D6DF-4B93-899C-FD7BE762602B}" type="parTrans" cxnId="{79AD2441-22E5-47E0-A5AC-0D9407A8A5D5}">
      <dgm:prSet/>
      <dgm:spPr/>
      <dgm:t>
        <a:bodyPr/>
        <a:lstStyle/>
        <a:p>
          <a:endParaRPr lang="en-US"/>
        </a:p>
      </dgm:t>
    </dgm:pt>
    <dgm:pt modelId="{AB7FB09B-8880-4CF9-9E06-9689FCD62A91}" type="sibTrans" cxnId="{79AD2441-22E5-47E0-A5AC-0D9407A8A5D5}">
      <dgm:prSet/>
      <dgm:spPr/>
      <dgm:t>
        <a:bodyPr/>
        <a:lstStyle/>
        <a:p>
          <a:endParaRPr lang="en-US"/>
        </a:p>
      </dgm:t>
    </dgm:pt>
    <dgm:pt modelId="{F558C0B2-36C1-4E69-9260-80ADDAF0725E}">
      <dgm:prSet custT="1"/>
      <dgm:spPr/>
      <dgm:t>
        <a:bodyPr/>
        <a:lstStyle/>
        <a:p>
          <a:pPr>
            <a:lnSpc>
              <a:spcPct val="150000"/>
            </a:lnSpc>
          </a:pPr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3. Integrate  emotional support and peer groups towards diabetes education.</a:t>
          </a:r>
          <a:endParaRPr lang="en-US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42AE3B0-87FF-4DA0-AF1F-AB835717F2F0}" type="parTrans" cxnId="{3A4994B2-C46E-414D-A511-F7E89066CA75}">
      <dgm:prSet/>
      <dgm:spPr/>
      <dgm:t>
        <a:bodyPr/>
        <a:lstStyle/>
        <a:p>
          <a:endParaRPr lang="en-US"/>
        </a:p>
      </dgm:t>
    </dgm:pt>
    <dgm:pt modelId="{4249DF27-D311-4015-A44E-6C5BD3D9B3B0}" type="sibTrans" cxnId="{3A4994B2-C46E-414D-A511-F7E89066CA75}">
      <dgm:prSet/>
      <dgm:spPr/>
      <dgm:t>
        <a:bodyPr/>
        <a:lstStyle/>
        <a:p>
          <a:endParaRPr lang="en-US"/>
        </a:p>
      </dgm:t>
    </dgm:pt>
    <dgm:pt modelId="{CEBF21D9-E871-4122-B515-6FB8F45EFA2A}">
      <dgm:prSet custT="1"/>
      <dgm:spPr/>
      <dgm:t>
        <a:bodyPr/>
        <a:lstStyle/>
        <a:p>
          <a:pPr>
            <a:lnSpc>
              <a:spcPct val="150000"/>
            </a:lnSpc>
          </a:pPr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These actions can help to build trust, reduce exclusion, and encourage consistent, confident use of technology in diverse communities.</a:t>
          </a:r>
          <a:endParaRPr lang="en-US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F66D02C-C964-4048-84E6-432FFC2E8BDD}" type="parTrans" cxnId="{9EEBE3EF-E257-4D68-B383-433CA1FA259F}">
      <dgm:prSet/>
      <dgm:spPr/>
      <dgm:t>
        <a:bodyPr/>
        <a:lstStyle/>
        <a:p>
          <a:endParaRPr lang="en-US"/>
        </a:p>
      </dgm:t>
    </dgm:pt>
    <dgm:pt modelId="{437B5819-23B1-4FE9-9C0E-DEDCA3C0FFE9}" type="sibTrans" cxnId="{9EEBE3EF-E257-4D68-B383-433CA1FA259F}">
      <dgm:prSet/>
      <dgm:spPr/>
      <dgm:t>
        <a:bodyPr/>
        <a:lstStyle/>
        <a:p>
          <a:endParaRPr lang="en-US"/>
        </a:p>
      </dgm:t>
    </dgm:pt>
    <dgm:pt modelId="{B6524663-907B-654E-9EC6-A492C256C40D}" type="pres">
      <dgm:prSet presAssocID="{E7EED9DE-9B18-4610-A755-420062B996DF}" presName="linear" presStyleCnt="0">
        <dgm:presLayoutVars>
          <dgm:animLvl val="lvl"/>
          <dgm:resizeHandles val="exact"/>
        </dgm:presLayoutVars>
      </dgm:prSet>
      <dgm:spPr/>
    </dgm:pt>
    <dgm:pt modelId="{14EF6A20-BEEF-244F-B84E-647797D513A1}" type="pres">
      <dgm:prSet presAssocID="{54E12FC6-9253-4FE4-8B03-B2A933D2614A}" presName="parentText" presStyleLbl="node1" presStyleIdx="0" presStyleCnt="7" custLinFactY="29435" custLinFactNeighborX="0" custLinFactNeighborY="100000">
        <dgm:presLayoutVars>
          <dgm:chMax val="0"/>
          <dgm:bulletEnabled val="1"/>
        </dgm:presLayoutVars>
      </dgm:prSet>
      <dgm:spPr/>
    </dgm:pt>
    <dgm:pt modelId="{70D85F93-3D0F-B541-950D-9232D6A09599}" type="pres">
      <dgm:prSet presAssocID="{DDF479DB-436F-47C7-919D-1624DE0E33C9}" presName="spacer" presStyleCnt="0"/>
      <dgm:spPr/>
    </dgm:pt>
    <dgm:pt modelId="{DDD2A141-AC76-A34B-8409-0E5EC4EA78E0}" type="pres">
      <dgm:prSet presAssocID="{8A681C62-5DF0-47E8-BCCB-8DE4EF8C003C}" presName="parentText" presStyleLbl="node1" presStyleIdx="1" presStyleCnt="7">
        <dgm:presLayoutVars>
          <dgm:chMax val="0"/>
          <dgm:bulletEnabled val="1"/>
        </dgm:presLayoutVars>
      </dgm:prSet>
      <dgm:spPr/>
    </dgm:pt>
    <dgm:pt modelId="{2EB1FEAA-0F7E-B143-A7A4-B5F0E4ADFA54}" type="pres">
      <dgm:prSet presAssocID="{73101D95-362E-470A-BF74-C28C433DD520}" presName="spacer" presStyleCnt="0"/>
      <dgm:spPr/>
    </dgm:pt>
    <dgm:pt modelId="{95B861CF-319E-784E-AC94-2B93496D95BD}" type="pres">
      <dgm:prSet presAssocID="{043715CF-B255-4CE1-B19C-2ACB0B45C0C8}" presName="parentText" presStyleLbl="node1" presStyleIdx="2" presStyleCnt="7">
        <dgm:presLayoutVars>
          <dgm:chMax val="0"/>
          <dgm:bulletEnabled val="1"/>
        </dgm:presLayoutVars>
      </dgm:prSet>
      <dgm:spPr/>
    </dgm:pt>
    <dgm:pt modelId="{CF8B7D45-99AB-D141-AE76-D6C59A6589EC}" type="pres">
      <dgm:prSet presAssocID="{83327B06-E751-4349-8C49-6E0CF3CAA342}" presName="spacer" presStyleCnt="0"/>
      <dgm:spPr/>
    </dgm:pt>
    <dgm:pt modelId="{D67BEFFD-4A70-B743-884B-B820E88AF81B}" type="pres">
      <dgm:prSet presAssocID="{314C1041-5335-48EA-9136-675C872EEAB2}" presName="parentText" presStyleLbl="node1" presStyleIdx="3" presStyleCnt="7">
        <dgm:presLayoutVars>
          <dgm:chMax val="0"/>
          <dgm:bulletEnabled val="1"/>
        </dgm:presLayoutVars>
      </dgm:prSet>
      <dgm:spPr/>
    </dgm:pt>
    <dgm:pt modelId="{B1F54D3F-129D-274E-A6F9-97C535B107AE}" type="pres">
      <dgm:prSet presAssocID="{82EADE23-50E1-4DD2-9CD4-CCE7AE024B2C}" presName="spacer" presStyleCnt="0"/>
      <dgm:spPr/>
    </dgm:pt>
    <dgm:pt modelId="{AD2FE6A5-4247-D44B-B3B7-340D4D44A9FB}" type="pres">
      <dgm:prSet presAssocID="{B9CE9AFE-33E4-409B-98F5-29D9E50C7E52}" presName="parentText" presStyleLbl="node1" presStyleIdx="4" presStyleCnt="7">
        <dgm:presLayoutVars>
          <dgm:chMax val="0"/>
          <dgm:bulletEnabled val="1"/>
        </dgm:presLayoutVars>
      </dgm:prSet>
      <dgm:spPr/>
    </dgm:pt>
    <dgm:pt modelId="{1802FABC-3A71-234B-A95B-9FB7619E9913}" type="pres">
      <dgm:prSet presAssocID="{AB7FB09B-8880-4CF9-9E06-9689FCD62A91}" presName="spacer" presStyleCnt="0"/>
      <dgm:spPr/>
    </dgm:pt>
    <dgm:pt modelId="{80B4688A-5D49-8745-983A-6C729BBD8020}" type="pres">
      <dgm:prSet presAssocID="{F558C0B2-36C1-4E69-9260-80ADDAF0725E}" presName="parentText" presStyleLbl="node1" presStyleIdx="5" presStyleCnt="7">
        <dgm:presLayoutVars>
          <dgm:chMax val="0"/>
          <dgm:bulletEnabled val="1"/>
        </dgm:presLayoutVars>
      </dgm:prSet>
      <dgm:spPr/>
    </dgm:pt>
    <dgm:pt modelId="{4059C02E-B228-DF4E-87C7-BB21FBCCD1F1}" type="pres">
      <dgm:prSet presAssocID="{4249DF27-D311-4015-A44E-6C5BD3D9B3B0}" presName="spacer" presStyleCnt="0"/>
      <dgm:spPr/>
    </dgm:pt>
    <dgm:pt modelId="{834C0CFE-1F69-0948-94B5-6EDAF22BB881}" type="pres">
      <dgm:prSet presAssocID="{CEBF21D9-E871-4122-B515-6FB8F45EFA2A}" presName="parentText" presStyleLbl="node1" presStyleIdx="6" presStyleCnt="7">
        <dgm:presLayoutVars>
          <dgm:chMax val="0"/>
          <dgm:bulletEnabled val="1"/>
        </dgm:presLayoutVars>
      </dgm:prSet>
      <dgm:spPr/>
    </dgm:pt>
  </dgm:ptLst>
  <dgm:cxnLst>
    <dgm:cxn modelId="{C1948E33-68FC-459F-AC5B-53DB3695804E}" srcId="{E7EED9DE-9B18-4610-A755-420062B996DF}" destId="{8A681C62-5DF0-47E8-BCCB-8DE4EF8C003C}" srcOrd="1" destOrd="0" parTransId="{8FE136FD-DF62-44B4-B1EA-696E83035C47}" sibTransId="{73101D95-362E-470A-BF74-C28C433DD520}"/>
    <dgm:cxn modelId="{79AD2441-22E5-47E0-A5AC-0D9407A8A5D5}" srcId="{E7EED9DE-9B18-4610-A755-420062B996DF}" destId="{B9CE9AFE-33E4-409B-98F5-29D9E50C7E52}" srcOrd="4" destOrd="0" parTransId="{DB7523E1-D6DF-4B93-899C-FD7BE762602B}" sibTransId="{AB7FB09B-8880-4CF9-9E06-9689FCD62A91}"/>
    <dgm:cxn modelId="{023FE250-AAC8-3D48-979E-E032B26DC01F}" type="presOf" srcId="{F558C0B2-36C1-4E69-9260-80ADDAF0725E}" destId="{80B4688A-5D49-8745-983A-6C729BBD8020}" srcOrd="0" destOrd="0" presId="urn:microsoft.com/office/officeart/2005/8/layout/vList2"/>
    <dgm:cxn modelId="{8868D76A-6755-CF49-BC01-E2644198FB3C}" type="presOf" srcId="{CEBF21D9-E871-4122-B515-6FB8F45EFA2A}" destId="{834C0CFE-1F69-0948-94B5-6EDAF22BB881}" srcOrd="0" destOrd="0" presId="urn:microsoft.com/office/officeart/2005/8/layout/vList2"/>
    <dgm:cxn modelId="{B28EC876-D5A4-F743-BB85-310513913B6C}" type="presOf" srcId="{314C1041-5335-48EA-9136-675C872EEAB2}" destId="{D67BEFFD-4A70-B743-884B-B820E88AF81B}" srcOrd="0" destOrd="0" presId="urn:microsoft.com/office/officeart/2005/8/layout/vList2"/>
    <dgm:cxn modelId="{5C757578-5192-491F-8D7C-36BA56CE6A7E}" srcId="{E7EED9DE-9B18-4610-A755-420062B996DF}" destId="{54E12FC6-9253-4FE4-8B03-B2A933D2614A}" srcOrd="0" destOrd="0" parTransId="{8B6C0370-6660-4B1E-A954-FF490229271D}" sibTransId="{DDF479DB-436F-47C7-919D-1624DE0E33C9}"/>
    <dgm:cxn modelId="{50E56295-00FC-5445-A532-3CE83D960904}" type="presOf" srcId="{54E12FC6-9253-4FE4-8B03-B2A933D2614A}" destId="{14EF6A20-BEEF-244F-B84E-647797D513A1}" srcOrd="0" destOrd="0" presId="urn:microsoft.com/office/officeart/2005/8/layout/vList2"/>
    <dgm:cxn modelId="{3A4994B2-C46E-414D-A511-F7E89066CA75}" srcId="{E7EED9DE-9B18-4610-A755-420062B996DF}" destId="{F558C0B2-36C1-4E69-9260-80ADDAF0725E}" srcOrd="5" destOrd="0" parTransId="{542AE3B0-87FF-4DA0-AF1F-AB835717F2F0}" sibTransId="{4249DF27-D311-4015-A44E-6C5BD3D9B3B0}"/>
    <dgm:cxn modelId="{968C10BA-56BE-634E-96B9-CD93677CC47B}" type="presOf" srcId="{043715CF-B255-4CE1-B19C-2ACB0B45C0C8}" destId="{95B861CF-319E-784E-AC94-2B93496D95BD}" srcOrd="0" destOrd="0" presId="urn:microsoft.com/office/officeart/2005/8/layout/vList2"/>
    <dgm:cxn modelId="{B7C88CBF-2D61-6846-B93A-B45CBE813363}" type="presOf" srcId="{E7EED9DE-9B18-4610-A755-420062B996DF}" destId="{B6524663-907B-654E-9EC6-A492C256C40D}" srcOrd="0" destOrd="0" presId="urn:microsoft.com/office/officeart/2005/8/layout/vList2"/>
    <dgm:cxn modelId="{6793ECC4-B47C-7244-9539-AD19CC97DB48}" type="presOf" srcId="{B9CE9AFE-33E4-409B-98F5-29D9E50C7E52}" destId="{AD2FE6A5-4247-D44B-B3B7-340D4D44A9FB}" srcOrd="0" destOrd="0" presId="urn:microsoft.com/office/officeart/2005/8/layout/vList2"/>
    <dgm:cxn modelId="{47BBACE2-A9E4-4B15-B44D-49C70CA53D61}" srcId="{E7EED9DE-9B18-4610-A755-420062B996DF}" destId="{314C1041-5335-48EA-9136-675C872EEAB2}" srcOrd="3" destOrd="0" parTransId="{75291CD1-0F9C-4AE1-9E5B-FE8B4136EFCB}" sibTransId="{82EADE23-50E1-4DD2-9CD4-CCE7AE024B2C}"/>
    <dgm:cxn modelId="{DB962BE6-356C-446A-BF4C-4D9739F7C771}" srcId="{E7EED9DE-9B18-4610-A755-420062B996DF}" destId="{043715CF-B255-4CE1-B19C-2ACB0B45C0C8}" srcOrd="2" destOrd="0" parTransId="{18FEE61D-AAAF-411D-93A6-12F0ED0C2052}" sibTransId="{83327B06-E751-4349-8C49-6E0CF3CAA342}"/>
    <dgm:cxn modelId="{9EEBE3EF-E257-4D68-B383-433CA1FA259F}" srcId="{E7EED9DE-9B18-4610-A755-420062B996DF}" destId="{CEBF21D9-E871-4122-B515-6FB8F45EFA2A}" srcOrd="6" destOrd="0" parTransId="{FF66D02C-C964-4048-84E6-432FFC2E8BDD}" sibTransId="{437B5819-23B1-4FE9-9C0E-DEDCA3C0FFE9}"/>
    <dgm:cxn modelId="{12F841F6-4A0F-B74C-9F46-E6D3AE707A09}" type="presOf" srcId="{8A681C62-5DF0-47E8-BCCB-8DE4EF8C003C}" destId="{DDD2A141-AC76-A34B-8409-0E5EC4EA78E0}" srcOrd="0" destOrd="0" presId="urn:microsoft.com/office/officeart/2005/8/layout/vList2"/>
    <dgm:cxn modelId="{2134143F-5421-3D4B-81C1-7F2B6A3E7958}" type="presParOf" srcId="{B6524663-907B-654E-9EC6-A492C256C40D}" destId="{14EF6A20-BEEF-244F-B84E-647797D513A1}" srcOrd="0" destOrd="0" presId="urn:microsoft.com/office/officeart/2005/8/layout/vList2"/>
    <dgm:cxn modelId="{D9C0F9C9-FE8A-DD4A-95AB-18642D632ED9}" type="presParOf" srcId="{B6524663-907B-654E-9EC6-A492C256C40D}" destId="{70D85F93-3D0F-B541-950D-9232D6A09599}" srcOrd="1" destOrd="0" presId="urn:microsoft.com/office/officeart/2005/8/layout/vList2"/>
    <dgm:cxn modelId="{77F7F422-CEAD-E045-A4E9-BCC7044A021F}" type="presParOf" srcId="{B6524663-907B-654E-9EC6-A492C256C40D}" destId="{DDD2A141-AC76-A34B-8409-0E5EC4EA78E0}" srcOrd="2" destOrd="0" presId="urn:microsoft.com/office/officeart/2005/8/layout/vList2"/>
    <dgm:cxn modelId="{554FEFED-6179-C744-997A-707DA0BDF150}" type="presParOf" srcId="{B6524663-907B-654E-9EC6-A492C256C40D}" destId="{2EB1FEAA-0F7E-B143-A7A4-B5F0E4ADFA54}" srcOrd="3" destOrd="0" presId="urn:microsoft.com/office/officeart/2005/8/layout/vList2"/>
    <dgm:cxn modelId="{338D2555-E4B9-C940-B8C4-2FA43D909F23}" type="presParOf" srcId="{B6524663-907B-654E-9EC6-A492C256C40D}" destId="{95B861CF-319E-784E-AC94-2B93496D95BD}" srcOrd="4" destOrd="0" presId="urn:microsoft.com/office/officeart/2005/8/layout/vList2"/>
    <dgm:cxn modelId="{161426E0-1517-7449-8382-47FE2878715A}" type="presParOf" srcId="{B6524663-907B-654E-9EC6-A492C256C40D}" destId="{CF8B7D45-99AB-D141-AE76-D6C59A6589EC}" srcOrd="5" destOrd="0" presId="urn:microsoft.com/office/officeart/2005/8/layout/vList2"/>
    <dgm:cxn modelId="{83C54496-B7BA-AA47-B722-0EF3F3F0294E}" type="presParOf" srcId="{B6524663-907B-654E-9EC6-A492C256C40D}" destId="{D67BEFFD-4A70-B743-884B-B820E88AF81B}" srcOrd="6" destOrd="0" presId="urn:microsoft.com/office/officeart/2005/8/layout/vList2"/>
    <dgm:cxn modelId="{AEB60392-0EF5-DC45-9A8D-7821428540AB}" type="presParOf" srcId="{B6524663-907B-654E-9EC6-A492C256C40D}" destId="{B1F54D3F-129D-274E-A6F9-97C535B107AE}" srcOrd="7" destOrd="0" presId="urn:microsoft.com/office/officeart/2005/8/layout/vList2"/>
    <dgm:cxn modelId="{9FB9F131-43F7-E74D-954C-774CE9A40300}" type="presParOf" srcId="{B6524663-907B-654E-9EC6-A492C256C40D}" destId="{AD2FE6A5-4247-D44B-B3B7-340D4D44A9FB}" srcOrd="8" destOrd="0" presId="urn:microsoft.com/office/officeart/2005/8/layout/vList2"/>
    <dgm:cxn modelId="{43F3261B-7419-CA4A-AA3F-633E4AF4C3A1}" type="presParOf" srcId="{B6524663-907B-654E-9EC6-A492C256C40D}" destId="{1802FABC-3A71-234B-A95B-9FB7619E9913}" srcOrd="9" destOrd="0" presId="urn:microsoft.com/office/officeart/2005/8/layout/vList2"/>
    <dgm:cxn modelId="{7A5CFD5A-A5EA-7B4F-A988-9A6D67234E45}" type="presParOf" srcId="{B6524663-907B-654E-9EC6-A492C256C40D}" destId="{80B4688A-5D49-8745-983A-6C729BBD8020}" srcOrd="10" destOrd="0" presId="urn:microsoft.com/office/officeart/2005/8/layout/vList2"/>
    <dgm:cxn modelId="{E794B18A-1D87-6C4B-A418-FA0C0919EE17}" type="presParOf" srcId="{B6524663-907B-654E-9EC6-A492C256C40D}" destId="{4059C02E-B228-DF4E-87C7-BB21FBCCD1F1}" srcOrd="11" destOrd="0" presId="urn:microsoft.com/office/officeart/2005/8/layout/vList2"/>
    <dgm:cxn modelId="{AE76DEF3-DCEB-1E4C-AA4E-45756D5EF7F9}" type="presParOf" srcId="{B6524663-907B-654E-9EC6-A492C256C40D}" destId="{834C0CFE-1F69-0948-94B5-6EDAF22BB881}" srcOrd="1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3D59F29D-5E57-4952-AB7F-6DFDB7BDD12D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F3D85444-6664-4F1C-BDB2-A9F28B1990A8}">
      <dgm:prSet custT="1"/>
      <dgm:spPr/>
      <dgm:t>
        <a:bodyPr/>
        <a:lstStyle/>
        <a:p>
          <a:pPr algn="ctr"/>
          <a:r>
            <a:rPr lang="en-GB" sz="3200" b="1" dirty="0">
              <a:latin typeface="Arial" panose="020B0604020202020204" pitchFamily="34" charset="0"/>
              <a:cs typeface="Arial" panose="020B0604020202020204" pitchFamily="34" charset="0"/>
            </a:rPr>
            <a:t>Conclusion</a:t>
          </a:r>
          <a:endParaRPr lang="en-US" sz="32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F7018A3-43AC-4933-A492-D71F453D1FE6}" type="parTrans" cxnId="{B448156B-B555-46BD-BEBD-F64689E15E78}">
      <dgm:prSet/>
      <dgm:spPr/>
      <dgm:t>
        <a:bodyPr/>
        <a:lstStyle/>
        <a:p>
          <a:endParaRPr lang="en-US"/>
        </a:p>
      </dgm:t>
    </dgm:pt>
    <dgm:pt modelId="{EAE55E5C-BBD4-499C-8AF5-7394E937A5E2}" type="sibTrans" cxnId="{B448156B-B555-46BD-BEBD-F64689E15E78}">
      <dgm:prSet/>
      <dgm:spPr/>
      <dgm:t>
        <a:bodyPr/>
        <a:lstStyle/>
        <a:p>
          <a:endParaRPr lang="en-US"/>
        </a:p>
      </dgm:t>
    </dgm:pt>
    <dgm:pt modelId="{E3091974-4EC7-404E-8A08-AC2C54A94850}">
      <dgm:prSet custT="1"/>
      <dgm:spPr/>
      <dgm:t>
        <a:bodyPr/>
        <a:lstStyle/>
        <a:p>
          <a:pPr algn="l">
            <a:lnSpc>
              <a:spcPct val="150000"/>
            </a:lnSpc>
          </a:pPr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The FSL demonstrates how digital innovation can improve diabetes care by increasing safety, independence, and community engagement.</a:t>
          </a:r>
          <a:b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However, inequalities in access, literacy, and psychological comfort persist.</a:t>
          </a:r>
          <a:endParaRPr lang="en-US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5D86864-4992-4DE0-9B05-87D3008516EA}" type="parTrans" cxnId="{7B40C8BB-781C-44AF-B44D-ED18CAA35998}">
      <dgm:prSet/>
      <dgm:spPr/>
      <dgm:t>
        <a:bodyPr/>
        <a:lstStyle/>
        <a:p>
          <a:endParaRPr lang="en-US"/>
        </a:p>
      </dgm:t>
    </dgm:pt>
    <dgm:pt modelId="{849FE806-4B75-426F-A64D-9ADD9684A1B2}" type="sibTrans" cxnId="{7B40C8BB-781C-44AF-B44D-ED18CAA35998}">
      <dgm:prSet/>
      <dgm:spPr/>
      <dgm:t>
        <a:bodyPr/>
        <a:lstStyle/>
        <a:p>
          <a:endParaRPr lang="en-US"/>
        </a:p>
      </dgm:t>
    </dgm:pt>
    <dgm:pt modelId="{8D6D5321-2CCC-4C70-BF44-763AD12AC8B1}">
      <dgm:prSet custT="1"/>
      <dgm:spPr/>
      <dgm:t>
        <a:bodyPr/>
        <a:lstStyle/>
        <a:p>
          <a:pPr>
            <a:lnSpc>
              <a:spcPct val="150000"/>
            </a:lnSpc>
          </a:pPr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Final thoughts: With inclusive planning and user-centred support, the FSL can continue to shape a fair, effective, and compassionate model of digital healthcare.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C98D2BA-B62F-4B31-BC2D-014EB9A4B698}" type="parTrans" cxnId="{7D21C8EC-6932-4C27-A444-A6FD57F38607}">
      <dgm:prSet/>
      <dgm:spPr/>
      <dgm:t>
        <a:bodyPr/>
        <a:lstStyle/>
        <a:p>
          <a:endParaRPr lang="en-US"/>
        </a:p>
      </dgm:t>
    </dgm:pt>
    <dgm:pt modelId="{DA202583-D7B8-4E9F-8683-07FE76F23D7C}" type="sibTrans" cxnId="{7D21C8EC-6932-4C27-A444-A6FD57F38607}">
      <dgm:prSet/>
      <dgm:spPr/>
      <dgm:t>
        <a:bodyPr/>
        <a:lstStyle/>
        <a:p>
          <a:endParaRPr lang="en-US"/>
        </a:p>
      </dgm:t>
    </dgm:pt>
    <dgm:pt modelId="{B5825255-300C-BB4E-A884-DFCD3FE3043D}" type="pres">
      <dgm:prSet presAssocID="{3D59F29D-5E57-4952-AB7F-6DFDB7BDD12D}" presName="outerComposite" presStyleCnt="0">
        <dgm:presLayoutVars>
          <dgm:chMax val="5"/>
          <dgm:dir/>
          <dgm:resizeHandles val="exact"/>
        </dgm:presLayoutVars>
      </dgm:prSet>
      <dgm:spPr/>
    </dgm:pt>
    <dgm:pt modelId="{772568D5-CC47-3C49-ADF1-AAB784C7AE0E}" type="pres">
      <dgm:prSet presAssocID="{3D59F29D-5E57-4952-AB7F-6DFDB7BDD12D}" presName="dummyMaxCanvas" presStyleCnt="0">
        <dgm:presLayoutVars/>
      </dgm:prSet>
      <dgm:spPr/>
    </dgm:pt>
    <dgm:pt modelId="{59C2F764-3C20-3343-AAE9-8D53A2961C0B}" type="pres">
      <dgm:prSet presAssocID="{3D59F29D-5E57-4952-AB7F-6DFDB7BDD12D}" presName="ThreeNodes_1" presStyleLbl="node1" presStyleIdx="0" presStyleCnt="3">
        <dgm:presLayoutVars>
          <dgm:bulletEnabled val="1"/>
        </dgm:presLayoutVars>
      </dgm:prSet>
      <dgm:spPr/>
    </dgm:pt>
    <dgm:pt modelId="{5301BE0A-0D33-2146-9624-539B42DD9F74}" type="pres">
      <dgm:prSet presAssocID="{3D59F29D-5E57-4952-AB7F-6DFDB7BDD12D}" presName="ThreeNodes_2" presStyleLbl="node1" presStyleIdx="1" presStyleCnt="3" custScaleX="111981" custScaleY="117566">
        <dgm:presLayoutVars>
          <dgm:bulletEnabled val="1"/>
        </dgm:presLayoutVars>
      </dgm:prSet>
      <dgm:spPr/>
    </dgm:pt>
    <dgm:pt modelId="{B7065A09-AE04-BB4E-A86E-955B31DB923B}" type="pres">
      <dgm:prSet presAssocID="{3D59F29D-5E57-4952-AB7F-6DFDB7BDD12D}" presName="ThreeNodes_3" presStyleLbl="node1" presStyleIdx="2" presStyleCnt="3">
        <dgm:presLayoutVars>
          <dgm:bulletEnabled val="1"/>
        </dgm:presLayoutVars>
      </dgm:prSet>
      <dgm:spPr/>
    </dgm:pt>
    <dgm:pt modelId="{D07EE781-75BC-094C-89D3-58F074622563}" type="pres">
      <dgm:prSet presAssocID="{3D59F29D-5E57-4952-AB7F-6DFDB7BDD12D}" presName="ThreeConn_1-2" presStyleLbl="fgAccFollowNode1" presStyleIdx="0" presStyleCnt="2">
        <dgm:presLayoutVars>
          <dgm:bulletEnabled val="1"/>
        </dgm:presLayoutVars>
      </dgm:prSet>
      <dgm:spPr/>
    </dgm:pt>
    <dgm:pt modelId="{8E4F82CA-1E6C-C442-8066-05BD037AD884}" type="pres">
      <dgm:prSet presAssocID="{3D59F29D-5E57-4952-AB7F-6DFDB7BDD12D}" presName="ThreeConn_2-3" presStyleLbl="fgAccFollowNode1" presStyleIdx="1" presStyleCnt="2">
        <dgm:presLayoutVars>
          <dgm:bulletEnabled val="1"/>
        </dgm:presLayoutVars>
      </dgm:prSet>
      <dgm:spPr/>
    </dgm:pt>
    <dgm:pt modelId="{9F2F21BF-8746-8E49-BCEA-7DBCD18E5182}" type="pres">
      <dgm:prSet presAssocID="{3D59F29D-5E57-4952-AB7F-6DFDB7BDD12D}" presName="ThreeNodes_1_text" presStyleLbl="node1" presStyleIdx="2" presStyleCnt="3">
        <dgm:presLayoutVars>
          <dgm:bulletEnabled val="1"/>
        </dgm:presLayoutVars>
      </dgm:prSet>
      <dgm:spPr/>
    </dgm:pt>
    <dgm:pt modelId="{0BAB81BC-5FA3-E941-87F3-ADFC21C9DC8A}" type="pres">
      <dgm:prSet presAssocID="{3D59F29D-5E57-4952-AB7F-6DFDB7BDD12D}" presName="ThreeNodes_2_text" presStyleLbl="node1" presStyleIdx="2" presStyleCnt="3">
        <dgm:presLayoutVars>
          <dgm:bulletEnabled val="1"/>
        </dgm:presLayoutVars>
      </dgm:prSet>
      <dgm:spPr/>
    </dgm:pt>
    <dgm:pt modelId="{84140FF9-D22C-EA4A-9568-DE45D6F479EE}" type="pres">
      <dgm:prSet presAssocID="{3D59F29D-5E57-4952-AB7F-6DFDB7BDD12D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6314C622-D569-C541-ADA5-759630C8F227}" type="presOf" srcId="{8D6D5321-2CCC-4C70-BF44-763AD12AC8B1}" destId="{B7065A09-AE04-BB4E-A86E-955B31DB923B}" srcOrd="0" destOrd="0" presId="urn:microsoft.com/office/officeart/2005/8/layout/vProcess5"/>
    <dgm:cxn modelId="{0292A75A-62BF-B641-AB19-8A871BC17A8B}" type="presOf" srcId="{8D6D5321-2CCC-4C70-BF44-763AD12AC8B1}" destId="{84140FF9-D22C-EA4A-9568-DE45D6F479EE}" srcOrd="1" destOrd="0" presId="urn:microsoft.com/office/officeart/2005/8/layout/vProcess5"/>
    <dgm:cxn modelId="{B448156B-B555-46BD-BEBD-F64689E15E78}" srcId="{3D59F29D-5E57-4952-AB7F-6DFDB7BDD12D}" destId="{F3D85444-6664-4F1C-BDB2-A9F28B1990A8}" srcOrd="0" destOrd="0" parTransId="{DF7018A3-43AC-4933-A492-D71F453D1FE6}" sibTransId="{EAE55E5C-BBD4-499C-8AF5-7394E937A5E2}"/>
    <dgm:cxn modelId="{107A9E7D-8CCB-EA4F-ABE1-591B00A9AC59}" type="presOf" srcId="{849FE806-4B75-426F-A64D-9ADD9684A1B2}" destId="{8E4F82CA-1E6C-C442-8066-05BD037AD884}" srcOrd="0" destOrd="0" presId="urn:microsoft.com/office/officeart/2005/8/layout/vProcess5"/>
    <dgm:cxn modelId="{C6AEAA83-A13F-EE47-B070-286E0BA2D1BF}" type="presOf" srcId="{F3D85444-6664-4F1C-BDB2-A9F28B1990A8}" destId="{59C2F764-3C20-3343-AAE9-8D53A2961C0B}" srcOrd="0" destOrd="0" presId="urn:microsoft.com/office/officeart/2005/8/layout/vProcess5"/>
    <dgm:cxn modelId="{AEC9B28B-AAD5-3A47-8632-2B22C459C309}" type="presOf" srcId="{3D59F29D-5E57-4952-AB7F-6DFDB7BDD12D}" destId="{B5825255-300C-BB4E-A884-DFCD3FE3043D}" srcOrd="0" destOrd="0" presId="urn:microsoft.com/office/officeart/2005/8/layout/vProcess5"/>
    <dgm:cxn modelId="{7B40C8BB-781C-44AF-B44D-ED18CAA35998}" srcId="{3D59F29D-5E57-4952-AB7F-6DFDB7BDD12D}" destId="{E3091974-4EC7-404E-8A08-AC2C54A94850}" srcOrd="1" destOrd="0" parTransId="{45D86864-4992-4DE0-9B05-87D3008516EA}" sibTransId="{849FE806-4B75-426F-A64D-9ADD9684A1B2}"/>
    <dgm:cxn modelId="{5F40A5D0-88A6-BC4B-82D3-14B1BB86D632}" type="presOf" srcId="{F3D85444-6664-4F1C-BDB2-A9F28B1990A8}" destId="{9F2F21BF-8746-8E49-BCEA-7DBCD18E5182}" srcOrd="1" destOrd="0" presId="urn:microsoft.com/office/officeart/2005/8/layout/vProcess5"/>
    <dgm:cxn modelId="{F10DACD8-0680-B249-AB4E-7BCF9692F7D5}" type="presOf" srcId="{EAE55E5C-BBD4-499C-8AF5-7394E937A5E2}" destId="{D07EE781-75BC-094C-89D3-58F074622563}" srcOrd="0" destOrd="0" presId="urn:microsoft.com/office/officeart/2005/8/layout/vProcess5"/>
    <dgm:cxn modelId="{7D21C8EC-6932-4C27-A444-A6FD57F38607}" srcId="{3D59F29D-5E57-4952-AB7F-6DFDB7BDD12D}" destId="{8D6D5321-2CCC-4C70-BF44-763AD12AC8B1}" srcOrd="2" destOrd="0" parTransId="{2C98D2BA-B62F-4B31-BC2D-014EB9A4B698}" sibTransId="{DA202583-D7B8-4E9F-8683-07FE76F23D7C}"/>
    <dgm:cxn modelId="{81AD2CED-42D9-3D4E-8325-89395D1B8380}" type="presOf" srcId="{E3091974-4EC7-404E-8A08-AC2C54A94850}" destId="{5301BE0A-0D33-2146-9624-539B42DD9F74}" srcOrd="0" destOrd="0" presId="urn:microsoft.com/office/officeart/2005/8/layout/vProcess5"/>
    <dgm:cxn modelId="{5CE748F1-A2C0-ED46-8AC3-C6BF48D932A5}" type="presOf" srcId="{E3091974-4EC7-404E-8A08-AC2C54A94850}" destId="{0BAB81BC-5FA3-E941-87F3-ADFC21C9DC8A}" srcOrd="1" destOrd="0" presId="urn:microsoft.com/office/officeart/2005/8/layout/vProcess5"/>
    <dgm:cxn modelId="{C2FDE1C5-8176-0545-B122-F29FC3CAF757}" type="presParOf" srcId="{B5825255-300C-BB4E-A884-DFCD3FE3043D}" destId="{772568D5-CC47-3C49-ADF1-AAB784C7AE0E}" srcOrd="0" destOrd="0" presId="urn:microsoft.com/office/officeart/2005/8/layout/vProcess5"/>
    <dgm:cxn modelId="{C78C26CF-21DC-DA4C-A59F-E711EBE9728F}" type="presParOf" srcId="{B5825255-300C-BB4E-A884-DFCD3FE3043D}" destId="{59C2F764-3C20-3343-AAE9-8D53A2961C0B}" srcOrd="1" destOrd="0" presId="urn:microsoft.com/office/officeart/2005/8/layout/vProcess5"/>
    <dgm:cxn modelId="{EC8A6C05-DBC5-B74B-B110-3C4A7B600D80}" type="presParOf" srcId="{B5825255-300C-BB4E-A884-DFCD3FE3043D}" destId="{5301BE0A-0D33-2146-9624-539B42DD9F74}" srcOrd="2" destOrd="0" presId="urn:microsoft.com/office/officeart/2005/8/layout/vProcess5"/>
    <dgm:cxn modelId="{AA8CEA7B-9E8C-6A43-894B-0C4D72008C5B}" type="presParOf" srcId="{B5825255-300C-BB4E-A884-DFCD3FE3043D}" destId="{B7065A09-AE04-BB4E-A86E-955B31DB923B}" srcOrd="3" destOrd="0" presId="urn:microsoft.com/office/officeart/2005/8/layout/vProcess5"/>
    <dgm:cxn modelId="{38EECBE1-C87D-EC4A-BB3E-95B962CB5259}" type="presParOf" srcId="{B5825255-300C-BB4E-A884-DFCD3FE3043D}" destId="{D07EE781-75BC-094C-89D3-58F074622563}" srcOrd="4" destOrd="0" presId="urn:microsoft.com/office/officeart/2005/8/layout/vProcess5"/>
    <dgm:cxn modelId="{FB2E9968-4A3F-C44D-91AA-B4B58A4EC9AA}" type="presParOf" srcId="{B5825255-300C-BB4E-A884-DFCD3FE3043D}" destId="{8E4F82CA-1E6C-C442-8066-05BD037AD884}" srcOrd="5" destOrd="0" presId="urn:microsoft.com/office/officeart/2005/8/layout/vProcess5"/>
    <dgm:cxn modelId="{5EA5AA79-93E7-F845-ADC4-21D9E1B6FA78}" type="presParOf" srcId="{B5825255-300C-BB4E-A884-DFCD3FE3043D}" destId="{9F2F21BF-8746-8E49-BCEA-7DBCD18E5182}" srcOrd="6" destOrd="0" presId="urn:microsoft.com/office/officeart/2005/8/layout/vProcess5"/>
    <dgm:cxn modelId="{3F154281-4394-1D44-B243-FAD24B30B0EA}" type="presParOf" srcId="{B5825255-300C-BB4E-A884-DFCD3FE3043D}" destId="{0BAB81BC-5FA3-E941-87F3-ADFC21C9DC8A}" srcOrd="7" destOrd="0" presId="urn:microsoft.com/office/officeart/2005/8/layout/vProcess5"/>
    <dgm:cxn modelId="{F3ED8300-B028-AA48-A7FC-22092272F8F7}" type="presParOf" srcId="{B5825255-300C-BB4E-A884-DFCD3FE3043D}" destId="{84140FF9-D22C-EA4A-9568-DE45D6F479EE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58D049A-E2C3-AF45-8179-DC565B336551}">
      <dsp:nvSpPr>
        <dsp:cNvPr id="0" name=""/>
        <dsp:cNvSpPr/>
      </dsp:nvSpPr>
      <dsp:spPr>
        <a:xfrm>
          <a:off x="0" y="507670"/>
          <a:ext cx="11782267" cy="121680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0" kern="1200">
              <a:latin typeface="Arial" panose="020B0604020202020204" pitchFamily="34" charset="0"/>
              <a:cs typeface="Arial" panose="020B0604020202020204" pitchFamily="34" charset="0"/>
            </a:rPr>
            <a:t>Overview of the Freestyle Libre </a:t>
          </a:r>
          <a:endParaRPr lang="en-US" sz="2800" b="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9399" y="567069"/>
        <a:ext cx="11663469" cy="1098002"/>
      </dsp:txXfrm>
    </dsp:sp>
    <dsp:sp modelId="{93E6CBC9-99B1-F147-AF9D-449FAC06D0C3}">
      <dsp:nvSpPr>
        <dsp:cNvPr id="0" name=""/>
        <dsp:cNvSpPr/>
      </dsp:nvSpPr>
      <dsp:spPr>
        <a:xfrm>
          <a:off x="0" y="1911670"/>
          <a:ext cx="11782267" cy="1343979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The Libre 2 and Libre 3,  which are two more recent models, come with optional alarms that notify users when their blood sugar levels are too high or too low (Abbott, 2023).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5608" y="1977278"/>
        <a:ext cx="11651051" cy="1212763"/>
      </dsp:txXfrm>
    </dsp:sp>
    <dsp:sp modelId="{F3AA8917-D730-E54E-BF3B-614612264786}">
      <dsp:nvSpPr>
        <dsp:cNvPr id="0" name=""/>
        <dsp:cNvSpPr/>
      </dsp:nvSpPr>
      <dsp:spPr>
        <a:xfrm>
          <a:off x="0" y="3442849"/>
          <a:ext cx="11782267" cy="1216800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According to  </a:t>
          </a:r>
          <a:r>
            <a:rPr lang="en-GB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Oriot</a:t>
          </a: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GB" sz="1800" i="1" kern="1200" dirty="0">
              <a:latin typeface="Arial" panose="020B0604020202020204" pitchFamily="34" charset="0"/>
              <a:cs typeface="Arial" panose="020B0604020202020204" pitchFamily="34" charset="0"/>
            </a:rPr>
            <a:t>et al., </a:t>
          </a: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(2023) while this feature improves safety and self-management, some users may experience alert fatigue or anxiety.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9399" y="3502248"/>
        <a:ext cx="11663469" cy="1098002"/>
      </dsp:txXfrm>
    </dsp:sp>
    <dsp:sp modelId="{A2E0131A-DE99-DC42-8A3E-455FAC7B4D61}">
      <dsp:nvSpPr>
        <dsp:cNvPr id="0" name=""/>
        <dsp:cNvSpPr/>
      </dsp:nvSpPr>
      <dsp:spPr>
        <a:xfrm>
          <a:off x="0" y="4846849"/>
          <a:ext cx="11782267" cy="121680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For long-term use to be effective, emotional wellbeing must be balanced with convenience and reassurance</a:t>
          </a: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.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9399" y="4906248"/>
        <a:ext cx="11663469" cy="109800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9D385FF-42F7-B54C-A5B9-497C5511EF55}">
      <dsp:nvSpPr>
        <dsp:cNvPr id="0" name=""/>
        <dsp:cNvSpPr/>
      </dsp:nvSpPr>
      <dsp:spPr>
        <a:xfrm>
          <a:off x="0" y="68532"/>
          <a:ext cx="3414946" cy="2048967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kern="1200"/>
            <a:t>Community Impact: Benefits</a:t>
          </a:r>
          <a:endParaRPr lang="en-US" sz="2100" kern="1200"/>
        </a:p>
      </dsp:txBody>
      <dsp:txXfrm>
        <a:off x="0" y="68532"/>
        <a:ext cx="3414946" cy="2048967"/>
      </dsp:txXfrm>
    </dsp:sp>
    <dsp:sp modelId="{A2A66EFD-B3EF-5444-9A69-032F2AA1C55A}">
      <dsp:nvSpPr>
        <dsp:cNvPr id="0" name=""/>
        <dsp:cNvSpPr/>
      </dsp:nvSpPr>
      <dsp:spPr>
        <a:xfrm>
          <a:off x="3756441" y="68532"/>
          <a:ext cx="3414946" cy="2048967"/>
        </a:xfrm>
        <a:prstGeom prst="rect">
          <a:avLst/>
        </a:prstGeom>
        <a:solidFill>
          <a:schemeClr val="accent2">
            <a:hueOff val="1610903"/>
            <a:satOff val="-4623"/>
            <a:lumOff val="-7402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At the community level, the FSL promotes a culture of shared responsibility and awareness around diabetes care (Higa </a:t>
          </a:r>
          <a:r>
            <a:rPr lang="en-GB" sz="1600" i="1" kern="1200" dirty="0">
              <a:latin typeface="Arial" panose="020B0604020202020204" pitchFamily="34" charset="0"/>
              <a:cs typeface="Arial" panose="020B0604020202020204" pitchFamily="34" charset="0"/>
            </a:rPr>
            <a:t>et al., </a:t>
          </a: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2021).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756441" y="68532"/>
        <a:ext cx="3414946" cy="2048967"/>
      </dsp:txXfrm>
    </dsp:sp>
    <dsp:sp modelId="{F98E36A6-E75A-8D41-878E-5F333F73BA54}">
      <dsp:nvSpPr>
        <dsp:cNvPr id="0" name=""/>
        <dsp:cNvSpPr/>
      </dsp:nvSpPr>
      <dsp:spPr>
        <a:xfrm>
          <a:off x="7512882" y="68532"/>
          <a:ext cx="3414946" cy="2048967"/>
        </a:xfrm>
        <a:prstGeom prst="rect">
          <a:avLst/>
        </a:prstGeom>
        <a:solidFill>
          <a:schemeClr val="accent2">
            <a:hueOff val="3221806"/>
            <a:satOff val="-9246"/>
            <a:lumOff val="-1480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>
              <a:latin typeface="Arial" panose="020B0604020202020204" pitchFamily="34" charset="0"/>
              <a:cs typeface="Arial" panose="020B0604020202020204" pitchFamily="34" charset="0"/>
            </a:rPr>
            <a:t>Through improved communication and remote monitoring, families, carers, and educational facilities can provide users with more effective support.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7512882" y="68532"/>
        <a:ext cx="3414946" cy="2048967"/>
      </dsp:txXfrm>
    </dsp:sp>
    <dsp:sp modelId="{71037B57-081E-FE41-BC2A-D8E650B44F98}">
      <dsp:nvSpPr>
        <dsp:cNvPr id="0" name=""/>
        <dsp:cNvSpPr/>
      </dsp:nvSpPr>
      <dsp:spPr>
        <a:xfrm>
          <a:off x="1453606" y="2464598"/>
          <a:ext cx="4035783" cy="2614032"/>
        </a:xfrm>
        <a:prstGeom prst="rect">
          <a:avLst/>
        </a:prstGeom>
        <a:solidFill>
          <a:schemeClr val="accent2">
            <a:hueOff val="4832709"/>
            <a:satOff val="-13870"/>
            <a:lumOff val="-2220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kern="1200">
              <a:latin typeface="Arial" panose="020B0604020202020204" pitchFamily="34" charset="0"/>
              <a:cs typeface="Arial" panose="020B0604020202020204" pitchFamily="34" charset="0"/>
            </a:rPr>
            <a:t>Positive results:</a:t>
          </a:r>
          <a:endParaRPr lang="en-US" sz="21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71450" lvl="1" indent="-171450" algn="l" defTabSz="711200">
            <a:lnSpc>
              <a:spcPct val="15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Families feel more secure and reassured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71450" lvl="1" indent="-171450" algn="l" defTabSz="711200">
            <a:lnSpc>
              <a:spcPct val="15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Decreased stigma in social and public settings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71450" lvl="1" indent="-171450" algn="l" defTabSz="711200">
            <a:lnSpc>
              <a:spcPct val="15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Improved community health and fewer hospital visits (Cucinotta </a:t>
          </a:r>
          <a:r>
            <a:rPr lang="en-GB" sz="1600" i="1" kern="1200" dirty="0">
              <a:latin typeface="Arial" panose="020B0604020202020204" pitchFamily="34" charset="0"/>
              <a:cs typeface="Arial" panose="020B0604020202020204" pitchFamily="34" charset="0"/>
            </a:rPr>
            <a:t>et al., </a:t>
          </a: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2024)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453606" y="2464598"/>
        <a:ext cx="4035783" cy="2614032"/>
      </dsp:txXfrm>
    </dsp:sp>
    <dsp:sp modelId="{68EB564F-AD99-2E47-A0B9-D31F0D2952AE}">
      <dsp:nvSpPr>
        <dsp:cNvPr id="0" name=""/>
        <dsp:cNvSpPr/>
      </dsp:nvSpPr>
      <dsp:spPr>
        <a:xfrm>
          <a:off x="5830884" y="2458994"/>
          <a:ext cx="3643338" cy="2625240"/>
        </a:xfrm>
        <a:prstGeom prst="rect">
          <a:avLst/>
        </a:prstGeom>
        <a:solidFill>
          <a:schemeClr val="accent2">
            <a:hueOff val="6443612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The technology supports stronger community networks when accompanied by education and open dialogue (Higa </a:t>
          </a:r>
          <a:r>
            <a:rPr lang="en-GB" sz="1800" i="1" kern="1200" dirty="0">
              <a:latin typeface="Arial" panose="020B0604020202020204" pitchFamily="34" charset="0"/>
              <a:cs typeface="Arial" panose="020B0604020202020204" pitchFamily="34" charset="0"/>
            </a:rPr>
            <a:t>et al., </a:t>
          </a: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2021).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830884" y="2458994"/>
        <a:ext cx="3643338" cy="262524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912C364-0E6B-394F-8828-BFA3750311F8}">
      <dsp:nvSpPr>
        <dsp:cNvPr id="0" name=""/>
        <dsp:cNvSpPr/>
      </dsp:nvSpPr>
      <dsp:spPr>
        <a:xfrm>
          <a:off x="1041414" y="91137"/>
          <a:ext cx="5629476" cy="5629476"/>
        </a:xfrm>
        <a:prstGeom prst="circularArrow">
          <a:avLst>
            <a:gd name="adj1" fmla="val 4668"/>
            <a:gd name="adj2" fmla="val 272909"/>
            <a:gd name="adj3" fmla="val 12909871"/>
            <a:gd name="adj4" fmla="val 17977546"/>
            <a:gd name="adj5" fmla="val 4847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06C4FF1-ED9C-8649-8E5E-587D48165912}">
      <dsp:nvSpPr>
        <dsp:cNvPr id="0" name=""/>
        <dsp:cNvSpPr/>
      </dsp:nvSpPr>
      <dsp:spPr>
        <a:xfrm>
          <a:off x="2019288" y="200013"/>
          <a:ext cx="3673729" cy="1883171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latin typeface="Arial" panose="020B0604020202020204" pitchFamily="34" charset="0"/>
              <a:cs typeface="Arial" panose="020B0604020202020204" pitchFamily="34" charset="0"/>
            </a:rPr>
            <a:t>Community Impact: Challenges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111217" y="291942"/>
        <a:ext cx="3489871" cy="1699313"/>
      </dsp:txXfrm>
    </dsp:sp>
    <dsp:sp modelId="{C2ACE3BB-C483-8D41-B0C3-0606B7BDD6AE}">
      <dsp:nvSpPr>
        <dsp:cNvPr id="0" name=""/>
        <dsp:cNvSpPr/>
      </dsp:nvSpPr>
      <dsp:spPr>
        <a:xfrm>
          <a:off x="1714497" y="4512377"/>
          <a:ext cx="3673729" cy="1836864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However, not all communities get benefits equally. Rural or low-income communities may face challenges in obtaining compatible devices and reliable internet access </a:t>
          </a:r>
          <a:r>
            <a:rPr lang="en-GB" sz="1400" kern="1200" dirty="0"/>
            <a:t>(Sanders and Scanlon, 2021).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804165" y="4602045"/>
        <a:ext cx="3494393" cy="1657528"/>
      </dsp:txXfrm>
    </dsp:sp>
    <dsp:sp modelId="{F98C62F4-DA25-EA40-A476-EF18944B4168}">
      <dsp:nvSpPr>
        <dsp:cNvPr id="0" name=""/>
        <dsp:cNvSpPr/>
      </dsp:nvSpPr>
      <dsp:spPr>
        <a:xfrm>
          <a:off x="0" y="2277475"/>
          <a:ext cx="3616896" cy="2073232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latin typeface="Arial" panose="020B0604020202020204" pitchFamily="34" charset="0"/>
              <a:cs typeface="Arial" panose="020B0604020202020204" pitchFamily="34" charset="0"/>
            </a:rPr>
            <a:t>Ongoing issues include:</a:t>
          </a:r>
          <a:endParaRPr lang="en-US" sz="12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14300" lvl="1" indent="-114300" algn="ctr" defTabSz="533400">
            <a:lnSpc>
              <a:spcPct val="15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 dirty="0">
              <a:latin typeface="Arial" panose="020B0604020202020204" pitchFamily="34" charset="0"/>
              <a:cs typeface="Arial" panose="020B0604020202020204" pitchFamily="34" charset="0"/>
            </a:rPr>
            <a:t>Technology gaps  widen disparities in health</a:t>
          </a:r>
          <a:endParaRPr lang="en-US" sz="12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14300" lvl="1" indent="-114300" algn="l" defTabSz="533400">
            <a:lnSpc>
              <a:spcPct val="15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 dirty="0">
              <a:latin typeface="Arial" panose="020B0604020202020204" pitchFamily="34" charset="0"/>
              <a:cs typeface="Arial" panose="020B0604020202020204" pitchFamily="34" charset="0"/>
            </a:rPr>
            <a:t>Some families continue to face financial constraints</a:t>
          </a:r>
          <a:endParaRPr lang="en-US" sz="12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14300" lvl="1" indent="-114300" algn="l" defTabSz="533400">
            <a:lnSpc>
              <a:spcPct val="15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 dirty="0">
              <a:latin typeface="Arial" panose="020B0604020202020204" pitchFamily="34" charset="0"/>
              <a:cs typeface="Arial" panose="020B0604020202020204" pitchFamily="34" charset="0"/>
            </a:rPr>
            <a:t>Variable digital skills have an impact on consistency of use</a:t>
          </a:r>
          <a:endParaRPr lang="en-US" sz="12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01207" y="2378682"/>
        <a:ext cx="3414482" cy="1870818"/>
      </dsp:txXfrm>
    </dsp:sp>
    <dsp:sp modelId="{5F97252E-9C8E-F648-A7E7-E2E00A9C39F2}">
      <dsp:nvSpPr>
        <dsp:cNvPr id="0" name=""/>
        <dsp:cNvSpPr/>
      </dsp:nvSpPr>
      <dsp:spPr>
        <a:xfrm>
          <a:off x="4042985" y="2451697"/>
          <a:ext cx="3673729" cy="1836864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To ensure fairness, digital healthcare requires inclusive funding, infrastructure, and literacy programs </a:t>
          </a:r>
          <a:r>
            <a:rPr lang="en-GB" sz="1600" kern="1200" dirty="0"/>
            <a:t>(NHS England, 2023).</a:t>
          </a:r>
          <a:endParaRPr lang="en-GB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132653" y="2541365"/>
        <a:ext cx="3494393" cy="1657528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4EF6A20-BEEF-244F-B84E-647797D513A1}">
      <dsp:nvSpPr>
        <dsp:cNvPr id="0" name=""/>
        <dsp:cNvSpPr/>
      </dsp:nvSpPr>
      <dsp:spPr>
        <a:xfrm>
          <a:off x="0" y="298833"/>
          <a:ext cx="5346699" cy="96879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latin typeface="Arial" panose="020B0604020202020204" pitchFamily="34" charset="0"/>
              <a:cs typeface="Arial" panose="020B0604020202020204" pitchFamily="34" charset="0"/>
            </a:rPr>
            <a:t>Challenges and Recommendation</a:t>
          </a:r>
          <a:r>
            <a:rPr lang="en-GB" sz="1800" b="1" kern="1200" dirty="0"/>
            <a:t>s</a:t>
          </a:r>
          <a:endParaRPr lang="en-US" sz="1800" kern="1200" dirty="0"/>
        </a:p>
      </dsp:txBody>
      <dsp:txXfrm>
        <a:off x="47293" y="346126"/>
        <a:ext cx="5252113" cy="874207"/>
      </dsp:txXfrm>
    </dsp:sp>
    <dsp:sp modelId="{DDD2A141-AC76-A34B-8409-0E5EC4EA78E0}">
      <dsp:nvSpPr>
        <dsp:cNvPr id="0" name=""/>
        <dsp:cNvSpPr/>
      </dsp:nvSpPr>
      <dsp:spPr>
        <a:xfrm>
          <a:off x="0" y="982462"/>
          <a:ext cx="5346699" cy="96879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To ensure </a:t>
          </a:r>
          <a:r>
            <a:rPr lang="en-GB" sz="1400" kern="1200">
              <a:latin typeface="Arial" panose="020B0604020202020204" pitchFamily="34" charset="0"/>
              <a:cs typeface="Arial" panose="020B0604020202020204" pitchFamily="34" charset="0"/>
            </a:rPr>
            <a:t>equal access and </a:t>
          </a: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sustainability, healthcare systems must address both practical and emotional barriers to digital access  (</a:t>
          </a:r>
          <a:r>
            <a:rPr lang="en-GB" sz="1400" kern="1200" dirty="0"/>
            <a:t>NHS England, 2023).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7293" y="1029755"/>
        <a:ext cx="5252113" cy="874207"/>
      </dsp:txXfrm>
    </dsp:sp>
    <dsp:sp modelId="{95B861CF-319E-784E-AC94-2B93496D95BD}">
      <dsp:nvSpPr>
        <dsp:cNvPr id="0" name=""/>
        <dsp:cNvSpPr/>
      </dsp:nvSpPr>
      <dsp:spPr>
        <a:xfrm>
          <a:off x="0" y="1963532"/>
          <a:ext cx="5346699" cy="96879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Recommendations</a:t>
          </a:r>
          <a:r>
            <a:rPr lang="en-GB" sz="1300" kern="1200" dirty="0"/>
            <a:t>:</a:t>
          </a:r>
          <a:endParaRPr lang="en-US" sz="1300" kern="1200" dirty="0"/>
        </a:p>
      </dsp:txBody>
      <dsp:txXfrm>
        <a:off x="47293" y="2010825"/>
        <a:ext cx="5252113" cy="874207"/>
      </dsp:txXfrm>
    </dsp:sp>
    <dsp:sp modelId="{D67BEFFD-4A70-B743-884B-B820E88AF81B}">
      <dsp:nvSpPr>
        <dsp:cNvPr id="0" name=""/>
        <dsp:cNvSpPr/>
      </dsp:nvSpPr>
      <dsp:spPr>
        <a:xfrm>
          <a:off x="0" y="2944602"/>
          <a:ext cx="5346699" cy="96879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1. Increase NHS funding to make devices more accessible</a:t>
          </a:r>
          <a:endParaRPr lang="en-US" sz="1300" kern="1200" dirty="0"/>
        </a:p>
      </dsp:txBody>
      <dsp:txXfrm>
        <a:off x="47293" y="2991895"/>
        <a:ext cx="5252113" cy="874207"/>
      </dsp:txXfrm>
    </dsp:sp>
    <dsp:sp modelId="{AD2FE6A5-4247-D44B-B3B7-340D4D44A9FB}">
      <dsp:nvSpPr>
        <dsp:cNvPr id="0" name=""/>
        <dsp:cNvSpPr/>
      </dsp:nvSpPr>
      <dsp:spPr>
        <a:xfrm>
          <a:off x="0" y="3925672"/>
          <a:ext cx="5346699" cy="96879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2</a:t>
          </a: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. Provide local training to increase digital confidence.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7293" y="3972965"/>
        <a:ext cx="5252113" cy="874207"/>
      </dsp:txXfrm>
    </dsp:sp>
    <dsp:sp modelId="{80B4688A-5D49-8745-983A-6C729BBD8020}">
      <dsp:nvSpPr>
        <dsp:cNvPr id="0" name=""/>
        <dsp:cNvSpPr/>
      </dsp:nvSpPr>
      <dsp:spPr>
        <a:xfrm>
          <a:off x="0" y="4906742"/>
          <a:ext cx="5346699" cy="96879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3. Integrate  emotional support and peer groups towards diabetes education.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7293" y="4954035"/>
        <a:ext cx="5252113" cy="874207"/>
      </dsp:txXfrm>
    </dsp:sp>
    <dsp:sp modelId="{834C0CFE-1F69-0948-94B5-6EDAF22BB881}">
      <dsp:nvSpPr>
        <dsp:cNvPr id="0" name=""/>
        <dsp:cNvSpPr/>
      </dsp:nvSpPr>
      <dsp:spPr>
        <a:xfrm>
          <a:off x="0" y="5887812"/>
          <a:ext cx="5346699" cy="96879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These actions can help to build trust, reduce exclusion, and encourage consistent, confident use of technology in diverse communities.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7293" y="5935105"/>
        <a:ext cx="5252113" cy="874207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9C2F764-3C20-3343-AAE9-8D53A2961C0B}">
      <dsp:nvSpPr>
        <dsp:cNvPr id="0" name=""/>
        <dsp:cNvSpPr/>
      </dsp:nvSpPr>
      <dsp:spPr>
        <a:xfrm>
          <a:off x="0" y="0"/>
          <a:ext cx="6634251" cy="1965960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b="1" kern="1200" dirty="0">
              <a:latin typeface="Arial" panose="020B0604020202020204" pitchFamily="34" charset="0"/>
              <a:cs typeface="Arial" panose="020B0604020202020204" pitchFamily="34" charset="0"/>
            </a:rPr>
            <a:t>Conclusion</a:t>
          </a:r>
          <a:endParaRPr lang="en-US" sz="32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7581" y="57581"/>
        <a:ext cx="4512827" cy="1850798"/>
      </dsp:txXfrm>
    </dsp:sp>
    <dsp:sp modelId="{5301BE0A-0D33-2146-9624-539B42DD9F74}">
      <dsp:nvSpPr>
        <dsp:cNvPr id="0" name=""/>
        <dsp:cNvSpPr/>
      </dsp:nvSpPr>
      <dsp:spPr>
        <a:xfrm>
          <a:off x="187950" y="2120949"/>
          <a:ext cx="7429101" cy="2311300"/>
        </a:xfrm>
        <a:prstGeom prst="roundRect">
          <a:avLst>
            <a:gd name="adj" fmla="val 10000"/>
          </a:avLst>
        </a:prstGeom>
        <a:solidFill>
          <a:schemeClr val="accent2">
            <a:hueOff val="3221806"/>
            <a:satOff val="-9246"/>
            <a:lumOff val="-1480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The FSL demonstrates how digital innovation can improve diabetes care by increasing safety, independence, and community engagement.</a:t>
          </a:r>
          <a:b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However, inequalities in access, literacy, and psychological comfort persist.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55646" y="2188645"/>
        <a:ext cx="5207224" cy="2175908"/>
      </dsp:txXfrm>
    </dsp:sp>
    <dsp:sp modelId="{B7065A09-AE04-BB4E-A86E-955B31DB923B}">
      <dsp:nvSpPr>
        <dsp:cNvPr id="0" name=""/>
        <dsp:cNvSpPr/>
      </dsp:nvSpPr>
      <dsp:spPr>
        <a:xfrm>
          <a:off x="1170750" y="4587240"/>
          <a:ext cx="6634251" cy="1965960"/>
        </a:xfrm>
        <a:prstGeom prst="roundRect">
          <a:avLst>
            <a:gd name="adj" fmla="val 10000"/>
          </a:avLst>
        </a:prstGeom>
        <a:solidFill>
          <a:schemeClr val="accent2">
            <a:hueOff val="6443612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Final thoughts: With inclusive planning and user-centred support, the FSL can continue to shape a fair, effective, and compassionate model of digital healthcare.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228331" y="4644821"/>
        <a:ext cx="4655840" cy="1850798"/>
      </dsp:txXfrm>
    </dsp:sp>
    <dsp:sp modelId="{D07EE781-75BC-094C-89D3-58F074622563}">
      <dsp:nvSpPr>
        <dsp:cNvPr id="0" name=""/>
        <dsp:cNvSpPr/>
      </dsp:nvSpPr>
      <dsp:spPr>
        <a:xfrm>
          <a:off x="5356377" y="1490853"/>
          <a:ext cx="1277874" cy="1277874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5643899" y="1490853"/>
        <a:ext cx="702830" cy="961600"/>
      </dsp:txXfrm>
    </dsp:sp>
    <dsp:sp modelId="{8E4F82CA-1E6C-C442-8066-05BD037AD884}">
      <dsp:nvSpPr>
        <dsp:cNvPr id="0" name=""/>
        <dsp:cNvSpPr/>
      </dsp:nvSpPr>
      <dsp:spPr>
        <a:xfrm>
          <a:off x="5941752" y="3771366"/>
          <a:ext cx="1277874" cy="1277874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6734724"/>
            <a:satOff val="-62232"/>
            <a:lumOff val="-7015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6734724"/>
              <a:satOff val="-62232"/>
              <a:lumOff val="-701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6229274" y="3771366"/>
        <a:ext cx="702830" cy="9616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cycle3">
  <dgm:title val=""/>
  <dgm:desc val=""/>
  <dgm:catLst>
    <dgm:cat type="cycle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ch" ptType="node" func="cnt" op="equ" val="2">
        <dgm:alg type="composite">
          <dgm:param type="ar" val="0.9"/>
        </dgm:alg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  <dgm:constr type="ctrX" for="ch" forName="node1" refType="w" fact="0.5"/>
          <dgm:constr type="t" for="ch" forName="node1"/>
          <dgm:constr type="w" for="ch" forName="node1" refType="w" fact="0.8"/>
          <dgm:constr type="h" for="ch" forName="node1" refType="w" refFor="ch" refForName="node1" fact="0.5"/>
          <dgm:constr type="ctrX" for="ch" forName="sibTrans" refType="w" fact="0.5"/>
          <dgm:constr type="t" for="ch" forName="sibTrans"/>
          <dgm:constr type="w" for="ch" forName="sibTrans" refType="w" fact="0.8"/>
          <dgm:constr type="h" for="ch" forName="sibTrans" refType="w" refFor="ch" refForName="node1" fact="0.5"/>
          <dgm:constr type="userA" for="ch" forName="sibTrans" refType="w" fact="1.07"/>
          <dgm:constr type="ctrX" for="ch" forName="node2" refType="w" fact="0.5"/>
          <dgm:constr type="b" for="ch" forName="node2" refType="h"/>
          <dgm:constr type="w" for="ch" forName="node2" refType="w" fact="0.8"/>
          <dgm:constr type="h" for="ch" forName="node2" refType="w" refFor="ch" refForName="node1" fact="0.5"/>
          <dgm:constr type="l" for="ch" forName="sp1"/>
          <dgm:constr type="t" for="ch" forName="sp1" refType="h" fact="0.5"/>
          <dgm:constr type="w" for="ch" forName="sp1" val="1"/>
          <dgm:constr type="h" for="ch" forName="sp1" val="1"/>
          <dgm:constr type="r" for="ch" forName="sp2" refType="w"/>
          <dgm:constr type="t" for="ch" forName="sp2" refType="h" fact="0.5"/>
          <dgm:constr type="w" for="ch" forName="sp2" val="1"/>
          <dgm:constr type="h" for="ch" forName="sp2" val="1"/>
        </dgm:constrLst>
        <dgm:ruleLst/>
      </dgm:if>
      <dgm:else name="Name3">
        <dgm:alg type="composite"/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</dgm:constrLst>
        <dgm:ruleLst/>
      </dgm:else>
    </dgm:choose>
    <dgm:choose name="Name4">
      <dgm:if name="Name5" axis="ch" ptType="node" func="cnt" op="equ" val="2">
        <dgm:layoutNode name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ibTrans" styleLbl="bgShp">
          <dgm:choose name="Name6">
            <dgm:if name="Name7" func="var" arg="dir" op="equ" val="norm">
              <dgm:alg type="conn">
                <dgm:param type="connRout" val="longCurve"/>
                <dgm:param type="begPts" val="midR"/>
                <dgm:param type="endPts" val="midL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 fact="-1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if>
            <dgm:else name="Name8">
              <dgm:alg type="conn">
                <dgm:param type="connRout" val="longCurve"/>
                <dgm:param type="begPts" val="midL"/>
                <dgm:param type="endPts" val="midR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else>
          </dgm:choose>
          <dgm:ruleLst/>
        </dgm:layoutNode>
        <dgm:layoutNode name="node2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p1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sp2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if>
      <dgm:else name="Name9">
        <dgm:layoutNode name="cycle">
          <dgm:choose name="Name10">
            <dgm:if name="Name11" func="var" arg="dir" op="equ" val="norm">
              <dgm:alg type="cycle">
                <dgm:param type="stAng" val="0"/>
                <dgm:param type="spanAng" val="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 fact="-1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if>
            <dgm:else name="Name12">
              <dgm:alg type="cycle">
                <dgm:param type="stAng" val="0"/>
                <dgm:param type="spanAng" val="-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else>
          </dgm:choose>
          <dgm:ruleLst/>
          <dgm:forEach name="nodesFirstNodeForEach" axis="ch" ptType="node" cnt="1">
            <dgm:layoutNode name="nodeFirstNode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forEach name="sibTransForEach" axis="followSib" ptType="sibTrans" cnt="1">
              <dgm:layoutNode name="sibTransFirstNode" styleLbl="bgShp">
                <dgm:choose name="Name13">
                  <dgm:if name="Name14" func="var" arg="dir" op="equ" val="norm">
                    <dgm:alg type="conn">
                      <dgm:param type="connRout" val="longCurve"/>
                      <dgm:param type="begPts" val="midR"/>
                      <dgm:param type="endPts" val="midL"/>
                      <dgm:param type="dstNode" val="nodeFirstNode"/>
                    </dgm:alg>
                  </dgm:if>
                  <dgm:else name="Name15">
                    <dgm:alg type="conn">
                      <dgm:param type="connRout" val="longCurve"/>
                      <dgm:param type="begPts" val="midL"/>
                      <dgm:param type="endPts" val="midR"/>
                      <dgm:param type="dstNode" val="nodeFirstNode"/>
                    </dgm:alg>
                  </dgm:else>
                </dgm:choose>
                <dgm:shape xmlns:r="http://schemas.openxmlformats.org/officeDocument/2006/relationships" type="conn" r:blip="" zOrderOff="-2">
                  <dgm:adjLst/>
                </dgm:shape>
                <dgm:presOf axis="self"/>
                <dgm:choose name="Name16">
                  <dgm:if name="Name17" axis="par ch" ptType="doc node" func="cnt" op="equ" val="3">
                    <dgm:constrLst>
                      <dgm:constr type="userA"/>
                      <dgm:constr type="diam" refType="userA" fact="1.01"/>
                      <dgm:constr type="begPad" refType="connDist" fact="-0.2"/>
                      <dgm:constr type="endPad" refType="connDist" fact="0.05"/>
                    </dgm:constrLst>
                  </dgm:if>
                  <dgm:if name="Name18" axis="par ch" ptType="doc node" func="cnt" op="equ" val="4">
                    <dgm:constrLst>
                      <dgm:constr type="userA"/>
                      <dgm:constr type="diam" refType="userA" fact="1.26"/>
                      <dgm:constr type="begPad" refType="connDist" fact="-0.2"/>
                      <dgm:constr type="endPad" refType="connDist" fact="0.05"/>
                    </dgm:constrLst>
                  </dgm:if>
                  <dgm:if name="Name19" axis="par ch" ptType="doc node" func="cnt" op="equ" val="5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if>
                  <dgm:if name="Name20" axis="par ch" ptType="doc node" func="cnt" op="equ" val="6">
                    <dgm:constrLst>
                      <dgm:constr type="userA"/>
                      <dgm:constr type="diam" refType="userA" fact="1.1"/>
                      <dgm:constr type="begPad" refType="connDist" fact="-0.2"/>
                      <dgm:constr type="endPad" refType="connDist" fact="0.05"/>
                    </dgm:constrLst>
                  </dgm:if>
                  <dgm:else name="Name21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else>
                </dgm:choose>
                <dgm:ruleLst/>
              </dgm:layoutNode>
            </dgm:forEach>
          </dgm:forEach>
          <dgm:forEach name="followingNodesForEach" axis="ch" ptType="node" st="2">
            <dgm:layoutNode name="nodeFollowingNodes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forEach>
        </dgm:layoutNode>
      </dgm:else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7303F93-309F-E44D-BAFA-BF71284A7103}" type="datetimeFigureOut">
              <a:rPr lang="en-US" smtClean="0"/>
              <a:t>11/5/25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199AA3F-1957-BA49-A5D9-CFAF5F62026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496933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199AA3F-1957-BA49-A5D9-CFAF5F62026E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396356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199AA3F-1957-BA49-A5D9-CFAF5F62026E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132591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199AA3F-1957-BA49-A5D9-CFAF5F62026E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830076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3263CC-0CE2-D2EF-BE2B-0A5DCD927CE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179CDB9-66CC-C975-C65B-4F69B34DCA0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7E1F59-CC42-99E9-7141-B86C0D3322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59AA0-2378-364D-8F2E-E66599866000}" type="datetimeFigureOut">
              <a:rPr lang="en-US" smtClean="0"/>
              <a:t>11/5/25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C3AFB3-6053-F2D4-2CE2-AACD88446A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2E5A166-023E-C181-064D-26F59AD3F5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26078D-C8ED-494D-A6AD-E8F45AC4A4C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490395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920786-2D33-11E7-2E08-116ED85E4E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140EC1-ED26-8C3B-1534-93E2273D54A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5C4563A-E050-7C64-3943-8D8092E5E7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59AA0-2378-364D-8F2E-E66599866000}" type="datetimeFigureOut">
              <a:rPr lang="en-US" smtClean="0"/>
              <a:t>11/5/25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50146B-A075-7B6F-A859-B6E4467FB7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15CB16-E87A-869E-086E-2CDFED2E8C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26078D-C8ED-494D-A6AD-E8F45AC4A4C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26317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208936-1F59-ABCC-DDB0-C5807BC2B4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62E8903-C2C3-7E4F-297A-5680C0F2178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754467-9B25-E3BC-88ED-533B19F699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59AA0-2378-364D-8F2E-E66599866000}" type="datetimeFigureOut">
              <a:rPr lang="en-US" smtClean="0"/>
              <a:t>11/5/25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3382B15-6D90-D2AB-AA7F-5B4FAE4866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A17A00-F950-50CD-E162-007DF338DB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26078D-C8ED-494D-A6AD-E8F45AC4A4C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592928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D20BE5-9C6C-9BBB-518F-F2EAE7F683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703B49-6109-899D-C838-DB4C7D86925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BB85D60-D88E-5B91-CD74-8272995AB74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EAAF191-0A05-4022-F1D8-D12FC96CFD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59AA0-2378-364D-8F2E-E66599866000}" type="datetimeFigureOut">
              <a:rPr lang="en-US" smtClean="0"/>
              <a:t>11/5/25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FF4123E-4DF1-FFF3-5C41-B3CD8E04CD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AC5E67A-B10F-D2E9-97DD-D9E40883DA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26078D-C8ED-494D-A6AD-E8F45AC4A4C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67427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D74250-C721-6962-A83D-2CA7D9979C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F758287-CB78-58E9-7082-16C0FF9E116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2C496C2-A64C-3824-A422-F8DC57EE6F2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BB841F5-A86C-F21F-24D1-FC4D75E9DFF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D8A7D88-C2A8-3E7D-7BDE-A9B4E16BA1A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3F68281-FE49-1803-1606-60641FA7C3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59AA0-2378-364D-8F2E-E66599866000}" type="datetimeFigureOut">
              <a:rPr lang="en-US" smtClean="0"/>
              <a:t>11/5/25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F490969-A4D1-F05A-CF34-24C14F7579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7E4DA7E-F8D2-F93E-BDF3-5CC10DF4E0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26078D-C8ED-494D-A6AD-E8F45AC4A4C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12700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404FE8-2DE1-6521-5058-EECB5F08F5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D1BBF94-080B-3C0E-4EC1-E47BC31DAA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59AA0-2378-364D-8F2E-E66599866000}" type="datetimeFigureOut">
              <a:rPr lang="en-US" smtClean="0"/>
              <a:t>11/5/25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46BBE5E-5CD0-F16C-286D-B92DEA2CCA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7284B41-8891-4F9E-C502-2FB6C0ADFD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26078D-C8ED-494D-A6AD-E8F45AC4A4C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69767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2AA9F17-0393-D38F-9BF9-271CD78EA5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59AA0-2378-364D-8F2E-E66599866000}" type="datetimeFigureOut">
              <a:rPr lang="en-US" smtClean="0"/>
              <a:t>11/5/25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95B004E-8D25-B6C5-EDB3-BDA44A7297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0E37C2C-522D-62CD-2BD7-BD731ECE66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26078D-C8ED-494D-A6AD-E8F45AC4A4C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24450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720F13-C9FE-29C4-B63E-453AF51428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00A705-7716-095F-B99B-F180E574D8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09549AD-7F94-3F48-4FAE-7EF3E49A5E7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63EF439-1447-AE8E-DEA0-3D7C20A1E2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59AA0-2378-364D-8F2E-E66599866000}" type="datetimeFigureOut">
              <a:rPr lang="en-US" smtClean="0"/>
              <a:t>11/5/25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D04D828-E70A-5688-A3A3-19EBB27521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C5DF8CD-3444-BB9E-C264-0ADC66B4DE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26078D-C8ED-494D-A6AD-E8F45AC4A4C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092290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ECD17-3CBE-0D43-152D-025ECDB1E9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EE5ADB9-BE17-84F1-57E0-5C588675912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73BE0F7-4315-4EF4-CCEE-9C983FABC1A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5081F5C-37D6-55DA-CF72-E1737CDE38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59AA0-2378-364D-8F2E-E66599866000}" type="datetimeFigureOut">
              <a:rPr lang="en-US" smtClean="0"/>
              <a:t>11/5/25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02DBEA8-6FDF-CF6C-D5DE-BF54ACFAE0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4FDDFA7-FE09-53CD-4A73-9414F31A3A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26078D-C8ED-494D-A6AD-E8F45AC4A4C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39047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BDF5C5-8A6A-6427-BB50-726ED79FD3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23355DF-C56A-F804-7806-A46DFC9DA8F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57AE3C-FF8A-7479-4D4D-FDC366B366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59AA0-2378-364D-8F2E-E66599866000}" type="datetimeFigureOut">
              <a:rPr lang="en-US" smtClean="0"/>
              <a:t>11/5/25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D339645-8816-9FAF-F361-8F03F3EDE6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84AB4C4-4FAA-9EBA-9553-56C486EF89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26078D-C8ED-494D-A6AD-E8F45AC4A4C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860638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059F3EA-C35A-5337-607E-37350A6C4C1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E6756C5-A13F-7A58-22CF-9F8B72C47BA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41865E-FE53-8BE0-585F-9427BD12D7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59AA0-2378-364D-8F2E-E66599866000}" type="datetimeFigureOut">
              <a:rPr lang="en-US" smtClean="0"/>
              <a:t>11/5/25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4AB47C6-C418-45CF-0D3F-8F083AC72B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377A25E-083A-ECE9-25AB-2E756480D0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26078D-C8ED-494D-A6AD-E8F45AC4A4C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23715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2C93F7C-8BB5-E74C-B886-609F9FEDDD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E2470FF-69D4-3D6B-A191-968C8AB5FD8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D669A2-75E2-51DB-BD3A-7A33B626893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CA59AA0-2378-364D-8F2E-E66599866000}" type="datetimeFigureOut">
              <a:rPr lang="en-US" smtClean="0"/>
              <a:t>11/5/25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08D9C3C-6E6D-869F-3FEF-E7B6BBDD520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F35EC0-7615-8A7C-D9EF-8343DA6F08A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426078D-C8ED-494D-A6AD-E8F45AC4A4C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32407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file:////Users/safinabibi/Library/Group%20Containers/UBF8T346G9.ms/WebArchiveCopyPasteTempFiles/com.microsoft.Word/FSL2-Applying-Sensor.jpg%3fv=1689751201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4.xml"/><Relationship Id="rId3" Type="http://schemas.openxmlformats.org/officeDocument/2006/relationships/image" Target="../media/image8.png"/><Relationship Id="rId7" Type="http://schemas.openxmlformats.org/officeDocument/2006/relationships/diagramQuickStyle" Target="../diagrams/quickStyle4.xm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6" Type="http://schemas.openxmlformats.org/officeDocument/2006/relationships/diagramLayout" Target="../diagrams/layout4.xml"/><Relationship Id="rId5" Type="http://schemas.openxmlformats.org/officeDocument/2006/relationships/diagramData" Target="../diagrams/data4.xml"/><Relationship Id="rId4" Type="http://schemas.openxmlformats.org/officeDocument/2006/relationships/image" Target="../media/image9.png"/><Relationship Id="rId9" Type="http://schemas.microsoft.com/office/2007/relationships/diagramDrawing" Target="../diagrams/drawing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reestyle.abbott/us-en/products/freestyle-libre-3.html" TargetMode="External"/><Relationship Id="rId2" Type="http://schemas.openxmlformats.org/officeDocument/2006/relationships/hyperlink" Target="https://www.freestyle.abbott/uk-en/discover/benefitsforme.html#3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nationalhealthexecutive.com/articles/new-lifechanging-tech-available-all-type-1-diabetes-patients" TargetMode="External"/><Relationship Id="rId5" Type="http://schemas.openxmlformats.org/officeDocument/2006/relationships/hyperlink" Target="https://www.diabetes.org.uk/about-us/news-and-views/freestyle-libre-2-can-now-work-real-time-continuous-glucose-monitor" TargetMode="External"/><Relationship Id="rId4" Type="http://schemas.openxmlformats.org/officeDocument/2006/relationships/hyperlink" Target="https://www.diabetes.org.uk/about-us/about-the-charity/our-strategy/statistics" TargetMode="Externa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type1strong.org/blog-post/diabetes-support-groups-for-young-adults" TargetMode="External"/><Relationship Id="rId3" Type="http://schemas.openxmlformats.org/officeDocument/2006/relationships/hyperlink" Target="https://www.ipag.co.uk/freestyle-libre-flash-glucose-monitoring-system-from-abbott/" TargetMode="External"/><Relationship Id="rId7" Type="http://schemas.openxmlformats.org/officeDocument/2006/relationships/hyperlink" Target="https://www.england.nhs.uk/long-read/inclusive-digital-healthcare-a-framework-for-nhs-action-on-digital-inclusion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civilserviceworld.com/news/article/nhs-38bn-funding-gap-health-foundation-report" TargetMode="External"/><Relationship Id="rId5" Type="http://schemas.openxmlformats.org/officeDocument/2006/relationships/hyperlink" Target="https://johnbellcroyden.co.uk/products/freestyle-libre-2-sensor?srsltid=AfmBOopHZt0GXpMNszjV_w2LjApo4uGQRg9rzKplL_D1KYSJusUtAvsq" TargetMode="External"/><Relationship Id="rId4" Type="http://schemas.openxmlformats.org/officeDocument/2006/relationships/hyperlink" Target="https://julianhealthcare.com/2019/07/20/what-is-diabetes-and-can-it-be-prevented" TargetMode="Externa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ncbi.nlm.nih.gov/books/NBK279046/" TargetMode="Externa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7" name="Rectangle 46">
            <a:extLst>
              <a:ext uri="{FF2B5EF4-FFF2-40B4-BE49-F238E27FC236}">
                <a16:creationId xmlns:a16="http://schemas.microsoft.com/office/drawing/2014/main" id="{B7BD7FCF-A254-4A97-A15C-319B676226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9" name="Freeform: Shape 48">
            <a:extLst>
              <a:ext uri="{FF2B5EF4-FFF2-40B4-BE49-F238E27FC236}">
                <a16:creationId xmlns:a16="http://schemas.microsoft.com/office/drawing/2014/main" id="{52FFAF72-6204-4676-9C6F-9A4CC4D918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5962785" cy="6858000"/>
          </a:xfrm>
          <a:custGeom>
            <a:avLst/>
            <a:gdLst>
              <a:gd name="connsiteX0" fmla="*/ 1044839 w 5962785"/>
              <a:gd name="connsiteY0" fmla="*/ 0 h 6858000"/>
              <a:gd name="connsiteX1" fmla="*/ 5962785 w 5962785"/>
              <a:gd name="connsiteY1" fmla="*/ 0 h 6858000"/>
              <a:gd name="connsiteX2" fmla="*/ 5962785 w 5962785"/>
              <a:gd name="connsiteY2" fmla="*/ 6858000 h 6858000"/>
              <a:gd name="connsiteX3" fmla="*/ 1469886 w 5962785"/>
              <a:gd name="connsiteY3" fmla="*/ 6858000 h 6858000"/>
              <a:gd name="connsiteX4" fmla="*/ 1416006 w 5962785"/>
              <a:gd name="connsiteY4" fmla="*/ 6823984 h 6858000"/>
              <a:gd name="connsiteX5" fmla="*/ 1232473 w 5962785"/>
              <a:gd name="connsiteY5" fmla="*/ 6733873 h 6858000"/>
              <a:gd name="connsiteX6" fmla="*/ 1075471 w 5962785"/>
              <a:gd name="connsiteY6" fmla="*/ 6503186 h 6858000"/>
              <a:gd name="connsiteX7" fmla="*/ 1020229 w 5962785"/>
              <a:gd name="connsiteY7" fmla="*/ 6438306 h 6858000"/>
              <a:gd name="connsiteX8" fmla="*/ 883579 w 5962785"/>
              <a:gd name="connsiteY8" fmla="*/ 6351798 h 6858000"/>
              <a:gd name="connsiteX9" fmla="*/ 645167 w 5962785"/>
              <a:gd name="connsiteY9" fmla="*/ 6167969 h 6858000"/>
              <a:gd name="connsiteX10" fmla="*/ 732391 w 5962785"/>
              <a:gd name="connsiteY10" fmla="*/ 6124716 h 6858000"/>
              <a:gd name="connsiteX11" fmla="*/ 985339 w 5962785"/>
              <a:gd name="connsiteY11" fmla="*/ 6236455 h 6858000"/>
              <a:gd name="connsiteX12" fmla="*/ 1168509 w 5962785"/>
              <a:gd name="connsiteY12" fmla="*/ 6265291 h 6858000"/>
              <a:gd name="connsiteX13" fmla="*/ 909746 w 5962785"/>
              <a:gd name="connsiteY13" fmla="*/ 6070649 h 6858000"/>
              <a:gd name="connsiteX14" fmla="*/ 659704 w 5962785"/>
              <a:gd name="connsiteY14" fmla="*/ 5818335 h 6858000"/>
              <a:gd name="connsiteX15" fmla="*/ 851597 w 5962785"/>
              <a:gd name="connsiteY15" fmla="*/ 5865193 h 6858000"/>
              <a:gd name="connsiteX16" fmla="*/ 860319 w 5962785"/>
              <a:gd name="connsiteY16" fmla="*/ 5832753 h 6858000"/>
              <a:gd name="connsiteX17" fmla="*/ 691686 w 5962785"/>
              <a:gd name="connsiteY17" fmla="*/ 5533581 h 6858000"/>
              <a:gd name="connsiteX18" fmla="*/ 610278 w 5962785"/>
              <a:gd name="connsiteY18" fmla="*/ 5411029 h 6858000"/>
              <a:gd name="connsiteX19" fmla="*/ 238123 w 5962785"/>
              <a:gd name="connsiteY19" fmla="*/ 5046976 h 6858000"/>
              <a:gd name="connsiteX20" fmla="*/ 592833 w 5962785"/>
              <a:gd name="connsiteY20" fmla="*/ 5209177 h 6858000"/>
              <a:gd name="connsiteX21" fmla="*/ 226494 w 5962785"/>
              <a:gd name="connsiteY21" fmla="*/ 4855939 h 6858000"/>
              <a:gd name="connsiteX22" fmla="*/ 49139 w 5962785"/>
              <a:gd name="connsiteY22" fmla="*/ 4726177 h 6858000"/>
              <a:gd name="connsiteX23" fmla="*/ 5527 w 5962785"/>
              <a:gd name="connsiteY23" fmla="*/ 4650483 h 6858000"/>
              <a:gd name="connsiteX24" fmla="*/ 84029 w 5962785"/>
              <a:gd name="connsiteY24" fmla="*/ 4632460 h 6858000"/>
              <a:gd name="connsiteX25" fmla="*/ 325347 w 5962785"/>
              <a:gd name="connsiteY25" fmla="*/ 4661296 h 6858000"/>
              <a:gd name="connsiteX26" fmla="*/ 25879 w 5962785"/>
              <a:gd name="connsiteY26" fmla="*/ 4423401 h 6858000"/>
              <a:gd name="connsiteX27" fmla="*/ 249753 w 5962785"/>
              <a:gd name="connsiteY27" fmla="*/ 4459446 h 6858000"/>
              <a:gd name="connsiteX28" fmla="*/ 313718 w 5962785"/>
              <a:gd name="connsiteY28" fmla="*/ 4365729 h 6858000"/>
              <a:gd name="connsiteX29" fmla="*/ 418386 w 5962785"/>
              <a:gd name="connsiteY29" fmla="*/ 4214341 h 6858000"/>
              <a:gd name="connsiteX30" fmla="*/ 491072 w 5962785"/>
              <a:gd name="connsiteY30" fmla="*/ 4131438 h 6858000"/>
              <a:gd name="connsiteX31" fmla="*/ 520147 w 5962785"/>
              <a:gd name="connsiteY31" fmla="*/ 3864706 h 6858000"/>
              <a:gd name="connsiteX32" fmla="*/ 459090 w 5962785"/>
              <a:gd name="connsiteY32" fmla="*/ 3572743 h 6858000"/>
              <a:gd name="connsiteX33" fmla="*/ 290458 w 5962785"/>
              <a:gd name="connsiteY33" fmla="*/ 3424959 h 6858000"/>
              <a:gd name="connsiteX34" fmla="*/ 339884 w 5962785"/>
              <a:gd name="connsiteY34" fmla="*/ 3259153 h 6858000"/>
              <a:gd name="connsiteX35" fmla="*/ 697501 w 5962785"/>
              <a:gd name="connsiteY35" fmla="*/ 3360078 h 6858000"/>
              <a:gd name="connsiteX36" fmla="*/ 165437 w 5962785"/>
              <a:gd name="connsiteY36" fmla="*/ 2967190 h 6858000"/>
              <a:gd name="connsiteX37" fmla="*/ 255568 w 5962785"/>
              <a:gd name="connsiteY37" fmla="*/ 2949167 h 6858000"/>
              <a:gd name="connsiteX38" fmla="*/ 578296 w 5962785"/>
              <a:gd name="connsiteY38" fmla="*/ 2725691 h 6858000"/>
              <a:gd name="connsiteX39" fmla="*/ 595740 w 5962785"/>
              <a:gd name="connsiteY39" fmla="*/ 2714876 h 6858000"/>
              <a:gd name="connsiteX40" fmla="*/ 650982 w 5962785"/>
              <a:gd name="connsiteY40" fmla="*/ 2574301 h 6858000"/>
              <a:gd name="connsiteX41" fmla="*/ 825429 w 5962785"/>
              <a:gd name="connsiteY41" fmla="*/ 2552674 h 6858000"/>
              <a:gd name="connsiteX42" fmla="*/ 970802 w 5962785"/>
              <a:gd name="connsiteY42" fmla="*/ 2585115 h 6858000"/>
              <a:gd name="connsiteX43" fmla="*/ 1127805 w 5962785"/>
              <a:gd name="connsiteY43" fmla="*/ 2545465 h 6858000"/>
              <a:gd name="connsiteX44" fmla="*/ 1267362 w 5962785"/>
              <a:gd name="connsiteY44" fmla="*/ 2563488 h 6858000"/>
              <a:gd name="connsiteX45" fmla="*/ 1386568 w 5962785"/>
              <a:gd name="connsiteY45" fmla="*/ 2538257 h 6858000"/>
              <a:gd name="connsiteX46" fmla="*/ 1270270 w 5962785"/>
              <a:gd name="connsiteY46" fmla="*/ 2419309 h 6858000"/>
              <a:gd name="connsiteX47" fmla="*/ 1107453 w 5962785"/>
              <a:gd name="connsiteY47" fmla="*/ 2419309 h 6858000"/>
              <a:gd name="connsiteX48" fmla="*/ 991154 w 5962785"/>
              <a:gd name="connsiteY48" fmla="*/ 2343615 h 6858000"/>
              <a:gd name="connsiteX49" fmla="*/ 880671 w 5962785"/>
              <a:gd name="connsiteY49" fmla="*/ 2206645 h 6858000"/>
              <a:gd name="connsiteX50" fmla="*/ 491072 w 5962785"/>
              <a:gd name="connsiteY50" fmla="*/ 1986771 h 6858000"/>
              <a:gd name="connsiteX51" fmla="*/ 421293 w 5962785"/>
              <a:gd name="connsiteY51" fmla="*/ 1903868 h 6858000"/>
              <a:gd name="connsiteX52" fmla="*/ 1531941 w 5962785"/>
              <a:gd name="connsiteY52" fmla="*/ 2224667 h 6858000"/>
              <a:gd name="connsiteX53" fmla="*/ 1188861 w 5962785"/>
              <a:gd name="connsiteY53" fmla="*/ 2091301 h 6858000"/>
              <a:gd name="connsiteX54" fmla="*/ 1421458 w 5962785"/>
              <a:gd name="connsiteY54" fmla="*/ 2116532 h 6858000"/>
              <a:gd name="connsiteX55" fmla="*/ 1549386 w 5962785"/>
              <a:gd name="connsiteY55" fmla="*/ 2026420 h 6858000"/>
              <a:gd name="connsiteX56" fmla="*/ 1549386 w 5962785"/>
              <a:gd name="connsiteY56" fmla="*/ 1997584 h 6858000"/>
              <a:gd name="connsiteX57" fmla="*/ 1453440 w 5962785"/>
              <a:gd name="connsiteY57" fmla="*/ 1914682 h 6858000"/>
              <a:gd name="connsiteX58" fmla="*/ 1398198 w 5962785"/>
              <a:gd name="connsiteY58" fmla="*/ 1860614 h 6858000"/>
              <a:gd name="connsiteX59" fmla="*/ 1247011 w 5962785"/>
              <a:gd name="connsiteY59" fmla="*/ 1665972 h 6858000"/>
              <a:gd name="connsiteX60" fmla="*/ 1354586 w 5962785"/>
              <a:gd name="connsiteY60" fmla="*/ 1644345 h 6858000"/>
              <a:gd name="connsiteX61" fmla="*/ 1395290 w 5962785"/>
              <a:gd name="connsiteY61" fmla="*/ 1604696 h 6858000"/>
              <a:gd name="connsiteX62" fmla="*/ 1366216 w 5962785"/>
              <a:gd name="connsiteY62" fmla="*/ 1547025 h 6858000"/>
              <a:gd name="connsiteX63" fmla="*/ 1031858 w 5962785"/>
              <a:gd name="connsiteY63" fmla="*/ 1370405 h 6858000"/>
              <a:gd name="connsiteX64" fmla="*/ 1005692 w 5962785"/>
              <a:gd name="connsiteY64" fmla="*/ 1233435 h 6858000"/>
              <a:gd name="connsiteX65" fmla="*/ 1069655 w 5962785"/>
              <a:gd name="connsiteY65" fmla="*/ 1211808 h 6858000"/>
              <a:gd name="connsiteX66" fmla="*/ 1142342 w 5962785"/>
              <a:gd name="connsiteY66" fmla="*/ 1222621 h 6858000"/>
              <a:gd name="connsiteX67" fmla="*/ 1084193 w 5962785"/>
              <a:gd name="connsiteY67" fmla="*/ 1114487 h 6858000"/>
              <a:gd name="connsiteX68" fmla="*/ 848689 w 5962785"/>
              <a:gd name="connsiteY68" fmla="*/ 1006353 h 6858000"/>
              <a:gd name="connsiteX69" fmla="*/ 805077 w 5962785"/>
              <a:gd name="connsiteY69" fmla="*/ 948681 h 6858000"/>
              <a:gd name="connsiteX70" fmla="*/ 863226 w 5962785"/>
              <a:gd name="connsiteY70" fmla="*/ 919844 h 6858000"/>
              <a:gd name="connsiteX71" fmla="*/ 906838 w 5962785"/>
              <a:gd name="connsiteY71" fmla="*/ 909031 h 6858000"/>
              <a:gd name="connsiteX72" fmla="*/ 5527 w 5962785"/>
              <a:gd name="connsiteY72" fmla="*/ 458471 h 6858000"/>
              <a:gd name="connsiteX73" fmla="*/ 209049 w 5962785"/>
              <a:gd name="connsiteY73" fmla="*/ 454867 h 6858000"/>
              <a:gd name="connsiteX74" fmla="*/ 409664 w 5962785"/>
              <a:gd name="connsiteY74" fmla="*/ 526956 h 6858000"/>
              <a:gd name="connsiteX75" fmla="*/ 621908 w 5962785"/>
              <a:gd name="connsiteY75" fmla="*/ 516143 h 6858000"/>
              <a:gd name="connsiteX76" fmla="*/ 822522 w 5962785"/>
              <a:gd name="connsiteY76" fmla="*/ 552188 h 6858000"/>
              <a:gd name="connsiteX77" fmla="*/ 996969 w 5962785"/>
              <a:gd name="connsiteY77" fmla="*/ 552188 h 6858000"/>
              <a:gd name="connsiteX78" fmla="*/ 834151 w 5962785"/>
              <a:gd name="connsiteY78" fmla="*/ 498120 h 6858000"/>
              <a:gd name="connsiteX79" fmla="*/ 773095 w 5962785"/>
              <a:gd name="connsiteY79" fmla="*/ 408008 h 6858000"/>
              <a:gd name="connsiteX80" fmla="*/ 793447 w 5962785"/>
              <a:gd name="connsiteY80" fmla="*/ 325106 h 6858000"/>
              <a:gd name="connsiteX81" fmla="*/ 860319 w 5962785"/>
              <a:gd name="connsiteY81" fmla="*/ 350336 h 6858000"/>
              <a:gd name="connsiteX82" fmla="*/ 938820 w 5962785"/>
              <a:gd name="connsiteY82" fmla="*/ 444054 h 6858000"/>
              <a:gd name="connsiteX83" fmla="*/ 956265 w 5962785"/>
              <a:gd name="connsiteY83" fmla="*/ 386381 h 6858000"/>
              <a:gd name="connsiteX84" fmla="*/ 1002784 w 5962785"/>
              <a:gd name="connsiteY84" fmla="*/ 343127 h 6858000"/>
              <a:gd name="connsiteX85" fmla="*/ 1270270 w 5962785"/>
              <a:gd name="connsiteY85" fmla="*/ 364755 h 6858000"/>
              <a:gd name="connsiteX86" fmla="*/ 1092915 w 5962785"/>
              <a:gd name="connsiteY86" fmla="*/ 180926 h 6858000"/>
              <a:gd name="connsiteX87" fmla="*/ 979525 w 5962785"/>
              <a:gd name="connsiteY87" fmla="*/ 152090 h 6858000"/>
              <a:gd name="connsiteX88" fmla="*/ 953358 w 5962785"/>
              <a:gd name="connsiteY88" fmla="*/ 76396 h 6858000"/>
              <a:gd name="connsiteX89" fmla="*/ 1005692 w 5962785"/>
              <a:gd name="connsiteY89" fmla="*/ 58373 h 6858000"/>
              <a:gd name="connsiteX90" fmla="*/ 1267362 w 5962785"/>
              <a:gd name="connsiteY90" fmla="*/ 123254 h 6858000"/>
              <a:gd name="connsiteX91" fmla="*/ 1310975 w 5962785"/>
              <a:gd name="connsiteY91" fmla="*/ 98023 h 6858000"/>
              <a:gd name="connsiteX92" fmla="*/ 1159787 w 5962785"/>
              <a:gd name="connsiteY92" fmla="*/ 43505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</a:cxnLst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A7FA28A-6B54-8CC8-8699-2B620164560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-1" y="643467"/>
            <a:ext cx="5962785" cy="4567137"/>
          </a:xfrm>
        </p:spPr>
        <p:txBody>
          <a:bodyPr>
            <a:normAutofit/>
          </a:bodyPr>
          <a:lstStyle/>
          <a:p>
            <a:pPr algn="l" fontAlgn="base"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Name: Safina Bibi</a:t>
            </a:r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Student Number: 2243482</a:t>
            </a:r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Module Code: BMHP6026</a:t>
            </a:r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Assignment Title: Component  2: Viva Voce (Oral Presentation)  </a:t>
            </a:r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Lecturer: Zakiyyah Ahmed</a:t>
            </a:r>
            <a:b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Digital innovation: Freestyle Libre</a:t>
            </a:r>
            <a:b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" name="Picture 2" descr="A close-up of a device&#10;&#10;AI-generated content may be incorrect.">
            <a:extLst>
              <a:ext uri="{FF2B5EF4-FFF2-40B4-BE49-F238E27FC236}">
                <a16:creationId xmlns:a16="http://schemas.microsoft.com/office/drawing/2014/main" id="{87F5F916-623E-0167-C9F2-EEDE9A329F7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62784" y="0"/>
            <a:ext cx="5962785" cy="621453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7EB52D74-00D9-1013-1296-587CA24BBE2A}"/>
              </a:ext>
            </a:extLst>
          </p:cNvPr>
          <p:cNvSpPr txBox="1"/>
          <p:nvPr/>
        </p:nvSpPr>
        <p:spPr>
          <a:xfrm>
            <a:off x="10438726" y="6425076"/>
            <a:ext cx="1753274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iPAG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Scotland, 2015)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9628474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60005CBF-F571-978F-1A2C-334BF71E7F16}"/>
              </a:ext>
            </a:extLst>
          </p:cNvPr>
          <p:cNvSpPr txBox="1"/>
          <p:nvPr/>
        </p:nvSpPr>
        <p:spPr>
          <a:xfrm>
            <a:off x="312516" y="0"/>
            <a:ext cx="8846232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buNone/>
            </a:pPr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6761135-63F2-39EA-9BE4-8F97E02D0AB1}"/>
              </a:ext>
            </a:extLst>
          </p:cNvPr>
          <p:cNvSpPr txBox="1"/>
          <p:nvPr/>
        </p:nvSpPr>
        <p:spPr>
          <a:xfrm>
            <a:off x="2013995" y="2453833"/>
            <a:ext cx="371547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  <p:sp>
        <p:nvSpPr>
          <p:cNvPr id="6" name="Rectangle 2">
            <a:extLst>
              <a:ext uri="{FF2B5EF4-FFF2-40B4-BE49-F238E27FC236}">
                <a16:creationId xmlns:a16="http://schemas.microsoft.com/office/drawing/2014/main" id="{CC9E7B8E-CDA0-B47E-B6C0-09B759B4BF09}"/>
              </a:ext>
            </a:extLst>
          </p:cNvPr>
          <p:cNvSpPr>
            <a:spLocks noChangeArrowheads="1"/>
          </p:cNvSpPr>
          <p:nvPr/>
        </p:nvSpPr>
        <p:spPr bwMode="auto">
          <a:xfrm>
            <a:off x="123139" y="-2117042"/>
            <a:ext cx="6239561" cy="88126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lvl="0">
              <a:lnSpc>
                <a:spcPct val="150000"/>
              </a:lnSpc>
            </a:pP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cs typeface="Arial" panose="020B0604020202020204" pitchFamily="34" charset="0"/>
            </a:endParaRPr>
          </a:p>
          <a:p>
            <a:pPr lvl="0">
              <a:lnSpc>
                <a:spcPct val="150000"/>
              </a:lnSpc>
            </a:pPr>
            <a:endParaRPr lang="en-US" altLang="en-US" sz="1600" dirty="0">
              <a:solidFill>
                <a:srgbClr val="000000"/>
              </a:solidFill>
              <a:cs typeface="Arial" panose="020B0604020202020204" pitchFamily="34" charset="0"/>
            </a:endParaRPr>
          </a:p>
          <a:p>
            <a:pPr lvl="0">
              <a:lnSpc>
                <a:spcPct val="150000"/>
              </a:lnSpc>
            </a:pP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cs typeface="Arial" panose="020B0604020202020204" pitchFamily="34" charset="0"/>
            </a:endParaRPr>
          </a:p>
          <a:p>
            <a:pPr lvl="0">
              <a:lnSpc>
                <a:spcPct val="150000"/>
              </a:lnSpc>
            </a:pPr>
            <a:endParaRPr lang="en-US" altLang="en-US" sz="1600" dirty="0">
              <a:solidFill>
                <a:srgbClr val="000000"/>
              </a:solidFill>
              <a:cs typeface="Arial" panose="020B0604020202020204" pitchFamily="34" charset="0"/>
            </a:endParaRPr>
          </a:p>
          <a:p>
            <a:pPr lvl="0">
              <a:lnSpc>
                <a:spcPct val="150000"/>
              </a:lnSpc>
            </a:pPr>
            <a:endParaRPr lang="en-US" altLang="en-US" sz="1600" dirty="0">
              <a:solidFill>
                <a:srgbClr val="000000"/>
              </a:solidFill>
              <a:cs typeface="Arial" panose="020B0604020202020204" pitchFamily="34" charset="0"/>
            </a:endParaRPr>
          </a:p>
          <a:p>
            <a:pPr lvl="0">
              <a:lnSpc>
                <a:spcPct val="150000"/>
              </a:lnSpc>
            </a:pP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cs typeface="Arial" panose="020B0604020202020204" pitchFamily="34" charset="0"/>
            </a:endParaRPr>
          </a:p>
          <a:p>
            <a:pPr lvl="0">
              <a:lnSpc>
                <a:spcPct val="150000"/>
              </a:lnSpc>
            </a:pPr>
            <a:endParaRPr lang="en-US" altLang="en-US" sz="1600" dirty="0">
              <a:solidFill>
                <a:srgbClr val="000000"/>
              </a:solidFill>
              <a:cs typeface="Arial" panose="020B0604020202020204" pitchFamily="34" charset="0"/>
            </a:endParaRPr>
          </a:p>
          <a:p>
            <a:pPr lvl="0">
              <a:lnSpc>
                <a:spcPct val="150000"/>
              </a:lnSpc>
            </a:pP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cs typeface="Arial" panose="020B0604020202020204" pitchFamily="34" charset="0"/>
            </a:endParaRPr>
          </a:p>
          <a:p>
            <a:pPr marL="285750" lvl="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cs typeface="Arial" panose="020B0604020202020204" pitchFamily="34" charset="0"/>
              </a:rPr>
              <a:t>Diabetes is a chronic condition in which the body struggles to regulate blood glucose, which requires continuous monitoring to prevent complic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cs typeface="Arial" panose="020B0604020202020204" pitchFamily="34" charset="0"/>
              </a:rPr>
              <a:t>ations (</a:t>
            </a:r>
            <a:r>
              <a:rPr lang="en-GB" dirty="0"/>
              <a:t>Diabetes UK, 2024)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cs typeface="Arial" panose="020B0604020202020204" pitchFamily="34" charset="0"/>
              </a:rPr>
              <a:t>.</a:t>
            </a:r>
          </a:p>
          <a:p>
            <a:pPr lvl="0">
              <a:lnSpc>
                <a:spcPct val="150000"/>
              </a:lnSpc>
            </a:pPr>
            <a:endParaRPr kumimoji="0" lang="en-US" altLang="en-US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cs typeface="Arial" panose="020B0604020202020204" pitchFamily="34" charset="0"/>
            </a:endParaRPr>
          </a:p>
          <a:p>
            <a:pPr marL="285750" lvl="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cs typeface="Arial" panose="020B0604020202020204" pitchFamily="34" charset="0"/>
              </a:rPr>
              <a:t>The Freestyle Libre (FSL) is a digital innovation that replaces traditional finger-prick testing with a sensor-based system that tracks glucose in real time using a smartphone or reader (</a:t>
            </a:r>
            <a:r>
              <a:rPr lang="en-GB" dirty="0"/>
              <a:t>Crabtree </a:t>
            </a:r>
            <a:r>
              <a:rPr lang="en-GB" i="1" dirty="0"/>
              <a:t>et al.,</a:t>
            </a:r>
            <a:r>
              <a:rPr lang="en-GB" dirty="0"/>
              <a:t> 2023).</a:t>
            </a:r>
          </a:p>
          <a:p>
            <a:pPr lvl="0">
              <a:lnSpc>
                <a:spcPct val="150000"/>
              </a:lnSpc>
            </a:pPr>
            <a:endParaRPr lang="en-GB" dirty="0"/>
          </a:p>
          <a:p>
            <a:pPr marL="285750" lvl="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cs typeface="Arial" panose="020B0604020202020204" pitchFamily="34" charset="0"/>
              </a:rPr>
              <a:t>This presentation explores how the FSL has transformed patients/service users and the community, focusing on both its benefits and challenges within United Kingdom (Uk) healthcare.</a:t>
            </a:r>
            <a:endParaRPr kumimoji="0" lang="en-US" alt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cs typeface="Arial" panose="020B0604020202020204" pitchFamily="34" charset="0"/>
            </a:endParaRPr>
          </a:p>
        </p:txBody>
      </p:sp>
      <p:sp>
        <p:nvSpPr>
          <p:cNvPr id="8" name="Rectangle 4">
            <a:extLst>
              <a:ext uri="{FF2B5EF4-FFF2-40B4-BE49-F238E27FC236}">
                <a16:creationId xmlns:a16="http://schemas.microsoft.com/office/drawing/2014/main" id="{F56CF317-6C3A-34C9-9909-B06C21597DBC}"/>
              </a:ext>
            </a:extLst>
          </p:cNvPr>
          <p:cNvSpPr>
            <a:spLocks noChangeArrowheads="1"/>
          </p:cNvSpPr>
          <p:nvPr/>
        </p:nvSpPr>
        <p:spPr bwMode="auto">
          <a:xfrm>
            <a:off x="6705923" y="2823165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B47CC7B-C112-B002-AD9E-106F945C5085}"/>
              </a:ext>
            </a:extLst>
          </p:cNvPr>
          <p:cNvSpPr txBox="1"/>
          <p:nvPr/>
        </p:nvSpPr>
        <p:spPr>
          <a:xfrm flipH="1">
            <a:off x="8654143" y="6476999"/>
            <a:ext cx="322465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            (Julian Healthcare, 2019)</a:t>
            </a:r>
          </a:p>
          <a:p>
            <a:endParaRPr lang="en-US" dirty="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16BB6535-4CA4-15E8-AF58-D91EE85F1F9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62701" y="-2649"/>
            <a:ext cx="5829300" cy="63272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781238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69CA6AE8-5702-CEAA-72A8-CF133F814ED3}"/>
              </a:ext>
            </a:extLst>
          </p:cNvPr>
          <p:cNvSpPr txBox="1"/>
          <p:nvPr/>
        </p:nvSpPr>
        <p:spPr>
          <a:xfrm>
            <a:off x="1574157" y="162045"/>
            <a:ext cx="905457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buNone/>
            </a:pPr>
            <a:r>
              <a:rPr lang="en-GB" b="1" dirty="0"/>
              <a:t>Overview of the Freestyle Libre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4EE8C77-C549-F3D5-331E-2107E7C4C8F0}"/>
              </a:ext>
            </a:extLst>
          </p:cNvPr>
          <p:cNvSpPr txBox="1"/>
          <p:nvPr/>
        </p:nvSpPr>
        <p:spPr>
          <a:xfrm>
            <a:off x="179614" y="1286650"/>
            <a:ext cx="5916386" cy="58579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ea typeface="ADLaM Display" panose="02010000000000000000" pitchFamily="2" charset="77"/>
                <a:cs typeface="Arial" panose="020B0604020202020204" pitchFamily="34" charset="0"/>
              </a:rPr>
              <a:t>The Freestyle Libre (FSL) (Figure 1) uses a small wearable sensor on the upper arm to continuously measure glucose levels. Users can scan it with their smartphone or reader and receive instant results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(Diabetes UK, 2023).</a:t>
            </a:r>
          </a:p>
          <a:p>
            <a:pPr>
              <a:lnSpc>
                <a:spcPct val="150000"/>
              </a:lnSpc>
            </a:pPr>
            <a:endParaRPr lang="en-GB" dirty="0">
              <a:latin typeface="Arial" panose="020B0604020202020204" pitchFamily="34" charset="0"/>
              <a:ea typeface="ADLaM Display" panose="02010000000000000000" pitchFamily="2" charset="77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ea typeface="ADLaM Display" panose="02010000000000000000" pitchFamily="2" charset="77"/>
                <a:cs typeface="Arial" panose="020B0604020202020204" pitchFamily="34" charset="0"/>
              </a:rPr>
              <a:t>According to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Crabtree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et al.,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(2023) </a:t>
            </a:r>
            <a:r>
              <a:rPr lang="en-GB" dirty="0">
                <a:latin typeface="Arial" panose="020B0604020202020204" pitchFamily="34" charset="0"/>
                <a:ea typeface="ADLaM Display" panose="02010000000000000000" pitchFamily="2" charset="77"/>
                <a:cs typeface="Arial" panose="020B0604020202020204" pitchFamily="34" charset="0"/>
              </a:rPr>
              <a:t>this system enables data sharing with healthcare professionals, which aids in early intervention and personalised treatment.</a:t>
            </a:r>
          </a:p>
          <a:p>
            <a:pPr>
              <a:lnSpc>
                <a:spcPct val="150000"/>
              </a:lnSpc>
            </a:pPr>
            <a:br>
              <a:rPr lang="en-GB" dirty="0">
                <a:latin typeface="Arial" panose="020B0604020202020204" pitchFamily="34" charset="0"/>
                <a:ea typeface="ADLaM Display" panose="02010000000000000000" pitchFamily="2" charset="77"/>
                <a:cs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  <a:ea typeface="ADLaM Display" panose="02010000000000000000" pitchFamily="2" charset="77"/>
                <a:cs typeface="Arial" panose="020B0604020202020204" pitchFamily="34" charset="0"/>
              </a:rPr>
              <a:t>It represents a shift from reactive to proactive diabetes management, allowing users control over their own health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Klupa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et al.,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2023).</a:t>
            </a:r>
          </a:p>
          <a:p>
            <a:pPr>
              <a:lnSpc>
                <a:spcPct val="150000"/>
              </a:lnSpc>
            </a:pPr>
            <a:endParaRPr lang="en-US" dirty="0">
              <a:latin typeface="Arial" panose="020B0604020202020204" pitchFamily="34" charset="0"/>
              <a:ea typeface="ADLaM Display" panose="02010000000000000000" pitchFamily="2" charset="77"/>
              <a:cs typeface="Arial" panose="020B0604020202020204" pitchFamily="34" charset="0"/>
            </a:endParaRPr>
          </a:p>
        </p:txBody>
      </p:sp>
      <p:pic>
        <p:nvPicPr>
          <p:cNvPr id="7" name="Picture 1" descr="Libre 2 Sensor 1 unit">
            <a:extLst>
              <a:ext uri="{FF2B5EF4-FFF2-40B4-BE49-F238E27FC236}">
                <a16:creationId xmlns:a16="http://schemas.microsoft.com/office/drawing/2014/main" id="{260893D1-DE67-E1D2-EA55-011C5F077C9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r:link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53987" y="679750"/>
            <a:ext cx="4579395" cy="51988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8AC6C55C-51D3-C893-FC25-52AFCF1A4C7A}"/>
              </a:ext>
            </a:extLst>
          </p:cNvPr>
          <p:cNvSpPr txBox="1"/>
          <p:nvPr/>
        </p:nvSpPr>
        <p:spPr>
          <a:xfrm>
            <a:off x="8291331" y="6019894"/>
            <a:ext cx="390066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 Figure 1. (John Bell &amp; </a:t>
            </a:r>
            <a:r>
              <a:rPr lang="en-GB" dirty="0" err="1"/>
              <a:t>Croyden</a:t>
            </a:r>
            <a:r>
              <a:rPr lang="en-GB" dirty="0"/>
              <a:t>, 2025)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3588599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extBox 2">
            <a:extLst>
              <a:ext uri="{FF2B5EF4-FFF2-40B4-BE49-F238E27FC236}">
                <a16:creationId xmlns:a16="http://schemas.microsoft.com/office/drawing/2014/main" id="{84FFAE0B-EC60-B5AE-6B7C-74F9CAFD1C5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79774673"/>
              </p:ext>
            </p:extLst>
          </p:nvPr>
        </p:nvGraphicFramePr>
        <p:xfrm>
          <a:off x="224851" y="8878"/>
          <a:ext cx="11782267" cy="65713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88362892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4C33F4FF-10F4-615B-A11F-5285DDA8FE2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2" b="5551"/>
          <a:stretch>
            <a:fillRect/>
          </a:stretch>
        </p:blipFill>
        <p:spPr>
          <a:xfrm>
            <a:off x="19" y="10"/>
            <a:ext cx="7390254" cy="68580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9B1E2F50-7AFA-D475-FB09-53D2EC7D3227}"/>
              </a:ext>
            </a:extLst>
          </p:cNvPr>
          <p:cNvSpPr txBox="1"/>
          <p:nvPr/>
        </p:nvSpPr>
        <p:spPr>
          <a:xfrm>
            <a:off x="7477795" y="0"/>
            <a:ext cx="4714185" cy="685428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pPr algn="ctr">
              <a:lnSpc>
                <a:spcPct val="150000"/>
              </a:lnSpc>
              <a:spcAft>
                <a:spcPts val="600"/>
              </a:spcAft>
            </a:pP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Impact on Patients/Service Users: Benefits</a:t>
            </a:r>
            <a:b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spcAft>
                <a:spcPts val="600"/>
              </a:spcAft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For many patients, the FSL has transformed diabetes management. It minimises discomfort, boosts confidence, and provides immediate feedback to aid in daily decision-making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(Reddy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et al.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2023).</a:t>
            </a:r>
          </a:p>
          <a:p>
            <a:pPr>
              <a:lnSpc>
                <a:spcPct val="150000"/>
              </a:lnSpc>
              <a:spcAft>
                <a:spcPts val="600"/>
              </a:spcAft>
            </a:pP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spcAft>
                <a:spcPts val="600"/>
              </a:spcAft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Advantages:</a:t>
            </a:r>
          </a:p>
          <a:p>
            <a:pPr>
              <a:lnSpc>
                <a:spcPct val="150000"/>
              </a:lnSpc>
              <a:spcAft>
                <a:spcPts val="600"/>
              </a:spcAft>
            </a:pP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Reduces the need for frequent finger prick testing.</a:t>
            </a:r>
            <a:b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Increases motivation by displaying glucose trends.</a:t>
            </a:r>
            <a:b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Promotes independence and proactive care.</a:t>
            </a:r>
            <a:b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spcAft>
                <a:spcPts val="600"/>
              </a:spcAft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These benefits are most effective when combined with digital literacy and tailored education.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06B0758-650B-95D9-79DE-BDCFB50CD441}"/>
              </a:ext>
            </a:extLst>
          </p:cNvPr>
          <p:cNvSpPr txBox="1"/>
          <p:nvPr/>
        </p:nvSpPr>
        <p:spPr>
          <a:xfrm>
            <a:off x="5276538" y="6280879"/>
            <a:ext cx="196371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(Abbott, 2025)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6489491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hand holding a phone&#10;&#10;AI-generated content may be incorrect.">
            <a:extLst>
              <a:ext uri="{FF2B5EF4-FFF2-40B4-BE49-F238E27FC236}">
                <a16:creationId xmlns:a16="http://schemas.microsoft.com/office/drawing/2014/main" id="{1A2EB462-BC65-666E-350C-A023DC3802F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8534" r="11097"/>
          <a:stretch>
            <a:fillRect/>
          </a:stretch>
        </p:blipFill>
        <p:spPr>
          <a:xfrm>
            <a:off x="4960306" y="23676"/>
            <a:ext cx="7231694" cy="6834324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FDC69762-1D5F-AF58-FA5E-921A763AB8C3}"/>
              </a:ext>
            </a:extLst>
          </p:cNvPr>
          <p:cNvSpPr txBox="1"/>
          <p:nvPr/>
        </p:nvSpPr>
        <p:spPr>
          <a:xfrm>
            <a:off x="98854" y="172995"/>
            <a:ext cx="4561535" cy="600396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algn="ctr">
              <a:lnSpc>
                <a:spcPct val="90000"/>
              </a:lnSpc>
              <a:spcAft>
                <a:spcPts val="600"/>
              </a:spcAft>
            </a:pP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Impact on Patients/Service Users: Challenges</a:t>
            </a:r>
          </a:p>
          <a:p>
            <a:pPr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spcAft>
                <a:spcPts val="600"/>
              </a:spcAft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Despite its benefits, the FSL has limitations. Some users report stress because of constant data visibility and frequent alerts (</a:t>
            </a:r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Usoh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et al.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, 2022).</a:t>
            </a:r>
          </a:p>
          <a:p>
            <a:pPr>
              <a:lnSpc>
                <a:spcPct val="150000"/>
              </a:lnSpc>
              <a:spcAft>
                <a:spcPts val="600"/>
              </a:spcAft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Older adults and those unfamiliar with technology may find the device difficult to use without support.</a:t>
            </a:r>
          </a:p>
          <a:p>
            <a:pPr>
              <a:lnSpc>
                <a:spcPct val="150000"/>
              </a:lnSpc>
              <a:spcAft>
                <a:spcPts val="600"/>
              </a:spcAft>
            </a:pP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Challenges include:</a:t>
            </a:r>
          </a:p>
          <a:p>
            <a:pPr marL="285750" indent="-28575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Uneven NHS provision and high self-funding costs</a:t>
            </a:r>
          </a:p>
          <a:p>
            <a:pPr marL="285750" indent="-28575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Anxiety caused by continuous monitoring</a:t>
            </a:r>
          </a:p>
          <a:p>
            <a:pPr marL="285750" indent="-28575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Depending on digital confidence and internet access</a:t>
            </a:r>
          </a:p>
          <a:p>
            <a:pPr>
              <a:lnSpc>
                <a:spcPct val="150000"/>
              </a:lnSpc>
              <a:spcAft>
                <a:spcPts val="600"/>
              </a:spcAft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Without inclusive training and support, digital tools may create new barriers rather than eliminating them (Alotaibi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et al.,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2025).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1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1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3618294-2F32-A9F9-69C0-526251E3B362}"/>
              </a:ext>
            </a:extLst>
          </p:cNvPr>
          <p:cNvSpPr txBox="1"/>
          <p:nvPr/>
        </p:nvSpPr>
        <p:spPr>
          <a:xfrm>
            <a:off x="10132541" y="6325244"/>
            <a:ext cx="255599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         (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Philips, 2022)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3555833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extBox 2">
            <a:extLst>
              <a:ext uri="{FF2B5EF4-FFF2-40B4-BE49-F238E27FC236}">
                <a16:creationId xmlns:a16="http://schemas.microsoft.com/office/drawing/2014/main" id="{37765DE3-5349-893B-0804-6739D0E19DA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583918475"/>
              </p:ext>
            </p:extLst>
          </p:nvPr>
        </p:nvGraphicFramePr>
        <p:xfrm>
          <a:off x="644056" y="1470454"/>
          <a:ext cx="10927829" cy="51527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8549462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>
            <a:extLst>
              <a:ext uri="{FF2B5EF4-FFF2-40B4-BE49-F238E27FC236}">
                <a16:creationId xmlns:a16="http://schemas.microsoft.com/office/drawing/2014/main" id="{E88850A7-F743-E6F0-5035-4FF3F6B9555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3298" t="4724" b="4367"/>
          <a:stretch>
            <a:fillRect/>
          </a:stretch>
        </p:blipFill>
        <p:spPr>
          <a:xfrm>
            <a:off x="0" y="9143"/>
            <a:ext cx="6400800" cy="6848857"/>
          </a:xfrm>
          <a:prstGeom prst="rect">
            <a:avLst/>
          </a:prstGeom>
        </p:spPr>
      </p:pic>
      <p:graphicFrame>
        <p:nvGraphicFramePr>
          <p:cNvPr id="16" name="TextBox 2">
            <a:extLst>
              <a:ext uri="{FF2B5EF4-FFF2-40B4-BE49-F238E27FC236}">
                <a16:creationId xmlns:a16="http://schemas.microsoft.com/office/drawing/2014/main" id="{3ECF8031-17FC-5EE9-5035-53325CBE6F0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408289843"/>
              </p:ext>
            </p:extLst>
          </p:nvPr>
        </p:nvGraphicFramePr>
        <p:xfrm>
          <a:off x="4381499" y="93785"/>
          <a:ext cx="7716715" cy="67642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3341034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erson sitting in a chair with her hand on her shoulder&#10;&#10;AI-generated content may be incorrect.">
            <a:extLst>
              <a:ext uri="{FF2B5EF4-FFF2-40B4-BE49-F238E27FC236}">
                <a16:creationId xmlns:a16="http://schemas.microsoft.com/office/drawing/2014/main" id="{7F0151DB-15A1-9DAB-1C5A-B4433D1C0FF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8239" y="139700"/>
            <a:ext cx="3454400" cy="29083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D3437EB-508B-5514-6F67-2913BC208D7B}"/>
              </a:ext>
            </a:extLst>
          </p:cNvPr>
          <p:cNvSpPr txBox="1"/>
          <p:nvPr/>
        </p:nvSpPr>
        <p:spPr>
          <a:xfrm>
            <a:off x="2095500" y="3048000"/>
            <a:ext cx="162560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  (Poche, 2023)</a:t>
            </a:r>
          </a:p>
          <a:p>
            <a:endParaRPr lang="en-US" dirty="0"/>
          </a:p>
        </p:txBody>
      </p:sp>
      <p:pic>
        <p:nvPicPr>
          <p:cNvPr id="9" name="Picture 8" descr="A close-up of coins on a blue sign&#10;&#10;AI-generated content may be incorrect.">
            <a:extLst>
              <a:ext uri="{FF2B5EF4-FFF2-40B4-BE49-F238E27FC236}">
                <a16:creationId xmlns:a16="http://schemas.microsoft.com/office/drawing/2014/main" id="{5AD625FE-0931-6FE2-EA33-555CD25EA3C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8239" y="3429000"/>
            <a:ext cx="3647361" cy="303530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A06ABD27-414E-A8EC-EA1E-75D3E34CEBF8}"/>
              </a:ext>
            </a:extLst>
          </p:cNvPr>
          <p:cNvSpPr txBox="1"/>
          <p:nvPr/>
        </p:nvSpPr>
        <p:spPr>
          <a:xfrm>
            <a:off x="2095500" y="6464300"/>
            <a:ext cx="23290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          (Markson, 2024)</a:t>
            </a:r>
          </a:p>
          <a:p>
            <a:endParaRPr lang="en-US" dirty="0"/>
          </a:p>
        </p:txBody>
      </p:sp>
      <p:pic>
        <p:nvPicPr>
          <p:cNvPr id="12" name="Picture 11" descr="A person looking at a device&#10;&#10;AI-generated content may be incorrect.">
            <a:extLst>
              <a:ext uri="{FF2B5EF4-FFF2-40B4-BE49-F238E27FC236}">
                <a16:creationId xmlns:a16="http://schemas.microsoft.com/office/drawing/2014/main" id="{97571566-5A4A-23C9-247D-2C34220E597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72639" y="1866900"/>
            <a:ext cx="2748124" cy="3238500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8254D5F2-67CC-5EBC-DACA-CFF118CCDD53}"/>
              </a:ext>
            </a:extLst>
          </p:cNvPr>
          <p:cNvSpPr txBox="1"/>
          <p:nvPr/>
        </p:nvSpPr>
        <p:spPr>
          <a:xfrm>
            <a:off x="5067300" y="5105400"/>
            <a:ext cx="23876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</a:t>
            </a:r>
            <a:r>
              <a:rPr lang="en-GB" dirty="0" err="1"/>
              <a:t>Hicking</a:t>
            </a:r>
            <a:r>
              <a:rPr lang="en-GB" dirty="0"/>
              <a:t>, 2022)</a:t>
            </a:r>
          </a:p>
          <a:p>
            <a:endParaRPr lang="en-US" dirty="0"/>
          </a:p>
        </p:txBody>
      </p:sp>
      <p:graphicFrame>
        <p:nvGraphicFramePr>
          <p:cNvPr id="19" name="TextBox 2">
            <a:extLst>
              <a:ext uri="{FF2B5EF4-FFF2-40B4-BE49-F238E27FC236}">
                <a16:creationId xmlns:a16="http://schemas.microsoft.com/office/drawing/2014/main" id="{90C2CF7A-4D04-2B8A-C417-BC6893979CF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425813977"/>
              </p:ext>
            </p:extLst>
          </p:nvPr>
        </p:nvGraphicFramePr>
        <p:xfrm>
          <a:off x="6845300" y="1"/>
          <a:ext cx="5346699" cy="68579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  <p:extLst>
      <p:ext uri="{BB962C8B-B14F-4D97-AF65-F5344CB8AC3E}">
        <p14:creationId xmlns:p14="http://schemas.microsoft.com/office/powerpoint/2010/main" val="383043888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1" name="Picture 110">
            <a:extLst>
              <a:ext uri="{FF2B5EF4-FFF2-40B4-BE49-F238E27FC236}">
                <a16:creationId xmlns:a16="http://schemas.microsoft.com/office/drawing/2014/main" id="{01B25C85-DF13-204E-1E2F-9BD185A0084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2010" r="16799"/>
          <a:stretch>
            <a:fillRect/>
          </a:stretch>
        </p:blipFill>
        <p:spPr>
          <a:xfrm>
            <a:off x="1" y="10"/>
            <a:ext cx="4102099" cy="6857990"/>
          </a:xfrm>
          <a:prstGeom prst="rect">
            <a:avLst/>
          </a:prstGeom>
          <a:effectLst/>
        </p:spPr>
      </p:pic>
      <p:graphicFrame>
        <p:nvGraphicFramePr>
          <p:cNvPr id="109" name="TextBox 2">
            <a:extLst>
              <a:ext uri="{FF2B5EF4-FFF2-40B4-BE49-F238E27FC236}">
                <a16:creationId xmlns:a16="http://schemas.microsoft.com/office/drawing/2014/main" id="{A477CCDE-A567-876C-0244-794DB3834ED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329560272"/>
              </p:ext>
            </p:extLst>
          </p:nvPr>
        </p:nvGraphicFramePr>
        <p:xfrm>
          <a:off x="4196498" y="177800"/>
          <a:ext cx="7805002" cy="65532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20327540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1E05CC12-80C0-8BA8-F6FF-5BBECA094593}"/>
              </a:ext>
            </a:extLst>
          </p:cNvPr>
          <p:cNvSpPr txBox="1"/>
          <p:nvPr/>
        </p:nvSpPr>
        <p:spPr>
          <a:xfrm>
            <a:off x="0" y="-292099"/>
            <a:ext cx="12192000" cy="96519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000" b="1" kern="1200" dirty="0">
                <a:solidFill>
                  <a:schemeClr val="tx2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F6DEC41-E91B-DF5A-9030-C161B6622CBB}"/>
              </a:ext>
            </a:extLst>
          </p:cNvPr>
          <p:cNvSpPr txBox="1"/>
          <p:nvPr/>
        </p:nvSpPr>
        <p:spPr>
          <a:xfrm>
            <a:off x="0" y="381001"/>
            <a:ext cx="12192000" cy="6477000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25000" lnSpcReduction="20000"/>
          </a:bodyPr>
          <a:lstStyle/>
          <a:p>
            <a:pPr algn="just">
              <a:lnSpc>
                <a:spcPct val="170000"/>
              </a:lnSpc>
              <a:spcAft>
                <a:spcPts val="600"/>
              </a:spcAft>
            </a:pPr>
            <a:r>
              <a:rPr lang="en-US" sz="4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Abbott, (2025) </a:t>
            </a:r>
            <a:r>
              <a:rPr lang="en-US" sz="4400" i="1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FreeStyle</a:t>
            </a:r>
            <a:r>
              <a:rPr lang="en-US" sz="4400" i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for every need. </a:t>
            </a:r>
            <a:r>
              <a:rPr lang="en-US" sz="4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US" sz="4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https://www.freestyle.abbott/uk-en/discover/benefitsforme.html#3</a:t>
            </a:r>
            <a:r>
              <a:rPr lang="en-US" sz="4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(Accessed: 26 October 2025).</a:t>
            </a:r>
          </a:p>
          <a:p>
            <a:pPr algn="just">
              <a:lnSpc>
                <a:spcPct val="170000"/>
              </a:lnSpc>
              <a:spcAft>
                <a:spcPts val="600"/>
              </a:spcAft>
            </a:pPr>
            <a:endParaRPr lang="en-US" sz="44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70000"/>
              </a:lnSpc>
              <a:spcAft>
                <a:spcPts val="600"/>
              </a:spcAft>
            </a:pPr>
            <a:r>
              <a:rPr lang="en-US" sz="4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Abbott, (2023) </a:t>
            </a:r>
            <a:r>
              <a:rPr lang="en-US" sz="4400" i="1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FreeStyle</a:t>
            </a:r>
            <a:r>
              <a:rPr lang="en-US" sz="4400" i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Libre 3 System: Features—optional alarms for high or low glucose. </a:t>
            </a:r>
            <a:r>
              <a:rPr lang="en-US" sz="4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US" sz="4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https://www.freestyle.abbott/us-en/products/freestyle-libre-3.html</a:t>
            </a:r>
            <a:r>
              <a:rPr lang="en-US" sz="4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(Accessed: 26 October 2025).</a:t>
            </a:r>
          </a:p>
          <a:p>
            <a:pPr algn="just">
              <a:lnSpc>
                <a:spcPct val="170000"/>
              </a:lnSpc>
              <a:spcAft>
                <a:spcPts val="600"/>
              </a:spcAft>
            </a:pPr>
            <a:endParaRPr lang="en-US" sz="44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70000"/>
              </a:lnSpc>
              <a:spcAft>
                <a:spcPts val="600"/>
              </a:spcAft>
            </a:pPr>
            <a:r>
              <a:rPr lang="en-US" sz="4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Alotaibi, N., Wilson, C.B. &amp; Traynor, M. (2025) ‘Enhancing digital readiness and capability in healthcare: a systematic review of interventions, barriers, and facilitators’, </a:t>
            </a:r>
            <a:r>
              <a:rPr lang="en-US" sz="4400" i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BMC Health Services Research</a:t>
            </a:r>
            <a:r>
              <a:rPr lang="en-US" sz="4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25, Article number: 500.</a:t>
            </a:r>
          </a:p>
          <a:p>
            <a:pPr algn="just">
              <a:lnSpc>
                <a:spcPct val="170000"/>
              </a:lnSpc>
              <a:spcAft>
                <a:spcPts val="600"/>
              </a:spcAft>
            </a:pPr>
            <a:endParaRPr lang="en-US" sz="44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70000"/>
              </a:lnSpc>
              <a:spcAft>
                <a:spcPts val="600"/>
              </a:spcAft>
            </a:pPr>
            <a:r>
              <a:rPr lang="en-US" sz="4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Cucinotta, G., Tariq, Z., Sankar, A., Martin, F. L. and Nyangoma, S. (2024) ‘The use of </a:t>
            </a:r>
            <a:r>
              <a:rPr lang="en-US" sz="44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FreeStyle</a:t>
            </a:r>
            <a:r>
              <a:rPr lang="en-US" sz="4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Libre improves </a:t>
            </a:r>
            <a:r>
              <a:rPr lang="en-US" sz="44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glycaemic</a:t>
            </a:r>
            <a:r>
              <a:rPr lang="en-US" sz="4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control along with reducing diabetes burden and hospital admissions in a socially deprived Northwest English population’, </a:t>
            </a:r>
            <a:r>
              <a:rPr lang="en-US" sz="4400" i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Journal of Diabetes and Metabolic Disorders</a:t>
            </a:r>
            <a:r>
              <a:rPr lang="en-US" sz="4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23(1), pp. 1293–1304.</a:t>
            </a:r>
          </a:p>
          <a:p>
            <a:pPr algn="just">
              <a:lnSpc>
                <a:spcPct val="170000"/>
              </a:lnSpc>
              <a:spcAft>
                <a:spcPts val="600"/>
              </a:spcAft>
            </a:pPr>
            <a:endParaRPr lang="en-US" sz="44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70000"/>
              </a:lnSpc>
              <a:spcAft>
                <a:spcPts val="600"/>
              </a:spcAft>
            </a:pPr>
            <a:r>
              <a:rPr lang="en-US" sz="4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Crabtree, T.S.J., Choudhary, P., Kar, P. and Wilmot, E.G. (2023) ‘Flash glucose monitoring: the story so far and the journey ahead’, </a:t>
            </a:r>
            <a:r>
              <a:rPr lang="en-US" sz="4400" i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BMJ Innovations</a:t>
            </a:r>
            <a:r>
              <a:rPr lang="en-US" sz="4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9(1), p. 27. </a:t>
            </a:r>
          </a:p>
          <a:p>
            <a:pPr algn="just">
              <a:lnSpc>
                <a:spcPct val="170000"/>
              </a:lnSpc>
              <a:spcAft>
                <a:spcPts val="600"/>
              </a:spcAft>
            </a:pPr>
            <a:endParaRPr lang="en-US" sz="44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70000"/>
              </a:lnSpc>
              <a:spcAft>
                <a:spcPts val="600"/>
              </a:spcAft>
            </a:pPr>
            <a:r>
              <a:rPr lang="en-US" sz="4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Diabetes UK, (2024) </a:t>
            </a:r>
            <a:r>
              <a:rPr lang="en-US" sz="4400" i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many people in the UK have diabetes?</a:t>
            </a:r>
            <a:r>
              <a:rPr lang="en-US" sz="4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Available at: </a:t>
            </a:r>
            <a:r>
              <a:rPr lang="en-US" sz="4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https://www.diabetes.org.uk/about-us/about-the-charity/our-strategy/statistics</a:t>
            </a:r>
            <a:r>
              <a:rPr lang="en-US" sz="4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(Accessed: 24 October 2025).</a:t>
            </a:r>
          </a:p>
          <a:p>
            <a:pPr algn="just">
              <a:lnSpc>
                <a:spcPct val="170000"/>
              </a:lnSpc>
              <a:spcAft>
                <a:spcPts val="600"/>
              </a:spcAft>
            </a:pPr>
            <a:endParaRPr lang="en-US" sz="44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70000"/>
              </a:lnSpc>
              <a:spcAft>
                <a:spcPts val="600"/>
              </a:spcAft>
            </a:pPr>
            <a:r>
              <a:rPr lang="en-US" sz="4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Diabetes UK,  (2023) </a:t>
            </a:r>
            <a:r>
              <a:rPr lang="en-US" sz="4400" i="1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FreeStyle</a:t>
            </a:r>
            <a:r>
              <a:rPr lang="en-US" sz="4400" i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Libre 2 can now work as a real-time continuous glucose monitor.</a:t>
            </a:r>
            <a:r>
              <a:rPr lang="en-US" sz="4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Available at: </a:t>
            </a:r>
            <a:r>
              <a:rPr lang="en-US" sz="4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https://www.diabetes.org.uk/about-us/news-and-views/freestyle-libre-2-can-now-work-real-time-continuous-glucose-monitor</a:t>
            </a:r>
            <a:r>
              <a:rPr lang="en-US" sz="4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(Accessed: 26 October 2025).</a:t>
            </a:r>
          </a:p>
          <a:p>
            <a:pPr algn="just">
              <a:lnSpc>
                <a:spcPct val="170000"/>
              </a:lnSpc>
              <a:spcAft>
                <a:spcPts val="600"/>
              </a:spcAft>
            </a:pPr>
            <a:endParaRPr lang="en-US" sz="44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70000"/>
              </a:lnSpc>
              <a:spcAft>
                <a:spcPts val="600"/>
              </a:spcAft>
            </a:pPr>
            <a:r>
              <a:rPr lang="en-US" sz="44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Hicking</a:t>
            </a:r>
            <a:r>
              <a:rPr lang="en-US" sz="4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S. (2022) ‘New lifechanging tech available for all Type 1 diabetes patients’, </a:t>
            </a:r>
            <a:r>
              <a:rPr lang="en-US" sz="4400" i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National Health Executive</a:t>
            </a:r>
            <a:r>
              <a:rPr lang="en-US" sz="4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31 March. Available at: </a:t>
            </a:r>
            <a:r>
              <a:rPr lang="en-US" sz="4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https://www.nationalhealthexecutive.com/articles/new-lifechanging-tech-available-all-type-1-diabetes-patients</a:t>
            </a:r>
            <a:r>
              <a:rPr lang="en-US" sz="4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(Accessed: 28 October 2025).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500" dirty="0">
              <a:solidFill>
                <a:schemeClr val="tx2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500" dirty="0">
              <a:solidFill>
                <a:schemeClr val="tx2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500" dirty="0">
              <a:solidFill>
                <a:schemeClr val="tx2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500" dirty="0">
              <a:solidFill>
                <a:schemeClr val="tx2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500" dirty="0">
              <a:solidFill>
                <a:schemeClr val="tx2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500" dirty="0">
              <a:solidFill>
                <a:schemeClr val="tx2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5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1526453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996C552-A579-B272-D5AF-13E8C3855CD8}"/>
              </a:ext>
            </a:extLst>
          </p:cNvPr>
          <p:cNvSpPr txBox="1"/>
          <p:nvPr/>
        </p:nvSpPr>
        <p:spPr>
          <a:xfrm>
            <a:off x="0" y="0"/>
            <a:ext cx="12192000" cy="84401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US" sz="11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Higa, C., Davidson, E. J. and Loos, J. R. (2021) ‘Integrating family and friend support, information technology, and diabetes education in community-centric diabetes self-management’, </a:t>
            </a:r>
            <a:r>
              <a:rPr lang="en-US" sz="1100" i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Journal of the American Medical Informatics Association (JAMIA)</a:t>
            </a:r>
            <a:r>
              <a:rPr lang="en-US" sz="11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28(2), pp. 261–275.</a:t>
            </a:r>
          </a:p>
          <a:p>
            <a:pPr algn="just">
              <a:lnSpc>
                <a:spcPct val="150000"/>
              </a:lnSpc>
            </a:pPr>
            <a:endParaRPr lang="en-US" sz="11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sz="1100" dirty="0" err="1">
                <a:latin typeface="Arial" panose="020B0604020202020204" pitchFamily="34" charset="0"/>
              </a:rPr>
              <a:t>iPAG</a:t>
            </a:r>
            <a:r>
              <a:rPr lang="en-US" altLang="en-US" sz="1100" dirty="0">
                <a:latin typeface="Arial" panose="020B0604020202020204" pitchFamily="34" charset="0"/>
              </a:rPr>
              <a:t> Scotland, (2015)  </a:t>
            </a:r>
            <a:r>
              <a:rPr lang="en-US" altLang="en-US" sz="1100" i="1" dirty="0" err="1">
                <a:latin typeface="Arial" panose="020B0604020202020204" pitchFamily="34" charset="0"/>
              </a:rPr>
              <a:t>FreeStyle</a:t>
            </a:r>
            <a:r>
              <a:rPr lang="en-US" altLang="en-US" sz="1100" i="1" dirty="0">
                <a:latin typeface="Arial" panose="020B0604020202020204" pitchFamily="34" charset="0"/>
              </a:rPr>
              <a:t> Libre Flash Glucose Monitoring System from Abbott.</a:t>
            </a:r>
            <a:r>
              <a:rPr lang="en-US" altLang="en-US" sz="1100" dirty="0">
                <a:latin typeface="Arial" panose="020B0604020202020204" pitchFamily="34" charset="0"/>
              </a:rPr>
              <a:t> Available at: </a:t>
            </a:r>
            <a:r>
              <a:rPr lang="en-US" altLang="en-US" sz="1100" dirty="0">
                <a:latin typeface="Arial" panose="020B0604020202020204" pitchFamily="34" charset="0"/>
                <a:hlinkClick r:id="rId3"/>
              </a:rPr>
              <a:t>https://www.ipag.co.uk/freestyle-libre-flash-glucose-monitoring-system-from-abbott/</a:t>
            </a:r>
            <a:r>
              <a:rPr lang="en-US" altLang="en-US" sz="1100" dirty="0">
                <a:latin typeface="Arial" panose="020B0604020202020204" pitchFamily="34" charset="0"/>
              </a:rPr>
              <a:t> (Accessed: 1 November 2025).</a:t>
            </a:r>
          </a:p>
          <a:p>
            <a:pPr algn="just">
              <a:lnSpc>
                <a:spcPct val="150000"/>
              </a:lnSpc>
            </a:pP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Julian Healthcare,  (2019)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What is Diabetes and Can It Be Prevented?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Available at: </a:t>
            </a:r>
            <a:r>
              <a:rPr lang="en-GB" sz="11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https://julianhealthcare.com/2019/07/20/what-is-diabetes-and-can-it-be-prevented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(Accessed: 24 October 2025).</a:t>
            </a:r>
          </a:p>
          <a:p>
            <a:pPr algn="just">
              <a:lnSpc>
                <a:spcPct val="150000"/>
              </a:lnSpc>
            </a:pP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John Bell &amp;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Croyden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(2025)  </a:t>
            </a:r>
            <a:r>
              <a:rPr lang="en-GB" sz="1100" i="1" dirty="0" err="1">
                <a:latin typeface="Arial" panose="020B0604020202020204" pitchFamily="34" charset="0"/>
                <a:cs typeface="Arial" panose="020B0604020202020204" pitchFamily="34" charset="0"/>
              </a:rPr>
              <a:t>FreeStyle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 Libre 2 Sensor – 1 unit.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Available at: </a:t>
            </a:r>
            <a:r>
              <a:rPr lang="en-GB" sz="1100" u="sng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https://johnbellcroyden.co.uk/products/freestyle-libre-2-sensor?srsltid=AfmBOopHZt0GXpMNszjV_w2LjApo4uGQRg9rzKplL_D1KYSJusUtAvsq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(Accessed: 18 October 2025).</a:t>
            </a:r>
          </a:p>
          <a:p>
            <a:pPr algn="just">
              <a:lnSpc>
                <a:spcPct val="150000"/>
              </a:lnSpc>
            </a:pP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Klupa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T.,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Czupryniak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L., Dzida, G.,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Fichna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P., Jarosz-Chobot, P., Gumprecht, J., Mysliwiec, M.,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Szadkowska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A., Bomba-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Opon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D., Czajkowski, K., Malecki, M. T. &amp;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Zozulinska-Ziolkiewicz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D. A. (2023) ‘Expanding the Role of Continuous Glucose Monitoring in Modern Diabetes Care Beyond Type 1 Disease’,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Diabetes Therapy: Research, Treatment and Education of Diabetes and Related Disorders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14(8), pp. 1241-1266.</a:t>
            </a:r>
          </a:p>
          <a:p>
            <a:pPr algn="just">
              <a:lnSpc>
                <a:spcPct val="150000"/>
              </a:lnSpc>
            </a:pP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Markson, T. (2024) ‘Parties “not being honest” about scale of NHS funding needed to tackle healthcare crisis’,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Civil Service World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1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https://www.civilserviceworld.com/news/article/nhs-38bn-funding-gap-health-foundation-report</a:t>
            </a:r>
            <a:r>
              <a:rPr lang="en-GB" sz="11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(Accessed: 29 October 2025).</a:t>
            </a:r>
          </a:p>
          <a:p>
            <a:pPr algn="just">
              <a:lnSpc>
                <a:spcPct val="150000"/>
              </a:lnSpc>
            </a:pP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NHS England, (2023)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Inclusive digital healthcare: A framework for NHS action on digital inclusion.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Available at: </a:t>
            </a:r>
            <a:r>
              <a:rPr lang="en-GB" sz="11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https://www.england.nhs.uk/long-read/inclusive-digital-healthcare-a-framework-for-nhs-action-on-digital-inclusion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(Accessed: 28 October 2025).</a:t>
            </a:r>
          </a:p>
          <a:p>
            <a:pPr algn="just">
              <a:lnSpc>
                <a:spcPct val="150000"/>
              </a:lnSpc>
            </a:pP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Oriot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P., Klipper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dit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Kurz, N.,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Ponchon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M., Weber, E., Colin, I.M. and Philips, J.C. (2023) ‘Benefits and limitations of hypo/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hyperglycemic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alarms associated with continuous glucose monitoring in individuals with diabetes’,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Diabetes Epidemiology &amp; Management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9, 100125.</a:t>
            </a:r>
          </a:p>
          <a:p>
            <a:pPr algn="just">
              <a:lnSpc>
                <a:spcPct val="150000"/>
              </a:lnSpc>
            </a:pP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Poche, E. (2023)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Diabetes Support Groups for Young Adults.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Available at</a:t>
            </a:r>
            <a:r>
              <a:rPr lang="en-GB" sz="11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11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https://www.type1strong.org/blog-post/diabetes-support-groups-for-young-adults</a:t>
            </a:r>
            <a:r>
              <a:rPr lang="en-GB" sz="11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(Accessed: 28 October 2025).</a:t>
            </a:r>
          </a:p>
          <a:p>
            <a:pPr algn="just">
              <a:lnSpc>
                <a:spcPct val="150000"/>
              </a:lnSpc>
            </a:pP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6630713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EB4754-1CFF-1E1E-E0EA-583E5A8994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340115"/>
            <a:ext cx="12192000" cy="1463633"/>
          </a:xfrm>
        </p:spPr>
        <p:txBody>
          <a:bodyPr>
            <a:normAutofit/>
          </a:bodyPr>
          <a:lstStyle/>
          <a:p>
            <a:pPr algn="just">
              <a:lnSpc>
                <a:spcPct val="15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61C68B3-73F3-50FE-1FB5-DE8425DB9399}"/>
              </a:ext>
            </a:extLst>
          </p:cNvPr>
          <p:cNvSpPr txBox="1"/>
          <p:nvPr/>
        </p:nvSpPr>
        <p:spPr>
          <a:xfrm>
            <a:off x="0" y="87682"/>
            <a:ext cx="12192000" cy="26070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Reddy, N., Verma, N. &amp; Dungan, K, (2023) ‘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Monitoring Technologies - Continuous Glucose Monitoring, Mobile Technology, Biomarkers of </a:t>
            </a:r>
            <a:r>
              <a:rPr lang="en-GB" sz="1100" i="1" dirty="0" err="1">
                <a:latin typeface="Arial" panose="020B0604020202020204" pitchFamily="34" charset="0"/>
                <a:cs typeface="Arial" panose="020B0604020202020204" pitchFamily="34" charset="0"/>
              </a:rPr>
              <a:t>Glycemic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 Control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https://www.ncbi.nlm.nih.gov/books/NBK279046/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 (Accessed: 27 October 2025).</a:t>
            </a:r>
          </a:p>
          <a:p>
            <a:pPr>
              <a:lnSpc>
                <a:spcPct val="150000"/>
              </a:lnSpc>
            </a:pP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Sanders, C.K. and Scanlon, E. (2021) ‘The digital divide is a human rights issue: Advancing social inclusion through social work advocacy’,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Journal of Human Rights and Social Work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6(2), pp. 130–143.</a:t>
            </a:r>
          </a:p>
          <a:p>
            <a:pPr>
              <a:lnSpc>
                <a:spcPct val="150000"/>
              </a:lnSpc>
            </a:pP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Usoh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C.O., Kilen, K., Keyes, C., Johnson, C.P. and Aloi, J.A. (2022) ‘Telehealth technologies and their benefits to people with diabetes’,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Diabetes Spectrum: A Publication of the American Diabetes Association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35(1), pp. 8–15.</a:t>
            </a:r>
          </a:p>
          <a:p>
            <a:pPr>
              <a:lnSpc>
                <a:spcPct val="150000"/>
              </a:lnSpc>
            </a:pP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endParaRPr lang="en-US" sz="1100" dirty="0"/>
          </a:p>
        </p:txBody>
      </p:sp>
      <p:sp>
        <p:nvSpPr>
          <p:cNvPr id="5" name="AutoShape 2">
            <a:extLst>
              <a:ext uri="{FF2B5EF4-FFF2-40B4-BE49-F238E27FC236}">
                <a16:creationId xmlns:a16="http://schemas.microsoft.com/office/drawing/2014/main" id="{41457F4A-8996-DE01-A9A1-7C603DB46DE2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19278600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009446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708</TotalTime>
  <Words>1893</Words>
  <Application>Microsoft Macintosh PowerPoint</Application>
  <PresentationFormat>Widescreen</PresentationFormat>
  <Paragraphs>126</Paragraphs>
  <Slides>13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Aptos</vt:lpstr>
      <vt:lpstr>Aptos Display</vt:lpstr>
      <vt:lpstr>Arial</vt:lpstr>
      <vt:lpstr>Office Theme</vt:lpstr>
      <vt:lpstr>Name: Safina Bibi Student Number: 2243482 Module Code: BMHP6026 Assignment Title: Component  2: Viva Voce (Oral Presentation)   Lecturer: Zakiyyah Ahmed  Digital innovation: Freestyle Libre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.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Safina Bibi (2243482)</dc:creator>
  <cp:lastModifiedBy>Safina Bibi (2243482)</cp:lastModifiedBy>
  <cp:revision>1</cp:revision>
  <dcterms:created xsi:type="dcterms:W3CDTF">2025-10-24T16:12:35Z</dcterms:created>
  <dcterms:modified xsi:type="dcterms:W3CDTF">2025-11-05T21:24:21Z</dcterms:modified>
</cp:coreProperties>
</file>