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3" r:id="rId4"/>
  </p:sldMasterIdLst>
  <p:notesMasterIdLst>
    <p:notesMasterId r:id="rId29"/>
  </p:notesMasterIdLst>
  <p:handoutMasterIdLst>
    <p:handoutMasterId r:id="rId30"/>
  </p:handoutMasterIdLst>
  <p:sldIdLst>
    <p:sldId id="394" r:id="rId5"/>
    <p:sldId id="400" r:id="rId6"/>
    <p:sldId id="410" r:id="rId7"/>
    <p:sldId id="408" r:id="rId8"/>
    <p:sldId id="415" r:id="rId9"/>
    <p:sldId id="413" r:id="rId10"/>
    <p:sldId id="397" r:id="rId11"/>
    <p:sldId id="412" r:id="rId12"/>
    <p:sldId id="420" r:id="rId13"/>
    <p:sldId id="421" r:id="rId14"/>
    <p:sldId id="398" r:id="rId15"/>
    <p:sldId id="418" r:id="rId16"/>
    <p:sldId id="403" r:id="rId17"/>
    <p:sldId id="399" r:id="rId18"/>
    <p:sldId id="416" r:id="rId19"/>
    <p:sldId id="407" r:id="rId20"/>
    <p:sldId id="424" r:id="rId21"/>
    <p:sldId id="404" r:id="rId22"/>
    <p:sldId id="402" r:id="rId23"/>
    <p:sldId id="401" r:id="rId24"/>
    <p:sldId id="414" r:id="rId25"/>
    <p:sldId id="417" r:id="rId26"/>
    <p:sldId id="423" r:id="rId27"/>
    <p:sldId id="41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01208-3945-2B6E-0E84-5DF4B51DC4F1}" v="895" dt="2022-08-09T10:55:09.253"/>
    <p1510:client id="{23FDBA16-EC77-25B5-00CD-8BBD37EFF776}" v="1312" dt="2022-08-09T22:06:39.457"/>
    <p1510:client id="{5A88652A-252F-4CAD-887D-84B9DA8280A4}" v="9500" dt="2022-08-09T22:13:53.306"/>
    <p1510:client id="{6AB26263-BD88-13CC-1FE5-78DF90F1EFA1}" v="108" dt="2022-08-09T11:51:58.123"/>
    <p1510:client id="{79A83391-AF8A-61EB-3B1E-49AFEB5E7277}" v="342" dt="2022-08-09T15:17:27.700"/>
    <p1510:client id="{AB6ECA85-BBD9-F770-5940-6C1CA46B73B4}" v="1" dt="2022-08-09T11:53:29.422"/>
    <p1510:client id="{EA689E4F-B420-DC7D-9FC7-D0C9D03D3284}" v="83" dt="2022-08-09T11:12:45.752"/>
    <p1510:client id="{F8D914DE-5DE3-8A4A-8AFB-04431009D75E}" v="55" dt="2022-08-09T21:00:54.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guide pos="3840"/>
        <p:guide orient="horz" pos="216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BAC86D-3727-4B8B-8CF5-69414D5EF6B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9D44E34-0A4F-4848-9A8E-190897D84AD5}">
      <dgm:prSet custT="1"/>
      <dgm:spPr/>
      <dgm:t>
        <a:bodyPr/>
        <a:lstStyle/>
        <a:p>
          <a:r>
            <a:rPr lang="en-GB" sz="1600" dirty="0">
              <a:latin typeface="Tahoma" panose="020B0604030504040204" pitchFamily="34" charset="0"/>
              <a:ea typeface="Tahoma" panose="020B0604030504040204" pitchFamily="34" charset="0"/>
              <a:cs typeface="Tahoma" panose="020B0604030504040204" pitchFamily="34" charset="0"/>
            </a:rPr>
            <a:t>Being </a:t>
          </a:r>
          <a:r>
            <a:rPr lang="en-GB" sz="1600" b="1" dirty="0">
              <a:latin typeface="Tahoma" panose="020B0604030504040204" pitchFamily="34" charset="0"/>
              <a:ea typeface="Tahoma" panose="020B0604030504040204" pitchFamily="34" charset="0"/>
              <a:cs typeface="Tahoma" panose="020B0604030504040204" pitchFamily="34" charset="0"/>
            </a:rPr>
            <a:t>the world's most populous nation </a:t>
          </a:r>
          <a:r>
            <a:rPr lang="en-GB" sz="1600" dirty="0">
              <a:latin typeface="Tahoma" panose="020B0604030504040204" pitchFamily="34" charset="0"/>
              <a:ea typeface="Tahoma" panose="020B0604030504040204" pitchFamily="34" charset="0"/>
              <a:cs typeface="Tahoma" panose="020B0604030504040204" pitchFamily="34" charset="0"/>
            </a:rPr>
            <a:t>with over 1.41 billion as of 2021(World Bank, </a:t>
          </a:r>
          <a:r>
            <a:rPr lang="en-GB" sz="1600" dirty="0" err="1">
              <a:latin typeface="Tahoma" panose="020B0604030504040204" pitchFamily="34" charset="0"/>
              <a:ea typeface="Tahoma" panose="020B0604030504040204" pitchFamily="34" charset="0"/>
              <a:cs typeface="Tahoma" panose="020B0604030504040204" pitchFamily="34" charset="0"/>
            </a:rPr>
            <a:t>n.d.a</a:t>
          </a:r>
          <a:r>
            <a:rPr lang="en-GB" sz="1600" dirty="0">
              <a:latin typeface="Tahoma" panose="020B0604030504040204" pitchFamily="34" charset="0"/>
              <a:ea typeface="Tahoma" panose="020B0604030504040204" pitchFamily="34" charset="0"/>
              <a:cs typeface="Tahoma" panose="020B0604030504040204" pitchFamily="34" charset="0"/>
            </a:rPr>
            <a:t>), cheap labour is abundant, with over 200 million skilled workers from the total workforce (People's Daily).</a:t>
          </a:r>
        </a:p>
        <a:p>
          <a:r>
            <a:rPr lang="en-GB" sz="1600" b="1" dirty="0">
              <a:latin typeface="Tahoma" panose="020B0604030504040204" pitchFamily="34" charset="0"/>
              <a:ea typeface="Tahoma" panose="020B0604030504040204" pitchFamily="34" charset="0"/>
              <a:cs typeface="Tahoma" panose="020B0604030504040204" pitchFamily="34" charset="0"/>
            </a:rPr>
            <a:t>Ethnicity</a:t>
          </a:r>
          <a:r>
            <a:rPr lang="en-GB" sz="1600" dirty="0">
              <a:latin typeface="Tahoma" panose="020B0604030504040204" pitchFamily="34" charset="0"/>
              <a:ea typeface="Tahoma" panose="020B0604030504040204" pitchFamily="34" charset="0"/>
              <a:cs typeface="Tahoma" panose="020B0604030504040204" pitchFamily="34" charset="0"/>
            </a:rPr>
            <a:t> - 56 official ethnic groups where the Han Chinese group account for 92% of the population (UNC, 2022).</a:t>
          </a:r>
          <a:endParaRPr lang="en-US" sz="1600" dirty="0">
            <a:latin typeface="Tahoma" panose="020B0604030504040204" pitchFamily="34" charset="0"/>
            <a:ea typeface="Tahoma" panose="020B0604030504040204" pitchFamily="34" charset="0"/>
            <a:cs typeface="Tahoma" panose="020B0604030504040204" pitchFamily="34" charset="0"/>
          </a:endParaRPr>
        </a:p>
      </dgm:t>
    </dgm:pt>
    <dgm:pt modelId="{6C9BA6F5-7767-440E-8D4D-B8A3237CDD2C}" type="parTrans" cxnId="{452D305B-191E-46AF-82F0-68B4CD167B14}">
      <dgm:prSet/>
      <dgm:spPr/>
      <dgm:t>
        <a:bodyPr/>
        <a:lstStyle/>
        <a:p>
          <a:endParaRPr lang="en-US"/>
        </a:p>
      </dgm:t>
    </dgm:pt>
    <dgm:pt modelId="{BF5E3888-E3CD-4067-8059-F44189F44A99}" type="sibTrans" cxnId="{452D305B-191E-46AF-82F0-68B4CD167B14}">
      <dgm:prSet/>
      <dgm:spPr/>
      <dgm:t>
        <a:bodyPr/>
        <a:lstStyle/>
        <a:p>
          <a:endParaRPr lang="en-US"/>
        </a:p>
      </dgm:t>
    </dgm:pt>
    <dgm:pt modelId="{C24E17CB-D8BE-4E96-99FF-451A44172CE6}">
      <dgm:prSet custT="1"/>
      <dgm:spPr/>
      <dgm:t>
        <a:bodyPr/>
        <a:lstStyle/>
        <a:p>
          <a:pPr>
            <a:buFont typeface="Wingdings" panose="05000000000000000000" pitchFamily="2" charset="2"/>
            <a:buChar char=""/>
          </a:pPr>
          <a:r>
            <a:rPr lang="en-GB" sz="1800" b="1" dirty="0">
              <a:latin typeface="Tahoma" panose="020B0604030504040204" pitchFamily="34" charset="0"/>
              <a:ea typeface="Tahoma" panose="020B0604030504040204" pitchFamily="34" charset="0"/>
              <a:cs typeface="Tahoma" panose="020B0604030504040204" pitchFamily="34" charset="0"/>
            </a:rPr>
            <a:t>Religion</a:t>
          </a:r>
          <a:r>
            <a:rPr lang="en-GB" sz="1800" dirty="0">
              <a:latin typeface="Tahoma" panose="020B0604030504040204" pitchFamily="34" charset="0"/>
              <a:ea typeface="Tahoma" panose="020B0604030504040204" pitchFamily="34" charset="0"/>
              <a:cs typeface="Tahoma" panose="020B0604030504040204" pitchFamily="34" charset="0"/>
            </a:rPr>
            <a:t> </a:t>
          </a:r>
          <a:r>
            <a:rPr lang="en-US" sz="1800" dirty="0">
              <a:latin typeface="Tahoma" panose="020B0604030504040204" pitchFamily="34" charset="0"/>
              <a:ea typeface="Tahoma" panose="020B0604030504040204" pitchFamily="34" charset="0"/>
              <a:cs typeface="Tahoma" panose="020B0604030504040204" pitchFamily="34" charset="0"/>
            </a:rPr>
            <a:t>–</a:t>
          </a:r>
          <a:r>
            <a:rPr lang="en-GB" sz="1800" dirty="0">
              <a:latin typeface="Tahoma" panose="020B0604030504040204" pitchFamily="34" charset="0"/>
              <a:ea typeface="Tahoma" panose="020B0604030504040204" pitchFamily="34" charset="0"/>
              <a:cs typeface="Tahoma" panose="020B0604030504040204" pitchFamily="34" charset="0"/>
            </a:rPr>
            <a:t> Buddhism, Daoism, Catholicism, Islam, and Protestantism are the religions recognized by the Chinese Communist Party which members are atheist (Albert and Maizland,2020).</a:t>
          </a:r>
        </a:p>
        <a:p>
          <a:pPr>
            <a:buFont typeface="Wingdings" panose="05000000000000000000" pitchFamily="2" charset="2"/>
            <a:buChar char=""/>
          </a:pPr>
          <a:r>
            <a:rPr lang="en-GB" sz="1800" b="1" dirty="0">
              <a:latin typeface="Tahoma" panose="020B0604030504040204" pitchFamily="34" charset="0"/>
              <a:ea typeface="Tahoma" panose="020B0604030504040204" pitchFamily="34" charset="0"/>
              <a:cs typeface="Tahoma" panose="020B0604030504040204" pitchFamily="34" charset="0"/>
            </a:rPr>
            <a:t>Language </a:t>
          </a:r>
          <a:r>
            <a:rPr lang="en-US" sz="1800" dirty="0">
              <a:latin typeface="Tahoma" panose="020B0604030504040204" pitchFamily="34" charset="0"/>
              <a:ea typeface="Tahoma" panose="020B0604030504040204" pitchFamily="34" charset="0"/>
              <a:cs typeface="Tahoma" panose="020B0604030504040204" pitchFamily="34" charset="0"/>
            </a:rPr>
            <a:t>–</a:t>
          </a:r>
          <a:r>
            <a:rPr lang="en-GB" sz="1800" dirty="0">
              <a:latin typeface="Tahoma" panose="020B0604030504040204" pitchFamily="34" charset="0"/>
              <a:ea typeface="Tahoma" panose="020B0604030504040204" pitchFamily="34" charset="0"/>
              <a:cs typeface="Tahoma" panose="020B0604030504040204" pitchFamily="34" charset="0"/>
            </a:rPr>
            <a:t> main spoken language is Chinese Mandarin (</a:t>
          </a:r>
          <a:r>
            <a:rPr lang="en-GB" sz="1800" dirty="0" err="1">
              <a:latin typeface="Tahoma" panose="020B0604030504040204" pitchFamily="34" charset="0"/>
              <a:ea typeface="Tahoma" panose="020B0604030504040204" pitchFamily="34" charset="0"/>
              <a:cs typeface="Tahoma" panose="020B0604030504040204" pitchFamily="34" charset="0"/>
            </a:rPr>
            <a:t>Sawe</a:t>
          </a:r>
          <a:r>
            <a:rPr lang="en-GB" sz="1800" dirty="0">
              <a:latin typeface="Tahoma" panose="020B0604030504040204" pitchFamily="34" charset="0"/>
              <a:ea typeface="Tahoma" panose="020B0604030504040204" pitchFamily="34" charset="0"/>
              <a:cs typeface="Tahoma" panose="020B0604030504040204" pitchFamily="34" charset="0"/>
            </a:rPr>
            <a:t>, 2020).</a:t>
          </a:r>
        </a:p>
        <a:p>
          <a:pPr>
            <a:buFont typeface="Wingdings" panose="05000000000000000000" pitchFamily="2" charset="2"/>
            <a:buChar char=""/>
          </a:pPr>
          <a:endParaRPr lang="en-US" sz="900" dirty="0"/>
        </a:p>
      </dgm:t>
    </dgm:pt>
    <dgm:pt modelId="{63EAD4F4-5AD4-4F19-AB30-EB0C0F06B385}" type="parTrans" cxnId="{8861E8CA-678E-4417-B2D2-F05B37052A0F}">
      <dgm:prSet/>
      <dgm:spPr/>
      <dgm:t>
        <a:bodyPr/>
        <a:lstStyle/>
        <a:p>
          <a:endParaRPr lang="en-US"/>
        </a:p>
      </dgm:t>
    </dgm:pt>
    <dgm:pt modelId="{E1F2BE16-EC11-4328-866D-14C68DFB93ED}" type="sibTrans" cxnId="{8861E8CA-678E-4417-B2D2-F05B37052A0F}">
      <dgm:prSet/>
      <dgm:spPr/>
      <dgm:t>
        <a:bodyPr/>
        <a:lstStyle/>
        <a:p>
          <a:endParaRPr lang="en-US"/>
        </a:p>
      </dgm:t>
    </dgm:pt>
    <dgm:pt modelId="{0DBCBD92-30EB-4907-890B-CE116CB5F47A}">
      <dgm:prSet custT="1"/>
      <dgm:spPr/>
      <dgm:t>
        <a:bodyPr/>
        <a:lstStyle/>
        <a:p>
          <a:r>
            <a:rPr lang="en-GB" sz="1800" dirty="0">
              <a:latin typeface="Tahoma" panose="020B0604030504040204" pitchFamily="34" charset="0"/>
              <a:ea typeface="Tahoma" panose="020B0604030504040204" pitchFamily="34" charset="0"/>
              <a:cs typeface="Tahoma" panose="020B0604030504040204" pitchFamily="34" charset="0"/>
            </a:rPr>
            <a:t>The</a:t>
          </a:r>
          <a:r>
            <a:rPr lang="en-GB" sz="1800" b="1" dirty="0">
              <a:latin typeface="Tahoma" panose="020B0604030504040204" pitchFamily="34" charset="0"/>
              <a:ea typeface="Tahoma" panose="020B0604030504040204" pitchFamily="34" charset="0"/>
              <a:cs typeface="Tahoma" panose="020B0604030504040204" pitchFamily="34" charset="0"/>
            </a:rPr>
            <a:t> 'World's Factory'</a:t>
          </a:r>
          <a:r>
            <a:rPr lang="en-GB" sz="1800" dirty="0">
              <a:latin typeface="Tahoma" panose="020B0604030504040204" pitchFamily="34" charset="0"/>
              <a:ea typeface="Tahoma" panose="020B0604030504040204" pitchFamily="34" charset="0"/>
              <a:cs typeface="Tahoma" panose="020B0604030504040204" pitchFamily="34" charset="0"/>
            </a:rPr>
            <a:t>: with a 28.7% share of the world's manufacturing production in 2019 (Richter, 2021), is the </a:t>
          </a:r>
          <a:r>
            <a:rPr lang="en-GB" sz="1800" b="1" dirty="0">
              <a:latin typeface="Tahoma" panose="020B0604030504040204" pitchFamily="34" charset="0"/>
              <a:ea typeface="Tahoma" panose="020B0604030504040204" pitchFamily="34" charset="0"/>
              <a:cs typeface="Tahoma" panose="020B0604030504040204" pitchFamily="34" charset="0"/>
            </a:rPr>
            <a:t>largest exporter of goods</a:t>
          </a:r>
          <a:r>
            <a:rPr lang="en-GB" sz="1800" dirty="0">
              <a:latin typeface="Tahoma" panose="020B0604030504040204" pitchFamily="34" charset="0"/>
              <a:ea typeface="Tahoma" panose="020B0604030504040204" pitchFamily="34" charset="0"/>
              <a:cs typeface="Tahoma" panose="020B0604030504040204" pitchFamily="34" charset="0"/>
            </a:rPr>
            <a:t> in the world (Wang and Li, 2017).</a:t>
          </a:r>
        </a:p>
        <a:p>
          <a:endParaRPr lang="en-GB" sz="1000" dirty="0"/>
        </a:p>
      </dgm:t>
    </dgm:pt>
    <dgm:pt modelId="{547BCB7A-5C97-4E76-8BA7-40852562290B}" type="parTrans" cxnId="{9B3138E0-FE64-4A89-85A7-B4896963C68B}">
      <dgm:prSet/>
      <dgm:spPr/>
      <dgm:t>
        <a:bodyPr/>
        <a:lstStyle/>
        <a:p>
          <a:endParaRPr lang="en-US"/>
        </a:p>
      </dgm:t>
    </dgm:pt>
    <dgm:pt modelId="{F63269F4-28C9-49B4-BBE1-94F4AFE0D9E8}" type="sibTrans" cxnId="{9B3138E0-FE64-4A89-85A7-B4896963C68B}">
      <dgm:prSet/>
      <dgm:spPr/>
      <dgm:t>
        <a:bodyPr/>
        <a:lstStyle/>
        <a:p>
          <a:endParaRPr lang="en-US"/>
        </a:p>
      </dgm:t>
    </dgm:pt>
    <dgm:pt modelId="{7F618A07-B922-444E-9261-E1727BCA4700}" type="pres">
      <dgm:prSet presAssocID="{8FBAC86D-3727-4B8B-8CF5-69414D5EF6B1}" presName="vert0" presStyleCnt="0">
        <dgm:presLayoutVars>
          <dgm:dir/>
          <dgm:animOne val="branch"/>
          <dgm:animLvl val="lvl"/>
        </dgm:presLayoutVars>
      </dgm:prSet>
      <dgm:spPr/>
    </dgm:pt>
    <dgm:pt modelId="{1A840BE0-651A-49D5-9521-AF3CD6F71188}" type="pres">
      <dgm:prSet presAssocID="{99D44E34-0A4F-4848-9A8E-190897D84AD5}" presName="thickLine" presStyleLbl="alignNode1" presStyleIdx="0" presStyleCnt="3"/>
      <dgm:spPr/>
    </dgm:pt>
    <dgm:pt modelId="{C8D8C13A-FF8C-4C65-A6F0-F3486E842F10}" type="pres">
      <dgm:prSet presAssocID="{99D44E34-0A4F-4848-9A8E-190897D84AD5}" presName="horz1" presStyleCnt="0"/>
      <dgm:spPr/>
    </dgm:pt>
    <dgm:pt modelId="{4F2AE716-3B31-4C77-96C1-2FBB82A97D5D}" type="pres">
      <dgm:prSet presAssocID="{99D44E34-0A4F-4848-9A8E-190897D84AD5}" presName="tx1" presStyleLbl="revTx" presStyleIdx="0" presStyleCnt="3" custScaleY="72894"/>
      <dgm:spPr/>
    </dgm:pt>
    <dgm:pt modelId="{64BDC5B1-EA34-466A-8A1C-21EB97A59988}" type="pres">
      <dgm:prSet presAssocID="{99D44E34-0A4F-4848-9A8E-190897D84AD5}" presName="vert1" presStyleCnt="0"/>
      <dgm:spPr/>
    </dgm:pt>
    <dgm:pt modelId="{4DCE0EAC-5E75-4170-8818-E0C6E830B7AA}" type="pres">
      <dgm:prSet presAssocID="{C24E17CB-D8BE-4E96-99FF-451A44172CE6}" presName="thickLine" presStyleLbl="alignNode1" presStyleIdx="1" presStyleCnt="3"/>
      <dgm:spPr/>
    </dgm:pt>
    <dgm:pt modelId="{B2E7A0E2-710B-498F-A519-59FF769F62F3}" type="pres">
      <dgm:prSet presAssocID="{C24E17CB-D8BE-4E96-99FF-451A44172CE6}" presName="horz1" presStyleCnt="0"/>
      <dgm:spPr/>
    </dgm:pt>
    <dgm:pt modelId="{ECAF609F-9C0B-4DBA-AAD0-835A5B45A49E}" type="pres">
      <dgm:prSet presAssocID="{C24E17CB-D8BE-4E96-99FF-451A44172CE6}" presName="tx1" presStyleLbl="revTx" presStyleIdx="1" presStyleCnt="3" custScaleX="100098" custScaleY="79156"/>
      <dgm:spPr/>
    </dgm:pt>
    <dgm:pt modelId="{A535EE36-D741-4B0A-AFEE-5E92C99A0B76}" type="pres">
      <dgm:prSet presAssocID="{C24E17CB-D8BE-4E96-99FF-451A44172CE6}" presName="vert1" presStyleCnt="0"/>
      <dgm:spPr/>
    </dgm:pt>
    <dgm:pt modelId="{ECF5BABC-22BE-4003-BDD3-EBCB5D059518}" type="pres">
      <dgm:prSet presAssocID="{0DBCBD92-30EB-4907-890B-CE116CB5F47A}" presName="thickLine" presStyleLbl="alignNode1" presStyleIdx="2" presStyleCnt="3"/>
      <dgm:spPr/>
    </dgm:pt>
    <dgm:pt modelId="{8E9F6646-0A66-4007-8DCA-E057D7CE14F4}" type="pres">
      <dgm:prSet presAssocID="{0DBCBD92-30EB-4907-890B-CE116CB5F47A}" presName="horz1" presStyleCnt="0"/>
      <dgm:spPr/>
    </dgm:pt>
    <dgm:pt modelId="{3B29A5FF-4054-42B0-AF31-2221B08EC036}" type="pres">
      <dgm:prSet presAssocID="{0DBCBD92-30EB-4907-890B-CE116CB5F47A}" presName="tx1" presStyleLbl="revTx" presStyleIdx="2" presStyleCnt="3" custScaleY="83463"/>
      <dgm:spPr/>
    </dgm:pt>
    <dgm:pt modelId="{6508CB94-666C-4C02-A70E-139E67BCDD07}" type="pres">
      <dgm:prSet presAssocID="{0DBCBD92-30EB-4907-890B-CE116CB5F47A}" presName="vert1" presStyleCnt="0"/>
      <dgm:spPr/>
    </dgm:pt>
  </dgm:ptLst>
  <dgm:cxnLst>
    <dgm:cxn modelId="{5F0AB200-5FFF-4DBB-B4A3-B5D4700405A1}" type="presOf" srcId="{99D44E34-0A4F-4848-9A8E-190897D84AD5}" destId="{4F2AE716-3B31-4C77-96C1-2FBB82A97D5D}" srcOrd="0" destOrd="0" presId="urn:microsoft.com/office/officeart/2008/layout/LinedList"/>
    <dgm:cxn modelId="{C8C8AA22-0B48-440A-BF08-BFA30B18FDFF}" type="presOf" srcId="{8FBAC86D-3727-4B8B-8CF5-69414D5EF6B1}" destId="{7F618A07-B922-444E-9261-E1727BCA4700}" srcOrd="0" destOrd="0" presId="urn:microsoft.com/office/officeart/2008/layout/LinedList"/>
    <dgm:cxn modelId="{452D305B-191E-46AF-82F0-68B4CD167B14}" srcId="{8FBAC86D-3727-4B8B-8CF5-69414D5EF6B1}" destId="{99D44E34-0A4F-4848-9A8E-190897D84AD5}" srcOrd="0" destOrd="0" parTransId="{6C9BA6F5-7767-440E-8D4D-B8A3237CDD2C}" sibTransId="{BF5E3888-E3CD-4067-8059-F44189F44A99}"/>
    <dgm:cxn modelId="{57E7B290-3F18-40C8-87C7-092F439DE60B}" type="presOf" srcId="{0DBCBD92-30EB-4907-890B-CE116CB5F47A}" destId="{3B29A5FF-4054-42B0-AF31-2221B08EC036}" srcOrd="0" destOrd="0" presId="urn:microsoft.com/office/officeart/2008/layout/LinedList"/>
    <dgm:cxn modelId="{D33C02C6-C297-43B7-BB89-047A4A65AB2F}" type="presOf" srcId="{C24E17CB-D8BE-4E96-99FF-451A44172CE6}" destId="{ECAF609F-9C0B-4DBA-AAD0-835A5B45A49E}" srcOrd="0" destOrd="0" presId="urn:microsoft.com/office/officeart/2008/layout/LinedList"/>
    <dgm:cxn modelId="{8861E8CA-678E-4417-B2D2-F05B37052A0F}" srcId="{8FBAC86D-3727-4B8B-8CF5-69414D5EF6B1}" destId="{C24E17CB-D8BE-4E96-99FF-451A44172CE6}" srcOrd="1" destOrd="0" parTransId="{63EAD4F4-5AD4-4F19-AB30-EB0C0F06B385}" sibTransId="{E1F2BE16-EC11-4328-866D-14C68DFB93ED}"/>
    <dgm:cxn modelId="{9B3138E0-FE64-4A89-85A7-B4896963C68B}" srcId="{8FBAC86D-3727-4B8B-8CF5-69414D5EF6B1}" destId="{0DBCBD92-30EB-4907-890B-CE116CB5F47A}" srcOrd="2" destOrd="0" parTransId="{547BCB7A-5C97-4E76-8BA7-40852562290B}" sibTransId="{F63269F4-28C9-49B4-BBE1-94F4AFE0D9E8}"/>
    <dgm:cxn modelId="{E6DA1B4B-91E2-460D-9EA1-A2A8107F7607}" type="presParOf" srcId="{7F618A07-B922-444E-9261-E1727BCA4700}" destId="{1A840BE0-651A-49D5-9521-AF3CD6F71188}" srcOrd="0" destOrd="0" presId="urn:microsoft.com/office/officeart/2008/layout/LinedList"/>
    <dgm:cxn modelId="{8C851216-2871-448E-9D28-F614F2DF2322}" type="presParOf" srcId="{7F618A07-B922-444E-9261-E1727BCA4700}" destId="{C8D8C13A-FF8C-4C65-A6F0-F3486E842F10}" srcOrd="1" destOrd="0" presId="urn:microsoft.com/office/officeart/2008/layout/LinedList"/>
    <dgm:cxn modelId="{DB55648E-FB1E-4B28-A249-625C557CC276}" type="presParOf" srcId="{C8D8C13A-FF8C-4C65-A6F0-F3486E842F10}" destId="{4F2AE716-3B31-4C77-96C1-2FBB82A97D5D}" srcOrd="0" destOrd="0" presId="urn:microsoft.com/office/officeart/2008/layout/LinedList"/>
    <dgm:cxn modelId="{E022048A-1CAC-4CC1-AC80-C91A61229D9F}" type="presParOf" srcId="{C8D8C13A-FF8C-4C65-A6F0-F3486E842F10}" destId="{64BDC5B1-EA34-466A-8A1C-21EB97A59988}" srcOrd="1" destOrd="0" presId="urn:microsoft.com/office/officeart/2008/layout/LinedList"/>
    <dgm:cxn modelId="{0B62C974-4D60-4088-B2B7-C249954B7EFF}" type="presParOf" srcId="{7F618A07-B922-444E-9261-E1727BCA4700}" destId="{4DCE0EAC-5E75-4170-8818-E0C6E830B7AA}" srcOrd="2" destOrd="0" presId="urn:microsoft.com/office/officeart/2008/layout/LinedList"/>
    <dgm:cxn modelId="{A532E21D-E2E8-4188-85E8-70AB349B966A}" type="presParOf" srcId="{7F618A07-B922-444E-9261-E1727BCA4700}" destId="{B2E7A0E2-710B-498F-A519-59FF769F62F3}" srcOrd="3" destOrd="0" presId="urn:microsoft.com/office/officeart/2008/layout/LinedList"/>
    <dgm:cxn modelId="{6C1C66E2-E1A8-4A8C-BA71-EDE818A2BE50}" type="presParOf" srcId="{B2E7A0E2-710B-498F-A519-59FF769F62F3}" destId="{ECAF609F-9C0B-4DBA-AAD0-835A5B45A49E}" srcOrd="0" destOrd="0" presId="urn:microsoft.com/office/officeart/2008/layout/LinedList"/>
    <dgm:cxn modelId="{CE9D9D5E-B1DB-4714-9032-29BED9C3F60E}" type="presParOf" srcId="{B2E7A0E2-710B-498F-A519-59FF769F62F3}" destId="{A535EE36-D741-4B0A-AFEE-5E92C99A0B76}" srcOrd="1" destOrd="0" presId="urn:microsoft.com/office/officeart/2008/layout/LinedList"/>
    <dgm:cxn modelId="{4CA5B01F-89A2-41B5-913B-88044A959169}" type="presParOf" srcId="{7F618A07-B922-444E-9261-E1727BCA4700}" destId="{ECF5BABC-22BE-4003-BDD3-EBCB5D059518}" srcOrd="4" destOrd="0" presId="urn:microsoft.com/office/officeart/2008/layout/LinedList"/>
    <dgm:cxn modelId="{A015E2EA-C207-460C-891C-A2207967F8BB}" type="presParOf" srcId="{7F618A07-B922-444E-9261-E1727BCA4700}" destId="{8E9F6646-0A66-4007-8DCA-E057D7CE14F4}" srcOrd="5" destOrd="0" presId="urn:microsoft.com/office/officeart/2008/layout/LinedList"/>
    <dgm:cxn modelId="{BE3D5A52-EE03-4DCB-96B3-3D95AFE86F2E}" type="presParOf" srcId="{8E9F6646-0A66-4007-8DCA-E057D7CE14F4}" destId="{3B29A5FF-4054-42B0-AF31-2221B08EC036}" srcOrd="0" destOrd="0" presId="urn:microsoft.com/office/officeart/2008/layout/LinedList"/>
    <dgm:cxn modelId="{ACA3B07D-7D18-42A0-879B-645D4C8963A9}" type="presParOf" srcId="{8E9F6646-0A66-4007-8DCA-E057D7CE14F4}" destId="{6508CB94-666C-4C02-A70E-139E67BCDD0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03251-ED38-4FB4-BA71-BFCBD84E693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5D6C28C-BC19-4BEC-AE97-23E86A897D9E}">
      <dgm:prSet custT="1"/>
      <dgm:spPr/>
      <dgm:t>
        <a:bodyPr/>
        <a:lstStyle/>
        <a:p>
          <a:r>
            <a:rPr lang="en-GB" sz="1800" b="0" i="0" dirty="0">
              <a:latin typeface="Tahoma" panose="020B0604030504040204" pitchFamily="34" charset="0"/>
              <a:ea typeface="Tahoma" panose="020B0604030504040204" pitchFamily="34" charset="0"/>
              <a:cs typeface="Tahoma" panose="020B0604030504040204" pitchFamily="34" charset="0"/>
            </a:rPr>
            <a:t>China's </a:t>
          </a:r>
          <a:r>
            <a:rPr lang="en-GB" sz="1800" b="1" i="0" dirty="0">
              <a:latin typeface="Tahoma" panose="020B0604030504040204" pitchFamily="34" charset="0"/>
              <a:ea typeface="Tahoma" panose="020B0604030504040204" pitchFamily="34" charset="0"/>
              <a:cs typeface="Tahoma" panose="020B0604030504040204" pitchFamily="34" charset="0"/>
            </a:rPr>
            <a:t>economy is the second-largest globally </a:t>
          </a:r>
          <a:r>
            <a:rPr lang="en-GB" sz="1800" b="0" i="0" dirty="0">
              <a:latin typeface="Tahoma" panose="020B0604030504040204" pitchFamily="34" charset="0"/>
              <a:ea typeface="Tahoma" panose="020B0604030504040204" pitchFamily="34" charset="0"/>
              <a:cs typeface="Tahoma" panose="020B0604030504040204" pitchFamily="34" charset="0"/>
            </a:rPr>
            <a:t>with a GDP of 17.73 trillion dollars (World Bank, </a:t>
          </a:r>
          <a:r>
            <a:rPr lang="en-GB" sz="1800" b="0" i="0" dirty="0" err="1">
              <a:latin typeface="Tahoma" panose="020B0604030504040204" pitchFamily="34" charset="0"/>
              <a:ea typeface="Tahoma" panose="020B0604030504040204" pitchFamily="34" charset="0"/>
              <a:cs typeface="Tahoma" panose="020B0604030504040204" pitchFamily="34" charset="0"/>
            </a:rPr>
            <a:t>n.d.b</a:t>
          </a:r>
          <a:r>
            <a:rPr lang="en-GB" sz="1800" b="0" i="0" dirty="0">
              <a:latin typeface="Tahoma" panose="020B0604030504040204" pitchFamily="34" charset="0"/>
              <a:ea typeface="Tahoma" panose="020B0604030504040204" pitchFamily="34" charset="0"/>
              <a:cs typeface="Tahoma" panose="020B0604030504040204" pitchFamily="34" charset="0"/>
            </a:rPr>
            <a:t>) and, by 2030, is </a:t>
          </a:r>
          <a:r>
            <a:rPr lang="en-GB" sz="1800" b="1" i="0" dirty="0">
              <a:latin typeface="Tahoma" panose="020B0604030504040204" pitchFamily="34" charset="0"/>
              <a:ea typeface="Tahoma" panose="020B0604030504040204" pitchFamily="34" charset="0"/>
              <a:cs typeface="Tahoma" panose="020B0604030504040204" pitchFamily="34" charset="0"/>
            </a:rPr>
            <a:t>forecasted to become first </a:t>
          </a:r>
          <a:r>
            <a:rPr lang="en-GB" sz="1800" b="0" i="0" dirty="0">
              <a:latin typeface="Tahoma" panose="020B0604030504040204" pitchFamily="34" charset="0"/>
              <a:ea typeface="Tahoma" panose="020B0604030504040204" pitchFamily="34" charset="0"/>
              <a:cs typeface="Tahoma" panose="020B0604030504040204" pitchFamily="34" charset="0"/>
            </a:rPr>
            <a:t>(Lucas,2019).</a:t>
          </a:r>
          <a:endParaRPr lang="en-GB" sz="1800" b="1" dirty="0">
            <a:latin typeface="Tahoma" panose="020B0604030504040204" pitchFamily="34" charset="0"/>
            <a:ea typeface="Tahoma" panose="020B0604030504040204" pitchFamily="34" charset="0"/>
            <a:cs typeface="Tahoma" panose="020B0604030504040204" pitchFamily="34" charset="0"/>
          </a:endParaRPr>
        </a:p>
        <a:p>
          <a:r>
            <a:rPr lang="en-GB" sz="1800" b="1" dirty="0">
              <a:latin typeface="Tahoma" panose="020B0604030504040204" pitchFamily="34" charset="0"/>
              <a:ea typeface="Tahoma" panose="020B0604030504040204" pitchFamily="34" charset="0"/>
              <a:cs typeface="Tahoma" panose="020B0604030504040204" pitchFamily="34" charset="0"/>
            </a:rPr>
            <a:t>Easy access to ports:</a:t>
          </a:r>
          <a:r>
            <a:rPr lang="en-GB" sz="1800" dirty="0">
              <a:latin typeface="Tahoma" panose="020B0604030504040204" pitchFamily="34" charset="0"/>
              <a:ea typeface="Tahoma" panose="020B0604030504040204" pitchFamily="34" charset="0"/>
              <a:cs typeface="Tahoma" panose="020B0604030504040204" pitchFamily="34" charset="0"/>
            </a:rPr>
            <a:t> China has the most shipping ports, including seven of the ten busiest ports in the world (</a:t>
          </a:r>
          <a:r>
            <a:rPr lang="en-GB" sz="1800" dirty="0" err="1">
              <a:latin typeface="Tahoma" panose="020B0604030504040204" pitchFamily="34" charset="0"/>
              <a:ea typeface="Tahoma" panose="020B0604030504040204" pitchFamily="34" charset="0"/>
              <a:cs typeface="Tahoma" panose="020B0604030504040204" pitchFamily="34" charset="0"/>
            </a:rPr>
            <a:t>Rochat</a:t>
          </a:r>
          <a:r>
            <a:rPr lang="en-GB" sz="1800" dirty="0">
              <a:latin typeface="Tahoma" panose="020B0604030504040204" pitchFamily="34" charset="0"/>
              <a:ea typeface="Tahoma" panose="020B0604030504040204" pitchFamily="34" charset="0"/>
              <a:cs typeface="Tahoma" panose="020B0604030504040204" pitchFamily="34" charset="0"/>
            </a:rPr>
            <a:t>, 2021).</a:t>
          </a:r>
          <a:endParaRPr lang="en-US" sz="1800" dirty="0">
            <a:latin typeface="Tahoma" panose="020B0604030504040204" pitchFamily="34" charset="0"/>
            <a:ea typeface="Tahoma" panose="020B0604030504040204" pitchFamily="34" charset="0"/>
            <a:cs typeface="Tahoma" panose="020B0604030504040204" pitchFamily="34" charset="0"/>
          </a:endParaRPr>
        </a:p>
      </dgm:t>
    </dgm:pt>
    <dgm:pt modelId="{504CB785-7FF2-44E4-A4CC-4BA705D33525}" type="parTrans" cxnId="{3819BAC5-E0D6-439B-9C38-F9E2DAE72BFA}">
      <dgm:prSet/>
      <dgm:spPr/>
      <dgm:t>
        <a:bodyPr/>
        <a:lstStyle/>
        <a:p>
          <a:endParaRPr lang="en-US"/>
        </a:p>
      </dgm:t>
    </dgm:pt>
    <dgm:pt modelId="{FF3B3407-A907-4E9F-904C-EEB696085CBF}" type="sibTrans" cxnId="{3819BAC5-E0D6-439B-9C38-F9E2DAE72BFA}">
      <dgm:prSet/>
      <dgm:spPr/>
      <dgm:t>
        <a:bodyPr/>
        <a:lstStyle/>
        <a:p>
          <a:endParaRPr lang="en-US"/>
        </a:p>
      </dgm:t>
    </dgm:pt>
    <dgm:pt modelId="{C834EEC7-4A46-4F9C-85CE-406C004571AD}">
      <dgm:prSet custT="1"/>
      <dgm:spPr/>
      <dgm:t>
        <a:bodyPr/>
        <a:lstStyle/>
        <a:p>
          <a:r>
            <a:rPr lang="en-GB" sz="1800" dirty="0">
              <a:latin typeface="Tahoma" panose="020B0604030504040204" pitchFamily="34" charset="0"/>
              <a:ea typeface="Tahoma" panose="020B0604030504040204" pitchFamily="34" charset="0"/>
              <a:cs typeface="Tahoma" panose="020B0604030504040204" pitchFamily="34" charset="0"/>
            </a:rPr>
            <a:t>Has the </a:t>
          </a:r>
          <a:r>
            <a:rPr lang="en-GB" sz="1800" b="1" dirty="0">
              <a:latin typeface="Tahoma" panose="020B0604030504040204" pitchFamily="34" charset="0"/>
              <a:ea typeface="Tahoma" panose="020B0604030504040204" pitchFamily="34" charset="0"/>
              <a:cs typeface="Tahoma" panose="020B0604030504040204" pitchFamily="34" charset="0"/>
            </a:rPr>
            <a:t>most extensive and fastest growing e-commerce market</a:t>
          </a:r>
          <a:r>
            <a:rPr lang="en-GB" sz="1800" dirty="0">
              <a:latin typeface="Tahoma" panose="020B0604030504040204" pitchFamily="34" charset="0"/>
              <a:ea typeface="Tahoma" panose="020B0604030504040204" pitchFamily="34" charset="0"/>
              <a:cs typeface="Tahoma" panose="020B0604030504040204" pitchFamily="34" charset="0"/>
            </a:rPr>
            <a:t> in the world, with 1.3 trillion sales in 2020 and is expected to grow by 49% in five years (Buchholz, 2021).</a:t>
          </a:r>
          <a:endParaRPr lang="en-US" sz="1800" dirty="0">
            <a:latin typeface="Tahoma" panose="020B0604030504040204" pitchFamily="34" charset="0"/>
            <a:ea typeface="Tahoma" panose="020B0604030504040204" pitchFamily="34" charset="0"/>
            <a:cs typeface="Tahoma" panose="020B0604030504040204" pitchFamily="34" charset="0"/>
          </a:endParaRPr>
        </a:p>
      </dgm:t>
    </dgm:pt>
    <dgm:pt modelId="{3D6FBA82-33B9-4231-8430-6F34CF2C399C}" type="parTrans" cxnId="{BD81155A-D0A4-4AAC-9F93-E0C1F099ECC2}">
      <dgm:prSet/>
      <dgm:spPr/>
      <dgm:t>
        <a:bodyPr/>
        <a:lstStyle/>
        <a:p>
          <a:endParaRPr lang="en-US"/>
        </a:p>
      </dgm:t>
    </dgm:pt>
    <dgm:pt modelId="{76A781B6-561C-4D1F-A00A-AAE2AA670463}" type="sibTrans" cxnId="{BD81155A-D0A4-4AAC-9F93-E0C1F099ECC2}">
      <dgm:prSet/>
      <dgm:spPr/>
      <dgm:t>
        <a:bodyPr/>
        <a:lstStyle/>
        <a:p>
          <a:endParaRPr lang="en-US"/>
        </a:p>
      </dgm:t>
    </dgm:pt>
    <dgm:pt modelId="{57CC8084-D281-415A-9A9B-28350DE531E3}">
      <dgm:prSet custT="1"/>
      <dgm:spPr/>
      <dgm:t>
        <a:bodyPr/>
        <a:lstStyle/>
        <a:p>
          <a:r>
            <a:rPr lang="en-GB" sz="1800" b="1" dirty="0">
              <a:latin typeface="Tahoma" panose="020B0604030504040204" pitchFamily="34" charset="0"/>
              <a:ea typeface="Tahoma" panose="020B0604030504040204" pitchFamily="34" charset="0"/>
              <a:cs typeface="Tahoma" panose="020B0604030504040204" pitchFamily="34" charset="0"/>
            </a:rPr>
            <a:t>Corporate income tax </a:t>
          </a:r>
          <a:r>
            <a:rPr lang="en-GB" sz="1800" dirty="0">
              <a:latin typeface="Tahoma" panose="020B0604030504040204" pitchFamily="34" charset="0"/>
              <a:ea typeface="Tahoma" panose="020B0604030504040204" pitchFamily="34" charset="0"/>
              <a:cs typeface="Tahoma" panose="020B0604030504040204" pitchFamily="34" charset="0"/>
            </a:rPr>
            <a:t>for all companies, foreign included, is standard at 25%, with a lower tax rate in specific industries/sectors (e. g. new/high tech companies – 15%) (PWC, 2022). </a:t>
          </a:r>
          <a:endParaRPr lang="en-US" sz="1800" dirty="0">
            <a:latin typeface="Tahoma" panose="020B0604030504040204" pitchFamily="34" charset="0"/>
            <a:ea typeface="Tahoma" panose="020B0604030504040204" pitchFamily="34" charset="0"/>
            <a:cs typeface="Tahoma" panose="020B0604030504040204" pitchFamily="34" charset="0"/>
          </a:endParaRPr>
        </a:p>
      </dgm:t>
    </dgm:pt>
    <dgm:pt modelId="{DBCB3F01-F2F4-4C63-A6CA-36AE09A8FB8D}" type="parTrans" cxnId="{34161CAE-ADA1-4B56-ABAB-295586FB8629}">
      <dgm:prSet/>
      <dgm:spPr/>
      <dgm:t>
        <a:bodyPr/>
        <a:lstStyle/>
        <a:p>
          <a:endParaRPr lang="en-US"/>
        </a:p>
      </dgm:t>
    </dgm:pt>
    <dgm:pt modelId="{5364845D-286B-4F48-A56D-A3B3F947EFE7}" type="sibTrans" cxnId="{34161CAE-ADA1-4B56-ABAB-295586FB8629}">
      <dgm:prSet/>
      <dgm:spPr/>
      <dgm:t>
        <a:bodyPr/>
        <a:lstStyle/>
        <a:p>
          <a:endParaRPr lang="en-US"/>
        </a:p>
      </dgm:t>
    </dgm:pt>
    <dgm:pt modelId="{715C05D6-FD63-4014-9497-EE10E68F477D}" type="pres">
      <dgm:prSet presAssocID="{71803251-ED38-4FB4-BA71-BFCBD84E6939}" presName="vert0" presStyleCnt="0">
        <dgm:presLayoutVars>
          <dgm:dir/>
          <dgm:animOne val="branch"/>
          <dgm:animLvl val="lvl"/>
        </dgm:presLayoutVars>
      </dgm:prSet>
      <dgm:spPr/>
    </dgm:pt>
    <dgm:pt modelId="{C3400E9E-5D53-45E2-ACFB-E8F58B31902A}" type="pres">
      <dgm:prSet presAssocID="{15D6C28C-BC19-4BEC-AE97-23E86A897D9E}" presName="thickLine" presStyleLbl="alignNode1" presStyleIdx="0" presStyleCnt="3"/>
      <dgm:spPr/>
    </dgm:pt>
    <dgm:pt modelId="{45FB4433-4EF2-4B02-81ED-54D0432A1F31}" type="pres">
      <dgm:prSet presAssocID="{15D6C28C-BC19-4BEC-AE97-23E86A897D9E}" presName="horz1" presStyleCnt="0"/>
      <dgm:spPr/>
    </dgm:pt>
    <dgm:pt modelId="{C455F075-97D1-4620-B6F4-22BFC8D7A960}" type="pres">
      <dgm:prSet presAssocID="{15D6C28C-BC19-4BEC-AE97-23E86A897D9E}" presName="tx1" presStyleLbl="revTx" presStyleIdx="0" presStyleCnt="3" custScaleY="194821"/>
      <dgm:spPr/>
    </dgm:pt>
    <dgm:pt modelId="{DF40DEBA-19A1-4738-8E86-145BB37992F3}" type="pres">
      <dgm:prSet presAssocID="{15D6C28C-BC19-4BEC-AE97-23E86A897D9E}" presName="vert1" presStyleCnt="0"/>
      <dgm:spPr/>
    </dgm:pt>
    <dgm:pt modelId="{F7E6A0BA-6095-4C6B-8F26-ABEFE132A9DE}" type="pres">
      <dgm:prSet presAssocID="{C834EEC7-4A46-4F9C-85CE-406C004571AD}" presName="thickLine" presStyleLbl="alignNode1" presStyleIdx="1" presStyleCnt="3"/>
      <dgm:spPr/>
    </dgm:pt>
    <dgm:pt modelId="{AB8D4265-C52D-49C1-B9F9-A5C025FDA53C}" type="pres">
      <dgm:prSet presAssocID="{C834EEC7-4A46-4F9C-85CE-406C004571AD}" presName="horz1" presStyleCnt="0"/>
      <dgm:spPr/>
    </dgm:pt>
    <dgm:pt modelId="{4E6FF10F-3CDA-4DF9-B398-D1FA6D96F818}" type="pres">
      <dgm:prSet presAssocID="{C834EEC7-4A46-4F9C-85CE-406C004571AD}" presName="tx1" presStyleLbl="revTx" presStyleIdx="1" presStyleCnt="3" custScaleY="110244"/>
      <dgm:spPr/>
    </dgm:pt>
    <dgm:pt modelId="{17B5D360-9332-4696-9693-217EA030D96B}" type="pres">
      <dgm:prSet presAssocID="{C834EEC7-4A46-4F9C-85CE-406C004571AD}" presName="vert1" presStyleCnt="0"/>
      <dgm:spPr/>
    </dgm:pt>
    <dgm:pt modelId="{D0847782-D794-4F43-AA25-D45B217DC3C9}" type="pres">
      <dgm:prSet presAssocID="{57CC8084-D281-415A-9A9B-28350DE531E3}" presName="thickLine" presStyleLbl="alignNode1" presStyleIdx="2" presStyleCnt="3"/>
      <dgm:spPr/>
    </dgm:pt>
    <dgm:pt modelId="{488D5BAA-63D1-41A6-B868-09FA25D6A530}" type="pres">
      <dgm:prSet presAssocID="{57CC8084-D281-415A-9A9B-28350DE531E3}" presName="horz1" presStyleCnt="0"/>
      <dgm:spPr/>
    </dgm:pt>
    <dgm:pt modelId="{52FBC93F-2B43-4913-B4AB-ED12B9F61C5C}" type="pres">
      <dgm:prSet presAssocID="{57CC8084-D281-415A-9A9B-28350DE531E3}" presName="tx1" presStyleLbl="revTx" presStyleIdx="2" presStyleCnt="3" custScaleX="99650" custScaleY="161082"/>
      <dgm:spPr/>
    </dgm:pt>
    <dgm:pt modelId="{F0B2F3EA-38E9-4AF0-BDAD-D8E80ED427C0}" type="pres">
      <dgm:prSet presAssocID="{57CC8084-D281-415A-9A9B-28350DE531E3}" presName="vert1" presStyleCnt="0"/>
      <dgm:spPr/>
    </dgm:pt>
  </dgm:ptLst>
  <dgm:cxnLst>
    <dgm:cxn modelId="{642DA723-7B53-4F32-B471-71C10B5EB74B}" type="presOf" srcId="{71803251-ED38-4FB4-BA71-BFCBD84E6939}" destId="{715C05D6-FD63-4014-9497-EE10E68F477D}" srcOrd="0" destOrd="0" presId="urn:microsoft.com/office/officeart/2008/layout/LinedList"/>
    <dgm:cxn modelId="{EFC09D3A-8F11-45D8-818D-6A833305F688}" type="presOf" srcId="{C834EEC7-4A46-4F9C-85CE-406C004571AD}" destId="{4E6FF10F-3CDA-4DF9-B398-D1FA6D96F818}" srcOrd="0" destOrd="0" presId="urn:microsoft.com/office/officeart/2008/layout/LinedList"/>
    <dgm:cxn modelId="{BD81155A-D0A4-4AAC-9F93-E0C1F099ECC2}" srcId="{71803251-ED38-4FB4-BA71-BFCBD84E6939}" destId="{C834EEC7-4A46-4F9C-85CE-406C004571AD}" srcOrd="1" destOrd="0" parTransId="{3D6FBA82-33B9-4231-8430-6F34CF2C399C}" sibTransId="{76A781B6-561C-4D1F-A00A-AAE2AA670463}"/>
    <dgm:cxn modelId="{25885D88-5645-41A9-94F9-8628A331973A}" type="presOf" srcId="{57CC8084-D281-415A-9A9B-28350DE531E3}" destId="{52FBC93F-2B43-4913-B4AB-ED12B9F61C5C}" srcOrd="0" destOrd="0" presId="urn:microsoft.com/office/officeart/2008/layout/LinedList"/>
    <dgm:cxn modelId="{4C5D62A8-5A28-4908-9F24-B98E37908A0D}" type="presOf" srcId="{15D6C28C-BC19-4BEC-AE97-23E86A897D9E}" destId="{C455F075-97D1-4620-B6F4-22BFC8D7A960}" srcOrd="0" destOrd="0" presId="urn:microsoft.com/office/officeart/2008/layout/LinedList"/>
    <dgm:cxn modelId="{34161CAE-ADA1-4B56-ABAB-295586FB8629}" srcId="{71803251-ED38-4FB4-BA71-BFCBD84E6939}" destId="{57CC8084-D281-415A-9A9B-28350DE531E3}" srcOrd="2" destOrd="0" parTransId="{DBCB3F01-F2F4-4C63-A6CA-36AE09A8FB8D}" sibTransId="{5364845D-286B-4F48-A56D-A3B3F947EFE7}"/>
    <dgm:cxn modelId="{3819BAC5-E0D6-439B-9C38-F9E2DAE72BFA}" srcId="{71803251-ED38-4FB4-BA71-BFCBD84E6939}" destId="{15D6C28C-BC19-4BEC-AE97-23E86A897D9E}" srcOrd="0" destOrd="0" parTransId="{504CB785-7FF2-44E4-A4CC-4BA705D33525}" sibTransId="{FF3B3407-A907-4E9F-904C-EEB696085CBF}"/>
    <dgm:cxn modelId="{87721ADF-47E6-4595-AC07-FC46F2743076}" type="presParOf" srcId="{715C05D6-FD63-4014-9497-EE10E68F477D}" destId="{C3400E9E-5D53-45E2-ACFB-E8F58B31902A}" srcOrd="0" destOrd="0" presId="urn:microsoft.com/office/officeart/2008/layout/LinedList"/>
    <dgm:cxn modelId="{1ECAF2D3-4039-4B57-BE1F-7704FD70DFD1}" type="presParOf" srcId="{715C05D6-FD63-4014-9497-EE10E68F477D}" destId="{45FB4433-4EF2-4B02-81ED-54D0432A1F31}" srcOrd="1" destOrd="0" presId="urn:microsoft.com/office/officeart/2008/layout/LinedList"/>
    <dgm:cxn modelId="{F1C98813-6E00-4634-990F-96F943998823}" type="presParOf" srcId="{45FB4433-4EF2-4B02-81ED-54D0432A1F31}" destId="{C455F075-97D1-4620-B6F4-22BFC8D7A960}" srcOrd="0" destOrd="0" presId="urn:microsoft.com/office/officeart/2008/layout/LinedList"/>
    <dgm:cxn modelId="{265D039F-93D6-4BA4-AB86-4D7D99269991}" type="presParOf" srcId="{45FB4433-4EF2-4B02-81ED-54D0432A1F31}" destId="{DF40DEBA-19A1-4738-8E86-145BB37992F3}" srcOrd="1" destOrd="0" presId="urn:microsoft.com/office/officeart/2008/layout/LinedList"/>
    <dgm:cxn modelId="{3B8A5409-6C8C-4536-BB99-16325BD9FDAD}" type="presParOf" srcId="{715C05D6-FD63-4014-9497-EE10E68F477D}" destId="{F7E6A0BA-6095-4C6B-8F26-ABEFE132A9DE}" srcOrd="2" destOrd="0" presId="urn:microsoft.com/office/officeart/2008/layout/LinedList"/>
    <dgm:cxn modelId="{C4E24C6B-F68A-4646-B368-5D739624694F}" type="presParOf" srcId="{715C05D6-FD63-4014-9497-EE10E68F477D}" destId="{AB8D4265-C52D-49C1-B9F9-A5C025FDA53C}" srcOrd="3" destOrd="0" presId="urn:microsoft.com/office/officeart/2008/layout/LinedList"/>
    <dgm:cxn modelId="{2198E0DF-90DA-4804-945C-81C04D8DEED2}" type="presParOf" srcId="{AB8D4265-C52D-49C1-B9F9-A5C025FDA53C}" destId="{4E6FF10F-3CDA-4DF9-B398-D1FA6D96F818}" srcOrd="0" destOrd="0" presId="urn:microsoft.com/office/officeart/2008/layout/LinedList"/>
    <dgm:cxn modelId="{B9283D30-925C-4F44-8D67-63267FFD3703}" type="presParOf" srcId="{AB8D4265-C52D-49C1-B9F9-A5C025FDA53C}" destId="{17B5D360-9332-4696-9693-217EA030D96B}" srcOrd="1" destOrd="0" presId="urn:microsoft.com/office/officeart/2008/layout/LinedList"/>
    <dgm:cxn modelId="{BBE9635D-7CF4-4A29-AFB7-2197E306238C}" type="presParOf" srcId="{715C05D6-FD63-4014-9497-EE10E68F477D}" destId="{D0847782-D794-4F43-AA25-D45B217DC3C9}" srcOrd="4" destOrd="0" presId="urn:microsoft.com/office/officeart/2008/layout/LinedList"/>
    <dgm:cxn modelId="{3112472F-62BA-4EB1-94B5-B1ABA3AB2B21}" type="presParOf" srcId="{715C05D6-FD63-4014-9497-EE10E68F477D}" destId="{488D5BAA-63D1-41A6-B868-09FA25D6A530}" srcOrd="5" destOrd="0" presId="urn:microsoft.com/office/officeart/2008/layout/LinedList"/>
    <dgm:cxn modelId="{302DE1EB-A07C-43EF-B965-73110621A5CE}" type="presParOf" srcId="{488D5BAA-63D1-41A6-B868-09FA25D6A530}" destId="{52FBC93F-2B43-4913-B4AB-ED12B9F61C5C}" srcOrd="0" destOrd="0" presId="urn:microsoft.com/office/officeart/2008/layout/LinedList"/>
    <dgm:cxn modelId="{3E4140F6-E8C2-4892-A7A9-17B2707BAD00}" type="presParOf" srcId="{488D5BAA-63D1-41A6-B868-09FA25D6A530}" destId="{F0B2F3EA-38E9-4AF0-BDAD-D8E80ED427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40BE0-651A-49D5-9521-AF3CD6F71188}">
      <dsp:nvSpPr>
        <dsp:cNvPr id="0" name=""/>
        <dsp:cNvSpPr/>
      </dsp:nvSpPr>
      <dsp:spPr>
        <a:xfrm>
          <a:off x="0" y="1700"/>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AE716-3B31-4C77-96C1-2FBB82A97D5D}">
      <dsp:nvSpPr>
        <dsp:cNvPr id="0" name=""/>
        <dsp:cNvSpPr/>
      </dsp:nvSpPr>
      <dsp:spPr>
        <a:xfrm>
          <a:off x="0" y="1700"/>
          <a:ext cx="5757613" cy="154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Tahoma" panose="020B0604030504040204" pitchFamily="34" charset="0"/>
              <a:ea typeface="Tahoma" panose="020B0604030504040204" pitchFamily="34" charset="0"/>
              <a:cs typeface="Tahoma" panose="020B0604030504040204" pitchFamily="34" charset="0"/>
            </a:rPr>
            <a:t>Being </a:t>
          </a:r>
          <a:r>
            <a:rPr lang="en-GB" sz="1600" b="1" kern="1200" dirty="0">
              <a:latin typeface="Tahoma" panose="020B0604030504040204" pitchFamily="34" charset="0"/>
              <a:ea typeface="Tahoma" panose="020B0604030504040204" pitchFamily="34" charset="0"/>
              <a:cs typeface="Tahoma" panose="020B0604030504040204" pitchFamily="34" charset="0"/>
            </a:rPr>
            <a:t>the world's most populous nation </a:t>
          </a:r>
          <a:r>
            <a:rPr lang="en-GB" sz="1600" kern="1200" dirty="0">
              <a:latin typeface="Tahoma" panose="020B0604030504040204" pitchFamily="34" charset="0"/>
              <a:ea typeface="Tahoma" panose="020B0604030504040204" pitchFamily="34" charset="0"/>
              <a:cs typeface="Tahoma" panose="020B0604030504040204" pitchFamily="34" charset="0"/>
            </a:rPr>
            <a:t>with over 1.41 billion as of 2021(World Bank, </a:t>
          </a:r>
          <a:r>
            <a:rPr lang="en-GB" sz="1600" kern="1200" dirty="0" err="1">
              <a:latin typeface="Tahoma" panose="020B0604030504040204" pitchFamily="34" charset="0"/>
              <a:ea typeface="Tahoma" panose="020B0604030504040204" pitchFamily="34" charset="0"/>
              <a:cs typeface="Tahoma" panose="020B0604030504040204" pitchFamily="34" charset="0"/>
            </a:rPr>
            <a:t>n.d.a</a:t>
          </a:r>
          <a:r>
            <a:rPr lang="en-GB" sz="1600" kern="1200" dirty="0">
              <a:latin typeface="Tahoma" panose="020B0604030504040204" pitchFamily="34" charset="0"/>
              <a:ea typeface="Tahoma" panose="020B0604030504040204" pitchFamily="34" charset="0"/>
              <a:cs typeface="Tahoma" panose="020B0604030504040204" pitchFamily="34" charset="0"/>
            </a:rPr>
            <a:t>), cheap labour is abundant, with over 200 million skilled workers from the total workforce (People's Daily).</a:t>
          </a:r>
        </a:p>
        <a:p>
          <a:pPr marL="0" lvl="0" indent="0" algn="l" defTabSz="711200">
            <a:lnSpc>
              <a:spcPct val="90000"/>
            </a:lnSpc>
            <a:spcBef>
              <a:spcPct val="0"/>
            </a:spcBef>
            <a:spcAft>
              <a:spcPct val="35000"/>
            </a:spcAft>
            <a:buNone/>
          </a:pPr>
          <a:r>
            <a:rPr lang="en-GB" sz="1600" b="1" kern="1200" dirty="0">
              <a:latin typeface="Tahoma" panose="020B0604030504040204" pitchFamily="34" charset="0"/>
              <a:ea typeface="Tahoma" panose="020B0604030504040204" pitchFamily="34" charset="0"/>
              <a:cs typeface="Tahoma" panose="020B0604030504040204" pitchFamily="34" charset="0"/>
            </a:rPr>
            <a:t>Ethnicity</a:t>
          </a:r>
          <a:r>
            <a:rPr lang="en-GB" sz="1600" kern="1200" dirty="0">
              <a:latin typeface="Tahoma" panose="020B0604030504040204" pitchFamily="34" charset="0"/>
              <a:ea typeface="Tahoma" panose="020B0604030504040204" pitchFamily="34" charset="0"/>
              <a:cs typeface="Tahoma" panose="020B0604030504040204" pitchFamily="34" charset="0"/>
            </a:rPr>
            <a:t> - 56 official ethnic groups where the Han Chinese group account for 92% of the population (UNC, 2022).</a:t>
          </a:r>
          <a:endParaRPr lang="en-US" sz="1600" kern="1200" dirty="0">
            <a:latin typeface="Tahoma" panose="020B0604030504040204" pitchFamily="34" charset="0"/>
            <a:ea typeface="Tahoma" panose="020B0604030504040204" pitchFamily="34" charset="0"/>
            <a:cs typeface="Tahoma" panose="020B0604030504040204" pitchFamily="34" charset="0"/>
          </a:endParaRPr>
        </a:p>
      </dsp:txBody>
      <dsp:txXfrm>
        <a:off x="0" y="1700"/>
        <a:ext cx="5757613" cy="1547714"/>
      </dsp:txXfrm>
    </dsp:sp>
    <dsp:sp modelId="{4DCE0EAC-5E75-4170-8818-E0C6E830B7AA}">
      <dsp:nvSpPr>
        <dsp:cNvPr id="0" name=""/>
        <dsp:cNvSpPr/>
      </dsp:nvSpPr>
      <dsp:spPr>
        <a:xfrm>
          <a:off x="0" y="1549415"/>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F609F-9C0B-4DBA-AAD0-835A5B45A49E}">
      <dsp:nvSpPr>
        <dsp:cNvPr id="0" name=""/>
        <dsp:cNvSpPr/>
      </dsp:nvSpPr>
      <dsp:spPr>
        <a:xfrm>
          <a:off x="0" y="1549415"/>
          <a:ext cx="5751999" cy="168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Wingdings" panose="05000000000000000000" pitchFamily="2" charset="2"/>
            <a:buNone/>
          </a:pPr>
          <a:r>
            <a:rPr lang="en-GB" sz="1800" b="1" kern="1200" dirty="0">
              <a:latin typeface="Tahoma" panose="020B0604030504040204" pitchFamily="34" charset="0"/>
              <a:ea typeface="Tahoma" panose="020B0604030504040204" pitchFamily="34" charset="0"/>
              <a:cs typeface="Tahoma" panose="020B0604030504040204" pitchFamily="34" charset="0"/>
            </a:rPr>
            <a:t>Religion</a:t>
          </a:r>
          <a:r>
            <a:rPr lang="en-GB" sz="1800" kern="1200" dirty="0">
              <a:latin typeface="Tahoma" panose="020B0604030504040204" pitchFamily="34" charset="0"/>
              <a:ea typeface="Tahoma" panose="020B0604030504040204" pitchFamily="34" charset="0"/>
              <a:cs typeface="Tahoma" panose="020B0604030504040204" pitchFamily="34" charset="0"/>
            </a:rPr>
            <a:t> </a:t>
          </a:r>
          <a:r>
            <a:rPr lang="en-US" sz="1800" kern="1200" dirty="0">
              <a:latin typeface="Tahoma" panose="020B0604030504040204" pitchFamily="34" charset="0"/>
              <a:ea typeface="Tahoma" panose="020B0604030504040204" pitchFamily="34" charset="0"/>
              <a:cs typeface="Tahoma" panose="020B0604030504040204" pitchFamily="34" charset="0"/>
            </a:rPr>
            <a:t>–</a:t>
          </a:r>
          <a:r>
            <a:rPr lang="en-GB" sz="1800" kern="1200" dirty="0">
              <a:latin typeface="Tahoma" panose="020B0604030504040204" pitchFamily="34" charset="0"/>
              <a:ea typeface="Tahoma" panose="020B0604030504040204" pitchFamily="34" charset="0"/>
              <a:cs typeface="Tahoma" panose="020B0604030504040204" pitchFamily="34" charset="0"/>
            </a:rPr>
            <a:t> Buddhism, Daoism, Catholicism, Islam, and Protestantism are the religions recognized by the Chinese Communist Party which members are atheist (Albert and Maizland,2020).</a:t>
          </a:r>
        </a:p>
        <a:p>
          <a:pPr marL="0" lvl="0" indent="0" algn="l" defTabSz="800100">
            <a:lnSpc>
              <a:spcPct val="90000"/>
            </a:lnSpc>
            <a:spcBef>
              <a:spcPct val="0"/>
            </a:spcBef>
            <a:spcAft>
              <a:spcPct val="35000"/>
            </a:spcAft>
            <a:buFont typeface="Wingdings" panose="05000000000000000000" pitchFamily="2" charset="2"/>
            <a:buNone/>
          </a:pPr>
          <a:r>
            <a:rPr lang="en-GB" sz="1800" b="1" kern="1200" dirty="0">
              <a:latin typeface="Tahoma" panose="020B0604030504040204" pitchFamily="34" charset="0"/>
              <a:ea typeface="Tahoma" panose="020B0604030504040204" pitchFamily="34" charset="0"/>
              <a:cs typeface="Tahoma" panose="020B0604030504040204" pitchFamily="34" charset="0"/>
            </a:rPr>
            <a:t>Language </a:t>
          </a:r>
          <a:r>
            <a:rPr lang="en-US" sz="1800" kern="1200" dirty="0">
              <a:latin typeface="Tahoma" panose="020B0604030504040204" pitchFamily="34" charset="0"/>
              <a:ea typeface="Tahoma" panose="020B0604030504040204" pitchFamily="34" charset="0"/>
              <a:cs typeface="Tahoma" panose="020B0604030504040204" pitchFamily="34" charset="0"/>
            </a:rPr>
            <a:t>–</a:t>
          </a:r>
          <a:r>
            <a:rPr lang="en-GB" sz="1800" kern="1200" dirty="0">
              <a:latin typeface="Tahoma" panose="020B0604030504040204" pitchFamily="34" charset="0"/>
              <a:ea typeface="Tahoma" panose="020B0604030504040204" pitchFamily="34" charset="0"/>
              <a:cs typeface="Tahoma" panose="020B0604030504040204" pitchFamily="34" charset="0"/>
            </a:rPr>
            <a:t> main spoken language is Chinese Mandarin (</a:t>
          </a:r>
          <a:r>
            <a:rPr lang="en-GB" sz="1800" kern="1200" dirty="0" err="1">
              <a:latin typeface="Tahoma" panose="020B0604030504040204" pitchFamily="34" charset="0"/>
              <a:ea typeface="Tahoma" panose="020B0604030504040204" pitchFamily="34" charset="0"/>
              <a:cs typeface="Tahoma" panose="020B0604030504040204" pitchFamily="34" charset="0"/>
            </a:rPr>
            <a:t>Sawe</a:t>
          </a:r>
          <a:r>
            <a:rPr lang="en-GB" sz="1800" kern="1200" dirty="0">
              <a:latin typeface="Tahoma" panose="020B0604030504040204" pitchFamily="34" charset="0"/>
              <a:ea typeface="Tahoma" panose="020B0604030504040204" pitchFamily="34" charset="0"/>
              <a:cs typeface="Tahoma" panose="020B0604030504040204" pitchFamily="34" charset="0"/>
            </a:rPr>
            <a:t>, 2020).</a:t>
          </a:r>
        </a:p>
        <a:p>
          <a:pPr marL="0" lvl="0" indent="0" algn="l" defTabSz="800100">
            <a:lnSpc>
              <a:spcPct val="90000"/>
            </a:lnSpc>
            <a:spcBef>
              <a:spcPct val="0"/>
            </a:spcBef>
            <a:spcAft>
              <a:spcPct val="35000"/>
            </a:spcAft>
            <a:buFont typeface="Wingdings" panose="05000000000000000000" pitchFamily="2" charset="2"/>
            <a:buNone/>
          </a:pPr>
          <a:endParaRPr lang="en-US" sz="900" kern="1200" dirty="0"/>
        </a:p>
      </dsp:txBody>
      <dsp:txXfrm>
        <a:off x="0" y="1549415"/>
        <a:ext cx="5751999" cy="1680672"/>
      </dsp:txXfrm>
    </dsp:sp>
    <dsp:sp modelId="{ECF5BABC-22BE-4003-BDD3-EBCB5D059518}">
      <dsp:nvSpPr>
        <dsp:cNvPr id="0" name=""/>
        <dsp:cNvSpPr/>
      </dsp:nvSpPr>
      <dsp:spPr>
        <a:xfrm>
          <a:off x="0" y="3230087"/>
          <a:ext cx="57576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9A5FF-4054-42B0-AF31-2221B08EC036}">
      <dsp:nvSpPr>
        <dsp:cNvPr id="0" name=""/>
        <dsp:cNvSpPr/>
      </dsp:nvSpPr>
      <dsp:spPr>
        <a:xfrm>
          <a:off x="0" y="3230087"/>
          <a:ext cx="5757613" cy="177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ahoma" panose="020B0604030504040204" pitchFamily="34" charset="0"/>
              <a:ea typeface="Tahoma" panose="020B0604030504040204" pitchFamily="34" charset="0"/>
              <a:cs typeface="Tahoma" panose="020B0604030504040204" pitchFamily="34" charset="0"/>
            </a:rPr>
            <a:t>The</a:t>
          </a:r>
          <a:r>
            <a:rPr lang="en-GB" sz="1800" b="1" kern="1200" dirty="0">
              <a:latin typeface="Tahoma" panose="020B0604030504040204" pitchFamily="34" charset="0"/>
              <a:ea typeface="Tahoma" panose="020B0604030504040204" pitchFamily="34" charset="0"/>
              <a:cs typeface="Tahoma" panose="020B0604030504040204" pitchFamily="34" charset="0"/>
            </a:rPr>
            <a:t> 'World's Factory'</a:t>
          </a:r>
          <a:r>
            <a:rPr lang="en-GB" sz="1800" kern="1200" dirty="0">
              <a:latin typeface="Tahoma" panose="020B0604030504040204" pitchFamily="34" charset="0"/>
              <a:ea typeface="Tahoma" panose="020B0604030504040204" pitchFamily="34" charset="0"/>
              <a:cs typeface="Tahoma" panose="020B0604030504040204" pitchFamily="34" charset="0"/>
            </a:rPr>
            <a:t>: with a 28.7% share of the world's manufacturing production in 2019 (Richter, 2021), is the </a:t>
          </a:r>
          <a:r>
            <a:rPr lang="en-GB" sz="1800" b="1" kern="1200" dirty="0">
              <a:latin typeface="Tahoma" panose="020B0604030504040204" pitchFamily="34" charset="0"/>
              <a:ea typeface="Tahoma" panose="020B0604030504040204" pitchFamily="34" charset="0"/>
              <a:cs typeface="Tahoma" panose="020B0604030504040204" pitchFamily="34" charset="0"/>
            </a:rPr>
            <a:t>largest exporter of goods</a:t>
          </a:r>
          <a:r>
            <a:rPr lang="en-GB" sz="1800" kern="1200" dirty="0">
              <a:latin typeface="Tahoma" panose="020B0604030504040204" pitchFamily="34" charset="0"/>
              <a:ea typeface="Tahoma" panose="020B0604030504040204" pitchFamily="34" charset="0"/>
              <a:cs typeface="Tahoma" panose="020B0604030504040204" pitchFamily="34" charset="0"/>
            </a:rPr>
            <a:t> in the world (Wang and Li, 2017).</a:t>
          </a:r>
        </a:p>
        <a:p>
          <a:pPr marL="0" lvl="0" indent="0" algn="l" defTabSz="800100">
            <a:lnSpc>
              <a:spcPct val="90000"/>
            </a:lnSpc>
            <a:spcBef>
              <a:spcPct val="0"/>
            </a:spcBef>
            <a:spcAft>
              <a:spcPct val="35000"/>
            </a:spcAft>
            <a:buNone/>
          </a:pPr>
          <a:endParaRPr lang="en-GB" sz="1000" kern="1200" dirty="0"/>
        </a:p>
      </dsp:txBody>
      <dsp:txXfrm>
        <a:off x="0" y="3230087"/>
        <a:ext cx="5757613" cy="1772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00E9E-5D53-45E2-ACFB-E8F58B31902A}">
      <dsp:nvSpPr>
        <dsp:cNvPr id="0" name=""/>
        <dsp:cNvSpPr/>
      </dsp:nvSpPr>
      <dsp:spPr>
        <a:xfrm>
          <a:off x="0" y="1988"/>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5F075-97D1-4620-B6F4-22BFC8D7A960}">
      <dsp:nvSpPr>
        <dsp:cNvPr id="0" name=""/>
        <dsp:cNvSpPr/>
      </dsp:nvSpPr>
      <dsp:spPr>
        <a:xfrm>
          <a:off x="0" y="1988"/>
          <a:ext cx="5865410" cy="2106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latin typeface="Tahoma" panose="020B0604030504040204" pitchFamily="34" charset="0"/>
              <a:ea typeface="Tahoma" panose="020B0604030504040204" pitchFamily="34" charset="0"/>
              <a:cs typeface="Tahoma" panose="020B0604030504040204" pitchFamily="34" charset="0"/>
            </a:rPr>
            <a:t>China's </a:t>
          </a:r>
          <a:r>
            <a:rPr lang="en-GB" sz="1800" b="1" i="0" kern="1200" dirty="0">
              <a:latin typeface="Tahoma" panose="020B0604030504040204" pitchFamily="34" charset="0"/>
              <a:ea typeface="Tahoma" panose="020B0604030504040204" pitchFamily="34" charset="0"/>
              <a:cs typeface="Tahoma" panose="020B0604030504040204" pitchFamily="34" charset="0"/>
            </a:rPr>
            <a:t>economy is the second-largest globally </a:t>
          </a:r>
          <a:r>
            <a:rPr lang="en-GB" sz="1800" b="0" i="0" kern="1200" dirty="0">
              <a:latin typeface="Tahoma" panose="020B0604030504040204" pitchFamily="34" charset="0"/>
              <a:ea typeface="Tahoma" panose="020B0604030504040204" pitchFamily="34" charset="0"/>
              <a:cs typeface="Tahoma" panose="020B0604030504040204" pitchFamily="34" charset="0"/>
            </a:rPr>
            <a:t>with a GDP of 17.73 trillion dollars (World Bank, </a:t>
          </a:r>
          <a:r>
            <a:rPr lang="en-GB" sz="1800" b="0" i="0" kern="1200" dirty="0" err="1">
              <a:latin typeface="Tahoma" panose="020B0604030504040204" pitchFamily="34" charset="0"/>
              <a:ea typeface="Tahoma" panose="020B0604030504040204" pitchFamily="34" charset="0"/>
              <a:cs typeface="Tahoma" panose="020B0604030504040204" pitchFamily="34" charset="0"/>
            </a:rPr>
            <a:t>n.d.b</a:t>
          </a:r>
          <a:r>
            <a:rPr lang="en-GB" sz="1800" b="0" i="0" kern="1200" dirty="0">
              <a:latin typeface="Tahoma" panose="020B0604030504040204" pitchFamily="34" charset="0"/>
              <a:ea typeface="Tahoma" panose="020B0604030504040204" pitchFamily="34" charset="0"/>
              <a:cs typeface="Tahoma" panose="020B0604030504040204" pitchFamily="34" charset="0"/>
            </a:rPr>
            <a:t>) and, by 2030, is </a:t>
          </a:r>
          <a:r>
            <a:rPr lang="en-GB" sz="1800" b="1" i="0" kern="1200" dirty="0">
              <a:latin typeface="Tahoma" panose="020B0604030504040204" pitchFamily="34" charset="0"/>
              <a:ea typeface="Tahoma" panose="020B0604030504040204" pitchFamily="34" charset="0"/>
              <a:cs typeface="Tahoma" panose="020B0604030504040204" pitchFamily="34" charset="0"/>
            </a:rPr>
            <a:t>forecasted to become first </a:t>
          </a:r>
          <a:r>
            <a:rPr lang="en-GB" sz="1800" b="0" i="0" kern="1200" dirty="0">
              <a:latin typeface="Tahoma" panose="020B0604030504040204" pitchFamily="34" charset="0"/>
              <a:ea typeface="Tahoma" panose="020B0604030504040204" pitchFamily="34" charset="0"/>
              <a:cs typeface="Tahoma" panose="020B0604030504040204" pitchFamily="34" charset="0"/>
            </a:rPr>
            <a:t>(Lucas,2019).</a:t>
          </a:r>
          <a:endParaRPr lang="en-GB" sz="1800" b="1" kern="1200" dirty="0">
            <a:latin typeface="Tahoma" panose="020B0604030504040204" pitchFamily="34" charset="0"/>
            <a:ea typeface="Tahoma" panose="020B0604030504040204" pitchFamily="34" charset="0"/>
            <a:cs typeface="Tahoma" panose="020B0604030504040204" pitchFamily="34" charset="0"/>
          </a:endParaRPr>
        </a:p>
        <a:p>
          <a:pPr marL="0" lvl="0" indent="0" algn="l" defTabSz="800100">
            <a:lnSpc>
              <a:spcPct val="90000"/>
            </a:lnSpc>
            <a:spcBef>
              <a:spcPct val="0"/>
            </a:spcBef>
            <a:spcAft>
              <a:spcPct val="35000"/>
            </a:spcAft>
            <a:buNone/>
          </a:pPr>
          <a:r>
            <a:rPr lang="en-GB" sz="1800" b="1" kern="1200" dirty="0">
              <a:latin typeface="Tahoma" panose="020B0604030504040204" pitchFamily="34" charset="0"/>
              <a:ea typeface="Tahoma" panose="020B0604030504040204" pitchFamily="34" charset="0"/>
              <a:cs typeface="Tahoma" panose="020B0604030504040204" pitchFamily="34" charset="0"/>
            </a:rPr>
            <a:t>Easy access to ports:</a:t>
          </a:r>
          <a:r>
            <a:rPr lang="en-GB" sz="1800" kern="1200" dirty="0">
              <a:latin typeface="Tahoma" panose="020B0604030504040204" pitchFamily="34" charset="0"/>
              <a:ea typeface="Tahoma" panose="020B0604030504040204" pitchFamily="34" charset="0"/>
              <a:cs typeface="Tahoma" panose="020B0604030504040204" pitchFamily="34" charset="0"/>
            </a:rPr>
            <a:t> China has the most shipping ports, including seven of the ten busiest ports in the world (</a:t>
          </a:r>
          <a:r>
            <a:rPr lang="en-GB" sz="1800" kern="1200" dirty="0" err="1">
              <a:latin typeface="Tahoma" panose="020B0604030504040204" pitchFamily="34" charset="0"/>
              <a:ea typeface="Tahoma" panose="020B0604030504040204" pitchFamily="34" charset="0"/>
              <a:cs typeface="Tahoma" panose="020B0604030504040204" pitchFamily="34" charset="0"/>
            </a:rPr>
            <a:t>Rochat</a:t>
          </a:r>
          <a:r>
            <a:rPr lang="en-GB" sz="1800" kern="1200" dirty="0">
              <a:latin typeface="Tahoma" panose="020B0604030504040204" pitchFamily="34" charset="0"/>
              <a:ea typeface="Tahoma" panose="020B0604030504040204" pitchFamily="34" charset="0"/>
              <a:cs typeface="Tahoma" panose="020B0604030504040204" pitchFamily="34" charset="0"/>
            </a:rPr>
            <a:t>, 2021).</a:t>
          </a:r>
          <a:endParaRPr lang="en-US" sz="1800" kern="1200" dirty="0">
            <a:latin typeface="Tahoma" panose="020B0604030504040204" pitchFamily="34" charset="0"/>
            <a:ea typeface="Tahoma" panose="020B0604030504040204" pitchFamily="34" charset="0"/>
            <a:cs typeface="Tahoma" panose="020B0604030504040204" pitchFamily="34" charset="0"/>
          </a:endParaRPr>
        </a:p>
      </dsp:txBody>
      <dsp:txXfrm>
        <a:off x="0" y="1988"/>
        <a:ext cx="5865410" cy="2106677"/>
      </dsp:txXfrm>
    </dsp:sp>
    <dsp:sp modelId="{F7E6A0BA-6095-4C6B-8F26-ABEFE132A9DE}">
      <dsp:nvSpPr>
        <dsp:cNvPr id="0" name=""/>
        <dsp:cNvSpPr/>
      </dsp:nvSpPr>
      <dsp:spPr>
        <a:xfrm>
          <a:off x="0" y="2108665"/>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6FF10F-3CDA-4DF9-B398-D1FA6D96F818}">
      <dsp:nvSpPr>
        <dsp:cNvPr id="0" name=""/>
        <dsp:cNvSpPr/>
      </dsp:nvSpPr>
      <dsp:spPr>
        <a:xfrm>
          <a:off x="0" y="2108665"/>
          <a:ext cx="5865410" cy="1192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ahoma" panose="020B0604030504040204" pitchFamily="34" charset="0"/>
              <a:ea typeface="Tahoma" panose="020B0604030504040204" pitchFamily="34" charset="0"/>
              <a:cs typeface="Tahoma" panose="020B0604030504040204" pitchFamily="34" charset="0"/>
            </a:rPr>
            <a:t>Has the </a:t>
          </a:r>
          <a:r>
            <a:rPr lang="en-GB" sz="1800" b="1" kern="1200" dirty="0">
              <a:latin typeface="Tahoma" panose="020B0604030504040204" pitchFamily="34" charset="0"/>
              <a:ea typeface="Tahoma" panose="020B0604030504040204" pitchFamily="34" charset="0"/>
              <a:cs typeface="Tahoma" panose="020B0604030504040204" pitchFamily="34" charset="0"/>
            </a:rPr>
            <a:t>most extensive and fastest growing e-commerce market</a:t>
          </a:r>
          <a:r>
            <a:rPr lang="en-GB" sz="1800" kern="1200" dirty="0">
              <a:latin typeface="Tahoma" panose="020B0604030504040204" pitchFamily="34" charset="0"/>
              <a:ea typeface="Tahoma" panose="020B0604030504040204" pitchFamily="34" charset="0"/>
              <a:cs typeface="Tahoma" panose="020B0604030504040204" pitchFamily="34" charset="0"/>
            </a:rPr>
            <a:t> in the world, with 1.3 trillion sales in 2020 and is expected to grow by 49% in five years (Buchholz, 2021).</a:t>
          </a:r>
          <a:endParaRPr lang="en-US" sz="1800" kern="1200" dirty="0">
            <a:latin typeface="Tahoma" panose="020B0604030504040204" pitchFamily="34" charset="0"/>
            <a:ea typeface="Tahoma" panose="020B0604030504040204" pitchFamily="34" charset="0"/>
            <a:cs typeface="Tahoma" panose="020B0604030504040204" pitchFamily="34" charset="0"/>
          </a:endParaRPr>
        </a:p>
      </dsp:txBody>
      <dsp:txXfrm>
        <a:off x="0" y="2108665"/>
        <a:ext cx="5865410" cy="1192112"/>
      </dsp:txXfrm>
    </dsp:sp>
    <dsp:sp modelId="{D0847782-D794-4F43-AA25-D45B217DC3C9}">
      <dsp:nvSpPr>
        <dsp:cNvPr id="0" name=""/>
        <dsp:cNvSpPr/>
      </dsp:nvSpPr>
      <dsp:spPr>
        <a:xfrm>
          <a:off x="0" y="3300778"/>
          <a:ext cx="58711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FBC93F-2B43-4913-B4AB-ED12B9F61C5C}">
      <dsp:nvSpPr>
        <dsp:cNvPr id="0" name=""/>
        <dsp:cNvSpPr/>
      </dsp:nvSpPr>
      <dsp:spPr>
        <a:xfrm>
          <a:off x="0" y="3300778"/>
          <a:ext cx="5844881" cy="174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Tahoma" panose="020B0604030504040204" pitchFamily="34" charset="0"/>
              <a:ea typeface="Tahoma" panose="020B0604030504040204" pitchFamily="34" charset="0"/>
              <a:cs typeface="Tahoma" panose="020B0604030504040204" pitchFamily="34" charset="0"/>
            </a:rPr>
            <a:t>Corporate income tax </a:t>
          </a:r>
          <a:r>
            <a:rPr lang="en-GB" sz="1800" kern="1200" dirty="0">
              <a:latin typeface="Tahoma" panose="020B0604030504040204" pitchFamily="34" charset="0"/>
              <a:ea typeface="Tahoma" panose="020B0604030504040204" pitchFamily="34" charset="0"/>
              <a:cs typeface="Tahoma" panose="020B0604030504040204" pitchFamily="34" charset="0"/>
            </a:rPr>
            <a:t>for all companies, foreign included, is standard at 25%, with a lower tax rate in specific industries/sectors (e. g. new/high tech companies – 15%) (PWC, 2022). </a:t>
          </a:r>
          <a:endParaRPr lang="en-US" sz="1800" kern="1200" dirty="0">
            <a:latin typeface="Tahoma" panose="020B0604030504040204" pitchFamily="34" charset="0"/>
            <a:ea typeface="Tahoma" panose="020B0604030504040204" pitchFamily="34" charset="0"/>
            <a:cs typeface="Tahoma" panose="020B0604030504040204" pitchFamily="34" charset="0"/>
          </a:endParaRPr>
        </a:p>
      </dsp:txBody>
      <dsp:txXfrm>
        <a:off x="0" y="3300778"/>
        <a:ext cx="5844881" cy="17418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8/9/2022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09T21:00:54.732"/>
    </inkml:context>
    <inkml:brush xml:id="br0">
      <inkml:brushProperty name="width" value="0.11429" units="cm"/>
      <inkml:brushProperty name="height" value="0.11429" units="cm"/>
    </inkml:brush>
  </inkml:definitions>
  <inkml:trace contextRef="#ctx0" brushRef="#br0">23 22 8447,'-10'-12'3072,"-2"2"0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8/9/2022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a:p>
        </p:txBody>
      </p:sp>
    </p:spTree>
    <p:extLst>
      <p:ext uri="{BB962C8B-B14F-4D97-AF65-F5344CB8AC3E}">
        <p14:creationId xmlns:p14="http://schemas.microsoft.com/office/powerpoint/2010/main" val="1465011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CCE34D-CFF1-4FFE-815B-D050E7ED2DFD}" type="slidenum">
              <a:rPr lang="en-US" smtClean="0"/>
              <a:t>3</a:t>
            </a:fld>
            <a:endParaRPr lang="en-US"/>
          </a:p>
        </p:txBody>
      </p:sp>
    </p:spTree>
    <p:extLst>
      <p:ext uri="{BB962C8B-B14F-4D97-AF65-F5344CB8AC3E}">
        <p14:creationId xmlns:p14="http://schemas.microsoft.com/office/powerpoint/2010/main" val="337966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7CCE34D-CFF1-4FFE-815B-D050E7ED2DFD}" type="slidenum">
              <a:rPr lang="en-US" smtClean="0"/>
              <a:t>4</a:t>
            </a:fld>
            <a:endParaRPr lang="en-US"/>
          </a:p>
        </p:txBody>
      </p:sp>
    </p:spTree>
    <p:extLst>
      <p:ext uri="{BB962C8B-B14F-4D97-AF65-F5344CB8AC3E}">
        <p14:creationId xmlns:p14="http://schemas.microsoft.com/office/powerpoint/2010/main" val="3408517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a:p>
        </p:txBody>
      </p:sp>
    </p:spTree>
    <p:extLst>
      <p:ext uri="{BB962C8B-B14F-4D97-AF65-F5344CB8AC3E}">
        <p14:creationId xmlns:p14="http://schemas.microsoft.com/office/powerpoint/2010/main" val="3976685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11</a:t>
            </a:fld>
            <a:endParaRPr lang="en-US"/>
          </a:p>
        </p:txBody>
      </p:sp>
    </p:spTree>
    <p:extLst>
      <p:ext uri="{BB962C8B-B14F-4D97-AF65-F5344CB8AC3E}">
        <p14:creationId xmlns:p14="http://schemas.microsoft.com/office/powerpoint/2010/main" val="177146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a:p>
        </p:txBody>
      </p:sp>
    </p:spTree>
    <p:extLst>
      <p:ext uri="{BB962C8B-B14F-4D97-AF65-F5344CB8AC3E}">
        <p14:creationId xmlns:p14="http://schemas.microsoft.com/office/powerpoint/2010/main" val="686866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62626"/>
                </a:solidFill>
                <a:latin typeface="Tahoma" panose="020B0604030504040204" pitchFamily="34" charset="0"/>
                <a:ea typeface="Tahoma" panose="020B0604030504040204" pitchFamily="34" charset="0"/>
                <a:cs typeface="Tahoma" panose="020B0604030504040204" pitchFamily="34" charset="0"/>
              </a:rPr>
              <a:t>Hu-</a:t>
            </a:r>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20</a:t>
            </a:fld>
            <a:endParaRPr lang="en-US"/>
          </a:p>
        </p:txBody>
      </p:sp>
    </p:spTree>
    <p:extLst>
      <p:ext uri="{BB962C8B-B14F-4D97-AF65-F5344CB8AC3E}">
        <p14:creationId xmlns:p14="http://schemas.microsoft.com/office/powerpoint/2010/main" val="3797747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alpha val="3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CC33A90-B87E-634E-AF2A-F4C3C8923FED}"/>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147E0E-4AE4-D149-A315-F2528623D5EA}"/>
              </a:ext>
            </a:extLst>
          </p:cNvPr>
          <p:cNvSpPr/>
          <p:nvPr userDrawn="1"/>
        </p:nvSpPr>
        <p:spPr>
          <a:xfrm>
            <a:off x="763425" y="2818150"/>
            <a:ext cx="6207001" cy="2571813"/>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
            <a:extLst>
              <a:ext uri="{FF2B5EF4-FFF2-40B4-BE49-F238E27FC236}">
                <a16:creationId xmlns:a16="http://schemas.microsoft.com/office/drawing/2014/main" id="{AA222472-5BC8-7B4F-AB2F-B6A10019B606}"/>
              </a:ext>
            </a:extLst>
          </p:cNvPr>
          <p:cNvSpPr>
            <a:spLocks noChangeArrowheads="1"/>
          </p:cNvSpPr>
          <p:nvPr userDrawn="1"/>
        </p:nvSpPr>
        <p:spPr bwMode="auto">
          <a:xfrm>
            <a:off x="3105150" y="35607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1108430" y="3267744"/>
            <a:ext cx="5651293" cy="1086304"/>
          </a:xfrm>
          <a:prstGeom prst="rect">
            <a:avLst/>
          </a:prstGeom>
        </p:spPr>
        <p:txBody>
          <a:bodyPr lIns="91440" rIns="91440" anchor="ctr" anchorCtr="0">
            <a:noAutofit/>
          </a:bodyPr>
          <a:lstStyle>
            <a:lvl1pPr algn="l">
              <a:defRPr sz="8800" b="1" i="0" spc="150" baseline="0">
                <a:solidFill>
                  <a:schemeClr val="tx1"/>
                </a:solidFill>
                <a:latin typeface="+mj-lt"/>
                <a:ea typeface="Meiryo UI" panose="020B0604030504040204" pitchFamily="34" charset="-128"/>
              </a:defRPr>
            </a:lvl1pPr>
          </a:lstStyle>
          <a:p>
            <a:r>
              <a:rPr lang="en-US" noProof="0"/>
              <a:t>Title</a:t>
            </a:r>
          </a:p>
        </p:txBody>
      </p:sp>
      <p:sp>
        <p:nvSpPr>
          <p:cNvPr id="11" name="Picture Placeholder 10">
            <a:extLst>
              <a:ext uri="{FF2B5EF4-FFF2-40B4-BE49-F238E27FC236}">
                <a16:creationId xmlns:a16="http://schemas.microsoft.com/office/drawing/2014/main" id="{C8F278E7-697F-D34E-BB55-5D254AF87F94}"/>
              </a:ext>
            </a:extLst>
          </p:cNvPr>
          <p:cNvSpPr>
            <a:spLocks noGrp="1"/>
          </p:cNvSpPr>
          <p:nvPr>
            <p:ph type="pic" sz="quarter" idx="14"/>
          </p:nvPr>
        </p:nvSpPr>
        <p:spPr>
          <a:xfrm>
            <a:off x="5923125" y="0"/>
            <a:ext cx="6268875" cy="6858000"/>
          </a:xfrm>
          <a:custGeom>
            <a:avLst/>
            <a:gdLst>
              <a:gd name="connsiteX0" fmla="*/ 0 w 6268875"/>
              <a:gd name="connsiteY0" fmla="*/ 0 h 6858000"/>
              <a:gd name="connsiteX1" fmla="*/ 6268875 w 6268875"/>
              <a:gd name="connsiteY1" fmla="*/ 0 h 6858000"/>
              <a:gd name="connsiteX2" fmla="*/ 6268875 w 6268875"/>
              <a:gd name="connsiteY2" fmla="*/ 6858000 h 6858000"/>
              <a:gd name="connsiteX3" fmla="*/ 0 w 6268875"/>
              <a:gd name="connsiteY3" fmla="*/ 6858000 h 6858000"/>
              <a:gd name="connsiteX4" fmla="*/ 0 w 6268875"/>
              <a:gd name="connsiteY4" fmla="*/ 5389964 h 6858000"/>
              <a:gd name="connsiteX5" fmla="*/ 1047301 w 6268875"/>
              <a:gd name="connsiteY5" fmla="*/ 5389964 h 6858000"/>
              <a:gd name="connsiteX6" fmla="*/ 1047301 w 6268875"/>
              <a:gd name="connsiteY6" fmla="*/ 2814404 h 6858000"/>
              <a:gd name="connsiteX7" fmla="*/ 0 w 6268875"/>
              <a:gd name="connsiteY7" fmla="*/ 28144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8875" h="6858000">
                <a:moveTo>
                  <a:pt x="0" y="0"/>
                </a:moveTo>
                <a:lnTo>
                  <a:pt x="6268875" y="0"/>
                </a:lnTo>
                <a:lnTo>
                  <a:pt x="6268875" y="6858000"/>
                </a:lnTo>
                <a:lnTo>
                  <a:pt x="0" y="6858000"/>
                </a:lnTo>
                <a:lnTo>
                  <a:pt x="0" y="5389964"/>
                </a:lnTo>
                <a:lnTo>
                  <a:pt x="1047301" y="5389964"/>
                </a:lnTo>
                <a:lnTo>
                  <a:pt x="1047301" y="2814404"/>
                </a:lnTo>
                <a:lnTo>
                  <a:pt x="0" y="2814404"/>
                </a:lnTo>
                <a:close/>
              </a:path>
            </a:pathLst>
          </a:custGeom>
          <a:solidFill>
            <a:schemeClr val="tx1"/>
          </a:solidFill>
        </p:spPr>
        <p:txBody>
          <a:bodyPr wrap="square">
            <a:noAutofit/>
          </a:bodyPr>
          <a:lstStyle>
            <a:lvl1pPr marL="0" indent="0">
              <a:buNone/>
              <a:defRPr>
                <a:solidFill>
                  <a:schemeClr val="bg1"/>
                </a:solidFill>
              </a:defRPr>
            </a:lvl1pPr>
          </a:lstStyle>
          <a:p>
            <a:r>
              <a:rPr lang="en-US"/>
              <a:t>Click icon to add picture</a:t>
            </a:r>
          </a:p>
        </p:txBody>
      </p:sp>
      <p:sp>
        <p:nvSpPr>
          <p:cNvPr id="3" name="Text Placeholder 2">
            <a:extLst>
              <a:ext uri="{FF2B5EF4-FFF2-40B4-BE49-F238E27FC236}">
                <a16:creationId xmlns:a16="http://schemas.microsoft.com/office/drawing/2014/main" id="{762719C4-9998-4B9C-8E34-87A64F6BCDAE}"/>
              </a:ext>
            </a:extLst>
          </p:cNvPr>
          <p:cNvSpPr>
            <a:spLocks noGrp="1"/>
          </p:cNvSpPr>
          <p:nvPr>
            <p:ph type="body" sz="quarter" idx="15" hasCustomPrompt="1"/>
          </p:nvPr>
        </p:nvSpPr>
        <p:spPr>
          <a:xfrm>
            <a:off x="1124261" y="4354048"/>
            <a:ext cx="5651500" cy="704088"/>
          </a:xfrm>
        </p:spPr>
        <p:txBody>
          <a:bodyPr anchor="ctr">
            <a:normAutofit/>
          </a:bodyPr>
          <a:lstStyle>
            <a:lvl1pPr marL="0" indent="0">
              <a:buNone/>
              <a:defRPr sz="2400" b="1" i="0" cap="all" spc="600" baseline="0"/>
            </a:lvl1pPr>
          </a:lstStyle>
          <a:p>
            <a:pPr lvl="0"/>
            <a:r>
              <a:rPr lang="en-US"/>
              <a:t>Subtitle</a:t>
            </a:r>
          </a:p>
        </p:txBody>
      </p:sp>
    </p:spTree>
    <p:extLst>
      <p:ext uri="{BB962C8B-B14F-4D97-AF65-F5344CB8AC3E}">
        <p14:creationId xmlns:p14="http://schemas.microsoft.com/office/powerpoint/2010/main" val="147982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bg2">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69BD3BF7-24A2-45FA-A1C4-ACFBB05EDD9C}" type="datetime1">
              <a:rPr lang="en-US" smtClean="0"/>
              <a:t>8/9/2022</a:t>
            </a:fld>
            <a:endParaRPr lang="en-US"/>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a:p>
        </p:txBody>
      </p:sp>
      <p:sp>
        <p:nvSpPr>
          <p:cNvPr id="5" name="Rectangle 4">
            <a:extLst>
              <a:ext uri="{FF2B5EF4-FFF2-40B4-BE49-F238E27FC236}">
                <a16:creationId xmlns:a16="http://schemas.microsoft.com/office/drawing/2014/main" id="{F9B59AC0-ACCA-0548-A037-BC61068B8FE2}"/>
              </a:ext>
            </a:extLst>
          </p:cNvPr>
          <p:cNvSpPr/>
          <p:nvPr userDrawn="1"/>
        </p:nvSpPr>
        <p:spPr>
          <a:xfrm>
            <a:off x="0" y="0"/>
            <a:ext cx="12192000" cy="986306"/>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a:t>Click to edit Master title style</a:t>
            </a:r>
          </a:p>
        </p:txBody>
      </p:sp>
      <p:sp>
        <p:nvSpPr>
          <p:cNvPr id="10" name="Content Placeholder 9">
            <a:extLst>
              <a:ext uri="{FF2B5EF4-FFF2-40B4-BE49-F238E27FC236}">
                <a16:creationId xmlns:a16="http://schemas.microsoft.com/office/drawing/2014/main" id="{A6B69B4E-3A48-4F14-8C09-ECC8E58C7321}"/>
              </a:ext>
            </a:extLst>
          </p:cNvPr>
          <p:cNvSpPr>
            <a:spLocks noGrp="1"/>
          </p:cNvSpPr>
          <p:nvPr>
            <p:ph sz="quarter" idx="13"/>
          </p:nvPr>
        </p:nvSpPr>
        <p:spPr>
          <a:xfrm>
            <a:off x="639763" y="1470025"/>
            <a:ext cx="10904088" cy="4706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9630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bg2">
            <a:alpha val="4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7C56A2-F952-8343-A875-78793BA51A34}"/>
              </a:ext>
            </a:extLst>
          </p:cNvPr>
          <p:cNvSpPr/>
          <p:nvPr userDrawn="1"/>
        </p:nvSpPr>
        <p:spPr>
          <a:xfrm>
            <a:off x="0" y="5871694"/>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1BB3689-72F8-2345-BF30-38C81BDD487E}"/>
              </a:ext>
            </a:extLst>
          </p:cNvPr>
          <p:cNvSpPr/>
          <p:nvPr userDrawn="1"/>
        </p:nvSpPr>
        <p:spPr>
          <a:xfrm>
            <a:off x="5002306" y="0"/>
            <a:ext cx="7189694"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AF1472E6-5D9A-4788-84AC-DD6FAE13D6F3}" type="datetime1">
              <a:rPr lang="en-US" smtClean="0"/>
              <a:t>8/9/2022</a:t>
            </a:fld>
            <a:endParaRPr lang="en-US"/>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761117" y="681037"/>
            <a:ext cx="4791637"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a:t>Click to edit Master title style</a:t>
            </a:r>
          </a:p>
        </p:txBody>
      </p:sp>
      <p:sp>
        <p:nvSpPr>
          <p:cNvPr id="12" name="Picture Placeholder 10">
            <a:extLst>
              <a:ext uri="{FF2B5EF4-FFF2-40B4-BE49-F238E27FC236}">
                <a16:creationId xmlns:a16="http://schemas.microsoft.com/office/drawing/2014/main" id="{CB2BF900-EE78-604F-A9A8-83394228A684}"/>
              </a:ext>
            </a:extLst>
          </p:cNvPr>
          <p:cNvSpPr>
            <a:spLocks noGrp="1"/>
          </p:cNvSpPr>
          <p:nvPr>
            <p:ph type="pic" sz="quarter" idx="14"/>
          </p:nvPr>
        </p:nvSpPr>
        <p:spPr>
          <a:xfrm>
            <a:off x="542925" y="571500"/>
            <a:ext cx="5553075" cy="5715000"/>
          </a:xfrm>
          <a:prstGeom prst="rect">
            <a:avLst/>
          </a:prstGeom>
          <a:solidFill>
            <a:schemeClr val="tx1"/>
          </a:solidFill>
        </p:spPr>
        <p:txBody>
          <a:bodyPr/>
          <a:lstStyle>
            <a:lvl1pPr marL="0" indent="0">
              <a:buNone/>
              <a:defRPr>
                <a:solidFill>
                  <a:schemeClr val="bg1"/>
                </a:solidFill>
              </a:defRPr>
            </a:lvl1pPr>
          </a:lstStyle>
          <a:p>
            <a:r>
              <a:rPr lang="en-US"/>
              <a:t>Click icon to add picture</a:t>
            </a:r>
          </a:p>
        </p:txBody>
      </p:sp>
      <p:sp>
        <p:nvSpPr>
          <p:cNvPr id="10" name="Content Placeholder 9">
            <a:extLst>
              <a:ext uri="{FF2B5EF4-FFF2-40B4-BE49-F238E27FC236}">
                <a16:creationId xmlns:a16="http://schemas.microsoft.com/office/drawing/2014/main" id="{C4C04996-C3BC-4E03-A361-2BA33F3CA305}"/>
              </a:ext>
            </a:extLst>
          </p:cNvPr>
          <p:cNvSpPr>
            <a:spLocks noGrp="1"/>
          </p:cNvSpPr>
          <p:nvPr>
            <p:ph sz="quarter" idx="15"/>
          </p:nvPr>
        </p:nvSpPr>
        <p:spPr>
          <a:xfrm>
            <a:off x="6761163" y="1265238"/>
            <a:ext cx="4791591" cy="4911725"/>
          </a:xfrm>
        </p:spPr>
        <p:txBody>
          <a:bodyPr/>
          <a:lstStyle>
            <a:lvl1pPr>
              <a:lnSpc>
                <a:spcPct val="200000"/>
              </a:lnSpc>
              <a:spcBef>
                <a:spcPts val="1000"/>
              </a:spcBef>
              <a:buClrTx/>
              <a:defRPr/>
            </a:lvl1pPr>
            <a:lvl2pPr>
              <a:lnSpc>
                <a:spcPct val="200000"/>
              </a:lnSpc>
              <a:spcBef>
                <a:spcPts val="1000"/>
              </a:spcBef>
              <a:buClrTx/>
              <a:defRPr/>
            </a:lvl2pPr>
            <a:lvl3pPr>
              <a:lnSpc>
                <a:spcPct val="200000"/>
              </a:lnSpc>
              <a:spcBef>
                <a:spcPts val="1000"/>
              </a:spcBef>
              <a:buClrTx/>
              <a:defRPr/>
            </a:lvl3pPr>
            <a:lvl4pPr>
              <a:lnSpc>
                <a:spcPct val="200000"/>
              </a:lnSpc>
              <a:spcBef>
                <a:spcPts val="1000"/>
              </a:spcBef>
              <a:buClrTx/>
              <a:defRPr/>
            </a:lvl4pPr>
            <a:lvl5pPr>
              <a:lnSpc>
                <a:spcPct val="200000"/>
              </a:lnSpc>
              <a:spcBef>
                <a:spcPts val="1000"/>
              </a:spcBef>
              <a:buClrTx/>
              <a:defRPr/>
            </a:lvl5pPr>
          </a:lstStyle>
          <a:p>
            <a:pPr lvl="0"/>
            <a:r>
              <a:rPr lang="en-US"/>
              <a:t>Click to edit Master text styles</a:t>
            </a:r>
          </a:p>
        </p:txBody>
      </p:sp>
    </p:spTree>
    <p:extLst>
      <p:ext uri="{BB962C8B-B14F-4D97-AF65-F5344CB8AC3E}">
        <p14:creationId xmlns:p14="http://schemas.microsoft.com/office/powerpoint/2010/main" val="2859269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bg2">
            <a:alpha val="4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2F96941-79C9-A34B-8AB5-C167A4D72D51}"/>
              </a:ext>
            </a:extLst>
          </p:cNvPr>
          <p:cNvSpPr/>
          <p:nvPr userDrawn="1"/>
        </p:nvSpPr>
        <p:spPr>
          <a:xfrm>
            <a:off x="0" y="0"/>
            <a:ext cx="12192000" cy="986306"/>
          </a:xfrm>
          <a:prstGeom prst="rect">
            <a:avLst/>
          </a:prstGeom>
          <a:pattFill prst="lgGrid">
            <a:fgClr>
              <a:schemeClr val="tx1">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D00359C1-5A2D-4B07-A55F-0727E8F3306A}" type="datetime1">
              <a:rPr lang="en-US" noProof="0" smtClean="0"/>
              <a:t>8/9/2022</a:t>
            </a:fld>
            <a:endParaRPr lang="en-US" noProof="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a:p>
        </p:txBody>
      </p:sp>
      <p:sp>
        <p:nvSpPr>
          <p:cNvPr id="6" name="Rectangle 5">
            <a:extLst>
              <a:ext uri="{FF2B5EF4-FFF2-40B4-BE49-F238E27FC236}">
                <a16:creationId xmlns:a16="http://schemas.microsoft.com/office/drawing/2014/main" id="{2A57C152-0331-B74F-81FE-04A927A72C7B}"/>
              </a:ext>
            </a:extLst>
          </p:cNvPr>
          <p:cNvSpPr/>
          <p:nvPr userDrawn="1"/>
        </p:nvSpPr>
        <p:spPr>
          <a:xfrm>
            <a:off x="350520" y="279792"/>
            <a:ext cx="11475720" cy="98630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endParaRPr lang="en-US" sz="2400" b="1" noProof="0">
              <a:solidFill>
                <a:schemeClr val="bg1"/>
              </a:solidFill>
              <a:latin typeface="Meiryo" panose="020B0604030504040204" pitchFamily="34" charset="-128"/>
              <a:ea typeface="Meiryo" panose="020B0604030504040204" pitchFamily="34" charset="-128"/>
            </a:endParaRPr>
          </a:p>
        </p:txBody>
      </p:sp>
      <p:sp>
        <p:nvSpPr>
          <p:cNvPr id="8" name="Title 1">
            <a:extLst>
              <a:ext uri="{FF2B5EF4-FFF2-40B4-BE49-F238E27FC236}">
                <a16:creationId xmlns:a16="http://schemas.microsoft.com/office/drawing/2014/main" id="{5FDDD9A4-1691-5D47-9605-21650E2212D3}"/>
              </a:ext>
            </a:extLst>
          </p:cNvPr>
          <p:cNvSpPr>
            <a:spLocks noGrp="1"/>
          </p:cNvSpPr>
          <p:nvPr>
            <p:ph type="title"/>
          </p:nvPr>
        </p:nvSpPr>
        <p:spPr>
          <a:xfrm>
            <a:off x="639413" y="483440"/>
            <a:ext cx="10904438"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noProof="0"/>
              <a:t>Click to edit Master title style</a:t>
            </a:r>
          </a:p>
        </p:txBody>
      </p:sp>
      <p:sp>
        <p:nvSpPr>
          <p:cNvPr id="10" name="Text Placeholder 2">
            <a:extLst>
              <a:ext uri="{FF2B5EF4-FFF2-40B4-BE49-F238E27FC236}">
                <a16:creationId xmlns:a16="http://schemas.microsoft.com/office/drawing/2014/main" id="{62F811A9-08B1-C746-B30D-69D7B4A6CD59}"/>
              </a:ext>
            </a:extLst>
          </p:cNvPr>
          <p:cNvSpPr>
            <a:spLocks noGrp="1"/>
          </p:cNvSpPr>
          <p:nvPr>
            <p:ph type="body" idx="1"/>
          </p:nvPr>
        </p:nvSpPr>
        <p:spPr>
          <a:xfrm>
            <a:off x="838201"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2" name="Text Placeholder 2">
            <a:extLst>
              <a:ext uri="{FF2B5EF4-FFF2-40B4-BE49-F238E27FC236}">
                <a16:creationId xmlns:a16="http://schemas.microsoft.com/office/drawing/2014/main" id="{54F0B191-C947-1640-8AD2-EEEAA1ED57C9}"/>
              </a:ext>
            </a:extLst>
          </p:cNvPr>
          <p:cNvSpPr>
            <a:spLocks noGrp="1"/>
          </p:cNvSpPr>
          <p:nvPr>
            <p:ph type="body" idx="14"/>
          </p:nvPr>
        </p:nvSpPr>
        <p:spPr>
          <a:xfrm>
            <a:off x="6501205" y="2038570"/>
            <a:ext cx="5042646" cy="703135"/>
          </a:xfrm>
          <a:prstGeom prst="rect">
            <a:avLst/>
          </a:prstGeom>
        </p:spPr>
        <p:txBody>
          <a:bodyPr lIns="91440" rIns="91440" anchor="ctr">
            <a:normAutofit/>
          </a:bodyPr>
          <a:lstStyle>
            <a:lvl1pPr marL="0" indent="0" algn="l">
              <a:lnSpc>
                <a:spcPct val="150000"/>
              </a:lnSpc>
              <a:buNone/>
              <a:defRPr sz="1800" b="1" i="0" cap="all" spc="150" baseline="0">
                <a:solidFill>
                  <a:schemeClr val="tx2"/>
                </a:solidFill>
                <a:latin typeface="+mj-lt"/>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cxnSp>
        <p:nvCxnSpPr>
          <p:cNvPr id="14" name="Straight Connector 13">
            <a:extLst>
              <a:ext uri="{FF2B5EF4-FFF2-40B4-BE49-F238E27FC236}">
                <a16:creationId xmlns:a16="http://schemas.microsoft.com/office/drawing/2014/main" id="{E8B92D52-6B55-2C4B-95E4-CE89611E590B}"/>
              </a:ext>
            </a:extLst>
          </p:cNvPr>
          <p:cNvCxnSpPr>
            <a:cxnSpLocks/>
          </p:cNvCxnSpPr>
          <p:nvPr userDrawn="1"/>
        </p:nvCxnSpPr>
        <p:spPr>
          <a:xfrm>
            <a:off x="6167716" y="1613647"/>
            <a:ext cx="0" cy="4904068"/>
          </a:xfrm>
          <a:prstGeom prst="line">
            <a:avLst/>
          </a:prstGeom>
          <a:ln>
            <a:solidFill>
              <a:schemeClr val="tx2">
                <a:lumMod val="10000"/>
                <a:lumOff val="9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0F9EB4B-EC9F-404E-A98B-1EA3F6FF116A}"/>
              </a:ext>
            </a:extLst>
          </p:cNvPr>
          <p:cNvSpPr>
            <a:spLocks noGrp="1"/>
          </p:cNvSpPr>
          <p:nvPr>
            <p:ph sz="quarter" idx="15"/>
          </p:nvPr>
        </p:nvSpPr>
        <p:spPr>
          <a:xfrm>
            <a:off x="838199" y="2894013"/>
            <a:ext cx="5042647" cy="3094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6">
            <a:extLst>
              <a:ext uri="{FF2B5EF4-FFF2-40B4-BE49-F238E27FC236}">
                <a16:creationId xmlns:a16="http://schemas.microsoft.com/office/drawing/2014/main" id="{7A648C0A-27FE-4582-8D3C-7FF280E14591}"/>
              </a:ext>
            </a:extLst>
          </p:cNvPr>
          <p:cNvSpPr>
            <a:spLocks noGrp="1"/>
          </p:cNvSpPr>
          <p:nvPr>
            <p:ph sz="quarter" idx="16"/>
          </p:nvPr>
        </p:nvSpPr>
        <p:spPr>
          <a:xfrm>
            <a:off x="6501205" y="2894013"/>
            <a:ext cx="5042647" cy="3094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599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Image and Caption">
    <p:bg>
      <p:bgPr>
        <a:solidFill>
          <a:schemeClr val="bg2">
            <a:alpha val="4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4A22209-F6F4-814A-9719-87CDCD23C55F}"/>
              </a:ext>
            </a:extLst>
          </p:cNvPr>
          <p:cNvSpPr/>
          <p:nvPr userDrawn="1"/>
        </p:nvSpPr>
        <p:spPr>
          <a:xfrm>
            <a:off x="0" y="914400"/>
            <a:ext cx="12192000" cy="5029200"/>
          </a:xfrm>
          <a:prstGeom prst="rect">
            <a:avLst/>
          </a:prstGeom>
          <a:pattFill prst="lgGrid">
            <a:fgClr>
              <a:schemeClr val="tx2">
                <a:lumMod val="10000"/>
                <a:lumOff val="9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51817374-D7A2-2F4D-91C6-E24955F0018B}"/>
              </a:ext>
            </a:extLst>
          </p:cNvPr>
          <p:cNvSpPr/>
          <p:nvPr userDrawn="1"/>
        </p:nvSpPr>
        <p:spPr>
          <a:xfrm>
            <a:off x="5951621" y="1803214"/>
            <a:ext cx="6240379" cy="325288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7B2AAEC8-9A46-457B-BCA4-D604C3E41B91}" type="datetime1">
              <a:rPr lang="en-US" noProof="0" smtClean="0"/>
              <a:t>8/9/2022</a:t>
            </a:fld>
            <a:endParaRPr lang="en-US" noProof="0"/>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noProof="0"/>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noProof="0" smtClean="0"/>
              <a:t>‹#›</a:t>
            </a:fld>
            <a:endParaRPr lang="en-US" noProof="0"/>
          </a:p>
        </p:txBody>
      </p:sp>
      <p:sp>
        <p:nvSpPr>
          <p:cNvPr id="9" name="Title 1">
            <a:extLst>
              <a:ext uri="{FF2B5EF4-FFF2-40B4-BE49-F238E27FC236}">
                <a16:creationId xmlns:a16="http://schemas.microsoft.com/office/drawing/2014/main" id="{656FB1BA-653F-254C-9C39-2A5BDD763EE8}"/>
              </a:ext>
            </a:extLst>
          </p:cNvPr>
          <p:cNvSpPr>
            <a:spLocks noGrp="1"/>
          </p:cNvSpPr>
          <p:nvPr>
            <p:ph type="title"/>
          </p:nvPr>
        </p:nvSpPr>
        <p:spPr>
          <a:xfrm>
            <a:off x="6494545" y="2028031"/>
            <a:ext cx="5058209" cy="583800"/>
          </a:xfrm>
          <a:prstGeom prst="rect">
            <a:avLst/>
          </a:prstGeom>
        </p:spPr>
        <p:txBody>
          <a:bodyPr lIns="91440" rIns="91440">
            <a:noAutofit/>
          </a:bodyPr>
          <a:lstStyle>
            <a:lvl1pPr>
              <a:defRPr sz="2400" b="1" i="0" spc="150" baseline="0">
                <a:solidFill>
                  <a:schemeClr val="tx1"/>
                </a:solidFill>
                <a:latin typeface="+mj-lt"/>
                <a:ea typeface="Meiryo UI" panose="020B0604030504040204" pitchFamily="34" charset="-128"/>
              </a:defRPr>
            </a:lvl1pPr>
          </a:lstStyle>
          <a:p>
            <a:r>
              <a:rPr lang="en-US" noProof="0"/>
              <a:t>Click to edit Master title style</a:t>
            </a:r>
          </a:p>
        </p:txBody>
      </p:sp>
      <p:sp>
        <p:nvSpPr>
          <p:cNvPr id="13" name="Picture Placeholder 10">
            <a:extLst>
              <a:ext uri="{FF2B5EF4-FFF2-40B4-BE49-F238E27FC236}">
                <a16:creationId xmlns:a16="http://schemas.microsoft.com/office/drawing/2014/main" id="{AD5E91DA-7D30-8C45-9BE7-5F82AA824B11}"/>
              </a:ext>
            </a:extLst>
          </p:cNvPr>
          <p:cNvSpPr>
            <a:spLocks noGrp="1"/>
          </p:cNvSpPr>
          <p:nvPr>
            <p:ph type="pic" sz="quarter" idx="14"/>
          </p:nvPr>
        </p:nvSpPr>
        <p:spPr>
          <a:xfrm>
            <a:off x="542925" y="0"/>
            <a:ext cx="5408696" cy="6858000"/>
          </a:xfrm>
          <a:prstGeom prst="rect">
            <a:avLst/>
          </a:prstGeom>
          <a:solidFill>
            <a:schemeClr val="tx1"/>
          </a:solidFill>
        </p:spPr>
        <p:txBody>
          <a:bodyPr/>
          <a:lstStyle>
            <a:lvl1pPr marL="0" indent="0">
              <a:buNone/>
              <a:defRPr>
                <a:solidFill>
                  <a:schemeClr val="bg1"/>
                </a:solidFill>
              </a:defRPr>
            </a:lvl1pPr>
          </a:lstStyle>
          <a:p>
            <a:r>
              <a:rPr lang="en-US" noProof="0"/>
              <a:t>Click icon to add picture</a:t>
            </a:r>
          </a:p>
        </p:txBody>
      </p:sp>
      <p:sp>
        <p:nvSpPr>
          <p:cNvPr id="6" name="Content Placeholder 5">
            <a:extLst>
              <a:ext uri="{FF2B5EF4-FFF2-40B4-BE49-F238E27FC236}">
                <a16:creationId xmlns:a16="http://schemas.microsoft.com/office/drawing/2014/main" id="{A94B5840-E92F-4CFE-B3C0-0873B2740891}"/>
              </a:ext>
            </a:extLst>
          </p:cNvPr>
          <p:cNvSpPr>
            <a:spLocks noGrp="1"/>
          </p:cNvSpPr>
          <p:nvPr>
            <p:ph sz="quarter" idx="15"/>
          </p:nvPr>
        </p:nvSpPr>
        <p:spPr>
          <a:xfrm>
            <a:off x="6494463" y="2611438"/>
            <a:ext cx="5058291" cy="2165350"/>
          </a:xfrm>
        </p:spPr>
        <p:txBody>
          <a:bodyPr/>
          <a:lstStyle>
            <a:lvl1pPr marL="0" indent="0">
              <a:lnSpc>
                <a:spcPct val="200000"/>
              </a:lnSpc>
              <a:spcBef>
                <a:spcPts val="1900"/>
              </a:spcBef>
              <a:buNone/>
              <a:defRPr/>
            </a:lvl1pPr>
          </a:lstStyle>
          <a:p>
            <a:pPr lvl="0"/>
            <a:r>
              <a:rPr lang="en-US"/>
              <a:t>Click to edit Master text styles</a:t>
            </a:r>
          </a:p>
        </p:txBody>
      </p:sp>
    </p:spTree>
    <p:extLst>
      <p:ext uri="{BB962C8B-B14F-4D97-AF65-F5344CB8AC3E}">
        <p14:creationId xmlns:p14="http://schemas.microsoft.com/office/powerpoint/2010/main" val="2020848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alpha val="4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BA462-7E60-BA4E-9A1E-3B5E69DACB3A}"/>
              </a:ext>
            </a:extLst>
          </p:cNvPr>
          <p:cNvSpPr>
            <a:spLocks noGrp="1"/>
          </p:cNvSpPr>
          <p:nvPr>
            <p:ph type="dt" sz="half" idx="10"/>
          </p:nvPr>
        </p:nvSpPr>
        <p:spPr/>
        <p:txBody>
          <a:bodyPr/>
          <a:lstStyle/>
          <a:p>
            <a:fld id="{7DA9BF7F-D4E2-40ED-A0EE-A3015811A6B3}" type="datetime1">
              <a:rPr lang="en-US" smtClean="0"/>
              <a:t>8/9/2022</a:t>
            </a:fld>
            <a:endParaRPr lang="en-US"/>
          </a:p>
        </p:txBody>
      </p:sp>
      <p:sp>
        <p:nvSpPr>
          <p:cNvPr id="3" name="Footer Placeholder 2">
            <a:extLst>
              <a:ext uri="{FF2B5EF4-FFF2-40B4-BE49-F238E27FC236}">
                <a16:creationId xmlns:a16="http://schemas.microsoft.com/office/drawing/2014/main" id="{218A28A8-5C75-FC4B-9A28-8F343DF4B1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FD5A6F-AE17-4E4C-9567-DB3B02853306}"/>
              </a:ext>
            </a:extLst>
          </p:cNvPr>
          <p:cNvSpPr>
            <a:spLocks noGrp="1"/>
          </p:cNvSpPr>
          <p:nvPr>
            <p:ph type="sldNum" sz="quarter" idx="12"/>
          </p:nvPr>
        </p:nvSpPr>
        <p:spPr/>
        <p:txBody>
          <a:bodyPr/>
          <a:lstStyle/>
          <a:p>
            <a:fld id="{6F705D35-D126-3B47-A82C-2A13EA9E0A67}" type="slidenum">
              <a:rPr lang="en-US" smtClean="0"/>
              <a:t>‹#›</a:t>
            </a:fld>
            <a:endParaRPr lang="en-US"/>
          </a:p>
        </p:txBody>
      </p:sp>
    </p:spTree>
    <p:extLst>
      <p:ext uri="{BB962C8B-B14F-4D97-AF65-F5344CB8AC3E}">
        <p14:creationId xmlns:p14="http://schemas.microsoft.com/office/powerpoint/2010/main" val="21077179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EAC25-66D1-1245-97FD-3B5840132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E2069B3-0468-584A-914E-91C8C91C7F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BDB421-E3C9-A140-878A-F3A967799A02}"/>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700">
                <a:solidFill>
                  <a:schemeClr val="tx1">
                    <a:tint val="75000"/>
                  </a:schemeClr>
                </a:solidFill>
              </a:defRPr>
            </a:lvl1pPr>
          </a:lstStyle>
          <a:p>
            <a:fld id="{B69EC86F-8E25-4238-86A2-F1E73CBB81C9}" type="datetime1">
              <a:rPr lang="en-US" smtClean="0"/>
              <a:t>8/9/2022</a:t>
            </a:fld>
            <a:endParaRPr lang="en-US"/>
          </a:p>
        </p:txBody>
      </p:sp>
      <p:sp>
        <p:nvSpPr>
          <p:cNvPr id="5" name="Footer Placeholder 4">
            <a:extLst>
              <a:ext uri="{FF2B5EF4-FFF2-40B4-BE49-F238E27FC236}">
                <a16:creationId xmlns:a16="http://schemas.microsoft.com/office/drawing/2014/main" id="{147A988C-554B-E64F-A698-DE3EF9CA0774}"/>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7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98157E6-BBF7-AB4A-B5DD-B39A65C17B0B}"/>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700">
                <a:solidFill>
                  <a:schemeClr val="tx1">
                    <a:tint val="75000"/>
                  </a:schemeClr>
                </a:solidFill>
              </a:defRPr>
            </a:lvl1pPr>
          </a:lstStyle>
          <a:p>
            <a:fld id="{6F705D35-D126-3B47-A82C-2A13EA9E0A67}" type="slidenum">
              <a:rPr lang="en-US" smtClean="0"/>
              <a:pPr/>
              <a:t>‹#›</a:t>
            </a:fld>
            <a:endParaRPr lang="en-US"/>
          </a:p>
        </p:txBody>
      </p:sp>
    </p:spTree>
    <p:extLst>
      <p:ext uri="{BB962C8B-B14F-4D97-AF65-F5344CB8AC3E}">
        <p14:creationId xmlns:p14="http://schemas.microsoft.com/office/powerpoint/2010/main" val="279630877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30" r:id="rId5"/>
    <p:sldLayoutId id="2147483729"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500"/>
        </a:spcBef>
        <a:buClr>
          <a:schemeClr val="accent2"/>
        </a:buClr>
        <a:buFont typeface="Wingdings" panose="05000000000000000000" pitchFamily="2" charset="2"/>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500"/>
        </a:spcBef>
        <a:buClr>
          <a:schemeClr val="accent2"/>
        </a:buClr>
        <a:buFont typeface="Wingdings" panose="05000000000000000000" pitchFamily="2" charset="2"/>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group of people standing in front of a window">
            <a:extLst>
              <a:ext uri="{FF2B5EF4-FFF2-40B4-BE49-F238E27FC236}">
                <a16:creationId xmlns:a16="http://schemas.microsoft.com/office/drawing/2014/main" id="{59E51D7A-DEF4-42CC-83DE-6D857B6DFBFA}"/>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a:ext>
            </a:extLst>
          </a:blip>
          <a:srcRect/>
          <a:stretch/>
        </p:blipFill>
        <p:spPr/>
      </p:pic>
      <p:sp>
        <p:nvSpPr>
          <p:cNvPr id="2" name="TextBox 1">
            <a:extLst>
              <a:ext uri="{FF2B5EF4-FFF2-40B4-BE49-F238E27FC236}">
                <a16:creationId xmlns:a16="http://schemas.microsoft.com/office/drawing/2014/main" id="{6D83A742-9923-B563-D7D0-40E840A337CA}"/>
              </a:ext>
            </a:extLst>
          </p:cNvPr>
          <p:cNvSpPr txBox="1"/>
          <p:nvPr/>
        </p:nvSpPr>
        <p:spPr>
          <a:xfrm>
            <a:off x="271626" y="1250066"/>
            <a:ext cx="5651499" cy="1446550"/>
          </a:xfrm>
          <a:prstGeom prst="rect">
            <a:avLst/>
          </a:prstGeom>
          <a:solidFill>
            <a:schemeClr val="accent4">
              <a:lumMod val="75000"/>
            </a:schemeClr>
          </a:solidFill>
        </p:spPr>
        <p:txBody>
          <a:bodyPr wrap="square" rtlCol="0">
            <a:spAutoFit/>
          </a:bodyPr>
          <a:lstStyle/>
          <a:p>
            <a:r>
              <a:rPr lang="en-US" sz="4400" b="1">
                <a:latin typeface="Tahoma" panose="020B0604030504040204" pitchFamily="34" charset="0"/>
                <a:ea typeface="Tahoma" panose="020B0604030504040204" pitchFamily="34" charset="0"/>
                <a:cs typeface="Tahoma" panose="020B0604030504040204" pitchFamily="34" charset="0"/>
              </a:rPr>
              <a:t>UK – CHINA</a:t>
            </a:r>
            <a:br>
              <a:rPr lang="en-US" sz="4400" b="1">
                <a:latin typeface="Tahoma" panose="020B0604030504040204" pitchFamily="34" charset="0"/>
                <a:ea typeface="Tahoma" panose="020B0604030504040204" pitchFamily="34" charset="0"/>
                <a:cs typeface="Tahoma" panose="020B0604030504040204" pitchFamily="34" charset="0"/>
              </a:rPr>
            </a:br>
            <a:r>
              <a:rPr lang="en-US" sz="4400" b="1">
                <a:latin typeface="Tahoma" panose="020B0604030504040204" pitchFamily="34" charset="0"/>
                <a:ea typeface="Tahoma" panose="020B0604030504040204" pitchFamily="34" charset="0"/>
                <a:cs typeface="Tahoma" panose="020B0604030504040204" pitchFamily="34" charset="0"/>
              </a:rPr>
              <a:t>Joint venture</a:t>
            </a:r>
            <a:endParaRPr lang="en-GB" sz="4400" b="1">
              <a:latin typeface="Tahoma" panose="020B0604030504040204" pitchFamily="34" charset="0"/>
              <a:ea typeface="Tahoma" panose="020B0604030504040204" pitchFamily="34" charset="0"/>
              <a:cs typeface="Tahoma" panose="020B0604030504040204" pitchFamily="34" charset="0"/>
            </a:endParaRPr>
          </a:p>
        </p:txBody>
      </p:sp>
      <p:sp>
        <p:nvSpPr>
          <p:cNvPr id="7" name="Text Placeholder 3">
            <a:extLst>
              <a:ext uri="{FF2B5EF4-FFF2-40B4-BE49-F238E27FC236}">
                <a16:creationId xmlns:a16="http://schemas.microsoft.com/office/drawing/2014/main" id="{A514F8C7-DB5E-5F20-F252-FA10E6B1FC0A}"/>
              </a:ext>
            </a:extLst>
          </p:cNvPr>
          <p:cNvSpPr>
            <a:spLocks noGrp="1"/>
          </p:cNvSpPr>
          <p:nvPr>
            <p:ph type="title"/>
          </p:nvPr>
        </p:nvSpPr>
        <p:spPr>
          <a:xfrm>
            <a:off x="1108075" y="3102014"/>
            <a:ext cx="5651500" cy="2222339"/>
          </a:xfrm>
        </p:spPr>
        <p:txBody>
          <a:bodyPr/>
          <a:lstStyle/>
          <a:p>
            <a:pPr>
              <a:lnSpc>
                <a:spcPct val="150000"/>
              </a:lnSpc>
            </a:pPr>
            <a:r>
              <a:rPr lang="en-US" sz="2400" i="1">
                <a:solidFill>
                  <a:srgbClr val="002060">
                    <a:alpha val="60000"/>
                  </a:srgbClr>
                </a:solidFill>
                <a:latin typeface="Tahoma"/>
                <a:ea typeface="Tahoma"/>
                <a:cs typeface="Tahoma"/>
              </a:rPr>
              <a:t>Alina Coman - 1919781</a:t>
            </a:r>
            <a:br>
              <a:rPr lang="en-US" sz="2400" i="1">
                <a:latin typeface="Tahoma" panose="020B0604030504040204" pitchFamily="34" charset="0"/>
                <a:ea typeface="Tahoma" panose="020B0604030504040204" pitchFamily="34" charset="0"/>
                <a:cs typeface="Tahoma" panose="020B0604030504040204" pitchFamily="34" charset="0"/>
              </a:rPr>
            </a:br>
            <a:r>
              <a:rPr lang="en-US" sz="2400" i="1">
                <a:solidFill>
                  <a:srgbClr val="002060">
                    <a:alpha val="60000"/>
                  </a:srgbClr>
                </a:solidFill>
                <a:latin typeface="Tahoma"/>
                <a:ea typeface="Tahoma"/>
                <a:cs typeface="Tahoma"/>
              </a:rPr>
              <a:t>Ioana Bodnar - 1817471</a:t>
            </a:r>
            <a:br>
              <a:rPr lang="en-US" sz="2400" i="1">
                <a:latin typeface="Tahoma" panose="020B0604030504040204" pitchFamily="34" charset="0"/>
                <a:ea typeface="Tahoma" panose="020B0604030504040204" pitchFamily="34" charset="0"/>
                <a:cs typeface="Tahoma" panose="020B0604030504040204" pitchFamily="34" charset="0"/>
              </a:rPr>
            </a:br>
            <a:r>
              <a:rPr lang="en-US" sz="2400" i="1">
                <a:solidFill>
                  <a:srgbClr val="002060">
                    <a:alpha val="60000"/>
                  </a:srgbClr>
                </a:solidFill>
                <a:latin typeface="Tahoma"/>
                <a:ea typeface="Tahoma"/>
                <a:cs typeface="Tahoma"/>
              </a:rPr>
              <a:t>Rodica Dinu – 1921784</a:t>
            </a:r>
            <a:br>
              <a:rPr lang="en-US" sz="2400" i="1">
                <a:latin typeface="Tahoma" panose="020B0604030504040204" pitchFamily="34" charset="0"/>
                <a:ea typeface="Tahoma" panose="020B0604030504040204" pitchFamily="34" charset="0"/>
                <a:cs typeface="Tahoma" panose="020B0604030504040204" pitchFamily="34" charset="0"/>
              </a:rPr>
            </a:br>
            <a:r>
              <a:rPr lang="en-US" sz="2400" i="1">
                <a:solidFill>
                  <a:srgbClr val="002060">
                    <a:alpha val="60000"/>
                  </a:srgbClr>
                </a:solidFill>
                <a:latin typeface="Tahoma"/>
                <a:ea typeface="Tahoma"/>
                <a:cs typeface="Tahoma"/>
              </a:rPr>
              <a:t>Marcin </a:t>
            </a:r>
            <a:r>
              <a:rPr lang="en-US" sz="2400" i="1" err="1">
                <a:solidFill>
                  <a:srgbClr val="002060">
                    <a:alpha val="60000"/>
                  </a:srgbClr>
                </a:solidFill>
                <a:latin typeface="Tahoma"/>
                <a:ea typeface="Tahoma"/>
                <a:cs typeface="Tahoma"/>
              </a:rPr>
              <a:t>Klytta</a:t>
            </a:r>
            <a:r>
              <a:rPr lang="en-US" sz="2400" i="1">
                <a:solidFill>
                  <a:srgbClr val="002060">
                    <a:alpha val="60000"/>
                  </a:srgbClr>
                </a:solidFill>
                <a:latin typeface="Tahoma"/>
                <a:ea typeface="Tahoma"/>
                <a:cs typeface="Tahoma"/>
              </a:rPr>
              <a:t> - 1919648</a:t>
            </a:r>
            <a:br>
              <a:rPr lang="en-US" sz="2400" i="1">
                <a:latin typeface="Tahoma" panose="020B0604030504040204" pitchFamily="34" charset="0"/>
                <a:ea typeface="Tahoma" panose="020B0604030504040204" pitchFamily="34" charset="0"/>
                <a:cs typeface="Tahoma" panose="020B0604030504040204" pitchFamily="34" charset="0"/>
              </a:rPr>
            </a:br>
            <a:r>
              <a:rPr lang="en-US" sz="2400" i="1">
                <a:solidFill>
                  <a:srgbClr val="002060">
                    <a:alpha val="60000"/>
                  </a:srgbClr>
                </a:solidFill>
                <a:latin typeface="Tahoma"/>
                <a:ea typeface="Tahoma"/>
                <a:cs typeface="Tahoma"/>
              </a:rPr>
              <a:t>Yani </a:t>
            </a:r>
            <a:r>
              <a:rPr lang="en-US" sz="2400" i="1" err="1">
                <a:solidFill>
                  <a:srgbClr val="002060">
                    <a:alpha val="60000"/>
                  </a:srgbClr>
                </a:solidFill>
                <a:latin typeface="Tahoma"/>
                <a:ea typeface="Tahoma"/>
                <a:cs typeface="Tahoma"/>
              </a:rPr>
              <a:t>Yanakiev</a:t>
            </a:r>
            <a:r>
              <a:rPr lang="en-US" sz="2400" i="1">
                <a:solidFill>
                  <a:srgbClr val="002060">
                    <a:alpha val="60000"/>
                  </a:srgbClr>
                </a:solidFill>
                <a:latin typeface="Tahoma"/>
                <a:ea typeface="Tahoma"/>
                <a:cs typeface="Tahoma"/>
              </a:rPr>
              <a:t> -1920744</a:t>
            </a:r>
            <a:br>
              <a:rPr lang="en-US" sz="800"/>
            </a:br>
            <a:endParaRPr lang="en-GB" sz="2000"/>
          </a:p>
        </p:txBody>
      </p:sp>
    </p:spTree>
    <p:extLst>
      <p:ext uri="{BB962C8B-B14F-4D97-AF65-F5344CB8AC3E}">
        <p14:creationId xmlns:p14="http://schemas.microsoft.com/office/powerpoint/2010/main" val="361142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258848-E5B4-4D72-B211-BE7EF2C1E7CB}"/>
              </a:ext>
            </a:extLst>
          </p:cNvPr>
          <p:cNvSpPr>
            <a:spLocks noGrp="1"/>
          </p:cNvSpPr>
          <p:nvPr>
            <p:ph type="title"/>
          </p:nvPr>
        </p:nvSpPr>
        <p:spPr>
          <a:xfrm>
            <a:off x="6761117" y="81023"/>
            <a:ext cx="4791637" cy="706055"/>
          </a:xfrm>
        </p:spPr>
        <p:txBody>
          <a:bodyPr/>
          <a:lstStyle/>
          <a:p>
            <a:r>
              <a:rPr lang="en-GB" sz="3200"/>
              <a:t>Agenda</a:t>
            </a:r>
          </a:p>
        </p:txBody>
      </p:sp>
      <p:pic>
        <p:nvPicPr>
          <p:cNvPr id="8" name="Picture Placeholder 7" descr="A red white and blue flag&#10;&#10;Description automatically generated with medium confidence">
            <a:extLst>
              <a:ext uri="{FF2B5EF4-FFF2-40B4-BE49-F238E27FC236}">
                <a16:creationId xmlns:a16="http://schemas.microsoft.com/office/drawing/2014/main" id="{12E069A2-4222-1543-D697-8186A3C0B627}"/>
              </a:ext>
            </a:extLst>
          </p:cNvPr>
          <p:cNvPicPr>
            <a:picLocks noGrp="1" noChangeAspect="1"/>
          </p:cNvPicPr>
          <p:nvPr>
            <p:ph type="pic" sz="quarter" idx="14"/>
          </p:nvPr>
        </p:nvPicPr>
        <p:blipFill>
          <a:blip r:embed="rId2"/>
          <a:srcRect l="17656" r="17656"/>
          <a:stretch>
            <a:fillRect/>
          </a:stretch>
        </p:blipFill>
        <p:spPr>
          <a:xfrm>
            <a:off x="542926" y="571500"/>
            <a:ext cx="4984572" cy="4709417"/>
          </a:xfrm>
        </p:spPr>
      </p:pic>
      <p:sp>
        <p:nvSpPr>
          <p:cNvPr id="6" name="Content Placeholder 5">
            <a:extLst>
              <a:ext uri="{FF2B5EF4-FFF2-40B4-BE49-F238E27FC236}">
                <a16:creationId xmlns:a16="http://schemas.microsoft.com/office/drawing/2014/main" id="{744A0B51-AE97-F2B2-FFC2-74692E160E3E}"/>
              </a:ext>
            </a:extLst>
          </p:cNvPr>
          <p:cNvSpPr>
            <a:spLocks noGrp="1"/>
          </p:cNvSpPr>
          <p:nvPr>
            <p:ph sz="quarter" idx="15"/>
          </p:nvPr>
        </p:nvSpPr>
        <p:spPr>
          <a:xfrm>
            <a:off x="6761163" y="787078"/>
            <a:ext cx="4791591" cy="5798917"/>
          </a:xfrm>
        </p:spPr>
        <p:txBody>
          <a:bodyPr vert="horz" lIns="91440" tIns="45720" rIns="91440" bIns="45720" rtlCol="0" anchor="t">
            <a:noAutofit/>
          </a:bodyPr>
          <a:lstStyle/>
          <a:p>
            <a:r>
              <a:rPr lang="en-GB" b="1" dirty="0">
                <a:latin typeface="Tahoma"/>
                <a:ea typeface="Tahoma"/>
                <a:cs typeface="Tahoma"/>
              </a:rPr>
              <a:t>1.Introduction– </a:t>
            </a:r>
            <a:r>
              <a:rPr lang="en-GB" b="1" dirty="0" err="1">
                <a:latin typeface="Tahoma"/>
                <a:ea typeface="Tahoma"/>
                <a:cs typeface="Tahoma"/>
              </a:rPr>
              <a:t>Yani</a:t>
            </a:r>
            <a:r>
              <a:rPr lang="en-GB" b="1" dirty="0">
                <a:latin typeface="Tahoma"/>
                <a:ea typeface="Tahoma"/>
                <a:cs typeface="Tahoma"/>
              </a:rPr>
              <a:t> </a:t>
            </a:r>
            <a:r>
              <a:rPr lang="en-GB" b="1" dirty="0" err="1">
                <a:latin typeface="Tahoma"/>
                <a:ea typeface="Tahoma"/>
                <a:cs typeface="Tahoma"/>
              </a:rPr>
              <a:t>Yanakiev</a:t>
            </a:r>
            <a:endParaRPr lang="en-GB" b="1" dirty="0">
              <a:latin typeface="Tahoma"/>
              <a:ea typeface="Tahoma"/>
              <a:cs typeface="Tahoma"/>
            </a:endParaRPr>
          </a:p>
          <a:p>
            <a:r>
              <a:rPr lang="en-GB" b="1" dirty="0">
                <a:latin typeface="Tahoma"/>
                <a:ea typeface="Tahoma"/>
                <a:cs typeface="Tahoma"/>
              </a:rPr>
              <a:t>2. Chinese Culture – </a:t>
            </a:r>
            <a:r>
              <a:rPr lang="en-GB" b="1" dirty="0" err="1">
                <a:latin typeface="Tahoma"/>
                <a:ea typeface="Tahoma"/>
                <a:cs typeface="Tahoma"/>
              </a:rPr>
              <a:t>Yani</a:t>
            </a:r>
            <a:r>
              <a:rPr lang="en-GB" b="1" dirty="0">
                <a:latin typeface="Tahoma"/>
                <a:ea typeface="Tahoma"/>
                <a:cs typeface="Tahoma"/>
              </a:rPr>
              <a:t> </a:t>
            </a:r>
            <a:r>
              <a:rPr lang="en-GB" b="1" dirty="0" err="1">
                <a:latin typeface="Tahoma"/>
                <a:ea typeface="Tahoma"/>
                <a:cs typeface="Tahoma"/>
              </a:rPr>
              <a:t>Yanakiev</a:t>
            </a:r>
            <a:endParaRPr lang="en-GB" b="1" dirty="0">
              <a:latin typeface="Tahoma"/>
              <a:ea typeface="Tahoma"/>
              <a:cs typeface="Tahoma"/>
            </a:endParaRPr>
          </a:p>
          <a:p>
            <a:r>
              <a:rPr lang="en-GB" b="1" dirty="0">
                <a:latin typeface="Tahoma"/>
                <a:ea typeface="Tahoma"/>
                <a:cs typeface="Tahoma"/>
              </a:rPr>
              <a:t>3. Success and Failure factors of joint ventures – Alina </a:t>
            </a:r>
            <a:r>
              <a:rPr lang="en-GB" b="1" dirty="0" err="1">
                <a:latin typeface="Tahoma"/>
                <a:ea typeface="Tahoma"/>
                <a:cs typeface="Tahoma"/>
              </a:rPr>
              <a:t>Coman</a:t>
            </a:r>
            <a:endParaRPr lang="en-GB" b="1" dirty="0">
              <a:latin typeface="Tahoma"/>
              <a:ea typeface="Tahoma"/>
              <a:cs typeface="Tahoma"/>
            </a:endParaRPr>
          </a:p>
          <a:p>
            <a:r>
              <a:rPr lang="en-GB" b="1" dirty="0">
                <a:latin typeface="Tahoma"/>
                <a:ea typeface="Tahoma"/>
                <a:cs typeface="Tahoma"/>
              </a:rPr>
              <a:t>4. Cultural sensitivity – Rodica Dinu</a:t>
            </a:r>
          </a:p>
          <a:p>
            <a:r>
              <a:rPr lang="en-GB" b="1" dirty="0">
                <a:latin typeface="Tahoma"/>
                <a:ea typeface="Tahoma"/>
                <a:cs typeface="Tahoma"/>
              </a:rPr>
              <a:t>5. Hofstede Cultural Dimensions: UK and China – Marcin </a:t>
            </a:r>
            <a:r>
              <a:rPr lang="en-GB" b="1" dirty="0" err="1">
                <a:latin typeface="Tahoma"/>
                <a:ea typeface="Tahoma"/>
                <a:cs typeface="Tahoma"/>
              </a:rPr>
              <a:t>Klytta</a:t>
            </a:r>
            <a:endParaRPr lang="en-GB" b="1" dirty="0">
              <a:latin typeface="Tahoma" panose="020B0604030504040204" pitchFamily="34" charset="0"/>
              <a:ea typeface="Tahoma" panose="020B0604030504040204" pitchFamily="34" charset="0"/>
              <a:cs typeface="Tahoma" panose="020B0604030504040204" pitchFamily="34" charset="0"/>
            </a:endParaRPr>
          </a:p>
          <a:p>
            <a:r>
              <a:rPr lang="en-GB" b="1" dirty="0">
                <a:latin typeface="Tahoma"/>
                <a:ea typeface="Tahoma"/>
                <a:cs typeface="Tahoma"/>
              </a:rPr>
              <a:t>6. Recommendations – Ioana Bodnar</a:t>
            </a:r>
          </a:p>
          <a:p>
            <a:r>
              <a:rPr lang="en-GB" b="1" dirty="0">
                <a:latin typeface="Tahoma"/>
                <a:ea typeface="Tahoma"/>
                <a:cs typeface="Tahoma"/>
              </a:rPr>
              <a:t>7. Conclusion – Ioana Bodnar</a:t>
            </a:r>
          </a:p>
        </p:txBody>
      </p:sp>
      <p:sp>
        <p:nvSpPr>
          <p:cNvPr id="9" name="TextBox 8">
            <a:extLst>
              <a:ext uri="{FF2B5EF4-FFF2-40B4-BE49-F238E27FC236}">
                <a16:creationId xmlns:a16="http://schemas.microsoft.com/office/drawing/2014/main" id="{A2E8E0E6-2902-E6D9-0C89-6C54DA220456}"/>
              </a:ext>
            </a:extLst>
          </p:cNvPr>
          <p:cNvSpPr txBox="1"/>
          <p:nvPr/>
        </p:nvSpPr>
        <p:spPr>
          <a:xfrm>
            <a:off x="657546" y="5424755"/>
            <a:ext cx="4119937" cy="307777"/>
          </a:xfrm>
          <a:prstGeom prst="rect">
            <a:avLst/>
          </a:prstGeom>
          <a:noFill/>
        </p:spPr>
        <p:txBody>
          <a:bodyPr wrap="square" rtlCol="0">
            <a:spAutoFit/>
          </a:bodyPr>
          <a:lstStyle/>
          <a:p>
            <a:r>
              <a:rPr lang="en-GB" sz="1400" i="1">
                <a:latin typeface="Tahoma" panose="020B0604030504040204" pitchFamily="34" charset="0"/>
                <a:ea typeface="Tahoma" panose="020B0604030504040204" pitchFamily="34" charset="0"/>
                <a:cs typeface="Tahoma" panose="020B0604030504040204" pitchFamily="34" charset="0"/>
              </a:rPr>
              <a:t>Copyright © 2022 THE - Times Higher Education </a:t>
            </a:r>
          </a:p>
        </p:txBody>
      </p:sp>
      <p:sp>
        <p:nvSpPr>
          <p:cNvPr id="10" name="Slide Number Placeholder 9">
            <a:extLst>
              <a:ext uri="{FF2B5EF4-FFF2-40B4-BE49-F238E27FC236}">
                <a16:creationId xmlns:a16="http://schemas.microsoft.com/office/drawing/2014/main" id="{4F663FCD-7381-8E1B-F2A3-65B39C60A075}"/>
              </a:ext>
            </a:extLst>
          </p:cNvPr>
          <p:cNvSpPr>
            <a:spLocks noGrp="1"/>
          </p:cNvSpPr>
          <p:nvPr>
            <p:ph type="sldNum" sz="quarter" idx="12"/>
          </p:nvPr>
        </p:nvSpPr>
        <p:spPr/>
        <p:txBody>
          <a:bodyPr/>
          <a:lstStyle/>
          <a:p>
            <a:fld id="{6F705D35-D126-3B47-A82C-2A13EA9E0A67}" type="slidenum">
              <a:rPr lang="en-US" smtClean="0"/>
              <a:t>2</a:t>
            </a:fld>
            <a:endParaRPr lang="en-US"/>
          </a:p>
        </p:txBody>
      </p:sp>
    </p:spTree>
    <p:extLst>
      <p:ext uri="{BB962C8B-B14F-4D97-AF65-F5344CB8AC3E}">
        <p14:creationId xmlns:p14="http://schemas.microsoft.com/office/powerpoint/2010/main" val="379704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284A-573D-46BB-8DDB-1E198A12A19F}"/>
              </a:ext>
            </a:extLst>
          </p:cNvPr>
          <p:cNvSpPr>
            <a:spLocks noGrp="1"/>
          </p:cNvSpPr>
          <p:nvPr>
            <p:ph type="title"/>
          </p:nvPr>
        </p:nvSpPr>
        <p:spPr>
          <a:xfrm>
            <a:off x="5794625" y="681037"/>
            <a:ext cx="5758129" cy="583800"/>
          </a:xfrm>
        </p:spPr>
        <p:txBody>
          <a:bodyPr anchor="ctr">
            <a:normAutofit/>
          </a:bodyPr>
          <a:lstStyle/>
          <a:p>
            <a:r>
              <a:rPr lang="en-US" sz="1700" dirty="0"/>
              <a:t>Introduction</a:t>
            </a:r>
          </a:p>
        </p:txBody>
      </p:sp>
      <p:graphicFrame>
        <p:nvGraphicFramePr>
          <p:cNvPr id="9" name="Content Placeholder 2">
            <a:extLst>
              <a:ext uri="{FF2B5EF4-FFF2-40B4-BE49-F238E27FC236}">
                <a16:creationId xmlns:a16="http://schemas.microsoft.com/office/drawing/2014/main" id="{A00282F3-1CDB-65E2-702C-A1241B31CF54}"/>
              </a:ext>
            </a:extLst>
          </p:cNvPr>
          <p:cNvGraphicFramePr>
            <a:graphicFrameLocks noGrp="1"/>
          </p:cNvGraphicFramePr>
          <p:nvPr>
            <p:ph sz="quarter" idx="15"/>
            <p:extLst>
              <p:ext uri="{D42A27DB-BD31-4B8C-83A1-F6EECF244321}">
                <p14:modId xmlns:p14="http://schemas.microsoft.com/office/powerpoint/2010/main" val="21926818"/>
              </p:ext>
            </p:extLst>
          </p:nvPr>
        </p:nvGraphicFramePr>
        <p:xfrm>
          <a:off x="6048625" y="1497160"/>
          <a:ext cx="5757613" cy="5003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BD48AE6D-2EC1-D29F-D983-0729F5398E43}"/>
              </a:ext>
            </a:extLst>
          </p:cNvPr>
          <p:cNvPicPr>
            <a:picLocks noChangeAspect="1"/>
          </p:cNvPicPr>
          <p:nvPr/>
        </p:nvPicPr>
        <p:blipFill>
          <a:blip r:embed="rId8"/>
          <a:stretch>
            <a:fillRect/>
          </a:stretch>
        </p:blipFill>
        <p:spPr>
          <a:xfrm>
            <a:off x="318499" y="780837"/>
            <a:ext cx="4582275" cy="3914454"/>
          </a:xfrm>
          <a:prstGeom prst="rect">
            <a:avLst/>
          </a:prstGeom>
        </p:spPr>
      </p:pic>
      <p:sp>
        <p:nvSpPr>
          <p:cNvPr id="5" name="TextBox 4">
            <a:extLst>
              <a:ext uri="{FF2B5EF4-FFF2-40B4-BE49-F238E27FC236}">
                <a16:creationId xmlns:a16="http://schemas.microsoft.com/office/drawing/2014/main" id="{7263FEEA-06B1-9973-23EA-B913E00C7F51}"/>
              </a:ext>
            </a:extLst>
          </p:cNvPr>
          <p:cNvSpPr txBox="1"/>
          <p:nvPr/>
        </p:nvSpPr>
        <p:spPr>
          <a:xfrm>
            <a:off x="883578" y="4972692"/>
            <a:ext cx="3678148" cy="307777"/>
          </a:xfrm>
          <a:prstGeom prst="rect">
            <a:avLst/>
          </a:prstGeom>
          <a:noFill/>
        </p:spPr>
        <p:txBody>
          <a:bodyPr wrap="square" rtlCol="0">
            <a:spAutoFit/>
          </a:bodyPr>
          <a:lstStyle/>
          <a:p>
            <a:r>
              <a:rPr lang="en-GB" sz="1400" i="1">
                <a:latin typeface="Tahoma" panose="020B0604030504040204" pitchFamily="34" charset="0"/>
                <a:ea typeface="Tahoma" panose="020B0604030504040204" pitchFamily="34" charset="0"/>
                <a:cs typeface="Tahoma" panose="020B0604030504040204" pitchFamily="34" charset="0"/>
              </a:rPr>
              <a:t>Copyright </a:t>
            </a:r>
            <a:r>
              <a:rPr lang="en-GB" sz="1400" i="1">
                <a:solidFill>
                  <a:srgbClr val="393939"/>
                </a:solidFill>
                <a:effectLst/>
                <a:latin typeface="Tahoma" panose="020B0604030504040204" pitchFamily="34" charset="0"/>
                <a:ea typeface="Tahoma" panose="020B0604030504040204" pitchFamily="34" charset="0"/>
                <a:cs typeface="Tahoma" panose="020B0604030504040204" pitchFamily="34" charset="0"/>
              </a:rPr>
              <a:t>©</a:t>
            </a:r>
            <a:r>
              <a:rPr lang="en-GB" sz="1400" i="1">
                <a:solidFill>
                  <a:srgbClr val="393939"/>
                </a:solidFill>
                <a:latin typeface="Tahoma" panose="020B0604030504040204" pitchFamily="34" charset="0"/>
                <a:ea typeface="Tahoma" panose="020B0604030504040204" pitchFamily="34" charset="0"/>
                <a:cs typeface="Tahoma" panose="020B0604030504040204" pitchFamily="34" charset="0"/>
              </a:rPr>
              <a:t> 2022 Consumer Brand Builders</a:t>
            </a:r>
            <a:r>
              <a:rPr lang="en-GB" sz="1400" i="1">
                <a:latin typeface="Tahoma" panose="020B0604030504040204" pitchFamily="34" charset="0"/>
                <a:ea typeface="Tahoma" panose="020B0604030504040204" pitchFamily="34" charset="0"/>
                <a:cs typeface="Tahoma" panose="020B0604030504040204" pitchFamily="34" charset="0"/>
              </a:rPr>
              <a:t>  </a:t>
            </a:r>
          </a:p>
        </p:txBody>
      </p:sp>
      <p:sp>
        <p:nvSpPr>
          <p:cNvPr id="6" name="Slide Number Placeholder 5">
            <a:extLst>
              <a:ext uri="{FF2B5EF4-FFF2-40B4-BE49-F238E27FC236}">
                <a16:creationId xmlns:a16="http://schemas.microsoft.com/office/drawing/2014/main" id="{A1BC7FF6-9310-C0A6-9E23-1705E7DE652B}"/>
              </a:ext>
            </a:extLst>
          </p:cNvPr>
          <p:cNvSpPr>
            <a:spLocks noGrp="1"/>
          </p:cNvSpPr>
          <p:nvPr>
            <p:ph type="sldNum" sz="quarter" idx="12"/>
          </p:nvPr>
        </p:nvSpPr>
        <p:spPr/>
        <p:txBody>
          <a:bodyPr/>
          <a:lstStyle/>
          <a:p>
            <a:fld id="{6F705D35-D126-3B47-A82C-2A13EA9E0A67}" type="slidenum">
              <a:rPr lang="en-US" smtClean="0"/>
              <a:t>3</a:t>
            </a:fld>
            <a:endParaRPr lang="en-US"/>
          </a:p>
        </p:txBody>
      </p:sp>
    </p:spTree>
    <p:extLst>
      <p:ext uri="{BB962C8B-B14F-4D97-AF65-F5344CB8AC3E}">
        <p14:creationId xmlns:p14="http://schemas.microsoft.com/office/powerpoint/2010/main" val="122869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284A-573D-46BB-8DDB-1E198A12A19F}"/>
              </a:ext>
            </a:extLst>
          </p:cNvPr>
          <p:cNvSpPr>
            <a:spLocks noGrp="1"/>
          </p:cNvSpPr>
          <p:nvPr>
            <p:ph type="title"/>
          </p:nvPr>
        </p:nvSpPr>
        <p:spPr>
          <a:xfrm>
            <a:off x="5681611" y="681037"/>
            <a:ext cx="5871144" cy="583800"/>
          </a:xfrm>
        </p:spPr>
        <p:txBody>
          <a:bodyPr anchor="ctr">
            <a:normAutofit/>
          </a:bodyPr>
          <a:lstStyle/>
          <a:p>
            <a:r>
              <a:rPr lang="en-US" sz="1700" dirty="0"/>
              <a:t>Introduction</a:t>
            </a:r>
          </a:p>
        </p:txBody>
      </p:sp>
      <p:graphicFrame>
        <p:nvGraphicFramePr>
          <p:cNvPr id="6" name="Content Placeholder 2">
            <a:extLst>
              <a:ext uri="{FF2B5EF4-FFF2-40B4-BE49-F238E27FC236}">
                <a16:creationId xmlns:a16="http://schemas.microsoft.com/office/drawing/2014/main" id="{61E8AC12-2A04-0A0E-6F75-1BAA41374FA3}"/>
              </a:ext>
            </a:extLst>
          </p:cNvPr>
          <p:cNvGraphicFramePr>
            <a:graphicFrameLocks noGrp="1"/>
          </p:cNvGraphicFramePr>
          <p:nvPr>
            <p:ph sz="quarter" idx="15"/>
            <p:extLst>
              <p:ext uri="{D42A27DB-BD31-4B8C-83A1-F6EECF244321}">
                <p14:modId xmlns:p14="http://schemas.microsoft.com/office/powerpoint/2010/main" val="1664366296"/>
              </p:ext>
            </p:extLst>
          </p:nvPr>
        </p:nvGraphicFramePr>
        <p:xfrm>
          <a:off x="5681610" y="1428108"/>
          <a:ext cx="5871144" cy="5044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 name="Picture 22">
            <a:extLst>
              <a:ext uri="{FF2B5EF4-FFF2-40B4-BE49-F238E27FC236}">
                <a16:creationId xmlns:a16="http://schemas.microsoft.com/office/drawing/2014/main" id="{0D551FBF-37DD-59FC-E408-36B68C2AEF93}"/>
              </a:ext>
            </a:extLst>
          </p:cNvPr>
          <p:cNvPicPr>
            <a:picLocks noChangeAspect="1"/>
          </p:cNvPicPr>
          <p:nvPr/>
        </p:nvPicPr>
        <p:blipFill>
          <a:blip r:embed="rId8"/>
          <a:stretch>
            <a:fillRect/>
          </a:stretch>
        </p:blipFill>
        <p:spPr>
          <a:xfrm>
            <a:off x="123290" y="359597"/>
            <a:ext cx="4654193" cy="4910642"/>
          </a:xfrm>
          <a:prstGeom prst="rect">
            <a:avLst/>
          </a:prstGeom>
        </p:spPr>
      </p:pic>
      <p:sp>
        <p:nvSpPr>
          <p:cNvPr id="26" name="TextBox 25">
            <a:extLst>
              <a:ext uri="{FF2B5EF4-FFF2-40B4-BE49-F238E27FC236}">
                <a16:creationId xmlns:a16="http://schemas.microsoft.com/office/drawing/2014/main" id="{A6002D48-2716-2F90-F59F-D559E68F3C8E}"/>
              </a:ext>
            </a:extLst>
          </p:cNvPr>
          <p:cNvSpPr txBox="1"/>
          <p:nvPr/>
        </p:nvSpPr>
        <p:spPr>
          <a:xfrm>
            <a:off x="308224" y="5465851"/>
            <a:ext cx="4284323" cy="276999"/>
          </a:xfrm>
          <a:prstGeom prst="rect">
            <a:avLst/>
          </a:prstGeom>
          <a:noFill/>
        </p:spPr>
        <p:txBody>
          <a:bodyPr wrap="square" rtlCol="0">
            <a:spAutoFit/>
          </a:bodyPr>
          <a:lstStyle/>
          <a:p>
            <a:r>
              <a:rPr lang="en-GB" sz="1200" i="1"/>
              <a:t>Top e-commerce players in China (Buchholz, 2021)</a:t>
            </a:r>
          </a:p>
        </p:txBody>
      </p:sp>
      <p:sp>
        <p:nvSpPr>
          <p:cNvPr id="27" name="Slide Number Placeholder 26">
            <a:extLst>
              <a:ext uri="{FF2B5EF4-FFF2-40B4-BE49-F238E27FC236}">
                <a16:creationId xmlns:a16="http://schemas.microsoft.com/office/drawing/2014/main" id="{C6EAABE3-D6A1-31F4-C84F-A2EE0B6AEEB5}"/>
              </a:ext>
            </a:extLst>
          </p:cNvPr>
          <p:cNvSpPr>
            <a:spLocks noGrp="1"/>
          </p:cNvSpPr>
          <p:nvPr>
            <p:ph type="sldNum" sz="quarter" idx="12"/>
          </p:nvPr>
        </p:nvSpPr>
        <p:spPr/>
        <p:txBody>
          <a:bodyPr/>
          <a:lstStyle/>
          <a:p>
            <a:fld id="{6F705D35-D126-3B47-A82C-2A13EA9E0A67}" type="slidenum">
              <a:rPr lang="en-US" smtClean="0"/>
              <a:t>4</a:t>
            </a:fld>
            <a:endParaRPr lang="en-US"/>
          </a:p>
        </p:txBody>
      </p:sp>
    </p:spTree>
    <p:extLst>
      <p:ext uri="{BB962C8B-B14F-4D97-AF65-F5344CB8AC3E}">
        <p14:creationId xmlns:p14="http://schemas.microsoft.com/office/powerpoint/2010/main" val="3985332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C53367E-0D30-7FFC-D052-BFA590DDE829}"/>
              </a:ext>
            </a:extLst>
          </p:cNvPr>
          <p:cNvSpPr>
            <a:spLocks noGrp="1"/>
          </p:cNvSpPr>
          <p:nvPr>
            <p:ph type="title"/>
          </p:nvPr>
        </p:nvSpPr>
        <p:spPr>
          <a:xfrm>
            <a:off x="643956" y="333912"/>
            <a:ext cx="10904438" cy="539392"/>
          </a:xfrm>
        </p:spPr>
        <p:txBody>
          <a:bodyPr/>
          <a:lstStyle/>
          <a:p>
            <a:r>
              <a:rPr lang="en-US" dirty="0"/>
              <a:t>Chinese  Business Culture</a:t>
            </a:r>
            <a:endParaRPr lang="en-GB" dirty="0"/>
          </a:p>
        </p:txBody>
      </p:sp>
      <p:sp>
        <p:nvSpPr>
          <p:cNvPr id="8" name="Content Placeholder 7">
            <a:extLst>
              <a:ext uri="{FF2B5EF4-FFF2-40B4-BE49-F238E27FC236}">
                <a16:creationId xmlns:a16="http://schemas.microsoft.com/office/drawing/2014/main" id="{580F6A91-88C5-39CF-BAEB-FD47EE82B551}"/>
              </a:ext>
            </a:extLst>
          </p:cNvPr>
          <p:cNvSpPr>
            <a:spLocks noGrp="1"/>
          </p:cNvSpPr>
          <p:nvPr>
            <p:ph sz="quarter" idx="13"/>
          </p:nvPr>
        </p:nvSpPr>
        <p:spPr>
          <a:xfrm>
            <a:off x="643956" y="1273531"/>
            <a:ext cx="10904088" cy="5188449"/>
          </a:xfrm>
        </p:spPr>
        <p:txBody>
          <a:bodyPr>
            <a:normAutofit fontScale="25000" lnSpcReduction="20000"/>
          </a:bodyPr>
          <a:lstStyle/>
          <a:p>
            <a:pPr marL="0" indent="0">
              <a:lnSpc>
                <a:spcPct val="120000"/>
              </a:lnSpc>
              <a:spcBef>
                <a:spcPts val="0"/>
              </a:spcBef>
              <a:spcAft>
                <a:spcPts val="800"/>
              </a:spcAft>
              <a:buNone/>
            </a:pPr>
            <a:r>
              <a:rPr lang="en-GB" sz="5200" b="1" dirty="0">
                <a:effectLst/>
                <a:latin typeface="Tahoma" panose="020B0604030504040204" pitchFamily="34" charset="0"/>
                <a:ea typeface="Tahoma" panose="020B0604030504040204" pitchFamily="34" charset="0"/>
                <a:cs typeface="Tahoma" panose="020B0604030504040204" pitchFamily="34" charset="0"/>
              </a:rPr>
              <a:t>Guanxi concept</a:t>
            </a: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Relationships are everything in China. A good connection or relationship with Chinese partners is essential in business. </a:t>
            </a: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Key characteristics of Guanxi:</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In the beginning, an intermediary can establish Guanxi on behalf of the parties,</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Reciprocity of exchanging favours,</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Build trust in the partnership,</a:t>
            </a:r>
          </a:p>
          <a:p>
            <a:pPr lvl="1">
              <a:lnSpc>
                <a:spcPct val="120000"/>
              </a:lnSpc>
              <a:spcBef>
                <a:spcPts val="0"/>
              </a:spcBef>
            </a:pPr>
            <a:r>
              <a:rPr lang="en-GB" sz="5200" dirty="0">
                <a:effectLst/>
                <a:latin typeface="Tahoma" panose="020B0604030504040204" pitchFamily="34" charset="0"/>
                <a:ea typeface="Tahoma" panose="020B0604030504040204" pitchFamily="34" charset="0"/>
                <a:cs typeface="Tahoma" panose="020B0604030504040204" pitchFamily="34" charset="0"/>
              </a:rPr>
              <a:t>Build a friendship based on the social exchange of benefits (Nguyen and De Cremer, 2016).</a:t>
            </a:r>
          </a:p>
          <a:p>
            <a:pPr marL="457200" lvl="1" indent="0">
              <a:lnSpc>
                <a:spcPct val="120000"/>
              </a:lnSpc>
              <a:spcBef>
                <a:spcPts val="0"/>
              </a:spcBef>
              <a:buNone/>
            </a:pP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a:lnSpc>
                <a:spcPct val="120000"/>
              </a:lnSpc>
              <a:spcBef>
                <a:spcPts val="0"/>
              </a:spcBef>
              <a:spcAft>
                <a:spcPts val="800"/>
              </a:spcAft>
            </a:pPr>
            <a:r>
              <a:rPr lang="en-GB" sz="5200" dirty="0">
                <a:effectLst/>
                <a:latin typeface="Tahoma" panose="020B0604030504040204" pitchFamily="34" charset="0"/>
                <a:ea typeface="Tahoma" panose="020B0604030504040204" pitchFamily="34" charset="0"/>
                <a:cs typeface="Tahoma" panose="020B0604030504040204" pitchFamily="34" charset="0"/>
              </a:rPr>
              <a:t>The key to closing a deal is frequently having good "guanxi," which is a broad relationships network formed outside of the work context, such as like meeting for dinner or just for a drink (Hope, 2014).</a:t>
            </a:r>
          </a:p>
          <a:p>
            <a:pPr marL="0" indent="0">
              <a:spcBef>
                <a:spcPts val="600"/>
              </a:spcBef>
              <a:buNone/>
            </a:pPr>
            <a:r>
              <a:rPr lang="en-GB" sz="5200" b="1" dirty="0">
                <a:latin typeface="Tahoma" panose="020B0604030504040204" pitchFamily="34" charset="0"/>
                <a:ea typeface="Tahoma" panose="020B0604030504040204" pitchFamily="34" charset="0"/>
                <a:cs typeface="Tahoma" panose="020B0604030504040204" pitchFamily="34" charset="0"/>
              </a:rPr>
              <a:t>Face Concept</a:t>
            </a:r>
          </a:p>
          <a:p>
            <a:pPr>
              <a:spcBef>
                <a:spcPts val="600"/>
              </a:spcBef>
            </a:pPr>
            <a:r>
              <a:rPr lang="en-GB" sz="5200" dirty="0">
                <a:latin typeface="Tahoma" panose="020B0604030504040204" pitchFamily="34" charset="0"/>
                <a:ea typeface="Tahoma" panose="020B0604030504040204" pitchFamily="34" charset="0"/>
                <a:cs typeface="Tahoma" panose="020B0604030504040204" pitchFamily="34" charset="0"/>
              </a:rPr>
              <a:t>A combination of prestige, reputation, dignity and honour. Chinese people will take care to ‘save face’ in order to safeguard their authority, influence, and dignity.</a:t>
            </a:r>
          </a:p>
          <a:p>
            <a:pPr>
              <a:spcBef>
                <a:spcPts val="600"/>
              </a:spcBef>
            </a:pPr>
            <a:r>
              <a:rPr lang="en-GB" sz="5200" dirty="0">
                <a:latin typeface="Tahoma" panose="020B0604030504040204" pitchFamily="34" charset="0"/>
                <a:ea typeface="Tahoma" panose="020B0604030504040204" pitchFamily="34" charset="0"/>
                <a:cs typeface="Tahoma" panose="020B0604030504040204" pitchFamily="34" charset="0"/>
              </a:rPr>
              <a:t>Humiliation, conflict, or criticism are reasons for ‘losing face’ and consequently losing other’s respect. In Chinese culture is important to avoid it (Hu-Chan, 2020).</a:t>
            </a:r>
          </a:p>
          <a:p>
            <a:pPr marL="0" indent="0">
              <a:spcBef>
                <a:spcPts val="600"/>
              </a:spcBef>
              <a:buNone/>
            </a:pPr>
            <a:r>
              <a:rPr lang="en-GB" sz="5200" b="1" dirty="0">
                <a:latin typeface="Tahoma" panose="020B0604030504040204" pitchFamily="34" charset="0"/>
                <a:ea typeface="Tahoma" panose="020B0604030504040204" pitchFamily="34" charset="0"/>
                <a:cs typeface="Tahoma" panose="020B0604030504040204" pitchFamily="34" charset="0"/>
              </a:rPr>
              <a:t>Hierarchy</a:t>
            </a:r>
          </a:p>
          <a:p>
            <a:pPr marL="0" indent="0">
              <a:spcBef>
                <a:spcPts val="600"/>
              </a:spcBef>
              <a:buNone/>
            </a:pPr>
            <a:r>
              <a:rPr lang="en-GB" sz="5200" dirty="0">
                <a:latin typeface="Tahoma" panose="020B0604030504040204" pitchFamily="34" charset="0"/>
                <a:ea typeface="Tahoma" panose="020B0604030504040204" pitchFamily="34" charset="0"/>
                <a:cs typeface="Tahoma" panose="020B0604030504040204" pitchFamily="34" charset="0"/>
              </a:rPr>
              <a:t>With a history rooted in Confucian culture and a hierarchical, bureaucratic party structure the companies in China are family owned or run by the government. Hierarchy, authority and age is essential. Paying attention to elders and respect of rankings in every situation is vital (Shuang, 2011).</a:t>
            </a: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marL="0" indent="0">
              <a:spcBef>
                <a:spcPts val="600"/>
              </a:spcBef>
              <a:buNone/>
            </a:pPr>
            <a:endParaRPr lang="en-GB" sz="5200" dirty="0">
              <a:effectLst/>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p>
        </p:txBody>
      </p:sp>
      <p:sp>
        <p:nvSpPr>
          <p:cNvPr id="11" name="TextBox 10">
            <a:extLst>
              <a:ext uri="{FF2B5EF4-FFF2-40B4-BE49-F238E27FC236}">
                <a16:creationId xmlns:a16="http://schemas.microsoft.com/office/drawing/2014/main" id="{A6B43D19-2116-6C0D-381A-74DB2C4BB249}"/>
              </a:ext>
            </a:extLst>
          </p:cNvPr>
          <p:cNvSpPr txBox="1"/>
          <p:nvPr/>
        </p:nvSpPr>
        <p:spPr>
          <a:xfrm>
            <a:off x="719191" y="873304"/>
            <a:ext cx="9174822" cy="369332"/>
          </a:xfrm>
          <a:prstGeom prst="rect">
            <a:avLst/>
          </a:prstGeom>
          <a:noFill/>
        </p:spPr>
        <p:txBody>
          <a:bodyPr wrap="square" rtlCol="0">
            <a:spAutoFit/>
          </a:bodyPr>
          <a:lstStyle/>
          <a:p>
            <a:r>
              <a:rPr lang="en-GB" sz="1800" b="1" i="1">
                <a:effectLst/>
                <a:latin typeface="Calibri" panose="020F0502020204030204" pitchFamily="34" charset="0"/>
                <a:ea typeface="Calibri" panose="020F0502020204030204" pitchFamily="34" charset="0"/>
                <a:cs typeface="Times New Roman" panose="02020603050405020304" pitchFamily="18" charset="0"/>
              </a:rPr>
              <a:t>Chinese culture's "three pillars"</a:t>
            </a:r>
            <a:endParaRPr lang="en-GB"/>
          </a:p>
        </p:txBody>
      </p:sp>
      <p:sp>
        <p:nvSpPr>
          <p:cNvPr id="12" name="Slide Number Placeholder 11">
            <a:extLst>
              <a:ext uri="{FF2B5EF4-FFF2-40B4-BE49-F238E27FC236}">
                <a16:creationId xmlns:a16="http://schemas.microsoft.com/office/drawing/2014/main" id="{3F32D417-C839-6BEF-F41A-D28EB704C207}"/>
              </a:ext>
            </a:extLst>
          </p:cNvPr>
          <p:cNvSpPr>
            <a:spLocks noGrp="1"/>
          </p:cNvSpPr>
          <p:nvPr>
            <p:ph type="sldNum" sz="quarter" idx="12"/>
          </p:nvPr>
        </p:nvSpPr>
        <p:spPr/>
        <p:txBody>
          <a:bodyPr/>
          <a:lstStyle/>
          <a:p>
            <a:fld id="{6F705D35-D126-3B47-A82C-2A13EA9E0A67}" type="slidenum">
              <a:rPr lang="en-US" smtClean="0"/>
              <a:t>5</a:t>
            </a:fld>
            <a:endParaRPr lang="en-US"/>
          </a:p>
        </p:txBody>
      </p:sp>
    </p:spTree>
    <p:extLst>
      <p:ext uri="{BB962C8B-B14F-4D97-AF65-F5344CB8AC3E}">
        <p14:creationId xmlns:p14="http://schemas.microsoft.com/office/powerpoint/2010/main" val="137656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C83382A-4D4E-D0D1-349C-384BAA31E769}"/>
              </a:ext>
            </a:extLst>
          </p:cNvPr>
          <p:cNvSpPr>
            <a:spLocks noGrp="1"/>
          </p:cNvSpPr>
          <p:nvPr>
            <p:ph type="title"/>
          </p:nvPr>
        </p:nvSpPr>
        <p:spPr>
          <a:xfrm>
            <a:off x="428627" y="496809"/>
            <a:ext cx="10904438" cy="583800"/>
          </a:xfrm>
        </p:spPr>
        <p:txBody>
          <a:bodyPr/>
          <a:lstStyle/>
          <a:p>
            <a:r>
              <a:rPr lang="en-GB" dirty="0"/>
              <a:t>Chinese culture - Main differences between China and UK </a:t>
            </a:r>
          </a:p>
        </p:txBody>
      </p:sp>
      <p:sp>
        <p:nvSpPr>
          <p:cNvPr id="12" name="Text Placeholder 11">
            <a:extLst>
              <a:ext uri="{FF2B5EF4-FFF2-40B4-BE49-F238E27FC236}">
                <a16:creationId xmlns:a16="http://schemas.microsoft.com/office/drawing/2014/main" id="{6B199017-3E1D-F306-AD5D-AE49FBC1E4F4}"/>
              </a:ext>
            </a:extLst>
          </p:cNvPr>
          <p:cNvSpPr>
            <a:spLocks noGrp="1"/>
          </p:cNvSpPr>
          <p:nvPr>
            <p:ph type="body" idx="1"/>
          </p:nvPr>
        </p:nvSpPr>
        <p:spPr>
          <a:xfrm>
            <a:off x="838201" y="1630580"/>
            <a:ext cx="5042646" cy="741793"/>
          </a:xfrm>
        </p:spPr>
        <p:txBody>
          <a:bodyPr/>
          <a:lstStyle/>
          <a:p>
            <a:r>
              <a:rPr lang="en-GB"/>
              <a:t>Chinese people </a:t>
            </a:r>
          </a:p>
        </p:txBody>
      </p:sp>
      <p:sp>
        <p:nvSpPr>
          <p:cNvPr id="13" name="Text Placeholder 12">
            <a:extLst>
              <a:ext uri="{FF2B5EF4-FFF2-40B4-BE49-F238E27FC236}">
                <a16:creationId xmlns:a16="http://schemas.microsoft.com/office/drawing/2014/main" id="{D60BD808-5C96-BF7F-9CD1-8A3F3D6269E5}"/>
              </a:ext>
            </a:extLst>
          </p:cNvPr>
          <p:cNvSpPr>
            <a:spLocks noGrp="1"/>
          </p:cNvSpPr>
          <p:nvPr>
            <p:ph type="body" idx="14"/>
          </p:nvPr>
        </p:nvSpPr>
        <p:spPr>
          <a:xfrm>
            <a:off x="6501205" y="1602250"/>
            <a:ext cx="5042646" cy="770123"/>
          </a:xfrm>
        </p:spPr>
        <p:txBody>
          <a:bodyPr/>
          <a:lstStyle/>
          <a:p>
            <a:r>
              <a:rPr lang="en-GB"/>
              <a:t>British people</a:t>
            </a:r>
          </a:p>
        </p:txBody>
      </p:sp>
      <p:sp>
        <p:nvSpPr>
          <p:cNvPr id="4" name="Content Placeholder 3">
            <a:extLst>
              <a:ext uri="{FF2B5EF4-FFF2-40B4-BE49-F238E27FC236}">
                <a16:creationId xmlns:a16="http://schemas.microsoft.com/office/drawing/2014/main" id="{8A7D3EF9-4262-0DAF-93F6-B859B18AD91B}"/>
              </a:ext>
            </a:extLst>
          </p:cNvPr>
          <p:cNvSpPr>
            <a:spLocks noGrp="1"/>
          </p:cNvSpPr>
          <p:nvPr>
            <p:ph sz="quarter" idx="15"/>
          </p:nvPr>
        </p:nvSpPr>
        <p:spPr>
          <a:xfrm>
            <a:off x="838199" y="2372373"/>
            <a:ext cx="5042647" cy="3615677"/>
          </a:xfrm>
        </p:spPr>
        <p:txBody>
          <a:bodyPr>
            <a:normAutofit fontScale="85000" lnSpcReduction="10000"/>
          </a:bodyPr>
          <a:lstStyle/>
          <a:p>
            <a:r>
              <a:rPr lang="en-GB" dirty="0"/>
              <a:t>Collectivism – group interests come first (e.g. relationships takes precedence over tasks).</a:t>
            </a:r>
          </a:p>
          <a:p>
            <a:r>
              <a:rPr lang="en-GB" dirty="0"/>
              <a:t>Focus on the big picture and prefer to build mutually beneficial connections. </a:t>
            </a:r>
          </a:p>
          <a:p>
            <a:r>
              <a:rPr lang="en-GB" dirty="0"/>
              <a:t>Communication is mostly indirect.</a:t>
            </a:r>
          </a:p>
          <a:p>
            <a:r>
              <a:rPr lang="en-GB" dirty="0"/>
              <a:t>Face to face meetings are preferred.</a:t>
            </a:r>
          </a:p>
          <a:p>
            <a:r>
              <a:rPr lang="en-GB" dirty="0"/>
              <a:t>Lack of work-life balance</a:t>
            </a:r>
          </a:p>
          <a:p>
            <a:r>
              <a:rPr lang="en-GB" dirty="0"/>
              <a:t>Respect for Hierarchy and Seniority in the workplace</a:t>
            </a:r>
          </a:p>
          <a:p>
            <a:endParaRPr lang="en-GB" dirty="0"/>
          </a:p>
          <a:p>
            <a:endParaRPr lang="en-GB" dirty="0"/>
          </a:p>
          <a:p>
            <a:endParaRPr lang="en-GB" dirty="0"/>
          </a:p>
        </p:txBody>
      </p:sp>
      <p:sp>
        <p:nvSpPr>
          <p:cNvPr id="14" name="Content Placeholder 13">
            <a:extLst>
              <a:ext uri="{FF2B5EF4-FFF2-40B4-BE49-F238E27FC236}">
                <a16:creationId xmlns:a16="http://schemas.microsoft.com/office/drawing/2014/main" id="{48FFD5F6-E6D9-1B70-9ED0-EE4120E6EEA7}"/>
              </a:ext>
            </a:extLst>
          </p:cNvPr>
          <p:cNvSpPr>
            <a:spLocks noGrp="1"/>
          </p:cNvSpPr>
          <p:nvPr>
            <p:ph sz="quarter" idx="16"/>
          </p:nvPr>
        </p:nvSpPr>
        <p:spPr>
          <a:xfrm>
            <a:off x="6501205" y="2372373"/>
            <a:ext cx="5042647" cy="3615677"/>
          </a:xfrm>
        </p:spPr>
        <p:txBody>
          <a:bodyPr>
            <a:normAutofit fontScale="85000" lnSpcReduction="20000"/>
          </a:bodyPr>
          <a:lstStyle/>
          <a:p>
            <a:r>
              <a:rPr lang="en-GB" dirty="0"/>
              <a:t>Individualism – independence and own purpose of the individual comes first (e.g. relationships come second to tasks.).</a:t>
            </a:r>
          </a:p>
          <a:p>
            <a:r>
              <a:rPr lang="en-GB" dirty="0"/>
              <a:t>Concentrate on the present and communicate their ideas logically.</a:t>
            </a:r>
          </a:p>
          <a:p>
            <a:r>
              <a:rPr lang="en-GB" dirty="0"/>
              <a:t>A mix of direct and indirect communication.</a:t>
            </a:r>
          </a:p>
          <a:p>
            <a:r>
              <a:rPr lang="en-GB" dirty="0"/>
              <a:t>Phone calls and emails are preferred</a:t>
            </a:r>
          </a:p>
          <a:p>
            <a:r>
              <a:rPr lang="en-GB" dirty="0"/>
              <a:t>Good work- life balance.</a:t>
            </a:r>
          </a:p>
          <a:p>
            <a:r>
              <a:rPr lang="en-GB" dirty="0"/>
              <a:t>Greater emphasis on teamwork and idea sharing in a more relaxed workplace.</a:t>
            </a:r>
          </a:p>
        </p:txBody>
      </p:sp>
      <p:sp>
        <p:nvSpPr>
          <p:cNvPr id="15" name="TextBox 14">
            <a:extLst>
              <a:ext uri="{FF2B5EF4-FFF2-40B4-BE49-F238E27FC236}">
                <a16:creationId xmlns:a16="http://schemas.microsoft.com/office/drawing/2014/main" id="{AC7B746A-AE1E-7A37-FEA0-BABC97992641}"/>
              </a:ext>
            </a:extLst>
          </p:cNvPr>
          <p:cNvSpPr txBox="1"/>
          <p:nvPr/>
        </p:nvSpPr>
        <p:spPr>
          <a:xfrm>
            <a:off x="902983" y="1232917"/>
            <a:ext cx="9996755" cy="369332"/>
          </a:xfrm>
          <a:prstGeom prst="rect">
            <a:avLst/>
          </a:prstGeom>
          <a:noFill/>
        </p:spPr>
        <p:txBody>
          <a:bodyPr wrap="square" rtlCol="0">
            <a:spAutoFit/>
          </a:bodyPr>
          <a:lstStyle/>
          <a:p>
            <a:pPr algn="ctr"/>
            <a:r>
              <a:rPr lang="en-GB" b="1" i="1">
                <a:solidFill>
                  <a:srgbClr val="0E101A"/>
                </a:solidFill>
                <a:effectLst/>
              </a:rPr>
              <a:t>Business </a:t>
            </a:r>
            <a:r>
              <a:rPr lang="en-GB" b="1" i="1">
                <a:solidFill>
                  <a:srgbClr val="0E101A"/>
                </a:solidFill>
              </a:rPr>
              <a:t>P</a:t>
            </a:r>
            <a:r>
              <a:rPr lang="en-GB" b="1" i="1">
                <a:solidFill>
                  <a:srgbClr val="0E101A"/>
                </a:solidFill>
                <a:effectLst/>
              </a:rPr>
              <a:t>erspective</a:t>
            </a:r>
            <a:endParaRPr lang="en-GB" i="1"/>
          </a:p>
        </p:txBody>
      </p:sp>
      <p:sp>
        <p:nvSpPr>
          <p:cNvPr id="17" name="TextBox 16">
            <a:extLst>
              <a:ext uri="{FF2B5EF4-FFF2-40B4-BE49-F238E27FC236}">
                <a16:creationId xmlns:a16="http://schemas.microsoft.com/office/drawing/2014/main" id="{59266FBE-4736-4CC8-1457-56C3828787E6}"/>
              </a:ext>
            </a:extLst>
          </p:cNvPr>
          <p:cNvSpPr txBox="1"/>
          <p:nvPr/>
        </p:nvSpPr>
        <p:spPr>
          <a:xfrm>
            <a:off x="7623425" y="6389522"/>
            <a:ext cx="3123344" cy="307777"/>
          </a:xfrm>
          <a:prstGeom prst="rect">
            <a:avLst/>
          </a:prstGeom>
          <a:noFill/>
        </p:spPr>
        <p:txBody>
          <a:bodyPr wrap="square" rtlCol="0">
            <a:spAutoFit/>
          </a:bodyPr>
          <a:lstStyle/>
          <a:p>
            <a:r>
              <a:rPr lang="en-GB" sz="1400" i="1">
                <a:latin typeface="Tahoma" panose="020B0604030504040204" pitchFamily="34" charset="0"/>
                <a:ea typeface="Tahoma" panose="020B0604030504040204" pitchFamily="34" charset="0"/>
                <a:cs typeface="Tahoma" panose="020B0604030504040204" pitchFamily="34" charset="0"/>
              </a:rPr>
              <a:t>(Lu, Liu and Zhan, 2021), (Liu, 2016) </a:t>
            </a:r>
            <a:endParaRPr lang="en-GB" sz="1400">
              <a:latin typeface="Tahoma" panose="020B0604030504040204" pitchFamily="34" charset="0"/>
              <a:ea typeface="Tahoma" panose="020B0604030504040204" pitchFamily="34" charset="0"/>
              <a:cs typeface="Tahoma" panose="020B0604030504040204" pitchFamily="34" charset="0"/>
            </a:endParaRPr>
          </a:p>
        </p:txBody>
      </p:sp>
      <p:sp>
        <p:nvSpPr>
          <p:cNvPr id="18" name="Slide Number Placeholder 17">
            <a:extLst>
              <a:ext uri="{FF2B5EF4-FFF2-40B4-BE49-F238E27FC236}">
                <a16:creationId xmlns:a16="http://schemas.microsoft.com/office/drawing/2014/main" id="{4CF0A80B-24A1-FE98-11B9-D7E0AB305CD7}"/>
              </a:ext>
            </a:extLst>
          </p:cNvPr>
          <p:cNvSpPr>
            <a:spLocks noGrp="1"/>
          </p:cNvSpPr>
          <p:nvPr>
            <p:ph type="sldNum" sz="quarter" idx="12"/>
          </p:nvPr>
        </p:nvSpPr>
        <p:spPr>
          <a:xfrm>
            <a:off x="11198831" y="6389523"/>
            <a:ext cx="503433" cy="368650"/>
          </a:xfrm>
        </p:spPr>
        <p:txBody>
          <a:bodyPr/>
          <a:lstStyle/>
          <a:p>
            <a:fld id="{6F705D35-D126-3B47-A82C-2A13EA9E0A67}" type="slidenum">
              <a:rPr lang="en-US" noProof="0" smtClean="0"/>
              <a:t>6</a:t>
            </a:fld>
            <a:endParaRPr lang="en-US" noProof="0"/>
          </a:p>
        </p:txBody>
      </p:sp>
    </p:spTree>
    <p:extLst>
      <p:ext uri="{BB962C8B-B14F-4D97-AF65-F5344CB8AC3E}">
        <p14:creationId xmlns:p14="http://schemas.microsoft.com/office/powerpoint/2010/main" val="3920255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4095A0CF-E335-0C44-AB23-48EE18153C8F}"/>
              </a:ext>
            </a:extLst>
          </p:cNvPr>
          <p:cNvSpPr>
            <a:spLocks noGrp="1"/>
          </p:cNvSpPr>
          <p:nvPr>
            <p:ph type="title"/>
          </p:nvPr>
        </p:nvSpPr>
        <p:spPr>
          <a:xfrm>
            <a:off x="639413" y="289917"/>
            <a:ext cx="10904438" cy="777323"/>
          </a:xfrm>
        </p:spPr>
        <p:txBody>
          <a:bodyPr/>
          <a:lstStyle/>
          <a:p>
            <a:r>
              <a:rPr lang="en-US" dirty="0">
                <a:ea typeface="Meiryo UI"/>
              </a:rPr>
              <a:t>Critical Success factors of joint ventures</a:t>
            </a:r>
          </a:p>
        </p:txBody>
      </p:sp>
      <p:sp>
        <p:nvSpPr>
          <p:cNvPr id="23" name="Content Placeholder 22">
            <a:extLst>
              <a:ext uri="{FF2B5EF4-FFF2-40B4-BE49-F238E27FC236}">
                <a16:creationId xmlns:a16="http://schemas.microsoft.com/office/drawing/2014/main" id="{3E408D6E-B51C-CD4F-AC1A-15EC32AAB741}"/>
              </a:ext>
            </a:extLst>
          </p:cNvPr>
          <p:cNvSpPr>
            <a:spLocks noGrp="1"/>
          </p:cNvSpPr>
          <p:nvPr>
            <p:ph sz="quarter" idx="13"/>
          </p:nvPr>
        </p:nvSpPr>
        <p:spPr>
          <a:xfrm>
            <a:off x="420558" y="1209564"/>
            <a:ext cx="11321621" cy="5649536"/>
          </a:xfrm>
        </p:spPr>
        <p:txBody>
          <a:bodyPr vert="horz" lIns="91440" tIns="45720" rIns="91440" bIns="45720" rtlCol="0" anchor="t">
            <a:noAutofit/>
          </a:bodyPr>
          <a:lstStyle/>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Top Management Commitment</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-Strong relationships with the Chinese government, are frequently facilitated by a CEO's effort and devotion to China. </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Use of Intermediaries of Chinese Origin- </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competent Chinese with an understanding of both the West and China culture has become a critical source of competitive advantage. </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Patience and Persistence</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 unforeseen circumstances, such as changes in the investment and tax environments, government red tape and bureaucracy, and delayed decision-making mechanisms (</a:t>
            </a:r>
            <a:r>
              <a:rPr lang="en-GB" dirty="0">
                <a:solidFill>
                  <a:schemeClr val="accent5"/>
                </a:solidFill>
                <a:latin typeface="Tahoma" panose="020B0604030504040204" pitchFamily="34" charset="0"/>
                <a:ea typeface="Tahoma" panose="020B0604030504040204" pitchFamily="34" charset="0"/>
                <a:cs typeface="Tahoma" panose="020B0604030504040204" pitchFamily="34" charset="0"/>
              </a:rPr>
              <a:t>Yang, 1998).</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Alignment on objectives</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define a clear vision and strategy and agreement on an operative model and vision. </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STAND-ALONE Culture</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create a unified culture and minimize interference of parent companies. </a:t>
            </a:r>
            <a:r>
              <a:rPr lang="en-US" dirty="0">
                <a:latin typeface="Tahoma" panose="020B0604030504040204" pitchFamily="34" charset="0"/>
                <a:ea typeface="Tahoma" panose="020B0604030504040204" pitchFamily="34" charset="0"/>
                <a:cs typeface="Tahoma" panose="020B0604030504040204" pitchFamily="34" charset="0"/>
              </a:rPr>
              <a:t>Create a cohesive JV culture and organization to avoid silo thinking (take the lead in decisions).</a:t>
            </a:r>
          </a:p>
          <a:p>
            <a:r>
              <a:rPr lang="en-US" b="1" dirty="0">
                <a:solidFill>
                  <a:schemeClr val="accent5"/>
                </a:solidFill>
                <a:latin typeface="Tahoma" panose="020B0604030504040204" pitchFamily="34" charset="0"/>
                <a:ea typeface="Tahoma" panose="020B0604030504040204" pitchFamily="34" charset="0"/>
                <a:cs typeface="Tahoma" panose="020B0604030504040204" pitchFamily="34" charset="0"/>
              </a:rPr>
              <a:t>Tailoring process to the local context</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Adapting to any changes in operation and environment and relying on the best practice for both partners (Lang </a:t>
            </a:r>
            <a:r>
              <a:rPr lang="en-US" i="1" dirty="0">
                <a:solidFill>
                  <a:schemeClr val="accent5"/>
                </a:solidFill>
                <a:latin typeface="Tahoma" panose="020B0604030504040204" pitchFamily="34" charset="0"/>
                <a:ea typeface="Tahoma" panose="020B0604030504040204" pitchFamily="34" charset="0"/>
                <a:cs typeface="Tahoma" panose="020B0604030504040204" pitchFamily="34" charset="0"/>
              </a:rPr>
              <a:t>et al</a:t>
            </a:r>
            <a:r>
              <a:rPr lang="en-US" dirty="0">
                <a:solidFill>
                  <a:schemeClr val="accent5"/>
                </a:solidFill>
                <a:latin typeface="Tahoma" panose="020B0604030504040204" pitchFamily="34" charset="0"/>
                <a:ea typeface="Tahoma" panose="020B0604030504040204" pitchFamily="34" charset="0"/>
                <a:cs typeface="Tahoma" panose="020B0604030504040204" pitchFamily="34" charset="0"/>
              </a:rPr>
              <a:t>., 2016).</a:t>
            </a:r>
          </a:p>
        </p:txBody>
      </p:sp>
      <p:sp>
        <p:nvSpPr>
          <p:cNvPr id="2" name="Slide Number Placeholder 1">
            <a:extLst>
              <a:ext uri="{FF2B5EF4-FFF2-40B4-BE49-F238E27FC236}">
                <a16:creationId xmlns:a16="http://schemas.microsoft.com/office/drawing/2014/main" id="{581C4C68-1A03-D980-5DFE-60611504584F}"/>
              </a:ext>
            </a:extLst>
          </p:cNvPr>
          <p:cNvSpPr>
            <a:spLocks noGrp="1"/>
          </p:cNvSpPr>
          <p:nvPr>
            <p:ph type="sldNum" sz="quarter" idx="12"/>
          </p:nvPr>
        </p:nvSpPr>
        <p:spPr/>
        <p:txBody>
          <a:bodyPr/>
          <a:lstStyle/>
          <a:p>
            <a:fld id="{6F705D35-D126-3B47-A82C-2A13EA9E0A67}" type="slidenum">
              <a:rPr lang="en-US" smtClean="0"/>
              <a:t>7</a:t>
            </a:fld>
            <a:endParaRPr lang="en-US"/>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E9F6BD1E-952E-AE69-DA8E-53D4C6C7A974}"/>
                  </a:ext>
                </a:extLst>
              </p14:cNvPr>
              <p14:cNvContentPartPr/>
              <p14:nvPr/>
            </p14:nvContentPartPr>
            <p14:xfrm>
              <a:off x="3155901" y="2336160"/>
              <a:ext cx="8280" cy="8280"/>
            </p14:xfrm>
          </p:contentPart>
        </mc:Choice>
        <mc:Fallback>
          <p:pic>
            <p:nvPicPr>
              <p:cNvPr id="3" name="Ink 2">
                <a:extLst>
                  <a:ext uri="{FF2B5EF4-FFF2-40B4-BE49-F238E27FC236}">
                    <a16:creationId xmlns:a16="http://schemas.microsoft.com/office/drawing/2014/main" id="{E9F6BD1E-952E-AE69-DA8E-53D4C6C7A974}"/>
                  </a:ext>
                </a:extLst>
              </p:cNvPr>
              <p:cNvPicPr/>
              <p:nvPr/>
            </p:nvPicPr>
            <p:blipFill>
              <a:blip r:embed="rId4"/>
              <a:stretch>
                <a:fillRect/>
              </a:stretch>
            </p:blipFill>
            <p:spPr>
              <a:xfrm>
                <a:off x="3135381" y="2315640"/>
                <a:ext cx="48960" cy="48960"/>
              </a:xfrm>
              <a:prstGeom prst="rect">
                <a:avLst/>
              </a:prstGeom>
            </p:spPr>
          </p:pic>
        </mc:Fallback>
      </mc:AlternateContent>
    </p:spTree>
    <p:extLst>
      <p:ext uri="{BB962C8B-B14F-4D97-AF65-F5344CB8AC3E}">
        <p14:creationId xmlns:p14="http://schemas.microsoft.com/office/powerpoint/2010/main" val="2888430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71C1-BF6E-BC26-0C39-0BFA8AB50CC7}"/>
              </a:ext>
            </a:extLst>
          </p:cNvPr>
          <p:cNvSpPr>
            <a:spLocks noGrp="1"/>
          </p:cNvSpPr>
          <p:nvPr>
            <p:ph type="title"/>
          </p:nvPr>
        </p:nvSpPr>
        <p:spPr>
          <a:xfrm>
            <a:off x="639413" y="280884"/>
            <a:ext cx="10904438" cy="670610"/>
          </a:xfrm>
        </p:spPr>
        <p:txBody>
          <a:bodyPr/>
          <a:lstStyle/>
          <a:p>
            <a:r>
              <a:rPr lang="en-US">
                <a:ea typeface="Meiryo UI"/>
              </a:rPr>
              <a:t>Critical Failure factors of Joint Venture </a:t>
            </a:r>
            <a:endParaRPr lang="en-US"/>
          </a:p>
        </p:txBody>
      </p:sp>
      <p:sp>
        <p:nvSpPr>
          <p:cNvPr id="3" name="Content Placeholder 2">
            <a:extLst>
              <a:ext uri="{FF2B5EF4-FFF2-40B4-BE49-F238E27FC236}">
                <a16:creationId xmlns:a16="http://schemas.microsoft.com/office/drawing/2014/main" id="{5D4461C9-5AD0-7A30-C779-5F43D499381C}"/>
              </a:ext>
            </a:extLst>
          </p:cNvPr>
          <p:cNvSpPr>
            <a:spLocks noGrp="1"/>
          </p:cNvSpPr>
          <p:nvPr>
            <p:ph sz="quarter" idx="13"/>
          </p:nvPr>
        </p:nvSpPr>
        <p:spPr>
          <a:xfrm>
            <a:off x="639763" y="1257823"/>
            <a:ext cx="10904088" cy="4919140"/>
          </a:xfrm>
        </p:spPr>
        <p:txBody>
          <a:bodyPr vert="horz" lIns="91440" tIns="45720" rIns="91440" bIns="45720" rtlCol="0" anchor="t">
            <a:normAutofit fontScale="92500" lnSpcReduction="10000"/>
          </a:bodyPr>
          <a:lstStyle/>
          <a:p>
            <a:r>
              <a:rPr lang="en-US" b="1" dirty="0">
                <a:ea typeface="+mn-lt"/>
                <a:cs typeface="+mn-lt"/>
              </a:rPr>
              <a:t>Choosing the right partner</a:t>
            </a:r>
            <a:r>
              <a:rPr lang="en-US" dirty="0">
                <a:ea typeface="+mn-lt"/>
                <a:cs typeface="+mn-lt"/>
              </a:rPr>
              <a:t> -forming a joint venture with a local business can get a competitive edge but deciding who the partner should be is a complex issue (Financier, 2016).</a:t>
            </a:r>
          </a:p>
          <a:p>
            <a:r>
              <a:rPr lang="en-US" b="1" dirty="0">
                <a:ea typeface="+mn-lt"/>
                <a:cs typeface="+mn-lt"/>
              </a:rPr>
              <a:t>Aligning priorities</a:t>
            </a:r>
            <a:r>
              <a:rPr lang="en-US" dirty="0">
                <a:ea typeface="+mn-lt"/>
                <a:cs typeface="+mn-lt"/>
              </a:rPr>
              <a:t> - Disagreements based on the expectations of the other party on the future performance can impact the joint venture's strategy and emphasis, eventually leading to its demise (Stephan </a:t>
            </a:r>
            <a:r>
              <a:rPr lang="en-US" dirty="0" err="1">
                <a:ea typeface="+mn-lt"/>
                <a:cs typeface="+mn-lt"/>
              </a:rPr>
              <a:t>Bosshart</a:t>
            </a:r>
            <a:r>
              <a:rPr lang="en-US" dirty="0">
                <a:ea typeface="+mn-lt"/>
                <a:cs typeface="+mn-lt"/>
              </a:rPr>
              <a:t>, 2010).</a:t>
            </a:r>
          </a:p>
          <a:p>
            <a:r>
              <a:rPr lang="en-US" b="1" dirty="0">
                <a:ea typeface="+mn-lt"/>
                <a:cs typeface="+mn-lt"/>
              </a:rPr>
              <a:t>Doing everything right is not enough</a:t>
            </a:r>
            <a:r>
              <a:rPr lang="en-US" dirty="0">
                <a:ea typeface="+mn-lt"/>
                <a:cs typeface="+mn-lt"/>
              </a:rPr>
              <a:t> -Power and maintenance of dominance in China provide distinct issues. Due to China's high level of competition, doing everything is not always enough to ensure success. (Li, 2018).</a:t>
            </a:r>
          </a:p>
          <a:p>
            <a:r>
              <a:rPr lang="en-US" b="1" dirty="0">
                <a:ea typeface="+mn-lt"/>
                <a:cs typeface="+mn-lt"/>
              </a:rPr>
              <a:t>Intellectual property right</a:t>
            </a:r>
            <a:r>
              <a:rPr lang="en-US" dirty="0">
                <a:ea typeface="+mn-lt"/>
                <a:cs typeface="+mn-lt"/>
              </a:rPr>
              <a:t> - The intellectual property rights in China is restricted because of local court protectionism and the difficulties gathering evidence against foreign enterprises (Marketing China, 2018).</a:t>
            </a:r>
          </a:p>
          <a:p>
            <a:r>
              <a:rPr lang="en-US" b="1" dirty="0">
                <a:ea typeface="+mn-lt"/>
                <a:cs typeface="+mn-lt"/>
              </a:rPr>
              <a:t>The Chinese culture challenges</a:t>
            </a:r>
            <a:r>
              <a:rPr lang="en-US" dirty="0">
                <a:ea typeface="+mn-lt"/>
                <a:cs typeface="+mn-lt"/>
              </a:rPr>
              <a:t> - The cultural misconception leads to misunderstanding and nuance of the language of both Chinese and English culture to negotiate commercial tasks.</a:t>
            </a:r>
            <a:endParaRPr lang="en-US" dirty="0"/>
          </a:p>
        </p:txBody>
      </p:sp>
      <p:sp>
        <p:nvSpPr>
          <p:cNvPr id="4" name="Slide Number Placeholder 3">
            <a:extLst>
              <a:ext uri="{FF2B5EF4-FFF2-40B4-BE49-F238E27FC236}">
                <a16:creationId xmlns:a16="http://schemas.microsoft.com/office/drawing/2014/main" id="{8F236607-EBBD-5DE4-559D-D80053F008D0}"/>
              </a:ext>
            </a:extLst>
          </p:cNvPr>
          <p:cNvSpPr>
            <a:spLocks noGrp="1"/>
          </p:cNvSpPr>
          <p:nvPr>
            <p:ph type="sldNum" sz="quarter" idx="12"/>
          </p:nvPr>
        </p:nvSpPr>
        <p:spPr/>
        <p:txBody>
          <a:bodyPr/>
          <a:lstStyle/>
          <a:p>
            <a:fld id="{6F705D35-D126-3B47-A82C-2A13EA9E0A67}" type="slidenum">
              <a:rPr lang="en-US" smtClean="0"/>
              <a:t>8</a:t>
            </a:fld>
            <a:endParaRPr lang="en-US"/>
          </a:p>
        </p:txBody>
      </p:sp>
    </p:spTree>
    <p:extLst>
      <p:ext uri="{BB962C8B-B14F-4D97-AF65-F5344CB8AC3E}">
        <p14:creationId xmlns:p14="http://schemas.microsoft.com/office/powerpoint/2010/main" val="1816565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8893BF-897F-B64C-3A61-C86473C4C061}"/>
              </a:ext>
            </a:extLst>
          </p:cNvPr>
          <p:cNvSpPr>
            <a:spLocks noGrp="1"/>
          </p:cNvSpPr>
          <p:nvPr>
            <p:ph type="sldNum" sz="quarter" idx="12"/>
          </p:nvPr>
        </p:nvSpPr>
        <p:spPr/>
        <p:txBody>
          <a:bodyPr/>
          <a:lstStyle/>
          <a:p>
            <a:fld id="{6F705D35-D126-3B47-A82C-2A13EA9E0A67}" type="slidenum">
              <a:rPr lang="en-US" noProof="0" smtClean="0"/>
              <a:t>9</a:t>
            </a:fld>
            <a:endParaRPr lang="en-US" noProof="0"/>
          </a:p>
        </p:txBody>
      </p:sp>
      <p:sp>
        <p:nvSpPr>
          <p:cNvPr id="3" name="Title 2">
            <a:extLst>
              <a:ext uri="{FF2B5EF4-FFF2-40B4-BE49-F238E27FC236}">
                <a16:creationId xmlns:a16="http://schemas.microsoft.com/office/drawing/2014/main" id="{B7316138-9972-EB18-7605-5A0C27EA7D0F}"/>
              </a:ext>
            </a:extLst>
          </p:cNvPr>
          <p:cNvSpPr>
            <a:spLocks noGrp="1"/>
          </p:cNvSpPr>
          <p:nvPr>
            <p:ph type="title"/>
          </p:nvPr>
        </p:nvSpPr>
        <p:spPr/>
        <p:txBody>
          <a:bodyPr/>
          <a:lstStyle/>
          <a:p>
            <a:r>
              <a:rPr lang="en-US" dirty="0">
                <a:ea typeface="Meiryo UI"/>
              </a:rPr>
              <a:t>Example of success and failure of Joint Venture in China</a:t>
            </a:r>
            <a:endParaRPr lang="en-US" dirty="0"/>
          </a:p>
        </p:txBody>
      </p:sp>
      <p:sp>
        <p:nvSpPr>
          <p:cNvPr id="4" name="Text Placeholder 3">
            <a:extLst>
              <a:ext uri="{FF2B5EF4-FFF2-40B4-BE49-F238E27FC236}">
                <a16:creationId xmlns:a16="http://schemas.microsoft.com/office/drawing/2014/main" id="{2E36C7BA-F749-129E-F86C-F55C2FA7BA63}"/>
              </a:ext>
            </a:extLst>
          </p:cNvPr>
          <p:cNvSpPr>
            <a:spLocks noGrp="1"/>
          </p:cNvSpPr>
          <p:nvPr>
            <p:ph type="body" idx="1"/>
          </p:nvPr>
        </p:nvSpPr>
        <p:spPr/>
        <p:txBody>
          <a:bodyPr/>
          <a:lstStyle/>
          <a:p>
            <a:r>
              <a:rPr lang="en-US">
                <a:ea typeface="Meiryo UI"/>
              </a:rPr>
              <a:t>Success</a:t>
            </a:r>
            <a:endParaRPr lang="en-US" err="1"/>
          </a:p>
        </p:txBody>
      </p:sp>
      <p:sp>
        <p:nvSpPr>
          <p:cNvPr id="5" name="Text Placeholder 4">
            <a:extLst>
              <a:ext uri="{FF2B5EF4-FFF2-40B4-BE49-F238E27FC236}">
                <a16:creationId xmlns:a16="http://schemas.microsoft.com/office/drawing/2014/main" id="{F5774A1A-6861-00A7-74C2-CDD7A59AB827}"/>
              </a:ext>
            </a:extLst>
          </p:cNvPr>
          <p:cNvSpPr>
            <a:spLocks noGrp="1"/>
          </p:cNvSpPr>
          <p:nvPr>
            <p:ph type="body" idx="14"/>
          </p:nvPr>
        </p:nvSpPr>
        <p:spPr/>
        <p:txBody>
          <a:bodyPr/>
          <a:lstStyle/>
          <a:p>
            <a:r>
              <a:rPr lang="en-US">
                <a:ea typeface="Meiryo UI"/>
              </a:rPr>
              <a:t>Failure</a:t>
            </a:r>
            <a:endParaRPr lang="en-US"/>
          </a:p>
        </p:txBody>
      </p:sp>
      <p:sp>
        <p:nvSpPr>
          <p:cNvPr id="6" name="Content Placeholder 5">
            <a:extLst>
              <a:ext uri="{FF2B5EF4-FFF2-40B4-BE49-F238E27FC236}">
                <a16:creationId xmlns:a16="http://schemas.microsoft.com/office/drawing/2014/main" id="{B748223E-289B-1CC9-8A36-B89E928B0E8A}"/>
              </a:ext>
            </a:extLst>
          </p:cNvPr>
          <p:cNvSpPr>
            <a:spLocks noGrp="1"/>
          </p:cNvSpPr>
          <p:nvPr>
            <p:ph sz="quarter" idx="15"/>
          </p:nvPr>
        </p:nvSpPr>
        <p:spPr/>
        <p:txBody>
          <a:bodyPr vert="horz" lIns="91440" tIns="45720" rIns="91440" bIns="45720" rtlCol="0" anchor="t">
            <a:normAutofit/>
          </a:bodyPr>
          <a:lstStyle/>
          <a:p>
            <a:r>
              <a:rPr lang="en-US" b="1" dirty="0">
                <a:ea typeface="Meiryo UI"/>
              </a:rPr>
              <a:t>Unilever</a:t>
            </a:r>
            <a:r>
              <a:rPr lang="en-US" dirty="0">
                <a:ea typeface="Meiryo UI"/>
              </a:rPr>
              <a:t>- In 2015 Unilever</a:t>
            </a:r>
            <a:r>
              <a:rPr lang="en-US" dirty="0">
                <a:ea typeface="+mn-lt"/>
                <a:cs typeface="+mn-lt"/>
              </a:rPr>
              <a:t> open the first branded landmark shop on Alibaba's B2C platform </a:t>
            </a:r>
            <a:r>
              <a:rPr lang="en-US" dirty="0" err="1">
                <a:ea typeface="+mn-lt"/>
                <a:cs typeface="+mn-lt"/>
              </a:rPr>
              <a:t>Tmall</a:t>
            </a:r>
            <a:r>
              <a:rPr lang="en-US" dirty="0">
                <a:ea typeface="+mn-lt"/>
                <a:cs typeface="+mn-lt"/>
              </a:rPr>
              <a:t> (Unilever, n.d.).</a:t>
            </a:r>
            <a:endParaRPr lang="en-US" dirty="0">
              <a:ea typeface="Meiryo UI"/>
            </a:endParaRPr>
          </a:p>
          <a:p>
            <a:r>
              <a:rPr lang="en-US" b="1" dirty="0">
                <a:ea typeface="Meiryo UI"/>
              </a:rPr>
              <a:t>Jaguar</a:t>
            </a:r>
            <a:r>
              <a:rPr lang="en-US" dirty="0">
                <a:ea typeface="Meiryo UI"/>
              </a:rPr>
              <a:t>- </a:t>
            </a:r>
            <a:r>
              <a:rPr lang="en-US" dirty="0">
                <a:ea typeface="+mn-lt"/>
                <a:cs typeface="+mn-lt"/>
              </a:rPr>
              <a:t>entered China in 2010, Jaguar Land Rover has increased sixfold since its inception, with sales in 2017 reaching new highs. The localization being the major factor (China Dailly, 2018).</a:t>
            </a:r>
            <a:endParaRPr lang="en-US" dirty="0"/>
          </a:p>
        </p:txBody>
      </p:sp>
      <p:sp>
        <p:nvSpPr>
          <p:cNvPr id="7" name="Content Placeholder 6">
            <a:extLst>
              <a:ext uri="{FF2B5EF4-FFF2-40B4-BE49-F238E27FC236}">
                <a16:creationId xmlns:a16="http://schemas.microsoft.com/office/drawing/2014/main" id="{36B63971-D712-63FC-07B0-EADB790AAC29}"/>
              </a:ext>
            </a:extLst>
          </p:cNvPr>
          <p:cNvSpPr>
            <a:spLocks noGrp="1"/>
          </p:cNvSpPr>
          <p:nvPr>
            <p:ph sz="quarter" idx="16"/>
          </p:nvPr>
        </p:nvSpPr>
        <p:spPr/>
        <p:txBody>
          <a:bodyPr vert="horz" lIns="91440" tIns="45720" rIns="91440" bIns="45720" rtlCol="0" anchor="t">
            <a:normAutofit/>
          </a:bodyPr>
          <a:lstStyle/>
          <a:p>
            <a:r>
              <a:rPr lang="en-US" b="1" dirty="0">
                <a:ea typeface="Meiryo UI"/>
              </a:rPr>
              <a:t>Tesco</a:t>
            </a:r>
            <a:r>
              <a:rPr lang="en-US" dirty="0">
                <a:ea typeface="Meiryo UI"/>
              </a:rPr>
              <a:t>- The company failed due to a misunderstanding the Chinese consumer behaviors. To continue the merger in China, Tesco louse 80 per cent of control of the business </a:t>
            </a:r>
            <a:r>
              <a:rPr lang="en-US" dirty="0">
                <a:ea typeface="+mn-lt"/>
                <a:cs typeface="+mn-lt"/>
              </a:rPr>
              <a:t>(</a:t>
            </a:r>
            <a:r>
              <a:rPr lang="en-US" dirty="0" err="1">
                <a:ea typeface="+mn-lt"/>
                <a:cs typeface="+mn-lt"/>
              </a:rPr>
              <a:t>Pendrous</a:t>
            </a:r>
            <a:r>
              <a:rPr lang="en-US" dirty="0">
                <a:ea typeface="+mn-lt"/>
                <a:cs typeface="+mn-lt"/>
              </a:rPr>
              <a:t>, 2013).</a:t>
            </a:r>
            <a:endParaRPr lang="en-US" dirty="0">
              <a:ea typeface="Meiryo UI"/>
            </a:endParaRPr>
          </a:p>
          <a:p>
            <a:endParaRPr lang="en-US" dirty="0"/>
          </a:p>
        </p:txBody>
      </p:sp>
    </p:spTree>
    <p:extLst>
      <p:ext uri="{BB962C8B-B14F-4D97-AF65-F5344CB8AC3E}">
        <p14:creationId xmlns:p14="http://schemas.microsoft.com/office/powerpoint/2010/main" val="2940052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93B0E7F-80AA-3366-CA57-E292E901DF9D}"/>
              </a:ext>
            </a:extLst>
          </p:cNvPr>
          <p:cNvSpPr>
            <a:spLocks noGrp="1"/>
          </p:cNvSpPr>
          <p:nvPr>
            <p:ph type="sldNum" sz="quarter" idx="12"/>
          </p:nvPr>
        </p:nvSpPr>
        <p:spPr/>
        <p:txBody>
          <a:bodyPr/>
          <a:lstStyle/>
          <a:p>
            <a:fld id="{6F705D35-D126-3B47-A82C-2A13EA9E0A67}" type="slidenum">
              <a:rPr lang="en-US" noProof="0" smtClean="0"/>
              <a:t>10</a:t>
            </a:fld>
            <a:endParaRPr lang="en-US" noProof="0" dirty="0"/>
          </a:p>
        </p:txBody>
      </p:sp>
      <p:sp>
        <p:nvSpPr>
          <p:cNvPr id="3" name="Title 2">
            <a:extLst>
              <a:ext uri="{FF2B5EF4-FFF2-40B4-BE49-F238E27FC236}">
                <a16:creationId xmlns:a16="http://schemas.microsoft.com/office/drawing/2014/main" id="{AE64C213-CFBF-C900-5A4B-8FEC65B80C4B}"/>
              </a:ext>
            </a:extLst>
          </p:cNvPr>
          <p:cNvSpPr>
            <a:spLocks noGrp="1"/>
          </p:cNvSpPr>
          <p:nvPr>
            <p:ph type="title"/>
          </p:nvPr>
        </p:nvSpPr>
        <p:spPr/>
        <p:txBody>
          <a:bodyPr/>
          <a:lstStyle/>
          <a:p>
            <a:r>
              <a:rPr lang="en-GB" dirty="0"/>
              <a:t>Cultural sensitivity   </a:t>
            </a:r>
          </a:p>
        </p:txBody>
      </p:sp>
      <p:sp>
        <p:nvSpPr>
          <p:cNvPr id="12" name="Content Placeholder 11">
            <a:extLst>
              <a:ext uri="{FF2B5EF4-FFF2-40B4-BE49-F238E27FC236}">
                <a16:creationId xmlns:a16="http://schemas.microsoft.com/office/drawing/2014/main" id="{2FC99F64-A10A-3F94-123B-3C6DFF079A71}"/>
              </a:ext>
            </a:extLst>
          </p:cNvPr>
          <p:cNvSpPr>
            <a:spLocks noGrp="1"/>
          </p:cNvSpPr>
          <p:nvPr>
            <p:ph sz="quarter" idx="13"/>
          </p:nvPr>
        </p:nvSpPr>
        <p:spPr/>
        <p:txBody>
          <a:bodyPr/>
          <a:lstStyle/>
          <a:p>
            <a:pPr marL="0" indent="0">
              <a:buNone/>
            </a:pPr>
            <a:r>
              <a:rPr lang="en-GB" dirty="0"/>
              <a:t>When doing business in China cultural sensitivity is important for success.</a:t>
            </a:r>
          </a:p>
          <a:p>
            <a:r>
              <a:rPr lang="en-GB" b="1" dirty="0"/>
              <a:t>Religion</a:t>
            </a:r>
            <a:r>
              <a:rPr lang="en-GB" dirty="0"/>
              <a:t> – with the Chinese Popular Party being atheist, religion is still tightly monitored in modern China (Albert and </a:t>
            </a:r>
            <a:r>
              <a:rPr lang="en-GB" dirty="0" err="1"/>
              <a:t>Maizland</a:t>
            </a:r>
            <a:r>
              <a:rPr lang="en-GB" dirty="0"/>
              <a:t>, 2021).</a:t>
            </a:r>
          </a:p>
          <a:p>
            <a:r>
              <a:rPr lang="en-GB" b="1" dirty="0"/>
              <a:t>Political sensitivity </a:t>
            </a:r>
            <a:r>
              <a:rPr lang="en-GB" dirty="0"/>
              <a:t>- Communist values, are prevalent in many elements of Chinese society and remarks about politics may be offensive to the counterparty (Backbone IT Group, 2020).</a:t>
            </a:r>
          </a:p>
          <a:p>
            <a:r>
              <a:rPr lang="en-GB" b="1" dirty="0"/>
              <a:t>Marketing</a:t>
            </a:r>
            <a:r>
              <a:rPr lang="en-GB" dirty="0"/>
              <a:t> - To strengthen marketing strategies and stay away from anything that can potentially offend Chinese consumers, brands need to get an awareness of Chinese culture (De Gennaro, 2019).</a:t>
            </a:r>
          </a:p>
          <a:p>
            <a:r>
              <a:rPr lang="en-GB" b="1" dirty="0"/>
              <a:t>Language</a:t>
            </a:r>
            <a:r>
              <a:rPr lang="en-GB" dirty="0"/>
              <a:t> is the main barrier to cultural sensitivity communication.</a:t>
            </a:r>
          </a:p>
        </p:txBody>
      </p:sp>
    </p:spTree>
    <p:extLst>
      <p:ext uri="{BB962C8B-B14F-4D97-AF65-F5344CB8AC3E}">
        <p14:creationId xmlns:p14="http://schemas.microsoft.com/office/powerpoint/2010/main" val="2477446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346DC-D64C-425E-9709-5C39FB3C99F1}"/>
              </a:ext>
            </a:extLst>
          </p:cNvPr>
          <p:cNvSpPr>
            <a:spLocks noGrp="1"/>
          </p:cNvSpPr>
          <p:nvPr>
            <p:ph type="title"/>
          </p:nvPr>
        </p:nvSpPr>
        <p:spPr/>
        <p:txBody>
          <a:bodyPr/>
          <a:lstStyle/>
          <a:p>
            <a:r>
              <a:rPr lang="en-GB" sz="2400" b="1" dirty="0">
                <a:latin typeface="Tahoma" panose="020B0604030504040204" pitchFamily="34" charset="0"/>
                <a:ea typeface="Tahoma" panose="020B0604030504040204" pitchFamily="34" charset="0"/>
                <a:cs typeface="Tahoma" panose="020B0604030504040204" pitchFamily="34" charset="0"/>
              </a:rPr>
              <a:t>Cultural sensitivity in China and UK </a:t>
            </a:r>
            <a:endParaRPr lang="en-US" dirty="0"/>
          </a:p>
        </p:txBody>
      </p:sp>
      <p:sp>
        <p:nvSpPr>
          <p:cNvPr id="3" name="Text Placeholder 2">
            <a:extLst>
              <a:ext uri="{FF2B5EF4-FFF2-40B4-BE49-F238E27FC236}">
                <a16:creationId xmlns:a16="http://schemas.microsoft.com/office/drawing/2014/main" id="{BF70FD2E-07E5-41D8-BDD0-92C45701AFA9}"/>
              </a:ext>
            </a:extLst>
          </p:cNvPr>
          <p:cNvSpPr>
            <a:spLocks noGrp="1"/>
          </p:cNvSpPr>
          <p:nvPr>
            <p:ph type="body" idx="1"/>
          </p:nvPr>
        </p:nvSpPr>
        <p:spPr/>
        <p:txBody>
          <a:bodyPr/>
          <a:lstStyle/>
          <a:p>
            <a:r>
              <a:rPr lang="en-US" err="1"/>
              <a:t>Uk</a:t>
            </a:r>
            <a:endParaRPr lang="en-US"/>
          </a:p>
        </p:txBody>
      </p:sp>
      <p:sp>
        <p:nvSpPr>
          <p:cNvPr id="4" name="Text Placeholder 3">
            <a:extLst>
              <a:ext uri="{FF2B5EF4-FFF2-40B4-BE49-F238E27FC236}">
                <a16:creationId xmlns:a16="http://schemas.microsoft.com/office/drawing/2014/main" id="{F8568792-C689-427B-B993-5FE8858931ED}"/>
              </a:ext>
            </a:extLst>
          </p:cNvPr>
          <p:cNvSpPr>
            <a:spLocks noGrp="1"/>
          </p:cNvSpPr>
          <p:nvPr>
            <p:ph type="body" idx="14"/>
          </p:nvPr>
        </p:nvSpPr>
        <p:spPr/>
        <p:txBody>
          <a:bodyPr/>
          <a:lstStyle/>
          <a:p>
            <a:r>
              <a:rPr lang="en-US"/>
              <a:t>China</a:t>
            </a:r>
          </a:p>
        </p:txBody>
      </p:sp>
      <p:sp>
        <p:nvSpPr>
          <p:cNvPr id="5" name="Content Placeholder 4">
            <a:extLst>
              <a:ext uri="{FF2B5EF4-FFF2-40B4-BE49-F238E27FC236}">
                <a16:creationId xmlns:a16="http://schemas.microsoft.com/office/drawing/2014/main" id="{70C6A1E0-947C-4AFF-917E-B608BADF0266}"/>
              </a:ext>
            </a:extLst>
          </p:cNvPr>
          <p:cNvSpPr>
            <a:spLocks noGrp="1"/>
          </p:cNvSpPr>
          <p:nvPr>
            <p:ph sz="quarter" idx="15"/>
          </p:nvPr>
        </p:nvSpPr>
        <p:spPr/>
        <p:txBody>
          <a:bodyPr vert="horz" lIns="91440" tIns="45720" rIns="91440" bIns="45720" rtlCol="0" anchor="t">
            <a:normAutofit/>
          </a:bodyPr>
          <a:lstStyle/>
          <a:p>
            <a:r>
              <a:rPr lang="en-US" dirty="0">
                <a:ea typeface="Meiryo UI"/>
              </a:rPr>
              <a:t>Gifts- In UK is not usual to offer and receive gift on business meetings.</a:t>
            </a:r>
          </a:p>
          <a:p>
            <a:r>
              <a:rPr lang="en-US" dirty="0">
                <a:ea typeface="Meiryo UI"/>
              </a:rPr>
              <a:t>Greetings and titles - UK preferer to address themselves by their first name.</a:t>
            </a:r>
          </a:p>
          <a:p>
            <a:r>
              <a:rPr lang="en-US" dirty="0">
                <a:ea typeface="Meiryo UI"/>
              </a:rPr>
              <a:t>Preferred methods of communication: calls and emails.</a:t>
            </a:r>
          </a:p>
          <a:p>
            <a:endParaRPr lang="en-US" dirty="0"/>
          </a:p>
        </p:txBody>
      </p:sp>
      <p:sp>
        <p:nvSpPr>
          <p:cNvPr id="6" name="Content Placeholder 5">
            <a:extLst>
              <a:ext uri="{FF2B5EF4-FFF2-40B4-BE49-F238E27FC236}">
                <a16:creationId xmlns:a16="http://schemas.microsoft.com/office/drawing/2014/main" id="{574555AA-2AFD-4C4E-AC01-1667CE904042}"/>
              </a:ext>
            </a:extLst>
          </p:cNvPr>
          <p:cNvSpPr>
            <a:spLocks noGrp="1"/>
          </p:cNvSpPr>
          <p:nvPr>
            <p:ph sz="quarter" idx="16"/>
          </p:nvPr>
        </p:nvSpPr>
        <p:spPr>
          <a:xfrm>
            <a:off x="6501204" y="2894013"/>
            <a:ext cx="5042647" cy="3094037"/>
          </a:xfrm>
        </p:spPr>
        <p:txBody>
          <a:bodyPr>
            <a:normAutofit/>
          </a:bodyPr>
          <a:lstStyle/>
          <a:p>
            <a:r>
              <a:rPr lang="en-GB" dirty="0"/>
              <a:t>Gifts - the exchanging of presents marks the beginning of a relationship.</a:t>
            </a:r>
          </a:p>
          <a:p>
            <a:r>
              <a:rPr lang="en-GB" dirty="0"/>
              <a:t>Greetings and title – Is advised to address business partners with a professional title and their name.</a:t>
            </a:r>
          </a:p>
          <a:p>
            <a:r>
              <a:rPr lang="en-US" dirty="0"/>
              <a:t>Preferred methods of communication face to face and WeChat app. </a:t>
            </a:r>
          </a:p>
        </p:txBody>
      </p:sp>
      <p:sp>
        <p:nvSpPr>
          <p:cNvPr id="7" name="Slide Number Placeholder 6">
            <a:extLst>
              <a:ext uri="{FF2B5EF4-FFF2-40B4-BE49-F238E27FC236}">
                <a16:creationId xmlns:a16="http://schemas.microsoft.com/office/drawing/2014/main" id="{C8F32E93-2FFD-4851-31D4-124010DD3BC2}"/>
              </a:ext>
            </a:extLst>
          </p:cNvPr>
          <p:cNvSpPr>
            <a:spLocks noGrp="1"/>
          </p:cNvSpPr>
          <p:nvPr>
            <p:ph type="sldNum" sz="quarter" idx="12"/>
          </p:nvPr>
        </p:nvSpPr>
        <p:spPr/>
        <p:txBody>
          <a:bodyPr/>
          <a:lstStyle/>
          <a:p>
            <a:fld id="{6F705D35-D126-3B47-A82C-2A13EA9E0A67}" type="slidenum">
              <a:rPr lang="en-US" noProof="0" smtClean="0"/>
              <a:t>11</a:t>
            </a:fld>
            <a:endParaRPr lang="en-US" noProof="0"/>
          </a:p>
        </p:txBody>
      </p:sp>
      <p:sp>
        <p:nvSpPr>
          <p:cNvPr id="8" name="TextBox 7">
            <a:extLst>
              <a:ext uri="{FF2B5EF4-FFF2-40B4-BE49-F238E27FC236}">
                <a16:creationId xmlns:a16="http://schemas.microsoft.com/office/drawing/2014/main" id="{6E37F13C-E6C7-843B-94CF-A3AF888E5453}"/>
              </a:ext>
            </a:extLst>
          </p:cNvPr>
          <p:cNvSpPr txBox="1"/>
          <p:nvPr/>
        </p:nvSpPr>
        <p:spPr>
          <a:xfrm>
            <a:off x="6369978" y="6140358"/>
            <a:ext cx="4387064" cy="584775"/>
          </a:xfrm>
          <a:prstGeom prst="rect">
            <a:avLst/>
          </a:prstGeom>
          <a:noFill/>
        </p:spPr>
        <p:txBody>
          <a:bodyPr wrap="square" rtlCol="0">
            <a:spAutoFit/>
          </a:bodyPr>
          <a:lstStyle/>
          <a:p>
            <a:r>
              <a:rPr lang="en-US" sz="1400" i="1" dirty="0">
                <a:latin typeface="Tahoma" panose="020B0604030504040204" pitchFamily="34" charset="0"/>
                <a:ea typeface="Tahoma" panose="020B0604030504040204" pitchFamily="34" charset="0"/>
                <a:cs typeface="Tahoma" panose="020B0604030504040204" pitchFamily="34" charset="0"/>
              </a:rPr>
              <a:t>(University of Southampton, 2014), (Summers, 2019)</a:t>
            </a:r>
          </a:p>
          <a:p>
            <a:endParaRPr lang="en-GB" dirty="0"/>
          </a:p>
        </p:txBody>
      </p:sp>
      <p:sp>
        <p:nvSpPr>
          <p:cNvPr id="9" name="TextBox 8">
            <a:extLst>
              <a:ext uri="{FF2B5EF4-FFF2-40B4-BE49-F238E27FC236}">
                <a16:creationId xmlns:a16="http://schemas.microsoft.com/office/drawing/2014/main" id="{AFDDBF2C-13BE-C17E-A108-58CB95CCA7F2}"/>
              </a:ext>
            </a:extLst>
          </p:cNvPr>
          <p:cNvSpPr txBox="1"/>
          <p:nvPr/>
        </p:nvSpPr>
        <p:spPr>
          <a:xfrm>
            <a:off x="534255" y="1335640"/>
            <a:ext cx="11009595" cy="369332"/>
          </a:xfrm>
          <a:prstGeom prst="rect">
            <a:avLst/>
          </a:prstGeom>
          <a:noFill/>
        </p:spPr>
        <p:txBody>
          <a:bodyPr wrap="square" rtlCol="0">
            <a:spAutoFit/>
          </a:bodyPr>
          <a:lstStyle/>
          <a:p>
            <a:r>
              <a:rPr lang="en-GB" dirty="0">
                <a:latin typeface="Tahoma" panose="020B0604030504040204" pitchFamily="34" charset="0"/>
                <a:ea typeface="Tahoma" panose="020B0604030504040204" pitchFamily="34" charset="0"/>
                <a:cs typeface="Tahoma" panose="020B0604030504040204" pitchFamily="34" charset="0"/>
              </a:rPr>
              <a:t>Business etiquette – both countries have similar business etiquette, however there are some differences. </a:t>
            </a:r>
          </a:p>
        </p:txBody>
      </p:sp>
    </p:spTree>
    <p:extLst>
      <p:ext uri="{BB962C8B-B14F-4D97-AF65-F5344CB8AC3E}">
        <p14:creationId xmlns:p14="http://schemas.microsoft.com/office/powerpoint/2010/main" val="2186474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91E86C-696F-A1D4-A5A4-94514957EE70}"/>
              </a:ext>
            </a:extLst>
          </p:cNvPr>
          <p:cNvSpPr>
            <a:spLocks noGrp="1"/>
          </p:cNvSpPr>
          <p:nvPr>
            <p:ph type="sldNum" sz="quarter" idx="12"/>
          </p:nvPr>
        </p:nvSpPr>
        <p:spPr/>
        <p:txBody>
          <a:bodyPr/>
          <a:lstStyle/>
          <a:p>
            <a:fld id="{6F705D35-D126-3B47-A82C-2A13EA9E0A67}" type="slidenum">
              <a:rPr lang="en-US" noProof="0" smtClean="0"/>
              <a:t>12</a:t>
            </a:fld>
            <a:endParaRPr lang="en-US" noProof="0"/>
          </a:p>
        </p:txBody>
      </p:sp>
      <p:sp>
        <p:nvSpPr>
          <p:cNvPr id="8" name="Title 7">
            <a:extLst>
              <a:ext uri="{FF2B5EF4-FFF2-40B4-BE49-F238E27FC236}">
                <a16:creationId xmlns:a16="http://schemas.microsoft.com/office/drawing/2014/main" id="{8EAEFBEE-C8EE-029B-7AB6-6C6DC8C84DBD}"/>
              </a:ext>
            </a:extLst>
          </p:cNvPr>
          <p:cNvSpPr>
            <a:spLocks noGrp="1"/>
          </p:cNvSpPr>
          <p:nvPr>
            <p:ph type="title"/>
          </p:nvPr>
        </p:nvSpPr>
        <p:spPr>
          <a:xfrm>
            <a:off x="643781" y="455352"/>
            <a:ext cx="10904438" cy="583800"/>
          </a:xfrm>
        </p:spPr>
        <p:txBody>
          <a:bodyPr/>
          <a:lstStyle/>
          <a:p>
            <a:r>
              <a:rPr lang="en-GB" dirty="0"/>
              <a:t>Cultural Sensitivity – The GLOBE Dimensions</a:t>
            </a:r>
          </a:p>
        </p:txBody>
      </p:sp>
      <p:sp>
        <p:nvSpPr>
          <p:cNvPr id="18" name="Content Placeholder 17">
            <a:extLst>
              <a:ext uri="{FF2B5EF4-FFF2-40B4-BE49-F238E27FC236}">
                <a16:creationId xmlns:a16="http://schemas.microsoft.com/office/drawing/2014/main" id="{C31C9D2F-FCEC-26C6-77B5-156FF20C2A65}"/>
              </a:ext>
            </a:extLst>
          </p:cNvPr>
          <p:cNvSpPr>
            <a:spLocks noGrp="1"/>
          </p:cNvSpPr>
          <p:nvPr>
            <p:ph sz="quarter" idx="15"/>
          </p:nvPr>
        </p:nvSpPr>
        <p:spPr>
          <a:xfrm>
            <a:off x="869022" y="1777430"/>
            <a:ext cx="5042647" cy="4210620"/>
          </a:xfrm>
        </p:spPr>
        <p:txBody>
          <a:bodyPr>
            <a:normAutofit fontScale="85000" lnSpcReduction="20000"/>
          </a:bodyPr>
          <a:lstStyle/>
          <a:p>
            <a:r>
              <a:rPr lang="en-GB" dirty="0"/>
              <a:t>Assertiveness – China in the last years has become very competitive and more aggressive using direct confrontation (Cordesman, 2020) while UK is less assertive being more diplomatic by nature.</a:t>
            </a:r>
          </a:p>
          <a:p>
            <a:r>
              <a:rPr lang="en-GB" dirty="0"/>
              <a:t>Gender egalitarianism (e.g. more women in positions of authority) UK with 77.50% is above China which has 68.20% according to Global Gender Gap Index (2021).</a:t>
            </a:r>
          </a:p>
          <a:p>
            <a:r>
              <a:rPr lang="en-GB" dirty="0"/>
              <a:t>Uncertainty Avoidance - Compared to the low - avoidance of UK, where managers are less authoritarian, more approachable, and more inclined to assign tasks to subordinates China is quite the opposite.</a:t>
            </a:r>
          </a:p>
          <a:p>
            <a:endParaRPr lang="en-GB" dirty="0"/>
          </a:p>
          <a:p>
            <a:endParaRPr lang="en-GB" dirty="0"/>
          </a:p>
          <a:p>
            <a:endParaRPr lang="en-GB" dirty="0"/>
          </a:p>
        </p:txBody>
      </p:sp>
      <p:sp>
        <p:nvSpPr>
          <p:cNvPr id="25" name="TextBox 24">
            <a:extLst>
              <a:ext uri="{FF2B5EF4-FFF2-40B4-BE49-F238E27FC236}">
                <a16:creationId xmlns:a16="http://schemas.microsoft.com/office/drawing/2014/main" id="{ABA58C17-2042-6B17-108C-8CD573A8C8BE}"/>
              </a:ext>
            </a:extLst>
          </p:cNvPr>
          <p:cNvSpPr txBox="1"/>
          <p:nvPr/>
        </p:nvSpPr>
        <p:spPr>
          <a:xfrm>
            <a:off x="6205591" y="5988050"/>
            <a:ext cx="5526222" cy="307777"/>
          </a:xfrm>
          <a:prstGeom prst="rect">
            <a:avLst/>
          </a:prstGeom>
          <a:noFill/>
        </p:spPr>
        <p:txBody>
          <a:bodyPr wrap="square" rtlCol="0">
            <a:spAutoFit/>
          </a:bodyPr>
          <a:lstStyle/>
          <a:p>
            <a:r>
              <a:rPr lang="en-GB" sz="1400" i="1">
                <a:latin typeface="Tahoma" panose="020B0604030504040204" pitchFamily="34" charset="0"/>
                <a:ea typeface="Tahoma" panose="020B0604030504040204" pitchFamily="34" charset="0"/>
                <a:cs typeface="Tahoma" panose="020B0604030504040204" pitchFamily="34" charset="0"/>
              </a:rPr>
              <a:t>Created with country value scores data collected from Globe (2020)</a:t>
            </a:r>
          </a:p>
        </p:txBody>
      </p:sp>
      <p:pic>
        <p:nvPicPr>
          <p:cNvPr id="31" name="Content Placeholder 30">
            <a:extLst>
              <a:ext uri="{FF2B5EF4-FFF2-40B4-BE49-F238E27FC236}">
                <a16:creationId xmlns:a16="http://schemas.microsoft.com/office/drawing/2014/main" id="{50A5443E-1668-537E-7C95-2172E6671A9F}"/>
              </a:ext>
            </a:extLst>
          </p:cNvPr>
          <p:cNvPicPr>
            <a:picLocks noGrp="1" noChangeAspect="1"/>
          </p:cNvPicPr>
          <p:nvPr>
            <p:ph sz="quarter" idx="16"/>
          </p:nvPr>
        </p:nvPicPr>
        <p:blipFill>
          <a:blip r:embed="rId2"/>
          <a:stretch>
            <a:fillRect/>
          </a:stretch>
        </p:blipFill>
        <p:spPr>
          <a:xfrm>
            <a:off x="6205591" y="1777430"/>
            <a:ext cx="5609689" cy="4041418"/>
          </a:xfrm>
          <a:prstGeom prst="rect">
            <a:avLst/>
          </a:prstGeom>
        </p:spPr>
      </p:pic>
      <p:sp>
        <p:nvSpPr>
          <p:cNvPr id="32" name="TextBox 31">
            <a:extLst>
              <a:ext uri="{FF2B5EF4-FFF2-40B4-BE49-F238E27FC236}">
                <a16:creationId xmlns:a16="http://schemas.microsoft.com/office/drawing/2014/main" id="{1A580C5D-FBE4-33CE-5365-E4E8FD81E8DE}"/>
              </a:ext>
            </a:extLst>
          </p:cNvPr>
          <p:cNvSpPr txBox="1"/>
          <p:nvPr/>
        </p:nvSpPr>
        <p:spPr>
          <a:xfrm>
            <a:off x="1140431" y="1376737"/>
            <a:ext cx="4771238" cy="369332"/>
          </a:xfrm>
          <a:prstGeom prst="rect">
            <a:avLst/>
          </a:prstGeom>
          <a:noFill/>
        </p:spPr>
        <p:txBody>
          <a:bodyPr wrap="square" rtlCol="0">
            <a:spAutoFit/>
          </a:bodyPr>
          <a:lstStyle/>
          <a:p>
            <a:r>
              <a:rPr lang="en-GB" i="1"/>
              <a:t>Cultural societal values with major gaps</a:t>
            </a:r>
          </a:p>
        </p:txBody>
      </p:sp>
    </p:spTree>
    <p:extLst>
      <p:ext uri="{BB962C8B-B14F-4D97-AF65-F5344CB8AC3E}">
        <p14:creationId xmlns:p14="http://schemas.microsoft.com/office/powerpoint/2010/main" val="1286158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C1EA-EAF9-D86D-B67E-510A1E142DCA}"/>
              </a:ext>
            </a:extLst>
          </p:cNvPr>
          <p:cNvSpPr>
            <a:spLocks noGrp="1"/>
          </p:cNvSpPr>
          <p:nvPr>
            <p:ph type="title"/>
          </p:nvPr>
        </p:nvSpPr>
        <p:spPr>
          <a:xfrm>
            <a:off x="639413" y="483440"/>
            <a:ext cx="10904438" cy="583800"/>
          </a:xfrm>
        </p:spPr>
        <p:txBody>
          <a:bodyPr vert="horz" lIns="91440" tIns="45720" rIns="91440" bIns="45720" rtlCol="0" anchor="ctr">
            <a:normAutofit/>
          </a:bodyPr>
          <a:lstStyle/>
          <a:p>
            <a:pPr algn="ctr"/>
            <a:r>
              <a:rPr lang="en-US" b="1" i="0" kern="1200" spc="150" baseline="0">
                <a:latin typeface="+mj-lt"/>
                <a:ea typeface="Meiryo UI"/>
                <a:cs typeface="+mj-cs"/>
              </a:rPr>
              <a:t>Hofstede Cultural Dimensions</a:t>
            </a:r>
            <a:endParaRPr lang="en-US">
              <a:ea typeface="Meiryo UI"/>
              <a:cs typeface="+mj-cs"/>
            </a:endParaRPr>
          </a:p>
        </p:txBody>
      </p:sp>
      <p:sp>
        <p:nvSpPr>
          <p:cNvPr id="22" name="Text Placeholder 2">
            <a:extLst>
              <a:ext uri="{FF2B5EF4-FFF2-40B4-BE49-F238E27FC236}">
                <a16:creationId xmlns:a16="http://schemas.microsoft.com/office/drawing/2014/main" id="{6AD1D5B5-9E28-BFB0-D6B7-BA5660DE320D}"/>
              </a:ext>
            </a:extLst>
          </p:cNvPr>
          <p:cNvSpPr>
            <a:spLocks noGrp="1"/>
          </p:cNvSpPr>
          <p:nvPr>
            <p:ph type="body" idx="1"/>
          </p:nvPr>
        </p:nvSpPr>
        <p:spPr>
          <a:xfrm>
            <a:off x="838201" y="2038570"/>
            <a:ext cx="5042646" cy="703135"/>
          </a:xfrm>
        </p:spPr>
        <p:txBody>
          <a:bodyPr>
            <a:normAutofit fontScale="85000" lnSpcReduction="10000"/>
          </a:bodyPr>
          <a:lstStyle/>
          <a:p>
            <a:r>
              <a:rPr lang="en-US" i="1" u="sng">
                <a:ea typeface="+mj-lt"/>
                <a:cs typeface="+mj-lt"/>
              </a:rPr>
              <a:t>Culture as a multidimensional system:</a:t>
            </a:r>
            <a:endParaRPr lang="en-US" i="1"/>
          </a:p>
        </p:txBody>
      </p:sp>
      <p:sp>
        <p:nvSpPr>
          <p:cNvPr id="24" name="Content Placeholder 4">
            <a:extLst>
              <a:ext uri="{FF2B5EF4-FFF2-40B4-BE49-F238E27FC236}">
                <a16:creationId xmlns:a16="http://schemas.microsoft.com/office/drawing/2014/main" id="{81FC8BE3-EC73-5CC3-E7A2-7D03A2CD7930}"/>
              </a:ext>
            </a:extLst>
          </p:cNvPr>
          <p:cNvSpPr>
            <a:spLocks noGrp="1"/>
          </p:cNvSpPr>
          <p:nvPr>
            <p:ph sz="quarter" idx="15"/>
          </p:nvPr>
        </p:nvSpPr>
        <p:spPr>
          <a:xfrm>
            <a:off x="838200" y="2935110"/>
            <a:ext cx="5042647" cy="3094037"/>
          </a:xfrm>
        </p:spPr>
        <p:txBody>
          <a:bodyPr vert="horz" lIns="91440" tIns="45720" rIns="91440" bIns="45720" rtlCol="0" anchor="t">
            <a:normAutofit/>
          </a:bodyPr>
          <a:lstStyle/>
          <a:p>
            <a:pPr algn="just">
              <a:buFont typeface="Wingdings,Sans-Serif" panose="05000000000000000000" pitchFamily="2" charset="2"/>
              <a:buChar char="Ø"/>
            </a:pPr>
            <a:r>
              <a:rPr lang="en-US" b="1">
                <a:ea typeface="+mn-lt"/>
                <a:cs typeface="+mn-lt"/>
              </a:rPr>
              <a:t>identity</a:t>
            </a:r>
            <a:r>
              <a:rPr lang="en-US">
                <a:ea typeface="+mn-lt"/>
                <a:cs typeface="+mn-lt"/>
              </a:rPr>
              <a:t> - </a:t>
            </a:r>
            <a:r>
              <a:rPr lang="en-US" i="1">
                <a:ea typeface="+mn-lt"/>
                <a:cs typeface="+mn-lt"/>
              </a:rPr>
              <a:t>a sense of community with the group</a:t>
            </a:r>
            <a:r>
              <a:rPr lang="en-US">
                <a:ea typeface="+mn-lt"/>
                <a:cs typeface="+mn-lt"/>
              </a:rPr>
              <a:t>, </a:t>
            </a:r>
          </a:p>
          <a:p>
            <a:pPr algn="just">
              <a:buFont typeface="Wingdings,Sans-Serif" panose="05000000000000000000" pitchFamily="2" charset="2"/>
              <a:buChar char="Ø"/>
            </a:pPr>
            <a:r>
              <a:rPr lang="en-US" b="1">
                <a:ea typeface="+mn-lt"/>
                <a:cs typeface="+mn-lt"/>
              </a:rPr>
              <a:t>values</a:t>
            </a:r>
            <a:r>
              <a:rPr lang="en-US">
                <a:ea typeface="+mn-lt"/>
                <a:cs typeface="+mn-lt"/>
              </a:rPr>
              <a:t> - </a:t>
            </a:r>
            <a:r>
              <a:rPr lang="en-US" i="1">
                <a:ea typeface="+mn-lt"/>
                <a:cs typeface="+mn-lt"/>
              </a:rPr>
              <a:t>goals for which the group strives</a:t>
            </a:r>
            <a:endParaRPr lang="en-US">
              <a:ea typeface="+mn-lt"/>
              <a:cs typeface="+mn-lt"/>
            </a:endParaRPr>
          </a:p>
          <a:p>
            <a:pPr algn="just">
              <a:buFont typeface="Wingdings,Sans-Serif" panose="05000000000000000000" pitchFamily="2" charset="2"/>
              <a:buChar char="Ø"/>
            </a:pPr>
            <a:r>
              <a:rPr lang="en-US" b="1">
                <a:ea typeface="+mn-lt"/>
                <a:cs typeface="+mn-lt"/>
              </a:rPr>
              <a:t>institutions</a:t>
            </a:r>
            <a:r>
              <a:rPr lang="en-US">
                <a:ea typeface="+mn-lt"/>
                <a:cs typeface="+mn-lt"/>
              </a:rPr>
              <a:t> -</a:t>
            </a:r>
            <a:r>
              <a:rPr lang="en-US" i="1">
                <a:ea typeface="+mn-lt"/>
                <a:cs typeface="+mn-lt"/>
              </a:rPr>
              <a:t> the laws and regulations that govern how an institution works</a:t>
            </a:r>
            <a:endParaRPr lang="en-US">
              <a:ea typeface="+mn-lt"/>
              <a:cs typeface="+mn-lt"/>
            </a:endParaRPr>
          </a:p>
          <a:p>
            <a:endParaRPr lang="en-US"/>
          </a:p>
        </p:txBody>
      </p:sp>
      <p:pic>
        <p:nvPicPr>
          <p:cNvPr id="16" name="Picture 16">
            <a:extLst>
              <a:ext uri="{FF2B5EF4-FFF2-40B4-BE49-F238E27FC236}">
                <a16:creationId xmlns:a16="http://schemas.microsoft.com/office/drawing/2014/main" id="{7EAA997D-08B9-89BC-B83A-3964BA193534}"/>
              </a:ext>
            </a:extLst>
          </p:cNvPr>
          <p:cNvPicPr>
            <a:picLocks noChangeAspect="1"/>
          </p:cNvPicPr>
          <p:nvPr/>
        </p:nvPicPr>
        <p:blipFill>
          <a:blip r:embed="rId2"/>
          <a:stretch>
            <a:fillRect/>
          </a:stretch>
        </p:blipFill>
        <p:spPr>
          <a:xfrm>
            <a:off x="5178175" y="1308095"/>
            <a:ext cx="7500135" cy="4721052"/>
          </a:xfrm>
          <a:prstGeom prst="rect">
            <a:avLst/>
          </a:prstGeom>
          <a:noFill/>
        </p:spPr>
      </p:pic>
      <p:sp>
        <p:nvSpPr>
          <p:cNvPr id="3" name="TextBox 2">
            <a:extLst>
              <a:ext uri="{FF2B5EF4-FFF2-40B4-BE49-F238E27FC236}">
                <a16:creationId xmlns:a16="http://schemas.microsoft.com/office/drawing/2014/main" id="{133A1F86-E3BE-B727-1E87-DD983D930E2F}"/>
              </a:ext>
            </a:extLst>
          </p:cNvPr>
          <p:cNvSpPr txBox="1"/>
          <p:nvPr/>
        </p:nvSpPr>
        <p:spPr>
          <a:xfrm>
            <a:off x="8167956" y="6349180"/>
            <a:ext cx="252744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Meiryo UI"/>
              </a:rPr>
              <a:t>(Hofstede Insights, 2022)</a:t>
            </a:r>
          </a:p>
        </p:txBody>
      </p:sp>
      <p:sp>
        <p:nvSpPr>
          <p:cNvPr id="4" name="TextBox 3">
            <a:extLst>
              <a:ext uri="{FF2B5EF4-FFF2-40B4-BE49-F238E27FC236}">
                <a16:creationId xmlns:a16="http://schemas.microsoft.com/office/drawing/2014/main" id="{BC79F76E-80AD-5972-517D-644F10044821}"/>
              </a:ext>
            </a:extLst>
          </p:cNvPr>
          <p:cNvSpPr txBox="1"/>
          <p:nvPr/>
        </p:nvSpPr>
        <p:spPr>
          <a:xfrm>
            <a:off x="4418541" y="5725582"/>
            <a:ext cx="20478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Meiryo UI"/>
              </a:rPr>
              <a:t>(Mullins, 2016)</a:t>
            </a:r>
          </a:p>
        </p:txBody>
      </p:sp>
      <p:sp>
        <p:nvSpPr>
          <p:cNvPr id="5" name="Slide Number Placeholder 4">
            <a:extLst>
              <a:ext uri="{FF2B5EF4-FFF2-40B4-BE49-F238E27FC236}">
                <a16:creationId xmlns:a16="http://schemas.microsoft.com/office/drawing/2014/main" id="{9E96D381-C4DF-C734-FF29-F6C3B1D81D06}"/>
              </a:ext>
            </a:extLst>
          </p:cNvPr>
          <p:cNvSpPr>
            <a:spLocks noGrp="1"/>
          </p:cNvSpPr>
          <p:nvPr>
            <p:ph type="sldNum" sz="quarter" idx="12"/>
          </p:nvPr>
        </p:nvSpPr>
        <p:spPr/>
        <p:txBody>
          <a:bodyPr/>
          <a:lstStyle/>
          <a:p>
            <a:fld id="{6F705D35-D126-3B47-A82C-2A13EA9E0A67}" type="slidenum">
              <a:rPr lang="en-US" noProof="0" smtClean="0"/>
              <a:t>13</a:t>
            </a:fld>
            <a:endParaRPr lang="en-US" noProof="0"/>
          </a:p>
        </p:txBody>
      </p:sp>
    </p:spTree>
    <p:extLst>
      <p:ext uri="{BB962C8B-B14F-4D97-AF65-F5344CB8AC3E}">
        <p14:creationId xmlns:p14="http://schemas.microsoft.com/office/powerpoint/2010/main" val="3810546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639413" y="483440"/>
            <a:ext cx="10904438" cy="583800"/>
          </a:xfrm>
        </p:spPr>
        <p:txBody>
          <a:bodyPr anchor="ctr">
            <a:normAutofit/>
          </a:bodyPr>
          <a:lstStyle/>
          <a:p>
            <a:r>
              <a:rPr lang="en-GB" b="1"/>
              <a:t>Hofstede Cultural Dimensions: UK and China</a:t>
            </a:r>
            <a:endParaRPr lang="en-US"/>
          </a:p>
        </p:txBody>
      </p:sp>
      <p:pic>
        <p:nvPicPr>
          <p:cNvPr id="3" name="Picture 4">
            <a:extLst>
              <a:ext uri="{FF2B5EF4-FFF2-40B4-BE49-F238E27FC236}">
                <a16:creationId xmlns:a16="http://schemas.microsoft.com/office/drawing/2014/main" id="{5449EEE7-7CFC-AFBC-6293-D6935D53E4FD}"/>
              </a:ext>
            </a:extLst>
          </p:cNvPr>
          <p:cNvPicPr>
            <a:picLocks noChangeAspect="1"/>
          </p:cNvPicPr>
          <p:nvPr/>
        </p:nvPicPr>
        <p:blipFill>
          <a:blip r:embed="rId3"/>
          <a:stretch>
            <a:fillRect/>
          </a:stretch>
        </p:blipFill>
        <p:spPr>
          <a:xfrm>
            <a:off x="223677" y="1934369"/>
            <a:ext cx="5771228" cy="3492500"/>
          </a:xfrm>
          <a:prstGeom prst="rect">
            <a:avLst/>
          </a:prstGeom>
          <a:noFill/>
        </p:spPr>
      </p:pic>
      <p:pic>
        <p:nvPicPr>
          <p:cNvPr id="5" name="Picture 5">
            <a:extLst>
              <a:ext uri="{FF2B5EF4-FFF2-40B4-BE49-F238E27FC236}">
                <a16:creationId xmlns:a16="http://schemas.microsoft.com/office/drawing/2014/main" id="{1A1F22B2-477E-86F1-833A-22F70F2E149A}"/>
              </a:ext>
            </a:extLst>
          </p:cNvPr>
          <p:cNvPicPr>
            <a:picLocks noChangeAspect="1"/>
          </p:cNvPicPr>
          <p:nvPr/>
        </p:nvPicPr>
        <p:blipFill>
          <a:blip r:embed="rId4"/>
          <a:stretch>
            <a:fillRect/>
          </a:stretch>
        </p:blipFill>
        <p:spPr>
          <a:xfrm>
            <a:off x="5992706" y="1934369"/>
            <a:ext cx="5985376" cy="3492500"/>
          </a:xfrm>
          <a:prstGeom prst="rect">
            <a:avLst/>
          </a:prstGeom>
        </p:spPr>
      </p:pic>
      <p:sp>
        <p:nvSpPr>
          <p:cNvPr id="6" name="TextBox 5">
            <a:extLst>
              <a:ext uri="{FF2B5EF4-FFF2-40B4-BE49-F238E27FC236}">
                <a16:creationId xmlns:a16="http://schemas.microsoft.com/office/drawing/2014/main" id="{215FE99A-9F11-AB64-699E-FC378CAB8DDC}"/>
              </a:ext>
            </a:extLst>
          </p:cNvPr>
          <p:cNvSpPr txBox="1"/>
          <p:nvPr/>
        </p:nvSpPr>
        <p:spPr>
          <a:xfrm>
            <a:off x="303609" y="5982891"/>
            <a:ext cx="55364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Meiryo UI"/>
              </a:rPr>
              <a:t>Source: www.hofstede-insights.com</a:t>
            </a:r>
            <a:endParaRPr lang="en-US" sz="1400" i="1"/>
          </a:p>
        </p:txBody>
      </p:sp>
      <p:sp>
        <p:nvSpPr>
          <p:cNvPr id="2" name="Slide Number Placeholder 1">
            <a:extLst>
              <a:ext uri="{FF2B5EF4-FFF2-40B4-BE49-F238E27FC236}">
                <a16:creationId xmlns:a16="http://schemas.microsoft.com/office/drawing/2014/main" id="{BEE85EAC-3AA5-B78E-EE2C-EC9D742BC7CA}"/>
              </a:ext>
            </a:extLst>
          </p:cNvPr>
          <p:cNvSpPr>
            <a:spLocks noGrp="1"/>
          </p:cNvSpPr>
          <p:nvPr>
            <p:ph type="sldNum" sz="quarter" idx="12"/>
          </p:nvPr>
        </p:nvSpPr>
        <p:spPr/>
        <p:txBody>
          <a:bodyPr/>
          <a:lstStyle/>
          <a:p>
            <a:fld id="{6F705D35-D126-3B47-A82C-2A13EA9E0A67}" type="slidenum">
              <a:rPr lang="en-US" smtClean="0"/>
              <a:t>14</a:t>
            </a:fld>
            <a:endParaRPr lang="en-US"/>
          </a:p>
        </p:txBody>
      </p:sp>
    </p:spTree>
    <p:extLst>
      <p:ext uri="{BB962C8B-B14F-4D97-AF65-F5344CB8AC3E}">
        <p14:creationId xmlns:p14="http://schemas.microsoft.com/office/powerpoint/2010/main" val="84943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D0A31-9654-688E-C8F6-409785E6DD5C}"/>
              </a:ext>
            </a:extLst>
          </p:cNvPr>
          <p:cNvSpPr>
            <a:spLocks noGrp="1"/>
          </p:cNvSpPr>
          <p:nvPr>
            <p:ph type="title"/>
          </p:nvPr>
        </p:nvSpPr>
        <p:spPr/>
        <p:txBody>
          <a:bodyPr/>
          <a:lstStyle/>
          <a:p>
            <a:r>
              <a:rPr lang="en-GB">
                <a:ea typeface="+mj-lt"/>
                <a:cs typeface="+mj-lt"/>
              </a:rPr>
              <a:t> Hofstede Cultural Dimensions: UK and China</a:t>
            </a:r>
            <a:endParaRPr lang="en-US" b="0">
              <a:ea typeface="+mj-lt"/>
              <a:cs typeface="+mj-lt"/>
            </a:endParaRPr>
          </a:p>
          <a:p>
            <a:endParaRPr lang="en-US"/>
          </a:p>
        </p:txBody>
      </p:sp>
      <p:sp>
        <p:nvSpPr>
          <p:cNvPr id="3" name="Content Placeholder 2">
            <a:extLst>
              <a:ext uri="{FF2B5EF4-FFF2-40B4-BE49-F238E27FC236}">
                <a16:creationId xmlns:a16="http://schemas.microsoft.com/office/drawing/2014/main" id="{770279A5-F33B-FE4A-B9FD-FE7F9E0C6D7A}"/>
              </a:ext>
            </a:extLst>
          </p:cNvPr>
          <p:cNvSpPr>
            <a:spLocks noGrp="1"/>
          </p:cNvSpPr>
          <p:nvPr>
            <p:ph sz="quarter" idx="13"/>
          </p:nvPr>
        </p:nvSpPr>
        <p:spPr>
          <a:xfrm>
            <a:off x="364597" y="1467507"/>
            <a:ext cx="11179254" cy="4709455"/>
          </a:xfrm>
        </p:spPr>
        <p:txBody>
          <a:bodyPr vert="horz" lIns="91440" tIns="45720" rIns="91440" bIns="45720" rtlCol="0" anchor="t">
            <a:noAutofit/>
          </a:bodyPr>
          <a:lstStyle/>
          <a:p>
            <a:r>
              <a:rPr lang="en-US" b="1" dirty="0">
                <a:latin typeface="Tahoma"/>
                <a:ea typeface="Meiryo UI"/>
                <a:cs typeface="Calibri"/>
              </a:rPr>
              <a:t>Power distance</a:t>
            </a:r>
            <a:r>
              <a:rPr lang="en-US" dirty="0">
                <a:latin typeface="Tahoma"/>
                <a:ea typeface="Meiryo UI"/>
                <a:cs typeface="Calibri"/>
              </a:rPr>
              <a:t> – UK</a:t>
            </a:r>
            <a:r>
              <a:rPr lang="en-US" dirty="0">
                <a:latin typeface="Tahoma"/>
                <a:ea typeface="+mn-lt"/>
                <a:cs typeface="+mn-lt"/>
              </a:rPr>
              <a:t> 35%: minimizing the inequality of all against the same standards</a:t>
            </a:r>
            <a:r>
              <a:rPr lang="en-US" dirty="0">
                <a:latin typeface="Tahoma"/>
                <a:ea typeface="Meiryo UI"/>
                <a:cs typeface="Calibri"/>
              </a:rPr>
              <a:t>; Chinese society accepts inequalities - centralization of decision-making 80% score.</a:t>
            </a:r>
            <a:endParaRPr lang="en-US" dirty="0">
              <a:latin typeface="Tahoma"/>
              <a:cs typeface="Calibri"/>
            </a:endParaRPr>
          </a:p>
          <a:p>
            <a:r>
              <a:rPr lang="en-US" b="1" dirty="0">
                <a:latin typeface="Tahoma"/>
                <a:ea typeface="Meiryo UI"/>
                <a:cs typeface="Calibri"/>
              </a:rPr>
              <a:t>Uncertainty avoidance</a:t>
            </a:r>
            <a:r>
              <a:rPr lang="en-US" dirty="0">
                <a:latin typeface="Tahoma"/>
                <a:ea typeface="Meiryo UI"/>
                <a:cs typeface="Calibri"/>
              </a:rPr>
              <a:t> – </a:t>
            </a:r>
            <a:r>
              <a:rPr lang="en-US" dirty="0">
                <a:latin typeface="Tahoma"/>
                <a:ea typeface="+mn-lt"/>
                <a:cs typeface="+mn-lt"/>
              </a:rPr>
              <a:t>a similar result proves high tolerance to changes</a:t>
            </a:r>
            <a:r>
              <a:rPr lang="en-US" dirty="0">
                <a:latin typeface="Tahoma"/>
                <a:ea typeface="Meiryo UI"/>
                <a:cs typeface="Calibri"/>
              </a:rPr>
              <a:t>; China 30%; UK 35%.  </a:t>
            </a:r>
            <a:endParaRPr lang="en-US" dirty="0">
              <a:latin typeface="Tahoma"/>
              <a:cs typeface="Calibri"/>
            </a:endParaRPr>
          </a:p>
          <a:p>
            <a:r>
              <a:rPr lang="en-US" b="1" dirty="0">
                <a:latin typeface="Tahoma"/>
                <a:ea typeface="Meiryo UI"/>
                <a:cs typeface="Calibri"/>
              </a:rPr>
              <a:t>Collectivism vs Individualism</a:t>
            </a:r>
            <a:r>
              <a:rPr lang="en-US" dirty="0">
                <a:latin typeface="Tahoma"/>
                <a:ea typeface="Meiryo UI"/>
                <a:cs typeface="Calibri"/>
              </a:rPr>
              <a:t> – China 20 %: concentration of activities in the interest of the group; UK </a:t>
            </a:r>
            <a:r>
              <a:rPr lang="en-US" dirty="0">
                <a:latin typeface="Tahoma"/>
                <a:ea typeface="+mn-lt"/>
                <a:cs typeface="+mn-lt"/>
              </a:rPr>
              <a:t>89</a:t>
            </a:r>
            <a:r>
              <a:rPr lang="en-US" dirty="0">
                <a:latin typeface="Tahoma"/>
                <a:ea typeface="Meiryo UI"/>
                <a:cs typeface="Calibri"/>
              </a:rPr>
              <a:t>%: individualism of an individual in a group</a:t>
            </a:r>
            <a:endParaRPr lang="en-US" dirty="0">
              <a:latin typeface="Tahoma"/>
              <a:cs typeface="Calibri"/>
            </a:endParaRPr>
          </a:p>
          <a:p>
            <a:r>
              <a:rPr lang="en-US" b="1" dirty="0">
                <a:latin typeface="Tahoma"/>
                <a:ea typeface="Meiryo UI"/>
                <a:cs typeface="Calibri"/>
              </a:rPr>
              <a:t>Femininity vs Masculinity</a:t>
            </a:r>
            <a:r>
              <a:rPr lang="en-US" dirty="0">
                <a:latin typeface="Tahoma"/>
                <a:ea typeface="Meiryo UI"/>
                <a:cs typeface="Calibri"/>
              </a:rPr>
              <a:t> – China/UK 66%: both cultures equally success-oriented and motivated; focusing more on work than entertainment and family</a:t>
            </a:r>
            <a:endParaRPr lang="en-US" dirty="0">
              <a:latin typeface="Tahoma"/>
              <a:cs typeface="Calibri"/>
            </a:endParaRPr>
          </a:p>
          <a:p>
            <a:r>
              <a:rPr lang="en-US" b="1" dirty="0">
                <a:latin typeface="Tahoma"/>
                <a:ea typeface="Meiryo UI"/>
                <a:cs typeface="Calibri"/>
              </a:rPr>
              <a:t>Short-term vs Long-term orientation</a:t>
            </a:r>
            <a:r>
              <a:rPr lang="en-US" dirty="0">
                <a:latin typeface="Tahoma"/>
                <a:ea typeface="Meiryo UI"/>
                <a:cs typeface="Calibri"/>
              </a:rPr>
              <a:t> - </a:t>
            </a:r>
            <a:r>
              <a:rPr lang="en-US" dirty="0">
                <a:latin typeface="Tahoma"/>
                <a:ea typeface="+mn-lt"/>
                <a:cs typeface="+mn-lt"/>
              </a:rPr>
              <a:t>China 87 %: adapting traditions to changing conditions; UK 51 %: culture values the past and focuses on the future</a:t>
            </a:r>
            <a:endParaRPr lang="en-US" dirty="0">
              <a:latin typeface="Tahoma"/>
              <a:cs typeface="Calibri"/>
            </a:endParaRPr>
          </a:p>
          <a:p>
            <a:r>
              <a:rPr lang="en-US" b="1" dirty="0">
                <a:latin typeface="Tahoma"/>
                <a:ea typeface="Meiryo UI"/>
                <a:cs typeface="Calibri"/>
              </a:rPr>
              <a:t>Restraint vs. Indulgence</a:t>
            </a:r>
            <a:r>
              <a:rPr lang="en-US" dirty="0">
                <a:latin typeface="Tahoma"/>
                <a:ea typeface="Meiryo UI"/>
                <a:cs typeface="Calibri"/>
              </a:rPr>
              <a:t> – China 24 %: restraint and reserve about fulfilling one's desires, </a:t>
            </a:r>
            <a:r>
              <a:rPr lang="en-US" dirty="0">
                <a:latin typeface="Tahoma"/>
                <a:ea typeface="+mn-lt"/>
                <a:cs typeface="+mn-lt"/>
              </a:rPr>
              <a:t>practicality</a:t>
            </a:r>
            <a:r>
              <a:rPr lang="en-US" dirty="0">
                <a:latin typeface="Tahoma"/>
                <a:ea typeface="Meiryo UI"/>
                <a:cs typeface="Calibri"/>
              </a:rPr>
              <a:t>; UK 69%: a greater inclination to enjoy freedom and fulfill desires</a:t>
            </a:r>
            <a:endParaRPr lang="en-US" dirty="0">
              <a:latin typeface="Tahoma"/>
              <a:cs typeface="Calibri"/>
            </a:endParaRPr>
          </a:p>
        </p:txBody>
      </p:sp>
      <p:sp>
        <p:nvSpPr>
          <p:cNvPr id="4" name="TextBox 3">
            <a:extLst>
              <a:ext uri="{FF2B5EF4-FFF2-40B4-BE49-F238E27FC236}">
                <a16:creationId xmlns:a16="http://schemas.microsoft.com/office/drawing/2014/main" id="{22B77C1C-F386-2A27-B61D-2009ECBA8750}"/>
              </a:ext>
            </a:extLst>
          </p:cNvPr>
          <p:cNvSpPr txBox="1"/>
          <p:nvPr/>
        </p:nvSpPr>
        <p:spPr>
          <a:xfrm>
            <a:off x="9236467" y="6374560"/>
            <a:ext cx="16233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Meiryo UI"/>
              </a:rPr>
              <a:t>(Zhang,2020)</a:t>
            </a:r>
          </a:p>
        </p:txBody>
      </p:sp>
      <p:sp>
        <p:nvSpPr>
          <p:cNvPr id="6" name="TextBox 5">
            <a:extLst>
              <a:ext uri="{FF2B5EF4-FFF2-40B4-BE49-F238E27FC236}">
                <a16:creationId xmlns:a16="http://schemas.microsoft.com/office/drawing/2014/main" id="{59CC17EE-AF74-362B-04A0-A65BCE756AF5}"/>
              </a:ext>
            </a:extLst>
          </p:cNvPr>
          <p:cNvSpPr txBox="1"/>
          <p:nvPr/>
        </p:nvSpPr>
        <p:spPr>
          <a:xfrm>
            <a:off x="9715500" y="883708"/>
            <a:ext cx="268287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ea typeface="Meiryo UI"/>
              </a:rPr>
              <a:t>(Hofstede, 2022)</a:t>
            </a:r>
          </a:p>
        </p:txBody>
      </p:sp>
      <p:sp>
        <p:nvSpPr>
          <p:cNvPr id="5" name="Slide Number Placeholder 4">
            <a:extLst>
              <a:ext uri="{FF2B5EF4-FFF2-40B4-BE49-F238E27FC236}">
                <a16:creationId xmlns:a16="http://schemas.microsoft.com/office/drawing/2014/main" id="{999053C3-E3D5-CD92-442E-34E13C21C8FF}"/>
              </a:ext>
            </a:extLst>
          </p:cNvPr>
          <p:cNvSpPr>
            <a:spLocks noGrp="1"/>
          </p:cNvSpPr>
          <p:nvPr>
            <p:ph type="sldNum" sz="quarter" idx="12"/>
          </p:nvPr>
        </p:nvSpPr>
        <p:spPr/>
        <p:txBody>
          <a:bodyPr/>
          <a:lstStyle/>
          <a:p>
            <a:fld id="{6F705D35-D126-3B47-A82C-2A13EA9E0A67}" type="slidenum">
              <a:rPr lang="en-US" smtClean="0"/>
              <a:t>15</a:t>
            </a:fld>
            <a:endParaRPr lang="en-US"/>
          </a:p>
        </p:txBody>
      </p:sp>
    </p:spTree>
    <p:extLst>
      <p:ext uri="{BB962C8B-B14F-4D97-AF65-F5344CB8AC3E}">
        <p14:creationId xmlns:p14="http://schemas.microsoft.com/office/powerpoint/2010/main" val="2980931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C1EA-EAF9-D86D-B67E-510A1E142DCA}"/>
              </a:ext>
            </a:extLst>
          </p:cNvPr>
          <p:cNvSpPr>
            <a:spLocks noGrp="1"/>
          </p:cNvSpPr>
          <p:nvPr>
            <p:ph type="title"/>
          </p:nvPr>
        </p:nvSpPr>
        <p:spPr/>
        <p:txBody>
          <a:bodyPr/>
          <a:lstStyle/>
          <a:p>
            <a:r>
              <a:rPr lang="en-GB"/>
              <a:t>Recommendations</a:t>
            </a:r>
          </a:p>
        </p:txBody>
      </p:sp>
      <p:sp>
        <p:nvSpPr>
          <p:cNvPr id="3" name="Content Placeholder 2">
            <a:extLst>
              <a:ext uri="{FF2B5EF4-FFF2-40B4-BE49-F238E27FC236}">
                <a16:creationId xmlns:a16="http://schemas.microsoft.com/office/drawing/2014/main" id="{80B8BA07-4D67-1448-9BE6-CCE757A7DFA3}"/>
              </a:ext>
            </a:extLst>
          </p:cNvPr>
          <p:cNvSpPr>
            <a:spLocks noGrp="1"/>
          </p:cNvSpPr>
          <p:nvPr>
            <p:ph sz="quarter" idx="13"/>
          </p:nvPr>
        </p:nvSpPr>
        <p:spPr/>
        <p:txBody>
          <a:bodyPr vert="horz" lIns="91440" tIns="45720" rIns="91440" bIns="45720" rtlCol="0" anchor="t">
            <a:normAutofit lnSpcReduction="10000"/>
          </a:bodyPr>
          <a:lstStyle/>
          <a:p>
            <a:r>
              <a:rPr lang="en-GB" dirty="0">
                <a:ea typeface="Meiryo UI"/>
              </a:rPr>
              <a:t>For the business to be successful is recommended to establish a good “guanxi”. </a:t>
            </a:r>
            <a:endParaRPr lang="en-GB" dirty="0"/>
          </a:p>
          <a:p>
            <a:r>
              <a:rPr lang="en-GB" dirty="0">
                <a:ea typeface="Meiryo UI"/>
              </a:rPr>
              <a:t>The ‘saving face’ concept is a significant factor in Chinese culture therefore joint ventures should be aware of it when doing business in China.</a:t>
            </a:r>
          </a:p>
          <a:p>
            <a:r>
              <a:rPr lang="en-GB" dirty="0">
                <a:ea typeface="Meiryo UI"/>
              </a:rPr>
              <a:t>Hierarchy is very important in the Chinese Culture therefore it is recommended to pay attention to elders and respect ranking.</a:t>
            </a:r>
          </a:p>
          <a:p>
            <a:r>
              <a:rPr lang="en-GB" dirty="0">
                <a:ea typeface="Meiryo UI"/>
              </a:rPr>
              <a:t>Strong management, patience, clear strategy and adapting to the local context are needed to succeed. Also critical, especially at the beginning, the use of an intermediary is vital.</a:t>
            </a:r>
          </a:p>
          <a:p>
            <a:r>
              <a:rPr lang="en-GB" dirty="0">
                <a:ea typeface="Meiryo UI"/>
              </a:rPr>
              <a:t>To avoid failure is important to take in consideration to choose the right partner to create a successful a  long–term partnership.</a:t>
            </a:r>
          </a:p>
          <a:p>
            <a:r>
              <a:rPr lang="en-GB" dirty="0">
                <a:ea typeface="Meiryo UI"/>
              </a:rPr>
              <a:t>Furthermore, aligning priorities with the Chinese partner is fundamental to avoid disagreement on future performance expectations.</a:t>
            </a:r>
          </a:p>
          <a:p>
            <a:endParaRPr lang="en-GB" dirty="0">
              <a:ea typeface="Meiryo UI"/>
            </a:endParaRPr>
          </a:p>
        </p:txBody>
      </p:sp>
      <p:sp>
        <p:nvSpPr>
          <p:cNvPr id="4" name="Slide Number Placeholder 3">
            <a:extLst>
              <a:ext uri="{FF2B5EF4-FFF2-40B4-BE49-F238E27FC236}">
                <a16:creationId xmlns:a16="http://schemas.microsoft.com/office/drawing/2014/main" id="{8940D1FF-B65C-FC50-9CE5-4737193FF961}"/>
              </a:ext>
            </a:extLst>
          </p:cNvPr>
          <p:cNvSpPr>
            <a:spLocks noGrp="1"/>
          </p:cNvSpPr>
          <p:nvPr>
            <p:ph type="sldNum" sz="quarter" idx="12"/>
          </p:nvPr>
        </p:nvSpPr>
        <p:spPr/>
        <p:txBody>
          <a:bodyPr/>
          <a:lstStyle/>
          <a:p>
            <a:fld id="{6F705D35-D126-3B47-A82C-2A13EA9E0A67}" type="slidenum">
              <a:rPr lang="en-US" smtClean="0"/>
              <a:t>16</a:t>
            </a:fld>
            <a:endParaRPr lang="en-US"/>
          </a:p>
        </p:txBody>
      </p:sp>
    </p:spTree>
    <p:extLst>
      <p:ext uri="{BB962C8B-B14F-4D97-AF65-F5344CB8AC3E}">
        <p14:creationId xmlns:p14="http://schemas.microsoft.com/office/powerpoint/2010/main" val="3859129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4F3DFC-C267-8944-AD6C-FA558809B6AE}"/>
              </a:ext>
            </a:extLst>
          </p:cNvPr>
          <p:cNvSpPr>
            <a:spLocks noGrp="1"/>
          </p:cNvSpPr>
          <p:nvPr>
            <p:ph type="sldNum" sz="quarter" idx="12"/>
          </p:nvPr>
        </p:nvSpPr>
        <p:spPr/>
        <p:txBody>
          <a:bodyPr/>
          <a:lstStyle/>
          <a:p>
            <a:fld id="{6F705D35-D126-3B47-A82C-2A13EA9E0A67}" type="slidenum">
              <a:rPr lang="en-US" smtClean="0"/>
              <a:t>17</a:t>
            </a:fld>
            <a:endParaRPr lang="en-US"/>
          </a:p>
        </p:txBody>
      </p:sp>
      <p:sp>
        <p:nvSpPr>
          <p:cNvPr id="3" name="Title 2">
            <a:extLst>
              <a:ext uri="{FF2B5EF4-FFF2-40B4-BE49-F238E27FC236}">
                <a16:creationId xmlns:a16="http://schemas.microsoft.com/office/drawing/2014/main" id="{BACE8C65-ECB3-8643-CCB0-4EDAB822466E}"/>
              </a:ext>
            </a:extLst>
          </p:cNvPr>
          <p:cNvSpPr>
            <a:spLocks noGrp="1"/>
          </p:cNvSpPr>
          <p:nvPr>
            <p:ph type="title"/>
          </p:nvPr>
        </p:nvSpPr>
        <p:spPr/>
        <p:txBody>
          <a:bodyPr/>
          <a:lstStyle/>
          <a:p>
            <a:r>
              <a:rPr lang="en-GB" dirty="0"/>
              <a:t>Recommendations</a:t>
            </a:r>
          </a:p>
        </p:txBody>
      </p:sp>
      <p:sp>
        <p:nvSpPr>
          <p:cNvPr id="4" name="Content Placeholder 3">
            <a:extLst>
              <a:ext uri="{FF2B5EF4-FFF2-40B4-BE49-F238E27FC236}">
                <a16:creationId xmlns:a16="http://schemas.microsoft.com/office/drawing/2014/main" id="{50B25864-6C55-5100-A0C5-178C26E2B6D8}"/>
              </a:ext>
            </a:extLst>
          </p:cNvPr>
          <p:cNvSpPr>
            <a:spLocks noGrp="1"/>
          </p:cNvSpPr>
          <p:nvPr>
            <p:ph sz="quarter" idx="13"/>
          </p:nvPr>
        </p:nvSpPr>
        <p:spPr/>
        <p:txBody>
          <a:bodyPr/>
          <a:lstStyle/>
          <a:p>
            <a:r>
              <a:rPr lang="en-GB" dirty="0">
                <a:ea typeface="Meiryo UI"/>
              </a:rPr>
              <a:t>Joint ventures should take in account the cultural sensitivity when doing business in China. The lack of religion of the Communist party and the government political side is needed to be considered when doing business there. Language barrier also need to be considered and an interpreter is advised.</a:t>
            </a:r>
          </a:p>
          <a:p>
            <a:r>
              <a:rPr lang="en-GB" dirty="0">
                <a:ea typeface="Meiryo UI"/>
              </a:rPr>
              <a:t>Business etiquette should be followed according to the Chinese culture, even though some aspects are similar.</a:t>
            </a:r>
          </a:p>
          <a:p>
            <a:r>
              <a:rPr lang="en-GB" dirty="0">
                <a:ea typeface="Meiryo UI"/>
              </a:rPr>
              <a:t>Provide tailored training programs in understanding cultural differences and language. Properly designed communication mechanisms allow to avoid transferring erroneous and incomprehensible information between employees of both countries.</a:t>
            </a:r>
          </a:p>
          <a:p>
            <a:endParaRPr lang="en-GB" dirty="0"/>
          </a:p>
        </p:txBody>
      </p:sp>
    </p:spTree>
    <p:extLst>
      <p:ext uri="{BB962C8B-B14F-4D97-AF65-F5344CB8AC3E}">
        <p14:creationId xmlns:p14="http://schemas.microsoft.com/office/powerpoint/2010/main" val="3894202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76CB-2B47-9748-4808-0957B9303EB1}"/>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BF53D18-D785-DB38-CEFF-D0CE25535C6D}"/>
              </a:ext>
            </a:extLst>
          </p:cNvPr>
          <p:cNvSpPr>
            <a:spLocks noGrp="1"/>
          </p:cNvSpPr>
          <p:nvPr>
            <p:ph sz="quarter" idx="13"/>
          </p:nvPr>
        </p:nvSpPr>
        <p:spPr/>
        <p:txBody>
          <a:bodyPr vert="horz" lIns="91440" tIns="45720" rIns="91440" bIns="45720" rtlCol="0" anchor="t">
            <a:normAutofit/>
          </a:bodyPr>
          <a:lstStyle/>
          <a:p>
            <a:r>
              <a:rPr lang="en-GB" dirty="0">
                <a:ea typeface="Meiryo UI"/>
              </a:rPr>
              <a:t>China is an attractive market for joint ventures due to its growing economy, the massive pool of cheap labour, manufacturing production and sea access. Furthermore, the e-commerce market is very appealing due to its extensive and fast growth. There are many factors to consider when doing business deals in China because of the controversial culture, values and beliefs. Though the economic overview of the country is a crucial selection factor for doing business in China, understanding the culture and having an awareness of cultural sensitivity is essential. Furthermore, having the right resources and a good strategy will drive the company to success. Overall, China is a good investment opportunity for companies that want to expand abroad.</a:t>
            </a:r>
            <a:endParaRPr lang="en-GB" dirty="0"/>
          </a:p>
        </p:txBody>
      </p:sp>
      <p:sp>
        <p:nvSpPr>
          <p:cNvPr id="4" name="Slide Number Placeholder 3">
            <a:extLst>
              <a:ext uri="{FF2B5EF4-FFF2-40B4-BE49-F238E27FC236}">
                <a16:creationId xmlns:a16="http://schemas.microsoft.com/office/drawing/2014/main" id="{09E01839-75F3-60C1-E22E-D1E99E42889D}"/>
              </a:ext>
            </a:extLst>
          </p:cNvPr>
          <p:cNvSpPr>
            <a:spLocks noGrp="1"/>
          </p:cNvSpPr>
          <p:nvPr>
            <p:ph type="sldNum" sz="quarter" idx="12"/>
          </p:nvPr>
        </p:nvSpPr>
        <p:spPr/>
        <p:txBody>
          <a:bodyPr/>
          <a:lstStyle/>
          <a:p>
            <a:fld id="{6F705D35-D126-3B47-A82C-2A13EA9E0A67}" type="slidenum">
              <a:rPr lang="en-US" smtClean="0"/>
              <a:t>18</a:t>
            </a:fld>
            <a:endParaRPr lang="en-US"/>
          </a:p>
        </p:txBody>
      </p:sp>
    </p:spTree>
    <p:extLst>
      <p:ext uri="{BB962C8B-B14F-4D97-AF65-F5344CB8AC3E}">
        <p14:creationId xmlns:p14="http://schemas.microsoft.com/office/powerpoint/2010/main" val="4253437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A0CDF0-699E-61FB-4EA4-E53182E13468}"/>
              </a:ext>
            </a:extLst>
          </p:cNvPr>
          <p:cNvSpPr>
            <a:spLocks noGrp="1"/>
          </p:cNvSpPr>
          <p:nvPr>
            <p:ph type="title"/>
          </p:nvPr>
        </p:nvSpPr>
        <p:spPr>
          <a:xfrm>
            <a:off x="1108430" y="3267744"/>
            <a:ext cx="5651293" cy="1086304"/>
          </a:xfrm>
        </p:spPr>
        <p:txBody>
          <a:bodyPr anchor="ctr">
            <a:normAutofit/>
          </a:bodyPr>
          <a:lstStyle/>
          <a:p>
            <a:r>
              <a:rPr lang="en-GB" sz="6800"/>
              <a:t>Thank you</a:t>
            </a:r>
          </a:p>
        </p:txBody>
      </p:sp>
      <p:pic>
        <p:nvPicPr>
          <p:cNvPr id="11" name="Picture 8" descr="Wood human figure">
            <a:extLst>
              <a:ext uri="{FF2B5EF4-FFF2-40B4-BE49-F238E27FC236}">
                <a16:creationId xmlns:a16="http://schemas.microsoft.com/office/drawing/2014/main" id="{8E164021-B36A-F68C-EEDE-C015077B9EE1}"/>
              </a:ext>
            </a:extLst>
          </p:cNvPr>
          <p:cNvPicPr>
            <a:picLocks noChangeAspect="1"/>
          </p:cNvPicPr>
          <p:nvPr/>
        </p:nvPicPr>
        <p:blipFill rotWithShape="1">
          <a:blip r:embed="rId2"/>
          <a:srcRect r="38983" b="-1"/>
          <a:stretch/>
        </p:blipFill>
        <p:spPr>
          <a:xfrm>
            <a:off x="5923125" y="10"/>
            <a:ext cx="6268875" cy="6857990"/>
          </a:xfrm>
          <a:custGeom>
            <a:avLst/>
            <a:gdLst>
              <a:gd name="connsiteX0" fmla="*/ 0 w 6268875"/>
              <a:gd name="connsiteY0" fmla="*/ 0 h 6858000"/>
              <a:gd name="connsiteX1" fmla="*/ 6268875 w 6268875"/>
              <a:gd name="connsiteY1" fmla="*/ 0 h 6858000"/>
              <a:gd name="connsiteX2" fmla="*/ 6268875 w 6268875"/>
              <a:gd name="connsiteY2" fmla="*/ 6858000 h 6858000"/>
              <a:gd name="connsiteX3" fmla="*/ 0 w 6268875"/>
              <a:gd name="connsiteY3" fmla="*/ 6858000 h 6858000"/>
              <a:gd name="connsiteX4" fmla="*/ 0 w 6268875"/>
              <a:gd name="connsiteY4" fmla="*/ 5389964 h 6858000"/>
              <a:gd name="connsiteX5" fmla="*/ 1047301 w 6268875"/>
              <a:gd name="connsiteY5" fmla="*/ 5389964 h 6858000"/>
              <a:gd name="connsiteX6" fmla="*/ 1047301 w 6268875"/>
              <a:gd name="connsiteY6" fmla="*/ 2814404 h 6858000"/>
              <a:gd name="connsiteX7" fmla="*/ 0 w 6268875"/>
              <a:gd name="connsiteY7" fmla="*/ 28144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8875" h="6858000">
                <a:moveTo>
                  <a:pt x="0" y="0"/>
                </a:moveTo>
                <a:lnTo>
                  <a:pt x="6268875" y="0"/>
                </a:lnTo>
                <a:lnTo>
                  <a:pt x="6268875" y="6858000"/>
                </a:lnTo>
                <a:lnTo>
                  <a:pt x="0" y="6858000"/>
                </a:lnTo>
                <a:lnTo>
                  <a:pt x="0" y="5389964"/>
                </a:lnTo>
                <a:lnTo>
                  <a:pt x="1047301" y="5389964"/>
                </a:lnTo>
                <a:lnTo>
                  <a:pt x="1047301" y="2814404"/>
                </a:lnTo>
                <a:lnTo>
                  <a:pt x="0" y="2814404"/>
                </a:lnTo>
                <a:close/>
              </a:path>
            </a:pathLst>
          </a:custGeom>
          <a:noFill/>
        </p:spPr>
      </p:pic>
      <p:sp>
        <p:nvSpPr>
          <p:cNvPr id="6" name="Content Placeholder 5">
            <a:extLst>
              <a:ext uri="{FF2B5EF4-FFF2-40B4-BE49-F238E27FC236}">
                <a16:creationId xmlns:a16="http://schemas.microsoft.com/office/drawing/2014/main" id="{132784F9-6467-3CF9-B1AA-8F0FC62DC621}"/>
              </a:ext>
            </a:extLst>
          </p:cNvPr>
          <p:cNvSpPr>
            <a:spLocks noGrp="1"/>
          </p:cNvSpPr>
          <p:nvPr>
            <p:ph type="body" sz="quarter" idx="15"/>
          </p:nvPr>
        </p:nvSpPr>
        <p:spPr>
          <a:xfrm>
            <a:off x="1124261" y="4354048"/>
            <a:ext cx="5651500" cy="704088"/>
          </a:xfrm>
        </p:spPr>
        <p:txBody>
          <a:bodyPr anchor="ctr">
            <a:normAutofit/>
          </a:bodyPr>
          <a:lstStyle/>
          <a:p>
            <a:r>
              <a:rPr lang="en-GB" sz="2200"/>
              <a:t>Question and answers</a:t>
            </a:r>
          </a:p>
          <a:p>
            <a:endParaRPr lang="en-GB" sz="2200"/>
          </a:p>
        </p:txBody>
      </p:sp>
      <p:sp>
        <p:nvSpPr>
          <p:cNvPr id="7" name="Slide Number Placeholder 6" hidden="1">
            <a:extLst>
              <a:ext uri="{FF2B5EF4-FFF2-40B4-BE49-F238E27FC236}">
                <a16:creationId xmlns:a16="http://schemas.microsoft.com/office/drawing/2014/main" id="{94A76EC5-A796-9C21-9272-925774E9D05F}"/>
              </a:ext>
            </a:extLst>
          </p:cNvPr>
          <p:cNvSpPr>
            <a:spLocks noGrp="1"/>
          </p:cNvSpPr>
          <p:nvPr>
            <p:ph type="sldNum" sz="quarter" idx="4294967295"/>
          </p:nvPr>
        </p:nvSpPr>
        <p:spPr>
          <a:xfrm>
            <a:off x="8610600" y="6492875"/>
            <a:ext cx="2743200" cy="228600"/>
          </a:xfrm>
        </p:spPr>
        <p:txBody>
          <a:bodyPr/>
          <a:lstStyle/>
          <a:p>
            <a:pPr>
              <a:spcAft>
                <a:spcPts val="600"/>
              </a:spcAft>
            </a:pPr>
            <a:fld id="{6F705D35-D126-3B47-A82C-2A13EA9E0A67}" type="slidenum">
              <a:rPr lang="en-US" noProof="0" smtClean="0"/>
              <a:pPr>
                <a:spcAft>
                  <a:spcPts val="600"/>
                </a:spcAft>
              </a:pPr>
              <a:t>19</a:t>
            </a:fld>
            <a:endParaRPr lang="en-US" noProof="0"/>
          </a:p>
        </p:txBody>
      </p:sp>
    </p:spTree>
    <p:extLst>
      <p:ext uri="{BB962C8B-B14F-4D97-AF65-F5344CB8AC3E}">
        <p14:creationId xmlns:p14="http://schemas.microsoft.com/office/powerpoint/2010/main" val="2598429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7455-2EEF-922D-B4AA-8DD18C098811}"/>
              </a:ext>
            </a:extLst>
          </p:cNvPr>
          <p:cNvSpPr>
            <a:spLocks noGrp="1"/>
          </p:cNvSpPr>
          <p:nvPr>
            <p:ph type="title"/>
          </p:nvPr>
        </p:nvSpPr>
        <p:spPr>
          <a:xfrm>
            <a:off x="515326" y="441856"/>
            <a:ext cx="10931705" cy="583800"/>
          </a:xfrm>
        </p:spPr>
        <p:txBody>
          <a:bodyPr/>
          <a:lstStyle/>
          <a:p>
            <a:r>
              <a:rPr lang="en-GB"/>
              <a:t>Reference list</a:t>
            </a:r>
          </a:p>
        </p:txBody>
      </p:sp>
      <p:sp>
        <p:nvSpPr>
          <p:cNvPr id="3" name="Content Placeholder 2">
            <a:extLst>
              <a:ext uri="{FF2B5EF4-FFF2-40B4-BE49-F238E27FC236}">
                <a16:creationId xmlns:a16="http://schemas.microsoft.com/office/drawing/2014/main" id="{1A40A85E-238E-286C-53D4-EE859E055E34}"/>
              </a:ext>
            </a:extLst>
          </p:cNvPr>
          <p:cNvSpPr>
            <a:spLocks noGrp="1"/>
          </p:cNvSpPr>
          <p:nvPr>
            <p:ph sz="quarter" idx="13"/>
          </p:nvPr>
        </p:nvSpPr>
        <p:spPr>
          <a:xfrm>
            <a:off x="285964" y="1366462"/>
            <a:ext cx="11620072" cy="5311739"/>
          </a:xfrm>
        </p:spPr>
        <p:txBody>
          <a:bodyPr vert="horz" lIns="91440" tIns="45720" rIns="91440" bIns="45720" rtlCol="0" anchor="t">
            <a:noAutofit/>
          </a:bodyPr>
          <a:lstStyle/>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Albert, E. and </a:t>
            </a:r>
            <a:r>
              <a:rPr lang="en-GB" sz="1000" dirty="0" err="1">
                <a:solidFill>
                  <a:schemeClr val="accent5"/>
                </a:solidFill>
                <a:latin typeface="Tahoma" panose="020B0604030504040204" pitchFamily="34" charset="0"/>
                <a:ea typeface="Tahoma" panose="020B0604030504040204" pitchFamily="34" charset="0"/>
                <a:cs typeface="Tahoma" panose="020B0604030504040204" pitchFamily="34" charset="0"/>
              </a:rPr>
              <a:t>Maizland</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L.(2021</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 Religion in China</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https://www.cfr.org/backgrounder/religion-china (Accessed: 7 August 2022).</a:t>
            </a:r>
          </a:p>
          <a:p>
            <a:pPr marL="0" indent="0">
              <a:buNone/>
            </a:pPr>
            <a:r>
              <a:rPr lang="en-GB" sz="1000" dirty="0"/>
              <a:t>Backbone IT Group, (2020) </a:t>
            </a:r>
            <a:r>
              <a:rPr lang="en-GB" sz="1050" i="1" dirty="0"/>
              <a:t>Sensitivity in business dealings. Available at: https://www.backboneitgroup.com/blog/2020/01/09/cultural-sensitivity-in-business-dealings-with-china/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Buchholz, K. (2021) </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These are the world's biggest e-commerce markets</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World Economic Forum. Available at: https://www.weforum.org/agenda/2021/09/e-commerce-fast-growth-online-sales-china-europe-america/ (Accessed: 7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Cordesman, A. H. (2020) From Competition to Confrontation with China: The Major Shift in U.S. Policy. Available at: https://www.csis.org/analysis/competition-confrontation-china-major-shift-us-policy (Accessed: 9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De Gennaro, A. (2019</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 The Key To Marketing In China: Cultural Sensitivity</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https://digitalagencynetwork.com/the-key-to-marketing-in-china-cultural-sensitivity/ (Accessed 9 August 2022)</a:t>
            </a:r>
          </a:p>
          <a:p>
            <a:pPr marL="0" indent="0">
              <a:buNone/>
            </a:pPr>
            <a:r>
              <a:rPr lang="en-GB" sz="1000" dirty="0">
                <a:ea typeface="+mn-lt"/>
                <a:cs typeface="+mn-lt"/>
              </a:rPr>
              <a:t>Financier (2016, July). </a:t>
            </a:r>
            <a:r>
              <a:rPr lang="en-GB" sz="1000" i="1" dirty="0">
                <a:ea typeface="+mn-lt"/>
                <a:cs typeface="+mn-lt"/>
              </a:rPr>
              <a:t>Joint ventures in China – getting it right</a:t>
            </a:r>
            <a:r>
              <a:rPr lang="en-GB" sz="1000" dirty="0">
                <a:ea typeface="+mn-lt"/>
                <a:cs typeface="+mn-lt"/>
              </a:rPr>
              <a:t>. Retrieved from Financier Worldwide Magazine: https://www.financierworldwide.com/joint-ventures-in-china-getting-it-right#.YvJt5_jMK3A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9 August 2022).</a:t>
            </a:r>
          </a:p>
          <a:p>
            <a:pPr marL="0" indent="0">
              <a:buNone/>
            </a:pPr>
            <a:r>
              <a:rPr lang="en-GB" sz="1000" dirty="0">
                <a:solidFill>
                  <a:schemeClr val="accent5"/>
                </a:solidFill>
                <a:latin typeface="Helvetica"/>
                <a:ea typeface="Tahoma"/>
                <a:cs typeface="Helvetica"/>
              </a:rPr>
              <a:t>Global Gender Gap (2021</a:t>
            </a:r>
            <a:r>
              <a:rPr lang="en-GB" sz="1000" i="1" dirty="0">
                <a:solidFill>
                  <a:schemeClr val="accent5"/>
                </a:solidFill>
                <a:latin typeface="Helvetica"/>
                <a:ea typeface="Tahoma"/>
                <a:cs typeface="Helvetica"/>
              </a:rPr>
              <a:t>) Gender Equality by Country 2022 </a:t>
            </a:r>
            <a:r>
              <a:rPr lang="en-GB" sz="1000" dirty="0">
                <a:solidFill>
                  <a:schemeClr val="accent5"/>
                </a:solidFill>
                <a:latin typeface="Helvetica"/>
                <a:ea typeface="Tahoma"/>
                <a:cs typeface="Helvetica"/>
              </a:rPr>
              <a:t>Available at: https://worldpopulationreview.com/country-rankings/gender-equality-by-country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p>
          <a:p>
            <a:pPr marL="0" indent="0">
              <a:buNone/>
            </a:pP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Globe (2020</a:t>
            </a:r>
            <a:r>
              <a:rPr lang="en-GB" sz="1000" i="1"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1000" i="1" dirty="0">
                <a:latin typeface="Tahoma" panose="020B0604030504040204" pitchFamily="34" charset="0"/>
                <a:ea typeface="Tahoma" panose="020B0604030504040204" pitchFamily="34" charset="0"/>
                <a:cs typeface="Tahoma" panose="020B0604030504040204" pitchFamily="34" charset="0"/>
              </a:rPr>
              <a:t>A unique large-scale study of cultural practices, leadership ideals, and generalized and interpersonal trust in 150 countries in collaboration with nearly 500 researchers</a:t>
            </a:r>
            <a:r>
              <a:rPr lang="en-GB" sz="1000" dirty="0">
                <a:latin typeface="Tahoma" panose="020B0604030504040204" pitchFamily="34" charset="0"/>
                <a:ea typeface="Tahoma" panose="020B0604030504040204" pitchFamily="34" charset="0"/>
                <a:cs typeface="Tahoma" panose="020B0604030504040204" pitchFamily="34" charset="0"/>
              </a:rPr>
              <a:t>.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https://www.globeproject.com/results#list (Accessed 9 August 2022)</a:t>
            </a:r>
          </a:p>
          <a:p>
            <a:pPr marL="0" indent="0">
              <a:buNone/>
            </a:pPr>
            <a:r>
              <a:rPr lang="en-GB" sz="1000" dirty="0">
                <a:effectLst/>
                <a:latin typeface="Tahoma" panose="020B0604030504040204" pitchFamily="34" charset="0"/>
                <a:ea typeface="Tahoma" panose="020B0604030504040204" pitchFamily="34" charset="0"/>
                <a:cs typeface="Tahoma" panose="020B0604030504040204" pitchFamily="34" charset="0"/>
              </a:rPr>
              <a:t>Hope, K. (2014). </a:t>
            </a:r>
            <a:r>
              <a:rPr lang="en-GB" sz="1000" i="1" dirty="0">
                <a:effectLst/>
                <a:latin typeface="Tahoma" panose="020B0604030504040204" pitchFamily="34" charset="0"/>
                <a:ea typeface="Tahoma" panose="020B0604030504040204" pitchFamily="34" charset="0"/>
                <a:cs typeface="Tahoma" panose="020B0604030504040204" pitchFamily="34" charset="0"/>
              </a:rPr>
              <a:t>Doing business the Chinese way</a:t>
            </a:r>
            <a:r>
              <a:rPr lang="en-GB" sz="1000" dirty="0">
                <a:effectLst/>
                <a:latin typeface="Tahoma" panose="020B0604030504040204" pitchFamily="34" charset="0"/>
                <a:ea typeface="Tahoma" panose="020B0604030504040204" pitchFamily="34" charset="0"/>
                <a:cs typeface="Tahoma" panose="020B0604030504040204" pitchFamily="34" charset="0"/>
              </a:rPr>
              <a:t>. BBC. Available at: https://www.bbc.co.uk/news/business-29524701 (</a:t>
            </a:r>
            <a:r>
              <a:rPr lang="en-GB" sz="1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GB" sz="1000" dirty="0">
              <a:solidFill>
                <a:schemeClr val="accent5"/>
              </a:solidFill>
              <a:effectLst/>
              <a:latin typeface="Tahoma" panose="020B0604030504040204" pitchFamily="34" charset="0"/>
              <a:ea typeface="Tahoma" panose="020B0604030504040204" pitchFamily="34" charset="0"/>
              <a:cs typeface="Tahoma" panose="020B0604030504040204" pitchFamily="34" charset="0"/>
            </a:endParaRPr>
          </a:p>
        </p:txBody>
      </p:sp>
      <p:sp>
        <p:nvSpPr>
          <p:cNvPr id="7" name="Slide Number Placeholder 6">
            <a:extLst>
              <a:ext uri="{FF2B5EF4-FFF2-40B4-BE49-F238E27FC236}">
                <a16:creationId xmlns:a16="http://schemas.microsoft.com/office/drawing/2014/main" id="{825EAEFF-211C-2935-0BE9-70C8A9263C48}"/>
              </a:ext>
            </a:extLst>
          </p:cNvPr>
          <p:cNvSpPr>
            <a:spLocks noGrp="1"/>
          </p:cNvSpPr>
          <p:nvPr>
            <p:ph type="sldNum" sz="quarter" idx="12"/>
          </p:nvPr>
        </p:nvSpPr>
        <p:spPr/>
        <p:txBody>
          <a:bodyPr/>
          <a:lstStyle/>
          <a:p>
            <a:fld id="{6F705D35-D126-3B47-A82C-2A13EA9E0A67}" type="slidenum">
              <a:rPr lang="en-US" smtClean="0"/>
              <a:t>20</a:t>
            </a:fld>
            <a:endParaRPr lang="en-US"/>
          </a:p>
        </p:txBody>
      </p:sp>
    </p:spTree>
    <p:extLst>
      <p:ext uri="{BB962C8B-B14F-4D97-AF65-F5344CB8AC3E}">
        <p14:creationId xmlns:p14="http://schemas.microsoft.com/office/powerpoint/2010/main" val="1332935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B747C-62E9-492C-D4C3-E5C667E7CAF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B3CEAEFA-0F7E-C155-D97C-A69FF9F71F5E}"/>
              </a:ext>
            </a:extLst>
          </p:cNvPr>
          <p:cNvSpPr>
            <a:spLocks noGrp="1"/>
          </p:cNvSpPr>
          <p:nvPr>
            <p:ph sz="quarter" idx="13"/>
          </p:nvPr>
        </p:nvSpPr>
        <p:spPr>
          <a:xfrm>
            <a:off x="359596" y="1470024"/>
            <a:ext cx="11465959" cy="5329541"/>
          </a:xfrm>
        </p:spPr>
        <p:txBody>
          <a:bodyPr vert="horz" lIns="91440" tIns="45720" rIns="91440" bIns="45720" rtlCol="0" anchor="t">
            <a:normAutofit fontScale="25000" lnSpcReduction="20000"/>
          </a:bodyPr>
          <a:lstStyle/>
          <a:p>
            <a:pPr marL="0" indent="0">
              <a:buNone/>
            </a:pPr>
            <a:r>
              <a:rPr lang="en-GB" sz="4000" dirty="0">
                <a:solidFill>
                  <a:schemeClr val="accent5"/>
                </a:solidFill>
                <a:latin typeface="Tahoma"/>
                <a:ea typeface="Tahoma"/>
                <a:cs typeface="Tahoma"/>
              </a:rPr>
              <a:t>Hofstede (2022) </a:t>
            </a:r>
            <a:r>
              <a:rPr lang="en-GB" sz="4000" i="1" dirty="0">
                <a:solidFill>
                  <a:schemeClr val="accent5"/>
                </a:solidFill>
                <a:latin typeface="Tahoma"/>
                <a:ea typeface="Tahoma"/>
                <a:cs typeface="Tahoma"/>
              </a:rPr>
              <a:t>Country Comparis</a:t>
            </a:r>
            <a:r>
              <a:rPr lang="en-GB" sz="4000" dirty="0">
                <a:solidFill>
                  <a:schemeClr val="accent5"/>
                </a:solidFill>
                <a:latin typeface="Tahoma"/>
                <a:ea typeface="Tahoma"/>
                <a:cs typeface="Tahoma"/>
              </a:rPr>
              <a:t>on: UK vs China, Hofstede-Insights, Available at: www.hofstede-insights.com/country-comparison/china,the-uk </a:t>
            </a:r>
            <a:r>
              <a:rPr lang="en-GB" sz="4000" dirty="0">
                <a:latin typeface="Tahoma"/>
                <a:ea typeface="Tahoma"/>
                <a:cs typeface="Tahoma"/>
              </a:rPr>
              <a:t>(</a:t>
            </a:r>
            <a:r>
              <a:rPr lang="en-GB" sz="4000" dirty="0">
                <a:solidFill>
                  <a:schemeClr val="accent5"/>
                </a:solidFill>
                <a:latin typeface="Tahoma"/>
                <a:ea typeface="Tahoma"/>
                <a:cs typeface="Tahoma"/>
              </a:rPr>
              <a:t>Accessed: 8 August 2022) </a:t>
            </a:r>
          </a:p>
          <a:p>
            <a:pPr marL="0" indent="0">
              <a:buNone/>
            </a:pPr>
            <a:r>
              <a:rPr lang="en-GB" sz="4000" dirty="0">
                <a:solidFill>
                  <a:schemeClr val="accent5"/>
                </a:solidFill>
                <a:latin typeface="Tahoma"/>
                <a:ea typeface="Tahoma"/>
                <a:cs typeface="Tahoma"/>
              </a:rPr>
              <a:t>Hofstede Insights (2022) </a:t>
            </a:r>
            <a:r>
              <a:rPr lang="en-GB" sz="4000" i="1" dirty="0">
                <a:solidFill>
                  <a:schemeClr val="accent5"/>
                </a:solidFill>
                <a:latin typeface="Tahoma"/>
                <a:ea typeface="Tahoma"/>
                <a:cs typeface="Tahoma"/>
              </a:rPr>
              <a:t>The 6 dimensions of national culture</a:t>
            </a:r>
            <a:r>
              <a:rPr lang="en-GB" sz="4000" dirty="0">
                <a:solidFill>
                  <a:schemeClr val="accent5"/>
                </a:solidFill>
                <a:latin typeface="Tahoma"/>
                <a:ea typeface="Tahoma"/>
                <a:cs typeface="Tahoma"/>
              </a:rPr>
              <a:t>, Hofstede-Insights, Available at: </a:t>
            </a:r>
            <a:r>
              <a:rPr lang="en-GB" sz="4000" dirty="0">
                <a:latin typeface="Tahoma"/>
                <a:ea typeface="Tahoma"/>
                <a:cs typeface="Tahoma"/>
              </a:rPr>
              <a:t>www.hofstede-insights.com/models/national-culture (</a:t>
            </a:r>
            <a:r>
              <a:rPr lang="en-GB" sz="4000" dirty="0">
                <a:solidFill>
                  <a:schemeClr val="accent5"/>
                </a:solidFill>
                <a:latin typeface="Tahoma"/>
                <a:ea typeface="Tahoma"/>
                <a:cs typeface="Tahoma"/>
              </a:rPr>
              <a:t>Accessed: 8 August 2022)</a:t>
            </a:r>
          </a:p>
          <a:p>
            <a:pPr>
              <a:buNone/>
            </a:pPr>
            <a:r>
              <a:rPr lang="en-GB" sz="4000" dirty="0">
                <a:solidFill>
                  <a:srgbClr val="262626"/>
                </a:solidFill>
                <a:latin typeface="Tahoma"/>
                <a:ea typeface="Tahoma"/>
                <a:cs typeface="Tahoma"/>
              </a:rPr>
              <a:t>Hu-Chan, M. (2020) </a:t>
            </a:r>
            <a:r>
              <a:rPr lang="en-GB" sz="4000" i="1" dirty="0">
                <a:solidFill>
                  <a:srgbClr val="262626"/>
                </a:solidFill>
                <a:latin typeface="Tahoma"/>
                <a:ea typeface="Tahoma"/>
                <a:cs typeface="Tahoma"/>
              </a:rPr>
              <a:t>Saving Face : How to Preserve Dignity and Build Trust</a:t>
            </a:r>
            <a:r>
              <a:rPr lang="en-GB" sz="4000" dirty="0">
                <a:solidFill>
                  <a:srgbClr val="262626"/>
                </a:solidFill>
                <a:latin typeface="Tahoma"/>
                <a:ea typeface="Tahoma"/>
                <a:cs typeface="Tahoma"/>
              </a:rPr>
              <a:t>. [</a:t>
            </a:r>
            <a:r>
              <a:rPr lang="en-GB" sz="4000" dirty="0" err="1">
                <a:solidFill>
                  <a:srgbClr val="262626"/>
                </a:solidFill>
                <a:latin typeface="Tahoma"/>
                <a:ea typeface="Tahoma"/>
                <a:cs typeface="Tahoma"/>
              </a:rPr>
              <a:t>N.p.</a:t>
            </a:r>
            <a:r>
              <a:rPr lang="en-GB" sz="4000" dirty="0">
                <a:solidFill>
                  <a:srgbClr val="262626"/>
                </a:solidFill>
                <a:latin typeface="Tahoma"/>
                <a:ea typeface="Tahoma"/>
                <a:cs typeface="Tahoma"/>
              </a:rPr>
              <a:t>]: Berrett-Koehler Publishers. Available at: https://search.ebscohost.com/login.aspx?direct=true&amp;AuthType=sso&amp;db=nlebk&amp;AN=2328660&amp;site=eds-live (Accessed: 9 August 2022).</a:t>
            </a:r>
            <a:endParaRPr lang="en-GB" sz="4000" dirty="0">
              <a:solidFill>
                <a:schemeClr val="accent5"/>
              </a:solidFill>
              <a:latin typeface="Tahoma"/>
              <a:ea typeface="Tahoma"/>
              <a:cs typeface="Tahoma"/>
            </a:endParaRP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Lang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et al</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(2016)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How to Successfully Manage a Joint Venture in China. BCG</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https://www.bcg.com/publications/2016/corporate-development-finance-how-to-successfully-manage-joint-ventures-in-china (Accessed: 7 August 2022).</a:t>
            </a: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Liu, C. (2016) </a:t>
            </a:r>
            <a:r>
              <a:rPr lang="en-GB" sz="4000" i="1" dirty="0">
                <a:solidFill>
                  <a:schemeClr val="accent5"/>
                </a:solidFill>
                <a:latin typeface="Tahoma" panose="020B0604030504040204" pitchFamily="34" charset="0"/>
                <a:ea typeface="Tahoma" panose="020B0604030504040204" pitchFamily="34" charset="0"/>
                <a:cs typeface="Tahoma" panose="020B0604030504040204" pitchFamily="34" charset="0"/>
              </a:rPr>
              <a:t>Britain’s unique office culture pleases Chinese. China Daily UK. </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http://www.chinadaily.com.cn/world/2016-10/10/content_27014607.htm. </a:t>
            </a:r>
            <a:r>
              <a:rPr lang="en-GB" sz="4000" dirty="0">
                <a:effectLst/>
                <a:latin typeface="Tahoma" panose="020B0604030504040204" pitchFamily="34" charset="0"/>
                <a:ea typeface="Tahoma" panose="020B0604030504040204" pitchFamily="34" charset="0"/>
                <a:cs typeface="Tahoma" panose="020B0604030504040204" pitchFamily="34" charset="0"/>
              </a:rPr>
              <a:t>(</a:t>
            </a: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9 August 2022).</a:t>
            </a:r>
          </a:p>
          <a:p>
            <a:pPr marL="0" indent="0">
              <a:buNone/>
            </a:pPr>
            <a:r>
              <a:rPr lang="en-GB" sz="4000" dirty="0">
                <a:solidFill>
                  <a:schemeClr val="accent5"/>
                </a:solidFill>
                <a:latin typeface="Tahoma" panose="020B0604030504040204" pitchFamily="34" charset="0"/>
                <a:ea typeface="Tahoma" panose="020B0604030504040204" pitchFamily="34" charset="0"/>
                <a:cs typeface="Tahoma" panose="020B0604030504040204" pitchFamily="34" charset="0"/>
              </a:rPr>
              <a:t>Liu, C., Lu, J. and Zhan Y (2021) Cultural Differences in Business Negotiations Between China and the UK (Proceedings of the 2021 6th International </a:t>
            </a:r>
            <a:r>
              <a:rPr lang="en-GB" sz="4000" dirty="0">
                <a:solidFill>
                  <a:schemeClr val="accent5"/>
                </a:solidFill>
                <a:latin typeface="Tahoma"/>
                <a:ea typeface="Tahoma"/>
                <a:cs typeface="Tahoma"/>
              </a:rPr>
              <a:t>Conference on Modern Management and Education Technology). Atlantis Press, pp. 433-437, https://doi.org/10.2991/assehr.k.211011.079.</a:t>
            </a:r>
          </a:p>
          <a:p>
            <a:pPr marL="0" indent="0">
              <a:buNone/>
            </a:pPr>
            <a:r>
              <a:rPr lang="en-GB" sz="4000" dirty="0">
                <a:solidFill>
                  <a:schemeClr val="accent5"/>
                </a:solidFill>
                <a:latin typeface="Tahoma"/>
                <a:ea typeface="Tahoma"/>
                <a:cs typeface="Tahoma"/>
              </a:rPr>
              <a:t>Lucas, L. (2019) ‘China in 2050: will it be a global player or split the world economy?’ </a:t>
            </a:r>
            <a:r>
              <a:rPr lang="en-GB" sz="4000" i="1" dirty="0">
                <a:solidFill>
                  <a:schemeClr val="accent5"/>
                </a:solidFill>
                <a:latin typeface="Tahoma"/>
                <a:ea typeface="Tahoma"/>
                <a:cs typeface="Tahoma"/>
              </a:rPr>
              <a:t>Financial Times, </a:t>
            </a:r>
            <a:r>
              <a:rPr lang="en-GB" sz="4000" dirty="0">
                <a:solidFill>
                  <a:schemeClr val="accent5"/>
                </a:solidFill>
                <a:latin typeface="Tahoma"/>
                <a:ea typeface="Tahoma"/>
                <a:cs typeface="Tahoma"/>
              </a:rPr>
              <a:t>3</a:t>
            </a:r>
            <a:r>
              <a:rPr lang="en-GB" sz="4000" baseline="30000" dirty="0">
                <a:solidFill>
                  <a:schemeClr val="accent5"/>
                </a:solidFill>
                <a:latin typeface="Tahoma"/>
                <a:ea typeface="Tahoma"/>
                <a:cs typeface="Tahoma"/>
              </a:rPr>
              <a:t>rd</a:t>
            </a:r>
            <a:r>
              <a:rPr lang="en-GB" sz="4000" dirty="0">
                <a:solidFill>
                  <a:schemeClr val="accent5"/>
                </a:solidFill>
                <a:latin typeface="Tahoma"/>
                <a:ea typeface="Tahoma"/>
                <a:cs typeface="Tahoma"/>
              </a:rPr>
              <a:t> December. Available at: https://www.ft.com/content/7500eb04-dfb6-11e9-b8e0-026e07cbe5b4 (Accessed: 7 August 2022).</a:t>
            </a:r>
          </a:p>
          <a:p>
            <a:pPr marL="0" indent="0">
              <a:buNone/>
            </a:pPr>
            <a:r>
              <a:rPr lang="en-US" sz="4000" dirty="0">
                <a:ea typeface="+mn-lt"/>
                <a:cs typeface="+mn-lt"/>
              </a:rPr>
              <a:t>Li, F. (2018) </a:t>
            </a:r>
            <a:r>
              <a:rPr lang="en-US" sz="4000" i="1" dirty="0">
                <a:ea typeface="+mn-lt"/>
                <a:cs typeface="+mn-lt"/>
              </a:rPr>
              <a:t>Why Western Digital Firms Have Failed in China.</a:t>
            </a:r>
            <a:r>
              <a:rPr lang="en-US" sz="4000" dirty="0">
                <a:ea typeface="+mn-lt"/>
                <a:cs typeface="+mn-lt"/>
              </a:rPr>
              <a:t> </a:t>
            </a:r>
            <a:br>
              <a:rPr lang="en-US" sz="4000" dirty="0">
                <a:ea typeface="+mn-lt"/>
                <a:cs typeface="+mn-lt"/>
              </a:rPr>
            </a:br>
            <a:r>
              <a:rPr lang="en-US" sz="4000" dirty="0">
                <a:ea typeface="+mn-lt"/>
                <a:cs typeface="+mn-lt"/>
              </a:rPr>
              <a:t>Available at: https://hbr.org/2018/08/why-western-digital-firms-have-failed-in-</a:t>
            </a:r>
            <a:r>
              <a:rPr lang="en-US" sz="4000" dirty="0" err="1">
                <a:ea typeface="+mn-lt"/>
                <a:cs typeface="+mn-lt"/>
              </a:rPr>
              <a:t>china</a:t>
            </a:r>
            <a:r>
              <a:rPr lang="en-US" sz="4000" dirty="0">
                <a:ea typeface="+mn-lt"/>
                <a:cs typeface="+mn-lt"/>
              </a:rPr>
              <a:t>#:~:text=%20This%20is%20reflected%20in%20seven%20factors%3A%20,organizational%20structure%E2%80%99s%20leading%20to%20slow%20decision...%20More%20</a:t>
            </a:r>
            <a:r>
              <a:rPr lang="en-GB" sz="4000" dirty="0">
                <a:ea typeface="+mn-lt"/>
                <a:cs typeface="+mn-lt"/>
              </a:rPr>
              <a:t> (Accessed: 7 August 2022).</a:t>
            </a:r>
            <a:endParaRPr lang="en-GB" dirty="0"/>
          </a:p>
        </p:txBody>
      </p:sp>
      <p:sp>
        <p:nvSpPr>
          <p:cNvPr id="4" name="Slide Number Placeholder 3">
            <a:extLst>
              <a:ext uri="{FF2B5EF4-FFF2-40B4-BE49-F238E27FC236}">
                <a16:creationId xmlns:a16="http://schemas.microsoft.com/office/drawing/2014/main" id="{45A81FF9-7975-8B8B-47E1-19E54799CB6C}"/>
              </a:ext>
            </a:extLst>
          </p:cNvPr>
          <p:cNvSpPr>
            <a:spLocks noGrp="1"/>
          </p:cNvSpPr>
          <p:nvPr>
            <p:ph type="sldNum" sz="quarter" idx="12"/>
          </p:nvPr>
        </p:nvSpPr>
        <p:spPr/>
        <p:txBody>
          <a:bodyPr/>
          <a:lstStyle/>
          <a:p>
            <a:fld id="{6F705D35-D126-3B47-A82C-2A13EA9E0A67}" type="slidenum">
              <a:rPr lang="en-US" smtClean="0"/>
              <a:t>21</a:t>
            </a:fld>
            <a:endParaRPr lang="en-US"/>
          </a:p>
        </p:txBody>
      </p:sp>
    </p:spTree>
    <p:extLst>
      <p:ext uri="{BB962C8B-B14F-4D97-AF65-F5344CB8AC3E}">
        <p14:creationId xmlns:p14="http://schemas.microsoft.com/office/powerpoint/2010/main" val="40377631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363B06C-A364-95B7-0598-F3930C6BAF99}"/>
              </a:ext>
            </a:extLst>
          </p:cNvPr>
          <p:cNvSpPr>
            <a:spLocks noGrp="1"/>
          </p:cNvSpPr>
          <p:nvPr>
            <p:ph type="sldNum" sz="quarter" idx="12"/>
          </p:nvPr>
        </p:nvSpPr>
        <p:spPr/>
        <p:txBody>
          <a:bodyPr/>
          <a:lstStyle/>
          <a:p>
            <a:fld id="{6F705D35-D126-3B47-A82C-2A13EA9E0A67}" type="slidenum">
              <a:rPr lang="en-US" smtClean="0"/>
              <a:t>22</a:t>
            </a:fld>
            <a:endParaRPr lang="en-US"/>
          </a:p>
        </p:txBody>
      </p:sp>
      <p:sp>
        <p:nvSpPr>
          <p:cNvPr id="3" name="Title 2">
            <a:extLst>
              <a:ext uri="{FF2B5EF4-FFF2-40B4-BE49-F238E27FC236}">
                <a16:creationId xmlns:a16="http://schemas.microsoft.com/office/drawing/2014/main" id="{61A94B6C-376F-BA16-E98C-0788B9CE7FB2}"/>
              </a:ext>
            </a:extLst>
          </p:cNvPr>
          <p:cNvSpPr>
            <a:spLocks noGrp="1"/>
          </p:cNvSpPr>
          <p:nvPr>
            <p:ph type="title"/>
          </p:nvPr>
        </p:nvSpPr>
        <p:spPr/>
        <p:txBody>
          <a:bodyPr/>
          <a:lstStyle/>
          <a:p>
            <a:r>
              <a:rPr lang="en-GB"/>
              <a:t>Reference List</a:t>
            </a:r>
          </a:p>
        </p:txBody>
      </p:sp>
      <p:sp>
        <p:nvSpPr>
          <p:cNvPr id="4" name="Content Placeholder 3">
            <a:extLst>
              <a:ext uri="{FF2B5EF4-FFF2-40B4-BE49-F238E27FC236}">
                <a16:creationId xmlns:a16="http://schemas.microsoft.com/office/drawing/2014/main" id="{2BE8D65F-DD50-8229-8494-5A53B36FF7FA}"/>
              </a:ext>
            </a:extLst>
          </p:cNvPr>
          <p:cNvSpPr>
            <a:spLocks noGrp="1"/>
          </p:cNvSpPr>
          <p:nvPr>
            <p:ph sz="quarter" idx="13"/>
          </p:nvPr>
        </p:nvSpPr>
        <p:spPr>
          <a:xfrm>
            <a:off x="390481" y="1521394"/>
            <a:ext cx="11153369" cy="4853165"/>
          </a:xfrm>
        </p:spPr>
        <p:txBody>
          <a:bodyPr vert="horz" lIns="91440" tIns="45720" rIns="91440" bIns="45720" rtlCol="0" anchor="t">
            <a:normAutofit lnSpcReduction="10000"/>
          </a:bodyPr>
          <a:lstStyle/>
          <a:p>
            <a:pPr marL="0" indent="0">
              <a:buNone/>
            </a:pP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Nguyen, B. and De Cremer, D. (2016</a:t>
            </a:r>
            <a:r>
              <a:rPr lang="en-GB" sz="1200" i="1" dirty="0">
                <a:solidFill>
                  <a:schemeClr val="accent5"/>
                </a:solidFill>
                <a:latin typeface="Tahoma" panose="020B0604030504040204" pitchFamily="34" charset="0"/>
                <a:ea typeface="Tahoma" panose="020B0604030504040204" pitchFamily="34" charset="0"/>
                <a:cs typeface="Tahoma" panose="020B0604030504040204" pitchFamily="34" charset="0"/>
              </a:rPr>
              <a:t>) </a:t>
            </a:r>
            <a:r>
              <a:rPr lang="en-GB" sz="1200" b="0" i="1" dirty="0">
                <a:solidFill>
                  <a:srgbClr val="111111"/>
                </a:solidFill>
                <a:effectLst/>
                <a:latin typeface="Tahoma" panose="020B0604030504040204" pitchFamily="34" charset="0"/>
                <a:ea typeface="Tahoma" panose="020B0604030504040204" pitchFamily="34" charset="0"/>
                <a:cs typeface="Tahoma" panose="020B0604030504040204" pitchFamily="34" charset="0"/>
              </a:rPr>
              <a:t>Why Guanxi Matters in Business Relationships with China. The European Business Review</a:t>
            </a:r>
            <a:r>
              <a:rPr lang="en-GB" sz="1200" b="0" i="0" dirty="0">
                <a:solidFill>
                  <a:srgbClr val="111111"/>
                </a:solidFill>
                <a:effectLst/>
                <a:latin typeface="Tahoma" panose="020B0604030504040204" pitchFamily="34" charset="0"/>
                <a:ea typeface="Tahoma" panose="020B0604030504040204" pitchFamily="34" charset="0"/>
                <a:cs typeface="Tahoma" panose="020B0604030504040204" pitchFamily="34" charset="0"/>
              </a:rPr>
              <a:t>. Available at: https://www.europeanbusinessreview.com/why-guanxi-matters-in-business-relationships-with-china/ </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p>
          <a:p>
            <a:pPr marL="0" indent="0">
              <a:buNone/>
            </a:pPr>
            <a:r>
              <a:rPr lang="en-GB" sz="1200" dirty="0">
                <a:latin typeface="Tahoma" panose="020B0604030504040204" pitchFamily="34" charset="0"/>
                <a:ea typeface="Tahoma" panose="020B0604030504040204" pitchFamily="34" charset="0"/>
                <a:cs typeface="Tahoma" panose="020B0604030504040204" pitchFamily="34" charset="0"/>
              </a:rPr>
              <a:t>Marketing China (2018) </a:t>
            </a:r>
            <a:r>
              <a:rPr lang="en-GB" sz="1200" i="1" dirty="0">
                <a:latin typeface="Tahoma" panose="020B0604030504040204" pitchFamily="34" charset="0"/>
                <a:ea typeface="Tahoma" panose="020B0604030504040204" pitchFamily="34" charset="0"/>
                <a:cs typeface="Tahoma" panose="020B0604030504040204" pitchFamily="34" charset="0"/>
              </a:rPr>
              <a:t>Top 8 Challenges Facing Foreign Businesses in China today</a:t>
            </a:r>
            <a:r>
              <a:rPr lang="en-GB" sz="1200" dirty="0">
                <a:latin typeface="Tahoma" panose="020B0604030504040204" pitchFamily="34" charset="0"/>
                <a:ea typeface="Tahoma" panose="020B0604030504040204" pitchFamily="34" charset="0"/>
                <a:cs typeface="Tahoma" panose="020B0604030504040204" pitchFamily="34" charset="0"/>
              </a:rPr>
              <a:t>. Available at: https://marketingtochina.com/problems-new-brands-china/ </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 (Accessed: 7 August 2022).</a:t>
            </a:r>
            <a:endParaRPr lang="en-GB" sz="12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200" dirty="0">
                <a:latin typeface="Tahoma" panose="020B0604030504040204" pitchFamily="34" charset="0"/>
                <a:ea typeface="Tahoma" panose="020B0604030504040204" pitchFamily="34" charset="0"/>
                <a:cs typeface="Tahoma" panose="020B0604030504040204" pitchFamily="34" charset="0"/>
              </a:rPr>
              <a:t>Mullins, L. (2016) Management and organisational behaviour, 11th Ed., Pearson</a:t>
            </a:r>
          </a:p>
          <a:p>
            <a:pPr marL="0" indent="0">
              <a:buNone/>
            </a:pPr>
            <a:r>
              <a:rPr lang="en-US" sz="1200" dirty="0" err="1">
                <a:latin typeface="Tahoma" panose="020B0604030504040204" pitchFamily="34" charset="0"/>
                <a:ea typeface="Tahoma" panose="020B0604030504040204" pitchFamily="34" charset="0"/>
                <a:cs typeface="Tahoma" panose="020B0604030504040204" pitchFamily="34" charset="0"/>
              </a:rPr>
              <a:t>Pendrous</a:t>
            </a:r>
            <a:r>
              <a:rPr lang="en-US" sz="1200" dirty="0">
                <a:latin typeface="Tahoma" panose="020B0604030504040204" pitchFamily="34" charset="0"/>
                <a:ea typeface="Tahoma" panose="020B0604030504040204" pitchFamily="34" charset="0"/>
                <a:cs typeface="Tahoma" panose="020B0604030504040204" pitchFamily="34" charset="0"/>
              </a:rPr>
              <a:t>, R. (2013) </a:t>
            </a:r>
            <a:r>
              <a:rPr lang="en-US" sz="1200" i="1" dirty="0">
                <a:latin typeface="Tahoma" panose="020B0604030504040204" pitchFamily="34" charset="0"/>
                <a:ea typeface="Tahoma" panose="020B0604030504040204" pitchFamily="34" charset="0"/>
                <a:cs typeface="Tahoma" panose="020B0604030504040204" pitchFamily="34" charset="0"/>
              </a:rPr>
              <a:t>Tesco failed to understand the Chinese consumer.</a:t>
            </a:r>
            <a:br>
              <a:rPr lang="en-US" sz="1200" dirty="0">
                <a:latin typeface="Tahoma" panose="020B0604030504040204" pitchFamily="34" charset="0"/>
                <a:ea typeface="Tahoma" panose="020B0604030504040204" pitchFamily="34" charset="0"/>
                <a:cs typeface="Tahoma" panose="020B0604030504040204" pitchFamily="34" charset="0"/>
              </a:rPr>
            </a:br>
            <a:r>
              <a:rPr lang="en-US" sz="1200" dirty="0">
                <a:latin typeface="Tahoma" panose="020B0604030504040204" pitchFamily="34" charset="0"/>
                <a:ea typeface="Tahoma" panose="020B0604030504040204" pitchFamily="34" charset="0"/>
                <a:cs typeface="Tahoma" panose="020B0604030504040204" pitchFamily="34" charset="0"/>
              </a:rPr>
              <a:t>Available at: https://www.foodnavigator-asia.com/Article/2013/09/06/Tesco-failed-in-China-because-of-cultural-differences </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(Accessed: 7 August 2022).</a:t>
            </a:r>
            <a:endParaRPr lang="en-US" sz="1200" dirty="0">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2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People’s Daily (2021) </a:t>
            </a:r>
            <a:r>
              <a:rPr lang="en-GB" sz="1200" b="0" i="1"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Number of skilled workers in China exceeds 200 million</a:t>
            </a:r>
            <a:r>
              <a:rPr lang="en-GB" sz="12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 The State Council - The </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P</a:t>
            </a:r>
            <a:r>
              <a:rPr lang="en-GB" sz="1200" b="0" i="0" dirty="0">
                <a:solidFill>
                  <a:schemeClr val="accent5"/>
                </a:solidFill>
                <a:effectLst/>
                <a:latin typeface="Tahoma" panose="020B0604030504040204" pitchFamily="34" charset="0"/>
                <a:ea typeface="Tahoma" panose="020B0604030504040204" pitchFamily="34" charset="0"/>
                <a:cs typeface="Tahoma" panose="020B0604030504040204" pitchFamily="34" charset="0"/>
              </a:rPr>
              <a:t>eople’s Republic of China. </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http://english.www.gov.cn/news/topnews/202103/24/content_WS605a9778c6d0719374afb4dc.html (Accessed: 7 August 2022).</a:t>
            </a:r>
          </a:p>
          <a:p>
            <a:pPr marL="0" indent="0">
              <a:buNone/>
            </a:pP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PWC (2022) </a:t>
            </a:r>
            <a:r>
              <a:rPr lang="en-GB" sz="1200" i="1" dirty="0">
                <a:solidFill>
                  <a:schemeClr val="accent5"/>
                </a:solidFill>
                <a:latin typeface="Tahoma" panose="020B0604030504040204" pitchFamily="34" charset="0"/>
                <a:ea typeface="Tahoma" panose="020B0604030504040204" pitchFamily="34" charset="0"/>
                <a:cs typeface="Tahoma" panose="020B0604030504040204" pitchFamily="34" charset="0"/>
              </a:rPr>
              <a:t>People's Republic of China. Corporate - Taxes on corporate income</a:t>
            </a:r>
            <a:r>
              <a:rPr lang="en-GB" sz="12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https://taxsummaries.pwc.com/peoples-republic-of-china/corporate/taxes-on-corporate-income (Accessed: 7 August 2022)</a:t>
            </a:r>
          </a:p>
          <a:p>
            <a:pPr marL="0" indent="0">
              <a:buNone/>
            </a:pPr>
            <a:endParaRPr lang="en-GB" sz="1400" dirty="0">
              <a:effectLst/>
              <a:latin typeface="Tahoma" panose="020B0604030504040204" pitchFamily="34" charset="0"/>
              <a:ea typeface="Tahoma" panose="020B0604030504040204" pitchFamily="34" charset="0"/>
              <a:cs typeface="Tahoma" panose="020B0604030504040204" pitchFamily="34" charset="0"/>
            </a:endParaRPr>
          </a:p>
          <a:p>
            <a:pPr>
              <a:buNone/>
            </a:pPr>
            <a:endParaRPr lang="en-GB" dirty="0"/>
          </a:p>
          <a:p>
            <a:endParaRPr lang="en-GB" dirty="0"/>
          </a:p>
        </p:txBody>
      </p:sp>
    </p:spTree>
    <p:extLst>
      <p:ext uri="{BB962C8B-B14F-4D97-AF65-F5344CB8AC3E}">
        <p14:creationId xmlns:p14="http://schemas.microsoft.com/office/powerpoint/2010/main" val="269330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DD01F08-0B3E-3FAA-9280-D553F9A54952}"/>
              </a:ext>
            </a:extLst>
          </p:cNvPr>
          <p:cNvSpPr>
            <a:spLocks noGrp="1"/>
          </p:cNvSpPr>
          <p:nvPr>
            <p:ph type="sldNum" sz="quarter" idx="12"/>
          </p:nvPr>
        </p:nvSpPr>
        <p:spPr/>
        <p:txBody>
          <a:bodyPr/>
          <a:lstStyle/>
          <a:p>
            <a:fld id="{6F705D35-D126-3B47-A82C-2A13EA9E0A67}" type="slidenum">
              <a:rPr lang="en-US" smtClean="0"/>
              <a:t>23</a:t>
            </a:fld>
            <a:endParaRPr lang="en-US"/>
          </a:p>
        </p:txBody>
      </p:sp>
      <p:sp>
        <p:nvSpPr>
          <p:cNvPr id="3" name="Title 2">
            <a:extLst>
              <a:ext uri="{FF2B5EF4-FFF2-40B4-BE49-F238E27FC236}">
                <a16:creationId xmlns:a16="http://schemas.microsoft.com/office/drawing/2014/main" id="{6686249F-1D4D-D283-D75B-33A017D5BB0F}"/>
              </a:ext>
            </a:extLst>
          </p:cNvPr>
          <p:cNvSpPr>
            <a:spLocks noGrp="1"/>
          </p:cNvSpPr>
          <p:nvPr>
            <p:ph type="title"/>
          </p:nvPr>
        </p:nvSpPr>
        <p:spPr/>
        <p:txBody>
          <a:bodyPr/>
          <a:lstStyle/>
          <a:p>
            <a:r>
              <a:rPr lang="en-GB" dirty="0"/>
              <a:t>Reference list</a:t>
            </a:r>
          </a:p>
        </p:txBody>
      </p:sp>
      <p:sp>
        <p:nvSpPr>
          <p:cNvPr id="4" name="Content Placeholder 3">
            <a:extLst>
              <a:ext uri="{FF2B5EF4-FFF2-40B4-BE49-F238E27FC236}">
                <a16:creationId xmlns:a16="http://schemas.microsoft.com/office/drawing/2014/main" id="{B36FC52E-2846-D98B-5E7C-7E38512E01DD}"/>
              </a:ext>
            </a:extLst>
          </p:cNvPr>
          <p:cNvSpPr>
            <a:spLocks noGrp="1"/>
          </p:cNvSpPr>
          <p:nvPr>
            <p:ph sz="quarter" idx="13"/>
          </p:nvPr>
        </p:nvSpPr>
        <p:spPr/>
        <p:txBody>
          <a:bodyPr>
            <a:noAutofit/>
          </a:bodyPr>
          <a:lstStyle/>
          <a:p>
            <a:pPr marL="0" indent="0">
              <a:buNone/>
            </a:pPr>
            <a:r>
              <a:rPr lang="en-GB" sz="1100" dirty="0" err="1">
                <a:solidFill>
                  <a:schemeClr val="accent5"/>
                </a:solidFill>
                <a:latin typeface="Tahoma" panose="020B0604030504040204" pitchFamily="34" charset="0"/>
                <a:ea typeface="Tahoma" panose="020B0604030504040204" pitchFamily="34" charset="0"/>
                <a:cs typeface="Tahoma" panose="020B0604030504040204" pitchFamily="34" charset="0"/>
              </a:rPr>
              <a:t>Rochat</a:t>
            </a: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 M. (2021)</a:t>
            </a:r>
            <a:r>
              <a:rPr lang="en-GB" sz="1100" i="1" dirty="0">
                <a:solidFill>
                  <a:schemeClr val="accent5"/>
                </a:solidFill>
                <a:latin typeface="Tahoma" panose="020B0604030504040204" pitchFamily="34" charset="0"/>
                <a:ea typeface="Tahoma" panose="020B0604030504040204" pitchFamily="34" charset="0"/>
                <a:cs typeface="Tahoma" panose="020B0604030504040204" pitchFamily="34" charset="0"/>
              </a:rPr>
              <a:t>China’s Growing Dominance in Maritime Shipping</a:t>
            </a: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 Available at: https://thediplomat.com/2021/12/chinas-growing-dominance-in-maritime-shipping/ (Accessed: 7 August 2022)</a:t>
            </a:r>
          </a:p>
          <a:p>
            <a:pPr marL="0" indent="0">
              <a:buNone/>
            </a:pP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Richter, F. (2021) </a:t>
            </a:r>
            <a:r>
              <a:rPr lang="en-GB" sz="1100" i="1" dirty="0">
                <a:solidFill>
                  <a:schemeClr val="accent5"/>
                </a:solidFill>
                <a:latin typeface="Tahoma" panose="020B0604030504040204" pitchFamily="34" charset="0"/>
                <a:ea typeface="Tahoma" panose="020B0604030504040204" pitchFamily="34" charset="0"/>
                <a:cs typeface="Tahoma" panose="020B0604030504040204" pitchFamily="34" charset="0"/>
              </a:rPr>
              <a:t>China Is the World's Manufacturing Superpower. Statista. </a:t>
            </a: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https://www.statista.com/chart/20858/top-10-countries-by-share-of-global-manufacturing-output/ (Accessed: 7 August 2022).</a:t>
            </a:r>
          </a:p>
          <a:p>
            <a:pPr marL="0" indent="0">
              <a:buNone/>
            </a:pPr>
            <a:r>
              <a:rPr lang="en-GB" sz="1100" dirty="0" err="1">
                <a:solidFill>
                  <a:schemeClr val="accent5"/>
                </a:solidFill>
                <a:latin typeface="Tahoma" panose="020B0604030504040204" pitchFamily="34" charset="0"/>
                <a:ea typeface="Tahoma" panose="020B0604030504040204" pitchFamily="34" charset="0"/>
                <a:cs typeface="Tahoma" panose="020B0604030504040204" pitchFamily="34" charset="0"/>
              </a:rPr>
              <a:t>Sawe</a:t>
            </a: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 B. E. (2020) </a:t>
            </a:r>
            <a:r>
              <a:rPr lang="en-GB" sz="1100" i="1" dirty="0">
                <a:solidFill>
                  <a:schemeClr val="accent5"/>
                </a:solidFill>
                <a:latin typeface="Tahoma" panose="020B0604030504040204" pitchFamily="34" charset="0"/>
                <a:ea typeface="Tahoma" panose="020B0604030504040204" pitchFamily="34" charset="0"/>
                <a:cs typeface="Tahoma" panose="020B0604030504040204" pitchFamily="34" charset="0"/>
              </a:rPr>
              <a:t>What Languages Are Spoken In China? </a:t>
            </a:r>
            <a:r>
              <a:rPr lang="en-GB" sz="1100" dirty="0">
                <a:solidFill>
                  <a:schemeClr val="accent5"/>
                </a:solidFill>
                <a:latin typeface="Tahoma" panose="020B0604030504040204" pitchFamily="34" charset="0"/>
                <a:ea typeface="Tahoma" panose="020B0604030504040204" pitchFamily="34" charset="0"/>
                <a:cs typeface="Tahoma" panose="020B0604030504040204" pitchFamily="34" charset="0"/>
              </a:rPr>
              <a:t>Available at: https://www.worldatlas.com/articles/what-languages-are-spoken-in-china.html (Accessed 8 August 2022)</a:t>
            </a:r>
          </a:p>
          <a:p>
            <a:pPr marL="0" indent="0">
              <a:buNone/>
            </a:pPr>
            <a:r>
              <a:rPr lang="en-US" sz="1100" dirty="0">
                <a:latin typeface="Tahoma" panose="020B0604030504040204" pitchFamily="34" charset="0"/>
                <a:ea typeface="Tahoma" panose="020B0604030504040204" pitchFamily="34" charset="0"/>
                <a:cs typeface="Tahoma" panose="020B0604030504040204" pitchFamily="34" charset="0"/>
              </a:rPr>
              <a:t>University of </a:t>
            </a:r>
            <a:r>
              <a:rPr lang="en-US" sz="1100" dirty="0" err="1">
                <a:latin typeface="Tahoma" panose="020B0604030504040204" pitchFamily="34" charset="0"/>
                <a:ea typeface="Tahoma" panose="020B0604030504040204" pitchFamily="34" charset="0"/>
                <a:cs typeface="Tahoma" panose="020B0604030504040204" pitchFamily="34" charset="0"/>
              </a:rPr>
              <a:t>Southhampton</a:t>
            </a:r>
            <a:r>
              <a:rPr lang="en-US" sz="1100" dirty="0">
                <a:latin typeface="Tahoma" panose="020B0604030504040204" pitchFamily="34" charset="0"/>
                <a:ea typeface="Tahoma" panose="020B0604030504040204" pitchFamily="34" charset="0"/>
                <a:cs typeface="Tahoma" panose="020B0604030504040204" pitchFamily="34" charset="0"/>
              </a:rPr>
              <a:t> (2015) </a:t>
            </a:r>
            <a:r>
              <a:rPr lang="en-US" sz="1100" i="1" dirty="0">
                <a:latin typeface="Tahoma" panose="020B0604030504040204" pitchFamily="34" charset="0"/>
                <a:ea typeface="Tahoma" panose="020B0604030504040204" pitchFamily="34" charset="0"/>
                <a:cs typeface="Tahoma" panose="020B0604030504040204" pitchFamily="34" charset="0"/>
              </a:rPr>
              <a:t>Business etiquette in the UK.</a:t>
            </a:r>
            <a:r>
              <a:rPr lang="en-US" sz="1100" dirty="0">
                <a:latin typeface="Tahoma" panose="020B0604030504040204" pitchFamily="34" charset="0"/>
                <a:ea typeface="Tahoma" panose="020B0604030504040204" pitchFamily="34" charset="0"/>
                <a:cs typeface="Tahoma" panose="020B0604030504040204" pitchFamily="34" charset="0"/>
              </a:rPr>
              <a:t> </a:t>
            </a:r>
            <a:br>
              <a:rPr lang="en-US" sz="1100" dirty="0">
                <a:latin typeface="Tahoma" panose="020B0604030504040204" pitchFamily="34" charset="0"/>
                <a:ea typeface="Tahoma" panose="020B0604030504040204" pitchFamily="34" charset="0"/>
                <a:cs typeface="Tahoma" panose="020B0604030504040204" pitchFamily="34" charset="0"/>
              </a:rPr>
            </a:br>
            <a:r>
              <a:rPr lang="en-US" sz="1100" dirty="0">
                <a:latin typeface="Tahoma" panose="020B0604030504040204" pitchFamily="34" charset="0"/>
                <a:ea typeface="Tahoma" panose="020B0604030504040204" pitchFamily="34" charset="0"/>
                <a:cs typeface="Tahoma" panose="020B0604030504040204" pitchFamily="34" charset="0"/>
              </a:rPr>
              <a:t>Available at: https://www.southampton.ac.uk/fblaplacements/files/2014/05/Business-etiquette-in-the-UK.pdf</a:t>
            </a:r>
            <a:endParaRPr lang="en-GB" sz="1100" i="1" dirty="0">
              <a:solidFill>
                <a:schemeClr val="accent5"/>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1100" dirty="0">
                <a:effectLst/>
                <a:latin typeface="Tahoma" panose="020B0604030504040204" pitchFamily="34" charset="0"/>
                <a:ea typeface="Tahoma" panose="020B0604030504040204" pitchFamily="34" charset="0"/>
                <a:cs typeface="Tahoma" panose="020B0604030504040204" pitchFamily="34" charset="0"/>
              </a:rPr>
              <a:t>Shuang, L. (2011). Hierarchy (</a:t>
            </a:r>
            <a:r>
              <a:rPr lang="en-GB" sz="1100" dirty="0" err="1">
                <a:effectLst/>
                <a:latin typeface="Tahoma" panose="020B0604030504040204" pitchFamily="34" charset="0"/>
                <a:ea typeface="Tahoma" panose="020B0604030504040204" pitchFamily="34" charset="0"/>
                <a:cs typeface="Tahoma" panose="020B0604030504040204" pitchFamily="34" charset="0"/>
              </a:rPr>
              <a:t>Dengji</a:t>
            </a:r>
            <a:r>
              <a:rPr lang="en-GB" sz="1100" dirty="0">
                <a:effectLst/>
                <a:latin typeface="Tahoma" panose="020B0604030504040204" pitchFamily="34" charset="0"/>
                <a:ea typeface="Tahoma" panose="020B0604030504040204" pitchFamily="34" charset="0"/>
                <a:cs typeface="Tahoma" panose="020B0604030504040204" pitchFamily="34" charset="0"/>
              </a:rPr>
              <a:t>): A pyramid of interconnected relationships. China Media Research 7 (4) 77-84.</a:t>
            </a:r>
          </a:p>
          <a:p>
            <a:pPr marL="0" indent="0">
              <a:buNone/>
            </a:pPr>
            <a:r>
              <a:rPr lang="en-US" sz="1100" dirty="0">
                <a:latin typeface="Tahoma" panose="020B0604030504040204" pitchFamily="34" charset="0"/>
                <a:ea typeface="Tahoma" panose="020B0604030504040204" pitchFamily="34" charset="0"/>
                <a:cs typeface="Tahoma" panose="020B0604030504040204" pitchFamily="34" charset="0"/>
              </a:rPr>
              <a:t>Stephan </a:t>
            </a:r>
            <a:r>
              <a:rPr lang="en-US" sz="1100" dirty="0" err="1">
                <a:latin typeface="Tahoma" panose="020B0604030504040204" pitchFamily="34" charset="0"/>
                <a:ea typeface="Tahoma" panose="020B0604030504040204" pitchFamily="34" charset="0"/>
                <a:cs typeface="Tahoma" panose="020B0604030504040204" pitchFamily="34" charset="0"/>
              </a:rPr>
              <a:t>Bosshart</a:t>
            </a:r>
            <a:r>
              <a:rPr lang="en-US" sz="1100" dirty="0">
                <a:latin typeface="Tahoma" panose="020B0604030504040204" pitchFamily="34" charset="0"/>
                <a:ea typeface="Tahoma" panose="020B0604030504040204" pitchFamily="34" charset="0"/>
                <a:cs typeface="Tahoma" panose="020B0604030504040204" pitchFamily="34" charset="0"/>
              </a:rPr>
              <a:t>, T. L. a. E. W., 2010. </a:t>
            </a:r>
            <a:r>
              <a:rPr lang="en-US" sz="1100" i="1" dirty="0">
                <a:latin typeface="Tahoma" panose="020B0604030504040204" pitchFamily="34" charset="0"/>
                <a:ea typeface="Tahoma" panose="020B0604030504040204" pitchFamily="34" charset="0"/>
                <a:cs typeface="Tahoma" panose="020B0604030504040204" pitchFamily="34" charset="0"/>
              </a:rPr>
              <a:t>Past lessons for China’s new joint ventures. </a:t>
            </a:r>
            <a:r>
              <a:rPr lang="en-US" sz="1100" dirty="0">
                <a:latin typeface="Tahoma" panose="020B0604030504040204" pitchFamily="34" charset="0"/>
                <a:ea typeface="Tahoma" panose="020B0604030504040204" pitchFamily="34" charset="0"/>
                <a:cs typeface="Tahoma" panose="020B0604030504040204" pitchFamily="34" charset="0"/>
              </a:rPr>
              <a:t>[Online] </a:t>
            </a:r>
            <a:br>
              <a:rPr lang="en-US" sz="1100" dirty="0">
                <a:latin typeface="Tahoma" panose="020B0604030504040204" pitchFamily="34" charset="0"/>
                <a:ea typeface="Tahoma" panose="020B0604030504040204" pitchFamily="34" charset="0"/>
                <a:cs typeface="Tahoma" panose="020B0604030504040204" pitchFamily="34" charset="0"/>
              </a:rPr>
            </a:br>
            <a:r>
              <a:rPr lang="en-US" sz="1100" dirty="0">
                <a:latin typeface="Tahoma" panose="020B0604030504040204" pitchFamily="34" charset="0"/>
                <a:ea typeface="Tahoma" panose="020B0604030504040204" pitchFamily="34" charset="0"/>
                <a:cs typeface="Tahoma" panose="020B0604030504040204" pitchFamily="34" charset="0"/>
              </a:rPr>
              <a:t>Available at: https://www.mckinsey.com/business-functions/strategy-and-corporate-finance/our-insights/past-lessons-for-chinas-new-joint-ventures</a:t>
            </a:r>
            <a:br>
              <a:rPr lang="en-US" sz="1100" dirty="0">
                <a:latin typeface="Tahoma" panose="020B0604030504040204" pitchFamily="34" charset="0"/>
                <a:ea typeface="Tahoma" panose="020B0604030504040204" pitchFamily="34" charset="0"/>
                <a:cs typeface="Tahoma" panose="020B0604030504040204" pitchFamily="34" charset="0"/>
              </a:rPr>
            </a:br>
            <a:r>
              <a:rPr lang="en-US" sz="1100" dirty="0">
                <a:latin typeface="Tahoma" panose="020B0604030504040204" pitchFamily="34" charset="0"/>
                <a:ea typeface="Tahoma" panose="020B0604030504040204" pitchFamily="34" charset="0"/>
                <a:cs typeface="Tahoma" panose="020B0604030504040204" pitchFamily="34" charset="0"/>
              </a:rPr>
              <a:t> (Accessed 9 August 2022). </a:t>
            </a:r>
          </a:p>
          <a:p>
            <a:pPr marL="0" indent="0">
              <a:buNone/>
            </a:pPr>
            <a:r>
              <a:rPr lang="en-US" sz="1100" dirty="0">
                <a:latin typeface="Tahoma" panose="020B0604030504040204" pitchFamily="34" charset="0"/>
                <a:ea typeface="Tahoma" panose="020B0604030504040204" pitchFamily="34" charset="0"/>
                <a:cs typeface="Tahoma" panose="020B0604030504040204" pitchFamily="34" charset="0"/>
              </a:rPr>
              <a:t>University of </a:t>
            </a:r>
            <a:r>
              <a:rPr lang="en-US" sz="1100" dirty="0" err="1">
                <a:latin typeface="Tahoma" panose="020B0604030504040204" pitchFamily="34" charset="0"/>
                <a:ea typeface="Tahoma" panose="020B0604030504040204" pitchFamily="34" charset="0"/>
                <a:cs typeface="Tahoma" panose="020B0604030504040204" pitchFamily="34" charset="0"/>
              </a:rPr>
              <a:t>Southhampton</a:t>
            </a:r>
            <a:r>
              <a:rPr lang="en-US" sz="1100" dirty="0">
                <a:latin typeface="Tahoma" panose="020B0604030504040204" pitchFamily="34" charset="0"/>
                <a:ea typeface="Tahoma" panose="020B0604030504040204" pitchFamily="34" charset="0"/>
                <a:cs typeface="Tahoma" panose="020B0604030504040204" pitchFamily="34" charset="0"/>
              </a:rPr>
              <a:t> (2015) </a:t>
            </a:r>
            <a:r>
              <a:rPr lang="en-US" sz="1100" i="1" dirty="0">
                <a:latin typeface="Tahoma" panose="020B0604030504040204" pitchFamily="34" charset="0"/>
                <a:ea typeface="Tahoma" panose="020B0604030504040204" pitchFamily="34" charset="0"/>
                <a:cs typeface="Tahoma" panose="020B0604030504040204" pitchFamily="34" charset="0"/>
              </a:rPr>
              <a:t>Business etiquette in the UK.</a:t>
            </a:r>
            <a:r>
              <a:rPr lang="en-US" sz="1100" dirty="0">
                <a:latin typeface="Tahoma" panose="020B0604030504040204" pitchFamily="34" charset="0"/>
                <a:ea typeface="Tahoma" panose="020B0604030504040204" pitchFamily="34" charset="0"/>
                <a:cs typeface="Tahoma" panose="020B0604030504040204" pitchFamily="34" charset="0"/>
              </a:rPr>
              <a:t> </a:t>
            </a:r>
            <a:br>
              <a:rPr lang="en-US" sz="1100" dirty="0">
                <a:latin typeface="Tahoma" panose="020B0604030504040204" pitchFamily="34" charset="0"/>
                <a:ea typeface="Tahoma" panose="020B0604030504040204" pitchFamily="34" charset="0"/>
                <a:cs typeface="Tahoma" panose="020B0604030504040204" pitchFamily="34" charset="0"/>
              </a:rPr>
            </a:br>
            <a:r>
              <a:rPr lang="en-US" sz="1100" dirty="0">
                <a:latin typeface="Tahoma" panose="020B0604030504040204" pitchFamily="34" charset="0"/>
                <a:ea typeface="Tahoma" panose="020B0604030504040204" pitchFamily="34" charset="0"/>
                <a:cs typeface="Tahoma" panose="020B0604030504040204" pitchFamily="34" charset="0"/>
              </a:rPr>
              <a:t>Available at: https://www.southampton.ac.uk/fblaplacements/files/2014/05/Business-etiquette-in-the-UK.pdf</a:t>
            </a:r>
            <a:endParaRPr lang="en-GB" sz="11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08034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E7A6B1-5604-542E-C172-6887B83326EC}"/>
              </a:ext>
            </a:extLst>
          </p:cNvPr>
          <p:cNvSpPr>
            <a:spLocks noGrp="1"/>
          </p:cNvSpPr>
          <p:nvPr>
            <p:ph type="sldNum" sz="quarter" idx="12"/>
          </p:nvPr>
        </p:nvSpPr>
        <p:spPr/>
        <p:txBody>
          <a:bodyPr/>
          <a:lstStyle/>
          <a:p>
            <a:fld id="{6F705D35-D126-3B47-A82C-2A13EA9E0A67}" type="slidenum">
              <a:rPr lang="en-US" smtClean="0"/>
              <a:t>24</a:t>
            </a:fld>
            <a:endParaRPr lang="en-US"/>
          </a:p>
        </p:txBody>
      </p:sp>
      <p:sp>
        <p:nvSpPr>
          <p:cNvPr id="3" name="Title 2">
            <a:extLst>
              <a:ext uri="{FF2B5EF4-FFF2-40B4-BE49-F238E27FC236}">
                <a16:creationId xmlns:a16="http://schemas.microsoft.com/office/drawing/2014/main" id="{2793540B-9B6F-A1BF-E226-153673FC3517}"/>
              </a:ext>
            </a:extLst>
          </p:cNvPr>
          <p:cNvSpPr>
            <a:spLocks noGrp="1"/>
          </p:cNvSpPr>
          <p:nvPr>
            <p:ph type="title"/>
          </p:nvPr>
        </p:nvSpPr>
        <p:spPr/>
        <p:txBody>
          <a:bodyPr/>
          <a:lstStyle/>
          <a:p>
            <a:r>
              <a:rPr lang="en-US">
                <a:ea typeface="Meiryo UI"/>
              </a:rPr>
              <a:t>Reference List</a:t>
            </a:r>
            <a:endParaRPr lang="en-US"/>
          </a:p>
        </p:txBody>
      </p:sp>
      <p:sp>
        <p:nvSpPr>
          <p:cNvPr id="4" name="Content Placeholder 3">
            <a:extLst>
              <a:ext uri="{FF2B5EF4-FFF2-40B4-BE49-F238E27FC236}">
                <a16:creationId xmlns:a16="http://schemas.microsoft.com/office/drawing/2014/main" id="{112C3DDB-B127-AD16-AB44-3945D3ECE815}"/>
              </a:ext>
            </a:extLst>
          </p:cNvPr>
          <p:cNvSpPr>
            <a:spLocks noGrp="1"/>
          </p:cNvSpPr>
          <p:nvPr>
            <p:ph sz="quarter" idx="13"/>
          </p:nvPr>
        </p:nvSpPr>
        <p:spPr>
          <a:xfrm>
            <a:off x="639763" y="1470025"/>
            <a:ext cx="10904088" cy="4909494"/>
          </a:xfrm>
        </p:spPr>
        <p:txBody>
          <a:bodyPr vert="horz" lIns="91440" tIns="45720" rIns="91440" bIns="45720" rtlCol="0" anchor="t">
            <a:normAutofit fontScale="77500" lnSpcReduction="20000"/>
          </a:bodyPr>
          <a:lstStyle/>
          <a:p>
            <a:pPr marL="0" indent="0">
              <a:buNone/>
            </a:pPr>
            <a:r>
              <a:rPr lang="en-GB" sz="1600" dirty="0">
                <a:effectLst/>
                <a:latin typeface="Tahoma"/>
                <a:ea typeface="Tahoma"/>
                <a:cs typeface="Tahoma"/>
              </a:rPr>
              <a:t>UNC, (2022) </a:t>
            </a:r>
            <a:r>
              <a:rPr lang="en-GB" sz="1600" i="1" dirty="0">
                <a:effectLst/>
                <a:latin typeface="Tahoma"/>
                <a:ea typeface="Tahoma"/>
                <a:cs typeface="Tahoma"/>
              </a:rPr>
              <a:t>Chinese Ethnic Groups: Overview Statistics</a:t>
            </a:r>
            <a:r>
              <a:rPr lang="en-GB" sz="1600" dirty="0">
                <a:effectLst/>
                <a:latin typeface="Tahoma"/>
                <a:ea typeface="Tahoma"/>
                <a:cs typeface="Tahoma"/>
              </a:rPr>
              <a:t>, Available at: https://guides.lib.unc.edu/china_ethnic/statistics</a:t>
            </a:r>
            <a:r>
              <a:rPr lang="en-GB" sz="1600" dirty="0">
                <a:latin typeface="Tahoma"/>
                <a:ea typeface="Tahoma"/>
                <a:cs typeface="Tahoma"/>
              </a:rPr>
              <a:t> (Accessed 8 August 2022)</a:t>
            </a:r>
            <a:endParaRPr lang="en-GB" sz="1600" b="0" i="0" dirty="0">
              <a:effectLst/>
              <a:latin typeface="Tahoma"/>
              <a:ea typeface="Tahoma"/>
              <a:cs typeface="Tahoma"/>
            </a:endParaRPr>
          </a:p>
          <a:p>
            <a:pPr marL="0" indent="0">
              <a:buNone/>
            </a:pPr>
            <a:r>
              <a:rPr lang="en-GB" sz="1600" b="0" i="0" dirty="0">
                <a:solidFill>
                  <a:schemeClr val="accent5"/>
                </a:solidFill>
                <a:effectLst/>
                <a:latin typeface="Tahoma"/>
                <a:ea typeface="Tahoma"/>
                <a:cs typeface="Tahoma"/>
              </a:rPr>
              <a:t>Wang, B. and Li, X. (2017) ‘From world factory to world investor: the new way of China integrating into the world’, </a:t>
            </a:r>
            <a:r>
              <a:rPr lang="en-GB" sz="1600" b="0" i="1" dirty="0">
                <a:solidFill>
                  <a:schemeClr val="accent5"/>
                </a:solidFill>
                <a:effectLst/>
                <a:latin typeface="Tahoma"/>
                <a:ea typeface="Tahoma"/>
                <a:cs typeface="Tahoma"/>
              </a:rPr>
              <a:t>China Economic Journal</a:t>
            </a:r>
            <a:r>
              <a:rPr lang="en-GB" sz="1600" b="0" i="0" dirty="0">
                <a:solidFill>
                  <a:schemeClr val="accent5"/>
                </a:solidFill>
                <a:effectLst/>
                <a:latin typeface="Tahoma"/>
                <a:ea typeface="Tahoma"/>
                <a:cs typeface="Tahoma"/>
              </a:rPr>
              <a:t>, 10(2), pp. 175–193. doi:10.1080/17538963.2017.1320047.</a:t>
            </a:r>
            <a:endParaRPr lang="en-GB" sz="1600" dirty="0">
              <a:solidFill>
                <a:schemeClr val="accent5"/>
              </a:solidFill>
              <a:latin typeface="Tahoma"/>
              <a:ea typeface="Tahoma"/>
              <a:cs typeface="Tahoma"/>
            </a:endParaRPr>
          </a:p>
          <a:p>
            <a:pPr marL="0" indent="0">
              <a:buNone/>
            </a:pPr>
            <a:r>
              <a:rPr lang="en-GB" sz="1600" dirty="0">
                <a:solidFill>
                  <a:schemeClr val="accent5"/>
                </a:solidFill>
                <a:latin typeface="Tahoma"/>
                <a:ea typeface="Tahoma"/>
                <a:cs typeface="Tahoma"/>
              </a:rPr>
              <a:t>World Bank (</a:t>
            </a:r>
            <a:r>
              <a:rPr lang="en-GB" sz="1600" dirty="0" err="1">
                <a:solidFill>
                  <a:schemeClr val="accent5"/>
                </a:solidFill>
                <a:latin typeface="Tahoma"/>
                <a:ea typeface="Tahoma"/>
                <a:cs typeface="Tahoma"/>
              </a:rPr>
              <a:t>n.d.a.</a:t>
            </a:r>
            <a:r>
              <a:rPr lang="en-GB" sz="1600" dirty="0">
                <a:solidFill>
                  <a:schemeClr val="accent5"/>
                </a:solidFill>
                <a:latin typeface="Tahoma"/>
                <a:ea typeface="Tahoma"/>
                <a:cs typeface="Tahoma"/>
              </a:rPr>
              <a:t>) </a:t>
            </a:r>
            <a:r>
              <a:rPr lang="en-GB" sz="1600" i="1" dirty="0">
                <a:solidFill>
                  <a:schemeClr val="accent5"/>
                </a:solidFill>
                <a:latin typeface="Tahoma"/>
                <a:ea typeface="Tahoma"/>
                <a:cs typeface="Tahoma"/>
              </a:rPr>
              <a:t>Population, total – China</a:t>
            </a:r>
            <a:r>
              <a:rPr lang="en-GB" sz="1600" dirty="0">
                <a:solidFill>
                  <a:schemeClr val="accent5"/>
                </a:solidFill>
                <a:latin typeface="Tahoma"/>
                <a:ea typeface="Tahoma"/>
                <a:cs typeface="Tahoma"/>
              </a:rPr>
              <a:t>. Available at: https://data.worldbank.org/indicator/SP.POP.TOTL?locations=CN (Accessed: 7 August 2022).</a:t>
            </a:r>
          </a:p>
          <a:p>
            <a:pPr marL="0" indent="0">
              <a:buNone/>
            </a:pPr>
            <a:r>
              <a:rPr lang="en-GB" sz="1600" dirty="0">
                <a:solidFill>
                  <a:schemeClr val="accent5"/>
                </a:solidFill>
                <a:latin typeface="Tahoma"/>
                <a:ea typeface="Tahoma"/>
                <a:cs typeface="Tahoma"/>
              </a:rPr>
              <a:t>World Bank (</a:t>
            </a:r>
            <a:r>
              <a:rPr lang="en-GB" sz="1600" dirty="0" err="1">
                <a:solidFill>
                  <a:schemeClr val="accent5"/>
                </a:solidFill>
                <a:latin typeface="Tahoma"/>
                <a:ea typeface="Tahoma"/>
                <a:cs typeface="Tahoma"/>
              </a:rPr>
              <a:t>n.d.b.</a:t>
            </a:r>
            <a:r>
              <a:rPr lang="en-GB" sz="1600" dirty="0">
                <a:solidFill>
                  <a:schemeClr val="accent5"/>
                </a:solidFill>
                <a:latin typeface="Tahoma"/>
                <a:ea typeface="Tahoma"/>
                <a:cs typeface="Tahoma"/>
              </a:rPr>
              <a:t>) </a:t>
            </a:r>
            <a:r>
              <a:rPr lang="en-GB" sz="1600" i="1" dirty="0">
                <a:solidFill>
                  <a:schemeClr val="accent5"/>
                </a:solidFill>
                <a:latin typeface="Tahoma"/>
                <a:ea typeface="Tahoma"/>
                <a:cs typeface="Tahoma"/>
              </a:rPr>
              <a:t>GDP (current US$) – China.</a:t>
            </a:r>
            <a:r>
              <a:rPr lang="en-GB" sz="1600" dirty="0">
                <a:solidFill>
                  <a:schemeClr val="accent5"/>
                </a:solidFill>
                <a:latin typeface="Tahoma"/>
                <a:ea typeface="Tahoma"/>
                <a:cs typeface="Tahoma"/>
              </a:rPr>
              <a:t> Available at: https://data.worldbank.org/indicator/NY.GDP.MKTP.CD?locations=CN (Accessed: 7 August 2022).</a:t>
            </a:r>
          </a:p>
          <a:p>
            <a:pPr marL="0" indent="0">
              <a:buNone/>
            </a:pPr>
            <a:r>
              <a:rPr lang="en-GB" sz="1600" dirty="0">
                <a:solidFill>
                  <a:schemeClr val="accent5"/>
                </a:solidFill>
                <a:latin typeface="Helvetica"/>
                <a:ea typeface="Tahoma"/>
                <a:cs typeface="Helvetica"/>
              </a:rPr>
              <a:t>Global Gender Gap (2021</a:t>
            </a:r>
            <a:r>
              <a:rPr lang="en-GB" sz="1600" i="1" dirty="0">
                <a:solidFill>
                  <a:schemeClr val="accent5"/>
                </a:solidFill>
                <a:latin typeface="Helvetica"/>
                <a:ea typeface="Tahoma"/>
                <a:cs typeface="Helvetica"/>
              </a:rPr>
              <a:t>) Gender Equality by Country 2022 </a:t>
            </a:r>
            <a:r>
              <a:rPr lang="en-GB" sz="1600" dirty="0">
                <a:solidFill>
                  <a:schemeClr val="accent5"/>
                </a:solidFill>
                <a:latin typeface="Helvetica"/>
                <a:ea typeface="Tahoma"/>
                <a:cs typeface="Helvetica"/>
              </a:rPr>
              <a:t>Available at: https://worldpopulationreview.com/country-rankings/gender-equality-by-country </a:t>
            </a:r>
            <a:r>
              <a:rPr lang="en-GB" sz="1600" dirty="0">
                <a:solidFill>
                  <a:schemeClr val="accent5"/>
                </a:solidFill>
                <a:latin typeface="Tahoma"/>
                <a:ea typeface="Tahoma"/>
                <a:cs typeface="Tahoma"/>
              </a:rPr>
              <a:t>(Accessed: 7 August 2022).</a:t>
            </a:r>
          </a:p>
          <a:p>
            <a:pPr marL="0" indent="0">
              <a:buNone/>
            </a:pPr>
            <a:r>
              <a:rPr lang="en-GB" sz="1600" dirty="0">
                <a:solidFill>
                  <a:schemeClr val="accent5"/>
                </a:solidFill>
                <a:latin typeface="Helvetica"/>
                <a:ea typeface="Tahoma"/>
                <a:cs typeface="Helvetica"/>
              </a:rPr>
              <a:t>Yang, J.Z. (1998) ‘Key Success Factors of Multinational Firms in China’, </a:t>
            </a:r>
            <a:r>
              <a:rPr lang="en-GB" sz="1600" i="1" dirty="0">
                <a:solidFill>
                  <a:schemeClr val="accent5"/>
                </a:solidFill>
                <a:latin typeface="Helvetica"/>
                <a:ea typeface="Tahoma"/>
                <a:cs typeface="Helvetica"/>
              </a:rPr>
              <a:t>Thunderbird International Business Review</a:t>
            </a:r>
            <a:r>
              <a:rPr lang="en-GB" sz="1600" dirty="0">
                <a:solidFill>
                  <a:schemeClr val="accent5"/>
                </a:solidFill>
                <a:latin typeface="Helvetica"/>
                <a:ea typeface="Tahoma"/>
                <a:cs typeface="Helvetica"/>
              </a:rPr>
              <a:t>, 40(6), pp. 633–668. doi:10.1002/(SICI)1520-6874(199811/12)40:6&lt;633::AID-TIE7&gt;3.0.CO;2-D.</a:t>
            </a:r>
            <a:endParaRPr lang="en-GB" sz="1600" dirty="0">
              <a:solidFill>
                <a:schemeClr val="accent5"/>
              </a:solidFill>
              <a:ea typeface="Tahoma"/>
              <a:cs typeface="+mn-lt"/>
            </a:endParaRPr>
          </a:p>
          <a:p>
            <a:pPr marL="0" indent="0">
              <a:buNone/>
            </a:pPr>
            <a:r>
              <a:rPr lang="en-GB" sz="1600" dirty="0">
                <a:solidFill>
                  <a:schemeClr val="accent5"/>
                </a:solidFill>
                <a:latin typeface="Helvetica"/>
                <a:ea typeface="Tahoma"/>
                <a:cs typeface="Helvetica"/>
              </a:rPr>
              <a:t>Zhang, X. </a:t>
            </a:r>
            <a:r>
              <a:rPr lang="en-GB" sz="1600" dirty="0">
                <a:solidFill>
                  <a:schemeClr val="accent5"/>
                </a:solidFill>
                <a:latin typeface="Tahoma"/>
                <a:ea typeface="Tahoma"/>
                <a:cs typeface="Tahoma"/>
              </a:rPr>
              <a:t>(2020) </a:t>
            </a:r>
            <a:r>
              <a:rPr lang="en-GB" sz="1600" dirty="0">
                <a:ea typeface="+mn-lt"/>
                <a:cs typeface="+mn-lt"/>
              </a:rPr>
              <a:t>Analysis of Cultural Differences in China-</a:t>
            </a:r>
            <a:r>
              <a:rPr lang="en-GB" sz="1600" dirty="0" err="1">
                <a:ea typeface="+mn-lt"/>
                <a:cs typeface="+mn-lt"/>
              </a:rPr>
              <a:t>Uk</a:t>
            </a:r>
            <a:r>
              <a:rPr lang="en-GB" sz="1600" dirty="0">
                <a:ea typeface="+mn-lt"/>
                <a:cs typeface="+mn-lt"/>
              </a:rPr>
              <a:t> Joint Ventures - Based on Hofstede's Theory of Cultural Dimensions, 4th International Conference on Economics, Management Engineering and Education Technology, 2020, Guizhou University of Commerce, Guizhou, China, </a:t>
            </a:r>
            <a:endParaRPr lang="en-US" dirty="0">
              <a:ea typeface="+mn-lt"/>
              <a:cs typeface="+mn-lt"/>
            </a:endParaRPr>
          </a:p>
        </p:txBody>
      </p:sp>
    </p:spTree>
    <p:extLst>
      <p:ext uri="{BB962C8B-B14F-4D97-AF65-F5344CB8AC3E}">
        <p14:creationId xmlns:p14="http://schemas.microsoft.com/office/powerpoint/2010/main" val="3669281378"/>
      </p:ext>
    </p:extLst>
  </p:cSld>
  <p:clrMapOvr>
    <a:masterClrMapping/>
  </p:clrMapOvr>
</p:sld>
</file>

<file path=ppt/theme/theme1.xml><?xml version="1.0" encoding="utf-8"?>
<a:theme xmlns:a="http://schemas.openxmlformats.org/drawingml/2006/main" name="Minimal and Muted_ALT">
  <a:themeElements>
    <a:clrScheme name="Japan 2">
      <a:dk1>
        <a:srgbClr val="231B23"/>
      </a:dk1>
      <a:lt1>
        <a:srgbClr val="FCF5E5"/>
      </a:lt1>
      <a:dk2>
        <a:srgbClr val="231B23"/>
      </a:dk2>
      <a:lt2>
        <a:srgbClr val="FCF5E5"/>
      </a:lt2>
      <a:accent1>
        <a:srgbClr val="FDA431"/>
      </a:accent1>
      <a:accent2>
        <a:srgbClr val="4DA1A8"/>
      </a:accent2>
      <a:accent3>
        <a:srgbClr val="D7E7BA"/>
      </a:accent3>
      <a:accent4>
        <a:srgbClr val="FCF5E5"/>
      </a:accent4>
      <a:accent5>
        <a:srgbClr val="231B23"/>
      </a:accent5>
      <a:accent6>
        <a:srgbClr val="EECED3"/>
      </a:accent6>
      <a:hlink>
        <a:srgbClr val="FCA330"/>
      </a:hlink>
      <a:folHlink>
        <a:srgbClr val="4DA1A8"/>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5D9CFDCE-107C-4BA4-BAF5-1A16F67739C2}" vid="{98006FC8-790D-4EF4-A18C-2AD650A2781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AE050810576FC409987C1D3AD8A8D2D" ma:contentTypeVersion="7" ma:contentTypeDescription="Create a new document." ma:contentTypeScope="" ma:versionID="bb89c0e4c5c853b2301c167e0e5d1395">
  <xsd:schema xmlns:xsd="http://www.w3.org/2001/XMLSchema" xmlns:xs="http://www.w3.org/2001/XMLSchema" xmlns:p="http://schemas.microsoft.com/office/2006/metadata/properties" xmlns:ns3="6ab45f4d-6557-466b-9401-5bbc7c497c95" xmlns:ns4="1c887a6f-edb2-418d-ae27-b52e7ec7152e" targetNamespace="http://schemas.microsoft.com/office/2006/metadata/properties" ma:root="true" ma:fieldsID="05eb92365fbe72de67409c85f2fc9967" ns3:_="" ns4:_="">
    <xsd:import namespace="6ab45f4d-6557-466b-9401-5bbc7c497c95"/>
    <xsd:import namespace="1c887a6f-edb2-418d-ae27-b52e7ec7152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b45f4d-6557-466b-9401-5bbc7c497c9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c887a6f-edb2-418d-ae27-b52e7ec7152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6ab45f4d-6557-466b-9401-5bbc7c497c95" xsi:nil="true"/>
  </documentManagement>
</p:properties>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C1856C2C-7C28-4DB8-A6A6-63B8A3223EB5}">
  <ds:schemaRefs>
    <ds:schemaRef ds:uri="1c887a6f-edb2-418d-ae27-b52e7ec7152e"/>
    <ds:schemaRef ds:uri="6ab45f4d-6557-466b-9401-5bbc7c497c9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0811A92-D464-4AC4-A396-BA73B10CEEAC}">
  <ds:schemaRefs>
    <ds:schemaRef ds:uri="http://purl.org/dc/elements/1.1/"/>
    <ds:schemaRef ds:uri="http://www.w3.org/XML/1998/namespace"/>
    <ds:schemaRef ds:uri="http://purl.org/dc/terms/"/>
    <ds:schemaRef ds:uri="http://schemas.microsoft.com/office/2006/documentManagement/types"/>
    <ds:schemaRef ds:uri="http://purl.org/dc/dcmitype/"/>
    <ds:schemaRef ds:uri="1c887a6f-edb2-418d-ae27-b52e7ec7152e"/>
    <ds:schemaRef ds:uri="http://schemas.openxmlformats.org/package/2006/metadata/core-properties"/>
    <ds:schemaRef ds:uri="http://schemas.microsoft.com/office/infopath/2007/PartnerControls"/>
    <ds:schemaRef ds:uri="6ab45f4d-6557-466b-9401-5bbc7c497c95"/>
    <ds:schemaRef ds:uri="http://schemas.microsoft.com/office/2006/metadata/propertie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{6938F19F-6115-421D-B66E-C67064FA0ED1}tf33713516_win32</Template>
  <TotalTime>0</TotalTime>
  <Words>3789</Words>
  <Application>Microsoft Office PowerPoint</Application>
  <PresentationFormat>Widescreen</PresentationFormat>
  <Paragraphs>208</Paragraphs>
  <Slides>24</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Meiryo</vt:lpstr>
      <vt:lpstr>Meiryo UI</vt:lpstr>
      <vt:lpstr>Arial</vt:lpstr>
      <vt:lpstr>Calibri</vt:lpstr>
      <vt:lpstr>Helvetica</vt:lpstr>
      <vt:lpstr>Tahoma</vt:lpstr>
      <vt:lpstr>Wingdings</vt:lpstr>
      <vt:lpstr>Wingdings,Sans-Serif</vt:lpstr>
      <vt:lpstr>Minimal and Muted_ALT</vt:lpstr>
      <vt:lpstr>Alina Coman - 1919781 Ioana Bodnar - 1817471 Rodica Dinu – 1921784 Marcin Klytta - 1919648 Yani Yanakiev -1920744 </vt:lpstr>
      <vt:lpstr>Agenda</vt:lpstr>
      <vt:lpstr>Introduction</vt:lpstr>
      <vt:lpstr>Introduction</vt:lpstr>
      <vt:lpstr>Chinese  Business Culture</vt:lpstr>
      <vt:lpstr>Chinese culture - Main differences between China and UK </vt:lpstr>
      <vt:lpstr>Critical Success factors of joint ventures</vt:lpstr>
      <vt:lpstr>Critical Failure factors of Joint Venture </vt:lpstr>
      <vt:lpstr>Example of success and failure of Joint Venture in China</vt:lpstr>
      <vt:lpstr>Cultural sensitivity   </vt:lpstr>
      <vt:lpstr>Cultural sensitivity in China and UK </vt:lpstr>
      <vt:lpstr>Cultural Sensitivity – The GLOBE Dimensions</vt:lpstr>
      <vt:lpstr>Hofstede Cultural Dimensions</vt:lpstr>
      <vt:lpstr>Hofstede Cultural Dimensions: UK and China</vt:lpstr>
      <vt:lpstr> Hofstede Cultural Dimensions: UK and China </vt:lpstr>
      <vt:lpstr>Recommendations</vt:lpstr>
      <vt:lpstr>Recommendations</vt:lpstr>
      <vt:lpstr>Conclusion</vt:lpstr>
      <vt:lpstr>Thank you</vt:lpstr>
      <vt:lpstr>Reference list</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Rodica Dinu</dc:creator>
  <cp:lastModifiedBy>Rodica Dinu (1921784)</cp:lastModifiedBy>
  <cp:revision>1</cp:revision>
  <dcterms:created xsi:type="dcterms:W3CDTF">2022-07-15T14:02:46Z</dcterms:created>
  <dcterms:modified xsi:type="dcterms:W3CDTF">2022-08-09T22:13:53Z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0x010100EAE050810576FC409987C1D3AD8A8D2D</vt:lpwstr>
  </property>
</Properties>
</file>