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8" r:id="rId3"/>
    <p:sldId id="257" r:id="rId4"/>
    <p:sldId id="258" r:id="rId5"/>
    <p:sldId id="261" r:id="rId6"/>
    <p:sldId id="259" r:id="rId7"/>
    <p:sldId id="262" r:id="rId8"/>
    <p:sldId id="264" r:id="rId9"/>
    <p:sldId id="263" r:id="rId10"/>
    <p:sldId id="266" r:id="rId11"/>
    <p:sldId id="269" r:id="rId12"/>
    <p:sldId id="260" r:id="rId13"/>
    <p:sldId id="272" r:id="rId14"/>
    <p:sldId id="273" r:id="rId15"/>
    <p:sldId id="271" r:id="rId16"/>
    <p:sldId id="267" r:id="rId17"/>
    <p:sldId id="270" r:id="rId1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12D083-EAE2-29A1-EE79-3460755B57A3}" v="74" dt="2023-06-12T10:33:00.617"/>
    <p1510:client id="{28CAF7BB-8345-0153-4D2E-6548F5AABA05}" v="2" dt="2023-06-16T10:30:01.739"/>
    <p1510:client id="{416E68B5-1606-4BAA-B22A-C4737FEA9D97}" v="208" dt="2023-06-08T14:08:36.487"/>
    <p1510:client id="{58349607-4835-BF67-D146-C9B6E2C3DA7C}" v="45" dt="2023-06-23T06:07:26.123"/>
    <p1510:client id="{682DCA57-F938-EE63-8DD2-DA8B5ABB20AA}" v="253" dt="2023-06-12T11:48:00.900"/>
    <p1510:client id="{7C9386FE-79FE-5166-77D1-BDE390A22D50}" v="50" dt="2023-06-16T10:41:46.364"/>
    <p1510:client id="{A0D59EA7-139E-0358-63D5-3C5F8A2E086E}" v="189" dt="2023-06-19T11:28:09.740"/>
    <p1510:client id="{A34F5B8C-A11A-FB6E-81AE-0F418C151F17}" v="334" dt="2023-06-19T10:45:28.402"/>
    <p1510:client id="{D2B68DDD-693F-BF59-F256-4CEB482B3D46}" v="36" dt="2023-06-09T10:30:10.684"/>
    <p1510:client id="{ED92A5F6-D177-6A94-A006-76BF02C49C7B}" v="3" dt="2023-06-12T10:37:41.030"/>
    <p1510:client id="{F5A8125E-CBD3-855C-B8BF-1579704DD719}" v="884" dt="2023-06-12T12:07:48.893"/>
    <p1510:client id="{FA48E185-B3F3-BD89-42F5-F9D99FDD606D}" v="9" dt="2023-06-09T09:59:36.71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7.xml" Id="rId8" /><Relationship Type="http://schemas.openxmlformats.org/officeDocument/2006/relationships/slide" Target="slides/slide12.xml" Id="rId13" /><Relationship Type="http://schemas.openxmlformats.org/officeDocument/2006/relationships/slide" Target="slides/slide17.xml" Id="rId18" /><Relationship Type="http://schemas.openxmlformats.org/officeDocument/2006/relationships/slide" Target="slides/slide2.xml" Id="rId3" /><Relationship Type="http://schemas.openxmlformats.org/officeDocument/2006/relationships/theme" Target="theme/theme1.xml" Id="rId21" /><Relationship Type="http://schemas.openxmlformats.org/officeDocument/2006/relationships/slide" Target="slides/slide6.xml" Id="rId7" /><Relationship Type="http://schemas.openxmlformats.org/officeDocument/2006/relationships/slide" Target="slides/slide11.xml" Id="rId12" /><Relationship Type="http://schemas.openxmlformats.org/officeDocument/2006/relationships/slide" Target="slides/slide16.xml" Id="rId17" /><Relationship Type="http://schemas.openxmlformats.org/officeDocument/2006/relationships/slide" Target="slides/slide1.xml" Id="rId2" /><Relationship Type="http://schemas.openxmlformats.org/officeDocument/2006/relationships/slide" Target="slides/slide15.xml" Id="rId16" /><Relationship Type="http://schemas.openxmlformats.org/officeDocument/2006/relationships/viewProps" Target="viewProps.xml" Id="rId20" /><Relationship Type="http://schemas.openxmlformats.org/officeDocument/2006/relationships/slideMaster" Target="slideMasters/slideMaster1.xml" Id="rId1" /><Relationship Type="http://schemas.openxmlformats.org/officeDocument/2006/relationships/slide" Target="slides/slide5.xml" Id="rId6" /><Relationship Type="http://schemas.openxmlformats.org/officeDocument/2006/relationships/slide" Target="slides/slide10.xml" Id="rId11" /><Relationship Type="http://schemas.microsoft.com/office/2015/10/relationships/revisionInfo" Target="revisionInfo.xml" Id="rId24" /><Relationship Type="http://schemas.openxmlformats.org/officeDocument/2006/relationships/slide" Target="slides/slide4.xml" Id="rId5" /><Relationship Type="http://schemas.openxmlformats.org/officeDocument/2006/relationships/slide" Target="slides/slide14.xml" Id="rId15" /><Relationship Type="http://schemas.openxmlformats.org/officeDocument/2006/relationships/slide" Target="slides/slide9.xml" Id="rId10" /><Relationship Type="http://schemas.openxmlformats.org/officeDocument/2006/relationships/presProps" Target="presProps.xml" Id="rId19" /><Relationship Type="http://schemas.openxmlformats.org/officeDocument/2006/relationships/slide" Target="slides/slide3.xml" Id="rId4" /><Relationship Type="http://schemas.openxmlformats.org/officeDocument/2006/relationships/slide" Target="slides/slide8.xml" Id="rId9" /><Relationship Type="http://schemas.openxmlformats.org/officeDocument/2006/relationships/slide" Target="slides/slide13.xml" Id="rId14" /><Relationship Type="http://schemas.openxmlformats.org/officeDocument/2006/relationships/tableStyles" Target="tableStyles.xml" Id="rId22" /></Relationships>
</file>

<file path=ppt/diagrams/colors1.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4303896-31B6-4362-939A-EF88F7AC68B8}" type="doc">
      <dgm:prSet loTypeId="urn:microsoft.com/office/officeart/2005/8/layout/hierarchy1" loCatId="hierarchy" qsTypeId="urn:microsoft.com/office/officeart/2005/8/quickstyle/simple1" qsCatId="simple" csTypeId="urn:microsoft.com/office/officeart/2005/8/colors/accent4_2" csCatId="accent4"/>
      <dgm:spPr/>
      <dgm:t>
        <a:bodyPr/>
        <a:lstStyle/>
        <a:p>
          <a:endParaRPr lang="en-US"/>
        </a:p>
      </dgm:t>
    </dgm:pt>
    <dgm:pt modelId="{027DAC5F-10E8-4115-8A38-CD7C861F916D}">
      <dgm:prSet/>
      <dgm:spPr/>
      <dgm:t>
        <a:bodyPr/>
        <a:lstStyle/>
        <a:p>
          <a:pPr rtl="0"/>
          <a:r>
            <a:rPr lang="en-GB">
              <a:latin typeface="Arial"/>
              <a:cs typeface="Arial"/>
            </a:rPr>
            <a:t>Importance of Safeguarding in Domestic violence Cases: Safeguarding children affected by domestic abuse is crucial to ensure their safety, emotional well-being, and long-term development (Smith, 2019). It requires a comprehensive approach that takes into account the specific risks and challenges faced by these children.</a:t>
          </a:r>
          <a:endParaRPr lang="en-US">
            <a:latin typeface="Arial"/>
            <a:cs typeface="Arial"/>
          </a:endParaRPr>
        </a:p>
      </dgm:t>
    </dgm:pt>
    <dgm:pt modelId="{5672B82A-9BB9-4586-B09A-2EFD2A06C763}" type="parTrans" cxnId="{82E700B6-3F59-432B-A5AC-50938E74D9AC}">
      <dgm:prSet/>
      <dgm:spPr/>
      <dgm:t>
        <a:bodyPr/>
        <a:lstStyle/>
        <a:p>
          <a:endParaRPr lang="en-US"/>
        </a:p>
      </dgm:t>
    </dgm:pt>
    <dgm:pt modelId="{6236E350-76C7-4F23-8DD6-B0011E5F694A}" type="sibTrans" cxnId="{82E700B6-3F59-432B-A5AC-50938E74D9AC}">
      <dgm:prSet/>
      <dgm:spPr/>
      <dgm:t>
        <a:bodyPr/>
        <a:lstStyle/>
        <a:p>
          <a:endParaRPr lang="en-US"/>
        </a:p>
      </dgm:t>
    </dgm:pt>
    <dgm:pt modelId="{2A892419-E674-4F11-BB32-14772F39817A}">
      <dgm:prSet/>
      <dgm:spPr/>
      <dgm:t>
        <a:bodyPr/>
        <a:lstStyle/>
        <a:p>
          <a:r>
            <a:rPr lang="en-GB">
              <a:latin typeface="Arial"/>
              <a:cs typeface="Arial"/>
            </a:rPr>
            <a:t>Multi-Agency Collaboration: A collaborative approach involving various agencies is essential to effectively address anti-social behaviour linked to domestic abuse. Agencies such as social services, law enforcement, educational institutions, and healthcare providers should work together to share information, coordinate efforts, and develop integrated strategies (Harne &amp; Radford, 2018).</a:t>
          </a:r>
          <a:endParaRPr lang="en-US">
            <a:latin typeface="Arial"/>
            <a:cs typeface="Arial"/>
          </a:endParaRPr>
        </a:p>
      </dgm:t>
    </dgm:pt>
    <dgm:pt modelId="{E81D39AE-62D9-4B47-B749-23EAE8E35C1B}" type="parTrans" cxnId="{331F2731-CA16-413D-A30D-4C01D96F409F}">
      <dgm:prSet/>
      <dgm:spPr/>
      <dgm:t>
        <a:bodyPr/>
        <a:lstStyle/>
        <a:p>
          <a:endParaRPr lang="en-US"/>
        </a:p>
      </dgm:t>
    </dgm:pt>
    <dgm:pt modelId="{994C5641-4BD9-4667-B444-EFB16A3FFF78}" type="sibTrans" cxnId="{331F2731-CA16-413D-A30D-4C01D96F409F}">
      <dgm:prSet/>
      <dgm:spPr/>
      <dgm:t>
        <a:bodyPr/>
        <a:lstStyle/>
        <a:p>
          <a:endParaRPr lang="en-US"/>
        </a:p>
      </dgm:t>
    </dgm:pt>
    <dgm:pt modelId="{65B14EBB-0828-4C1F-B3D6-4BB748C252C4}" type="pres">
      <dgm:prSet presAssocID="{74303896-31B6-4362-939A-EF88F7AC68B8}" presName="hierChild1" presStyleCnt="0">
        <dgm:presLayoutVars>
          <dgm:chPref val="1"/>
          <dgm:dir/>
          <dgm:animOne val="branch"/>
          <dgm:animLvl val="lvl"/>
          <dgm:resizeHandles/>
        </dgm:presLayoutVars>
      </dgm:prSet>
      <dgm:spPr/>
    </dgm:pt>
    <dgm:pt modelId="{0AF0F91C-A834-4C98-81BE-A56067CE5A42}" type="pres">
      <dgm:prSet presAssocID="{027DAC5F-10E8-4115-8A38-CD7C861F916D}" presName="hierRoot1" presStyleCnt="0"/>
      <dgm:spPr/>
    </dgm:pt>
    <dgm:pt modelId="{8BD90E62-1988-4296-81A8-C45096BE10C7}" type="pres">
      <dgm:prSet presAssocID="{027DAC5F-10E8-4115-8A38-CD7C861F916D}" presName="composite" presStyleCnt="0"/>
      <dgm:spPr/>
    </dgm:pt>
    <dgm:pt modelId="{2155439D-229E-4FE5-93D0-5DA23D7F2160}" type="pres">
      <dgm:prSet presAssocID="{027DAC5F-10E8-4115-8A38-CD7C861F916D}" presName="background" presStyleLbl="node0" presStyleIdx="0" presStyleCnt="2"/>
      <dgm:spPr/>
    </dgm:pt>
    <dgm:pt modelId="{B3B191EC-2D4B-4F21-87F7-4D2109BD8369}" type="pres">
      <dgm:prSet presAssocID="{027DAC5F-10E8-4115-8A38-CD7C861F916D}" presName="text" presStyleLbl="fgAcc0" presStyleIdx="0" presStyleCnt="2">
        <dgm:presLayoutVars>
          <dgm:chPref val="3"/>
        </dgm:presLayoutVars>
      </dgm:prSet>
      <dgm:spPr/>
    </dgm:pt>
    <dgm:pt modelId="{66DD782C-F02A-421B-8388-9554985246E7}" type="pres">
      <dgm:prSet presAssocID="{027DAC5F-10E8-4115-8A38-CD7C861F916D}" presName="hierChild2" presStyleCnt="0"/>
      <dgm:spPr/>
    </dgm:pt>
    <dgm:pt modelId="{BBD5342C-01E3-4041-9240-F7E20DC2BE7C}" type="pres">
      <dgm:prSet presAssocID="{2A892419-E674-4F11-BB32-14772F39817A}" presName="hierRoot1" presStyleCnt="0"/>
      <dgm:spPr/>
    </dgm:pt>
    <dgm:pt modelId="{0EDA55CE-5D78-49E9-B494-F033481744E2}" type="pres">
      <dgm:prSet presAssocID="{2A892419-E674-4F11-BB32-14772F39817A}" presName="composite" presStyleCnt="0"/>
      <dgm:spPr/>
    </dgm:pt>
    <dgm:pt modelId="{E6B4B5D5-6BF5-4148-A1EF-0F7541E282C5}" type="pres">
      <dgm:prSet presAssocID="{2A892419-E674-4F11-BB32-14772F39817A}" presName="background" presStyleLbl="node0" presStyleIdx="1" presStyleCnt="2"/>
      <dgm:spPr/>
    </dgm:pt>
    <dgm:pt modelId="{34704878-EEF3-4FCF-9D16-8F17DECD0830}" type="pres">
      <dgm:prSet presAssocID="{2A892419-E674-4F11-BB32-14772F39817A}" presName="text" presStyleLbl="fgAcc0" presStyleIdx="1" presStyleCnt="2">
        <dgm:presLayoutVars>
          <dgm:chPref val="3"/>
        </dgm:presLayoutVars>
      </dgm:prSet>
      <dgm:spPr/>
    </dgm:pt>
    <dgm:pt modelId="{474A1684-3DB2-4994-878C-679995747ECC}" type="pres">
      <dgm:prSet presAssocID="{2A892419-E674-4F11-BB32-14772F39817A}" presName="hierChild2" presStyleCnt="0"/>
      <dgm:spPr/>
    </dgm:pt>
  </dgm:ptLst>
  <dgm:cxnLst>
    <dgm:cxn modelId="{F0F34208-6319-4129-AB03-6D6CE3A099A0}" type="presOf" srcId="{2A892419-E674-4F11-BB32-14772F39817A}" destId="{34704878-EEF3-4FCF-9D16-8F17DECD0830}" srcOrd="0" destOrd="0" presId="urn:microsoft.com/office/officeart/2005/8/layout/hierarchy1"/>
    <dgm:cxn modelId="{331F2731-CA16-413D-A30D-4C01D96F409F}" srcId="{74303896-31B6-4362-939A-EF88F7AC68B8}" destId="{2A892419-E674-4F11-BB32-14772F39817A}" srcOrd="1" destOrd="0" parTransId="{E81D39AE-62D9-4B47-B749-23EAE8E35C1B}" sibTransId="{994C5641-4BD9-4667-B444-EFB16A3FFF78}"/>
    <dgm:cxn modelId="{512EAC90-463F-49D0-8BD2-7E528F7D26C3}" type="presOf" srcId="{74303896-31B6-4362-939A-EF88F7AC68B8}" destId="{65B14EBB-0828-4C1F-B3D6-4BB748C252C4}" srcOrd="0" destOrd="0" presId="urn:microsoft.com/office/officeart/2005/8/layout/hierarchy1"/>
    <dgm:cxn modelId="{82E700B6-3F59-432B-A5AC-50938E74D9AC}" srcId="{74303896-31B6-4362-939A-EF88F7AC68B8}" destId="{027DAC5F-10E8-4115-8A38-CD7C861F916D}" srcOrd="0" destOrd="0" parTransId="{5672B82A-9BB9-4586-B09A-2EFD2A06C763}" sibTransId="{6236E350-76C7-4F23-8DD6-B0011E5F694A}"/>
    <dgm:cxn modelId="{4988A7C4-6347-4C96-98AC-4E4B2DA3FC07}" type="presOf" srcId="{027DAC5F-10E8-4115-8A38-CD7C861F916D}" destId="{B3B191EC-2D4B-4F21-87F7-4D2109BD8369}" srcOrd="0" destOrd="0" presId="urn:microsoft.com/office/officeart/2005/8/layout/hierarchy1"/>
    <dgm:cxn modelId="{5B448E73-8FF5-4D4D-BC66-F0E985A3EE93}" type="presParOf" srcId="{65B14EBB-0828-4C1F-B3D6-4BB748C252C4}" destId="{0AF0F91C-A834-4C98-81BE-A56067CE5A42}" srcOrd="0" destOrd="0" presId="urn:microsoft.com/office/officeart/2005/8/layout/hierarchy1"/>
    <dgm:cxn modelId="{0E060A10-C862-45E4-8FDC-38FDD78C01A6}" type="presParOf" srcId="{0AF0F91C-A834-4C98-81BE-A56067CE5A42}" destId="{8BD90E62-1988-4296-81A8-C45096BE10C7}" srcOrd="0" destOrd="0" presId="urn:microsoft.com/office/officeart/2005/8/layout/hierarchy1"/>
    <dgm:cxn modelId="{93AFEE88-960F-49DA-9F80-48651075FCAC}" type="presParOf" srcId="{8BD90E62-1988-4296-81A8-C45096BE10C7}" destId="{2155439D-229E-4FE5-93D0-5DA23D7F2160}" srcOrd="0" destOrd="0" presId="urn:microsoft.com/office/officeart/2005/8/layout/hierarchy1"/>
    <dgm:cxn modelId="{B2D1B5B7-5039-4190-82CF-34FDE82831A1}" type="presParOf" srcId="{8BD90E62-1988-4296-81A8-C45096BE10C7}" destId="{B3B191EC-2D4B-4F21-87F7-4D2109BD8369}" srcOrd="1" destOrd="0" presId="urn:microsoft.com/office/officeart/2005/8/layout/hierarchy1"/>
    <dgm:cxn modelId="{4AC24E96-7E53-4018-B11A-B0FA04F21BEC}" type="presParOf" srcId="{0AF0F91C-A834-4C98-81BE-A56067CE5A42}" destId="{66DD782C-F02A-421B-8388-9554985246E7}" srcOrd="1" destOrd="0" presId="urn:microsoft.com/office/officeart/2005/8/layout/hierarchy1"/>
    <dgm:cxn modelId="{61D5B908-27AE-4DD9-AC96-3FF9C25A5197}" type="presParOf" srcId="{65B14EBB-0828-4C1F-B3D6-4BB748C252C4}" destId="{BBD5342C-01E3-4041-9240-F7E20DC2BE7C}" srcOrd="1" destOrd="0" presId="urn:microsoft.com/office/officeart/2005/8/layout/hierarchy1"/>
    <dgm:cxn modelId="{F5253C10-FD19-497A-9855-65BCF579CAF3}" type="presParOf" srcId="{BBD5342C-01E3-4041-9240-F7E20DC2BE7C}" destId="{0EDA55CE-5D78-49E9-B494-F033481744E2}" srcOrd="0" destOrd="0" presId="urn:microsoft.com/office/officeart/2005/8/layout/hierarchy1"/>
    <dgm:cxn modelId="{C8857805-A88D-4908-A618-F1F04C21F64F}" type="presParOf" srcId="{0EDA55CE-5D78-49E9-B494-F033481744E2}" destId="{E6B4B5D5-6BF5-4148-A1EF-0F7541E282C5}" srcOrd="0" destOrd="0" presId="urn:microsoft.com/office/officeart/2005/8/layout/hierarchy1"/>
    <dgm:cxn modelId="{7A889AEC-F64E-4506-9F1B-228E2EDC9BB9}" type="presParOf" srcId="{0EDA55CE-5D78-49E9-B494-F033481744E2}" destId="{34704878-EEF3-4FCF-9D16-8F17DECD0830}" srcOrd="1" destOrd="0" presId="urn:microsoft.com/office/officeart/2005/8/layout/hierarchy1"/>
    <dgm:cxn modelId="{3DFA37AA-8FF4-42A6-AAC1-8B2BC91D8C6E}" type="presParOf" srcId="{BBD5342C-01E3-4041-9240-F7E20DC2BE7C}" destId="{474A1684-3DB2-4994-878C-679995747ECC}"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2A7464D-C5B7-4F0A-9E0E-24D7E4484B33}"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247631E7-0DAE-451B-B18E-73D696661ADB}">
      <dgm:prSet/>
      <dgm:spPr/>
      <dgm:t>
        <a:bodyPr/>
        <a:lstStyle/>
        <a:p>
          <a:pPr rtl="0"/>
          <a:r>
            <a:rPr lang="en-GB">
              <a:latin typeface="Arial"/>
              <a:cs typeface="Arial"/>
            </a:rPr>
            <a:t>Early Intervention and Identification: Early identification and intervention play a vital role in supporting children affected by domestic violence. Educators, social workers, and healthcare professionals should be trained to recognize signs of anti-social behaviour and provide appropriate support and referrals (Howard et al., 2019).</a:t>
          </a:r>
          <a:endParaRPr lang="en-US">
            <a:latin typeface="Arial"/>
            <a:cs typeface="Arial"/>
          </a:endParaRPr>
        </a:p>
      </dgm:t>
    </dgm:pt>
    <dgm:pt modelId="{FDD68369-9B29-44D1-AE25-13F2868070CD}" type="parTrans" cxnId="{91F44448-6578-4FF0-A4EC-3357D2F15B8D}">
      <dgm:prSet/>
      <dgm:spPr/>
      <dgm:t>
        <a:bodyPr/>
        <a:lstStyle/>
        <a:p>
          <a:endParaRPr lang="en-US"/>
        </a:p>
      </dgm:t>
    </dgm:pt>
    <dgm:pt modelId="{6DA26269-85CD-4BE5-AB80-970DC18CEDFB}" type="sibTrans" cxnId="{91F44448-6578-4FF0-A4EC-3357D2F15B8D}">
      <dgm:prSet/>
      <dgm:spPr/>
      <dgm:t>
        <a:bodyPr/>
        <a:lstStyle/>
        <a:p>
          <a:endParaRPr lang="en-US"/>
        </a:p>
      </dgm:t>
    </dgm:pt>
    <dgm:pt modelId="{73A64D04-1A32-4C78-84F5-9602CF73BB45}">
      <dgm:prSet/>
      <dgm:spPr/>
      <dgm:t>
        <a:bodyPr/>
        <a:lstStyle/>
        <a:p>
          <a:r>
            <a:rPr lang="en-GB">
              <a:latin typeface="Arial"/>
              <a:cs typeface="Arial"/>
            </a:rPr>
            <a:t>Trauma-Informed Care: Children exposed to domestic abuse often experience trauma, which can contribute to anti-social behaviour. Implementing trauma-informed care approaches that focus on understanding and addressing the underlying trauma is vital (Harne &amp; Radford, 2018). This includes providing specialized counselling services and evidence-based interventions to help children process their experiences (Smith, 2019).</a:t>
          </a:r>
          <a:endParaRPr lang="en-US">
            <a:latin typeface="Arial"/>
            <a:cs typeface="Arial"/>
          </a:endParaRPr>
        </a:p>
      </dgm:t>
    </dgm:pt>
    <dgm:pt modelId="{B6F2CF7A-FD80-47BD-9E8B-5D48E330886C}" type="parTrans" cxnId="{CC7DCAC8-37F3-4666-9F3A-28E5D55E7E79}">
      <dgm:prSet/>
      <dgm:spPr/>
      <dgm:t>
        <a:bodyPr/>
        <a:lstStyle/>
        <a:p>
          <a:endParaRPr lang="en-US"/>
        </a:p>
      </dgm:t>
    </dgm:pt>
    <dgm:pt modelId="{4F3BA4C0-9E5E-4866-9535-50F88439DC65}" type="sibTrans" cxnId="{CC7DCAC8-37F3-4666-9F3A-28E5D55E7E79}">
      <dgm:prSet/>
      <dgm:spPr/>
      <dgm:t>
        <a:bodyPr/>
        <a:lstStyle/>
        <a:p>
          <a:endParaRPr lang="en-US"/>
        </a:p>
      </dgm:t>
    </dgm:pt>
    <dgm:pt modelId="{006BD5FF-855A-441A-8E4F-98D1371736BF}" type="pres">
      <dgm:prSet presAssocID="{62A7464D-C5B7-4F0A-9E0E-24D7E4484B33}" presName="hierChild1" presStyleCnt="0">
        <dgm:presLayoutVars>
          <dgm:chPref val="1"/>
          <dgm:dir/>
          <dgm:animOne val="branch"/>
          <dgm:animLvl val="lvl"/>
          <dgm:resizeHandles/>
        </dgm:presLayoutVars>
      </dgm:prSet>
      <dgm:spPr/>
    </dgm:pt>
    <dgm:pt modelId="{ADF66830-37FE-4E78-B486-6E493B928AA9}" type="pres">
      <dgm:prSet presAssocID="{247631E7-0DAE-451B-B18E-73D696661ADB}" presName="hierRoot1" presStyleCnt="0"/>
      <dgm:spPr/>
    </dgm:pt>
    <dgm:pt modelId="{9E864A29-0BF8-4C4F-93CD-A42D76303FC1}" type="pres">
      <dgm:prSet presAssocID="{247631E7-0DAE-451B-B18E-73D696661ADB}" presName="composite" presStyleCnt="0"/>
      <dgm:spPr/>
    </dgm:pt>
    <dgm:pt modelId="{186B711F-26C8-4570-A0E0-CBACB97C1F56}" type="pres">
      <dgm:prSet presAssocID="{247631E7-0DAE-451B-B18E-73D696661ADB}" presName="background" presStyleLbl="node0" presStyleIdx="0" presStyleCnt="2"/>
      <dgm:spPr/>
    </dgm:pt>
    <dgm:pt modelId="{E62FA505-2A26-4135-825C-D84B42957080}" type="pres">
      <dgm:prSet presAssocID="{247631E7-0DAE-451B-B18E-73D696661ADB}" presName="text" presStyleLbl="fgAcc0" presStyleIdx="0" presStyleCnt="2">
        <dgm:presLayoutVars>
          <dgm:chPref val="3"/>
        </dgm:presLayoutVars>
      </dgm:prSet>
      <dgm:spPr/>
    </dgm:pt>
    <dgm:pt modelId="{11A98D68-C51B-478F-8620-3048B5C915E9}" type="pres">
      <dgm:prSet presAssocID="{247631E7-0DAE-451B-B18E-73D696661ADB}" presName="hierChild2" presStyleCnt="0"/>
      <dgm:spPr/>
    </dgm:pt>
    <dgm:pt modelId="{C8CE2683-1020-41A4-9967-34617995D3D9}" type="pres">
      <dgm:prSet presAssocID="{73A64D04-1A32-4C78-84F5-9602CF73BB45}" presName="hierRoot1" presStyleCnt="0"/>
      <dgm:spPr/>
    </dgm:pt>
    <dgm:pt modelId="{428A25E0-7C31-4331-9F86-67B6644C9D0C}" type="pres">
      <dgm:prSet presAssocID="{73A64D04-1A32-4C78-84F5-9602CF73BB45}" presName="composite" presStyleCnt="0"/>
      <dgm:spPr/>
    </dgm:pt>
    <dgm:pt modelId="{780A91E0-E21D-4A4B-A27D-AAF0CF3257C3}" type="pres">
      <dgm:prSet presAssocID="{73A64D04-1A32-4C78-84F5-9602CF73BB45}" presName="background" presStyleLbl="node0" presStyleIdx="1" presStyleCnt="2"/>
      <dgm:spPr/>
    </dgm:pt>
    <dgm:pt modelId="{A8862225-A8BF-406A-BCF5-E5D891484655}" type="pres">
      <dgm:prSet presAssocID="{73A64D04-1A32-4C78-84F5-9602CF73BB45}" presName="text" presStyleLbl="fgAcc0" presStyleIdx="1" presStyleCnt="2">
        <dgm:presLayoutVars>
          <dgm:chPref val="3"/>
        </dgm:presLayoutVars>
      </dgm:prSet>
      <dgm:spPr/>
    </dgm:pt>
    <dgm:pt modelId="{984E32F5-20E5-46CE-8712-C6DE43F9EF00}" type="pres">
      <dgm:prSet presAssocID="{73A64D04-1A32-4C78-84F5-9602CF73BB45}" presName="hierChild2" presStyleCnt="0"/>
      <dgm:spPr/>
    </dgm:pt>
  </dgm:ptLst>
  <dgm:cxnLst>
    <dgm:cxn modelId="{91F44448-6578-4FF0-A4EC-3357D2F15B8D}" srcId="{62A7464D-C5B7-4F0A-9E0E-24D7E4484B33}" destId="{247631E7-0DAE-451B-B18E-73D696661ADB}" srcOrd="0" destOrd="0" parTransId="{FDD68369-9B29-44D1-AE25-13F2868070CD}" sibTransId="{6DA26269-85CD-4BE5-AB80-970DC18CEDFB}"/>
    <dgm:cxn modelId="{03027D87-120F-4BF4-94B4-D373BFC94E30}" type="presOf" srcId="{247631E7-0DAE-451B-B18E-73D696661ADB}" destId="{E62FA505-2A26-4135-825C-D84B42957080}" srcOrd="0" destOrd="0" presId="urn:microsoft.com/office/officeart/2005/8/layout/hierarchy1"/>
    <dgm:cxn modelId="{91B938A7-D60D-4CBB-902E-0B36AC4E678A}" type="presOf" srcId="{73A64D04-1A32-4C78-84F5-9602CF73BB45}" destId="{A8862225-A8BF-406A-BCF5-E5D891484655}" srcOrd="0" destOrd="0" presId="urn:microsoft.com/office/officeart/2005/8/layout/hierarchy1"/>
    <dgm:cxn modelId="{CC7DCAC8-37F3-4666-9F3A-28E5D55E7E79}" srcId="{62A7464D-C5B7-4F0A-9E0E-24D7E4484B33}" destId="{73A64D04-1A32-4C78-84F5-9602CF73BB45}" srcOrd="1" destOrd="0" parTransId="{B6F2CF7A-FD80-47BD-9E8B-5D48E330886C}" sibTransId="{4F3BA4C0-9E5E-4866-9535-50F88439DC65}"/>
    <dgm:cxn modelId="{41C2D4E4-9349-498C-80BF-F0416A0BDD2B}" type="presOf" srcId="{62A7464D-C5B7-4F0A-9E0E-24D7E4484B33}" destId="{006BD5FF-855A-441A-8E4F-98D1371736BF}" srcOrd="0" destOrd="0" presId="urn:microsoft.com/office/officeart/2005/8/layout/hierarchy1"/>
    <dgm:cxn modelId="{B862A5BE-CD2E-4949-A0F3-41716DA2BA4F}" type="presParOf" srcId="{006BD5FF-855A-441A-8E4F-98D1371736BF}" destId="{ADF66830-37FE-4E78-B486-6E493B928AA9}" srcOrd="0" destOrd="0" presId="urn:microsoft.com/office/officeart/2005/8/layout/hierarchy1"/>
    <dgm:cxn modelId="{D8D7A9A8-037E-4B91-BE89-2A25207516BE}" type="presParOf" srcId="{ADF66830-37FE-4E78-B486-6E493B928AA9}" destId="{9E864A29-0BF8-4C4F-93CD-A42D76303FC1}" srcOrd="0" destOrd="0" presId="urn:microsoft.com/office/officeart/2005/8/layout/hierarchy1"/>
    <dgm:cxn modelId="{19EC30C6-9C54-40CB-8021-63C0B146D26F}" type="presParOf" srcId="{9E864A29-0BF8-4C4F-93CD-A42D76303FC1}" destId="{186B711F-26C8-4570-A0E0-CBACB97C1F56}" srcOrd="0" destOrd="0" presId="urn:microsoft.com/office/officeart/2005/8/layout/hierarchy1"/>
    <dgm:cxn modelId="{2B323826-06A5-4A9C-978C-48637E7946CB}" type="presParOf" srcId="{9E864A29-0BF8-4C4F-93CD-A42D76303FC1}" destId="{E62FA505-2A26-4135-825C-D84B42957080}" srcOrd="1" destOrd="0" presId="urn:microsoft.com/office/officeart/2005/8/layout/hierarchy1"/>
    <dgm:cxn modelId="{EC414507-2A26-4043-8017-62A85A093CE6}" type="presParOf" srcId="{ADF66830-37FE-4E78-B486-6E493B928AA9}" destId="{11A98D68-C51B-478F-8620-3048B5C915E9}" srcOrd="1" destOrd="0" presId="urn:microsoft.com/office/officeart/2005/8/layout/hierarchy1"/>
    <dgm:cxn modelId="{19D2CEB6-1467-4BC6-B4EF-94921AA46DA1}" type="presParOf" srcId="{006BD5FF-855A-441A-8E4F-98D1371736BF}" destId="{C8CE2683-1020-41A4-9967-34617995D3D9}" srcOrd="1" destOrd="0" presId="urn:microsoft.com/office/officeart/2005/8/layout/hierarchy1"/>
    <dgm:cxn modelId="{3F943CC5-AAFA-49D4-A47E-753E6BDF06FC}" type="presParOf" srcId="{C8CE2683-1020-41A4-9967-34617995D3D9}" destId="{428A25E0-7C31-4331-9F86-67B6644C9D0C}" srcOrd="0" destOrd="0" presId="urn:microsoft.com/office/officeart/2005/8/layout/hierarchy1"/>
    <dgm:cxn modelId="{B4B6B357-435B-414D-B982-5855EAE84B75}" type="presParOf" srcId="{428A25E0-7C31-4331-9F86-67B6644C9D0C}" destId="{780A91E0-E21D-4A4B-A27D-AAF0CF3257C3}" srcOrd="0" destOrd="0" presId="urn:microsoft.com/office/officeart/2005/8/layout/hierarchy1"/>
    <dgm:cxn modelId="{8AE1980A-C0B0-4EFB-ACF0-97C88978237E}" type="presParOf" srcId="{428A25E0-7C31-4331-9F86-67B6644C9D0C}" destId="{A8862225-A8BF-406A-BCF5-E5D891484655}" srcOrd="1" destOrd="0" presId="urn:microsoft.com/office/officeart/2005/8/layout/hierarchy1"/>
    <dgm:cxn modelId="{3B936CFA-558A-4FF1-94E5-A23BC98BE34A}" type="presParOf" srcId="{C8CE2683-1020-41A4-9967-34617995D3D9}" destId="{984E32F5-20E5-46CE-8712-C6DE43F9EF0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24B509D-3F60-4550-AF6D-4DA7A84888C8}" type="doc">
      <dgm:prSet loTypeId="urn:microsoft.com/office/officeart/2005/8/layout/process1" loCatId="process" qsTypeId="urn:microsoft.com/office/officeart/2005/8/quickstyle/simple1" qsCatId="simple" csTypeId="urn:microsoft.com/office/officeart/2005/8/colors/colorful2" csCatId="colorful"/>
      <dgm:spPr/>
      <dgm:t>
        <a:bodyPr/>
        <a:lstStyle/>
        <a:p>
          <a:endParaRPr lang="en-US"/>
        </a:p>
      </dgm:t>
    </dgm:pt>
    <dgm:pt modelId="{657C86DE-0003-48A9-857E-DBA39A033D5A}">
      <dgm:prSet/>
      <dgm:spPr/>
      <dgm:t>
        <a:bodyPr/>
        <a:lstStyle/>
        <a:p>
          <a:pPr rtl="0"/>
          <a:r>
            <a:rPr lang="en-GB">
              <a:latin typeface="Arial"/>
              <a:cs typeface="Arial"/>
            </a:rPr>
            <a:t>Strengthening Protective Factors: Promoting protective factors can reduce the impact of domestic abuse and reduce the likelihood of anti-social behaviour. These include nurturing relationships with caring adults, fostering a positive school environment, and promoting the development of social-emotional skills (Howard et al., 2019).</a:t>
          </a:r>
          <a:endParaRPr lang="en-US">
            <a:latin typeface="Arial"/>
            <a:cs typeface="Arial"/>
          </a:endParaRPr>
        </a:p>
      </dgm:t>
    </dgm:pt>
    <dgm:pt modelId="{16508592-14BD-4B70-BC4B-10320262421A}" type="parTrans" cxnId="{EAB713E5-1AEE-4FBF-A2AA-A1DC098821BD}">
      <dgm:prSet/>
      <dgm:spPr/>
      <dgm:t>
        <a:bodyPr/>
        <a:lstStyle/>
        <a:p>
          <a:endParaRPr lang="en-US"/>
        </a:p>
      </dgm:t>
    </dgm:pt>
    <dgm:pt modelId="{F88E9634-E50D-41EF-9864-1FAAB31C9D1C}" type="sibTrans" cxnId="{EAB713E5-1AEE-4FBF-A2AA-A1DC098821BD}">
      <dgm:prSet/>
      <dgm:spPr/>
      <dgm:t>
        <a:bodyPr/>
        <a:lstStyle/>
        <a:p>
          <a:endParaRPr lang="en-US"/>
        </a:p>
      </dgm:t>
    </dgm:pt>
    <dgm:pt modelId="{38B11C8F-80A3-4B28-81F9-FB0121C65DCF}">
      <dgm:prSet/>
      <dgm:spPr/>
      <dgm:t>
        <a:bodyPr/>
        <a:lstStyle/>
        <a:p>
          <a:r>
            <a:rPr lang="en-GB">
              <a:latin typeface="Arial"/>
              <a:cs typeface="Arial"/>
            </a:rPr>
            <a:t>Parental Support and Education: Supporting parents and caregivers is essential in addressing anti-social behaviour related to domestic abuse. Providing parenting programs, counselling, and resources can help parents develop healthy coping strategies, improve parenting skills, and create a safe and supportive home environment (Smith, 2019).</a:t>
          </a:r>
          <a:endParaRPr lang="en-US">
            <a:latin typeface="Arial"/>
            <a:cs typeface="Arial"/>
          </a:endParaRPr>
        </a:p>
      </dgm:t>
    </dgm:pt>
    <dgm:pt modelId="{842CA357-4887-493F-910F-8147103986BB}" type="parTrans" cxnId="{A841C8FD-0E92-46BC-B8F1-14E4B2CA0BAF}">
      <dgm:prSet/>
      <dgm:spPr/>
      <dgm:t>
        <a:bodyPr/>
        <a:lstStyle/>
        <a:p>
          <a:endParaRPr lang="en-US"/>
        </a:p>
      </dgm:t>
    </dgm:pt>
    <dgm:pt modelId="{5F9073E0-435B-4462-BB36-74C4AE6D00F5}" type="sibTrans" cxnId="{A841C8FD-0E92-46BC-B8F1-14E4B2CA0BAF}">
      <dgm:prSet/>
      <dgm:spPr/>
      <dgm:t>
        <a:bodyPr/>
        <a:lstStyle/>
        <a:p>
          <a:endParaRPr lang="en-US"/>
        </a:p>
      </dgm:t>
    </dgm:pt>
    <dgm:pt modelId="{C9435907-6614-4EF7-B884-5409DAFADC19}">
      <dgm:prSet/>
      <dgm:spPr/>
      <dgm:t>
        <a:bodyPr/>
        <a:lstStyle/>
        <a:p>
          <a:r>
            <a:rPr lang="en-GB">
              <a:latin typeface="Arial"/>
              <a:cs typeface="Arial"/>
            </a:rPr>
            <a:t>Legal Protections and Policies: Strengthening legal protections is crucial to safeguard children affected by domestic abuse. Laws should prioritize the safety and well-being of children, ensuring that perpetrators are held accountable and appropriate measures are taken to protect the child (Harne &amp; Radford, 2018).</a:t>
          </a:r>
          <a:endParaRPr lang="en-US">
            <a:latin typeface="Arial"/>
            <a:cs typeface="Arial"/>
          </a:endParaRPr>
        </a:p>
      </dgm:t>
    </dgm:pt>
    <dgm:pt modelId="{9F80BDC0-E78A-4AE6-A673-A1A3C38C20A1}" type="parTrans" cxnId="{2F390D4F-BF5F-4DDA-BF7F-5197FD5A7CEA}">
      <dgm:prSet/>
      <dgm:spPr/>
      <dgm:t>
        <a:bodyPr/>
        <a:lstStyle/>
        <a:p>
          <a:endParaRPr lang="en-US"/>
        </a:p>
      </dgm:t>
    </dgm:pt>
    <dgm:pt modelId="{608E41C0-0BEE-4567-BC0F-9B0EB3F08AF8}" type="sibTrans" cxnId="{2F390D4F-BF5F-4DDA-BF7F-5197FD5A7CEA}">
      <dgm:prSet/>
      <dgm:spPr/>
      <dgm:t>
        <a:bodyPr/>
        <a:lstStyle/>
        <a:p>
          <a:endParaRPr lang="en-US"/>
        </a:p>
      </dgm:t>
    </dgm:pt>
    <dgm:pt modelId="{17FEC337-F971-4404-9F1F-A6B59504503F}" type="pres">
      <dgm:prSet presAssocID="{624B509D-3F60-4550-AF6D-4DA7A84888C8}" presName="Name0" presStyleCnt="0">
        <dgm:presLayoutVars>
          <dgm:dir/>
          <dgm:resizeHandles val="exact"/>
        </dgm:presLayoutVars>
      </dgm:prSet>
      <dgm:spPr/>
    </dgm:pt>
    <dgm:pt modelId="{C2C66C4C-A338-4587-B5A5-5E7AD8EACE7B}" type="pres">
      <dgm:prSet presAssocID="{657C86DE-0003-48A9-857E-DBA39A033D5A}" presName="node" presStyleLbl="node1" presStyleIdx="0" presStyleCnt="3">
        <dgm:presLayoutVars>
          <dgm:bulletEnabled val="1"/>
        </dgm:presLayoutVars>
      </dgm:prSet>
      <dgm:spPr/>
    </dgm:pt>
    <dgm:pt modelId="{49458D15-514C-411F-8C20-F3C7F0568472}" type="pres">
      <dgm:prSet presAssocID="{F88E9634-E50D-41EF-9864-1FAAB31C9D1C}" presName="sibTrans" presStyleLbl="sibTrans2D1" presStyleIdx="0" presStyleCnt="2"/>
      <dgm:spPr/>
    </dgm:pt>
    <dgm:pt modelId="{E8FBE206-D5E6-46B2-9539-F77713AEFAAC}" type="pres">
      <dgm:prSet presAssocID="{F88E9634-E50D-41EF-9864-1FAAB31C9D1C}" presName="connectorText" presStyleLbl="sibTrans2D1" presStyleIdx="0" presStyleCnt="2"/>
      <dgm:spPr/>
    </dgm:pt>
    <dgm:pt modelId="{7253228D-984D-48E6-8405-1BBC154AB751}" type="pres">
      <dgm:prSet presAssocID="{38B11C8F-80A3-4B28-81F9-FB0121C65DCF}" presName="node" presStyleLbl="node1" presStyleIdx="1" presStyleCnt="3">
        <dgm:presLayoutVars>
          <dgm:bulletEnabled val="1"/>
        </dgm:presLayoutVars>
      </dgm:prSet>
      <dgm:spPr/>
    </dgm:pt>
    <dgm:pt modelId="{764E8B24-88C5-40A9-B1B9-7619F1462A36}" type="pres">
      <dgm:prSet presAssocID="{5F9073E0-435B-4462-BB36-74C4AE6D00F5}" presName="sibTrans" presStyleLbl="sibTrans2D1" presStyleIdx="1" presStyleCnt="2"/>
      <dgm:spPr/>
    </dgm:pt>
    <dgm:pt modelId="{0DC23C37-2586-40B3-9FD5-778812A2736E}" type="pres">
      <dgm:prSet presAssocID="{5F9073E0-435B-4462-BB36-74C4AE6D00F5}" presName="connectorText" presStyleLbl="sibTrans2D1" presStyleIdx="1" presStyleCnt="2"/>
      <dgm:spPr/>
    </dgm:pt>
    <dgm:pt modelId="{AF6AF97F-EA30-4711-B276-59C9A3D395E3}" type="pres">
      <dgm:prSet presAssocID="{C9435907-6614-4EF7-B884-5409DAFADC19}" presName="node" presStyleLbl="node1" presStyleIdx="2" presStyleCnt="3">
        <dgm:presLayoutVars>
          <dgm:bulletEnabled val="1"/>
        </dgm:presLayoutVars>
      </dgm:prSet>
      <dgm:spPr/>
    </dgm:pt>
  </dgm:ptLst>
  <dgm:cxnLst>
    <dgm:cxn modelId="{3BC84620-AF37-486D-B617-C121EDF1239E}" type="presOf" srcId="{657C86DE-0003-48A9-857E-DBA39A033D5A}" destId="{C2C66C4C-A338-4587-B5A5-5E7AD8EACE7B}" srcOrd="0" destOrd="0" presId="urn:microsoft.com/office/officeart/2005/8/layout/process1"/>
    <dgm:cxn modelId="{F0071A40-701F-4769-966D-DC9383A10848}" type="presOf" srcId="{F88E9634-E50D-41EF-9864-1FAAB31C9D1C}" destId="{49458D15-514C-411F-8C20-F3C7F0568472}" srcOrd="0" destOrd="0" presId="urn:microsoft.com/office/officeart/2005/8/layout/process1"/>
    <dgm:cxn modelId="{787E4065-FCBE-41E3-AF46-EA9BF2BDF8C5}" type="presOf" srcId="{F88E9634-E50D-41EF-9864-1FAAB31C9D1C}" destId="{E8FBE206-D5E6-46B2-9539-F77713AEFAAC}" srcOrd="1" destOrd="0" presId="urn:microsoft.com/office/officeart/2005/8/layout/process1"/>
    <dgm:cxn modelId="{2F390D4F-BF5F-4DDA-BF7F-5197FD5A7CEA}" srcId="{624B509D-3F60-4550-AF6D-4DA7A84888C8}" destId="{C9435907-6614-4EF7-B884-5409DAFADC19}" srcOrd="2" destOrd="0" parTransId="{9F80BDC0-E78A-4AE6-A673-A1A3C38C20A1}" sibTransId="{608E41C0-0BEE-4567-BC0F-9B0EB3F08AF8}"/>
    <dgm:cxn modelId="{45CEF370-1A0E-4A4F-B2DF-76BB617A3F8F}" type="presOf" srcId="{624B509D-3F60-4550-AF6D-4DA7A84888C8}" destId="{17FEC337-F971-4404-9F1F-A6B59504503F}" srcOrd="0" destOrd="0" presId="urn:microsoft.com/office/officeart/2005/8/layout/process1"/>
    <dgm:cxn modelId="{EAABA451-71A3-4CF6-942A-2C6F05683A0C}" type="presOf" srcId="{5F9073E0-435B-4462-BB36-74C4AE6D00F5}" destId="{0DC23C37-2586-40B3-9FD5-778812A2736E}" srcOrd="1" destOrd="0" presId="urn:microsoft.com/office/officeart/2005/8/layout/process1"/>
    <dgm:cxn modelId="{90165888-2F5D-4DCE-BA10-E1587D0D2EEE}" type="presOf" srcId="{C9435907-6614-4EF7-B884-5409DAFADC19}" destId="{AF6AF97F-EA30-4711-B276-59C9A3D395E3}" srcOrd="0" destOrd="0" presId="urn:microsoft.com/office/officeart/2005/8/layout/process1"/>
    <dgm:cxn modelId="{D988BA9B-865D-4D1C-8C91-CEBF31E6FEE2}" type="presOf" srcId="{38B11C8F-80A3-4B28-81F9-FB0121C65DCF}" destId="{7253228D-984D-48E6-8405-1BBC154AB751}" srcOrd="0" destOrd="0" presId="urn:microsoft.com/office/officeart/2005/8/layout/process1"/>
    <dgm:cxn modelId="{2AF09EB9-54E6-4815-8777-3199873738D0}" type="presOf" srcId="{5F9073E0-435B-4462-BB36-74C4AE6D00F5}" destId="{764E8B24-88C5-40A9-B1B9-7619F1462A36}" srcOrd="0" destOrd="0" presId="urn:microsoft.com/office/officeart/2005/8/layout/process1"/>
    <dgm:cxn modelId="{EAB713E5-1AEE-4FBF-A2AA-A1DC098821BD}" srcId="{624B509D-3F60-4550-AF6D-4DA7A84888C8}" destId="{657C86DE-0003-48A9-857E-DBA39A033D5A}" srcOrd="0" destOrd="0" parTransId="{16508592-14BD-4B70-BC4B-10320262421A}" sibTransId="{F88E9634-E50D-41EF-9864-1FAAB31C9D1C}"/>
    <dgm:cxn modelId="{A841C8FD-0E92-46BC-B8F1-14E4B2CA0BAF}" srcId="{624B509D-3F60-4550-AF6D-4DA7A84888C8}" destId="{38B11C8F-80A3-4B28-81F9-FB0121C65DCF}" srcOrd="1" destOrd="0" parTransId="{842CA357-4887-493F-910F-8147103986BB}" sibTransId="{5F9073E0-435B-4462-BB36-74C4AE6D00F5}"/>
    <dgm:cxn modelId="{DB76FD22-D2E0-44E4-BDFF-595ABAD8B32E}" type="presParOf" srcId="{17FEC337-F971-4404-9F1F-A6B59504503F}" destId="{C2C66C4C-A338-4587-B5A5-5E7AD8EACE7B}" srcOrd="0" destOrd="0" presId="urn:microsoft.com/office/officeart/2005/8/layout/process1"/>
    <dgm:cxn modelId="{DE94B41D-7EB6-4347-8E3A-885D9F726889}" type="presParOf" srcId="{17FEC337-F971-4404-9F1F-A6B59504503F}" destId="{49458D15-514C-411F-8C20-F3C7F0568472}" srcOrd="1" destOrd="0" presId="urn:microsoft.com/office/officeart/2005/8/layout/process1"/>
    <dgm:cxn modelId="{377E670D-4757-42DE-99E2-850A1F889C9A}" type="presParOf" srcId="{49458D15-514C-411F-8C20-F3C7F0568472}" destId="{E8FBE206-D5E6-46B2-9539-F77713AEFAAC}" srcOrd="0" destOrd="0" presId="urn:microsoft.com/office/officeart/2005/8/layout/process1"/>
    <dgm:cxn modelId="{E68EF877-F9C8-46CC-84E7-B30D9D271C65}" type="presParOf" srcId="{17FEC337-F971-4404-9F1F-A6B59504503F}" destId="{7253228D-984D-48E6-8405-1BBC154AB751}" srcOrd="2" destOrd="0" presId="urn:microsoft.com/office/officeart/2005/8/layout/process1"/>
    <dgm:cxn modelId="{42FFD811-73DC-4896-84F7-CD26A06C4EE7}" type="presParOf" srcId="{17FEC337-F971-4404-9F1F-A6B59504503F}" destId="{764E8B24-88C5-40A9-B1B9-7619F1462A36}" srcOrd="3" destOrd="0" presId="urn:microsoft.com/office/officeart/2005/8/layout/process1"/>
    <dgm:cxn modelId="{EAD17647-D047-4DAD-86D0-FB5F3F86468A}" type="presParOf" srcId="{764E8B24-88C5-40A9-B1B9-7619F1462A36}" destId="{0DC23C37-2586-40B3-9FD5-778812A2736E}" srcOrd="0" destOrd="0" presId="urn:microsoft.com/office/officeart/2005/8/layout/process1"/>
    <dgm:cxn modelId="{74FF8086-0FE9-48FB-A371-14B54BE4747D}" type="presParOf" srcId="{17FEC337-F971-4404-9F1F-A6B59504503F}" destId="{AF6AF97F-EA30-4711-B276-59C9A3D395E3}"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4EF9B9E-D2D3-4909-87F6-8E1B0B386578}" type="doc">
      <dgm:prSet loTypeId="urn:microsoft.com/office/officeart/2005/8/layout/arrow5" loCatId="relationship" qsTypeId="urn:microsoft.com/office/officeart/2005/8/quickstyle/simple4" qsCatId="simple" csTypeId="urn:microsoft.com/office/officeart/2005/8/colors/colorful1" csCatId="colorful"/>
      <dgm:spPr/>
      <dgm:t>
        <a:bodyPr/>
        <a:lstStyle/>
        <a:p>
          <a:endParaRPr lang="en-US"/>
        </a:p>
      </dgm:t>
    </dgm:pt>
    <dgm:pt modelId="{70BA7001-2B6B-4EB0-8BCC-8BB76CC18F4F}">
      <dgm:prSet/>
      <dgm:spPr/>
      <dgm:t>
        <a:bodyPr/>
        <a:lstStyle/>
        <a:p>
          <a:r>
            <a:rPr lang="en-GB"/>
            <a:t>Referral for specialized services: Refer the family to appropriate professionals and services that can address their specific needs. This may include referrals to therapists or counsellors experienced in trauma-informed care, substance abuse treatment programs, and support groups for both the children and the non-abusive parent.</a:t>
          </a:r>
          <a:endParaRPr lang="en-US"/>
        </a:p>
      </dgm:t>
    </dgm:pt>
    <dgm:pt modelId="{0A12D180-2B85-40E6-9FC3-96DF7075DCF8}" type="parTrans" cxnId="{32F60212-0D85-48CE-937C-90170E7057A1}">
      <dgm:prSet/>
      <dgm:spPr/>
      <dgm:t>
        <a:bodyPr/>
        <a:lstStyle/>
        <a:p>
          <a:endParaRPr lang="en-US"/>
        </a:p>
      </dgm:t>
    </dgm:pt>
    <dgm:pt modelId="{16CD08FC-488F-4F22-B703-F39F61CF72DE}" type="sibTrans" cxnId="{32F60212-0D85-48CE-937C-90170E7057A1}">
      <dgm:prSet/>
      <dgm:spPr/>
      <dgm:t>
        <a:bodyPr/>
        <a:lstStyle/>
        <a:p>
          <a:endParaRPr lang="en-US"/>
        </a:p>
      </dgm:t>
    </dgm:pt>
    <dgm:pt modelId="{E8A38FD3-576F-4279-942C-BCA4F19FAE0F}">
      <dgm:prSet/>
      <dgm:spPr/>
      <dgm:t>
        <a:bodyPr/>
        <a:lstStyle/>
        <a:p>
          <a:r>
            <a:rPr lang="en-GB"/>
            <a:t>Child protection services: Depending on the severity of the situation and local regulations, it might be necessary to involve child protection services to ensure the children's safety and well-being. These agencies can conduct their own assessments and provide ongoing support.</a:t>
          </a:r>
          <a:endParaRPr lang="en-US"/>
        </a:p>
      </dgm:t>
    </dgm:pt>
    <dgm:pt modelId="{5CCC2B75-4C1D-47A5-A46C-0FEF1479797F}" type="parTrans" cxnId="{F8045009-880A-484F-B582-F330C02EF13E}">
      <dgm:prSet/>
      <dgm:spPr/>
      <dgm:t>
        <a:bodyPr/>
        <a:lstStyle/>
        <a:p>
          <a:endParaRPr lang="en-US"/>
        </a:p>
      </dgm:t>
    </dgm:pt>
    <dgm:pt modelId="{1F385075-5EB8-4D09-AE48-B0870EB3EF3A}" type="sibTrans" cxnId="{F8045009-880A-484F-B582-F330C02EF13E}">
      <dgm:prSet/>
      <dgm:spPr/>
      <dgm:t>
        <a:bodyPr/>
        <a:lstStyle/>
        <a:p>
          <a:endParaRPr lang="en-US"/>
        </a:p>
      </dgm:t>
    </dgm:pt>
    <dgm:pt modelId="{394E4071-E186-405A-9A7D-544BA7ACB3A8}" type="pres">
      <dgm:prSet presAssocID="{84EF9B9E-D2D3-4909-87F6-8E1B0B386578}" presName="diagram" presStyleCnt="0">
        <dgm:presLayoutVars>
          <dgm:dir/>
          <dgm:resizeHandles val="exact"/>
        </dgm:presLayoutVars>
      </dgm:prSet>
      <dgm:spPr/>
    </dgm:pt>
    <dgm:pt modelId="{AEC7660A-BBC3-4EAF-B1EB-6D579E84EA52}" type="pres">
      <dgm:prSet presAssocID="{70BA7001-2B6B-4EB0-8BCC-8BB76CC18F4F}" presName="arrow" presStyleLbl="node1" presStyleIdx="0" presStyleCnt="2">
        <dgm:presLayoutVars>
          <dgm:bulletEnabled val="1"/>
        </dgm:presLayoutVars>
      </dgm:prSet>
      <dgm:spPr/>
    </dgm:pt>
    <dgm:pt modelId="{FB355E17-EEFF-42FC-B2EA-2119F5652BDB}" type="pres">
      <dgm:prSet presAssocID="{E8A38FD3-576F-4279-942C-BCA4F19FAE0F}" presName="arrow" presStyleLbl="node1" presStyleIdx="1" presStyleCnt="2">
        <dgm:presLayoutVars>
          <dgm:bulletEnabled val="1"/>
        </dgm:presLayoutVars>
      </dgm:prSet>
      <dgm:spPr/>
    </dgm:pt>
  </dgm:ptLst>
  <dgm:cxnLst>
    <dgm:cxn modelId="{F8045009-880A-484F-B582-F330C02EF13E}" srcId="{84EF9B9E-D2D3-4909-87F6-8E1B0B386578}" destId="{E8A38FD3-576F-4279-942C-BCA4F19FAE0F}" srcOrd="1" destOrd="0" parTransId="{5CCC2B75-4C1D-47A5-A46C-0FEF1479797F}" sibTransId="{1F385075-5EB8-4D09-AE48-B0870EB3EF3A}"/>
    <dgm:cxn modelId="{32F60212-0D85-48CE-937C-90170E7057A1}" srcId="{84EF9B9E-D2D3-4909-87F6-8E1B0B386578}" destId="{70BA7001-2B6B-4EB0-8BCC-8BB76CC18F4F}" srcOrd="0" destOrd="0" parTransId="{0A12D180-2B85-40E6-9FC3-96DF7075DCF8}" sibTransId="{16CD08FC-488F-4F22-B703-F39F61CF72DE}"/>
    <dgm:cxn modelId="{A8275224-3D02-4602-AD77-248AA874D430}" type="presOf" srcId="{E8A38FD3-576F-4279-942C-BCA4F19FAE0F}" destId="{FB355E17-EEFF-42FC-B2EA-2119F5652BDB}" srcOrd="0" destOrd="0" presId="urn:microsoft.com/office/officeart/2005/8/layout/arrow5"/>
    <dgm:cxn modelId="{B497C431-B58B-45D9-A4A2-92315DECEE37}" type="presOf" srcId="{70BA7001-2B6B-4EB0-8BCC-8BB76CC18F4F}" destId="{AEC7660A-BBC3-4EAF-B1EB-6D579E84EA52}" srcOrd="0" destOrd="0" presId="urn:microsoft.com/office/officeart/2005/8/layout/arrow5"/>
    <dgm:cxn modelId="{859D196D-C257-4BAD-AE40-C8FC815E9E24}" type="presOf" srcId="{84EF9B9E-D2D3-4909-87F6-8E1B0B386578}" destId="{394E4071-E186-405A-9A7D-544BA7ACB3A8}" srcOrd="0" destOrd="0" presId="urn:microsoft.com/office/officeart/2005/8/layout/arrow5"/>
    <dgm:cxn modelId="{ABDAC0C3-9959-479B-B36C-B9ABC13C59DF}" type="presParOf" srcId="{394E4071-E186-405A-9A7D-544BA7ACB3A8}" destId="{AEC7660A-BBC3-4EAF-B1EB-6D579E84EA52}" srcOrd="0" destOrd="0" presId="urn:microsoft.com/office/officeart/2005/8/layout/arrow5"/>
    <dgm:cxn modelId="{F7639F63-3C2D-47AD-B89E-E975904C7AF8}" type="presParOf" srcId="{394E4071-E186-405A-9A7D-544BA7ACB3A8}" destId="{FB355E17-EEFF-42FC-B2EA-2119F5652BDB}" srcOrd="1" destOrd="0" presId="urn:microsoft.com/office/officeart/2005/8/layout/arrow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E50B3AB-A583-439A-A453-A1A5233D33B1}" type="doc">
      <dgm:prSet loTypeId="urn:microsoft.com/office/officeart/2005/8/layout/hierarchy1" loCatId="hierarchy" qsTypeId="urn:microsoft.com/office/officeart/2005/8/quickstyle/simple1" qsCatId="simple" csTypeId="urn:microsoft.com/office/officeart/2005/8/colors/accent0_3" csCatId="mainScheme"/>
      <dgm:spPr/>
      <dgm:t>
        <a:bodyPr/>
        <a:lstStyle/>
        <a:p>
          <a:endParaRPr lang="en-US"/>
        </a:p>
      </dgm:t>
    </dgm:pt>
    <dgm:pt modelId="{4D1F0498-B0C4-40F0-B706-AA96307BDFB0}">
      <dgm:prSet/>
      <dgm:spPr/>
      <dgm:t>
        <a:bodyPr/>
        <a:lstStyle/>
        <a:p>
          <a:r>
            <a:rPr lang="en-GB"/>
            <a:t>Parenting support: Offer parenting support to the non-abusive parent, focusing on strategies to manage challenging behaviours and promote a safe and nurturing environment. This support can be provided through individual or group sessions, parenting classes, or referrals to evidence-based parenting programs.</a:t>
          </a:r>
          <a:endParaRPr lang="en-US"/>
        </a:p>
      </dgm:t>
    </dgm:pt>
    <dgm:pt modelId="{19814134-A1FA-4004-AEF4-FD5C63C91AEA}" type="parTrans" cxnId="{208DFAED-352F-43B3-B8C7-CD64B9604413}">
      <dgm:prSet/>
      <dgm:spPr/>
      <dgm:t>
        <a:bodyPr/>
        <a:lstStyle/>
        <a:p>
          <a:endParaRPr lang="en-US"/>
        </a:p>
      </dgm:t>
    </dgm:pt>
    <dgm:pt modelId="{B154B508-F32B-4A40-9B75-AC1BAE1A99C6}" type="sibTrans" cxnId="{208DFAED-352F-43B3-B8C7-CD64B9604413}">
      <dgm:prSet/>
      <dgm:spPr/>
      <dgm:t>
        <a:bodyPr/>
        <a:lstStyle/>
        <a:p>
          <a:endParaRPr lang="en-US"/>
        </a:p>
      </dgm:t>
    </dgm:pt>
    <dgm:pt modelId="{E1F80719-63C1-4C66-82C4-FD6E69345D96}">
      <dgm:prSet/>
      <dgm:spPr/>
      <dgm:t>
        <a:bodyPr/>
        <a:lstStyle/>
        <a:p>
          <a:pPr rtl="0"/>
          <a:r>
            <a:rPr lang="en-GB"/>
            <a:t>Collaborative approach: Foster collaboration among professionals involved in the case, such as therapists, social workers, educators, and legal advocates. Regular case conferences or meetings can facilitate information sharing, coordinate interventions, and ensure a comprehensive approach.</a:t>
          </a:r>
          <a:endParaRPr lang="en-US"/>
        </a:p>
      </dgm:t>
    </dgm:pt>
    <dgm:pt modelId="{FB728A27-1D1E-4FCE-94AB-C90919784B2F}" type="parTrans" cxnId="{ECC4DBCC-6F11-4DA5-B623-EEBE82D9F5B3}">
      <dgm:prSet/>
      <dgm:spPr/>
      <dgm:t>
        <a:bodyPr/>
        <a:lstStyle/>
        <a:p>
          <a:endParaRPr lang="en-US"/>
        </a:p>
      </dgm:t>
    </dgm:pt>
    <dgm:pt modelId="{C2C32BF3-D75C-4FCF-971B-C74A3F77DB81}" type="sibTrans" cxnId="{ECC4DBCC-6F11-4DA5-B623-EEBE82D9F5B3}">
      <dgm:prSet/>
      <dgm:spPr/>
      <dgm:t>
        <a:bodyPr/>
        <a:lstStyle/>
        <a:p>
          <a:endParaRPr lang="en-US"/>
        </a:p>
      </dgm:t>
    </dgm:pt>
    <dgm:pt modelId="{023877F2-857C-426F-A7AD-A25FE88D6A6D}" type="pres">
      <dgm:prSet presAssocID="{FE50B3AB-A583-439A-A453-A1A5233D33B1}" presName="hierChild1" presStyleCnt="0">
        <dgm:presLayoutVars>
          <dgm:chPref val="1"/>
          <dgm:dir/>
          <dgm:animOne val="branch"/>
          <dgm:animLvl val="lvl"/>
          <dgm:resizeHandles/>
        </dgm:presLayoutVars>
      </dgm:prSet>
      <dgm:spPr/>
    </dgm:pt>
    <dgm:pt modelId="{E1348AF9-CAD0-4212-BA33-F1BB6D54C802}" type="pres">
      <dgm:prSet presAssocID="{4D1F0498-B0C4-40F0-B706-AA96307BDFB0}" presName="hierRoot1" presStyleCnt="0"/>
      <dgm:spPr/>
    </dgm:pt>
    <dgm:pt modelId="{CB4B4AE5-324F-44B2-B258-72C804FBA596}" type="pres">
      <dgm:prSet presAssocID="{4D1F0498-B0C4-40F0-B706-AA96307BDFB0}" presName="composite" presStyleCnt="0"/>
      <dgm:spPr/>
    </dgm:pt>
    <dgm:pt modelId="{D559D2EA-605E-41B4-9948-8FE9BDD6B8E6}" type="pres">
      <dgm:prSet presAssocID="{4D1F0498-B0C4-40F0-B706-AA96307BDFB0}" presName="background" presStyleLbl="node0" presStyleIdx="0" presStyleCnt="2"/>
      <dgm:spPr/>
    </dgm:pt>
    <dgm:pt modelId="{2B079A92-7AD8-409D-8088-333789DAA5DF}" type="pres">
      <dgm:prSet presAssocID="{4D1F0498-B0C4-40F0-B706-AA96307BDFB0}" presName="text" presStyleLbl="fgAcc0" presStyleIdx="0" presStyleCnt="2">
        <dgm:presLayoutVars>
          <dgm:chPref val="3"/>
        </dgm:presLayoutVars>
      </dgm:prSet>
      <dgm:spPr/>
    </dgm:pt>
    <dgm:pt modelId="{B22A979E-DBFF-45E5-800F-9380C7A11584}" type="pres">
      <dgm:prSet presAssocID="{4D1F0498-B0C4-40F0-B706-AA96307BDFB0}" presName="hierChild2" presStyleCnt="0"/>
      <dgm:spPr/>
    </dgm:pt>
    <dgm:pt modelId="{0752BC90-2964-4159-A859-08F798F91EC5}" type="pres">
      <dgm:prSet presAssocID="{E1F80719-63C1-4C66-82C4-FD6E69345D96}" presName="hierRoot1" presStyleCnt="0"/>
      <dgm:spPr/>
    </dgm:pt>
    <dgm:pt modelId="{850D3BA8-4DE7-4BB1-B98D-9DA74D406B5B}" type="pres">
      <dgm:prSet presAssocID="{E1F80719-63C1-4C66-82C4-FD6E69345D96}" presName="composite" presStyleCnt="0"/>
      <dgm:spPr/>
    </dgm:pt>
    <dgm:pt modelId="{34C5F7FE-3EC2-4BD4-B2D4-E9B559F1B9EB}" type="pres">
      <dgm:prSet presAssocID="{E1F80719-63C1-4C66-82C4-FD6E69345D96}" presName="background" presStyleLbl="node0" presStyleIdx="1" presStyleCnt="2"/>
      <dgm:spPr/>
    </dgm:pt>
    <dgm:pt modelId="{EC7338F8-0E2A-4E28-9910-C377B29F4218}" type="pres">
      <dgm:prSet presAssocID="{E1F80719-63C1-4C66-82C4-FD6E69345D96}" presName="text" presStyleLbl="fgAcc0" presStyleIdx="1" presStyleCnt="2">
        <dgm:presLayoutVars>
          <dgm:chPref val="3"/>
        </dgm:presLayoutVars>
      </dgm:prSet>
      <dgm:spPr/>
    </dgm:pt>
    <dgm:pt modelId="{056CAE05-7070-435F-BED1-A5B6EB8232CA}" type="pres">
      <dgm:prSet presAssocID="{E1F80719-63C1-4C66-82C4-FD6E69345D96}" presName="hierChild2" presStyleCnt="0"/>
      <dgm:spPr/>
    </dgm:pt>
  </dgm:ptLst>
  <dgm:cxnLst>
    <dgm:cxn modelId="{3EEBC19F-C0FA-43C1-B2EC-C6FEF732AF56}" type="presOf" srcId="{FE50B3AB-A583-439A-A453-A1A5233D33B1}" destId="{023877F2-857C-426F-A7AD-A25FE88D6A6D}" srcOrd="0" destOrd="0" presId="urn:microsoft.com/office/officeart/2005/8/layout/hierarchy1"/>
    <dgm:cxn modelId="{ECC4DBCC-6F11-4DA5-B623-EEBE82D9F5B3}" srcId="{FE50B3AB-A583-439A-A453-A1A5233D33B1}" destId="{E1F80719-63C1-4C66-82C4-FD6E69345D96}" srcOrd="1" destOrd="0" parTransId="{FB728A27-1D1E-4FCE-94AB-C90919784B2F}" sibTransId="{C2C32BF3-D75C-4FCF-971B-C74A3F77DB81}"/>
    <dgm:cxn modelId="{D62812DB-FFD2-4A32-BC9C-30C71994FA10}" type="presOf" srcId="{4D1F0498-B0C4-40F0-B706-AA96307BDFB0}" destId="{2B079A92-7AD8-409D-8088-333789DAA5DF}" srcOrd="0" destOrd="0" presId="urn:microsoft.com/office/officeart/2005/8/layout/hierarchy1"/>
    <dgm:cxn modelId="{208DFAED-352F-43B3-B8C7-CD64B9604413}" srcId="{FE50B3AB-A583-439A-A453-A1A5233D33B1}" destId="{4D1F0498-B0C4-40F0-B706-AA96307BDFB0}" srcOrd="0" destOrd="0" parTransId="{19814134-A1FA-4004-AEF4-FD5C63C91AEA}" sibTransId="{B154B508-F32B-4A40-9B75-AC1BAE1A99C6}"/>
    <dgm:cxn modelId="{25943CFA-2843-43FD-86F6-81380F2C2548}" type="presOf" srcId="{E1F80719-63C1-4C66-82C4-FD6E69345D96}" destId="{EC7338F8-0E2A-4E28-9910-C377B29F4218}" srcOrd="0" destOrd="0" presId="urn:microsoft.com/office/officeart/2005/8/layout/hierarchy1"/>
    <dgm:cxn modelId="{5C2C551E-81E4-461B-8E02-BB69B092F77F}" type="presParOf" srcId="{023877F2-857C-426F-A7AD-A25FE88D6A6D}" destId="{E1348AF9-CAD0-4212-BA33-F1BB6D54C802}" srcOrd="0" destOrd="0" presId="urn:microsoft.com/office/officeart/2005/8/layout/hierarchy1"/>
    <dgm:cxn modelId="{52B07A0F-C4A1-4F63-956E-52883119D3CB}" type="presParOf" srcId="{E1348AF9-CAD0-4212-BA33-F1BB6D54C802}" destId="{CB4B4AE5-324F-44B2-B258-72C804FBA596}" srcOrd="0" destOrd="0" presId="urn:microsoft.com/office/officeart/2005/8/layout/hierarchy1"/>
    <dgm:cxn modelId="{06F84A37-D3AD-488E-969E-C2EB45B20A0A}" type="presParOf" srcId="{CB4B4AE5-324F-44B2-B258-72C804FBA596}" destId="{D559D2EA-605E-41B4-9948-8FE9BDD6B8E6}" srcOrd="0" destOrd="0" presId="urn:microsoft.com/office/officeart/2005/8/layout/hierarchy1"/>
    <dgm:cxn modelId="{45FDD493-B92B-43D5-9277-179379E0BD06}" type="presParOf" srcId="{CB4B4AE5-324F-44B2-B258-72C804FBA596}" destId="{2B079A92-7AD8-409D-8088-333789DAA5DF}" srcOrd="1" destOrd="0" presId="urn:microsoft.com/office/officeart/2005/8/layout/hierarchy1"/>
    <dgm:cxn modelId="{81482216-0A4F-4C8D-A1AE-340C56A48855}" type="presParOf" srcId="{E1348AF9-CAD0-4212-BA33-F1BB6D54C802}" destId="{B22A979E-DBFF-45E5-800F-9380C7A11584}" srcOrd="1" destOrd="0" presId="urn:microsoft.com/office/officeart/2005/8/layout/hierarchy1"/>
    <dgm:cxn modelId="{79ABE39E-A6B8-49FF-873C-6109A1D13FC1}" type="presParOf" srcId="{023877F2-857C-426F-A7AD-A25FE88D6A6D}" destId="{0752BC90-2964-4159-A859-08F798F91EC5}" srcOrd="1" destOrd="0" presId="urn:microsoft.com/office/officeart/2005/8/layout/hierarchy1"/>
    <dgm:cxn modelId="{C175E917-AF51-43A9-8425-368C415AAD44}" type="presParOf" srcId="{0752BC90-2964-4159-A859-08F798F91EC5}" destId="{850D3BA8-4DE7-4BB1-B98D-9DA74D406B5B}" srcOrd="0" destOrd="0" presId="urn:microsoft.com/office/officeart/2005/8/layout/hierarchy1"/>
    <dgm:cxn modelId="{B9402D21-2993-4A18-9647-5594EA9425FD}" type="presParOf" srcId="{850D3BA8-4DE7-4BB1-B98D-9DA74D406B5B}" destId="{34C5F7FE-3EC2-4BD4-B2D4-E9B559F1B9EB}" srcOrd="0" destOrd="0" presId="urn:microsoft.com/office/officeart/2005/8/layout/hierarchy1"/>
    <dgm:cxn modelId="{2B18056F-608A-424B-BAB7-C0F302A95EFE}" type="presParOf" srcId="{850D3BA8-4DE7-4BB1-B98D-9DA74D406B5B}" destId="{EC7338F8-0E2A-4E28-9910-C377B29F4218}" srcOrd="1" destOrd="0" presId="urn:microsoft.com/office/officeart/2005/8/layout/hierarchy1"/>
    <dgm:cxn modelId="{72F91AC1-F2BF-42CC-B5F8-8572DFDE94DC}" type="presParOf" srcId="{0752BC90-2964-4159-A859-08F798F91EC5}" destId="{056CAE05-7070-435F-BED1-A5B6EB8232C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68927F5-0371-4D63-9B2A-389931B0A57D}" type="doc">
      <dgm:prSet loTypeId="urn:microsoft.com/office/officeart/2016/7/layout/RepeatingBendingProcessNew" loCatId="process" qsTypeId="urn:microsoft.com/office/officeart/2005/8/quickstyle/simple2" qsCatId="simple" csTypeId="urn:microsoft.com/office/officeart/2005/8/colors/colorful2" csCatId="colorful" phldr="1"/>
      <dgm:spPr/>
      <dgm:t>
        <a:bodyPr/>
        <a:lstStyle/>
        <a:p>
          <a:endParaRPr lang="en-US"/>
        </a:p>
      </dgm:t>
    </dgm:pt>
    <dgm:pt modelId="{42475EC3-47C1-4809-A912-2C2FEEB1169C}">
      <dgm:prSet/>
      <dgm:spPr/>
      <dgm:t>
        <a:bodyPr/>
        <a:lstStyle/>
        <a:p>
          <a:pPr rtl="0"/>
          <a:r>
            <a:rPr lang="en-GB"/>
            <a:t>Domestic abuse has a profound impact on the emotional and developmental well-being of young children</a:t>
          </a:r>
          <a:r>
            <a:rPr lang="en-GB">
              <a:latin typeface="Calibri Light" panose="020F0302020204030204"/>
            </a:rPr>
            <a:t> </a:t>
          </a:r>
          <a:r>
            <a:rPr lang="en-GB">
              <a:solidFill>
                <a:srgbClr val="222222"/>
              </a:solidFill>
              <a:latin typeface="Arial"/>
              <a:cs typeface="Arial"/>
            </a:rPr>
            <a:t>Maddoux, J., 2015</a:t>
          </a:r>
          <a:r>
            <a:rPr lang="en-GB"/>
            <a:t>. </a:t>
          </a:r>
          <a:endParaRPr lang="en-US"/>
        </a:p>
      </dgm:t>
    </dgm:pt>
    <dgm:pt modelId="{9EEA760D-F7C2-4D11-BEE4-7DDAC55FC31F}" type="parTrans" cxnId="{07A9BE20-DCBA-4A56-85B1-A970A98CE0AF}">
      <dgm:prSet/>
      <dgm:spPr/>
      <dgm:t>
        <a:bodyPr/>
        <a:lstStyle/>
        <a:p>
          <a:endParaRPr lang="en-US"/>
        </a:p>
      </dgm:t>
    </dgm:pt>
    <dgm:pt modelId="{783BFF0A-09A6-44CD-A16B-8017A57918B2}" type="sibTrans" cxnId="{07A9BE20-DCBA-4A56-85B1-A970A98CE0AF}">
      <dgm:prSet/>
      <dgm:spPr/>
      <dgm:t>
        <a:bodyPr/>
        <a:lstStyle/>
        <a:p>
          <a:endParaRPr lang="en-US"/>
        </a:p>
      </dgm:t>
    </dgm:pt>
    <dgm:pt modelId="{E052E961-9696-4A0B-B273-A763F476E49E}">
      <dgm:prSet/>
      <dgm:spPr/>
      <dgm:t>
        <a:bodyPr/>
        <a:lstStyle/>
        <a:p>
          <a:pPr rtl="0"/>
          <a:r>
            <a:rPr lang="en-GB"/>
            <a:t>Emotional Effects</a:t>
          </a:r>
          <a:r>
            <a:rPr lang="en-GB">
              <a:latin typeface="Calibri Light" panose="020F0302020204030204"/>
            </a:rPr>
            <a:t> –exposure to violence could cause mental health problems </a:t>
          </a:r>
          <a:r>
            <a:rPr lang="en-GB">
              <a:solidFill>
                <a:srgbClr val="222222"/>
              </a:solidFill>
              <a:latin typeface="Arial"/>
              <a:cs typeface="Arial"/>
            </a:rPr>
            <a:t>Adelstein, S., 2011</a:t>
          </a:r>
          <a:endParaRPr lang="en-US">
            <a:latin typeface="Calibri Light" panose="020F0302020204030204"/>
          </a:endParaRPr>
        </a:p>
      </dgm:t>
    </dgm:pt>
    <dgm:pt modelId="{62EA12CC-0877-437E-AC3B-2AE7F1FFA088}" type="parTrans" cxnId="{B4F43171-4896-4AA6-93AB-80A1910227A3}">
      <dgm:prSet/>
      <dgm:spPr/>
      <dgm:t>
        <a:bodyPr/>
        <a:lstStyle/>
        <a:p>
          <a:endParaRPr lang="en-US"/>
        </a:p>
      </dgm:t>
    </dgm:pt>
    <dgm:pt modelId="{8C95E722-1BE8-4DD5-A81F-BD0E562F7A5E}" type="sibTrans" cxnId="{B4F43171-4896-4AA6-93AB-80A1910227A3}">
      <dgm:prSet/>
      <dgm:spPr/>
      <dgm:t>
        <a:bodyPr/>
        <a:lstStyle/>
        <a:p>
          <a:endParaRPr lang="en-US"/>
        </a:p>
      </dgm:t>
    </dgm:pt>
    <dgm:pt modelId="{3170CA66-57DC-4604-B557-58CE35A425E3}">
      <dgm:prSet/>
      <dgm:spPr/>
      <dgm:t>
        <a:bodyPr/>
        <a:lstStyle/>
        <a:p>
          <a:pPr rtl="0"/>
          <a:r>
            <a:rPr lang="en-GB">
              <a:latin typeface="Arial"/>
              <a:cs typeface="Arial"/>
            </a:rPr>
            <a:t>Psychological Trauma-replaying and rediscovering history of abuse. </a:t>
          </a:r>
          <a:r>
            <a:rPr lang="en-GB">
              <a:solidFill>
                <a:srgbClr val="222222"/>
              </a:solidFill>
              <a:latin typeface="Arial"/>
              <a:cs typeface="Arial"/>
            </a:rPr>
            <a:t>Giller, E., 1999</a:t>
          </a:r>
          <a:endParaRPr lang="en-US">
            <a:latin typeface="Arial"/>
            <a:cs typeface="Arial"/>
          </a:endParaRPr>
        </a:p>
      </dgm:t>
    </dgm:pt>
    <dgm:pt modelId="{A1B4792B-36C8-41A7-B3D5-E9786C8C3D2A}" type="parTrans" cxnId="{B84119DE-49A9-4542-96E7-21503DBC6C71}">
      <dgm:prSet/>
      <dgm:spPr/>
      <dgm:t>
        <a:bodyPr/>
        <a:lstStyle/>
        <a:p>
          <a:endParaRPr lang="en-US"/>
        </a:p>
      </dgm:t>
    </dgm:pt>
    <dgm:pt modelId="{CE4DD116-D067-4B01-BC90-E20CCC212F9E}" type="sibTrans" cxnId="{B84119DE-49A9-4542-96E7-21503DBC6C71}">
      <dgm:prSet/>
      <dgm:spPr/>
      <dgm:t>
        <a:bodyPr/>
        <a:lstStyle/>
        <a:p>
          <a:endParaRPr lang="en-US"/>
        </a:p>
      </dgm:t>
    </dgm:pt>
    <dgm:pt modelId="{04D628E6-98B2-431B-8BCB-FEE6B34ECBD7}">
      <dgm:prSet/>
      <dgm:spPr/>
      <dgm:t>
        <a:bodyPr/>
        <a:lstStyle/>
        <a:p>
          <a:pPr rtl="0"/>
          <a:r>
            <a:rPr lang="en-GB"/>
            <a:t>Developmental Effects</a:t>
          </a:r>
          <a:r>
            <a:rPr lang="en-GB">
              <a:latin typeface="Calibri Light" panose="020F0302020204030204"/>
            </a:rPr>
            <a:t> -low self-esteem also begin to self-harm </a:t>
          </a:r>
          <a:r>
            <a:rPr lang="en-GB">
              <a:solidFill>
                <a:srgbClr val="333333"/>
              </a:solidFill>
              <a:latin typeface="Georgia"/>
            </a:rPr>
            <a:t>Kendall, J. (2002)</a:t>
          </a:r>
        </a:p>
      </dgm:t>
    </dgm:pt>
    <dgm:pt modelId="{46135CA7-B793-43CB-9A48-E8DF35974434}" type="parTrans" cxnId="{5A0B1698-3C9A-4BB6-94CB-71B508060123}">
      <dgm:prSet/>
      <dgm:spPr/>
      <dgm:t>
        <a:bodyPr/>
        <a:lstStyle/>
        <a:p>
          <a:endParaRPr lang="en-US"/>
        </a:p>
      </dgm:t>
    </dgm:pt>
    <dgm:pt modelId="{D295AB2F-BA8B-46D2-AE64-126D5E8C508C}" type="sibTrans" cxnId="{5A0B1698-3C9A-4BB6-94CB-71B508060123}">
      <dgm:prSet/>
      <dgm:spPr/>
      <dgm:t>
        <a:bodyPr/>
        <a:lstStyle/>
        <a:p>
          <a:endParaRPr lang="en-US"/>
        </a:p>
      </dgm:t>
    </dgm:pt>
    <dgm:pt modelId="{550A89B4-AF88-4C90-8BF6-74129A42B895}">
      <dgm:prSet/>
      <dgm:spPr/>
      <dgm:t>
        <a:bodyPr/>
        <a:lstStyle/>
        <a:p>
          <a:pPr rtl="0"/>
          <a:r>
            <a:rPr lang="en-GB"/>
            <a:t>Attachment </a:t>
          </a:r>
          <a:r>
            <a:rPr lang="en-GB">
              <a:latin typeface="Calibri Light" panose="020F0302020204030204"/>
            </a:rPr>
            <a:t>Issues-children may feel anxious and insecure </a:t>
          </a:r>
          <a:r>
            <a:rPr lang="en-GB" err="1">
              <a:solidFill>
                <a:srgbClr val="212C4F"/>
              </a:solidFill>
            </a:rPr>
            <a:t>Mikulincer</a:t>
          </a:r>
          <a:r>
            <a:rPr lang="en-GB">
              <a:solidFill>
                <a:srgbClr val="212C4F"/>
              </a:solidFill>
            </a:rPr>
            <a:t>, M., Shaver, P.R. (2007)</a:t>
          </a:r>
          <a:endParaRPr lang="en-US"/>
        </a:p>
      </dgm:t>
    </dgm:pt>
    <dgm:pt modelId="{5CBF7569-2F1D-4217-A33C-5DCFA2EAEB35}" type="parTrans" cxnId="{9C2C844B-03C6-4A9C-AAFE-C7C54519C271}">
      <dgm:prSet/>
      <dgm:spPr/>
      <dgm:t>
        <a:bodyPr/>
        <a:lstStyle/>
        <a:p>
          <a:endParaRPr lang="en-US"/>
        </a:p>
      </dgm:t>
    </dgm:pt>
    <dgm:pt modelId="{3D9AC06C-1565-477E-AB5D-72D725CA33A6}" type="sibTrans" cxnId="{9C2C844B-03C6-4A9C-AAFE-C7C54519C271}">
      <dgm:prSet/>
      <dgm:spPr/>
      <dgm:t>
        <a:bodyPr/>
        <a:lstStyle/>
        <a:p>
          <a:endParaRPr lang="en-US"/>
        </a:p>
      </dgm:t>
    </dgm:pt>
    <dgm:pt modelId="{A4AF94DC-6FD8-4643-A522-401BF606B0B1}">
      <dgm:prSet/>
      <dgm:spPr/>
      <dgm:t>
        <a:bodyPr/>
        <a:lstStyle/>
        <a:p>
          <a:pPr rtl="0"/>
          <a:r>
            <a:rPr lang="en-GB"/>
            <a:t>Long-Term Implications</a:t>
          </a:r>
          <a:r>
            <a:rPr lang="en-GB">
              <a:latin typeface="Calibri Light" panose="020F0302020204030204"/>
            </a:rPr>
            <a:t> - deep depression, troubled relationships as an adult also educational difficulties (Hart et al. 1996).</a:t>
          </a:r>
          <a:endParaRPr lang="en-US"/>
        </a:p>
      </dgm:t>
    </dgm:pt>
    <dgm:pt modelId="{FB86D6FE-6D2C-4FB2-979C-3D0FC1071AE6}" type="parTrans" cxnId="{4FE5AD12-CFB1-44C7-9E4F-0EEC7BAED9A4}">
      <dgm:prSet/>
      <dgm:spPr/>
      <dgm:t>
        <a:bodyPr/>
        <a:lstStyle/>
        <a:p>
          <a:endParaRPr lang="en-US"/>
        </a:p>
      </dgm:t>
    </dgm:pt>
    <dgm:pt modelId="{10024FD8-DBDF-407E-8B0D-D4F9113DA27E}" type="sibTrans" cxnId="{4FE5AD12-CFB1-44C7-9E4F-0EEC7BAED9A4}">
      <dgm:prSet/>
      <dgm:spPr/>
      <dgm:t>
        <a:bodyPr/>
        <a:lstStyle/>
        <a:p>
          <a:endParaRPr lang="en-US"/>
        </a:p>
      </dgm:t>
    </dgm:pt>
    <dgm:pt modelId="{957E069C-B49B-43F2-8092-AC0024CB8A8B}">
      <dgm:prSet/>
      <dgm:spPr/>
      <dgm:t>
        <a:bodyPr/>
        <a:lstStyle/>
        <a:p>
          <a:pPr rtl="0"/>
          <a:r>
            <a:rPr lang="en-GB"/>
            <a:t>Risk of </a:t>
          </a:r>
          <a:r>
            <a:rPr lang="en-GB">
              <a:latin typeface="Calibri Light" panose="020F0302020204030204"/>
            </a:rPr>
            <a:t>Revictimization- not protected and being vulnerable in different situations (</a:t>
          </a:r>
          <a:r>
            <a:rPr lang="en-GB">
              <a:solidFill>
                <a:srgbClr val="222222"/>
              </a:solidFill>
              <a:latin typeface="Arial"/>
              <a:cs typeface="Arial"/>
            </a:rPr>
            <a:t>Turner</a:t>
          </a:r>
          <a:r>
            <a:rPr lang="en-GB">
              <a:latin typeface="Calibri Light" panose="020F0302020204030204"/>
            </a:rPr>
            <a:t>, 2019)</a:t>
          </a:r>
          <a:endParaRPr lang="en-US"/>
        </a:p>
      </dgm:t>
    </dgm:pt>
    <dgm:pt modelId="{6C521E58-9751-462A-A94A-AD8CF4705182}" type="parTrans" cxnId="{8C7A5705-67EA-47BB-9298-DBEEF64F38A9}">
      <dgm:prSet/>
      <dgm:spPr/>
      <dgm:t>
        <a:bodyPr/>
        <a:lstStyle/>
        <a:p>
          <a:endParaRPr lang="en-US"/>
        </a:p>
      </dgm:t>
    </dgm:pt>
    <dgm:pt modelId="{D42EF48A-224A-4AF6-90E0-4372B40C4A40}" type="sibTrans" cxnId="{8C7A5705-67EA-47BB-9298-DBEEF64F38A9}">
      <dgm:prSet/>
      <dgm:spPr/>
      <dgm:t>
        <a:bodyPr/>
        <a:lstStyle/>
        <a:p>
          <a:endParaRPr lang="en-US"/>
        </a:p>
      </dgm:t>
    </dgm:pt>
    <dgm:pt modelId="{5B1A2F3D-735A-43CA-BEE0-C0894C198916}">
      <dgm:prSet/>
      <dgm:spPr/>
      <dgm:t>
        <a:bodyPr/>
        <a:lstStyle/>
        <a:p>
          <a:pPr rtl="0"/>
          <a:r>
            <a:rPr lang="en-GB"/>
            <a:t>Increased Risk of Traumatic </a:t>
          </a:r>
          <a:r>
            <a:rPr lang="en-GB">
              <a:latin typeface="Calibri Light" panose="020F0302020204030204"/>
            </a:rPr>
            <a:t>Stress- </a:t>
          </a:r>
          <a:r>
            <a:rPr lang="en-GB" err="1">
              <a:latin typeface="Calibri Light" panose="020F0302020204030204"/>
            </a:rPr>
            <a:t>i.e</a:t>
          </a:r>
          <a:r>
            <a:rPr lang="en-GB">
              <a:latin typeface="Calibri Light" panose="020F0302020204030204"/>
            </a:rPr>
            <a:t> PTSD (</a:t>
          </a:r>
          <a:r>
            <a:rPr lang="en-GB" err="1">
              <a:latin typeface="Calibri Light" panose="020F0302020204030204"/>
            </a:rPr>
            <a:t>Pynoos</a:t>
          </a:r>
          <a:r>
            <a:rPr lang="en-GB">
              <a:latin typeface="Calibri Light" panose="020F0302020204030204"/>
            </a:rPr>
            <a:t>, et al.,1987)</a:t>
          </a:r>
          <a:endParaRPr lang="en-GB"/>
        </a:p>
      </dgm:t>
    </dgm:pt>
    <dgm:pt modelId="{53132FAA-92DA-48AF-8E07-78F2BECA4560}" type="parTrans" cxnId="{4F74C0E4-D52D-4B43-8E8A-F695B52B2695}">
      <dgm:prSet/>
      <dgm:spPr/>
      <dgm:t>
        <a:bodyPr/>
        <a:lstStyle/>
        <a:p>
          <a:endParaRPr lang="en-US"/>
        </a:p>
      </dgm:t>
    </dgm:pt>
    <dgm:pt modelId="{D3BF0323-2637-42C6-A9E1-A8733BC8197C}" type="sibTrans" cxnId="{4F74C0E4-D52D-4B43-8E8A-F695B52B2695}">
      <dgm:prSet/>
      <dgm:spPr/>
      <dgm:t>
        <a:bodyPr/>
        <a:lstStyle/>
        <a:p>
          <a:endParaRPr lang="en-US"/>
        </a:p>
      </dgm:t>
    </dgm:pt>
    <dgm:pt modelId="{ABCBC876-2361-4CA4-A8DC-184024F28208}" type="pres">
      <dgm:prSet presAssocID="{668927F5-0371-4D63-9B2A-389931B0A57D}" presName="Name0" presStyleCnt="0">
        <dgm:presLayoutVars>
          <dgm:dir/>
          <dgm:resizeHandles val="exact"/>
        </dgm:presLayoutVars>
      </dgm:prSet>
      <dgm:spPr/>
    </dgm:pt>
    <dgm:pt modelId="{9A03E842-DBC5-4E8F-80DC-5D9B7E307AEA}" type="pres">
      <dgm:prSet presAssocID="{42475EC3-47C1-4809-A912-2C2FEEB1169C}" presName="node" presStyleLbl="node1" presStyleIdx="0" presStyleCnt="8">
        <dgm:presLayoutVars>
          <dgm:bulletEnabled val="1"/>
        </dgm:presLayoutVars>
      </dgm:prSet>
      <dgm:spPr/>
    </dgm:pt>
    <dgm:pt modelId="{CDAE1336-F379-4819-900E-D46DE9CD6896}" type="pres">
      <dgm:prSet presAssocID="{783BFF0A-09A6-44CD-A16B-8017A57918B2}" presName="sibTrans" presStyleLbl="sibTrans1D1" presStyleIdx="0" presStyleCnt="7"/>
      <dgm:spPr/>
    </dgm:pt>
    <dgm:pt modelId="{68C25940-F408-400B-B70D-A840073A2E93}" type="pres">
      <dgm:prSet presAssocID="{783BFF0A-09A6-44CD-A16B-8017A57918B2}" presName="connectorText" presStyleLbl="sibTrans1D1" presStyleIdx="0" presStyleCnt="7"/>
      <dgm:spPr/>
    </dgm:pt>
    <dgm:pt modelId="{DD6C2DA6-1C85-4990-9B38-DC0CBA01B983}" type="pres">
      <dgm:prSet presAssocID="{E052E961-9696-4A0B-B273-A763F476E49E}" presName="node" presStyleLbl="node1" presStyleIdx="1" presStyleCnt="8">
        <dgm:presLayoutVars>
          <dgm:bulletEnabled val="1"/>
        </dgm:presLayoutVars>
      </dgm:prSet>
      <dgm:spPr/>
    </dgm:pt>
    <dgm:pt modelId="{20C37C14-65D9-47A7-969D-950B080BE619}" type="pres">
      <dgm:prSet presAssocID="{8C95E722-1BE8-4DD5-A81F-BD0E562F7A5E}" presName="sibTrans" presStyleLbl="sibTrans1D1" presStyleIdx="1" presStyleCnt="7"/>
      <dgm:spPr/>
    </dgm:pt>
    <dgm:pt modelId="{309A0F38-FF67-4ED8-868A-E63DE3F65E7F}" type="pres">
      <dgm:prSet presAssocID="{8C95E722-1BE8-4DD5-A81F-BD0E562F7A5E}" presName="connectorText" presStyleLbl="sibTrans1D1" presStyleIdx="1" presStyleCnt="7"/>
      <dgm:spPr/>
    </dgm:pt>
    <dgm:pt modelId="{32568B7C-76DB-4C03-A3DD-4E707BA34877}" type="pres">
      <dgm:prSet presAssocID="{3170CA66-57DC-4604-B557-58CE35A425E3}" presName="node" presStyleLbl="node1" presStyleIdx="2" presStyleCnt="8">
        <dgm:presLayoutVars>
          <dgm:bulletEnabled val="1"/>
        </dgm:presLayoutVars>
      </dgm:prSet>
      <dgm:spPr/>
    </dgm:pt>
    <dgm:pt modelId="{4861A98C-EE82-444F-BA61-406C80C32570}" type="pres">
      <dgm:prSet presAssocID="{CE4DD116-D067-4B01-BC90-E20CCC212F9E}" presName="sibTrans" presStyleLbl="sibTrans1D1" presStyleIdx="2" presStyleCnt="7"/>
      <dgm:spPr/>
    </dgm:pt>
    <dgm:pt modelId="{82E129FA-DFD4-4CF3-A84E-9D84BB3553C0}" type="pres">
      <dgm:prSet presAssocID="{CE4DD116-D067-4B01-BC90-E20CCC212F9E}" presName="connectorText" presStyleLbl="sibTrans1D1" presStyleIdx="2" presStyleCnt="7"/>
      <dgm:spPr/>
    </dgm:pt>
    <dgm:pt modelId="{7E9CCED9-90F5-40A3-AB20-A802FE24C519}" type="pres">
      <dgm:prSet presAssocID="{04D628E6-98B2-431B-8BCB-FEE6B34ECBD7}" presName="node" presStyleLbl="node1" presStyleIdx="3" presStyleCnt="8">
        <dgm:presLayoutVars>
          <dgm:bulletEnabled val="1"/>
        </dgm:presLayoutVars>
      </dgm:prSet>
      <dgm:spPr/>
    </dgm:pt>
    <dgm:pt modelId="{7360BD08-C74F-48EF-B80C-EC44E18EB314}" type="pres">
      <dgm:prSet presAssocID="{D295AB2F-BA8B-46D2-AE64-126D5E8C508C}" presName="sibTrans" presStyleLbl="sibTrans1D1" presStyleIdx="3" presStyleCnt="7"/>
      <dgm:spPr/>
    </dgm:pt>
    <dgm:pt modelId="{7E72B6FC-7F71-4D3C-AD46-E4CD53163460}" type="pres">
      <dgm:prSet presAssocID="{D295AB2F-BA8B-46D2-AE64-126D5E8C508C}" presName="connectorText" presStyleLbl="sibTrans1D1" presStyleIdx="3" presStyleCnt="7"/>
      <dgm:spPr/>
    </dgm:pt>
    <dgm:pt modelId="{D89816E7-084A-447E-A47E-515BFD6341D1}" type="pres">
      <dgm:prSet presAssocID="{550A89B4-AF88-4C90-8BF6-74129A42B895}" presName="node" presStyleLbl="node1" presStyleIdx="4" presStyleCnt="8">
        <dgm:presLayoutVars>
          <dgm:bulletEnabled val="1"/>
        </dgm:presLayoutVars>
      </dgm:prSet>
      <dgm:spPr/>
    </dgm:pt>
    <dgm:pt modelId="{8AE2138B-9E4A-40F7-AEC5-C8C29854D1BF}" type="pres">
      <dgm:prSet presAssocID="{3D9AC06C-1565-477E-AB5D-72D725CA33A6}" presName="sibTrans" presStyleLbl="sibTrans1D1" presStyleIdx="4" presStyleCnt="7"/>
      <dgm:spPr/>
    </dgm:pt>
    <dgm:pt modelId="{D43A5FAE-9ABB-4146-820D-53E7A1EEF7C0}" type="pres">
      <dgm:prSet presAssocID="{3D9AC06C-1565-477E-AB5D-72D725CA33A6}" presName="connectorText" presStyleLbl="sibTrans1D1" presStyleIdx="4" presStyleCnt="7"/>
      <dgm:spPr/>
    </dgm:pt>
    <dgm:pt modelId="{94BE026F-38E3-4B68-8AB1-A2C19258DFFF}" type="pres">
      <dgm:prSet presAssocID="{A4AF94DC-6FD8-4643-A522-401BF606B0B1}" presName="node" presStyleLbl="node1" presStyleIdx="5" presStyleCnt="8">
        <dgm:presLayoutVars>
          <dgm:bulletEnabled val="1"/>
        </dgm:presLayoutVars>
      </dgm:prSet>
      <dgm:spPr/>
    </dgm:pt>
    <dgm:pt modelId="{D6055F78-AD23-495D-83A4-3B4E28EDDE5E}" type="pres">
      <dgm:prSet presAssocID="{10024FD8-DBDF-407E-8B0D-D4F9113DA27E}" presName="sibTrans" presStyleLbl="sibTrans1D1" presStyleIdx="5" presStyleCnt="7"/>
      <dgm:spPr/>
    </dgm:pt>
    <dgm:pt modelId="{9C6BDE43-F79C-4FE4-A798-A5336B0CD8B3}" type="pres">
      <dgm:prSet presAssocID="{10024FD8-DBDF-407E-8B0D-D4F9113DA27E}" presName="connectorText" presStyleLbl="sibTrans1D1" presStyleIdx="5" presStyleCnt="7"/>
      <dgm:spPr/>
    </dgm:pt>
    <dgm:pt modelId="{BA348A54-E8A3-4499-B264-0CEEF3BFFFF9}" type="pres">
      <dgm:prSet presAssocID="{957E069C-B49B-43F2-8092-AC0024CB8A8B}" presName="node" presStyleLbl="node1" presStyleIdx="6" presStyleCnt="8">
        <dgm:presLayoutVars>
          <dgm:bulletEnabled val="1"/>
        </dgm:presLayoutVars>
      </dgm:prSet>
      <dgm:spPr/>
    </dgm:pt>
    <dgm:pt modelId="{52AF4684-99F1-44DC-892E-349E6CEE1664}" type="pres">
      <dgm:prSet presAssocID="{D42EF48A-224A-4AF6-90E0-4372B40C4A40}" presName="sibTrans" presStyleLbl="sibTrans1D1" presStyleIdx="6" presStyleCnt="7"/>
      <dgm:spPr/>
    </dgm:pt>
    <dgm:pt modelId="{15A38EC5-8D9F-4EDB-BBC4-A20A65E9D607}" type="pres">
      <dgm:prSet presAssocID="{D42EF48A-224A-4AF6-90E0-4372B40C4A40}" presName="connectorText" presStyleLbl="sibTrans1D1" presStyleIdx="6" presStyleCnt="7"/>
      <dgm:spPr/>
    </dgm:pt>
    <dgm:pt modelId="{F3E2E825-BC43-4277-A9CA-4869FEC40125}" type="pres">
      <dgm:prSet presAssocID="{5B1A2F3D-735A-43CA-BEE0-C0894C198916}" presName="node" presStyleLbl="node1" presStyleIdx="7" presStyleCnt="8">
        <dgm:presLayoutVars>
          <dgm:bulletEnabled val="1"/>
        </dgm:presLayoutVars>
      </dgm:prSet>
      <dgm:spPr/>
    </dgm:pt>
  </dgm:ptLst>
  <dgm:cxnLst>
    <dgm:cxn modelId="{8C7A5705-67EA-47BB-9298-DBEEF64F38A9}" srcId="{668927F5-0371-4D63-9B2A-389931B0A57D}" destId="{957E069C-B49B-43F2-8092-AC0024CB8A8B}" srcOrd="6" destOrd="0" parTransId="{6C521E58-9751-462A-A94A-AD8CF4705182}" sibTransId="{D42EF48A-224A-4AF6-90E0-4372B40C4A40}"/>
    <dgm:cxn modelId="{011ECF0F-2B0A-4667-9B37-01342577C7E7}" type="presOf" srcId="{CE4DD116-D067-4B01-BC90-E20CCC212F9E}" destId="{4861A98C-EE82-444F-BA61-406C80C32570}" srcOrd="0" destOrd="0" presId="urn:microsoft.com/office/officeart/2016/7/layout/RepeatingBendingProcessNew"/>
    <dgm:cxn modelId="{4FE5AD12-CFB1-44C7-9E4F-0EEC7BAED9A4}" srcId="{668927F5-0371-4D63-9B2A-389931B0A57D}" destId="{A4AF94DC-6FD8-4643-A522-401BF606B0B1}" srcOrd="5" destOrd="0" parTransId="{FB86D6FE-6D2C-4FB2-979C-3D0FC1071AE6}" sibTransId="{10024FD8-DBDF-407E-8B0D-D4F9113DA27E}"/>
    <dgm:cxn modelId="{99D15B1C-ACA8-440B-9823-1FA5BD5BFDAE}" type="presOf" srcId="{D295AB2F-BA8B-46D2-AE64-126D5E8C508C}" destId="{7360BD08-C74F-48EF-B80C-EC44E18EB314}" srcOrd="0" destOrd="0" presId="urn:microsoft.com/office/officeart/2016/7/layout/RepeatingBendingProcessNew"/>
    <dgm:cxn modelId="{0E50991C-7CF9-4541-82B6-F345CBFF721F}" type="presOf" srcId="{3D9AC06C-1565-477E-AB5D-72D725CA33A6}" destId="{D43A5FAE-9ABB-4146-820D-53E7A1EEF7C0}" srcOrd="1" destOrd="0" presId="urn:microsoft.com/office/officeart/2016/7/layout/RepeatingBendingProcessNew"/>
    <dgm:cxn modelId="{07A9BE20-DCBA-4A56-85B1-A970A98CE0AF}" srcId="{668927F5-0371-4D63-9B2A-389931B0A57D}" destId="{42475EC3-47C1-4809-A912-2C2FEEB1169C}" srcOrd="0" destOrd="0" parTransId="{9EEA760D-F7C2-4D11-BEE4-7DDAC55FC31F}" sibTransId="{783BFF0A-09A6-44CD-A16B-8017A57918B2}"/>
    <dgm:cxn modelId="{2ADF9B2A-A0A6-4B0B-9DAB-6B277D3F0A2A}" type="presOf" srcId="{A4AF94DC-6FD8-4643-A522-401BF606B0B1}" destId="{94BE026F-38E3-4B68-8AB1-A2C19258DFFF}" srcOrd="0" destOrd="0" presId="urn:microsoft.com/office/officeart/2016/7/layout/RepeatingBendingProcessNew"/>
    <dgm:cxn modelId="{1A91DB30-018A-4B59-A657-11962F2E5E09}" type="presOf" srcId="{3D9AC06C-1565-477E-AB5D-72D725CA33A6}" destId="{8AE2138B-9E4A-40F7-AEC5-C8C29854D1BF}" srcOrd="0" destOrd="0" presId="urn:microsoft.com/office/officeart/2016/7/layout/RepeatingBendingProcessNew"/>
    <dgm:cxn modelId="{09419847-0ACD-41DC-A4BB-2464F489DDCA}" type="presOf" srcId="{CE4DD116-D067-4B01-BC90-E20CCC212F9E}" destId="{82E129FA-DFD4-4CF3-A84E-9D84BB3553C0}" srcOrd="1" destOrd="0" presId="urn:microsoft.com/office/officeart/2016/7/layout/RepeatingBendingProcessNew"/>
    <dgm:cxn modelId="{9C2C844B-03C6-4A9C-AAFE-C7C54519C271}" srcId="{668927F5-0371-4D63-9B2A-389931B0A57D}" destId="{550A89B4-AF88-4C90-8BF6-74129A42B895}" srcOrd="4" destOrd="0" parTransId="{5CBF7569-2F1D-4217-A33C-5DCFA2EAEB35}" sibTransId="{3D9AC06C-1565-477E-AB5D-72D725CA33A6}"/>
    <dgm:cxn modelId="{B4F43171-4896-4AA6-93AB-80A1910227A3}" srcId="{668927F5-0371-4D63-9B2A-389931B0A57D}" destId="{E052E961-9696-4A0B-B273-A763F476E49E}" srcOrd="1" destOrd="0" parTransId="{62EA12CC-0877-437E-AC3B-2AE7F1FFA088}" sibTransId="{8C95E722-1BE8-4DD5-A81F-BD0E562F7A5E}"/>
    <dgm:cxn modelId="{AF837C51-5846-4705-BB73-7D179C79907E}" type="presOf" srcId="{42475EC3-47C1-4809-A912-2C2FEEB1169C}" destId="{9A03E842-DBC5-4E8F-80DC-5D9B7E307AEA}" srcOrd="0" destOrd="0" presId="urn:microsoft.com/office/officeart/2016/7/layout/RepeatingBendingProcessNew"/>
    <dgm:cxn modelId="{1F580377-4999-4883-B68E-BE1FEB49B975}" type="presOf" srcId="{10024FD8-DBDF-407E-8B0D-D4F9113DA27E}" destId="{9C6BDE43-F79C-4FE4-A798-A5336B0CD8B3}" srcOrd="1" destOrd="0" presId="urn:microsoft.com/office/officeart/2016/7/layout/RepeatingBendingProcessNew"/>
    <dgm:cxn modelId="{F96F147C-4B60-4726-8A05-6112D0D3A0D1}" type="presOf" srcId="{D42EF48A-224A-4AF6-90E0-4372B40C4A40}" destId="{52AF4684-99F1-44DC-892E-349E6CEE1664}" srcOrd="0" destOrd="0" presId="urn:microsoft.com/office/officeart/2016/7/layout/RepeatingBendingProcessNew"/>
    <dgm:cxn modelId="{9FE0037F-8385-43BC-B243-0D71B3B23C76}" type="presOf" srcId="{783BFF0A-09A6-44CD-A16B-8017A57918B2}" destId="{68C25940-F408-400B-B70D-A840073A2E93}" srcOrd="1" destOrd="0" presId="urn:microsoft.com/office/officeart/2016/7/layout/RepeatingBendingProcessNew"/>
    <dgm:cxn modelId="{9AE12E8A-5D4B-4952-B3A6-4C3A2AEA0055}" type="presOf" srcId="{04D628E6-98B2-431B-8BCB-FEE6B34ECBD7}" destId="{7E9CCED9-90F5-40A3-AB20-A802FE24C519}" srcOrd="0" destOrd="0" presId="urn:microsoft.com/office/officeart/2016/7/layout/RepeatingBendingProcessNew"/>
    <dgm:cxn modelId="{3C3E528D-2F45-4EE6-81A6-3F707056C373}" type="presOf" srcId="{957E069C-B49B-43F2-8092-AC0024CB8A8B}" destId="{BA348A54-E8A3-4499-B264-0CEEF3BFFFF9}" srcOrd="0" destOrd="0" presId="urn:microsoft.com/office/officeart/2016/7/layout/RepeatingBendingProcessNew"/>
    <dgm:cxn modelId="{B899BC92-5C20-4849-B693-D5EE2CDE8173}" type="presOf" srcId="{8C95E722-1BE8-4DD5-A81F-BD0E562F7A5E}" destId="{20C37C14-65D9-47A7-969D-950B080BE619}" srcOrd="0" destOrd="0" presId="urn:microsoft.com/office/officeart/2016/7/layout/RepeatingBendingProcessNew"/>
    <dgm:cxn modelId="{E501DA97-895F-46FA-93CC-C03B4CD5FD2E}" type="presOf" srcId="{8C95E722-1BE8-4DD5-A81F-BD0E562F7A5E}" destId="{309A0F38-FF67-4ED8-868A-E63DE3F65E7F}" srcOrd="1" destOrd="0" presId="urn:microsoft.com/office/officeart/2016/7/layout/RepeatingBendingProcessNew"/>
    <dgm:cxn modelId="{5A0B1698-3C9A-4BB6-94CB-71B508060123}" srcId="{668927F5-0371-4D63-9B2A-389931B0A57D}" destId="{04D628E6-98B2-431B-8BCB-FEE6B34ECBD7}" srcOrd="3" destOrd="0" parTransId="{46135CA7-B793-43CB-9A48-E8DF35974434}" sibTransId="{D295AB2F-BA8B-46D2-AE64-126D5E8C508C}"/>
    <dgm:cxn modelId="{C0A4C999-F33A-43F1-BFDC-18CCE01B97FF}" type="presOf" srcId="{5B1A2F3D-735A-43CA-BEE0-C0894C198916}" destId="{F3E2E825-BC43-4277-A9CA-4869FEC40125}" srcOrd="0" destOrd="0" presId="urn:microsoft.com/office/officeart/2016/7/layout/RepeatingBendingProcessNew"/>
    <dgm:cxn modelId="{E0E43B9A-AA49-478D-8EC9-506BAD2B63DA}" type="presOf" srcId="{E052E961-9696-4A0B-B273-A763F476E49E}" destId="{DD6C2DA6-1C85-4990-9B38-DC0CBA01B983}" srcOrd="0" destOrd="0" presId="urn:microsoft.com/office/officeart/2016/7/layout/RepeatingBendingProcessNew"/>
    <dgm:cxn modelId="{73B89FB0-4474-49B8-987A-FE8B87D8BB72}" type="presOf" srcId="{D42EF48A-224A-4AF6-90E0-4372B40C4A40}" destId="{15A38EC5-8D9F-4EDB-BBC4-A20A65E9D607}" srcOrd="1" destOrd="0" presId="urn:microsoft.com/office/officeart/2016/7/layout/RepeatingBendingProcessNew"/>
    <dgm:cxn modelId="{F295DCD0-F681-4C40-BE48-C1BE22777952}" type="presOf" srcId="{3170CA66-57DC-4604-B557-58CE35A425E3}" destId="{32568B7C-76DB-4C03-A3DD-4E707BA34877}" srcOrd="0" destOrd="0" presId="urn:microsoft.com/office/officeart/2016/7/layout/RepeatingBendingProcessNew"/>
    <dgm:cxn modelId="{117811DD-B226-4FD5-8409-966EC52C849F}" type="presOf" srcId="{10024FD8-DBDF-407E-8B0D-D4F9113DA27E}" destId="{D6055F78-AD23-495D-83A4-3B4E28EDDE5E}" srcOrd="0" destOrd="0" presId="urn:microsoft.com/office/officeart/2016/7/layout/RepeatingBendingProcessNew"/>
    <dgm:cxn modelId="{B84119DE-49A9-4542-96E7-21503DBC6C71}" srcId="{668927F5-0371-4D63-9B2A-389931B0A57D}" destId="{3170CA66-57DC-4604-B557-58CE35A425E3}" srcOrd="2" destOrd="0" parTransId="{A1B4792B-36C8-41A7-B3D5-E9786C8C3D2A}" sibTransId="{CE4DD116-D067-4B01-BC90-E20CCC212F9E}"/>
    <dgm:cxn modelId="{403A61E2-9605-4610-8DE2-C466D4F36458}" type="presOf" srcId="{D295AB2F-BA8B-46D2-AE64-126D5E8C508C}" destId="{7E72B6FC-7F71-4D3C-AD46-E4CD53163460}" srcOrd="1" destOrd="0" presId="urn:microsoft.com/office/officeart/2016/7/layout/RepeatingBendingProcessNew"/>
    <dgm:cxn modelId="{4F74C0E4-D52D-4B43-8E8A-F695B52B2695}" srcId="{668927F5-0371-4D63-9B2A-389931B0A57D}" destId="{5B1A2F3D-735A-43CA-BEE0-C0894C198916}" srcOrd="7" destOrd="0" parTransId="{53132FAA-92DA-48AF-8E07-78F2BECA4560}" sibTransId="{D3BF0323-2637-42C6-A9E1-A8733BC8197C}"/>
    <dgm:cxn modelId="{EF41BDF3-42EA-4665-B807-ACCBCE6DB94E}" type="presOf" srcId="{783BFF0A-09A6-44CD-A16B-8017A57918B2}" destId="{CDAE1336-F379-4819-900E-D46DE9CD6896}" srcOrd="0" destOrd="0" presId="urn:microsoft.com/office/officeart/2016/7/layout/RepeatingBendingProcessNew"/>
    <dgm:cxn modelId="{C33BDAFD-9098-4BBE-8353-F83C1DB314BE}" type="presOf" srcId="{550A89B4-AF88-4C90-8BF6-74129A42B895}" destId="{D89816E7-084A-447E-A47E-515BFD6341D1}" srcOrd="0" destOrd="0" presId="urn:microsoft.com/office/officeart/2016/7/layout/RepeatingBendingProcessNew"/>
    <dgm:cxn modelId="{609E01FE-CA58-445E-AA57-4B8EA5B18B56}" type="presOf" srcId="{668927F5-0371-4D63-9B2A-389931B0A57D}" destId="{ABCBC876-2361-4CA4-A8DC-184024F28208}" srcOrd="0" destOrd="0" presId="urn:microsoft.com/office/officeart/2016/7/layout/RepeatingBendingProcessNew"/>
    <dgm:cxn modelId="{321614AA-11F2-4658-BDF7-7976154FF85E}" type="presParOf" srcId="{ABCBC876-2361-4CA4-A8DC-184024F28208}" destId="{9A03E842-DBC5-4E8F-80DC-5D9B7E307AEA}" srcOrd="0" destOrd="0" presId="urn:microsoft.com/office/officeart/2016/7/layout/RepeatingBendingProcessNew"/>
    <dgm:cxn modelId="{9BF501AA-9D6D-43BE-B7AE-197F808E7588}" type="presParOf" srcId="{ABCBC876-2361-4CA4-A8DC-184024F28208}" destId="{CDAE1336-F379-4819-900E-D46DE9CD6896}" srcOrd="1" destOrd="0" presId="urn:microsoft.com/office/officeart/2016/7/layout/RepeatingBendingProcessNew"/>
    <dgm:cxn modelId="{666F79B4-812B-4C72-95D1-6DF50DB22784}" type="presParOf" srcId="{CDAE1336-F379-4819-900E-D46DE9CD6896}" destId="{68C25940-F408-400B-B70D-A840073A2E93}" srcOrd="0" destOrd="0" presId="urn:microsoft.com/office/officeart/2016/7/layout/RepeatingBendingProcessNew"/>
    <dgm:cxn modelId="{EEB3E6E6-652A-42D6-9D1E-F834E8B00459}" type="presParOf" srcId="{ABCBC876-2361-4CA4-A8DC-184024F28208}" destId="{DD6C2DA6-1C85-4990-9B38-DC0CBA01B983}" srcOrd="2" destOrd="0" presId="urn:microsoft.com/office/officeart/2016/7/layout/RepeatingBendingProcessNew"/>
    <dgm:cxn modelId="{5C46469C-7C19-4781-8C44-3E7E56AC174B}" type="presParOf" srcId="{ABCBC876-2361-4CA4-A8DC-184024F28208}" destId="{20C37C14-65D9-47A7-969D-950B080BE619}" srcOrd="3" destOrd="0" presId="urn:microsoft.com/office/officeart/2016/7/layout/RepeatingBendingProcessNew"/>
    <dgm:cxn modelId="{2AE0D399-CDA6-4B3F-912A-2A71659ADD1F}" type="presParOf" srcId="{20C37C14-65D9-47A7-969D-950B080BE619}" destId="{309A0F38-FF67-4ED8-868A-E63DE3F65E7F}" srcOrd="0" destOrd="0" presId="urn:microsoft.com/office/officeart/2016/7/layout/RepeatingBendingProcessNew"/>
    <dgm:cxn modelId="{F251FC28-FBBF-40B7-B44A-1C90380B009A}" type="presParOf" srcId="{ABCBC876-2361-4CA4-A8DC-184024F28208}" destId="{32568B7C-76DB-4C03-A3DD-4E707BA34877}" srcOrd="4" destOrd="0" presId="urn:microsoft.com/office/officeart/2016/7/layout/RepeatingBendingProcessNew"/>
    <dgm:cxn modelId="{A019C22F-79FF-47F4-9E95-F7857B0923D9}" type="presParOf" srcId="{ABCBC876-2361-4CA4-A8DC-184024F28208}" destId="{4861A98C-EE82-444F-BA61-406C80C32570}" srcOrd="5" destOrd="0" presId="urn:microsoft.com/office/officeart/2016/7/layout/RepeatingBendingProcessNew"/>
    <dgm:cxn modelId="{B8177341-6738-4A0F-9D35-7F5D834DA4A7}" type="presParOf" srcId="{4861A98C-EE82-444F-BA61-406C80C32570}" destId="{82E129FA-DFD4-4CF3-A84E-9D84BB3553C0}" srcOrd="0" destOrd="0" presId="urn:microsoft.com/office/officeart/2016/7/layout/RepeatingBendingProcessNew"/>
    <dgm:cxn modelId="{8FCFBB07-07AD-4D9E-8821-B88ACF41B86D}" type="presParOf" srcId="{ABCBC876-2361-4CA4-A8DC-184024F28208}" destId="{7E9CCED9-90F5-40A3-AB20-A802FE24C519}" srcOrd="6" destOrd="0" presId="urn:microsoft.com/office/officeart/2016/7/layout/RepeatingBendingProcessNew"/>
    <dgm:cxn modelId="{F19FF868-3408-4EFA-845B-EA0F91E86D77}" type="presParOf" srcId="{ABCBC876-2361-4CA4-A8DC-184024F28208}" destId="{7360BD08-C74F-48EF-B80C-EC44E18EB314}" srcOrd="7" destOrd="0" presId="urn:microsoft.com/office/officeart/2016/7/layout/RepeatingBendingProcessNew"/>
    <dgm:cxn modelId="{6779371F-9B42-464B-AD82-0063FE6563C1}" type="presParOf" srcId="{7360BD08-C74F-48EF-B80C-EC44E18EB314}" destId="{7E72B6FC-7F71-4D3C-AD46-E4CD53163460}" srcOrd="0" destOrd="0" presId="urn:microsoft.com/office/officeart/2016/7/layout/RepeatingBendingProcessNew"/>
    <dgm:cxn modelId="{0A38827F-BBF9-4AE2-80BC-6653700D0AF8}" type="presParOf" srcId="{ABCBC876-2361-4CA4-A8DC-184024F28208}" destId="{D89816E7-084A-447E-A47E-515BFD6341D1}" srcOrd="8" destOrd="0" presId="urn:microsoft.com/office/officeart/2016/7/layout/RepeatingBendingProcessNew"/>
    <dgm:cxn modelId="{4DF1C288-0B86-4D25-893C-4C4C9576CE70}" type="presParOf" srcId="{ABCBC876-2361-4CA4-A8DC-184024F28208}" destId="{8AE2138B-9E4A-40F7-AEC5-C8C29854D1BF}" srcOrd="9" destOrd="0" presId="urn:microsoft.com/office/officeart/2016/7/layout/RepeatingBendingProcessNew"/>
    <dgm:cxn modelId="{654057B7-7DAD-4A14-A7FE-71861626C825}" type="presParOf" srcId="{8AE2138B-9E4A-40F7-AEC5-C8C29854D1BF}" destId="{D43A5FAE-9ABB-4146-820D-53E7A1EEF7C0}" srcOrd="0" destOrd="0" presId="urn:microsoft.com/office/officeart/2016/7/layout/RepeatingBendingProcessNew"/>
    <dgm:cxn modelId="{A2FB8907-81F1-4C25-B9BF-25D92F216BF4}" type="presParOf" srcId="{ABCBC876-2361-4CA4-A8DC-184024F28208}" destId="{94BE026F-38E3-4B68-8AB1-A2C19258DFFF}" srcOrd="10" destOrd="0" presId="urn:microsoft.com/office/officeart/2016/7/layout/RepeatingBendingProcessNew"/>
    <dgm:cxn modelId="{251B753F-633F-48E2-B855-A17EDA8EB452}" type="presParOf" srcId="{ABCBC876-2361-4CA4-A8DC-184024F28208}" destId="{D6055F78-AD23-495D-83A4-3B4E28EDDE5E}" srcOrd="11" destOrd="0" presId="urn:microsoft.com/office/officeart/2016/7/layout/RepeatingBendingProcessNew"/>
    <dgm:cxn modelId="{CAFA1E75-420D-4D41-89EA-57BDCD9D3CC8}" type="presParOf" srcId="{D6055F78-AD23-495D-83A4-3B4E28EDDE5E}" destId="{9C6BDE43-F79C-4FE4-A798-A5336B0CD8B3}" srcOrd="0" destOrd="0" presId="urn:microsoft.com/office/officeart/2016/7/layout/RepeatingBendingProcessNew"/>
    <dgm:cxn modelId="{6D3F79FB-D09D-4FF4-84B4-3BFB0E22CD70}" type="presParOf" srcId="{ABCBC876-2361-4CA4-A8DC-184024F28208}" destId="{BA348A54-E8A3-4499-B264-0CEEF3BFFFF9}" srcOrd="12" destOrd="0" presId="urn:microsoft.com/office/officeart/2016/7/layout/RepeatingBendingProcessNew"/>
    <dgm:cxn modelId="{D7A75516-840D-4610-9016-439AE9DFB037}" type="presParOf" srcId="{ABCBC876-2361-4CA4-A8DC-184024F28208}" destId="{52AF4684-99F1-44DC-892E-349E6CEE1664}" srcOrd="13" destOrd="0" presId="urn:microsoft.com/office/officeart/2016/7/layout/RepeatingBendingProcessNew"/>
    <dgm:cxn modelId="{1BB9EB58-D5F9-48E8-9CD1-11E24FB4A7A4}" type="presParOf" srcId="{52AF4684-99F1-44DC-892E-349E6CEE1664}" destId="{15A38EC5-8D9F-4EDB-BBC4-A20A65E9D607}" srcOrd="0" destOrd="0" presId="urn:microsoft.com/office/officeart/2016/7/layout/RepeatingBendingProcessNew"/>
    <dgm:cxn modelId="{B65D4BD5-D6D6-4EC2-9116-1E07E77B1B75}" type="presParOf" srcId="{ABCBC876-2361-4CA4-A8DC-184024F28208}" destId="{F3E2E825-BC43-4277-A9CA-4869FEC40125}" srcOrd="14"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509769A-E122-4F5C-BD0D-1E2535531EFE}" type="doc">
      <dgm:prSet loTypeId="urn:microsoft.com/office/officeart/2005/8/layout/process1" loCatId="process" qsTypeId="urn:microsoft.com/office/officeart/2005/8/quickstyle/simple4" qsCatId="simple" csTypeId="urn:microsoft.com/office/officeart/2005/8/colors/colorful1" csCatId="colorful"/>
      <dgm:spPr/>
      <dgm:t>
        <a:bodyPr/>
        <a:lstStyle/>
        <a:p>
          <a:endParaRPr lang="en-US"/>
        </a:p>
      </dgm:t>
    </dgm:pt>
    <dgm:pt modelId="{519B9DB2-39C3-4515-A2F2-D339EEF3426F}">
      <dgm:prSet/>
      <dgm:spPr/>
      <dgm:t>
        <a:bodyPr/>
        <a:lstStyle/>
        <a:p>
          <a:r>
            <a:rPr lang="en-GB"/>
            <a:t>Collaborate with professionals: Coordinate and work closely with professionals involved in the child's life, such as teachers, social workers, and healthcare providers, to gather additional information and develop an appropriate plan of action. Share your concerns and observations, ensuring that information is shared securely and confidentially to protect the child and respect privacy laws (Department of Education, 2018).</a:t>
          </a:r>
          <a:endParaRPr lang="en-US"/>
        </a:p>
      </dgm:t>
    </dgm:pt>
    <dgm:pt modelId="{C51E2E75-D5AD-4E83-B527-AF23A397C394}" type="parTrans" cxnId="{16D8BC02-689C-474F-88F5-7FD036F9B1A6}">
      <dgm:prSet/>
      <dgm:spPr/>
      <dgm:t>
        <a:bodyPr/>
        <a:lstStyle/>
        <a:p>
          <a:endParaRPr lang="en-US"/>
        </a:p>
      </dgm:t>
    </dgm:pt>
    <dgm:pt modelId="{FC91DBC9-AE36-4C79-84B5-60D36069DD43}" type="sibTrans" cxnId="{16D8BC02-689C-474F-88F5-7FD036F9B1A6}">
      <dgm:prSet/>
      <dgm:spPr/>
      <dgm:t>
        <a:bodyPr/>
        <a:lstStyle/>
        <a:p>
          <a:endParaRPr lang="en-US"/>
        </a:p>
      </dgm:t>
    </dgm:pt>
    <dgm:pt modelId="{6BA5D5E1-F9CD-4875-A768-7BD9D7C3ECAF}">
      <dgm:prSet/>
      <dgm:spPr/>
      <dgm:t>
        <a:bodyPr/>
        <a:lstStyle/>
        <a:p>
          <a:r>
            <a:rPr lang="en-GB"/>
            <a:t>Support the child's emotional well-being: Recognize the emotional impact of domestic violence on the child. Offer emotional support, providing a safe space for them to express their feelings and concerns. Encourage the child to engage in activities that promote their well-being, such as play therapy or counselling, where appropriate (American Academy of Paediatrics, 2019).</a:t>
          </a:r>
          <a:endParaRPr lang="en-US"/>
        </a:p>
      </dgm:t>
    </dgm:pt>
    <dgm:pt modelId="{4460E973-79F8-4270-80CD-0A6B4DF5FC59}" type="parTrans" cxnId="{9023F80F-BF04-496B-BBF8-FF23765D1E9E}">
      <dgm:prSet/>
      <dgm:spPr/>
      <dgm:t>
        <a:bodyPr/>
        <a:lstStyle/>
        <a:p>
          <a:endParaRPr lang="en-US"/>
        </a:p>
      </dgm:t>
    </dgm:pt>
    <dgm:pt modelId="{F534E905-ADC6-40B2-8E6C-5B818ECAA8DC}" type="sibTrans" cxnId="{9023F80F-BF04-496B-BBF8-FF23765D1E9E}">
      <dgm:prSet/>
      <dgm:spPr/>
      <dgm:t>
        <a:bodyPr/>
        <a:lstStyle/>
        <a:p>
          <a:endParaRPr lang="en-US"/>
        </a:p>
      </dgm:t>
    </dgm:pt>
    <dgm:pt modelId="{1E10764E-BB33-4B0B-A646-3E545F88CA93}">
      <dgm:prSet/>
      <dgm:spPr/>
      <dgm:t>
        <a:bodyPr/>
        <a:lstStyle/>
        <a:p>
          <a:r>
            <a:rPr lang="en-GB"/>
            <a:t>Engage with the parents: It is essential to engage with the parents but prioritize the child's safety. If possible, involve both parents in discussions and decision-making processes, focusing on the child's needs. Provide information about available support services for domestic violence, parenting, and anger management, as appropriate (Department of Health, 2018).</a:t>
          </a:r>
          <a:endParaRPr lang="en-US"/>
        </a:p>
      </dgm:t>
    </dgm:pt>
    <dgm:pt modelId="{A2D46E4E-AF3A-41C0-80A7-1E4CEE3E07D6}" type="parTrans" cxnId="{88D2E5F0-297B-474C-89E0-6CE221EB8DC6}">
      <dgm:prSet/>
      <dgm:spPr/>
      <dgm:t>
        <a:bodyPr/>
        <a:lstStyle/>
        <a:p>
          <a:endParaRPr lang="en-US"/>
        </a:p>
      </dgm:t>
    </dgm:pt>
    <dgm:pt modelId="{CF2C2A0F-6248-4BB1-92CB-5AD83B27634F}" type="sibTrans" cxnId="{88D2E5F0-297B-474C-89E0-6CE221EB8DC6}">
      <dgm:prSet/>
      <dgm:spPr/>
      <dgm:t>
        <a:bodyPr/>
        <a:lstStyle/>
        <a:p>
          <a:endParaRPr lang="en-US"/>
        </a:p>
      </dgm:t>
    </dgm:pt>
    <dgm:pt modelId="{6CF9D60E-06CD-4861-A15C-7952F0F5B42E}">
      <dgm:prSet/>
      <dgm:spPr/>
      <dgm:t>
        <a:bodyPr/>
        <a:lstStyle/>
        <a:p>
          <a:r>
            <a:rPr lang="en-GB"/>
            <a:t>Safety planning and intervention: Develop a safety plan for the child, which may involve temporary removal from the home if necessary. Collaborate with child protection services and other professionals to ensure the child's safety. Provide referrals to specialized support services for both the child and parents, emphasizing the importance of breaking the cycle of violence (NSPCC, 2021).</a:t>
          </a:r>
          <a:endParaRPr lang="en-US"/>
        </a:p>
      </dgm:t>
    </dgm:pt>
    <dgm:pt modelId="{A93FD5A6-BC00-47DC-9FD6-081458C6EDB0}" type="parTrans" cxnId="{7E34698D-2414-4AF5-888A-2DB572674EBE}">
      <dgm:prSet/>
      <dgm:spPr/>
      <dgm:t>
        <a:bodyPr/>
        <a:lstStyle/>
        <a:p>
          <a:endParaRPr lang="en-US"/>
        </a:p>
      </dgm:t>
    </dgm:pt>
    <dgm:pt modelId="{EA5669B9-3CDE-44C0-92CF-053A204B2CE0}" type="sibTrans" cxnId="{7E34698D-2414-4AF5-888A-2DB572674EBE}">
      <dgm:prSet/>
      <dgm:spPr/>
      <dgm:t>
        <a:bodyPr/>
        <a:lstStyle/>
        <a:p>
          <a:endParaRPr lang="en-US"/>
        </a:p>
      </dgm:t>
    </dgm:pt>
    <dgm:pt modelId="{6E402671-109D-4FAA-A4FE-35588AF61593}" type="pres">
      <dgm:prSet presAssocID="{6509769A-E122-4F5C-BD0D-1E2535531EFE}" presName="Name0" presStyleCnt="0">
        <dgm:presLayoutVars>
          <dgm:dir/>
          <dgm:resizeHandles val="exact"/>
        </dgm:presLayoutVars>
      </dgm:prSet>
      <dgm:spPr/>
    </dgm:pt>
    <dgm:pt modelId="{E6EBE130-C51B-414E-B263-31D1E9E2DCD9}" type="pres">
      <dgm:prSet presAssocID="{519B9DB2-39C3-4515-A2F2-D339EEF3426F}" presName="node" presStyleLbl="node1" presStyleIdx="0" presStyleCnt="4">
        <dgm:presLayoutVars>
          <dgm:bulletEnabled val="1"/>
        </dgm:presLayoutVars>
      </dgm:prSet>
      <dgm:spPr/>
    </dgm:pt>
    <dgm:pt modelId="{6803A4B8-5FF9-4A92-A583-27AD4062997D}" type="pres">
      <dgm:prSet presAssocID="{FC91DBC9-AE36-4C79-84B5-60D36069DD43}" presName="sibTrans" presStyleLbl="sibTrans2D1" presStyleIdx="0" presStyleCnt="3"/>
      <dgm:spPr/>
    </dgm:pt>
    <dgm:pt modelId="{3CC6047E-0885-430D-A883-BD14912D7DD3}" type="pres">
      <dgm:prSet presAssocID="{FC91DBC9-AE36-4C79-84B5-60D36069DD43}" presName="connectorText" presStyleLbl="sibTrans2D1" presStyleIdx="0" presStyleCnt="3"/>
      <dgm:spPr/>
    </dgm:pt>
    <dgm:pt modelId="{D716F27C-C5A1-416B-9FF9-435B6BF27ACD}" type="pres">
      <dgm:prSet presAssocID="{6BA5D5E1-F9CD-4875-A768-7BD9D7C3ECAF}" presName="node" presStyleLbl="node1" presStyleIdx="1" presStyleCnt="4">
        <dgm:presLayoutVars>
          <dgm:bulletEnabled val="1"/>
        </dgm:presLayoutVars>
      </dgm:prSet>
      <dgm:spPr/>
    </dgm:pt>
    <dgm:pt modelId="{9F458CE5-849C-49E5-B7FD-D5D3F917B034}" type="pres">
      <dgm:prSet presAssocID="{F534E905-ADC6-40B2-8E6C-5B818ECAA8DC}" presName="sibTrans" presStyleLbl="sibTrans2D1" presStyleIdx="1" presStyleCnt="3"/>
      <dgm:spPr/>
    </dgm:pt>
    <dgm:pt modelId="{03293241-2838-4711-8EA3-82BCA282AB5C}" type="pres">
      <dgm:prSet presAssocID="{F534E905-ADC6-40B2-8E6C-5B818ECAA8DC}" presName="connectorText" presStyleLbl="sibTrans2D1" presStyleIdx="1" presStyleCnt="3"/>
      <dgm:spPr/>
    </dgm:pt>
    <dgm:pt modelId="{7FFE6E1C-4B06-49C5-AC0F-4A43A0D0BE85}" type="pres">
      <dgm:prSet presAssocID="{1E10764E-BB33-4B0B-A646-3E545F88CA93}" presName="node" presStyleLbl="node1" presStyleIdx="2" presStyleCnt="4">
        <dgm:presLayoutVars>
          <dgm:bulletEnabled val="1"/>
        </dgm:presLayoutVars>
      </dgm:prSet>
      <dgm:spPr/>
    </dgm:pt>
    <dgm:pt modelId="{59289DED-6F75-4B6C-BD85-0A719ABE448C}" type="pres">
      <dgm:prSet presAssocID="{CF2C2A0F-6248-4BB1-92CB-5AD83B27634F}" presName="sibTrans" presStyleLbl="sibTrans2D1" presStyleIdx="2" presStyleCnt="3"/>
      <dgm:spPr/>
    </dgm:pt>
    <dgm:pt modelId="{9F23B2F6-2A1A-43B8-86EE-590F6B9853D8}" type="pres">
      <dgm:prSet presAssocID="{CF2C2A0F-6248-4BB1-92CB-5AD83B27634F}" presName="connectorText" presStyleLbl="sibTrans2D1" presStyleIdx="2" presStyleCnt="3"/>
      <dgm:spPr/>
    </dgm:pt>
    <dgm:pt modelId="{F9363449-E919-487B-9935-EDC27FBC99BB}" type="pres">
      <dgm:prSet presAssocID="{6CF9D60E-06CD-4861-A15C-7952F0F5B42E}" presName="node" presStyleLbl="node1" presStyleIdx="3" presStyleCnt="4">
        <dgm:presLayoutVars>
          <dgm:bulletEnabled val="1"/>
        </dgm:presLayoutVars>
      </dgm:prSet>
      <dgm:spPr/>
    </dgm:pt>
  </dgm:ptLst>
  <dgm:cxnLst>
    <dgm:cxn modelId="{16D8BC02-689C-474F-88F5-7FD036F9B1A6}" srcId="{6509769A-E122-4F5C-BD0D-1E2535531EFE}" destId="{519B9DB2-39C3-4515-A2F2-D339EEF3426F}" srcOrd="0" destOrd="0" parTransId="{C51E2E75-D5AD-4E83-B527-AF23A397C394}" sibTransId="{FC91DBC9-AE36-4C79-84B5-60D36069DD43}"/>
    <dgm:cxn modelId="{9023F80F-BF04-496B-BBF8-FF23765D1E9E}" srcId="{6509769A-E122-4F5C-BD0D-1E2535531EFE}" destId="{6BA5D5E1-F9CD-4875-A768-7BD9D7C3ECAF}" srcOrd="1" destOrd="0" parTransId="{4460E973-79F8-4270-80CD-0A6B4DF5FC59}" sibTransId="{F534E905-ADC6-40B2-8E6C-5B818ECAA8DC}"/>
    <dgm:cxn modelId="{A7269127-A7FA-459B-8077-F5FED103EF1E}" type="presOf" srcId="{F534E905-ADC6-40B2-8E6C-5B818ECAA8DC}" destId="{03293241-2838-4711-8EA3-82BCA282AB5C}" srcOrd="1" destOrd="0" presId="urn:microsoft.com/office/officeart/2005/8/layout/process1"/>
    <dgm:cxn modelId="{9FE6082F-0293-47DC-881A-F7E544532915}" type="presOf" srcId="{6CF9D60E-06CD-4861-A15C-7952F0F5B42E}" destId="{F9363449-E919-487B-9935-EDC27FBC99BB}" srcOrd="0" destOrd="0" presId="urn:microsoft.com/office/officeart/2005/8/layout/process1"/>
    <dgm:cxn modelId="{AFA80D61-166B-4BC5-B174-E427DA6DCEEC}" type="presOf" srcId="{CF2C2A0F-6248-4BB1-92CB-5AD83B27634F}" destId="{9F23B2F6-2A1A-43B8-86EE-590F6B9853D8}" srcOrd="1" destOrd="0" presId="urn:microsoft.com/office/officeart/2005/8/layout/process1"/>
    <dgm:cxn modelId="{F27F526C-A123-4DC3-B6B9-3B743C3F2635}" type="presOf" srcId="{1E10764E-BB33-4B0B-A646-3E545F88CA93}" destId="{7FFE6E1C-4B06-49C5-AC0F-4A43A0D0BE85}" srcOrd="0" destOrd="0" presId="urn:microsoft.com/office/officeart/2005/8/layout/process1"/>
    <dgm:cxn modelId="{E1C7886C-C41F-4731-9BA1-AA32E5073E8A}" type="presOf" srcId="{F534E905-ADC6-40B2-8E6C-5B818ECAA8DC}" destId="{9F458CE5-849C-49E5-B7FD-D5D3F917B034}" srcOrd="0" destOrd="0" presId="urn:microsoft.com/office/officeart/2005/8/layout/process1"/>
    <dgm:cxn modelId="{3832C24C-3755-4DAD-A9A8-85BE1EEB81D7}" type="presOf" srcId="{FC91DBC9-AE36-4C79-84B5-60D36069DD43}" destId="{6803A4B8-5FF9-4A92-A583-27AD4062997D}" srcOrd="0" destOrd="0" presId="urn:microsoft.com/office/officeart/2005/8/layout/process1"/>
    <dgm:cxn modelId="{17AC8E50-750E-48DA-B5C2-B73B22E06752}" type="presOf" srcId="{FC91DBC9-AE36-4C79-84B5-60D36069DD43}" destId="{3CC6047E-0885-430D-A883-BD14912D7DD3}" srcOrd="1" destOrd="0" presId="urn:microsoft.com/office/officeart/2005/8/layout/process1"/>
    <dgm:cxn modelId="{7E34698D-2414-4AF5-888A-2DB572674EBE}" srcId="{6509769A-E122-4F5C-BD0D-1E2535531EFE}" destId="{6CF9D60E-06CD-4861-A15C-7952F0F5B42E}" srcOrd="3" destOrd="0" parTransId="{A93FD5A6-BC00-47DC-9FD6-081458C6EDB0}" sibTransId="{EA5669B9-3CDE-44C0-92CF-053A204B2CE0}"/>
    <dgm:cxn modelId="{CD9EAF97-321B-4DA1-97EA-0E24FDD535AA}" type="presOf" srcId="{6509769A-E122-4F5C-BD0D-1E2535531EFE}" destId="{6E402671-109D-4FAA-A4FE-35588AF61593}" srcOrd="0" destOrd="0" presId="urn:microsoft.com/office/officeart/2005/8/layout/process1"/>
    <dgm:cxn modelId="{228290CA-6901-472A-9F63-AE4382779F4B}" type="presOf" srcId="{519B9DB2-39C3-4515-A2F2-D339EEF3426F}" destId="{E6EBE130-C51B-414E-B263-31D1E9E2DCD9}" srcOrd="0" destOrd="0" presId="urn:microsoft.com/office/officeart/2005/8/layout/process1"/>
    <dgm:cxn modelId="{B507FCD3-B816-4AAF-B932-CCC9460D4A83}" type="presOf" srcId="{CF2C2A0F-6248-4BB1-92CB-5AD83B27634F}" destId="{59289DED-6F75-4B6C-BD85-0A719ABE448C}" srcOrd="0" destOrd="0" presId="urn:microsoft.com/office/officeart/2005/8/layout/process1"/>
    <dgm:cxn modelId="{7F5C33E2-E669-48B1-9C38-B06511F52FBB}" type="presOf" srcId="{6BA5D5E1-F9CD-4875-A768-7BD9D7C3ECAF}" destId="{D716F27C-C5A1-416B-9FF9-435B6BF27ACD}" srcOrd="0" destOrd="0" presId="urn:microsoft.com/office/officeart/2005/8/layout/process1"/>
    <dgm:cxn modelId="{88D2E5F0-297B-474C-89E0-6CE221EB8DC6}" srcId="{6509769A-E122-4F5C-BD0D-1E2535531EFE}" destId="{1E10764E-BB33-4B0B-A646-3E545F88CA93}" srcOrd="2" destOrd="0" parTransId="{A2D46E4E-AF3A-41C0-80A7-1E4CEE3E07D6}" sibTransId="{CF2C2A0F-6248-4BB1-92CB-5AD83B27634F}"/>
    <dgm:cxn modelId="{9F7B0158-7B70-4831-8537-FFCC09323496}" type="presParOf" srcId="{6E402671-109D-4FAA-A4FE-35588AF61593}" destId="{E6EBE130-C51B-414E-B263-31D1E9E2DCD9}" srcOrd="0" destOrd="0" presId="urn:microsoft.com/office/officeart/2005/8/layout/process1"/>
    <dgm:cxn modelId="{44AACF5B-3404-4521-8B60-EA0BD83FD36E}" type="presParOf" srcId="{6E402671-109D-4FAA-A4FE-35588AF61593}" destId="{6803A4B8-5FF9-4A92-A583-27AD4062997D}" srcOrd="1" destOrd="0" presId="urn:microsoft.com/office/officeart/2005/8/layout/process1"/>
    <dgm:cxn modelId="{9EF80210-F2BB-4B4D-9095-37C0058B9685}" type="presParOf" srcId="{6803A4B8-5FF9-4A92-A583-27AD4062997D}" destId="{3CC6047E-0885-430D-A883-BD14912D7DD3}" srcOrd="0" destOrd="0" presId="urn:microsoft.com/office/officeart/2005/8/layout/process1"/>
    <dgm:cxn modelId="{C787052A-7182-46BD-8619-97D5FE4F61DC}" type="presParOf" srcId="{6E402671-109D-4FAA-A4FE-35588AF61593}" destId="{D716F27C-C5A1-416B-9FF9-435B6BF27ACD}" srcOrd="2" destOrd="0" presId="urn:microsoft.com/office/officeart/2005/8/layout/process1"/>
    <dgm:cxn modelId="{18490940-D1C6-4E2B-9785-68914609ABD4}" type="presParOf" srcId="{6E402671-109D-4FAA-A4FE-35588AF61593}" destId="{9F458CE5-849C-49E5-B7FD-D5D3F917B034}" srcOrd="3" destOrd="0" presId="urn:microsoft.com/office/officeart/2005/8/layout/process1"/>
    <dgm:cxn modelId="{A5EDF910-30E6-4329-970C-FFA63012F66B}" type="presParOf" srcId="{9F458CE5-849C-49E5-B7FD-D5D3F917B034}" destId="{03293241-2838-4711-8EA3-82BCA282AB5C}" srcOrd="0" destOrd="0" presId="urn:microsoft.com/office/officeart/2005/8/layout/process1"/>
    <dgm:cxn modelId="{0F88CDB5-ED67-4535-A305-4D2A8B90751E}" type="presParOf" srcId="{6E402671-109D-4FAA-A4FE-35588AF61593}" destId="{7FFE6E1C-4B06-49C5-AC0F-4A43A0D0BE85}" srcOrd="4" destOrd="0" presId="urn:microsoft.com/office/officeart/2005/8/layout/process1"/>
    <dgm:cxn modelId="{8A334FD6-09E4-4224-9EE9-1364515D0C38}" type="presParOf" srcId="{6E402671-109D-4FAA-A4FE-35588AF61593}" destId="{59289DED-6F75-4B6C-BD85-0A719ABE448C}" srcOrd="5" destOrd="0" presId="urn:microsoft.com/office/officeart/2005/8/layout/process1"/>
    <dgm:cxn modelId="{A2D8EF3F-D6A6-4F4C-97AD-D54D882EE394}" type="presParOf" srcId="{59289DED-6F75-4B6C-BD85-0A719ABE448C}" destId="{9F23B2F6-2A1A-43B8-86EE-590F6B9853D8}" srcOrd="0" destOrd="0" presId="urn:microsoft.com/office/officeart/2005/8/layout/process1"/>
    <dgm:cxn modelId="{B1D1CDDE-7F4B-466D-BA71-0EF4CD58A8A4}" type="presParOf" srcId="{6E402671-109D-4FAA-A4FE-35588AF61593}" destId="{F9363449-E919-487B-9935-EDC27FBC99BB}" srcOrd="6"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55439D-229E-4FE5-93D0-5DA23D7F2160}">
      <dsp:nvSpPr>
        <dsp:cNvPr id="0" name=""/>
        <dsp:cNvSpPr/>
      </dsp:nvSpPr>
      <dsp:spPr>
        <a:xfrm>
          <a:off x="1283" y="314546"/>
          <a:ext cx="4505585" cy="2861046"/>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3B191EC-2D4B-4F21-87F7-4D2109BD8369}">
      <dsp:nvSpPr>
        <dsp:cNvPr id="0" name=""/>
        <dsp:cNvSpPr/>
      </dsp:nvSpPr>
      <dsp:spPr>
        <a:xfrm>
          <a:off x="501904" y="790136"/>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rtl="0">
            <a:lnSpc>
              <a:spcPct val="90000"/>
            </a:lnSpc>
            <a:spcBef>
              <a:spcPct val="0"/>
            </a:spcBef>
            <a:spcAft>
              <a:spcPct val="35000"/>
            </a:spcAft>
            <a:buNone/>
          </a:pPr>
          <a:r>
            <a:rPr lang="en-GB" sz="1700" kern="1200">
              <a:latin typeface="Arial"/>
              <a:cs typeface="Arial"/>
            </a:rPr>
            <a:t>Importance of Safeguarding in Domestic violence Cases: Safeguarding children affected by domestic abuse is crucial to ensure their safety, emotional well-being, and long-term development (Smith, 2019). It requires a comprehensive approach that takes into account the specific risks and challenges faced by these children.</a:t>
          </a:r>
          <a:endParaRPr lang="en-US" sz="1700" kern="1200">
            <a:latin typeface="Arial"/>
            <a:cs typeface="Arial"/>
          </a:endParaRPr>
        </a:p>
      </dsp:txBody>
      <dsp:txXfrm>
        <a:off x="585701" y="873933"/>
        <a:ext cx="4337991" cy="2693452"/>
      </dsp:txXfrm>
    </dsp:sp>
    <dsp:sp modelId="{E6B4B5D5-6BF5-4148-A1EF-0F7541E282C5}">
      <dsp:nvSpPr>
        <dsp:cNvPr id="0" name=""/>
        <dsp:cNvSpPr/>
      </dsp:nvSpPr>
      <dsp:spPr>
        <a:xfrm>
          <a:off x="5508110" y="314546"/>
          <a:ext cx="4505585" cy="2861046"/>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4704878-EEF3-4FCF-9D16-8F17DECD0830}">
      <dsp:nvSpPr>
        <dsp:cNvPr id="0" name=""/>
        <dsp:cNvSpPr/>
      </dsp:nvSpPr>
      <dsp:spPr>
        <a:xfrm>
          <a:off x="6008730" y="790136"/>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latin typeface="Arial"/>
              <a:cs typeface="Arial"/>
            </a:rPr>
            <a:t>Multi-Agency Collaboration: A collaborative approach involving various agencies is essential to effectively address anti-social behaviour linked to domestic abuse. Agencies such as social services, law enforcement, educational institutions, and healthcare providers should work together to share information, coordinate efforts, and develop integrated strategies (Harne &amp; Radford, 2018).</a:t>
          </a:r>
          <a:endParaRPr lang="en-US" sz="1700" kern="1200">
            <a:latin typeface="Arial"/>
            <a:cs typeface="Arial"/>
          </a:endParaRPr>
        </a:p>
      </dsp:txBody>
      <dsp:txXfrm>
        <a:off x="6092527" y="873933"/>
        <a:ext cx="4337991" cy="26934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6B711F-26C8-4570-A0E0-CBACB97C1F56}">
      <dsp:nvSpPr>
        <dsp:cNvPr id="0" name=""/>
        <dsp:cNvSpPr/>
      </dsp:nvSpPr>
      <dsp:spPr>
        <a:xfrm>
          <a:off x="1283" y="314546"/>
          <a:ext cx="4505585" cy="2861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2FA505-2A26-4135-825C-D84B42957080}">
      <dsp:nvSpPr>
        <dsp:cNvPr id="0" name=""/>
        <dsp:cNvSpPr/>
      </dsp:nvSpPr>
      <dsp:spPr>
        <a:xfrm>
          <a:off x="501904" y="790136"/>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GB" sz="1600" kern="1200">
              <a:latin typeface="Arial"/>
              <a:cs typeface="Arial"/>
            </a:rPr>
            <a:t>Early Intervention and Identification: Early identification and intervention play a vital role in supporting children affected by domestic violence. Educators, social workers, and healthcare professionals should be trained to recognize signs of anti-social behaviour and provide appropriate support and referrals (Howard et al., 2019).</a:t>
          </a:r>
          <a:endParaRPr lang="en-US" sz="1600" kern="1200">
            <a:latin typeface="Arial"/>
            <a:cs typeface="Arial"/>
          </a:endParaRPr>
        </a:p>
      </dsp:txBody>
      <dsp:txXfrm>
        <a:off x="585701" y="873933"/>
        <a:ext cx="4337991" cy="2693452"/>
      </dsp:txXfrm>
    </dsp:sp>
    <dsp:sp modelId="{780A91E0-E21D-4A4B-A27D-AAF0CF3257C3}">
      <dsp:nvSpPr>
        <dsp:cNvPr id="0" name=""/>
        <dsp:cNvSpPr/>
      </dsp:nvSpPr>
      <dsp:spPr>
        <a:xfrm>
          <a:off x="5508110" y="314546"/>
          <a:ext cx="4505585" cy="2861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862225-A8BF-406A-BCF5-E5D891484655}">
      <dsp:nvSpPr>
        <dsp:cNvPr id="0" name=""/>
        <dsp:cNvSpPr/>
      </dsp:nvSpPr>
      <dsp:spPr>
        <a:xfrm>
          <a:off x="6008730" y="790136"/>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latin typeface="Arial"/>
              <a:cs typeface="Arial"/>
            </a:rPr>
            <a:t>Trauma-Informed Care: Children exposed to domestic abuse often experience trauma, which can contribute to anti-social behaviour. Implementing trauma-informed care approaches that focus on understanding and addressing the underlying trauma is vital (Harne &amp; Radford, 2018). This includes providing specialized counselling services and evidence-based interventions to help children process their experiences (Smith, 2019).</a:t>
          </a:r>
          <a:endParaRPr lang="en-US" sz="1600" kern="1200">
            <a:latin typeface="Arial"/>
            <a:cs typeface="Arial"/>
          </a:endParaRPr>
        </a:p>
      </dsp:txBody>
      <dsp:txXfrm>
        <a:off x="6092527" y="873933"/>
        <a:ext cx="4337991" cy="269345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C66C4C-A338-4587-B5A5-5E7AD8EACE7B}">
      <dsp:nvSpPr>
        <dsp:cNvPr id="0" name=""/>
        <dsp:cNvSpPr/>
      </dsp:nvSpPr>
      <dsp:spPr>
        <a:xfrm>
          <a:off x="9242" y="151426"/>
          <a:ext cx="2762398" cy="366287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GB" sz="1600" kern="1200">
              <a:latin typeface="Arial"/>
              <a:cs typeface="Arial"/>
            </a:rPr>
            <a:t>Strengthening Protective Factors: Promoting protective factors can reduce the impact of domestic abuse and reduce the likelihood of anti-social behaviour. These include nurturing relationships with caring adults, fostering a positive school environment, and promoting the development of social-emotional skills (Howard et al., 2019).</a:t>
          </a:r>
          <a:endParaRPr lang="en-US" sz="1600" kern="1200">
            <a:latin typeface="Arial"/>
            <a:cs typeface="Arial"/>
          </a:endParaRPr>
        </a:p>
      </dsp:txBody>
      <dsp:txXfrm>
        <a:off x="90150" y="232334"/>
        <a:ext cx="2600582" cy="3501060"/>
      </dsp:txXfrm>
    </dsp:sp>
    <dsp:sp modelId="{49458D15-514C-411F-8C20-F3C7F0568472}">
      <dsp:nvSpPr>
        <dsp:cNvPr id="0" name=""/>
        <dsp:cNvSpPr/>
      </dsp:nvSpPr>
      <dsp:spPr>
        <a:xfrm>
          <a:off x="3047880" y="1640327"/>
          <a:ext cx="585628" cy="685074"/>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3047880" y="1777342"/>
        <a:ext cx="409940" cy="411044"/>
      </dsp:txXfrm>
    </dsp:sp>
    <dsp:sp modelId="{7253228D-984D-48E6-8405-1BBC154AB751}">
      <dsp:nvSpPr>
        <dsp:cNvPr id="0" name=""/>
        <dsp:cNvSpPr/>
      </dsp:nvSpPr>
      <dsp:spPr>
        <a:xfrm>
          <a:off x="3876600" y="151426"/>
          <a:ext cx="2762398" cy="3662876"/>
        </a:xfrm>
        <a:prstGeom prst="roundRect">
          <a:avLst>
            <a:gd name="adj" fmla="val 10000"/>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latin typeface="Arial"/>
              <a:cs typeface="Arial"/>
            </a:rPr>
            <a:t>Parental Support and Education: Supporting parents and caregivers is essential in addressing anti-social behaviour related to domestic abuse. Providing parenting programs, counselling, and resources can help parents develop healthy coping strategies, improve parenting skills, and create a safe and supportive home environment (Smith, 2019).</a:t>
          </a:r>
          <a:endParaRPr lang="en-US" sz="1600" kern="1200">
            <a:latin typeface="Arial"/>
            <a:cs typeface="Arial"/>
          </a:endParaRPr>
        </a:p>
      </dsp:txBody>
      <dsp:txXfrm>
        <a:off x="3957508" y="232334"/>
        <a:ext cx="2600582" cy="3501060"/>
      </dsp:txXfrm>
    </dsp:sp>
    <dsp:sp modelId="{764E8B24-88C5-40A9-B1B9-7619F1462A36}">
      <dsp:nvSpPr>
        <dsp:cNvPr id="0" name=""/>
        <dsp:cNvSpPr/>
      </dsp:nvSpPr>
      <dsp:spPr>
        <a:xfrm>
          <a:off x="6915239" y="1640327"/>
          <a:ext cx="585628" cy="685074"/>
        </a:xfrm>
        <a:prstGeom prst="rightArrow">
          <a:avLst>
            <a:gd name="adj1" fmla="val 60000"/>
            <a:gd name="adj2" fmla="val 50000"/>
          </a:avLst>
        </a:prstGeom>
        <a:solidFill>
          <a:schemeClr val="accent2">
            <a:hueOff val="-1455363"/>
            <a:satOff val="-83928"/>
            <a:lumOff val="862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6915239" y="1777342"/>
        <a:ext cx="409940" cy="411044"/>
      </dsp:txXfrm>
    </dsp:sp>
    <dsp:sp modelId="{AF6AF97F-EA30-4711-B276-59C9A3D395E3}">
      <dsp:nvSpPr>
        <dsp:cNvPr id="0" name=""/>
        <dsp:cNvSpPr/>
      </dsp:nvSpPr>
      <dsp:spPr>
        <a:xfrm>
          <a:off x="7743958" y="151426"/>
          <a:ext cx="2762398" cy="3662876"/>
        </a:xfrm>
        <a:prstGeom prst="roundRect">
          <a:avLst>
            <a:gd name="adj" fmla="val 1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latin typeface="Arial"/>
              <a:cs typeface="Arial"/>
            </a:rPr>
            <a:t>Legal Protections and Policies: Strengthening legal protections is crucial to safeguard children affected by domestic abuse. Laws should prioritize the safety and well-being of children, ensuring that perpetrators are held accountable and appropriate measures are taken to protect the child (Harne &amp; Radford, 2018).</a:t>
          </a:r>
          <a:endParaRPr lang="en-US" sz="1600" kern="1200">
            <a:latin typeface="Arial"/>
            <a:cs typeface="Arial"/>
          </a:endParaRPr>
        </a:p>
      </dsp:txBody>
      <dsp:txXfrm>
        <a:off x="7824866" y="232334"/>
        <a:ext cx="2600582" cy="350106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C7660A-BBC3-4EAF-B1EB-6D579E84EA52}">
      <dsp:nvSpPr>
        <dsp:cNvPr id="0" name=""/>
        <dsp:cNvSpPr/>
      </dsp:nvSpPr>
      <dsp:spPr>
        <a:xfrm rot="16200000">
          <a:off x="2338" y="1178"/>
          <a:ext cx="4348981" cy="4348981"/>
        </a:xfrm>
        <a:prstGeom prst="downArrow">
          <a:avLst>
            <a:gd name="adj1" fmla="val 50000"/>
            <a:gd name="adj2" fmla="val 35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GB" sz="1500" kern="1200"/>
            <a:t>Referral for specialized services: Refer the family to appropriate professionals and services that can address their specific needs. This may include referrals to therapists or counsellors experienced in trauma-informed care, substance abuse treatment programs, and support groups for both the children and the non-abusive parent.</a:t>
          </a:r>
          <a:endParaRPr lang="en-US" sz="1500" kern="1200"/>
        </a:p>
      </dsp:txBody>
      <dsp:txXfrm rot="5400000">
        <a:off x="2338" y="1088423"/>
        <a:ext cx="3587909" cy="2174491"/>
      </dsp:txXfrm>
    </dsp:sp>
    <dsp:sp modelId="{FB355E17-EEFF-42FC-B2EA-2119F5652BDB}">
      <dsp:nvSpPr>
        <dsp:cNvPr id="0" name=""/>
        <dsp:cNvSpPr/>
      </dsp:nvSpPr>
      <dsp:spPr>
        <a:xfrm rot="5400000">
          <a:off x="6164280" y="1178"/>
          <a:ext cx="4348981" cy="4348981"/>
        </a:xfrm>
        <a:prstGeom prst="downArrow">
          <a:avLst>
            <a:gd name="adj1" fmla="val 50000"/>
            <a:gd name="adj2" fmla="val 35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GB" sz="1500" kern="1200"/>
            <a:t>Child protection services: Depending on the severity of the situation and local regulations, it might be necessary to involve child protection services to ensure the children's safety and well-being. These agencies can conduct their own assessments and provide ongoing support.</a:t>
          </a:r>
          <a:endParaRPr lang="en-US" sz="1500" kern="1200"/>
        </a:p>
      </dsp:txBody>
      <dsp:txXfrm rot="-5400000">
        <a:off x="6925352" y="1088423"/>
        <a:ext cx="3587909" cy="217449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59D2EA-605E-41B4-9948-8FE9BDD6B8E6}">
      <dsp:nvSpPr>
        <dsp:cNvPr id="0" name=""/>
        <dsp:cNvSpPr/>
      </dsp:nvSpPr>
      <dsp:spPr>
        <a:xfrm>
          <a:off x="134291" y="612"/>
          <a:ext cx="4332795" cy="2751325"/>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B079A92-7AD8-409D-8088-333789DAA5DF}">
      <dsp:nvSpPr>
        <dsp:cNvPr id="0" name=""/>
        <dsp:cNvSpPr/>
      </dsp:nvSpPr>
      <dsp:spPr>
        <a:xfrm>
          <a:off x="615713" y="457963"/>
          <a:ext cx="4332795" cy="2751325"/>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Parenting support: Offer parenting support to the non-abusive parent, focusing on strategies to manage challenging behaviours and promote a safe and nurturing environment. This support can be provided through individual or group sessions, parenting classes, or referrals to evidence-based parenting programs.</a:t>
          </a:r>
          <a:endParaRPr lang="en-US" sz="1900" kern="1200"/>
        </a:p>
      </dsp:txBody>
      <dsp:txXfrm>
        <a:off x="696297" y="538547"/>
        <a:ext cx="4171627" cy="2590157"/>
      </dsp:txXfrm>
    </dsp:sp>
    <dsp:sp modelId="{34C5F7FE-3EC2-4BD4-B2D4-E9B559F1B9EB}">
      <dsp:nvSpPr>
        <dsp:cNvPr id="0" name=""/>
        <dsp:cNvSpPr/>
      </dsp:nvSpPr>
      <dsp:spPr>
        <a:xfrm>
          <a:off x="5429930" y="612"/>
          <a:ext cx="4332795" cy="2751325"/>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7338F8-0E2A-4E28-9910-C377B29F4218}">
      <dsp:nvSpPr>
        <dsp:cNvPr id="0" name=""/>
        <dsp:cNvSpPr/>
      </dsp:nvSpPr>
      <dsp:spPr>
        <a:xfrm>
          <a:off x="5911352" y="457963"/>
          <a:ext cx="4332795" cy="2751325"/>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rtl="0">
            <a:lnSpc>
              <a:spcPct val="90000"/>
            </a:lnSpc>
            <a:spcBef>
              <a:spcPct val="0"/>
            </a:spcBef>
            <a:spcAft>
              <a:spcPct val="35000"/>
            </a:spcAft>
            <a:buNone/>
          </a:pPr>
          <a:r>
            <a:rPr lang="en-GB" sz="1900" kern="1200"/>
            <a:t>Collaborative approach: Foster collaboration among professionals involved in the case, such as therapists, social workers, educators, and legal advocates. Regular case conferences or meetings can facilitate information sharing, coordinate interventions, and ensure a comprehensive approach.</a:t>
          </a:r>
          <a:endParaRPr lang="en-US" sz="1900" kern="1200"/>
        </a:p>
      </dsp:txBody>
      <dsp:txXfrm>
        <a:off x="5991936" y="538547"/>
        <a:ext cx="4171627" cy="259015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AE1336-F379-4819-900E-D46DE9CD6896}">
      <dsp:nvSpPr>
        <dsp:cNvPr id="0" name=""/>
        <dsp:cNvSpPr/>
      </dsp:nvSpPr>
      <dsp:spPr>
        <a:xfrm>
          <a:off x="2241532" y="1329230"/>
          <a:ext cx="484885" cy="91440"/>
        </a:xfrm>
        <a:custGeom>
          <a:avLst/>
          <a:gdLst/>
          <a:ahLst/>
          <a:cxnLst/>
          <a:rect l="0" t="0" r="0" b="0"/>
          <a:pathLst>
            <a:path>
              <a:moveTo>
                <a:pt x="0" y="45720"/>
              </a:moveTo>
              <a:lnTo>
                <a:pt x="484885"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71087" y="1372372"/>
        <a:ext cx="25774" cy="5154"/>
      </dsp:txXfrm>
    </dsp:sp>
    <dsp:sp modelId="{9A03E842-DBC5-4E8F-80DC-5D9B7E307AEA}">
      <dsp:nvSpPr>
        <dsp:cNvPr id="0" name=""/>
        <dsp:cNvSpPr/>
      </dsp:nvSpPr>
      <dsp:spPr>
        <a:xfrm>
          <a:off x="2092" y="702578"/>
          <a:ext cx="2241239" cy="1344743"/>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577850" rtl="0">
            <a:lnSpc>
              <a:spcPct val="90000"/>
            </a:lnSpc>
            <a:spcBef>
              <a:spcPct val="0"/>
            </a:spcBef>
            <a:spcAft>
              <a:spcPct val="35000"/>
            </a:spcAft>
            <a:buNone/>
          </a:pPr>
          <a:r>
            <a:rPr lang="en-GB" sz="1300" kern="1200"/>
            <a:t>Domestic abuse has a profound impact on the emotional and developmental well-being of young children</a:t>
          </a:r>
          <a:r>
            <a:rPr lang="en-GB" sz="1300" kern="1200">
              <a:latin typeface="Calibri Light" panose="020F0302020204030204"/>
            </a:rPr>
            <a:t> </a:t>
          </a:r>
          <a:r>
            <a:rPr lang="en-GB" sz="1300" kern="1200">
              <a:solidFill>
                <a:srgbClr val="222222"/>
              </a:solidFill>
              <a:latin typeface="Arial"/>
              <a:cs typeface="Arial"/>
            </a:rPr>
            <a:t>Maddoux, J., 2015</a:t>
          </a:r>
          <a:r>
            <a:rPr lang="en-GB" sz="1300" kern="1200"/>
            <a:t>. </a:t>
          </a:r>
          <a:endParaRPr lang="en-US" sz="1300" kern="1200"/>
        </a:p>
      </dsp:txBody>
      <dsp:txXfrm>
        <a:off x="2092" y="702578"/>
        <a:ext cx="2241239" cy="1344743"/>
      </dsp:txXfrm>
    </dsp:sp>
    <dsp:sp modelId="{20C37C14-65D9-47A7-969D-950B080BE619}">
      <dsp:nvSpPr>
        <dsp:cNvPr id="0" name=""/>
        <dsp:cNvSpPr/>
      </dsp:nvSpPr>
      <dsp:spPr>
        <a:xfrm>
          <a:off x="4998257" y="1329230"/>
          <a:ext cx="484885" cy="91440"/>
        </a:xfrm>
        <a:custGeom>
          <a:avLst/>
          <a:gdLst/>
          <a:ahLst/>
          <a:cxnLst/>
          <a:rect l="0" t="0" r="0" b="0"/>
          <a:pathLst>
            <a:path>
              <a:moveTo>
                <a:pt x="0" y="45720"/>
              </a:moveTo>
              <a:lnTo>
                <a:pt x="484885" y="45720"/>
              </a:lnTo>
            </a:path>
          </a:pathLst>
        </a:custGeom>
        <a:noFill/>
        <a:ln w="6350" cap="flat" cmpd="sng" algn="ctr">
          <a:solidFill>
            <a:schemeClr val="accent2">
              <a:hueOff val="-242561"/>
              <a:satOff val="-13988"/>
              <a:lumOff val="1438"/>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27812" y="1372372"/>
        <a:ext cx="25774" cy="5154"/>
      </dsp:txXfrm>
    </dsp:sp>
    <dsp:sp modelId="{DD6C2DA6-1C85-4990-9B38-DC0CBA01B983}">
      <dsp:nvSpPr>
        <dsp:cNvPr id="0" name=""/>
        <dsp:cNvSpPr/>
      </dsp:nvSpPr>
      <dsp:spPr>
        <a:xfrm>
          <a:off x="2758817" y="702578"/>
          <a:ext cx="2241239" cy="1344743"/>
        </a:xfrm>
        <a:prstGeom prst="rect">
          <a:avLst/>
        </a:prstGeom>
        <a:solidFill>
          <a:schemeClr val="accent2">
            <a:hueOff val="-207909"/>
            <a:satOff val="-11990"/>
            <a:lumOff val="1233"/>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577850" rtl="0">
            <a:lnSpc>
              <a:spcPct val="90000"/>
            </a:lnSpc>
            <a:spcBef>
              <a:spcPct val="0"/>
            </a:spcBef>
            <a:spcAft>
              <a:spcPct val="35000"/>
            </a:spcAft>
            <a:buNone/>
          </a:pPr>
          <a:r>
            <a:rPr lang="en-GB" sz="1300" kern="1200"/>
            <a:t>Emotional Effects</a:t>
          </a:r>
          <a:r>
            <a:rPr lang="en-GB" sz="1300" kern="1200">
              <a:latin typeface="Calibri Light" panose="020F0302020204030204"/>
            </a:rPr>
            <a:t> –exposure to violence could cause mental health problems </a:t>
          </a:r>
          <a:r>
            <a:rPr lang="en-GB" sz="1300" kern="1200">
              <a:solidFill>
                <a:srgbClr val="222222"/>
              </a:solidFill>
              <a:latin typeface="Arial"/>
              <a:cs typeface="Arial"/>
            </a:rPr>
            <a:t>Adelstein, S., 2011</a:t>
          </a:r>
          <a:endParaRPr lang="en-US" sz="1300" kern="1200">
            <a:latin typeface="Calibri Light" panose="020F0302020204030204"/>
          </a:endParaRPr>
        </a:p>
      </dsp:txBody>
      <dsp:txXfrm>
        <a:off x="2758817" y="702578"/>
        <a:ext cx="2241239" cy="1344743"/>
      </dsp:txXfrm>
    </dsp:sp>
    <dsp:sp modelId="{4861A98C-EE82-444F-BA61-406C80C32570}">
      <dsp:nvSpPr>
        <dsp:cNvPr id="0" name=""/>
        <dsp:cNvSpPr/>
      </dsp:nvSpPr>
      <dsp:spPr>
        <a:xfrm>
          <a:off x="7754982" y="1329230"/>
          <a:ext cx="484885" cy="91440"/>
        </a:xfrm>
        <a:custGeom>
          <a:avLst/>
          <a:gdLst/>
          <a:ahLst/>
          <a:cxnLst/>
          <a:rect l="0" t="0" r="0" b="0"/>
          <a:pathLst>
            <a:path>
              <a:moveTo>
                <a:pt x="0" y="45720"/>
              </a:moveTo>
              <a:lnTo>
                <a:pt x="484885" y="45720"/>
              </a:lnTo>
            </a:path>
          </a:pathLst>
        </a:custGeom>
        <a:noFill/>
        <a:ln w="6350" cap="flat" cmpd="sng" algn="ctr">
          <a:solidFill>
            <a:schemeClr val="accent2">
              <a:hueOff val="-485121"/>
              <a:satOff val="-27976"/>
              <a:lumOff val="2876"/>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984537" y="1372372"/>
        <a:ext cx="25774" cy="5154"/>
      </dsp:txXfrm>
    </dsp:sp>
    <dsp:sp modelId="{32568B7C-76DB-4C03-A3DD-4E707BA34877}">
      <dsp:nvSpPr>
        <dsp:cNvPr id="0" name=""/>
        <dsp:cNvSpPr/>
      </dsp:nvSpPr>
      <dsp:spPr>
        <a:xfrm>
          <a:off x="5515542" y="702578"/>
          <a:ext cx="2241239" cy="1344743"/>
        </a:xfrm>
        <a:prstGeom prst="rect">
          <a:avLst/>
        </a:prstGeom>
        <a:solidFill>
          <a:schemeClr val="accent2">
            <a:hueOff val="-415818"/>
            <a:satOff val="-23979"/>
            <a:lumOff val="2465"/>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577850" rtl="0">
            <a:lnSpc>
              <a:spcPct val="90000"/>
            </a:lnSpc>
            <a:spcBef>
              <a:spcPct val="0"/>
            </a:spcBef>
            <a:spcAft>
              <a:spcPct val="35000"/>
            </a:spcAft>
            <a:buNone/>
          </a:pPr>
          <a:r>
            <a:rPr lang="en-GB" sz="1300" kern="1200">
              <a:latin typeface="Arial"/>
              <a:cs typeface="Arial"/>
            </a:rPr>
            <a:t>Psychological Trauma-replaying and rediscovering history of abuse. </a:t>
          </a:r>
          <a:r>
            <a:rPr lang="en-GB" sz="1300" kern="1200">
              <a:solidFill>
                <a:srgbClr val="222222"/>
              </a:solidFill>
              <a:latin typeface="Arial"/>
              <a:cs typeface="Arial"/>
            </a:rPr>
            <a:t>Giller, E., 1999</a:t>
          </a:r>
          <a:endParaRPr lang="en-US" sz="1300" kern="1200">
            <a:latin typeface="Arial"/>
            <a:cs typeface="Arial"/>
          </a:endParaRPr>
        </a:p>
      </dsp:txBody>
      <dsp:txXfrm>
        <a:off x="5515542" y="702578"/>
        <a:ext cx="2241239" cy="1344743"/>
      </dsp:txXfrm>
    </dsp:sp>
    <dsp:sp modelId="{7360BD08-C74F-48EF-B80C-EC44E18EB314}">
      <dsp:nvSpPr>
        <dsp:cNvPr id="0" name=""/>
        <dsp:cNvSpPr/>
      </dsp:nvSpPr>
      <dsp:spPr>
        <a:xfrm>
          <a:off x="1122712" y="2045522"/>
          <a:ext cx="8270175" cy="484885"/>
        </a:xfrm>
        <a:custGeom>
          <a:avLst/>
          <a:gdLst/>
          <a:ahLst/>
          <a:cxnLst/>
          <a:rect l="0" t="0" r="0" b="0"/>
          <a:pathLst>
            <a:path>
              <a:moveTo>
                <a:pt x="8270175" y="0"/>
              </a:moveTo>
              <a:lnTo>
                <a:pt x="8270175" y="259542"/>
              </a:lnTo>
              <a:lnTo>
                <a:pt x="0" y="259542"/>
              </a:lnTo>
              <a:lnTo>
                <a:pt x="0" y="484885"/>
              </a:lnTo>
            </a:path>
          </a:pathLst>
        </a:custGeom>
        <a:noFill/>
        <a:ln w="6350" cap="flat" cmpd="sng" algn="ctr">
          <a:solidFill>
            <a:schemeClr val="accent2">
              <a:hueOff val="-727682"/>
              <a:satOff val="-41964"/>
              <a:lumOff val="4314"/>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050644" y="2285387"/>
        <a:ext cx="414311" cy="5154"/>
      </dsp:txXfrm>
    </dsp:sp>
    <dsp:sp modelId="{7E9CCED9-90F5-40A3-AB20-A802FE24C519}">
      <dsp:nvSpPr>
        <dsp:cNvPr id="0" name=""/>
        <dsp:cNvSpPr/>
      </dsp:nvSpPr>
      <dsp:spPr>
        <a:xfrm>
          <a:off x="8272267" y="702578"/>
          <a:ext cx="2241239" cy="1344743"/>
        </a:xfrm>
        <a:prstGeom prst="rect">
          <a:avLst/>
        </a:prstGeom>
        <a:solidFill>
          <a:schemeClr val="accent2">
            <a:hueOff val="-623727"/>
            <a:satOff val="-35969"/>
            <a:lumOff val="3698"/>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577850" rtl="0">
            <a:lnSpc>
              <a:spcPct val="90000"/>
            </a:lnSpc>
            <a:spcBef>
              <a:spcPct val="0"/>
            </a:spcBef>
            <a:spcAft>
              <a:spcPct val="35000"/>
            </a:spcAft>
            <a:buNone/>
          </a:pPr>
          <a:r>
            <a:rPr lang="en-GB" sz="1300" kern="1200"/>
            <a:t>Developmental Effects</a:t>
          </a:r>
          <a:r>
            <a:rPr lang="en-GB" sz="1300" kern="1200">
              <a:latin typeface="Calibri Light" panose="020F0302020204030204"/>
            </a:rPr>
            <a:t> -low self-esteem also begin to self-harm </a:t>
          </a:r>
          <a:r>
            <a:rPr lang="en-GB" sz="1300" kern="1200">
              <a:solidFill>
                <a:srgbClr val="333333"/>
              </a:solidFill>
              <a:latin typeface="Georgia"/>
            </a:rPr>
            <a:t>Kendall, J. (2002)</a:t>
          </a:r>
        </a:p>
      </dsp:txBody>
      <dsp:txXfrm>
        <a:off x="8272267" y="702578"/>
        <a:ext cx="2241239" cy="1344743"/>
      </dsp:txXfrm>
    </dsp:sp>
    <dsp:sp modelId="{8AE2138B-9E4A-40F7-AEC5-C8C29854D1BF}">
      <dsp:nvSpPr>
        <dsp:cNvPr id="0" name=""/>
        <dsp:cNvSpPr/>
      </dsp:nvSpPr>
      <dsp:spPr>
        <a:xfrm>
          <a:off x="2241532" y="3189459"/>
          <a:ext cx="484885" cy="91440"/>
        </a:xfrm>
        <a:custGeom>
          <a:avLst/>
          <a:gdLst/>
          <a:ahLst/>
          <a:cxnLst/>
          <a:rect l="0" t="0" r="0" b="0"/>
          <a:pathLst>
            <a:path>
              <a:moveTo>
                <a:pt x="0" y="45720"/>
              </a:moveTo>
              <a:lnTo>
                <a:pt x="484885" y="45720"/>
              </a:lnTo>
            </a:path>
          </a:pathLst>
        </a:custGeom>
        <a:noFill/>
        <a:ln w="6350" cap="flat" cmpd="sng" algn="ctr">
          <a:solidFill>
            <a:schemeClr val="accent2">
              <a:hueOff val="-970242"/>
              <a:satOff val="-55952"/>
              <a:lumOff val="5752"/>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71087" y="3232602"/>
        <a:ext cx="25774" cy="5154"/>
      </dsp:txXfrm>
    </dsp:sp>
    <dsp:sp modelId="{D89816E7-084A-447E-A47E-515BFD6341D1}">
      <dsp:nvSpPr>
        <dsp:cNvPr id="0" name=""/>
        <dsp:cNvSpPr/>
      </dsp:nvSpPr>
      <dsp:spPr>
        <a:xfrm>
          <a:off x="2092" y="2562807"/>
          <a:ext cx="2241239" cy="1344743"/>
        </a:xfrm>
        <a:prstGeom prst="rect">
          <a:avLst/>
        </a:prstGeom>
        <a:solidFill>
          <a:schemeClr val="accent2">
            <a:hueOff val="-831636"/>
            <a:satOff val="-47959"/>
            <a:lumOff val="493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577850" rtl="0">
            <a:lnSpc>
              <a:spcPct val="90000"/>
            </a:lnSpc>
            <a:spcBef>
              <a:spcPct val="0"/>
            </a:spcBef>
            <a:spcAft>
              <a:spcPct val="35000"/>
            </a:spcAft>
            <a:buNone/>
          </a:pPr>
          <a:r>
            <a:rPr lang="en-GB" sz="1300" kern="1200"/>
            <a:t>Attachment </a:t>
          </a:r>
          <a:r>
            <a:rPr lang="en-GB" sz="1300" kern="1200">
              <a:latin typeface="Calibri Light" panose="020F0302020204030204"/>
            </a:rPr>
            <a:t>Issues-children may feel anxious and insecure </a:t>
          </a:r>
          <a:r>
            <a:rPr lang="en-GB" sz="1300" kern="1200" err="1">
              <a:solidFill>
                <a:srgbClr val="212C4F"/>
              </a:solidFill>
            </a:rPr>
            <a:t>Mikulincer</a:t>
          </a:r>
          <a:r>
            <a:rPr lang="en-GB" sz="1300" kern="1200">
              <a:solidFill>
                <a:srgbClr val="212C4F"/>
              </a:solidFill>
            </a:rPr>
            <a:t>, M., Shaver, P.R. (2007)</a:t>
          </a:r>
          <a:endParaRPr lang="en-US" sz="1300" kern="1200"/>
        </a:p>
      </dsp:txBody>
      <dsp:txXfrm>
        <a:off x="2092" y="2562807"/>
        <a:ext cx="2241239" cy="1344743"/>
      </dsp:txXfrm>
    </dsp:sp>
    <dsp:sp modelId="{D6055F78-AD23-495D-83A4-3B4E28EDDE5E}">
      <dsp:nvSpPr>
        <dsp:cNvPr id="0" name=""/>
        <dsp:cNvSpPr/>
      </dsp:nvSpPr>
      <dsp:spPr>
        <a:xfrm>
          <a:off x="4998257" y="3189459"/>
          <a:ext cx="484885" cy="91440"/>
        </a:xfrm>
        <a:custGeom>
          <a:avLst/>
          <a:gdLst/>
          <a:ahLst/>
          <a:cxnLst/>
          <a:rect l="0" t="0" r="0" b="0"/>
          <a:pathLst>
            <a:path>
              <a:moveTo>
                <a:pt x="0" y="45720"/>
              </a:moveTo>
              <a:lnTo>
                <a:pt x="484885" y="45720"/>
              </a:lnTo>
            </a:path>
          </a:pathLst>
        </a:custGeom>
        <a:noFill/>
        <a:ln w="6350" cap="flat" cmpd="sng" algn="ctr">
          <a:solidFill>
            <a:schemeClr val="accent2">
              <a:hueOff val="-1212803"/>
              <a:satOff val="-69940"/>
              <a:lumOff val="719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27812" y="3232602"/>
        <a:ext cx="25774" cy="5154"/>
      </dsp:txXfrm>
    </dsp:sp>
    <dsp:sp modelId="{94BE026F-38E3-4B68-8AB1-A2C19258DFFF}">
      <dsp:nvSpPr>
        <dsp:cNvPr id="0" name=""/>
        <dsp:cNvSpPr/>
      </dsp:nvSpPr>
      <dsp:spPr>
        <a:xfrm>
          <a:off x="2758817" y="2562807"/>
          <a:ext cx="2241239" cy="1344743"/>
        </a:xfrm>
        <a:prstGeom prst="rect">
          <a:avLst/>
        </a:prstGeom>
        <a:solidFill>
          <a:schemeClr val="accent2">
            <a:hueOff val="-1039545"/>
            <a:satOff val="-59949"/>
            <a:lumOff val="6163"/>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577850" rtl="0">
            <a:lnSpc>
              <a:spcPct val="90000"/>
            </a:lnSpc>
            <a:spcBef>
              <a:spcPct val="0"/>
            </a:spcBef>
            <a:spcAft>
              <a:spcPct val="35000"/>
            </a:spcAft>
            <a:buNone/>
          </a:pPr>
          <a:r>
            <a:rPr lang="en-GB" sz="1300" kern="1200"/>
            <a:t>Long-Term Implications</a:t>
          </a:r>
          <a:r>
            <a:rPr lang="en-GB" sz="1300" kern="1200">
              <a:latin typeface="Calibri Light" panose="020F0302020204030204"/>
            </a:rPr>
            <a:t> - deep depression, troubled relationships as an adult also educational difficulties (Hart et al. 1996).</a:t>
          </a:r>
          <a:endParaRPr lang="en-US" sz="1300" kern="1200"/>
        </a:p>
      </dsp:txBody>
      <dsp:txXfrm>
        <a:off x="2758817" y="2562807"/>
        <a:ext cx="2241239" cy="1344743"/>
      </dsp:txXfrm>
    </dsp:sp>
    <dsp:sp modelId="{52AF4684-99F1-44DC-892E-349E6CEE1664}">
      <dsp:nvSpPr>
        <dsp:cNvPr id="0" name=""/>
        <dsp:cNvSpPr/>
      </dsp:nvSpPr>
      <dsp:spPr>
        <a:xfrm>
          <a:off x="7754982" y="3189459"/>
          <a:ext cx="484885" cy="91440"/>
        </a:xfrm>
        <a:custGeom>
          <a:avLst/>
          <a:gdLst/>
          <a:ahLst/>
          <a:cxnLst/>
          <a:rect l="0" t="0" r="0" b="0"/>
          <a:pathLst>
            <a:path>
              <a:moveTo>
                <a:pt x="0" y="45720"/>
              </a:moveTo>
              <a:lnTo>
                <a:pt x="484885" y="45720"/>
              </a:lnTo>
            </a:path>
          </a:pathLst>
        </a:custGeom>
        <a:noFill/>
        <a:ln w="6350" cap="flat" cmpd="sng" algn="ctr">
          <a:solidFill>
            <a:schemeClr val="accent2">
              <a:hueOff val="-1455363"/>
              <a:satOff val="-83928"/>
              <a:lumOff val="8628"/>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984537" y="3232602"/>
        <a:ext cx="25774" cy="5154"/>
      </dsp:txXfrm>
    </dsp:sp>
    <dsp:sp modelId="{BA348A54-E8A3-4499-B264-0CEEF3BFFFF9}">
      <dsp:nvSpPr>
        <dsp:cNvPr id="0" name=""/>
        <dsp:cNvSpPr/>
      </dsp:nvSpPr>
      <dsp:spPr>
        <a:xfrm>
          <a:off x="5515542" y="2562807"/>
          <a:ext cx="2241239" cy="1344743"/>
        </a:xfrm>
        <a:prstGeom prst="rect">
          <a:avLst/>
        </a:prstGeom>
        <a:solidFill>
          <a:schemeClr val="accent2">
            <a:hueOff val="-1247454"/>
            <a:satOff val="-71938"/>
            <a:lumOff val="7395"/>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577850" rtl="0">
            <a:lnSpc>
              <a:spcPct val="90000"/>
            </a:lnSpc>
            <a:spcBef>
              <a:spcPct val="0"/>
            </a:spcBef>
            <a:spcAft>
              <a:spcPct val="35000"/>
            </a:spcAft>
            <a:buNone/>
          </a:pPr>
          <a:r>
            <a:rPr lang="en-GB" sz="1300" kern="1200"/>
            <a:t>Risk of </a:t>
          </a:r>
          <a:r>
            <a:rPr lang="en-GB" sz="1300" kern="1200">
              <a:latin typeface="Calibri Light" panose="020F0302020204030204"/>
            </a:rPr>
            <a:t>Revictimization- not protected and being vulnerable in different situations (</a:t>
          </a:r>
          <a:r>
            <a:rPr lang="en-GB" sz="1300" kern="1200">
              <a:solidFill>
                <a:srgbClr val="222222"/>
              </a:solidFill>
              <a:latin typeface="Arial"/>
              <a:cs typeface="Arial"/>
            </a:rPr>
            <a:t>Turner</a:t>
          </a:r>
          <a:r>
            <a:rPr lang="en-GB" sz="1300" kern="1200">
              <a:latin typeface="Calibri Light" panose="020F0302020204030204"/>
            </a:rPr>
            <a:t>, 2019)</a:t>
          </a:r>
          <a:endParaRPr lang="en-US" sz="1300" kern="1200"/>
        </a:p>
      </dsp:txBody>
      <dsp:txXfrm>
        <a:off x="5515542" y="2562807"/>
        <a:ext cx="2241239" cy="1344743"/>
      </dsp:txXfrm>
    </dsp:sp>
    <dsp:sp modelId="{F3E2E825-BC43-4277-A9CA-4869FEC40125}">
      <dsp:nvSpPr>
        <dsp:cNvPr id="0" name=""/>
        <dsp:cNvSpPr/>
      </dsp:nvSpPr>
      <dsp:spPr>
        <a:xfrm>
          <a:off x="8272267" y="2562807"/>
          <a:ext cx="2241239" cy="1344743"/>
        </a:xfrm>
        <a:prstGeom prst="rect">
          <a:avLst/>
        </a:prstGeom>
        <a:solidFill>
          <a:schemeClr val="accent2">
            <a:hueOff val="-1455363"/>
            <a:satOff val="-83928"/>
            <a:lumOff val="8628"/>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577850" rtl="0">
            <a:lnSpc>
              <a:spcPct val="90000"/>
            </a:lnSpc>
            <a:spcBef>
              <a:spcPct val="0"/>
            </a:spcBef>
            <a:spcAft>
              <a:spcPct val="35000"/>
            </a:spcAft>
            <a:buNone/>
          </a:pPr>
          <a:r>
            <a:rPr lang="en-GB" sz="1300" kern="1200"/>
            <a:t>Increased Risk of Traumatic </a:t>
          </a:r>
          <a:r>
            <a:rPr lang="en-GB" sz="1300" kern="1200">
              <a:latin typeface="Calibri Light" panose="020F0302020204030204"/>
            </a:rPr>
            <a:t>Stress- </a:t>
          </a:r>
          <a:r>
            <a:rPr lang="en-GB" sz="1300" kern="1200" err="1">
              <a:latin typeface="Calibri Light" panose="020F0302020204030204"/>
            </a:rPr>
            <a:t>i.e</a:t>
          </a:r>
          <a:r>
            <a:rPr lang="en-GB" sz="1300" kern="1200">
              <a:latin typeface="Calibri Light" panose="020F0302020204030204"/>
            </a:rPr>
            <a:t> PTSD (</a:t>
          </a:r>
          <a:r>
            <a:rPr lang="en-GB" sz="1300" kern="1200" err="1">
              <a:latin typeface="Calibri Light" panose="020F0302020204030204"/>
            </a:rPr>
            <a:t>Pynoos</a:t>
          </a:r>
          <a:r>
            <a:rPr lang="en-GB" sz="1300" kern="1200">
              <a:latin typeface="Calibri Light" panose="020F0302020204030204"/>
            </a:rPr>
            <a:t>, et al.,1987)</a:t>
          </a:r>
          <a:endParaRPr lang="en-GB" sz="1300" kern="1200"/>
        </a:p>
      </dsp:txBody>
      <dsp:txXfrm>
        <a:off x="8272267" y="2562807"/>
        <a:ext cx="2241239" cy="134474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EBE130-C51B-414E-B263-31D1E9E2DCD9}">
      <dsp:nvSpPr>
        <dsp:cNvPr id="0" name=""/>
        <dsp:cNvSpPr/>
      </dsp:nvSpPr>
      <dsp:spPr>
        <a:xfrm>
          <a:off x="4621" y="1945237"/>
          <a:ext cx="2020453" cy="2519252"/>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a:t>Collaborate with professionals: Coordinate and work closely with professionals involved in the child's life, such as teachers, social workers, and healthcare providers, to gather additional information and develop an appropriate plan of action. Share your concerns and observations, ensuring that information is shared securely and confidentially to protect the child and respect privacy laws (Department of Education, 2018).</a:t>
          </a:r>
          <a:endParaRPr lang="en-US" sz="1100" kern="1200"/>
        </a:p>
      </dsp:txBody>
      <dsp:txXfrm>
        <a:off x="63798" y="2004414"/>
        <a:ext cx="1902099" cy="2400898"/>
      </dsp:txXfrm>
    </dsp:sp>
    <dsp:sp modelId="{6803A4B8-5FF9-4A92-A583-27AD4062997D}">
      <dsp:nvSpPr>
        <dsp:cNvPr id="0" name=""/>
        <dsp:cNvSpPr/>
      </dsp:nvSpPr>
      <dsp:spPr>
        <a:xfrm>
          <a:off x="2227119" y="2954327"/>
          <a:ext cx="428336" cy="501072"/>
        </a:xfrm>
        <a:prstGeom prst="rightArrow">
          <a:avLst>
            <a:gd name="adj1" fmla="val 60000"/>
            <a:gd name="adj2" fmla="val 5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2227119" y="3054541"/>
        <a:ext cx="299835" cy="300644"/>
      </dsp:txXfrm>
    </dsp:sp>
    <dsp:sp modelId="{D716F27C-C5A1-416B-9FF9-435B6BF27ACD}">
      <dsp:nvSpPr>
        <dsp:cNvPr id="0" name=""/>
        <dsp:cNvSpPr/>
      </dsp:nvSpPr>
      <dsp:spPr>
        <a:xfrm>
          <a:off x="2833255" y="1945237"/>
          <a:ext cx="2020453" cy="2519252"/>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a:t>Support the child's emotional well-being: Recognize the emotional impact of domestic violence on the child. Offer emotional support, providing a safe space for them to express their feelings and concerns. Encourage the child to engage in activities that promote their well-being, such as play therapy or counselling, where appropriate (American Academy of Paediatrics, 2019).</a:t>
          </a:r>
          <a:endParaRPr lang="en-US" sz="1100" kern="1200"/>
        </a:p>
      </dsp:txBody>
      <dsp:txXfrm>
        <a:off x="2892432" y="2004414"/>
        <a:ext cx="1902099" cy="2400898"/>
      </dsp:txXfrm>
    </dsp:sp>
    <dsp:sp modelId="{9F458CE5-849C-49E5-B7FD-D5D3F917B034}">
      <dsp:nvSpPr>
        <dsp:cNvPr id="0" name=""/>
        <dsp:cNvSpPr/>
      </dsp:nvSpPr>
      <dsp:spPr>
        <a:xfrm>
          <a:off x="5055754" y="2954327"/>
          <a:ext cx="428336" cy="501072"/>
        </a:xfrm>
        <a:prstGeom prst="rightArrow">
          <a:avLst>
            <a:gd name="adj1" fmla="val 60000"/>
            <a:gd name="adj2" fmla="val 5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5055754" y="3054541"/>
        <a:ext cx="299835" cy="300644"/>
      </dsp:txXfrm>
    </dsp:sp>
    <dsp:sp modelId="{7FFE6E1C-4B06-49C5-AC0F-4A43A0D0BE85}">
      <dsp:nvSpPr>
        <dsp:cNvPr id="0" name=""/>
        <dsp:cNvSpPr/>
      </dsp:nvSpPr>
      <dsp:spPr>
        <a:xfrm>
          <a:off x="5661890" y="1945237"/>
          <a:ext cx="2020453" cy="2519252"/>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a:t>Engage with the parents: It is essential to engage with the parents but prioritize the child's safety. If possible, involve both parents in discussions and decision-making processes, focusing on the child's needs. Provide information about available support services for domestic violence, parenting, and anger management, as appropriate (Department of Health, 2018).</a:t>
          </a:r>
          <a:endParaRPr lang="en-US" sz="1100" kern="1200"/>
        </a:p>
      </dsp:txBody>
      <dsp:txXfrm>
        <a:off x="5721067" y="2004414"/>
        <a:ext cx="1902099" cy="2400898"/>
      </dsp:txXfrm>
    </dsp:sp>
    <dsp:sp modelId="{59289DED-6F75-4B6C-BD85-0A719ABE448C}">
      <dsp:nvSpPr>
        <dsp:cNvPr id="0" name=""/>
        <dsp:cNvSpPr/>
      </dsp:nvSpPr>
      <dsp:spPr>
        <a:xfrm>
          <a:off x="7884389" y="2954327"/>
          <a:ext cx="428336" cy="501072"/>
        </a:xfrm>
        <a:prstGeom prst="rightArrow">
          <a:avLst>
            <a:gd name="adj1" fmla="val 60000"/>
            <a:gd name="adj2" fmla="val 5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7884389" y="3054541"/>
        <a:ext cx="299835" cy="300644"/>
      </dsp:txXfrm>
    </dsp:sp>
    <dsp:sp modelId="{F9363449-E919-487B-9935-EDC27FBC99BB}">
      <dsp:nvSpPr>
        <dsp:cNvPr id="0" name=""/>
        <dsp:cNvSpPr/>
      </dsp:nvSpPr>
      <dsp:spPr>
        <a:xfrm>
          <a:off x="8490525" y="1945237"/>
          <a:ext cx="2020453" cy="2519252"/>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a:t>Safety planning and intervention: Develop a safety plan for the child, which may involve temporary removal from the home if necessary. Collaborate with child protection services and other professionals to ensure the child's safety. Provide referrals to specialized support services for both the child and parents, emphasizing the importance of breaking the cycle of violence (NSPCC, 2021).</a:t>
          </a:r>
          <a:endParaRPr lang="en-US" sz="1100" kern="1200"/>
        </a:p>
      </dsp:txBody>
      <dsp:txXfrm>
        <a:off x="8549702" y="2004414"/>
        <a:ext cx="1902099" cy="2400898"/>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22/06/2023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22/06/2023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22/06/2023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22/06/2023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22/06/2023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22/06/2023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22/06/2023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22/06/2023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22/06/2023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22/06/2023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22/06/2023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22/06/2023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3" Type="http://schemas.openxmlformats.org/officeDocument/2006/relationships/hyperlink" Target="https://www.alcoholrehabguide.org/treatment/types-therapy-alcoholism/" TargetMode="External"/><Relationship Id="rId2" Type="http://schemas.openxmlformats.org/officeDocument/2006/relationships/hyperlink" Target="https://www.alcoholrehabguide.org/treatment/" TargetMode="External"/><Relationship Id="rId1" Type="http://schemas.openxmlformats.org/officeDocument/2006/relationships/slideLayout" Target="../slideLayouts/slideLayout2.xml"/><Relationship Id="rId5" Type="http://schemas.openxmlformats.org/officeDocument/2006/relationships/hyperlink" Target="https://alcohol.org/therapy/individual-counseling/" TargetMode="External"/><Relationship Id="rId4" Type="http://schemas.openxmlformats.org/officeDocument/2006/relationships/hyperlink" Target="https://alcohol.org/therapy/family/"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doi.org/10.1016/j.chiabu.2017.06.014" TargetMode="External"/><Relationship Id="rId2" Type="http://schemas.openxmlformats.org/officeDocument/2006/relationships/hyperlink" Target="https://doi.org/10.1186/s13011-020-00284-9" TargetMode="Externa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hyperlink" Target="https://www.gov.uk/government/publications/working-together-to-safeguard-children--2" TargetMode="External"/><Relationship Id="rId2" Type="http://schemas.openxmlformats.org/officeDocument/2006/relationships/hyperlink" Target="https://www.healthychildren.org/English/healthy-living/emotional-wellness/Building-Resilience/Pages/Helping-Children-and-Families-Deal-With-Divorce-and-Separation.aspx" TargetMode="External"/><Relationship Id="rId1" Type="http://schemas.openxmlformats.org/officeDocument/2006/relationships/slideLayout" Target="../slideLayouts/slideLayout6.xml"/><Relationship Id="rId6" Type="http://schemas.openxmlformats.org/officeDocument/2006/relationships/hyperlink" Target="https://www.gov.uk/government/publications/parents-with-alcohol-and-drug-problems-support-resources/parents-with-alcohol-and-drug-problems-guidance-for-adult-treatment-and-children-and-family-services" TargetMode="External"/><Relationship Id="rId5" Type="http://schemas.openxmlformats.org/officeDocument/2006/relationships/hyperlink" Target="https://www.thehotline.org/" TargetMode="External"/><Relationship Id="rId4" Type="http://schemas.openxmlformats.org/officeDocument/2006/relationships/hyperlink" Target="https://www.nspcc.org.uk/what-is-child-abuse/types-of-abuse/neglect/reporting-neglec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8">
            <a:extLst>
              <a:ext uri="{FF2B5EF4-FFF2-40B4-BE49-F238E27FC236}">
                <a16:creationId xmlns:a16="http://schemas.microsoft.com/office/drawing/2014/main" id="{2B577FF9-3543-4875-815D-3D87BD8A20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p:cNvSpPr>
            <a:spLocks noGrp="1"/>
          </p:cNvSpPr>
          <p:nvPr>
            <p:ph type="ctrTitle"/>
          </p:nvPr>
        </p:nvSpPr>
        <p:spPr>
          <a:xfrm>
            <a:off x="874815" y="798703"/>
            <a:ext cx="5221185" cy="3072015"/>
          </a:xfrm>
        </p:spPr>
        <p:txBody>
          <a:bodyPr anchor="b">
            <a:normAutofit/>
          </a:bodyPr>
          <a:lstStyle/>
          <a:p>
            <a:r>
              <a:rPr lang="en-GB" sz="5100">
                <a:cs typeface="Calibri Light"/>
              </a:rPr>
              <a:t>Presentation case study-Family A- Anti social behaviour team </a:t>
            </a:r>
            <a:endParaRPr lang="en-GB" sz="5100"/>
          </a:p>
        </p:txBody>
      </p:sp>
      <p:sp>
        <p:nvSpPr>
          <p:cNvPr id="3" name="Subtitle 2"/>
          <p:cNvSpPr>
            <a:spLocks noGrp="1"/>
          </p:cNvSpPr>
          <p:nvPr>
            <p:ph type="subTitle" idx="1"/>
          </p:nvPr>
        </p:nvSpPr>
        <p:spPr>
          <a:xfrm>
            <a:off x="870148" y="3962792"/>
            <a:ext cx="5221185" cy="2102108"/>
          </a:xfrm>
        </p:spPr>
        <p:txBody>
          <a:bodyPr vert="horz" lIns="91440" tIns="45720" rIns="91440" bIns="45720" rtlCol="0" anchor="t">
            <a:normAutofit/>
          </a:bodyPr>
          <a:lstStyle/>
          <a:p>
            <a:r>
              <a:rPr lang="en-GB">
                <a:cs typeface="Calibri"/>
              </a:rPr>
              <a:t>Names: </a:t>
            </a:r>
            <a:r>
              <a:rPr lang="en-GB" err="1">
                <a:cs typeface="Calibri"/>
              </a:rPr>
              <a:t>Sageeta</a:t>
            </a:r>
            <a:r>
              <a:rPr lang="en-GB">
                <a:cs typeface="Calibri"/>
              </a:rPr>
              <a:t> </a:t>
            </a:r>
            <a:r>
              <a:rPr lang="en-GB" err="1">
                <a:cs typeface="Calibri"/>
              </a:rPr>
              <a:t>hussain</a:t>
            </a:r>
            <a:r>
              <a:rPr lang="en-GB">
                <a:cs typeface="Calibri"/>
              </a:rPr>
              <a:t> – 2129744, </a:t>
            </a:r>
            <a:r>
              <a:rPr lang="en-GB" err="1">
                <a:cs typeface="Calibri"/>
              </a:rPr>
              <a:t>Teleka</a:t>
            </a:r>
            <a:r>
              <a:rPr lang="en-GB">
                <a:cs typeface="Calibri"/>
              </a:rPr>
              <a:t> </a:t>
            </a:r>
            <a:r>
              <a:rPr lang="en-GB" err="1">
                <a:cs typeface="Calibri"/>
              </a:rPr>
              <a:t>Taminah</a:t>
            </a:r>
            <a:r>
              <a:rPr lang="en-GB">
                <a:cs typeface="Calibri"/>
              </a:rPr>
              <a:t> Martin 2028123-        Nicola Hermitt 2133277 - </a:t>
            </a:r>
            <a:endParaRPr lang="en-US"/>
          </a:p>
          <a:p>
            <a:r>
              <a:rPr lang="en-GB">
                <a:cs typeface="Calibri"/>
              </a:rPr>
              <a:t>Module: BMHP5004</a:t>
            </a:r>
          </a:p>
          <a:p>
            <a:r>
              <a:rPr lang="en-GB">
                <a:cs typeface="Calibri"/>
              </a:rPr>
              <a:t>Lecturer: Colin </a:t>
            </a:r>
          </a:p>
          <a:p>
            <a:endParaRPr lang="en-GB">
              <a:cs typeface="Calibri"/>
            </a:endParaRPr>
          </a:p>
        </p:txBody>
      </p:sp>
      <p:sp>
        <p:nvSpPr>
          <p:cNvPr id="29" name="Freeform: Shape 10">
            <a:extLst>
              <a:ext uri="{FF2B5EF4-FFF2-40B4-BE49-F238E27FC236}">
                <a16:creationId xmlns:a16="http://schemas.microsoft.com/office/drawing/2014/main" id="{F5569EEC-E12F-4856-B407-02B2813A4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04059" y="0"/>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30" name="Freeform: Shape 12">
            <a:extLst>
              <a:ext uri="{FF2B5EF4-FFF2-40B4-BE49-F238E27FC236}">
                <a16:creationId xmlns:a16="http://schemas.microsoft.com/office/drawing/2014/main" id="{CF860788-3A6A-45A3-B3F1-06F159665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67336" y="1"/>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1" name="Picture 4">
            <a:extLst>
              <a:ext uri="{FF2B5EF4-FFF2-40B4-BE49-F238E27FC236}">
                <a16:creationId xmlns:a16="http://schemas.microsoft.com/office/drawing/2014/main" id="{9469CD78-ECC1-E112-105C-CCBCD52782EA}"/>
              </a:ext>
            </a:extLst>
          </p:cNvPr>
          <p:cNvPicPr>
            <a:picLocks noChangeAspect="1"/>
          </p:cNvPicPr>
          <p:nvPr/>
        </p:nvPicPr>
        <p:blipFill>
          <a:blip r:embed="rId2"/>
          <a:stretch>
            <a:fillRect/>
          </a:stretch>
        </p:blipFill>
        <p:spPr>
          <a:xfrm>
            <a:off x="7093046" y="1209578"/>
            <a:ext cx="4055897" cy="4055897"/>
          </a:xfrm>
          <a:custGeom>
            <a:avLst/>
            <a:gdLst/>
            <a:ahLst/>
            <a:cxnLst/>
            <a:rect l="l" t="t" r="r" b="b"/>
            <a:pathLst>
              <a:path w="4579832" h="5347063">
                <a:moveTo>
                  <a:pt x="106985" y="0"/>
                </a:moveTo>
                <a:lnTo>
                  <a:pt x="4472847" y="0"/>
                </a:lnTo>
                <a:cubicBezTo>
                  <a:pt x="4531933" y="0"/>
                  <a:pt x="4579832" y="47899"/>
                  <a:pt x="4579832" y="106985"/>
                </a:cubicBezTo>
                <a:lnTo>
                  <a:pt x="4579832" y="5240078"/>
                </a:lnTo>
                <a:cubicBezTo>
                  <a:pt x="4579832" y="5299164"/>
                  <a:pt x="4531933" y="5347063"/>
                  <a:pt x="4472847" y="5347063"/>
                </a:cubicBezTo>
                <a:lnTo>
                  <a:pt x="106985" y="5347063"/>
                </a:lnTo>
                <a:cubicBezTo>
                  <a:pt x="47899" y="5347063"/>
                  <a:pt x="0" y="5299164"/>
                  <a:pt x="0" y="5240078"/>
                </a:cubicBezTo>
                <a:lnTo>
                  <a:pt x="0" y="106985"/>
                </a:lnTo>
                <a:cubicBezTo>
                  <a:pt x="0" y="47899"/>
                  <a:pt x="47899" y="0"/>
                  <a:pt x="106985" y="0"/>
                </a:cubicBezTo>
                <a:close/>
              </a:path>
            </a:pathLst>
          </a:custGeom>
        </p:spPr>
      </p:pic>
      <p:sp>
        <p:nvSpPr>
          <p:cNvPr id="32" name="Freeform: Shape 14">
            <a:extLst>
              <a:ext uri="{FF2B5EF4-FFF2-40B4-BE49-F238E27FC236}">
                <a16:creationId xmlns:a16="http://schemas.microsoft.com/office/drawing/2014/main" id="{DF1E3393-B852-4883-B778-ED35251129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32259" y="2916245"/>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2"/>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Freeform: Shape 16">
            <a:extLst>
              <a:ext uri="{FF2B5EF4-FFF2-40B4-BE49-F238E27FC236}">
                <a16:creationId xmlns:a16="http://schemas.microsoft.com/office/drawing/2014/main" id="{39853D09-4205-4CC7-83EB-288E886AC9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8440" y="5717906"/>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34" name="Freeform: Shape 18">
            <a:extLst>
              <a:ext uri="{FF2B5EF4-FFF2-40B4-BE49-F238E27FC236}">
                <a16:creationId xmlns:a16="http://schemas.microsoft.com/office/drawing/2014/main" id="{0D040B79-3E73-4A31-840D-D6B9C9FDFC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7511" y="6258756"/>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5" name="Freeform: Shape 20">
            <a:extLst>
              <a:ext uri="{FF2B5EF4-FFF2-40B4-BE49-F238E27FC236}">
                <a16:creationId xmlns:a16="http://schemas.microsoft.com/office/drawing/2014/main" id="{156C6AE5-3F8B-42AC-9EA4-1B686A11E9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43820" y="5835650"/>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207ECE-BE53-FC4F-BE0D-F83FD5636BEB}"/>
              </a:ext>
            </a:extLst>
          </p:cNvPr>
          <p:cNvSpPr>
            <a:spLocks noGrp="1"/>
          </p:cNvSpPr>
          <p:nvPr>
            <p:ph type="title"/>
          </p:nvPr>
        </p:nvSpPr>
        <p:spPr>
          <a:xfrm>
            <a:off x="6513788" y="365125"/>
            <a:ext cx="4840010" cy="1183851"/>
          </a:xfrm>
        </p:spPr>
        <p:txBody>
          <a:bodyPr>
            <a:normAutofit/>
          </a:bodyPr>
          <a:lstStyle/>
          <a:p>
            <a:r>
              <a:rPr lang="en-GB">
                <a:latin typeface="Georgia Pro"/>
                <a:cs typeface="Calibri Light"/>
              </a:rPr>
              <a:t>Contents page</a:t>
            </a:r>
            <a:endParaRPr lang="en-GB">
              <a:latin typeface="Georgia Pro"/>
            </a:endParaRPr>
          </a:p>
        </p:txBody>
      </p:sp>
      <p:pic>
        <p:nvPicPr>
          <p:cNvPr id="24" name="Picture 4" descr="Wooden blocks stacked to create a bar graph">
            <a:extLst>
              <a:ext uri="{FF2B5EF4-FFF2-40B4-BE49-F238E27FC236}">
                <a16:creationId xmlns:a16="http://schemas.microsoft.com/office/drawing/2014/main" id="{842F618A-CFD9-E74A-F923-E1686E92F27F}"/>
              </a:ext>
            </a:extLst>
          </p:cNvPr>
          <p:cNvPicPr>
            <a:picLocks noChangeAspect="1"/>
          </p:cNvPicPr>
          <p:nvPr/>
        </p:nvPicPr>
        <p:blipFill rotWithShape="1">
          <a:blip r:embed="rId2"/>
          <a:srcRect l="25603" r="14951" b="-3"/>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4AFF654B-4F7A-A776-093E-65B6E4BBDC00}"/>
              </a:ext>
            </a:extLst>
          </p:cNvPr>
          <p:cNvSpPr>
            <a:spLocks noGrp="1"/>
          </p:cNvSpPr>
          <p:nvPr>
            <p:ph idx="1"/>
          </p:nvPr>
        </p:nvSpPr>
        <p:spPr>
          <a:xfrm>
            <a:off x="6434619" y="1709842"/>
            <a:ext cx="4840010" cy="4783796"/>
          </a:xfrm>
        </p:spPr>
        <p:txBody>
          <a:bodyPr vert="horz" lIns="91440" tIns="45720" rIns="91440" bIns="45720" rtlCol="0" anchor="t">
            <a:noAutofit/>
          </a:bodyPr>
          <a:lstStyle/>
          <a:p>
            <a:r>
              <a:rPr lang="en-GB" sz="1400" dirty="0">
                <a:latin typeface="Arial"/>
                <a:cs typeface="Calibri"/>
              </a:rPr>
              <a:t>Slide 3- introduction page</a:t>
            </a:r>
          </a:p>
          <a:p>
            <a:r>
              <a:rPr lang="en-GB" sz="1400" dirty="0">
                <a:latin typeface="Arial"/>
                <a:cs typeface="Calibri"/>
              </a:rPr>
              <a:t>Slide 4- risk factors</a:t>
            </a:r>
          </a:p>
          <a:p>
            <a:r>
              <a:rPr lang="en-GB" sz="1400" dirty="0">
                <a:latin typeface="Arial"/>
                <a:cs typeface="Calibri"/>
              </a:rPr>
              <a:t>Slide 5- risk factors</a:t>
            </a:r>
          </a:p>
          <a:p>
            <a:r>
              <a:rPr lang="en-GB" sz="1400" dirty="0">
                <a:latin typeface="Arial"/>
                <a:cs typeface="Calibri"/>
              </a:rPr>
              <a:t>Slide 6- risk factors</a:t>
            </a:r>
          </a:p>
          <a:p>
            <a:r>
              <a:rPr lang="en-GB" sz="1400" dirty="0">
                <a:latin typeface="Arial"/>
                <a:cs typeface="Calibri"/>
              </a:rPr>
              <a:t>Slide 7- poverty</a:t>
            </a:r>
          </a:p>
          <a:p>
            <a:r>
              <a:rPr lang="en-GB" sz="1400" dirty="0">
                <a:latin typeface="Arial"/>
                <a:cs typeface="Calibri"/>
              </a:rPr>
              <a:t>Slide 8- poverty</a:t>
            </a:r>
          </a:p>
          <a:p>
            <a:r>
              <a:rPr lang="en-GB" sz="1400" dirty="0">
                <a:latin typeface="Arial"/>
                <a:cs typeface="Calibri"/>
              </a:rPr>
              <a:t>Slide 9-poverty</a:t>
            </a:r>
          </a:p>
          <a:p>
            <a:r>
              <a:rPr lang="en-GB" sz="1400" dirty="0">
                <a:latin typeface="Arial"/>
                <a:cs typeface="Calibri"/>
              </a:rPr>
              <a:t>Slide 10- table of issues with families</a:t>
            </a:r>
          </a:p>
          <a:p>
            <a:r>
              <a:rPr lang="en-GB" sz="1400" dirty="0">
                <a:latin typeface="Arial"/>
                <a:cs typeface="Calibri"/>
              </a:rPr>
              <a:t>Slide 11-development concern</a:t>
            </a:r>
          </a:p>
          <a:p>
            <a:r>
              <a:rPr lang="en-GB" sz="1400" dirty="0">
                <a:latin typeface="Arial"/>
                <a:cs typeface="Calibri"/>
              </a:rPr>
              <a:t>Slide 12- development concern</a:t>
            </a:r>
          </a:p>
          <a:p>
            <a:r>
              <a:rPr lang="en-GB" sz="1400" dirty="0">
                <a:latin typeface="Arial"/>
                <a:cs typeface="Calibri"/>
              </a:rPr>
              <a:t>Slide 13- safeguarding</a:t>
            </a:r>
            <a:endParaRPr lang="en-GB" sz="1400">
              <a:cs typeface="Calibri"/>
            </a:endParaRPr>
          </a:p>
          <a:p>
            <a:r>
              <a:rPr lang="en-GB" sz="1400" dirty="0">
                <a:latin typeface="Arial"/>
                <a:cs typeface="Calibri"/>
              </a:rPr>
              <a:t>Slide 14- safeguarding</a:t>
            </a:r>
          </a:p>
          <a:p>
            <a:r>
              <a:rPr lang="en-GB" sz="1400" dirty="0">
                <a:latin typeface="Arial"/>
                <a:cs typeface="Calibri"/>
              </a:rPr>
              <a:t>Slide 15- conclusion </a:t>
            </a:r>
          </a:p>
          <a:p>
            <a:r>
              <a:rPr lang="en-GB" sz="1400" dirty="0">
                <a:latin typeface="Arial"/>
                <a:cs typeface="Calibri"/>
              </a:rPr>
              <a:t>Slide 16- references</a:t>
            </a:r>
          </a:p>
          <a:p>
            <a:r>
              <a:rPr lang="en-GB" sz="1400" dirty="0">
                <a:latin typeface="Arial"/>
                <a:cs typeface="Calibri"/>
              </a:rPr>
              <a:t>Slide 17- references</a:t>
            </a:r>
          </a:p>
          <a:p>
            <a:endParaRPr lang="en-GB" sz="1400" dirty="0">
              <a:latin typeface="Arial"/>
              <a:cs typeface="Calibri"/>
            </a:endParaRPr>
          </a:p>
          <a:p>
            <a:endParaRPr lang="en-GB" sz="800">
              <a:latin typeface="Arial"/>
              <a:cs typeface="Calibri"/>
            </a:endParaRPr>
          </a:p>
          <a:p>
            <a:endParaRPr lang="en-GB" sz="800">
              <a:cs typeface="Calibri"/>
            </a:endParaRPr>
          </a:p>
          <a:p>
            <a:endParaRPr lang="en-GB" sz="800">
              <a:cs typeface="Calibri"/>
            </a:endParaRPr>
          </a:p>
        </p:txBody>
      </p:sp>
    </p:spTree>
    <p:extLst>
      <p:ext uri="{BB962C8B-B14F-4D97-AF65-F5344CB8AC3E}">
        <p14:creationId xmlns:p14="http://schemas.microsoft.com/office/powerpoint/2010/main" val="29071524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24BBB2C-CFD2-754E-7F66-EEC98C0C8C67}"/>
              </a:ext>
            </a:extLst>
          </p:cNvPr>
          <p:cNvSpPr>
            <a:spLocks noGrp="1"/>
          </p:cNvSpPr>
          <p:nvPr>
            <p:ph type="title"/>
          </p:nvPr>
        </p:nvSpPr>
        <p:spPr>
          <a:xfrm>
            <a:off x="838200" y="365125"/>
            <a:ext cx="5558489" cy="969304"/>
          </a:xfrm>
        </p:spPr>
        <p:txBody>
          <a:bodyPr>
            <a:normAutofit/>
          </a:bodyPr>
          <a:lstStyle/>
          <a:p>
            <a:r>
              <a:rPr lang="en-GB" b="1">
                <a:latin typeface="Georgia Pro"/>
                <a:cs typeface="Calibri Light"/>
              </a:rPr>
              <a:t>Introduction </a:t>
            </a:r>
            <a:endParaRPr lang="en-GB" b="1">
              <a:latin typeface="Georgia Pro"/>
            </a:endParaRPr>
          </a:p>
        </p:txBody>
      </p:sp>
      <p:sp>
        <p:nvSpPr>
          <p:cNvPr id="28"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9" name="Content Placeholder 2">
            <a:extLst>
              <a:ext uri="{FF2B5EF4-FFF2-40B4-BE49-F238E27FC236}">
                <a16:creationId xmlns:a16="http://schemas.microsoft.com/office/drawing/2014/main" id="{B64A20C8-422C-A500-53BA-D8B93A35C742}"/>
              </a:ext>
            </a:extLst>
          </p:cNvPr>
          <p:cNvSpPr>
            <a:spLocks noGrp="1"/>
          </p:cNvSpPr>
          <p:nvPr>
            <p:ph idx="1"/>
          </p:nvPr>
        </p:nvSpPr>
        <p:spPr>
          <a:xfrm>
            <a:off x="838200" y="1328432"/>
            <a:ext cx="5492800" cy="5213321"/>
          </a:xfrm>
        </p:spPr>
        <p:txBody>
          <a:bodyPr vert="horz" lIns="91440" tIns="45720" rIns="91440" bIns="45720" rtlCol="0" anchor="t">
            <a:noAutofit/>
          </a:bodyPr>
          <a:lstStyle/>
          <a:p>
            <a:pPr marL="0" indent="0">
              <a:buNone/>
            </a:pPr>
            <a:endParaRPr lang="en-GB" sz="1100">
              <a:latin typeface="Arial"/>
              <a:ea typeface="+mn-lt"/>
              <a:cs typeface="+mn-lt"/>
            </a:endParaRPr>
          </a:p>
          <a:p>
            <a:r>
              <a:rPr lang="en-GB" sz="1200" dirty="0">
                <a:latin typeface="Arial"/>
                <a:ea typeface="+mn-lt"/>
                <a:cs typeface="+mn-lt"/>
              </a:rPr>
              <a:t>Today as I address an important and sensitive topic that demands our attention and action. Today, I want to discuss a referral for anti-social behaviour concerning a young schoolboy in the context of domestic violence. This issue strikes at the core of our communities and requires a collective effort to safeguard the well-being of our children.</a:t>
            </a:r>
            <a:endParaRPr lang="en-GB" sz="1200" dirty="0">
              <a:cs typeface="Calibri" panose="020F0502020204030204"/>
            </a:endParaRPr>
          </a:p>
          <a:p>
            <a:r>
              <a:rPr lang="en-GB" sz="1200" dirty="0">
                <a:latin typeface="Arial"/>
                <a:ea typeface="+mn-lt"/>
                <a:cs typeface="+mn-lt"/>
              </a:rPr>
              <a:t>In our society, children are meant to experience the innocence and joy of childhood, where their growth and development should be nurtured and protected. Unfortunately, for some children, their homes may harbour circumstances that expose them to distressing situations, such as domestic violence. Domestic violence is a grave concern that not only affects the individuals directly involved but also has a profound impact on the children who witness or experience it.</a:t>
            </a:r>
          </a:p>
          <a:p>
            <a:r>
              <a:rPr lang="en-GB" sz="1200" dirty="0">
                <a:latin typeface="Arial"/>
                <a:ea typeface="+mn-lt"/>
                <a:cs typeface="+mn-lt"/>
              </a:rPr>
              <a:t>Today, we focus our attention on a particular case involving a young schoolboy who has exhibited signs of anti-social behaviour, which is often considered a cry for help. It is our responsibility to intervene and address the underlying causes, acknowledging that anti-social behaviour can be a manifestation of the traumatic experiences the child has endured. By doing so, we can ensure that the child's well-being is safeguarded, and steps are taken to break the cycle of violence and create a brighter future for all involved.</a:t>
            </a:r>
          </a:p>
          <a:p>
            <a:r>
              <a:rPr lang="en-GB" sz="1200" dirty="0">
                <a:latin typeface="Arial"/>
                <a:ea typeface="+mn-lt"/>
                <a:cs typeface="+mn-lt"/>
              </a:rPr>
              <a:t>Throughout this presentation, we will explore the importance of identifying and understanding the root causes of anti-social behaviour, emphasizing the role of early intervention and the power of referral systems. We will also examine the essential partnerships between schools, social services, and other relevant stakeholders to provide the necessary support and resources for both the child and their family. By working collaboratively, we can empower these vulnerable children, protect their rights, and offer them a chance to grow up in a safe and nurturing environment.</a:t>
            </a:r>
          </a:p>
          <a:p>
            <a:endParaRPr lang="en-GB" sz="1100">
              <a:latin typeface="Arial"/>
              <a:cs typeface="Calibri"/>
            </a:endParaRPr>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1"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33215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690688"/>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B19784-4D10-3467-455B-31A706259EFC}"/>
              </a:ext>
            </a:extLst>
          </p:cNvPr>
          <p:cNvSpPr>
            <a:spLocks noGrp="1"/>
          </p:cNvSpPr>
          <p:nvPr>
            <p:ph type="title"/>
          </p:nvPr>
        </p:nvSpPr>
        <p:spPr>
          <a:xfrm>
            <a:off x="838201" y="300580"/>
            <a:ext cx="9829800" cy="1089529"/>
          </a:xfrm>
        </p:spPr>
        <p:txBody>
          <a:bodyPr>
            <a:normAutofit/>
          </a:bodyPr>
          <a:lstStyle/>
          <a:p>
            <a:r>
              <a:rPr lang="en-GB" sz="3600">
                <a:solidFill>
                  <a:srgbClr val="FFFFFF"/>
                </a:solidFill>
                <a:cs typeface="Calibri Light"/>
              </a:rPr>
              <a:t>Risk factors</a:t>
            </a:r>
            <a:br>
              <a:rPr lang="en-GB" sz="3600">
                <a:solidFill>
                  <a:srgbClr val="FFFFFF"/>
                </a:solidFill>
                <a:cs typeface="Calibri Light"/>
              </a:rPr>
            </a:br>
            <a:endParaRPr lang="en-GB" sz="3600">
              <a:solidFill>
                <a:srgbClr val="FFFFFF"/>
              </a:solidFill>
            </a:endParaRPr>
          </a:p>
        </p:txBody>
      </p:sp>
      <p:sp>
        <p:nvSpPr>
          <p:cNvPr id="11"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rgbClr val="FFFFFF"/>
          </a:solidFill>
          <a:ln w="603" cap="flat">
            <a:noFill/>
            <a:prstDash val="solid"/>
            <a:miter/>
          </a:ln>
        </p:spPr>
        <p:txBody>
          <a:bodyPr rtlCol="0" anchor="ctr"/>
          <a:lstStyle/>
          <a:p>
            <a:endParaRPr lang="en-US"/>
          </a:p>
        </p:txBody>
      </p:sp>
      <p:sp>
        <p:nvSpPr>
          <p:cNvPr id="13"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endParaRPr lang="en-US"/>
          </a:p>
        </p:txBody>
      </p:sp>
      <p:sp>
        <p:nvSpPr>
          <p:cNvPr id="15"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rgbClr val="FFFFFF"/>
          </a:solidFill>
          <a:ln w="610" cap="flat">
            <a:noFill/>
            <a:prstDash val="solid"/>
            <a:miter/>
          </a:ln>
        </p:spPr>
        <p:txBody>
          <a:bodyPr rtlCol="0" anchor="ctr"/>
          <a:lstStyle/>
          <a:p>
            <a:endParaRPr lang="en-US"/>
          </a:p>
        </p:txBody>
      </p:sp>
      <p:graphicFrame>
        <p:nvGraphicFramePr>
          <p:cNvPr id="5" name="Content Placeholder 2">
            <a:extLst>
              <a:ext uri="{FF2B5EF4-FFF2-40B4-BE49-F238E27FC236}">
                <a16:creationId xmlns:a16="http://schemas.microsoft.com/office/drawing/2014/main" id="{BF09AC75-E32C-79AC-EC46-D1F15FAC0FA0}"/>
              </a:ext>
            </a:extLst>
          </p:cNvPr>
          <p:cNvGraphicFramePr>
            <a:graphicFrameLocks noGrp="1"/>
          </p:cNvGraphicFramePr>
          <p:nvPr>
            <p:ph idx="1"/>
            <p:extLst>
              <p:ext uri="{D42A27DB-BD31-4B8C-83A1-F6EECF244321}">
                <p14:modId xmlns:p14="http://schemas.microsoft.com/office/powerpoint/2010/main" val="1390640602"/>
              </p:ext>
            </p:extLst>
          </p:nvPr>
        </p:nvGraphicFramePr>
        <p:xfrm>
          <a:off x="838200" y="2211233"/>
          <a:ext cx="10515600" cy="39657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878415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690688"/>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DD1441-65ED-8AD7-6C6E-013C2819FD97}"/>
              </a:ext>
            </a:extLst>
          </p:cNvPr>
          <p:cNvSpPr>
            <a:spLocks noGrp="1"/>
          </p:cNvSpPr>
          <p:nvPr>
            <p:ph type="title"/>
          </p:nvPr>
        </p:nvSpPr>
        <p:spPr>
          <a:xfrm>
            <a:off x="838201" y="300580"/>
            <a:ext cx="9829800" cy="1089529"/>
          </a:xfrm>
        </p:spPr>
        <p:txBody>
          <a:bodyPr>
            <a:normAutofit/>
          </a:bodyPr>
          <a:lstStyle/>
          <a:p>
            <a:r>
              <a:rPr lang="en-GB" sz="3600">
                <a:solidFill>
                  <a:srgbClr val="FFFFFF"/>
                </a:solidFill>
                <a:cs typeface="Calibri Light"/>
              </a:rPr>
              <a:t>Risk factors </a:t>
            </a:r>
            <a:endParaRPr lang="en-GB" sz="3600">
              <a:solidFill>
                <a:srgbClr val="FFFFFF"/>
              </a:solidFill>
            </a:endParaRPr>
          </a:p>
        </p:txBody>
      </p:sp>
      <p:sp>
        <p:nvSpPr>
          <p:cNvPr id="11"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rgbClr val="FFFFFF"/>
          </a:solidFill>
          <a:ln w="603" cap="flat">
            <a:noFill/>
            <a:prstDash val="solid"/>
            <a:miter/>
          </a:ln>
        </p:spPr>
        <p:txBody>
          <a:bodyPr rtlCol="0" anchor="ctr"/>
          <a:lstStyle/>
          <a:p>
            <a:endParaRPr lang="en-US"/>
          </a:p>
        </p:txBody>
      </p:sp>
      <p:sp>
        <p:nvSpPr>
          <p:cNvPr id="13"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endParaRPr lang="en-US"/>
          </a:p>
        </p:txBody>
      </p:sp>
      <p:sp>
        <p:nvSpPr>
          <p:cNvPr id="15"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rgbClr val="FFFFFF"/>
          </a:solidFill>
          <a:ln w="610" cap="flat">
            <a:noFill/>
            <a:prstDash val="solid"/>
            <a:miter/>
          </a:ln>
        </p:spPr>
        <p:txBody>
          <a:bodyPr rtlCol="0" anchor="ctr"/>
          <a:lstStyle/>
          <a:p>
            <a:endParaRPr lang="en-US"/>
          </a:p>
        </p:txBody>
      </p:sp>
      <p:graphicFrame>
        <p:nvGraphicFramePr>
          <p:cNvPr id="5" name="Content Placeholder 2">
            <a:extLst>
              <a:ext uri="{FF2B5EF4-FFF2-40B4-BE49-F238E27FC236}">
                <a16:creationId xmlns:a16="http://schemas.microsoft.com/office/drawing/2014/main" id="{8CDC9536-6A79-3079-5C41-02037C734430}"/>
              </a:ext>
            </a:extLst>
          </p:cNvPr>
          <p:cNvGraphicFramePr>
            <a:graphicFrameLocks noGrp="1"/>
          </p:cNvGraphicFramePr>
          <p:nvPr>
            <p:ph idx="1"/>
            <p:extLst>
              <p:ext uri="{D42A27DB-BD31-4B8C-83A1-F6EECF244321}">
                <p14:modId xmlns:p14="http://schemas.microsoft.com/office/powerpoint/2010/main" val="200981807"/>
              </p:ext>
            </p:extLst>
          </p:nvPr>
        </p:nvGraphicFramePr>
        <p:xfrm>
          <a:off x="838200" y="2211233"/>
          <a:ext cx="10515600" cy="39657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67000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690688"/>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BEA5823-94E1-0084-9EE1-05DF702061D0}"/>
              </a:ext>
            </a:extLst>
          </p:cNvPr>
          <p:cNvSpPr>
            <a:spLocks noGrp="1"/>
          </p:cNvSpPr>
          <p:nvPr>
            <p:ph type="title"/>
          </p:nvPr>
        </p:nvSpPr>
        <p:spPr>
          <a:xfrm>
            <a:off x="838201" y="300580"/>
            <a:ext cx="9829800" cy="1089529"/>
          </a:xfrm>
        </p:spPr>
        <p:txBody>
          <a:bodyPr>
            <a:normAutofit/>
          </a:bodyPr>
          <a:lstStyle/>
          <a:p>
            <a:r>
              <a:rPr lang="en-US" sz="3600">
                <a:solidFill>
                  <a:srgbClr val="FFFFFF"/>
                </a:solidFill>
                <a:cs typeface="Calibri Light"/>
              </a:rPr>
              <a:t>Risk factors</a:t>
            </a:r>
            <a:endParaRPr lang="en-US" sz="3600">
              <a:solidFill>
                <a:srgbClr val="FFFFFF"/>
              </a:solidFill>
            </a:endParaRPr>
          </a:p>
        </p:txBody>
      </p:sp>
      <p:sp>
        <p:nvSpPr>
          <p:cNvPr id="11"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rgbClr val="FFFFFF"/>
          </a:solidFill>
          <a:ln w="603" cap="flat">
            <a:noFill/>
            <a:prstDash val="solid"/>
            <a:miter/>
          </a:ln>
        </p:spPr>
        <p:txBody>
          <a:bodyPr rtlCol="0" anchor="ctr"/>
          <a:lstStyle/>
          <a:p>
            <a:endParaRPr lang="en-US"/>
          </a:p>
        </p:txBody>
      </p:sp>
      <p:sp>
        <p:nvSpPr>
          <p:cNvPr id="13"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endParaRPr lang="en-US"/>
          </a:p>
        </p:txBody>
      </p:sp>
      <p:sp>
        <p:nvSpPr>
          <p:cNvPr id="15"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rgbClr val="FFFFFF"/>
          </a:solidFill>
          <a:ln w="610" cap="flat">
            <a:noFill/>
            <a:prstDash val="solid"/>
            <a:miter/>
          </a:ln>
        </p:spPr>
        <p:txBody>
          <a:bodyPr rtlCol="0" anchor="ctr"/>
          <a:lstStyle/>
          <a:p>
            <a:endParaRPr lang="en-US"/>
          </a:p>
        </p:txBody>
      </p:sp>
      <p:graphicFrame>
        <p:nvGraphicFramePr>
          <p:cNvPr id="5" name="Content Placeholder 2">
            <a:extLst>
              <a:ext uri="{FF2B5EF4-FFF2-40B4-BE49-F238E27FC236}">
                <a16:creationId xmlns:a16="http://schemas.microsoft.com/office/drawing/2014/main" id="{BB702110-F1B5-874A-A68F-34DD9A454088}"/>
              </a:ext>
            </a:extLst>
          </p:cNvPr>
          <p:cNvGraphicFramePr>
            <a:graphicFrameLocks noGrp="1"/>
          </p:cNvGraphicFramePr>
          <p:nvPr>
            <p:ph idx="1"/>
            <p:extLst>
              <p:ext uri="{D42A27DB-BD31-4B8C-83A1-F6EECF244321}">
                <p14:modId xmlns:p14="http://schemas.microsoft.com/office/powerpoint/2010/main" val="2372152489"/>
              </p:ext>
            </p:extLst>
          </p:nvPr>
        </p:nvGraphicFramePr>
        <p:xfrm>
          <a:off x="838200" y="2211233"/>
          <a:ext cx="10515600" cy="39657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094485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16">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07CA31-9144-532F-A117-C854BA7BABDF}"/>
              </a:ext>
            </a:extLst>
          </p:cNvPr>
          <p:cNvSpPr>
            <a:spLocks noGrp="1"/>
          </p:cNvSpPr>
          <p:nvPr>
            <p:ph type="title"/>
          </p:nvPr>
        </p:nvSpPr>
        <p:spPr>
          <a:xfrm>
            <a:off x="838200" y="365125"/>
            <a:ext cx="5558489" cy="969304"/>
          </a:xfrm>
        </p:spPr>
        <p:txBody>
          <a:bodyPr>
            <a:normAutofit/>
          </a:bodyPr>
          <a:lstStyle/>
          <a:p>
            <a:r>
              <a:rPr lang="en-GB" b="1" dirty="0">
                <a:cs typeface="Calibri Light"/>
              </a:rPr>
              <a:t>Poverty </a:t>
            </a:r>
          </a:p>
        </p:txBody>
      </p:sp>
      <p:sp>
        <p:nvSpPr>
          <p:cNvPr id="42" name="Freeform: Shape 18">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3" name="Content Placeholder 2">
            <a:extLst>
              <a:ext uri="{FF2B5EF4-FFF2-40B4-BE49-F238E27FC236}">
                <a16:creationId xmlns:a16="http://schemas.microsoft.com/office/drawing/2014/main" id="{1E5B0558-09BB-E0C5-EB1E-0E6A4D8A1F0C}"/>
              </a:ext>
            </a:extLst>
          </p:cNvPr>
          <p:cNvSpPr>
            <a:spLocks noGrp="1"/>
          </p:cNvSpPr>
          <p:nvPr>
            <p:ph idx="1"/>
          </p:nvPr>
        </p:nvSpPr>
        <p:spPr>
          <a:xfrm>
            <a:off x="838200" y="1380301"/>
            <a:ext cx="5558489" cy="4806558"/>
          </a:xfrm>
        </p:spPr>
        <p:txBody>
          <a:bodyPr vert="horz" lIns="91440" tIns="45720" rIns="91440" bIns="45720" rtlCol="0" anchor="t">
            <a:normAutofit fontScale="92500" lnSpcReduction="20000"/>
          </a:bodyPr>
          <a:lstStyle/>
          <a:p>
            <a:pPr marL="0" indent="0">
              <a:buNone/>
            </a:pPr>
            <a:r>
              <a:rPr lang="en-GB" sz="1500">
                <a:latin typeface="Arial"/>
                <a:ea typeface="+mn-lt"/>
                <a:cs typeface="+mn-lt"/>
              </a:rPr>
              <a:t>W</a:t>
            </a:r>
            <a:r>
              <a:rPr lang="en-GB" sz="2000">
                <a:latin typeface="Arial"/>
                <a:ea typeface="+mn-lt"/>
                <a:cs typeface="+mn-lt"/>
              </a:rPr>
              <a:t>hen working with a family facing issues related to domestic violence, alcohol problems, and behavioural concerns, a comprehensive and collaborative approach is typically necessary. Here are some potential steps that professionals might consider:</a:t>
            </a:r>
          </a:p>
          <a:p>
            <a:r>
              <a:rPr lang="en-GB" sz="2000">
                <a:latin typeface="Arial"/>
                <a:ea typeface="+mn-lt"/>
                <a:cs typeface="+mn-lt"/>
              </a:rPr>
              <a:t>Initial assessment: Conduct a thorough assessment of the family's situation, including the children's behaviour, the extent and nature of domestic violence, and the parent's alcohol-related challenges. This assessment may involve interviews, observations, and reviewing relevant documentation.</a:t>
            </a:r>
          </a:p>
          <a:p>
            <a:r>
              <a:rPr lang="en-GB" sz="2000">
                <a:latin typeface="Arial"/>
                <a:ea typeface="+mn-lt"/>
                <a:cs typeface="+mn-lt"/>
              </a:rPr>
              <a:t>Safety planning: Prioritize the safety of the children and the non-abusive parent. Develop a safety plan that includes immediate steps to ensure their physical and emotional well-being, such as finding a safe place to stay, engaging law enforcement if necessary, or connecting the family with a local domestic violence hotline or shelter.</a:t>
            </a:r>
          </a:p>
          <a:p>
            <a:endParaRPr lang="en-GB" sz="1500">
              <a:ea typeface="+mn-lt"/>
              <a:cs typeface="+mn-lt"/>
            </a:endParaRPr>
          </a:p>
          <a:p>
            <a:endParaRPr lang="en-GB" sz="1500">
              <a:cs typeface="Calibri"/>
            </a:endParaRPr>
          </a:p>
        </p:txBody>
      </p:sp>
      <p:sp>
        <p:nvSpPr>
          <p:cNvPr id="44" name="Oval 20">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Block Arc 22">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6" name="Freeform: Shape 24">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a:p>
        </p:txBody>
      </p:sp>
      <p:cxnSp>
        <p:nvCxnSpPr>
          <p:cNvPr id="47" name="Straight Connector 26">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48" name="Freeform: Shape 28">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49" name="Arc 30">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Shape 32">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977121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3359799-1B58-F73F-4478-F186148D24C0}"/>
              </a:ext>
            </a:extLst>
          </p:cNvPr>
          <p:cNvPicPr>
            <a:picLocks noChangeAspect="1"/>
          </p:cNvPicPr>
          <p:nvPr/>
        </p:nvPicPr>
        <p:blipFill rotWithShape="1">
          <a:blip r:embed="rId2">
            <a:duotone>
              <a:schemeClr val="bg2">
                <a:shade val="45000"/>
                <a:satMod val="135000"/>
              </a:schemeClr>
              <a:prstClr val="white"/>
            </a:duotone>
          </a:blip>
          <a:srcRect t="13754" r="9085" b="9517"/>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AEBE1E-04F4-A715-94D2-06D39D1CE373}"/>
              </a:ext>
            </a:extLst>
          </p:cNvPr>
          <p:cNvSpPr>
            <a:spLocks noGrp="1"/>
          </p:cNvSpPr>
          <p:nvPr>
            <p:ph type="title"/>
          </p:nvPr>
        </p:nvSpPr>
        <p:spPr>
          <a:xfrm>
            <a:off x="838200" y="365125"/>
            <a:ext cx="10515600" cy="1325563"/>
          </a:xfrm>
        </p:spPr>
        <p:txBody>
          <a:bodyPr>
            <a:normAutofit/>
          </a:bodyPr>
          <a:lstStyle/>
          <a:p>
            <a:r>
              <a:rPr lang="en-GB" sz="6000" b="1">
                <a:latin typeface="Arial"/>
                <a:cs typeface="Calibri Light"/>
              </a:rPr>
              <a:t>Poverty</a:t>
            </a:r>
            <a:r>
              <a:rPr lang="en-GB">
                <a:cs typeface="Calibri Light"/>
              </a:rPr>
              <a:t> </a:t>
            </a:r>
            <a:endParaRPr lang="en-GB"/>
          </a:p>
        </p:txBody>
      </p:sp>
      <p:graphicFrame>
        <p:nvGraphicFramePr>
          <p:cNvPr id="5" name="Content Placeholder 2">
            <a:extLst>
              <a:ext uri="{FF2B5EF4-FFF2-40B4-BE49-F238E27FC236}">
                <a16:creationId xmlns:a16="http://schemas.microsoft.com/office/drawing/2014/main" id="{FBDDBA13-6F68-80E1-73FD-B590CEEE6968}"/>
              </a:ext>
            </a:extLst>
          </p:cNvPr>
          <p:cNvGraphicFramePr>
            <a:graphicFrameLocks noGrp="1"/>
          </p:cNvGraphicFramePr>
          <p:nvPr>
            <p:ph idx="1"/>
            <p:extLst>
              <p:ext uri="{D42A27DB-BD31-4B8C-83A1-F6EECF244321}">
                <p14:modId xmlns:p14="http://schemas.microsoft.com/office/powerpoint/2010/main" val="131542773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768114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D85D3E-5F66-6406-DEDB-BB3EFE4B2E2C}"/>
              </a:ext>
            </a:extLst>
          </p:cNvPr>
          <p:cNvSpPr>
            <a:spLocks noGrp="1"/>
          </p:cNvSpPr>
          <p:nvPr>
            <p:ph type="title"/>
          </p:nvPr>
        </p:nvSpPr>
        <p:spPr>
          <a:xfrm>
            <a:off x="1043631" y="809898"/>
            <a:ext cx="10173010" cy="1554480"/>
          </a:xfrm>
        </p:spPr>
        <p:txBody>
          <a:bodyPr anchor="ctr">
            <a:normAutofit/>
          </a:bodyPr>
          <a:lstStyle/>
          <a:p>
            <a:r>
              <a:rPr lang="en-GB" sz="6000" b="1">
                <a:latin typeface="Arial"/>
                <a:cs typeface="Calibri Light"/>
              </a:rPr>
              <a:t>Poverty</a:t>
            </a:r>
            <a:r>
              <a:rPr lang="en-GB" sz="4800">
                <a:cs typeface="Calibri Light"/>
              </a:rPr>
              <a:t> </a:t>
            </a:r>
            <a:endParaRPr lang="en-GB" sz="4800"/>
          </a:p>
        </p:txBody>
      </p:sp>
      <p:cxnSp>
        <p:nvCxnSpPr>
          <p:cNvPr id="18"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56CB3978-6910-42BB-3418-E848476A03BF}"/>
              </a:ext>
            </a:extLst>
          </p:cNvPr>
          <p:cNvGraphicFramePr>
            <a:graphicFrameLocks noGrp="1"/>
          </p:cNvGraphicFramePr>
          <p:nvPr>
            <p:ph idx="1"/>
            <p:extLst>
              <p:ext uri="{D42A27DB-BD31-4B8C-83A1-F6EECF244321}">
                <p14:modId xmlns:p14="http://schemas.microsoft.com/office/powerpoint/2010/main" val="113495687"/>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521391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65B4E6-A386-8274-72AF-CCC719353F20}"/>
              </a:ext>
            </a:extLst>
          </p:cNvPr>
          <p:cNvSpPr>
            <a:spLocks noGrp="1"/>
          </p:cNvSpPr>
          <p:nvPr>
            <p:ph type="title"/>
          </p:nvPr>
        </p:nvSpPr>
        <p:spPr>
          <a:xfrm>
            <a:off x="838200" y="459863"/>
            <a:ext cx="10525496" cy="687919"/>
          </a:xfrm>
        </p:spPr>
        <p:txBody>
          <a:bodyPr>
            <a:normAutofit fontScale="90000"/>
          </a:bodyPr>
          <a:lstStyle/>
          <a:p>
            <a:pPr algn="ctr"/>
            <a:r>
              <a:rPr lang="en-GB">
                <a:solidFill>
                  <a:srgbClr val="FFFFFF"/>
                </a:solidFill>
                <a:cs typeface="Calibri Light"/>
              </a:rPr>
              <a:t>Issue with families</a:t>
            </a:r>
            <a:endParaRPr lang="en-GB">
              <a:solidFill>
                <a:srgbClr val="FFFFFF"/>
              </a:solidFill>
            </a:endParaRPr>
          </a:p>
        </p:txBody>
      </p:sp>
      <p:sp>
        <p:nvSpPr>
          <p:cNvPr id="12" name="Rectangle: Rounded Corners 11">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4">
            <a:extLst>
              <a:ext uri="{FF2B5EF4-FFF2-40B4-BE49-F238E27FC236}">
                <a16:creationId xmlns:a16="http://schemas.microsoft.com/office/drawing/2014/main" id="{762BBF5C-049E-9797-A660-7F9DAC74F2D4}"/>
              </a:ext>
            </a:extLst>
          </p:cNvPr>
          <p:cNvGraphicFramePr>
            <a:graphicFrameLocks noGrp="1"/>
          </p:cNvGraphicFramePr>
          <p:nvPr>
            <p:ph idx="1"/>
            <p:extLst>
              <p:ext uri="{D42A27DB-BD31-4B8C-83A1-F6EECF244321}">
                <p14:modId xmlns:p14="http://schemas.microsoft.com/office/powerpoint/2010/main" val="2591204036"/>
              </p:ext>
            </p:extLst>
          </p:nvPr>
        </p:nvGraphicFramePr>
        <p:xfrm>
          <a:off x="841168" y="1118259"/>
          <a:ext cx="10515602" cy="5693033"/>
        </p:xfrm>
        <a:graphic>
          <a:graphicData uri="http://schemas.openxmlformats.org/drawingml/2006/table">
            <a:tbl>
              <a:tblPr firstRow="1" bandRow="1">
                <a:tableStyleId>{5C22544A-7EE6-4342-B048-85BDC9FD1C3A}</a:tableStyleId>
              </a:tblPr>
              <a:tblGrid>
                <a:gridCol w="3313032">
                  <a:extLst>
                    <a:ext uri="{9D8B030D-6E8A-4147-A177-3AD203B41FA5}">
                      <a16:colId xmlns:a16="http://schemas.microsoft.com/office/drawing/2014/main" val="2607989779"/>
                    </a:ext>
                  </a:extLst>
                </a:gridCol>
                <a:gridCol w="3275508">
                  <a:extLst>
                    <a:ext uri="{9D8B030D-6E8A-4147-A177-3AD203B41FA5}">
                      <a16:colId xmlns:a16="http://schemas.microsoft.com/office/drawing/2014/main" val="2123403613"/>
                    </a:ext>
                  </a:extLst>
                </a:gridCol>
                <a:gridCol w="3927062">
                  <a:extLst>
                    <a:ext uri="{9D8B030D-6E8A-4147-A177-3AD203B41FA5}">
                      <a16:colId xmlns:a16="http://schemas.microsoft.com/office/drawing/2014/main" val="3401680342"/>
                    </a:ext>
                  </a:extLst>
                </a:gridCol>
              </a:tblGrid>
              <a:tr h="452105">
                <a:tc>
                  <a:txBody>
                    <a:bodyPr/>
                    <a:lstStyle/>
                    <a:p>
                      <a:pPr fontAlgn="b"/>
                      <a:r>
                        <a:rPr lang="en-GB" sz="1900" dirty="0">
                          <a:effectLst/>
                        </a:rPr>
                        <a:t>Problem</a:t>
                      </a:r>
                    </a:p>
                  </a:txBody>
                  <a:tcPr marL="98245" marR="98245" marT="49122" marB="49122" anchor="b"/>
                </a:tc>
                <a:tc>
                  <a:txBody>
                    <a:bodyPr/>
                    <a:lstStyle/>
                    <a:p>
                      <a:pPr fontAlgn="b"/>
                      <a:r>
                        <a:rPr lang="en-GB" sz="1900" dirty="0">
                          <a:effectLst/>
                        </a:rPr>
                        <a:t>Parent</a:t>
                      </a:r>
                    </a:p>
                  </a:txBody>
                  <a:tcPr marL="98245" marR="98245" marT="49122" marB="49122" anchor="b"/>
                </a:tc>
                <a:tc>
                  <a:txBody>
                    <a:bodyPr/>
                    <a:lstStyle/>
                    <a:p>
                      <a:pPr fontAlgn="b"/>
                      <a:r>
                        <a:rPr lang="en-GB" sz="1900" dirty="0">
                          <a:effectLst/>
                        </a:rPr>
                        <a:t>Children </a:t>
                      </a:r>
                    </a:p>
                  </a:txBody>
                  <a:tcPr marL="98245" marR="98245" marT="49122" marB="49122" anchor="b"/>
                </a:tc>
                <a:extLst>
                  <a:ext uri="{0D108BD9-81ED-4DB2-BD59-A6C34878D82A}">
                    <a16:rowId xmlns:a16="http://schemas.microsoft.com/office/drawing/2014/main" val="4280663635"/>
                  </a:ext>
                </a:extLst>
              </a:tr>
              <a:tr h="3120637">
                <a:tc>
                  <a:txBody>
                    <a:bodyPr/>
                    <a:lstStyle/>
                    <a:p>
                      <a:pPr fontAlgn="base"/>
                      <a:r>
                        <a:rPr lang="en-GB" sz="1900" b="1" dirty="0">
                          <a:effectLst/>
                          <a:latin typeface="Arial"/>
                        </a:rPr>
                        <a:t>Alcoholism and domestic violence</a:t>
                      </a:r>
                      <a:r>
                        <a:rPr lang="en-GB" sz="1900" dirty="0">
                          <a:effectLst/>
                        </a:rPr>
                        <a:t> </a:t>
                      </a:r>
                    </a:p>
                    <a:p>
                      <a:pPr lvl="0">
                        <a:buNone/>
                      </a:pPr>
                      <a:endParaRPr lang="en-GB" sz="1900">
                        <a:effectLst/>
                      </a:endParaRPr>
                    </a:p>
                    <a:p>
                      <a:pPr lvl="0">
                        <a:buNone/>
                      </a:pPr>
                      <a:endParaRPr lang="en-GB" sz="1900">
                        <a:effectLst/>
                      </a:endParaRPr>
                    </a:p>
                  </a:txBody>
                  <a:tcPr marL="98245" marR="98245" marT="49122" marB="49122" anchor="ctr"/>
                </a:tc>
                <a:tc>
                  <a:txBody>
                    <a:bodyPr/>
                    <a:lstStyle/>
                    <a:p>
                      <a:pPr fontAlgn="base"/>
                      <a:endParaRPr lang="en-GB" sz="2000" dirty="0">
                        <a:effectLst/>
                      </a:endParaRPr>
                    </a:p>
                    <a:p>
                      <a:pPr marL="285750" lvl="0" indent="-285750" algn="l">
                        <a:lnSpc>
                          <a:spcPct val="100000"/>
                        </a:lnSpc>
                        <a:spcBef>
                          <a:spcPts val="0"/>
                        </a:spcBef>
                        <a:spcAft>
                          <a:spcPts val="0"/>
                        </a:spcAft>
                        <a:buFont typeface="Arial"/>
                        <a:buChar char="•"/>
                      </a:pPr>
                      <a:r>
                        <a:rPr lang="en-GB" sz="2000" b="0" i="0" u="none" strike="noStrike" noProof="0" dirty="0">
                          <a:solidFill>
                            <a:srgbClr val="0B0C0C"/>
                          </a:solidFill>
                          <a:effectLst/>
                          <a:latin typeface="Arial"/>
                        </a:rPr>
                        <a:t>poverty</a:t>
                      </a:r>
                      <a:endParaRPr lang="en-GB" sz="2000" dirty="0">
                        <a:latin typeface="Arial"/>
                      </a:endParaRPr>
                    </a:p>
                    <a:p>
                      <a:pPr marL="285750" lvl="0" indent="-285750" algn="l">
                        <a:lnSpc>
                          <a:spcPct val="100000"/>
                        </a:lnSpc>
                        <a:spcBef>
                          <a:spcPts val="0"/>
                        </a:spcBef>
                        <a:spcAft>
                          <a:spcPts val="0"/>
                        </a:spcAft>
                        <a:buFont typeface="Arial"/>
                        <a:buChar char="•"/>
                      </a:pPr>
                      <a:r>
                        <a:rPr lang="en-GB" sz="2000" b="0" i="0" u="none" strike="noStrike" noProof="0" dirty="0">
                          <a:solidFill>
                            <a:srgbClr val="0B0C0C"/>
                          </a:solidFill>
                          <a:effectLst/>
                          <a:latin typeface="Arial"/>
                        </a:rPr>
                        <a:t>mental ill health</a:t>
                      </a:r>
                      <a:endParaRPr lang="en-GB" sz="2000" dirty="0">
                        <a:latin typeface="Arial"/>
                      </a:endParaRPr>
                    </a:p>
                    <a:p>
                      <a:pPr marL="285750" lvl="0" indent="-285750" algn="l">
                        <a:lnSpc>
                          <a:spcPct val="100000"/>
                        </a:lnSpc>
                        <a:spcBef>
                          <a:spcPts val="0"/>
                        </a:spcBef>
                        <a:spcAft>
                          <a:spcPts val="0"/>
                        </a:spcAft>
                        <a:buFont typeface="Arial"/>
                        <a:buChar char="•"/>
                      </a:pPr>
                      <a:r>
                        <a:rPr lang="en-GB" sz="2000" b="0" i="0" u="none" strike="noStrike" noProof="0" dirty="0">
                          <a:solidFill>
                            <a:srgbClr val="0B0C0C"/>
                          </a:solidFill>
                          <a:effectLst/>
                          <a:latin typeface="Arial"/>
                        </a:rPr>
                        <a:t>interparental conflict or domestic abuse</a:t>
                      </a:r>
                      <a:endParaRPr lang="en-GB" sz="2000" dirty="0">
                        <a:latin typeface="Arial"/>
                      </a:endParaRPr>
                    </a:p>
                    <a:p>
                      <a:pPr marL="285750" lvl="0" indent="-285750" algn="l">
                        <a:lnSpc>
                          <a:spcPct val="100000"/>
                        </a:lnSpc>
                        <a:spcBef>
                          <a:spcPts val="0"/>
                        </a:spcBef>
                        <a:spcAft>
                          <a:spcPts val="0"/>
                        </a:spcAft>
                        <a:buFont typeface="Arial"/>
                        <a:buChar char="•"/>
                      </a:pPr>
                      <a:r>
                        <a:rPr lang="en-GB" sz="2000" b="0" i="0" u="none" strike="noStrike" noProof="0" dirty="0">
                          <a:solidFill>
                            <a:srgbClr val="0B0C0C"/>
                          </a:solidFill>
                          <a:effectLst/>
                          <a:latin typeface="Arial"/>
                        </a:rPr>
                        <a:t>housing problems</a:t>
                      </a:r>
                      <a:endParaRPr lang="en-GB" sz="2000" dirty="0">
                        <a:latin typeface="Arial"/>
                      </a:endParaRPr>
                    </a:p>
                    <a:p>
                      <a:pPr marL="285750" lvl="0" indent="-285750" algn="l">
                        <a:lnSpc>
                          <a:spcPct val="100000"/>
                        </a:lnSpc>
                        <a:spcBef>
                          <a:spcPts val="0"/>
                        </a:spcBef>
                        <a:spcAft>
                          <a:spcPts val="0"/>
                        </a:spcAft>
                        <a:buFont typeface="Arial"/>
                        <a:buChar char="•"/>
                      </a:pPr>
                      <a:r>
                        <a:rPr lang="en-GB" sz="2000" b="0" i="0" u="none" strike="noStrike" noProof="0" dirty="0">
                          <a:solidFill>
                            <a:srgbClr val="0B0C0C"/>
                          </a:solidFill>
                          <a:effectLst/>
                          <a:latin typeface="Arial"/>
                        </a:rPr>
                        <a:t>worklessness</a:t>
                      </a:r>
                      <a:endParaRPr lang="en-GB" sz="2000" dirty="0">
                        <a:latin typeface="Arial"/>
                      </a:endParaRPr>
                    </a:p>
                    <a:p>
                      <a:pPr lvl="0">
                        <a:buNone/>
                      </a:pPr>
                      <a:endParaRPr lang="en-GB" sz="1900">
                        <a:effectLst/>
                      </a:endParaRPr>
                    </a:p>
                  </a:txBody>
                  <a:tcPr marL="98245" marR="98245" marT="49122" marB="49122" anchor="ctr"/>
                </a:tc>
                <a:tc>
                  <a:txBody>
                    <a:bodyPr/>
                    <a:lstStyle/>
                    <a:p>
                      <a:pPr marL="171450" lvl="0" indent="-171450" algn="l">
                        <a:lnSpc>
                          <a:spcPct val="100000"/>
                        </a:lnSpc>
                        <a:spcBef>
                          <a:spcPts val="0"/>
                        </a:spcBef>
                        <a:spcAft>
                          <a:spcPts val="0"/>
                        </a:spcAft>
                        <a:buFont typeface="Arial"/>
                        <a:buChar char="•"/>
                      </a:pPr>
                      <a:r>
                        <a:rPr lang="en-GB" sz="2000" b="0" i="0" u="none" strike="noStrike" noProof="0" dirty="0">
                          <a:solidFill>
                            <a:srgbClr val="1A1A1A"/>
                          </a:solidFill>
                          <a:effectLst/>
                        </a:rPr>
                        <a:t>Behavioural issues, like shoplifting or fighting.</a:t>
                      </a:r>
                      <a:endParaRPr lang="en-US" sz="2000" dirty="0"/>
                    </a:p>
                    <a:p>
                      <a:pPr marL="171450" lvl="0" indent="-171450" algn="l">
                        <a:lnSpc>
                          <a:spcPct val="100000"/>
                        </a:lnSpc>
                        <a:spcBef>
                          <a:spcPts val="0"/>
                        </a:spcBef>
                        <a:spcAft>
                          <a:spcPts val="0"/>
                        </a:spcAft>
                        <a:buFont typeface="Arial"/>
                        <a:buChar char="•"/>
                      </a:pPr>
                      <a:r>
                        <a:rPr lang="en-GB" sz="2000" b="0" i="0" u="none" strike="noStrike" noProof="0" dirty="0">
                          <a:solidFill>
                            <a:srgbClr val="1A1A1A"/>
                          </a:solidFill>
                          <a:effectLst/>
                        </a:rPr>
                        <a:t>Excessive absences or lateness at school.</a:t>
                      </a:r>
                      <a:endParaRPr lang="en-GB" sz="2000" dirty="0"/>
                    </a:p>
                    <a:p>
                      <a:pPr marL="171450" lvl="0" indent="-171450" algn="l">
                        <a:lnSpc>
                          <a:spcPct val="100000"/>
                        </a:lnSpc>
                        <a:spcBef>
                          <a:spcPts val="0"/>
                        </a:spcBef>
                        <a:spcAft>
                          <a:spcPts val="0"/>
                        </a:spcAft>
                        <a:buFont typeface="Arial"/>
                        <a:buChar char="•"/>
                      </a:pPr>
                      <a:r>
                        <a:rPr lang="en-GB" sz="2000" b="0" i="0" u="none" strike="noStrike" noProof="0" dirty="0">
                          <a:solidFill>
                            <a:srgbClr val="1A1A1A"/>
                          </a:solidFill>
                          <a:effectLst/>
                        </a:rPr>
                        <a:t>Isolating from peers.</a:t>
                      </a:r>
                      <a:endParaRPr lang="en-GB" sz="2000" dirty="0"/>
                    </a:p>
                    <a:p>
                      <a:pPr marL="171450" lvl="0" indent="-171450" algn="l">
                        <a:lnSpc>
                          <a:spcPct val="100000"/>
                        </a:lnSpc>
                        <a:spcBef>
                          <a:spcPts val="0"/>
                        </a:spcBef>
                        <a:spcAft>
                          <a:spcPts val="0"/>
                        </a:spcAft>
                        <a:buFont typeface="Arial"/>
                        <a:buChar char="•"/>
                      </a:pPr>
                      <a:r>
                        <a:rPr lang="en-GB" sz="2000" b="0" i="0" u="none" strike="noStrike" noProof="0" dirty="0">
                          <a:solidFill>
                            <a:srgbClr val="1A1A1A"/>
                          </a:solidFill>
                          <a:effectLst/>
                        </a:rPr>
                        <a:t>Struggling in school.</a:t>
                      </a:r>
                      <a:endParaRPr lang="en-GB" sz="2000" dirty="0"/>
                    </a:p>
                    <a:p>
                      <a:pPr marL="171450" lvl="0" indent="-171450" algn="l">
                        <a:lnSpc>
                          <a:spcPct val="100000"/>
                        </a:lnSpc>
                        <a:spcBef>
                          <a:spcPts val="0"/>
                        </a:spcBef>
                        <a:spcAft>
                          <a:spcPts val="0"/>
                        </a:spcAft>
                        <a:buFont typeface="Arial"/>
                        <a:buChar char="•"/>
                      </a:pPr>
                      <a:r>
                        <a:rPr lang="en-GB" sz="2000" b="0" i="0" u="none" strike="noStrike" noProof="0" dirty="0">
                          <a:solidFill>
                            <a:srgbClr val="1A1A1A"/>
                          </a:solidFill>
                          <a:effectLst/>
                        </a:rPr>
                        <a:t>Substance abuse.</a:t>
                      </a:r>
                      <a:endParaRPr lang="en-GB" sz="2000" dirty="0"/>
                    </a:p>
                    <a:p>
                      <a:pPr marL="171450" lvl="0" indent="-171450" algn="l">
                        <a:lnSpc>
                          <a:spcPct val="100000"/>
                        </a:lnSpc>
                        <a:spcBef>
                          <a:spcPts val="0"/>
                        </a:spcBef>
                        <a:spcAft>
                          <a:spcPts val="0"/>
                        </a:spcAft>
                        <a:buFont typeface="Arial"/>
                        <a:buChar char="•"/>
                      </a:pPr>
                      <a:r>
                        <a:rPr lang="en-GB" sz="2000" b="0" i="0" u="none" strike="noStrike" noProof="0" dirty="0">
                          <a:solidFill>
                            <a:srgbClr val="1A1A1A"/>
                          </a:solidFill>
                          <a:effectLst/>
                        </a:rPr>
                        <a:t>Suicidal thoughts or attempts.</a:t>
                      </a:r>
                      <a:endParaRPr lang="en-GB" sz="2000" dirty="0"/>
                    </a:p>
                    <a:p>
                      <a:pPr marL="171450" lvl="0" indent="-171450" algn="l">
                        <a:lnSpc>
                          <a:spcPct val="100000"/>
                        </a:lnSpc>
                        <a:spcBef>
                          <a:spcPts val="0"/>
                        </a:spcBef>
                        <a:spcAft>
                          <a:spcPts val="0"/>
                        </a:spcAft>
                        <a:buFont typeface="Arial"/>
                        <a:buChar char="•"/>
                      </a:pPr>
                      <a:r>
                        <a:rPr lang="en-GB" sz="2000" b="0" i="0" u="none" strike="noStrike" noProof="0" dirty="0">
                          <a:solidFill>
                            <a:srgbClr val="1A1A1A"/>
                          </a:solidFill>
                          <a:effectLst/>
                        </a:rPr>
                        <a:t>Symptoms of depression.</a:t>
                      </a:r>
                      <a:endParaRPr lang="en-GB" sz="2000" dirty="0"/>
                    </a:p>
                    <a:p>
                      <a:pPr marL="171450" lvl="0" indent="-171450" algn="l">
                        <a:lnSpc>
                          <a:spcPct val="100000"/>
                        </a:lnSpc>
                        <a:spcBef>
                          <a:spcPts val="0"/>
                        </a:spcBef>
                        <a:spcAft>
                          <a:spcPts val="0"/>
                        </a:spcAft>
                        <a:buFont typeface="Arial"/>
                        <a:buChar char="•"/>
                      </a:pPr>
                      <a:r>
                        <a:rPr lang="en-GB" sz="2000" b="0" i="0" u="none" strike="noStrike" noProof="0" dirty="0">
                          <a:solidFill>
                            <a:srgbClr val="1A1A1A"/>
                          </a:solidFill>
                          <a:effectLst/>
                        </a:rPr>
                        <a:t>Risk-taking.</a:t>
                      </a:r>
                      <a:endParaRPr lang="en-GB" sz="2000" dirty="0"/>
                    </a:p>
                    <a:p>
                      <a:pPr lvl="0" algn="l">
                        <a:lnSpc>
                          <a:spcPct val="100000"/>
                        </a:lnSpc>
                        <a:spcBef>
                          <a:spcPts val="0"/>
                        </a:spcBef>
                        <a:spcAft>
                          <a:spcPts val="0"/>
                        </a:spcAft>
                        <a:buNone/>
                      </a:pPr>
                      <a:endParaRPr lang="en-GB" sz="2000" b="0" i="0" u="none" strike="noStrike" noProof="0" dirty="0">
                        <a:effectLst/>
                        <a:latin typeface="Arial"/>
                      </a:endParaRPr>
                    </a:p>
                  </a:txBody>
                  <a:tcPr marL="98245" marR="98245" marT="49122" marB="49122" anchor="ctr"/>
                </a:tc>
                <a:extLst>
                  <a:ext uri="{0D108BD9-81ED-4DB2-BD59-A6C34878D82A}">
                    <a16:rowId xmlns:a16="http://schemas.microsoft.com/office/drawing/2014/main" val="396010564"/>
                  </a:ext>
                </a:extLst>
              </a:tr>
              <a:tr h="1709180">
                <a:tc>
                  <a:txBody>
                    <a:bodyPr/>
                    <a:lstStyle/>
                    <a:p>
                      <a:pPr fontAlgn="base"/>
                      <a:r>
                        <a:rPr lang="en-GB" sz="1900" b="1" dirty="0">
                          <a:effectLst/>
                          <a:latin typeface="Arial"/>
                        </a:rPr>
                        <a:t>Preventing problem </a:t>
                      </a:r>
                    </a:p>
                  </a:txBody>
                  <a:tcPr marL="98245" marR="98245" marT="49122" marB="49122" anchor="ctr"/>
                </a:tc>
                <a:tc>
                  <a:txBody>
                    <a:bodyPr/>
                    <a:lstStyle/>
                    <a:p>
                      <a:pPr marL="171450" indent="-171450" fontAlgn="base">
                        <a:buFont typeface="Arial"/>
                        <a:buChar char="•"/>
                      </a:pPr>
                      <a:endParaRPr lang="en-GB" sz="1200">
                        <a:effectLst/>
                        <a:latin typeface="Arial"/>
                      </a:endParaRPr>
                    </a:p>
                    <a:p>
                      <a:pPr marL="171450" lvl="0" indent="-171450">
                        <a:buFont typeface="Arial"/>
                        <a:buChar char="•"/>
                      </a:pPr>
                      <a:r>
                        <a:rPr lang="en-GB" sz="2000" b="0" i="0" u="none" strike="noStrike" noProof="0" dirty="0">
                          <a:solidFill>
                            <a:srgbClr val="606060"/>
                          </a:solidFill>
                          <a:effectLst/>
                          <a:latin typeface="Calibri"/>
                        </a:rPr>
                        <a:t>Mental health professionals</a:t>
                      </a:r>
                      <a:endParaRPr lang="en-GB" sz="2000"/>
                    </a:p>
                    <a:p>
                      <a:pPr marL="171450" lvl="0" indent="-171450">
                        <a:buFont typeface="Arial"/>
                        <a:buChar char="•"/>
                      </a:pPr>
                      <a:r>
                        <a:rPr lang="en-GB" sz="2000" b="0" i="0" u="none" strike="noStrike" noProof="0" dirty="0">
                          <a:effectLst/>
                          <a:hlinkClick r:id="rId2"/>
                        </a:rPr>
                        <a:t>Treatment</a:t>
                      </a:r>
                      <a:r>
                        <a:rPr lang="en-GB" sz="2000" b="0" i="0" u="none" strike="noStrike" noProof="0" dirty="0">
                          <a:solidFill>
                            <a:srgbClr val="606060"/>
                          </a:solidFill>
                          <a:effectLst/>
                        </a:rPr>
                        <a:t> and </a:t>
                      </a:r>
                      <a:r>
                        <a:rPr lang="en-GB" sz="2000" b="0" i="0" u="none" strike="noStrike" noProof="0" dirty="0">
                          <a:effectLst/>
                          <a:hlinkClick r:id="rId3"/>
                        </a:rPr>
                        <a:t>therapy</a:t>
                      </a:r>
                      <a:r>
                        <a:rPr lang="en-GB" sz="2000" b="0" i="0" u="none" strike="noStrike" noProof="0" dirty="0">
                          <a:solidFill>
                            <a:srgbClr val="606060"/>
                          </a:solidFill>
                          <a:effectLst/>
                        </a:rPr>
                        <a:t> services</a:t>
                      </a:r>
                      <a:endParaRPr lang="en-GB" sz="2000"/>
                    </a:p>
                    <a:p>
                      <a:pPr marL="171450" lvl="0" indent="-171450">
                        <a:buFont typeface="Arial"/>
                        <a:buChar char="•"/>
                      </a:pPr>
                      <a:r>
                        <a:rPr lang="en-GB" sz="2000" b="0" i="0" u="none" strike="noStrike" noProof="0" dirty="0">
                          <a:solidFill>
                            <a:srgbClr val="606060"/>
                          </a:solidFill>
                          <a:effectLst/>
                        </a:rPr>
                        <a:t>Counselling </a:t>
                      </a:r>
                    </a:p>
                    <a:p>
                      <a:pPr marL="342900" lvl="0" indent="-342900">
                        <a:buFont typeface="Arial"/>
                        <a:buChar char="•"/>
                      </a:pPr>
                      <a:endParaRPr lang="en-GB" sz="1900">
                        <a:effectLst/>
                      </a:endParaRPr>
                    </a:p>
                  </a:txBody>
                  <a:tcPr marL="98245" marR="98245" marT="49122" marB="49122" anchor="ctr"/>
                </a:tc>
                <a:tc>
                  <a:txBody>
                    <a:bodyPr/>
                    <a:lstStyle/>
                    <a:p>
                      <a:pPr marL="171450" lvl="0" indent="-171450" algn="l">
                        <a:lnSpc>
                          <a:spcPct val="100000"/>
                        </a:lnSpc>
                        <a:spcBef>
                          <a:spcPts val="0"/>
                        </a:spcBef>
                        <a:spcAft>
                          <a:spcPts val="0"/>
                        </a:spcAft>
                        <a:buFont typeface="Arial"/>
                        <a:buChar char="•"/>
                      </a:pPr>
                      <a:r>
                        <a:rPr lang="en-GB" sz="2000" b="0" i="0" u="none" strike="noStrike" noProof="0" dirty="0">
                          <a:effectLst/>
                          <a:latin typeface="Arial"/>
                        </a:rPr>
                        <a:t>Counselling </a:t>
                      </a:r>
                    </a:p>
                    <a:p>
                      <a:pPr marL="171450" lvl="0" indent="-171450" algn="l">
                        <a:lnSpc>
                          <a:spcPct val="100000"/>
                        </a:lnSpc>
                        <a:spcBef>
                          <a:spcPts val="0"/>
                        </a:spcBef>
                        <a:spcAft>
                          <a:spcPts val="0"/>
                        </a:spcAft>
                        <a:buFont typeface="Arial"/>
                        <a:buChar char="•"/>
                      </a:pPr>
                      <a:r>
                        <a:rPr lang="en-GB" sz="2000" b="0" i="0" u="none" strike="noStrike" noProof="0" dirty="0">
                          <a:effectLst/>
                          <a:hlinkClick r:id="rId4"/>
                        </a:rPr>
                        <a:t>Family</a:t>
                      </a:r>
                      <a:r>
                        <a:rPr lang="en-GB" sz="2000" b="0" i="0" u="none" strike="noStrike" noProof="0" dirty="0">
                          <a:solidFill>
                            <a:srgbClr val="1A1A1A"/>
                          </a:solidFill>
                          <a:effectLst/>
                        </a:rPr>
                        <a:t> or </a:t>
                      </a:r>
                      <a:r>
                        <a:rPr lang="en-GB" sz="2000" b="0" i="0" u="none" strike="noStrike" noProof="0" dirty="0">
                          <a:effectLst/>
                          <a:hlinkClick r:id="rId5"/>
                        </a:rPr>
                        <a:t>individual counseling</a:t>
                      </a:r>
                      <a:endParaRPr lang="en-GB" sz="2000" b="0" i="0" u="none" strike="noStrike" noProof="0">
                        <a:effectLst/>
                      </a:endParaRPr>
                    </a:p>
                    <a:p>
                      <a:pPr marL="171450" lvl="0" indent="-171450" algn="l">
                        <a:lnSpc>
                          <a:spcPct val="100000"/>
                        </a:lnSpc>
                        <a:spcBef>
                          <a:spcPts val="0"/>
                        </a:spcBef>
                        <a:spcAft>
                          <a:spcPts val="0"/>
                        </a:spcAft>
                        <a:buFont typeface="Arial"/>
                        <a:buChar char="•"/>
                      </a:pPr>
                      <a:r>
                        <a:rPr lang="en-GB" sz="2000" b="0" i="0" u="none" strike="noStrike" noProof="0" dirty="0">
                          <a:solidFill>
                            <a:srgbClr val="1A1A1A"/>
                          </a:solidFill>
                          <a:effectLst/>
                          <a:latin typeface="Calibri"/>
                        </a:rPr>
                        <a:t>Mutual help groups</a:t>
                      </a:r>
                      <a:endParaRPr lang="en-GB" sz="2000"/>
                    </a:p>
                  </a:txBody>
                  <a:tcPr marL="98245" marR="98245" marT="49122" marB="49122" anchor="ctr"/>
                </a:tc>
                <a:extLst>
                  <a:ext uri="{0D108BD9-81ED-4DB2-BD59-A6C34878D82A}">
                    <a16:rowId xmlns:a16="http://schemas.microsoft.com/office/drawing/2014/main" val="2785657783"/>
                  </a:ext>
                </a:extLst>
              </a:tr>
            </a:tbl>
          </a:graphicData>
        </a:graphic>
      </p:graphicFrame>
    </p:spTree>
    <p:extLst>
      <p:ext uri="{BB962C8B-B14F-4D97-AF65-F5344CB8AC3E}">
        <p14:creationId xmlns:p14="http://schemas.microsoft.com/office/powerpoint/2010/main" val="29267024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BDC82F-259F-1161-8517-1884947FF354}"/>
              </a:ext>
            </a:extLst>
          </p:cNvPr>
          <p:cNvSpPr>
            <a:spLocks noGrp="1"/>
          </p:cNvSpPr>
          <p:nvPr>
            <p:ph type="title"/>
          </p:nvPr>
        </p:nvSpPr>
        <p:spPr>
          <a:xfrm>
            <a:off x="686834" y="1153572"/>
            <a:ext cx="3200400" cy="4461163"/>
          </a:xfrm>
        </p:spPr>
        <p:txBody>
          <a:bodyPr>
            <a:normAutofit/>
          </a:bodyPr>
          <a:lstStyle/>
          <a:p>
            <a:r>
              <a:rPr lang="en-GB">
                <a:solidFill>
                  <a:srgbClr val="FFFFFF"/>
                </a:solidFill>
                <a:cs typeface="Calibri Light"/>
              </a:rPr>
              <a:t>How this will help </a:t>
            </a:r>
            <a:br>
              <a:rPr lang="en-GB">
                <a:solidFill>
                  <a:srgbClr val="FFFFFF"/>
                </a:solidFill>
                <a:cs typeface="Calibri Light"/>
              </a:rPr>
            </a:b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8B208C0-F22C-03CF-B545-82B9C2B5DB6E}"/>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GB" sz="1600" b="1" dirty="0">
                <a:latin typeface="Arial"/>
                <a:cs typeface="Calibri"/>
              </a:rPr>
              <a:t>Parent</a:t>
            </a:r>
            <a:r>
              <a:rPr lang="en-GB" sz="1600" dirty="0">
                <a:latin typeface="Arial"/>
                <a:cs typeface="Calibri"/>
              </a:rPr>
              <a:t> - </a:t>
            </a:r>
            <a:r>
              <a:rPr lang="en-GB" sz="1600" dirty="0">
                <a:latin typeface="Arial"/>
                <a:ea typeface="+mn-lt"/>
                <a:cs typeface="+mn-lt"/>
              </a:rPr>
              <a:t>Counselling and mental health professionals can offer a safe and supportive environment where parents can explore their experiences, emotions, and concerns related to alcohol abuse and domestic violence. Through individual or group therapy sessions, these professionals can help parents develop coping strategies, enhance their self-esteem, and improve their overall mental well-being </a:t>
            </a:r>
            <a:r>
              <a:rPr lang="en-GB" sz="1600" dirty="0">
                <a:latin typeface="Arial"/>
                <a:ea typeface="+mn-lt"/>
                <a:cs typeface="Calibri"/>
              </a:rPr>
              <a:t>(</a:t>
            </a:r>
            <a:r>
              <a:rPr lang="en-GB" sz="1600" dirty="0">
                <a:latin typeface="Arial"/>
                <a:ea typeface="+mn-lt"/>
                <a:cs typeface="Arial"/>
              </a:rPr>
              <a:t>Hien 2004)</a:t>
            </a:r>
            <a:r>
              <a:rPr lang="en-GB" sz="1600" dirty="0">
                <a:latin typeface="Arial"/>
                <a:ea typeface="+mn-lt"/>
                <a:cs typeface="Calibri"/>
              </a:rPr>
              <a:t>.</a:t>
            </a:r>
            <a:endParaRPr lang="en-GB" sz="1600" dirty="0">
              <a:latin typeface="Arial"/>
              <a:ea typeface="+mn-lt"/>
              <a:cs typeface="+mn-lt"/>
            </a:endParaRPr>
          </a:p>
          <a:p>
            <a:pPr marL="0" indent="0">
              <a:buNone/>
            </a:pPr>
            <a:endParaRPr lang="en-GB" sz="1600">
              <a:latin typeface="Arial"/>
              <a:ea typeface="+mn-lt"/>
              <a:cs typeface="+mn-lt"/>
            </a:endParaRPr>
          </a:p>
          <a:p>
            <a:r>
              <a:rPr lang="en-GB" sz="1600" b="1" dirty="0">
                <a:latin typeface="Arial"/>
                <a:ea typeface="+mn-lt"/>
                <a:cs typeface="+mn-lt"/>
              </a:rPr>
              <a:t>Children</a:t>
            </a:r>
            <a:r>
              <a:rPr lang="en-GB" sz="1600" dirty="0">
                <a:latin typeface="Arial"/>
                <a:ea typeface="+mn-lt"/>
                <a:cs typeface="+mn-lt"/>
              </a:rPr>
              <a:t> - Counselling helps children by providing them with a confidential space to talk about their experiences, emotions, and concerns. A trained </a:t>
            </a:r>
            <a:r>
              <a:rPr lang="en-GB" sz="1600">
                <a:latin typeface="Arial"/>
                <a:ea typeface="+mn-lt"/>
                <a:cs typeface="+mn-lt"/>
              </a:rPr>
              <a:t>counsellor</a:t>
            </a:r>
            <a:r>
              <a:rPr lang="en-GB" sz="1600" dirty="0">
                <a:latin typeface="Arial"/>
                <a:ea typeface="+mn-lt"/>
                <a:cs typeface="+mn-lt"/>
              </a:rPr>
              <a:t> can offer guidance, support, and validation, helping children understand that they are not to blame for their parent's behaviour. (Brown, O'Connell, &amp; Cowen, 2020).</a:t>
            </a:r>
          </a:p>
          <a:p>
            <a:r>
              <a:rPr lang="en-GB" sz="1600" dirty="0">
                <a:latin typeface="Arial"/>
                <a:ea typeface="+mn-lt"/>
                <a:cs typeface="+mn-lt"/>
              </a:rPr>
              <a:t>Mutual help groups provide children with opportunities to connect with peers who share similar experiences. These groups offer a sense of belonging, normalize their feelings, and provide a platform for sharing strategies for managing difficult situations. Children can gain a sense of empowerment, learn effective communication skills. (Fox, </a:t>
            </a:r>
            <a:r>
              <a:rPr lang="en-GB" sz="1600" dirty="0" err="1">
                <a:latin typeface="Arial"/>
                <a:ea typeface="+mn-lt"/>
                <a:cs typeface="+mn-lt"/>
              </a:rPr>
              <a:t>Kowalyszyn</a:t>
            </a:r>
            <a:r>
              <a:rPr lang="en-GB" sz="1600" dirty="0">
                <a:latin typeface="Arial"/>
                <a:ea typeface="+mn-lt"/>
                <a:cs typeface="+mn-lt"/>
              </a:rPr>
              <a:t>, &amp; Tuchman, 2017).</a:t>
            </a:r>
          </a:p>
          <a:p>
            <a:pPr marL="0" indent="0">
              <a:buNone/>
            </a:pPr>
            <a:r>
              <a:rPr lang="en-GB" sz="1600" dirty="0">
                <a:latin typeface="Arial"/>
                <a:ea typeface="+mn-lt"/>
                <a:cs typeface="+mn-lt"/>
              </a:rPr>
              <a:t>Both counselling and mutual help groups are vital components of a comprehensive support system as they provide a safe and understanding space where children can heal, develop resilience, and acquire skills to navigate their challenging circumstances.</a:t>
            </a:r>
            <a:endParaRPr lang="en-GB" sz="1600" dirty="0">
              <a:latin typeface="Arial"/>
              <a:cs typeface="Calibri" panose="020F0502020204030204"/>
            </a:endParaRPr>
          </a:p>
        </p:txBody>
      </p:sp>
    </p:spTree>
    <p:extLst>
      <p:ext uri="{BB962C8B-B14F-4D97-AF65-F5344CB8AC3E}">
        <p14:creationId xmlns:p14="http://schemas.microsoft.com/office/powerpoint/2010/main" val="18161000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5" name="Picture 44">
            <a:extLst>
              <a:ext uri="{FF2B5EF4-FFF2-40B4-BE49-F238E27FC236}">
                <a16:creationId xmlns:a16="http://schemas.microsoft.com/office/drawing/2014/main" id="{249052D9-7123-280E-7034-7F000DA2B1CA}"/>
              </a:ext>
            </a:extLst>
          </p:cNvPr>
          <p:cNvPicPr>
            <a:picLocks noChangeAspect="1"/>
          </p:cNvPicPr>
          <p:nvPr/>
        </p:nvPicPr>
        <p:blipFill rotWithShape="1">
          <a:blip r:embed="rId2"/>
          <a:srcRect t="16260" r="9085" b="7124"/>
          <a:stretch/>
        </p:blipFill>
        <p:spPr>
          <a:xfrm>
            <a:off x="20" y="10"/>
            <a:ext cx="12191980" cy="6857990"/>
          </a:xfrm>
          <a:prstGeom prst="rect">
            <a:avLst/>
          </a:prstGeom>
        </p:spPr>
      </p:pic>
      <p:sp>
        <p:nvSpPr>
          <p:cNvPr id="49" name="Rectangle 48">
            <a:extLst>
              <a:ext uri="{FF2B5EF4-FFF2-40B4-BE49-F238E27FC236}">
                <a16:creationId xmlns:a16="http://schemas.microsoft.com/office/drawing/2014/main" id="{257363FD-7E77-4145-9483-331A807A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6802" cy="6858000"/>
          </a:xfrm>
          <a:prstGeom prst="rect">
            <a:avLst/>
          </a:prstGeom>
          <a:gradFill flip="none" rotWithShape="1">
            <a:gsLst>
              <a:gs pos="28000">
                <a:schemeClr val="bg2">
                  <a:alpha val="84000"/>
                </a:schemeClr>
              </a:gs>
              <a:gs pos="74000">
                <a:schemeClr val="bg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27358A2-7371-BD24-B3E4-0BB381B0D25E}"/>
              </a:ext>
            </a:extLst>
          </p:cNvPr>
          <p:cNvSpPr>
            <a:spLocks noGrp="1"/>
          </p:cNvSpPr>
          <p:nvPr>
            <p:ph type="title"/>
          </p:nvPr>
        </p:nvSpPr>
        <p:spPr>
          <a:xfrm>
            <a:off x="838200" y="365125"/>
            <a:ext cx="10515600" cy="1325563"/>
          </a:xfrm>
        </p:spPr>
        <p:txBody>
          <a:bodyPr>
            <a:normAutofit/>
          </a:bodyPr>
          <a:lstStyle/>
          <a:p>
            <a:r>
              <a:rPr lang="en-GB" b="1">
                <a:latin typeface="Arial"/>
                <a:cs typeface="Calibri Light"/>
              </a:rPr>
              <a:t>Development concern</a:t>
            </a:r>
            <a:endParaRPr lang="en-GB" b="1">
              <a:latin typeface="Arial"/>
            </a:endParaRPr>
          </a:p>
        </p:txBody>
      </p:sp>
      <p:graphicFrame>
        <p:nvGraphicFramePr>
          <p:cNvPr id="43" name="Content Placeholder 2">
            <a:extLst>
              <a:ext uri="{FF2B5EF4-FFF2-40B4-BE49-F238E27FC236}">
                <a16:creationId xmlns:a16="http://schemas.microsoft.com/office/drawing/2014/main" id="{A65BFCFE-A49A-B5E1-DCC4-CEFFCBEB39A5}"/>
              </a:ext>
            </a:extLst>
          </p:cNvPr>
          <p:cNvGraphicFramePr>
            <a:graphicFrameLocks noGrp="1"/>
          </p:cNvGraphicFramePr>
          <p:nvPr>
            <p:ph idx="1"/>
            <p:extLst>
              <p:ext uri="{D42A27DB-BD31-4B8C-83A1-F6EECF244321}">
                <p14:modId xmlns:p14="http://schemas.microsoft.com/office/powerpoint/2010/main" val="51781130"/>
              </p:ext>
            </p:extLst>
          </p:nvPr>
        </p:nvGraphicFramePr>
        <p:xfrm>
          <a:off x="838200" y="1696229"/>
          <a:ext cx="10515600" cy="46101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03923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4B9380-F9DD-2D24-97DF-FE9086A5263E}"/>
              </a:ext>
            </a:extLst>
          </p:cNvPr>
          <p:cNvSpPr>
            <a:spLocks noGrp="1"/>
          </p:cNvSpPr>
          <p:nvPr>
            <p:ph type="title"/>
          </p:nvPr>
        </p:nvSpPr>
        <p:spPr>
          <a:xfrm>
            <a:off x="686834" y="1153572"/>
            <a:ext cx="3200400" cy="4461163"/>
          </a:xfrm>
        </p:spPr>
        <p:txBody>
          <a:bodyPr>
            <a:normAutofit/>
          </a:bodyPr>
          <a:lstStyle/>
          <a:p>
            <a:r>
              <a:rPr lang="en-GB" sz="4100">
                <a:solidFill>
                  <a:srgbClr val="FFFFFF"/>
                </a:solidFill>
                <a:ea typeface="Calibri Light"/>
                <a:cs typeface="Calibri Light"/>
              </a:rPr>
              <a:t>Safeguarding </a:t>
            </a:r>
            <a:endParaRPr lang="en-GB" sz="4100">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F230669-9EB1-28EF-517F-B9FA648ED962}"/>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GB" sz="2000">
                <a:latin typeface="Arial"/>
                <a:ea typeface="+mn-lt"/>
                <a:cs typeface="+mn-lt"/>
              </a:rPr>
              <a:t>When dealing with a child who has behaviour problems and parents involved in domestic violence, it is crucial to prioritize the safety and well-being of the child. Here are some general guidelines to consider:</a:t>
            </a:r>
          </a:p>
          <a:p>
            <a:r>
              <a:rPr lang="en-GB" sz="2000">
                <a:latin typeface="Arial"/>
                <a:ea typeface="+mn-lt"/>
                <a:cs typeface="+mn-lt"/>
              </a:rPr>
              <a:t>Report and document: If you suspect child abuse or neglect, it is important to report your concerns to the appropriate child protection agency or social services. Document any incidents or observations, including dates, times, and specific details, as this information can be valuable for investigations and future interventions (National Society for the Prevention of Cruelty to Children [NSPCC], 2021).</a:t>
            </a:r>
          </a:p>
          <a:p>
            <a:r>
              <a:rPr lang="en-GB" sz="2000">
                <a:latin typeface="Arial"/>
                <a:ea typeface="+mn-lt"/>
                <a:cs typeface="+mn-lt"/>
              </a:rPr>
              <a:t>Assess the child's immediate safety: Evaluate the immediate risk to the child. If the child is in immediate danger, contact emergency services or the police to ensure their safety. If it is safe to do so, establish open and honest communication with the child, encouraging them to express their feelings and concerns (Department of Health, 2018).</a:t>
            </a:r>
          </a:p>
          <a:p>
            <a:endParaRPr lang="en-GB" sz="2000">
              <a:ea typeface="Calibri"/>
              <a:cs typeface="Calibri"/>
            </a:endParaRPr>
          </a:p>
        </p:txBody>
      </p:sp>
    </p:spTree>
    <p:extLst>
      <p:ext uri="{BB962C8B-B14F-4D97-AF65-F5344CB8AC3E}">
        <p14:creationId xmlns:p14="http://schemas.microsoft.com/office/powerpoint/2010/main" val="10644243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5">
            <a:extLst>
              <a:ext uri="{FF2B5EF4-FFF2-40B4-BE49-F238E27FC236}">
                <a16:creationId xmlns:a16="http://schemas.microsoft.com/office/drawing/2014/main" id="{EA5FB6AD-C7F5-014A-BFED-10A00F1B32B4}"/>
              </a:ext>
            </a:extLst>
          </p:cNvPr>
          <p:cNvPicPr>
            <a:picLocks noChangeAspect="1"/>
          </p:cNvPicPr>
          <p:nvPr/>
        </p:nvPicPr>
        <p:blipFill rotWithShape="1">
          <a:blip r:embed="rId2">
            <a:duotone>
              <a:schemeClr val="bg2">
                <a:shade val="45000"/>
                <a:satMod val="135000"/>
              </a:schemeClr>
              <a:prstClr val="white"/>
            </a:duotone>
          </a:blip>
          <a:srcRect t="7565" r="9085" b="1520"/>
          <a:stretch/>
        </p:blipFill>
        <p:spPr>
          <a:xfrm>
            <a:off x="-1048967" y="10"/>
            <a:ext cx="12874812" cy="6857990"/>
          </a:xfrm>
          <a:prstGeom prst="rect">
            <a:avLst/>
          </a:prstGeom>
        </p:spPr>
      </p:pic>
      <p:sp>
        <p:nvSpPr>
          <p:cNvPr id="12"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5C3365-F79B-2A7B-B23E-49EE758F50D4}"/>
              </a:ext>
            </a:extLst>
          </p:cNvPr>
          <p:cNvSpPr>
            <a:spLocks noGrp="1"/>
          </p:cNvSpPr>
          <p:nvPr>
            <p:ph type="title"/>
          </p:nvPr>
        </p:nvSpPr>
        <p:spPr>
          <a:xfrm>
            <a:off x="838200" y="365125"/>
            <a:ext cx="10515600" cy="1325563"/>
          </a:xfrm>
        </p:spPr>
        <p:txBody>
          <a:bodyPr>
            <a:normAutofit/>
          </a:bodyPr>
          <a:lstStyle/>
          <a:p>
            <a:r>
              <a:rPr lang="en-GB">
                <a:ea typeface="Calibri Light"/>
                <a:cs typeface="Calibri Light"/>
              </a:rPr>
              <a:t>Safeguarding </a:t>
            </a:r>
            <a:endParaRPr lang="en-GB"/>
          </a:p>
        </p:txBody>
      </p:sp>
      <p:graphicFrame>
        <p:nvGraphicFramePr>
          <p:cNvPr id="13" name="Content Placeholder 2">
            <a:extLst>
              <a:ext uri="{FF2B5EF4-FFF2-40B4-BE49-F238E27FC236}">
                <a16:creationId xmlns:a16="http://schemas.microsoft.com/office/drawing/2014/main" id="{D55FAEBB-6A0F-EF0A-D2C7-77FCE33265E7}"/>
              </a:ext>
            </a:extLst>
          </p:cNvPr>
          <p:cNvGraphicFramePr>
            <a:graphicFrameLocks noGrp="1"/>
          </p:cNvGraphicFramePr>
          <p:nvPr>
            <p:ph idx="1"/>
            <p:extLst>
              <p:ext uri="{D42A27DB-BD31-4B8C-83A1-F6EECF244321}">
                <p14:modId xmlns:p14="http://schemas.microsoft.com/office/powerpoint/2010/main" val="2650650938"/>
              </p:ext>
            </p:extLst>
          </p:nvPr>
        </p:nvGraphicFramePr>
        <p:xfrm>
          <a:off x="838200" y="361002"/>
          <a:ext cx="10515600" cy="64097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238800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3E8412-5FE0-892A-A913-53D5691591F2}"/>
              </a:ext>
            </a:extLst>
          </p:cNvPr>
          <p:cNvSpPr>
            <a:spLocks noGrp="1"/>
          </p:cNvSpPr>
          <p:nvPr>
            <p:ph type="title"/>
          </p:nvPr>
        </p:nvSpPr>
        <p:spPr>
          <a:xfrm>
            <a:off x="6513788" y="365125"/>
            <a:ext cx="4840010" cy="1807305"/>
          </a:xfrm>
        </p:spPr>
        <p:txBody>
          <a:bodyPr>
            <a:normAutofit/>
          </a:bodyPr>
          <a:lstStyle/>
          <a:p>
            <a:r>
              <a:rPr lang="en-GB">
                <a:cs typeface="Calibri Light"/>
              </a:rPr>
              <a:t>Conclusion </a:t>
            </a:r>
            <a:endParaRPr lang="en-GB"/>
          </a:p>
        </p:txBody>
      </p:sp>
      <p:pic>
        <p:nvPicPr>
          <p:cNvPr id="8" name="Picture 4" descr="Hands holding each other's wrists and interlinked to form a circle">
            <a:extLst>
              <a:ext uri="{FF2B5EF4-FFF2-40B4-BE49-F238E27FC236}">
                <a16:creationId xmlns:a16="http://schemas.microsoft.com/office/drawing/2014/main" id="{29FB3DFA-26D0-F045-AA1D-F011098EEC53}"/>
              </a:ext>
            </a:extLst>
          </p:cNvPr>
          <p:cNvPicPr>
            <a:picLocks noChangeAspect="1"/>
          </p:cNvPicPr>
          <p:nvPr/>
        </p:nvPicPr>
        <p:blipFill rotWithShape="1">
          <a:blip r:embed="rId2"/>
          <a:srcRect l="19581" r="20972" b="-3"/>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11243E63-E1DD-A2A8-B938-386C8F9C3A0D}"/>
              </a:ext>
            </a:extLst>
          </p:cNvPr>
          <p:cNvSpPr>
            <a:spLocks noGrp="1"/>
          </p:cNvSpPr>
          <p:nvPr>
            <p:ph idx="1"/>
          </p:nvPr>
        </p:nvSpPr>
        <p:spPr>
          <a:xfrm>
            <a:off x="6513788" y="1709843"/>
            <a:ext cx="4840010" cy="4467120"/>
          </a:xfrm>
        </p:spPr>
        <p:txBody>
          <a:bodyPr vert="horz" lIns="91440" tIns="45720" rIns="91440" bIns="45720" rtlCol="0" anchor="t">
            <a:noAutofit/>
          </a:bodyPr>
          <a:lstStyle/>
          <a:p>
            <a:r>
              <a:rPr lang="en-GB" sz="2000" dirty="0">
                <a:ea typeface="+mn-lt"/>
                <a:cs typeface="+mn-lt"/>
              </a:rPr>
              <a:t>Together, let us delve into the complexities of this issue, gain insights into effective referral mechanisms, and explore strategies that can help address anti-social behaviour stemming from domestic violence. By raising awareness, fostering empathy, and embracing our collective responsibility, we can build a compassionate society that upholds the rights and well-being of our most vulnerable members.</a:t>
            </a:r>
          </a:p>
          <a:p>
            <a:r>
              <a:rPr lang="en-GB" sz="2000" dirty="0">
                <a:ea typeface="+mn-lt"/>
                <a:cs typeface="+mn-lt"/>
              </a:rPr>
              <a:t>Thank you once again for being here today and let us embark on this journey together towards a safer and brighter future for our children.</a:t>
            </a:r>
          </a:p>
          <a:p>
            <a:endParaRPr lang="en-GB" sz="1700">
              <a:cs typeface="Calibri"/>
            </a:endParaRPr>
          </a:p>
        </p:txBody>
      </p:sp>
    </p:spTree>
    <p:extLst>
      <p:ext uri="{BB962C8B-B14F-4D97-AF65-F5344CB8AC3E}">
        <p14:creationId xmlns:p14="http://schemas.microsoft.com/office/powerpoint/2010/main" val="36938664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D97F5B5-18E9-04CE-5727-3608BBC81AD8}"/>
              </a:ext>
            </a:extLst>
          </p:cNvPr>
          <p:cNvSpPr txBox="1"/>
          <p:nvPr/>
        </p:nvSpPr>
        <p:spPr>
          <a:xfrm>
            <a:off x="1346077" y="1358856"/>
            <a:ext cx="10363199" cy="66484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900" err="1">
                <a:solidFill>
                  <a:srgbClr val="222222"/>
                </a:solidFill>
                <a:latin typeface="Arial"/>
                <a:ea typeface="+mn-lt"/>
                <a:cs typeface="Arial"/>
              </a:rPr>
              <a:t>Anheier</a:t>
            </a:r>
            <a:r>
              <a:rPr lang="en-GB" sz="900">
                <a:solidFill>
                  <a:srgbClr val="222222"/>
                </a:solidFill>
                <a:latin typeface="Arial"/>
                <a:ea typeface="+mn-lt"/>
                <a:cs typeface="Arial"/>
              </a:rPr>
              <a:t>, H. and Kendall, J., 2002. Interpersonal trust and voluntary associations: examining three approaches. </a:t>
            </a:r>
            <a:r>
              <a:rPr lang="en-GB" sz="900" i="1">
                <a:solidFill>
                  <a:srgbClr val="222222"/>
                </a:solidFill>
                <a:latin typeface="Arial"/>
                <a:ea typeface="+mn-lt"/>
                <a:cs typeface="Arial"/>
              </a:rPr>
              <a:t>The British journal of sociology</a:t>
            </a:r>
            <a:r>
              <a:rPr lang="en-GB" sz="900">
                <a:solidFill>
                  <a:srgbClr val="222222"/>
                </a:solidFill>
                <a:latin typeface="Arial"/>
                <a:ea typeface="+mn-lt"/>
                <a:cs typeface="Arial"/>
              </a:rPr>
              <a:t>, </a:t>
            </a:r>
            <a:r>
              <a:rPr lang="en-GB" sz="900" i="1">
                <a:solidFill>
                  <a:srgbClr val="222222"/>
                </a:solidFill>
                <a:latin typeface="Arial"/>
                <a:ea typeface="+mn-lt"/>
                <a:cs typeface="Arial"/>
              </a:rPr>
              <a:t>53</a:t>
            </a:r>
            <a:r>
              <a:rPr lang="en-GB" sz="900">
                <a:solidFill>
                  <a:srgbClr val="222222"/>
                </a:solidFill>
                <a:latin typeface="Arial"/>
                <a:ea typeface="+mn-lt"/>
                <a:cs typeface="Arial"/>
              </a:rPr>
              <a:t>(3), pp.343-362.</a:t>
            </a:r>
            <a:endParaRPr lang="en-US">
              <a:solidFill>
                <a:srgbClr val="000000"/>
              </a:solidFill>
              <a:latin typeface="Calibri" panose="020F0502020204030204"/>
              <a:ea typeface="+mn-lt"/>
              <a:cs typeface="Calibri" panose="020F0502020204030204"/>
            </a:endParaRPr>
          </a:p>
          <a:p>
            <a:endParaRPr lang="en-GB" sz="900">
              <a:solidFill>
                <a:srgbClr val="222222"/>
              </a:solidFill>
              <a:latin typeface="Arial"/>
              <a:ea typeface="+mn-lt"/>
              <a:cs typeface="Arial"/>
            </a:endParaRPr>
          </a:p>
          <a:p>
            <a:r>
              <a:rPr lang="en-GB" sz="900">
                <a:solidFill>
                  <a:srgbClr val="222222"/>
                </a:solidFill>
                <a:latin typeface="Arial"/>
                <a:ea typeface="+mn-lt"/>
                <a:cs typeface="Arial"/>
              </a:rPr>
              <a:t>Blair, F., McFarlane, J., Nava, A., Gilroy, H. and Maddoux, J., 2015. Child Witness to Domestic Abuse: Baseline Data Analysis for a Seven-Year Prospective Study. </a:t>
            </a:r>
            <a:r>
              <a:rPr lang="en-GB" sz="900" i="1" err="1">
                <a:solidFill>
                  <a:srgbClr val="222222"/>
                </a:solidFill>
                <a:latin typeface="Arial"/>
                <a:ea typeface="+mn-lt"/>
                <a:cs typeface="Arial"/>
              </a:rPr>
              <a:t>Pediatric</a:t>
            </a:r>
            <a:r>
              <a:rPr lang="en-GB" sz="900" i="1">
                <a:solidFill>
                  <a:srgbClr val="222222"/>
                </a:solidFill>
                <a:latin typeface="Arial"/>
                <a:ea typeface="+mn-lt"/>
                <a:cs typeface="Arial"/>
              </a:rPr>
              <a:t> nursing</a:t>
            </a:r>
            <a:r>
              <a:rPr lang="en-GB" sz="900">
                <a:solidFill>
                  <a:srgbClr val="222222"/>
                </a:solidFill>
                <a:latin typeface="Arial"/>
                <a:ea typeface="+mn-lt"/>
                <a:cs typeface="Arial"/>
              </a:rPr>
              <a:t>, </a:t>
            </a:r>
            <a:r>
              <a:rPr lang="en-GB" sz="900" i="1">
                <a:solidFill>
                  <a:srgbClr val="222222"/>
                </a:solidFill>
                <a:latin typeface="Arial"/>
                <a:ea typeface="+mn-lt"/>
                <a:cs typeface="Arial"/>
              </a:rPr>
              <a:t>41</a:t>
            </a:r>
            <a:r>
              <a:rPr lang="en-GB" sz="900">
                <a:solidFill>
                  <a:srgbClr val="222222"/>
                </a:solidFill>
                <a:latin typeface="Arial"/>
                <a:ea typeface="+mn-lt"/>
                <a:cs typeface="Arial"/>
              </a:rPr>
              <a:t>(1).</a:t>
            </a:r>
            <a:endParaRPr lang="en-US">
              <a:solidFill>
                <a:srgbClr val="000000"/>
              </a:solidFill>
              <a:ea typeface="+mn-lt"/>
              <a:cs typeface="+mn-lt"/>
            </a:endParaRPr>
          </a:p>
          <a:p>
            <a:endParaRPr lang="en-GB" sz="1100">
              <a:solidFill>
                <a:srgbClr val="374151"/>
              </a:solidFill>
              <a:ea typeface="+mn-lt"/>
              <a:cs typeface="+mn-lt"/>
            </a:endParaRPr>
          </a:p>
          <a:p>
            <a:r>
              <a:rPr lang="en-GB" sz="1100">
                <a:solidFill>
                  <a:srgbClr val="374151"/>
                </a:solidFill>
                <a:ea typeface="+mn-lt"/>
                <a:cs typeface="+mn-lt"/>
              </a:rPr>
              <a:t>Brown, R., O'Connell, M. E., &amp; Cowen, E. L. (2020). Comprehensive, community-based supports for children with parents who misuse substances: A systematic review of outcomes. Substance Abuse Treatment, Prevention, and Policy, 15(1), 1-26. </a:t>
            </a:r>
            <a:r>
              <a:rPr lang="en-GB" sz="1100" u="sng">
                <a:solidFill>
                  <a:srgbClr val="0563C1"/>
                </a:solidFill>
                <a:ea typeface="+mn-lt"/>
                <a:cs typeface="+mn-lt"/>
                <a:hlinkClick r:id="rId2"/>
              </a:rPr>
              <a:t>https://doi.org/10.1186/s13011-020-00284-9</a:t>
            </a:r>
            <a:endParaRPr lang="en-US">
              <a:solidFill>
                <a:srgbClr val="000000"/>
              </a:solidFill>
              <a:ea typeface="+mn-lt"/>
              <a:cs typeface="+mn-lt"/>
            </a:endParaRPr>
          </a:p>
          <a:p>
            <a:endParaRPr lang="en-GB" sz="1100">
              <a:solidFill>
                <a:srgbClr val="262626"/>
              </a:solidFill>
              <a:latin typeface="Arial"/>
              <a:cs typeface="Arial"/>
            </a:endParaRPr>
          </a:p>
          <a:p>
            <a:r>
              <a:rPr lang="en-GB" sz="1100">
                <a:solidFill>
                  <a:srgbClr val="262626"/>
                </a:solidFill>
                <a:latin typeface="Arial"/>
                <a:cs typeface="Arial"/>
              </a:rPr>
              <a:t>C., &amp; Sullivan, C. (2016). Exploring the relationship between domestic violence and child abuse. Journal of Interpersonal Violence, 31(11), 2003-2028. B. Anxiety and Fear</a:t>
            </a:r>
            <a:r>
              <a:rPr lang="en-US" sz="1100">
                <a:solidFill>
                  <a:srgbClr val="262626"/>
                </a:solidFill>
                <a:latin typeface="Arial"/>
                <a:cs typeface="Arial"/>
              </a:rPr>
              <a:t> </a:t>
            </a:r>
            <a:endParaRPr lang="en-US">
              <a:ea typeface="Calibri"/>
              <a:cs typeface="Calibri"/>
            </a:endParaRPr>
          </a:p>
          <a:p>
            <a:endParaRPr lang="en-US" sz="1100">
              <a:solidFill>
                <a:srgbClr val="262626"/>
              </a:solidFill>
              <a:latin typeface="Arial"/>
              <a:cs typeface="Arial"/>
            </a:endParaRPr>
          </a:p>
          <a:p>
            <a:pPr>
              <a:lnSpc>
                <a:spcPct val="90000"/>
              </a:lnSpc>
              <a:spcBef>
                <a:spcPct val="0"/>
              </a:spcBef>
            </a:pPr>
            <a:r>
              <a:rPr lang="en-GB" sz="1200">
                <a:solidFill>
                  <a:srgbClr val="374151"/>
                </a:solidFill>
                <a:ea typeface="+mn-lt"/>
                <a:cs typeface="+mn-lt"/>
              </a:rPr>
              <a:t>Fox, C. L., </a:t>
            </a:r>
            <a:r>
              <a:rPr lang="en-GB" sz="1200" err="1">
                <a:solidFill>
                  <a:srgbClr val="374151"/>
                </a:solidFill>
                <a:ea typeface="+mn-lt"/>
                <a:cs typeface="+mn-lt"/>
              </a:rPr>
              <a:t>Kowalyszyn</a:t>
            </a:r>
            <a:r>
              <a:rPr lang="en-GB" sz="1200">
                <a:solidFill>
                  <a:srgbClr val="374151"/>
                </a:solidFill>
                <a:ea typeface="+mn-lt"/>
                <a:cs typeface="+mn-lt"/>
              </a:rPr>
              <a:t>, M., &amp; Tuchman, N. (2017). Peer support: Amplifying the impact of prevention and intervention efforts for children and families affected by parental substance use. Child Abuse &amp; Neglect, 70, 197-200. </a:t>
            </a:r>
            <a:r>
              <a:rPr lang="en-GB" sz="1200" u="sng">
                <a:solidFill>
                  <a:srgbClr val="0563C1"/>
                </a:solidFill>
                <a:ea typeface="+mn-lt"/>
                <a:cs typeface="+mn-lt"/>
                <a:hlinkClick r:id="rId3"/>
              </a:rPr>
              <a:t>https://doi.org/10.1016/j.chiabu.2017.06.014</a:t>
            </a:r>
            <a:endParaRPr lang="en-US"/>
          </a:p>
          <a:p>
            <a:endParaRPr lang="en-US" sz="1100">
              <a:solidFill>
                <a:srgbClr val="262626"/>
              </a:solidFill>
              <a:latin typeface="Arial"/>
              <a:ea typeface="Calibri" panose="020F0502020204030204"/>
              <a:cs typeface="Arial"/>
            </a:endParaRPr>
          </a:p>
          <a:p>
            <a:r>
              <a:rPr lang="en-GB" sz="900">
                <a:solidFill>
                  <a:srgbClr val="222222"/>
                </a:solidFill>
                <a:latin typeface="Arial"/>
                <a:ea typeface="Calibri" panose="020F0502020204030204"/>
                <a:cs typeface="Arial"/>
              </a:rPr>
              <a:t>Giller, E., 1999. What is psychological trauma. </a:t>
            </a:r>
            <a:r>
              <a:rPr lang="en-GB" sz="900" i="1">
                <a:solidFill>
                  <a:srgbClr val="222222"/>
                </a:solidFill>
                <a:latin typeface="Arial"/>
                <a:ea typeface="Calibri" panose="020F0502020204030204"/>
                <a:cs typeface="Arial"/>
              </a:rPr>
              <a:t>Sidran Institute</a:t>
            </a:r>
            <a:r>
              <a:rPr lang="en-GB" sz="900">
                <a:solidFill>
                  <a:srgbClr val="222222"/>
                </a:solidFill>
                <a:latin typeface="Arial"/>
                <a:ea typeface="Calibri" panose="020F0502020204030204"/>
                <a:cs typeface="Arial"/>
              </a:rPr>
              <a:t>, </a:t>
            </a:r>
            <a:r>
              <a:rPr lang="en-GB" sz="900" i="1">
                <a:solidFill>
                  <a:srgbClr val="222222"/>
                </a:solidFill>
                <a:latin typeface="Arial"/>
                <a:ea typeface="Calibri" panose="020F0502020204030204"/>
                <a:cs typeface="Arial"/>
              </a:rPr>
              <a:t>15</a:t>
            </a:r>
            <a:r>
              <a:rPr lang="en-GB" sz="900">
                <a:solidFill>
                  <a:srgbClr val="222222"/>
                </a:solidFill>
                <a:latin typeface="Arial"/>
                <a:ea typeface="Calibri" panose="020F0502020204030204"/>
                <a:cs typeface="Arial"/>
              </a:rPr>
              <a:t>, p.2021.</a:t>
            </a:r>
            <a:br>
              <a:rPr lang="en-GB" sz="900">
                <a:solidFill>
                  <a:srgbClr val="222222"/>
                </a:solidFill>
                <a:latin typeface="Arial"/>
                <a:ea typeface="Calibri" panose="020F0502020204030204"/>
                <a:cs typeface="Arial"/>
              </a:rPr>
            </a:br>
            <a:br>
              <a:rPr lang="en-GB" sz="900">
                <a:solidFill>
                  <a:srgbClr val="222222"/>
                </a:solidFill>
                <a:latin typeface="Arial"/>
                <a:ea typeface="Calibri" panose="020F0502020204030204"/>
                <a:cs typeface="Arial"/>
              </a:rPr>
            </a:br>
            <a:r>
              <a:rPr lang="en-GB" sz="900">
                <a:solidFill>
                  <a:srgbClr val="222222"/>
                </a:solidFill>
                <a:latin typeface="Arial"/>
                <a:ea typeface="Calibri" panose="020F0502020204030204"/>
                <a:cs typeface="Arial"/>
              </a:rPr>
              <a:t>Gormley Jr, W.T., Phillips, D.A., Newmark, K., Welti, K. and Adelstein, S., 2011. Social‐emotional effects of early childhood education programs in Tulsa. </a:t>
            </a:r>
            <a:r>
              <a:rPr lang="en-GB" sz="900" i="1">
                <a:solidFill>
                  <a:srgbClr val="222222"/>
                </a:solidFill>
                <a:latin typeface="Arial"/>
                <a:ea typeface="Calibri" panose="020F0502020204030204"/>
                <a:cs typeface="Arial"/>
              </a:rPr>
              <a:t>Child development</a:t>
            </a:r>
            <a:r>
              <a:rPr lang="en-GB" sz="900">
                <a:solidFill>
                  <a:srgbClr val="222222"/>
                </a:solidFill>
                <a:latin typeface="Arial"/>
                <a:ea typeface="Calibri" panose="020F0502020204030204"/>
                <a:cs typeface="Arial"/>
              </a:rPr>
              <a:t>, </a:t>
            </a:r>
            <a:r>
              <a:rPr lang="en-GB" sz="900" i="1">
                <a:solidFill>
                  <a:srgbClr val="222222"/>
                </a:solidFill>
                <a:latin typeface="Arial"/>
                <a:ea typeface="Calibri" panose="020F0502020204030204"/>
                <a:cs typeface="Arial"/>
              </a:rPr>
              <a:t>82</a:t>
            </a:r>
            <a:endParaRPr lang="en-US"/>
          </a:p>
          <a:p>
            <a:endParaRPr lang="en-US" sz="1100">
              <a:solidFill>
                <a:srgbClr val="262626"/>
              </a:solidFill>
              <a:latin typeface="Arial"/>
              <a:ea typeface="Calibri" panose="020F0502020204030204"/>
              <a:cs typeface="Arial"/>
            </a:endParaRPr>
          </a:p>
          <a:p>
            <a:r>
              <a:rPr lang="en-GB" sz="1100">
                <a:solidFill>
                  <a:srgbClr val="262626"/>
                </a:solidFill>
                <a:latin typeface="Arial"/>
                <a:ea typeface="Calibri" panose="020F0502020204030204"/>
                <a:cs typeface="Arial"/>
              </a:rPr>
              <a:t>Harne, L., &amp; Radford, L. (2018). Tackling domestic abuse through multi-agency working: A comparison of English and Swedish policy and practice. Criminology &amp; Criminal Justice, 18(2), 221-237.</a:t>
            </a:r>
            <a:endParaRPr lang="en-US"/>
          </a:p>
          <a:p>
            <a:endParaRPr lang="en-GB">
              <a:solidFill>
                <a:srgbClr val="000000"/>
              </a:solidFill>
              <a:latin typeface="Calibri" panose="020F0502020204030204"/>
              <a:ea typeface="Calibri" panose="020F0502020204030204"/>
              <a:cs typeface="Calibri" panose="020F0502020204030204"/>
            </a:endParaRPr>
          </a:p>
          <a:p>
            <a:r>
              <a:rPr lang="en-GB" sz="1200">
                <a:solidFill>
                  <a:srgbClr val="343541"/>
                </a:solidFill>
                <a:latin typeface="Arial"/>
                <a:ea typeface="Calibri"/>
                <a:cs typeface="Arial"/>
              </a:rPr>
              <a:t>Hien, D</a:t>
            </a:r>
            <a:r>
              <a:rPr lang="en-GB" sz="900">
                <a:solidFill>
                  <a:srgbClr val="343541"/>
                </a:solidFill>
                <a:latin typeface="Arial"/>
                <a:ea typeface="Calibri"/>
                <a:cs typeface="Arial"/>
              </a:rPr>
              <a:t>. A., Cohen, L. R., Miele, G. M., Litt, L. C., &amp; Capstick, C. (2004). Promising treatments for women with comorbid PTSD and substance use disorders. The American Journal of Psychiatry, 161(8), 1426–1432. doi:10.1176/appi.ajp.161.8.1426</a:t>
            </a:r>
            <a:endParaRPr lang="en-US" sz="1100">
              <a:solidFill>
                <a:srgbClr val="262626"/>
              </a:solidFill>
              <a:latin typeface="Arial"/>
              <a:ea typeface="Calibri"/>
              <a:cs typeface="Arial"/>
            </a:endParaRPr>
          </a:p>
          <a:p>
            <a:endParaRPr lang="en-GB" sz="900">
              <a:solidFill>
                <a:srgbClr val="343541"/>
              </a:solidFill>
              <a:latin typeface="Arial"/>
              <a:ea typeface="Calibri"/>
              <a:cs typeface="Arial"/>
            </a:endParaRPr>
          </a:p>
          <a:p>
            <a:r>
              <a:rPr lang="en-GB" sz="1100">
                <a:solidFill>
                  <a:srgbClr val="262626"/>
                </a:solidFill>
                <a:latin typeface="Arial"/>
                <a:ea typeface="Calibri"/>
                <a:cs typeface="Arial"/>
              </a:rPr>
              <a:t>Howard, L. M., Oram, S., Galley, H., Trevillion, K., &amp; Feder, G. (2019). Domestic violence and perinatal mental disorders: A systematic review and meta-analysis. </a:t>
            </a:r>
            <a:r>
              <a:rPr lang="en-GB" sz="1100" err="1">
                <a:solidFill>
                  <a:srgbClr val="262626"/>
                </a:solidFill>
                <a:latin typeface="Arial"/>
                <a:ea typeface="Calibri"/>
                <a:cs typeface="Arial"/>
              </a:rPr>
              <a:t>PLoS</a:t>
            </a:r>
            <a:r>
              <a:rPr lang="en-GB" sz="1100">
                <a:solidFill>
                  <a:srgbClr val="262626"/>
                </a:solidFill>
                <a:latin typeface="Arial"/>
                <a:ea typeface="Calibri"/>
                <a:cs typeface="Arial"/>
              </a:rPr>
              <a:t> Medicine, 16(3), e1002933.</a:t>
            </a:r>
            <a:r>
              <a:rPr lang="en-US" sz="1100">
                <a:solidFill>
                  <a:srgbClr val="262626"/>
                </a:solidFill>
                <a:latin typeface="Arial"/>
                <a:ea typeface="Calibri"/>
                <a:cs typeface="Arial"/>
              </a:rPr>
              <a:t> </a:t>
            </a:r>
            <a:endParaRPr lang="en-GB">
              <a:solidFill>
                <a:srgbClr val="000000"/>
              </a:solidFill>
              <a:latin typeface="Calibri"/>
              <a:ea typeface="Calibri"/>
              <a:cs typeface="Calibri"/>
            </a:endParaRPr>
          </a:p>
          <a:p>
            <a:endParaRPr lang="en-GB" sz="1100">
              <a:solidFill>
                <a:srgbClr val="262626"/>
              </a:solidFill>
              <a:latin typeface="Arial"/>
              <a:cs typeface="Arial"/>
            </a:endParaRPr>
          </a:p>
          <a:p>
            <a:r>
              <a:rPr lang="en-GB" sz="1100">
                <a:solidFill>
                  <a:srgbClr val="262626"/>
                </a:solidFill>
                <a:latin typeface="Arial"/>
                <a:cs typeface="Arial"/>
              </a:rPr>
              <a:t>Hughes, H. M., Graham-Bermann, S. A., &amp; Gruber, G. (2001). Resilience in children exposed to domestic violence. In J. G. Wekerle &amp; C. Wall (Eds.), The Violence and Addiction Equation: Theoretical and Clinical Issues in Substance Abuse and Relationship Violence (pp. 75-95). Psychology Press. B. Delayed Emotional Development</a:t>
            </a:r>
            <a:r>
              <a:rPr lang="en-US" sz="1100">
                <a:solidFill>
                  <a:srgbClr val="262626"/>
                </a:solidFill>
                <a:latin typeface="Arial"/>
                <a:cs typeface="Arial"/>
              </a:rPr>
              <a:t> </a:t>
            </a:r>
          </a:p>
          <a:p>
            <a:pPr>
              <a:buFont typeface="Arial"/>
              <a:buChar char="•"/>
            </a:pPr>
            <a:endParaRPr lang="en-US" sz="1100">
              <a:solidFill>
                <a:srgbClr val="262626"/>
              </a:solidFill>
              <a:latin typeface="Arial"/>
              <a:cs typeface="Arial"/>
            </a:endParaRPr>
          </a:p>
          <a:p>
            <a:r>
              <a:rPr lang="en-GB" sz="1100">
                <a:solidFill>
                  <a:srgbClr val="262626"/>
                </a:solidFill>
                <a:latin typeface="Arial"/>
                <a:cs typeface="Arial"/>
              </a:rPr>
              <a:t>Hughes, H. M., Graham-Bermann, S. A., &amp; Gruber, G. (2001). Resilience in children exposed to domestic violence. In J. G. Wekerle &amp; C. Wall (Eds.), The Violence and Addiction Equation: Theoretical and Clinical Issues in Substance Abuse and Relationship Violence (pp. 75-95). Psychology Press. B. Heightened Anxiety and Fear</a:t>
            </a:r>
            <a:r>
              <a:rPr lang="en-US" sz="1100">
                <a:solidFill>
                  <a:srgbClr val="262626"/>
                </a:solidFill>
                <a:latin typeface="Arial"/>
                <a:cs typeface="Arial"/>
              </a:rPr>
              <a:t> </a:t>
            </a:r>
            <a:endParaRPr lang="en-GB">
              <a:ea typeface="Calibri" panose="020F0502020204030204"/>
              <a:cs typeface="Calibri" panose="020F0502020204030204"/>
            </a:endParaRPr>
          </a:p>
          <a:p>
            <a:endParaRPr lang="en-US" sz="1100">
              <a:solidFill>
                <a:srgbClr val="262626"/>
              </a:solidFill>
              <a:latin typeface="Arial"/>
              <a:cs typeface="Arial"/>
            </a:endParaRPr>
          </a:p>
          <a:p>
            <a:endParaRPr lang="en-US" sz="1100">
              <a:solidFill>
                <a:srgbClr val="262626"/>
              </a:solidFill>
              <a:latin typeface="Arial"/>
              <a:cs typeface="Arial"/>
            </a:endParaRPr>
          </a:p>
          <a:p>
            <a:pPr>
              <a:buChar char="•"/>
            </a:pPr>
            <a:endParaRPr lang="en-US" sz="1100">
              <a:solidFill>
                <a:srgbClr val="262626"/>
              </a:solidFill>
              <a:latin typeface="Arial"/>
              <a:cs typeface="Arial"/>
            </a:endParaRPr>
          </a:p>
          <a:p>
            <a:pPr>
              <a:buChar char="•"/>
            </a:pPr>
            <a:endParaRPr lang="en-GB" sz="1100">
              <a:solidFill>
                <a:srgbClr val="262626"/>
              </a:solidFill>
              <a:latin typeface="Arial"/>
              <a:cs typeface="Arial"/>
            </a:endParaRPr>
          </a:p>
          <a:p>
            <a:pPr>
              <a:buChar char="•"/>
            </a:pPr>
            <a:endParaRPr lang="en-GB" sz="1100">
              <a:solidFill>
                <a:srgbClr val="262626"/>
              </a:solidFill>
              <a:latin typeface="Arial"/>
              <a:cs typeface="Arial"/>
            </a:endParaRPr>
          </a:p>
          <a:p>
            <a:pPr>
              <a:lnSpc>
                <a:spcPct val="90000"/>
              </a:lnSpc>
              <a:spcBef>
                <a:spcPts val="1000"/>
              </a:spcBef>
            </a:pPr>
            <a:endParaRPr lang="en-GB" sz="900">
              <a:solidFill>
                <a:srgbClr val="343541"/>
              </a:solidFill>
              <a:latin typeface="Arial"/>
              <a:ea typeface="Calibri" panose="020F0502020204030204"/>
              <a:cs typeface="Arial"/>
            </a:endParaRPr>
          </a:p>
        </p:txBody>
      </p:sp>
      <p:sp>
        <p:nvSpPr>
          <p:cNvPr id="3" name="Title 2">
            <a:extLst>
              <a:ext uri="{FF2B5EF4-FFF2-40B4-BE49-F238E27FC236}">
                <a16:creationId xmlns:a16="http://schemas.microsoft.com/office/drawing/2014/main" id="{F242CE2A-7163-752F-CE1E-65D88E1ABC34}"/>
              </a:ext>
            </a:extLst>
          </p:cNvPr>
          <p:cNvSpPr>
            <a:spLocks noGrp="1"/>
          </p:cNvSpPr>
          <p:nvPr>
            <p:ph type="title"/>
          </p:nvPr>
        </p:nvSpPr>
        <p:spPr>
          <a:xfrm>
            <a:off x="838200" y="111125"/>
            <a:ext cx="10515600" cy="620008"/>
          </a:xfrm>
        </p:spPr>
        <p:txBody>
          <a:bodyPr>
            <a:normAutofit fontScale="90000"/>
          </a:bodyPr>
          <a:lstStyle/>
          <a:p>
            <a:r>
              <a:rPr lang="en-GB">
                <a:cs typeface="Calibri Light"/>
              </a:rPr>
              <a:t>References</a:t>
            </a:r>
          </a:p>
        </p:txBody>
      </p:sp>
    </p:spTree>
    <p:extLst>
      <p:ext uri="{BB962C8B-B14F-4D97-AF65-F5344CB8AC3E}">
        <p14:creationId xmlns:p14="http://schemas.microsoft.com/office/powerpoint/2010/main" val="7023231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54F29-3B48-1E73-861D-D4B5EC536A75}"/>
              </a:ext>
            </a:extLst>
          </p:cNvPr>
          <p:cNvSpPr>
            <a:spLocks noGrp="1"/>
          </p:cNvSpPr>
          <p:nvPr>
            <p:ph type="title"/>
          </p:nvPr>
        </p:nvSpPr>
        <p:spPr>
          <a:xfrm>
            <a:off x="838200" y="365125"/>
            <a:ext cx="10515600" cy="6113222"/>
          </a:xfrm>
        </p:spPr>
        <p:txBody>
          <a:bodyPr>
            <a:normAutofit/>
          </a:bodyPr>
          <a:lstStyle/>
          <a:p>
            <a:pPr marL="285750" indent="-285750">
              <a:lnSpc>
                <a:spcPct val="100000"/>
              </a:lnSpc>
              <a:spcBef>
                <a:spcPts val="0"/>
              </a:spcBef>
              <a:buFont typeface="Arial,Sans-Serif"/>
              <a:buChar char="•"/>
            </a:pPr>
            <a:endParaRPr lang="en-US" sz="1100">
              <a:solidFill>
                <a:srgbClr val="262626"/>
              </a:solidFill>
              <a:latin typeface="Arial"/>
              <a:cs typeface="Arial"/>
            </a:endParaRPr>
          </a:p>
          <a:p>
            <a:pPr>
              <a:lnSpc>
                <a:spcPct val="100000"/>
              </a:lnSpc>
              <a:spcBef>
                <a:spcPts val="0"/>
              </a:spcBef>
            </a:pPr>
            <a:r>
              <a:rPr lang="en-GB" sz="1100">
                <a:solidFill>
                  <a:srgbClr val="262626"/>
                </a:solidFill>
                <a:latin typeface="Arial"/>
                <a:cs typeface="Arial"/>
              </a:rPr>
              <a:t>Hughes, H. M., Graham-Bermann, S. A., &amp; Gruber, G. (2001). Resilience in children exposed to domestic violence. In J. G. Wekerle &amp; C. Wall (Eds.), The Violence and Addiction Equation: Theoretical and Clinical Issues in Substance Abuse and Relationship Violence (pp. 75-95). Psychology Press. B. Heightened Anxiety and Fear</a:t>
            </a:r>
            <a:r>
              <a:rPr lang="en-US" sz="1100">
                <a:solidFill>
                  <a:srgbClr val="262626"/>
                </a:solidFill>
                <a:latin typeface="Arial"/>
                <a:cs typeface="Arial"/>
              </a:rPr>
              <a:t> </a:t>
            </a:r>
            <a:br>
              <a:rPr lang="en-US" sz="1100">
                <a:solidFill>
                  <a:srgbClr val="262626"/>
                </a:solidFill>
                <a:latin typeface="Arial"/>
                <a:cs typeface="Arial"/>
              </a:rPr>
            </a:br>
            <a:br>
              <a:rPr lang="en-GB" sz="1000">
                <a:latin typeface="Arial"/>
                <a:cs typeface="Arial"/>
              </a:rPr>
            </a:br>
            <a:r>
              <a:rPr lang="en-GB" sz="1100" err="1">
                <a:solidFill>
                  <a:srgbClr val="222222"/>
                </a:solidFill>
                <a:latin typeface="Arial"/>
                <a:cs typeface="Arial"/>
              </a:rPr>
              <a:t>Pynoos</a:t>
            </a:r>
            <a:r>
              <a:rPr lang="en-GB" sz="1100">
                <a:solidFill>
                  <a:srgbClr val="222222"/>
                </a:solidFill>
                <a:latin typeface="Arial"/>
                <a:cs typeface="Arial"/>
              </a:rPr>
              <a:t>, </a:t>
            </a:r>
            <a:r>
              <a:rPr lang="en-GB" sz="1000">
                <a:solidFill>
                  <a:srgbClr val="222222"/>
                </a:solidFill>
                <a:latin typeface="Arial"/>
                <a:cs typeface="Arial"/>
              </a:rPr>
              <a:t>R.S., Frederick, C., Nader, K., Arroyo, W., Steinberg, A., Eth, S., Nunez, F. and Fairbanks, L., 1987. Life threat and posttraumatic stress in school-age children. </a:t>
            </a:r>
            <a:r>
              <a:rPr lang="en-GB" sz="1000" i="1">
                <a:solidFill>
                  <a:srgbClr val="222222"/>
                </a:solidFill>
                <a:latin typeface="Arial"/>
                <a:cs typeface="Arial"/>
              </a:rPr>
              <a:t>Archives of general psychiatry</a:t>
            </a:r>
            <a:r>
              <a:rPr lang="en-GB" sz="1000">
                <a:solidFill>
                  <a:srgbClr val="222222"/>
                </a:solidFill>
                <a:latin typeface="Arial"/>
                <a:cs typeface="Arial"/>
              </a:rPr>
              <a:t>, </a:t>
            </a:r>
            <a:r>
              <a:rPr lang="en-GB" sz="1000" i="1">
                <a:solidFill>
                  <a:srgbClr val="222222"/>
                </a:solidFill>
                <a:latin typeface="Arial"/>
                <a:cs typeface="Arial"/>
              </a:rPr>
              <a:t>44</a:t>
            </a:r>
            <a:r>
              <a:rPr lang="en-GB" sz="1000">
                <a:solidFill>
                  <a:srgbClr val="222222"/>
                </a:solidFill>
                <a:latin typeface="Arial"/>
                <a:cs typeface="Arial"/>
              </a:rPr>
              <a:t>(12), pp.1057-1063.</a:t>
            </a:r>
            <a:br>
              <a:rPr lang="en-GB" sz="1000">
                <a:solidFill>
                  <a:srgbClr val="222222"/>
                </a:solidFill>
                <a:latin typeface="Arial"/>
                <a:cs typeface="Arial"/>
              </a:rPr>
            </a:br>
            <a:br>
              <a:rPr lang="en-GB" sz="1000">
                <a:latin typeface="Arial"/>
                <a:cs typeface="Arial"/>
              </a:rPr>
            </a:br>
            <a:r>
              <a:rPr lang="en-GB" sz="1000">
                <a:solidFill>
                  <a:srgbClr val="222222"/>
                </a:solidFill>
                <a:latin typeface="Arial"/>
                <a:cs typeface="Arial"/>
              </a:rPr>
              <a:t>Shaver, P.R., Lavy, S., Saron, C.D. and </a:t>
            </a:r>
            <a:r>
              <a:rPr lang="en-GB" sz="1000" err="1">
                <a:solidFill>
                  <a:srgbClr val="222222"/>
                </a:solidFill>
                <a:latin typeface="Arial"/>
                <a:cs typeface="Arial"/>
              </a:rPr>
              <a:t>Mikulincer</a:t>
            </a:r>
            <a:r>
              <a:rPr lang="en-GB" sz="1000">
                <a:solidFill>
                  <a:srgbClr val="222222"/>
                </a:solidFill>
                <a:latin typeface="Arial"/>
                <a:cs typeface="Arial"/>
              </a:rPr>
              <a:t>, M., 2007. Social foundations of the capacity for mindfulness: An attachment perspective. </a:t>
            </a:r>
            <a:r>
              <a:rPr lang="en-GB" sz="1000" i="1">
                <a:solidFill>
                  <a:srgbClr val="222222"/>
                </a:solidFill>
                <a:latin typeface="Arial"/>
                <a:cs typeface="Arial"/>
              </a:rPr>
              <a:t>Psychological Inquiry</a:t>
            </a:r>
            <a:r>
              <a:rPr lang="en-GB" sz="1000">
                <a:solidFill>
                  <a:srgbClr val="222222"/>
                </a:solidFill>
                <a:latin typeface="Arial"/>
                <a:cs typeface="Arial"/>
              </a:rPr>
              <a:t>, </a:t>
            </a:r>
            <a:r>
              <a:rPr lang="en-GB" sz="1000" i="1">
                <a:solidFill>
                  <a:srgbClr val="222222"/>
                </a:solidFill>
                <a:latin typeface="Arial"/>
                <a:cs typeface="Arial"/>
              </a:rPr>
              <a:t>18</a:t>
            </a:r>
            <a:r>
              <a:rPr lang="en-GB" sz="1000">
                <a:solidFill>
                  <a:srgbClr val="222222"/>
                </a:solidFill>
                <a:latin typeface="Arial"/>
                <a:cs typeface="Arial"/>
              </a:rPr>
              <a:t>(4), pp.264-271.</a:t>
            </a:r>
            <a:br>
              <a:rPr lang="en-GB" sz="1000">
                <a:solidFill>
                  <a:srgbClr val="222222"/>
                </a:solidFill>
                <a:latin typeface="Arial"/>
                <a:cs typeface="Arial"/>
              </a:rPr>
            </a:br>
            <a:br>
              <a:rPr lang="en-GB" sz="1000">
                <a:latin typeface="Arial"/>
                <a:cs typeface="Arial"/>
              </a:rPr>
            </a:br>
            <a:r>
              <a:rPr lang="en-GB" sz="1100">
                <a:solidFill>
                  <a:srgbClr val="262626"/>
                </a:solidFill>
                <a:latin typeface="Arial"/>
                <a:cs typeface="Arial"/>
              </a:rPr>
              <a:t>Smith, S. G. (2019). Child maltreatment: Pathways to youth offending. Child and Adolescent Psychiatry and Mental Health, 13(1), 19.</a:t>
            </a:r>
            <a:r>
              <a:rPr lang="en-US" sz="1100">
                <a:solidFill>
                  <a:srgbClr val="262626"/>
                </a:solidFill>
                <a:latin typeface="Arial"/>
                <a:cs typeface="Arial"/>
              </a:rPr>
              <a:t> </a:t>
            </a:r>
            <a:br>
              <a:rPr lang="en-GB" sz="1000">
                <a:latin typeface="Arial"/>
                <a:cs typeface="Arial"/>
              </a:rPr>
            </a:br>
            <a:br>
              <a:rPr lang="en-GB" sz="1000">
                <a:latin typeface="Arial"/>
                <a:cs typeface="Arial"/>
              </a:rPr>
            </a:br>
            <a:r>
              <a:rPr lang="en-GB" sz="1100">
                <a:solidFill>
                  <a:srgbClr val="222222"/>
                </a:solidFill>
                <a:latin typeface="Arial"/>
                <a:cs typeface="Arial"/>
              </a:rPr>
              <a:t>Stewart, S., Hart, C.L., Hole, D.J. and McMurray, J.J., 2002. A population-based study of the long-term risks associated with atrial fibrillation: 20-year follow-up of the Renfrew/Paisley study. </a:t>
            </a:r>
            <a:r>
              <a:rPr lang="en-GB" sz="1100" i="1">
                <a:solidFill>
                  <a:srgbClr val="222222"/>
                </a:solidFill>
                <a:latin typeface="Arial"/>
                <a:cs typeface="Arial"/>
              </a:rPr>
              <a:t>The American journal of medicine</a:t>
            </a:r>
            <a:r>
              <a:rPr lang="en-GB" sz="1100">
                <a:solidFill>
                  <a:srgbClr val="222222"/>
                </a:solidFill>
                <a:latin typeface="Arial"/>
                <a:cs typeface="Arial"/>
              </a:rPr>
              <a:t>, </a:t>
            </a:r>
            <a:r>
              <a:rPr lang="en-GB" sz="1100" i="1">
                <a:solidFill>
                  <a:srgbClr val="222222"/>
                </a:solidFill>
                <a:latin typeface="Arial"/>
                <a:cs typeface="Arial"/>
              </a:rPr>
              <a:t>113</a:t>
            </a:r>
            <a:r>
              <a:rPr lang="en-GB" sz="1100">
                <a:solidFill>
                  <a:srgbClr val="222222"/>
                </a:solidFill>
                <a:latin typeface="Arial"/>
                <a:cs typeface="Arial"/>
              </a:rPr>
              <a:t>(5), pp.359-364.</a:t>
            </a:r>
            <a:br>
              <a:rPr lang="en-GB" sz="1000">
                <a:latin typeface="Arial"/>
                <a:cs typeface="Arial"/>
              </a:rPr>
            </a:br>
            <a:br>
              <a:rPr lang="en-GB" sz="1000">
                <a:latin typeface="Arial"/>
                <a:cs typeface="Arial"/>
              </a:rPr>
            </a:br>
            <a:r>
              <a:rPr lang="en-GB" sz="1000">
                <a:solidFill>
                  <a:srgbClr val="222222"/>
                </a:solidFill>
                <a:latin typeface="Arial"/>
                <a:cs typeface="Arial"/>
              </a:rPr>
              <a:t>Turner, H.A., </a:t>
            </a:r>
            <a:r>
              <a:rPr lang="en-GB" sz="1000" err="1">
                <a:solidFill>
                  <a:srgbClr val="222222"/>
                </a:solidFill>
                <a:latin typeface="Arial"/>
                <a:cs typeface="Arial"/>
              </a:rPr>
              <a:t>Vanderminden</a:t>
            </a:r>
            <a:r>
              <a:rPr lang="en-GB" sz="1000">
                <a:solidFill>
                  <a:srgbClr val="222222"/>
                </a:solidFill>
                <a:latin typeface="Arial"/>
                <a:cs typeface="Arial"/>
              </a:rPr>
              <a:t>, J., </a:t>
            </a:r>
            <a:r>
              <a:rPr lang="en-GB" sz="1000" err="1">
                <a:solidFill>
                  <a:srgbClr val="222222"/>
                </a:solidFill>
                <a:latin typeface="Arial"/>
                <a:cs typeface="Arial"/>
              </a:rPr>
              <a:t>Finkelhor</a:t>
            </a:r>
            <a:r>
              <a:rPr lang="en-GB" sz="1000">
                <a:solidFill>
                  <a:srgbClr val="222222"/>
                </a:solidFill>
                <a:latin typeface="Arial"/>
                <a:cs typeface="Arial"/>
              </a:rPr>
              <a:t>, D. and Hamby, S., 2019. Child neglect and the broader context of child victimization. </a:t>
            </a:r>
            <a:r>
              <a:rPr lang="en-GB" sz="1000" i="1">
                <a:solidFill>
                  <a:srgbClr val="222222"/>
                </a:solidFill>
                <a:latin typeface="Arial"/>
                <a:cs typeface="Arial"/>
              </a:rPr>
              <a:t>Child maltreatment</a:t>
            </a:r>
            <a:r>
              <a:rPr lang="en-GB" sz="1000">
                <a:solidFill>
                  <a:srgbClr val="222222"/>
                </a:solidFill>
                <a:latin typeface="Arial"/>
                <a:cs typeface="Arial"/>
              </a:rPr>
              <a:t>, </a:t>
            </a:r>
            <a:r>
              <a:rPr lang="en-GB" sz="1000" i="1">
                <a:solidFill>
                  <a:srgbClr val="222222"/>
                </a:solidFill>
                <a:latin typeface="Arial"/>
                <a:cs typeface="Arial"/>
              </a:rPr>
              <a:t>24</a:t>
            </a:r>
            <a:r>
              <a:rPr lang="en-GB" sz="1000">
                <a:solidFill>
                  <a:srgbClr val="222222"/>
                </a:solidFill>
                <a:latin typeface="Arial"/>
                <a:cs typeface="Arial"/>
              </a:rPr>
              <a:t>(3), pp.265-274.</a:t>
            </a:r>
            <a:br>
              <a:rPr lang="en-GB" sz="1000">
                <a:latin typeface="Arial"/>
                <a:cs typeface="Arial"/>
              </a:rPr>
            </a:br>
            <a:br>
              <a:rPr lang="en-GB" sz="1000">
                <a:latin typeface="Arial"/>
                <a:cs typeface="Arial"/>
              </a:rPr>
            </a:br>
            <a:r>
              <a:rPr lang="en-GB" sz="1200">
                <a:solidFill>
                  <a:srgbClr val="374151"/>
                </a:solidFill>
                <a:ea typeface="+mj-lt"/>
                <a:cs typeface="+mj-lt"/>
              </a:rPr>
              <a:t>American Academy of </a:t>
            </a:r>
            <a:r>
              <a:rPr lang="en-GB" sz="1200" err="1">
                <a:solidFill>
                  <a:srgbClr val="374151"/>
                </a:solidFill>
                <a:ea typeface="+mj-lt"/>
                <a:cs typeface="+mj-lt"/>
              </a:rPr>
              <a:t>Pediatrics</a:t>
            </a:r>
            <a:r>
              <a:rPr lang="en-GB" sz="1200">
                <a:solidFill>
                  <a:srgbClr val="374151"/>
                </a:solidFill>
                <a:ea typeface="+mj-lt"/>
                <a:cs typeface="+mj-lt"/>
              </a:rPr>
              <a:t>. (2019). Helping children and families deal with divorce and separation. Retrieved from </a:t>
            </a:r>
            <a:r>
              <a:rPr lang="en-GB" sz="1200" u="sng">
                <a:solidFill>
                  <a:srgbClr val="0563C1"/>
                </a:solidFill>
                <a:ea typeface="+mj-lt"/>
                <a:cs typeface="+mj-lt"/>
                <a:hlinkClick r:id="rId2"/>
              </a:rPr>
              <a:t>https://www.healthychildren.org/English/healthy-living/emotional-wellness/Building-Resilience/Pages/Helping-Children-and-Families-Deal-With-Divorce-and-Separation.aspx</a:t>
            </a:r>
            <a:br>
              <a:rPr lang="en-GB" sz="1200" u="sng">
                <a:solidFill>
                  <a:srgbClr val="0563C1"/>
                </a:solidFill>
                <a:ea typeface="+mj-lt"/>
                <a:cs typeface="+mj-lt"/>
              </a:rPr>
            </a:br>
            <a:endParaRPr lang="en-GB" sz="1200" u="sng">
              <a:ea typeface="+mj-lt"/>
              <a:cs typeface="+mj-lt"/>
            </a:endParaRPr>
          </a:p>
          <a:p>
            <a:r>
              <a:rPr lang="en-GB" sz="1200">
                <a:solidFill>
                  <a:srgbClr val="374151"/>
                </a:solidFill>
                <a:ea typeface="+mj-lt"/>
                <a:cs typeface="+mj-lt"/>
              </a:rPr>
              <a:t>Department of Education. (2018). Working together to safeguard children. Retrieved from </a:t>
            </a:r>
            <a:r>
              <a:rPr lang="en-GB" sz="1200" u="sng">
                <a:solidFill>
                  <a:srgbClr val="0563C1"/>
                </a:solidFill>
                <a:ea typeface="+mj-lt"/>
                <a:cs typeface="+mj-lt"/>
                <a:hlinkClick r:id="rId3"/>
              </a:rPr>
              <a:t>https://www.gov.uk/government/publications/working-together-to-safeguard-children--2</a:t>
            </a:r>
            <a:br>
              <a:rPr lang="en-GB" sz="1200" u="sng">
                <a:solidFill>
                  <a:srgbClr val="0563C1"/>
                </a:solidFill>
                <a:ea typeface="+mj-lt"/>
                <a:cs typeface="+mj-lt"/>
              </a:rPr>
            </a:br>
            <a:endParaRPr lang="en-GB" sz="1100">
              <a:ea typeface="+mj-lt"/>
              <a:cs typeface="+mj-lt"/>
            </a:endParaRPr>
          </a:p>
          <a:p>
            <a:r>
              <a:rPr lang="en-GB" sz="1200">
                <a:solidFill>
                  <a:srgbClr val="374151"/>
                </a:solidFill>
                <a:ea typeface="+mj-lt"/>
                <a:cs typeface="+mj-lt"/>
              </a:rPr>
              <a:t>Department of Health. (2018). Working together to safeguard children: A guide to inter-agency working to safeguard and promote the welfare of children. Retrieved from </a:t>
            </a:r>
            <a:r>
              <a:rPr lang="en-GB" sz="1200" u="sng">
                <a:solidFill>
                  <a:srgbClr val="0563C1"/>
                </a:solidFill>
                <a:ea typeface="+mj-lt"/>
                <a:cs typeface="+mj-lt"/>
                <a:hlinkClick r:id="rId3"/>
              </a:rPr>
              <a:t>https://www.gov.uk/government/publications/working-together-to-safeguard-children--2</a:t>
            </a:r>
            <a:br>
              <a:rPr lang="en-GB" sz="1200" u="sng">
                <a:solidFill>
                  <a:srgbClr val="0563C1"/>
                </a:solidFill>
                <a:ea typeface="+mj-lt"/>
                <a:cs typeface="+mj-lt"/>
              </a:rPr>
            </a:br>
            <a:endParaRPr lang="en-GB" sz="1100">
              <a:ea typeface="+mj-lt"/>
              <a:cs typeface="+mj-lt"/>
            </a:endParaRPr>
          </a:p>
          <a:p>
            <a:pPr>
              <a:lnSpc>
                <a:spcPct val="100000"/>
              </a:lnSpc>
              <a:spcBef>
                <a:spcPts val="0"/>
              </a:spcBef>
            </a:pPr>
            <a:r>
              <a:rPr lang="en-GB" sz="1200">
                <a:solidFill>
                  <a:srgbClr val="374151"/>
                </a:solidFill>
                <a:ea typeface="+mj-lt"/>
                <a:cs typeface="+mj-lt"/>
              </a:rPr>
              <a:t>National Society for the Prevention of Cruelty to Children. (2021). Reporting abuse and neglect. Retrieved from </a:t>
            </a:r>
            <a:r>
              <a:rPr lang="en-GB" sz="1200" u="sng">
                <a:solidFill>
                  <a:srgbClr val="0563C1"/>
                </a:solidFill>
                <a:ea typeface="+mj-lt"/>
                <a:cs typeface="+mj-lt"/>
                <a:hlinkClick r:id="rId4"/>
              </a:rPr>
              <a:t>https://www.nspcc.org.uk/what-is-child-abuse/types-of-abuse/neglect/reporting-neglect/</a:t>
            </a:r>
            <a:r>
              <a:rPr lang="en-GB" sz="1100">
                <a:solidFill>
                  <a:srgbClr val="262626"/>
                </a:solidFill>
                <a:latin typeface="Arial"/>
                <a:ea typeface="+mj-lt"/>
                <a:cs typeface="Arial"/>
              </a:rPr>
              <a:t>Widom, C. S., Czaja, S. J., &amp; Dutton, M. A. (2014). Childhood victimization and lifetime revictimization. Child Abuse &amp; Neglect, 38(4), 650-666. B. Mental Health Disorders</a:t>
            </a:r>
            <a:r>
              <a:rPr lang="en-US" sz="1100">
                <a:solidFill>
                  <a:srgbClr val="262626"/>
                </a:solidFill>
                <a:latin typeface="Arial"/>
                <a:ea typeface="+mj-lt"/>
                <a:cs typeface="Arial"/>
              </a:rPr>
              <a:t> </a:t>
            </a:r>
          </a:p>
          <a:p>
            <a:pPr marL="285750" indent="-285750">
              <a:lnSpc>
                <a:spcPct val="100000"/>
              </a:lnSpc>
              <a:spcBef>
                <a:spcPts val="0"/>
              </a:spcBef>
              <a:buFont typeface="Arial"/>
              <a:buChar char="•"/>
            </a:pPr>
            <a:endParaRPr lang="en-GB" sz="1100">
              <a:solidFill>
                <a:srgbClr val="262626"/>
              </a:solidFill>
              <a:latin typeface="Arial"/>
              <a:ea typeface="+mj-lt"/>
              <a:cs typeface="Arial"/>
            </a:endParaRPr>
          </a:p>
          <a:p>
            <a:pPr>
              <a:lnSpc>
                <a:spcPct val="100000"/>
              </a:lnSpc>
              <a:spcBef>
                <a:spcPts val="0"/>
              </a:spcBef>
            </a:pPr>
            <a:r>
              <a:rPr lang="en-GB" sz="1100">
                <a:solidFill>
                  <a:srgbClr val="262626"/>
                </a:solidFill>
                <a:latin typeface="Arial"/>
                <a:ea typeface="+mj-lt"/>
                <a:cs typeface="Arial"/>
              </a:rPr>
              <a:t>National Domestic Violence Hotline. (accessed 12/06/23). Retrieved from [</a:t>
            </a:r>
            <a:r>
              <a:rPr lang="en-GB" sz="1100">
                <a:solidFill>
                  <a:srgbClr val="262626"/>
                </a:solidFill>
                <a:latin typeface="Arial"/>
                <a:ea typeface="+mj-lt"/>
                <a:cs typeface="Arial"/>
                <a:hlinkClick r:id="rId5"/>
              </a:rPr>
              <a:t>https://www.thehotline.org/</a:t>
            </a:r>
            <a:r>
              <a:rPr lang="en-GB" sz="1100">
                <a:solidFill>
                  <a:srgbClr val="262626"/>
                </a:solidFill>
                <a:latin typeface="Arial"/>
                <a:ea typeface="+mj-lt"/>
                <a:cs typeface="Arial"/>
              </a:rPr>
              <a:t>]</a:t>
            </a:r>
            <a:r>
              <a:rPr lang="en-US" sz="1100">
                <a:solidFill>
                  <a:srgbClr val="262626"/>
                </a:solidFill>
                <a:latin typeface="Arial"/>
                <a:ea typeface="+mj-lt"/>
                <a:cs typeface="Arial"/>
              </a:rPr>
              <a:t> </a:t>
            </a:r>
            <a:endParaRPr lang="en-GB" sz="1100">
              <a:solidFill>
                <a:srgbClr val="262626"/>
              </a:solidFill>
              <a:latin typeface="Arial"/>
              <a:ea typeface="+mj-lt"/>
              <a:cs typeface="Arial"/>
            </a:endParaRPr>
          </a:p>
          <a:p>
            <a:pPr marL="285750" indent="-285750">
              <a:lnSpc>
                <a:spcPct val="100000"/>
              </a:lnSpc>
              <a:spcBef>
                <a:spcPts val="0"/>
              </a:spcBef>
              <a:buFont typeface="Arial,Sans-Serif"/>
              <a:buChar char="•"/>
            </a:pPr>
            <a:endParaRPr lang="en-US" sz="1100">
              <a:solidFill>
                <a:srgbClr val="262626"/>
              </a:solidFill>
              <a:latin typeface="Arial"/>
              <a:ea typeface="+mj-lt"/>
              <a:cs typeface="Arial"/>
            </a:endParaRPr>
          </a:p>
          <a:p>
            <a:pPr>
              <a:lnSpc>
                <a:spcPct val="100000"/>
              </a:lnSpc>
              <a:spcBef>
                <a:spcPts val="0"/>
              </a:spcBef>
            </a:pPr>
            <a:r>
              <a:rPr lang="en-GB" sz="1100">
                <a:solidFill>
                  <a:srgbClr val="262626"/>
                </a:solidFill>
                <a:latin typeface="Arial"/>
                <a:ea typeface="+mj-lt"/>
                <a:cs typeface="Arial"/>
                <a:hlinkClick r:id="rId6"/>
              </a:rPr>
              <a:t>https://www.gov.uk/government/publications/parents-with-alcohol-and-drug-problems-support-resources/parents-with-alcohol-and-drug-problems-guidance-for-adult-treatment-and-children-and-family-services</a:t>
            </a:r>
            <a:endParaRPr lang="en-GB">
              <a:ea typeface="Calibri Light" panose="020F0302020204030204"/>
              <a:cs typeface="Calibri Light" panose="020F0302020204030204"/>
            </a:endParaRPr>
          </a:p>
          <a:p>
            <a:endParaRPr lang="en-GB" sz="1000">
              <a:latin typeface="Arial"/>
              <a:cs typeface="Arial"/>
            </a:endParaRPr>
          </a:p>
        </p:txBody>
      </p:sp>
    </p:spTree>
    <p:extLst>
      <p:ext uri="{BB962C8B-B14F-4D97-AF65-F5344CB8AC3E}">
        <p14:creationId xmlns:p14="http://schemas.microsoft.com/office/powerpoint/2010/main" val="159462627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17</Slides>
  <Notes>0</Notes>
  <HiddenSlides>0</HiddenSlide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Presentation case study-Family A- Anti social behaviour team </vt:lpstr>
      <vt:lpstr>Contents page</vt:lpstr>
      <vt:lpstr>Introduction </vt:lpstr>
      <vt:lpstr>Risk factors </vt:lpstr>
      <vt:lpstr>Risk factors </vt:lpstr>
      <vt:lpstr>Risk factors</vt:lpstr>
      <vt:lpstr>Poverty </vt:lpstr>
      <vt:lpstr>Poverty </vt:lpstr>
      <vt:lpstr>Poverty </vt:lpstr>
      <vt:lpstr>Issue with families</vt:lpstr>
      <vt:lpstr>How this will help  </vt:lpstr>
      <vt:lpstr>Development concern</vt:lpstr>
      <vt:lpstr>Safeguarding </vt:lpstr>
      <vt:lpstr>Safeguarding </vt:lpstr>
      <vt:lpstr>Conclusion </vt:lpstr>
      <vt:lpstr>References</vt:lpstr>
      <vt:lpstr> Hughes, H. M., Graham-Bermann, S. A., &amp; Gruber, G. (2001). Resilience in children exposed to domestic violence. In J. G. Wekerle &amp; C. Wall (Eds.), The Violence and Addiction Equation: Theoretical and Clinical Issues in Substance Abuse and Relationship Violence (pp. 75-95). Psychology Press. B. Heightened Anxiety and Fear   Pynoos, R.S., Frederick, C., Nader, K., Arroyo, W., Steinberg, A., Eth, S., Nunez, F. and Fairbanks, L., 1987. Life threat and posttraumatic stress in school-age children. Archives of general psychiatry, 44(12), pp.1057-1063.  Shaver, P.R., Lavy, S., Saron, C.D. and Mikulincer, M., 2007. Social foundations of the capacity for mindfulness: An attachment perspective. Psychological Inquiry, 18(4), pp.264-271.  Smith, S. G. (2019). Child maltreatment: Pathways to youth offending. Child and Adolescent Psychiatry and Mental Health, 13(1), 19.   Stewart, S., Hart, C.L., Hole, D.J. and McMurray, J.J., 2002. A population-based study of the long-term risks associated with atrial fibrillation: 20-year follow-up of the Renfrew/Paisley study. The American journal of medicine, 113(5), pp.359-364.  Turner, H.A., Vanderminden, J., Finkelhor, D. and Hamby, S., 2019. Child neglect and the broader context of child victimization. Child maltreatment, 24(3), pp.265-274.  American Academy of Pediatrics. (2019). Helping children and families deal with divorce and separation. Retrieved from https://www.healthychildren.org/English/healthy-living/emotional-wellness/Building-Resilience/Pages/Helping-Children-and-Families-Deal-With-Divorce-and-Separation.aspx  Department of Education. (2018). Working together to safeguard children. Retrieved from https://www.gov.uk/government/publications/working-together-to-safeguard-children--2  Department of Health. (2018). Working together to safeguard children: A guide to inter-agency working to safeguard and promote the welfare of children. Retrieved from https://www.gov.uk/government/publications/working-together-to-safeguard-children--2  National Society for the Prevention of Cruelty to Children. (2021). Reporting abuse and neglect. Retrieved from https://www.nspcc.org.uk/what-is-child-abuse/types-of-abuse/neglect/reporting-neglect/Widom, C. S., Czaja, S. J., &amp; Dutton, M. A. (2014). Childhood victimization and lifetime revictimization. Child Abuse &amp; Neglect, 38(4), 650-666. B. Mental Health Disorders   National Domestic Violence Hotline. (accessed 12/06/23). Retrieved from [https://www.thehotline.org/]   https://www.gov.uk/government/publications/parents-with-alcohol-and-drug-problems-support-resources/parents-with-alcohol-and-drug-problems-guidance-for-adult-treatment-and-children-and-family-services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35</cp:revision>
  <dcterms:created xsi:type="dcterms:W3CDTF">2023-06-08T13:01:10Z</dcterms:created>
  <dcterms:modified xsi:type="dcterms:W3CDTF">2023-06-23T06:07:27Z</dcterms:modified>
</cp:coreProperties>
</file>