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303" r:id="rId2"/>
    <p:sldId id="258" r:id="rId3"/>
    <p:sldId id="257" r:id="rId4"/>
    <p:sldId id="390" r:id="rId5"/>
    <p:sldId id="387" r:id="rId6"/>
    <p:sldId id="388" r:id="rId7"/>
    <p:sldId id="389" r:id="rId8"/>
    <p:sldId id="306" r:id="rId9"/>
    <p:sldId id="350" r:id="rId10"/>
    <p:sldId id="355" r:id="rId11"/>
    <p:sldId id="385" r:id="rId12"/>
    <p:sldId id="272" r:id="rId13"/>
    <p:sldId id="38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BFFAB-A8E0-4EDF-9222-E98C917E2962}" type="datetimeFigureOut">
              <a:rPr lang="en-GB" smtClean="0"/>
              <a:t>26/02/2020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0D2BA-B111-4CC0-9AC8-4C8BE8A36B6D}" type="slidenum">
              <a:rPr lang="en-GB" smtClean="0"/>
              <a:t>‹#›</a:t>
            </a:fld>
            <a:endParaRPr lang="en-GB"/>
          </a:p>
        </p:txBody>
      </p:sp>
    </p:spTree>
    <p:extLst>
      <p:ext uri="{BB962C8B-B14F-4D97-AF65-F5344CB8AC3E}">
        <p14:creationId xmlns:p14="http://schemas.microsoft.com/office/powerpoint/2010/main" val="358226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About this Module:</a:t>
            </a:r>
          </a:p>
          <a:p>
            <a:r>
              <a:rPr lang="en-GB" dirty="0"/>
              <a:t>Coaching &amp; Mentoring can be threaded through most areas of your life, the way you interact with your children or life partner, the way you interact with colleagues at work, the way you conduct your ‘self talk’.</a:t>
            </a:r>
          </a:p>
          <a:p>
            <a:endParaRPr lang="en-GB" dirty="0"/>
          </a:p>
          <a:p>
            <a:r>
              <a:rPr lang="en-GB" dirty="0"/>
              <a:t>For this Module, I don’t want you to be students, I want you to be students AND teachers.  Choose a family member or friend and ‘teach’ them everything you can about coaching and mentoring, it will allow you to view the information from a different light, you will retain the information better and it will bring the Module to life.</a:t>
            </a:r>
          </a:p>
          <a:p>
            <a:endParaRPr lang="en-GB" dirty="0"/>
          </a:p>
          <a:p>
            <a:r>
              <a:rPr lang="en-GB" dirty="0"/>
              <a:t>Be curious, look out for and observe coaching situations in life ..</a:t>
            </a:r>
          </a:p>
          <a:p>
            <a:endParaRPr lang="en-GB" dirty="0"/>
          </a:p>
          <a:p>
            <a:r>
              <a:rPr lang="en-GB" dirty="0"/>
              <a:t>In recent years we have been coached as a society.  Who has been on holiday abroad in recent years?  What is different about Airport Checking in now?  The Airlines have ‘coached’ us to select our seats, decide on a meal, decide on the type of baggage, weigh our baggage etc to save costs.  The NHS has also ‘coached’ us to use internet information, online support in the form of NHS Direct before going to the G.P to reduce their through put volume of patients.</a:t>
            </a:r>
          </a:p>
          <a:p>
            <a:endParaRPr lang="en-GB" dirty="0"/>
          </a:p>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EA33363-46AA-42F8-AD8E-CACA073DDC34}" type="datetimeFigureOut">
              <a:rPr lang="en-GB" smtClean="0"/>
              <a:pPr/>
              <a:t>26/02/2020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509348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139879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901045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4769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26812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5" name="Slide Number Placeholder 4"/>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404073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4" name="Slide Number Placeholder 3"/>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197905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31575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53822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56020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26/02/2020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77861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EA33363-46AA-42F8-AD8E-CACA073DDC34}" type="datetimeFigureOut">
              <a:rPr lang="en-GB" smtClean="0"/>
              <a:pPr/>
              <a:t>26/02/2020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161B37-612F-49D7-812D-AE0F2CC989D8}" type="slidenum">
              <a:rPr lang="en-GB" smtClean="0"/>
              <a:pPr/>
              <a:t>‹#›</a:t>
            </a:fld>
            <a:endParaRPr lang="en-GB"/>
          </a:p>
        </p:txBody>
      </p:sp>
    </p:spTree>
    <p:extLst>
      <p:ext uri="{BB962C8B-B14F-4D97-AF65-F5344CB8AC3E}">
        <p14:creationId xmlns:p14="http://schemas.microsoft.com/office/powerpoint/2010/main" val="29360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rmdraco84.deviantart.com/art/Handcuff-Question-Mark-30065285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    Assignment One</a:t>
            </a:r>
          </a:p>
        </p:txBody>
      </p:sp>
      <p:sp>
        <p:nvSpPr>
          <p:cNvPr id="5" name="Subtitle 4"/>
          <p:cNvSpPr>
            <a:spLocks noGrp="1"/>
          </p:cNvSpPr>
          <p:nvPr>
            <p:ph type="subTitle" idx="1"/>
          </p:nvPr>
        </p:nvSpPr>
        <p:spPr>
          <a:xfrm>
            <a:off x="2093844" y="1340768"/>
            <a:ext cx="8362122" cy="1752600"/>
          </a:xfrm>
        </p:spPr>
        <p:txBody>
          <a:bodyPr>
            <a:normAutofit/>
          </a:bodyPr>
          <a:lstStyle/>
          <a:p>
            <a:r>
              <a:rPr lang="en-GB" sz="4000" i="1" dirty="0">
                <a:solidFill>
                  <a:schemeClr val="accent6"/>
                </a:solidFill>
              </a:rPr>
              <a:t>Employee Relations and Reward</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609600" y="360728"/>
            <a:ext cx="10972800" cy="5243118"/>
          </a:xfrm>
        </p:spPr>
        <p:txBody>
          <a:bodyPr>
            <a:normAutofit fontScale="62500" lnSpcReduction="20000"/>
          </a:bodyPr>
          <a:lstStyle/>
          <a:p>
            <a:r>
              <a:rPr lang="en-GB" b="1" dirty="0"/>
              <a:t>AIM</a:t>
            </a:r>
            <a:endParaRPr lang="en-GB" dirty="0"/>
          </a:p>
          <a:p>
            <a:pPr marL="0" indent="0">
              <a:buNone/>
            </a:pPr>
            <a:endParaRPr lang="en-GB" dirty="0"/>
          </a:p>
          <a:p>
            <a:r>
              <a:rPr lang="en-US" dirty="0"/>
              <a:t>To demonstrate understanding of contemporary employment relations and reward management in </a:t>
            </a:r>
            <a:r>
              <a:rPr lang="en-US" dirty="0" err="1"/>
              <a:t>organisations</a:t>
            </a:r>
            <a:r>
              <a:rPr lang="en-US" dirty="0"/>
              <a:t>.  Explain strategies, policies, structures and processes used to develop and sustain employee engagement and </a:t>
            </a:r>
            <a:r>
              <a:rPr lang="en-US" dirty="0" err="1"/>
              <a:t>organisational</a:t>
            </a:r>
            <a:r>
              <a:rPr lang="en-US" dirty="0"/>
              <a:t> performance.</a:t>
            </a:r>
            <a:endParaRPr lang="en-GB" dirty="0"/>
          </a:p>
          <a:p>
            <a:pPr marL="0" indent="0">
              <a:buNone/>
            </a:pPr>
            <a:r>
              <a:rPr lang="en-GB" b="1" dirty="0"/>
              <a:t> </a:t>
            </a:r>
            <a:endParaRPr lang="en-GB" dirty="0"/>
          </a:p>
          <a:p>
            <a:r>
              <a:rPr lang="en-GB" b="1" dirty="0"/>
              <a:t>LEARNING OUTCOMES</a:t>
            </a:r>
            <a:endParaRPr lang="en-GB" dirty="0"/>
          </a:p>
          <a:p>
            <a:pPr marL="0" indent="0">
              <a:buNone/>
            </a:pPr>
            <a:endParaRPr lang="en-GB" dirty="0"/>
          </a:p>
          <a:p>
            <a:pPr lvl="0" fontAlgn="base" hangingPunct="0"/>
            <a:r>
              <a:rPr lang="en-US" dirty="0"/>
              <a:t>Systematically evaluate the conceptual apparatus and theoretical debates informing employment relations and reward management.</a:t>
            </a:r>
          </a:p>
          <a:p>
            <a:pPr marL="0" lvl="0" indent="0" fontAlgn="base" hangingPunct="0">
              <a:buNone/>
            </a:pPr>
            <a:endParaRPr lang="en-GB" dirty="0"/>
          </a:p>
          <a:p>
            <a:pPr lvl="0"/>
            <a:r>
              <a:rPr lang="en-US" dirty="0"/>
              <a:t>Resolve employment relations issues effectively through employment relations processes that lead to </a:t>
            </a:r>
            <a:r>
              <a:rPr lang="en-US" dirty="0" err="1"/>
              <a:t>organisational</a:t>
            </a:r>
            <a:r>
              <a:rPr lang="en-US" dirty="0"/>
              <a:t> outcomes of employee engagement and improved performance</a:t>
            </a:r>
          </a:p>
          <a:p>
            <a:pPr marL="0" lvl="0" indent="0">
              <a:buNone/>
            </a:pPr>
            <a:endParaRPr lang="en-GB" dirty="0"/>
          </a:p>
          <a:p>
            <a:pPr lvl="0" fontAlgn="base" hangingPunct="0"/>
            <a:r>
              <a:rPr lang="en-US" dirty="0"/>
              <a:t>Devise and sustain arguments to support the adoption of reward systems that attract, retain and motivate employees and improve both employee and </a:t>
            </a:r>
            <a:r>
              <a:rPr lang="en-US" dirty="0" err="1"/>
              <a:t>organisational</a:t>
            </a:r>
            <a:r>
              <a:rPr lang="en-US" dirty="0"/>
              <a:t> performance.</a:t>
            </a:r>
            <a:endParaRPr lang="en-GB" dirty="0"/>
          </a:p>
          <a:p>
            <a:pPr marL="0" indent="0">
              <a:buNone/>
            </a:pPr>
            <a:endParaRPr lang="en-GB" b="1" dirty="0"/>
          </a:p>
        </p:txBody>
      </p:sp>
    </p:spTree>
    <p:extLst>
      <p:ext uri="{BB962C8B-B14F-4D97-AF65-F5344CB8AC3E}">
        <p14:creationId xmlns:p14="http://schemas.microsoft.com/office/powerpoint/2010/main" val="1610767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r>
              <a:rPr lang="en-GB" b="1" u="sng" dirty="0">
                <a:solidFill>
                  <a:srgbClr val="0070C0"/>
                </a:solidFill>
              </a:rPr>
              <a:t>Question One:</a:t>
            </a:r>
          </a:p>
          <a:p>
            <a:pPr marL="0" indent="0">
              <a:buNone/>
            </a:pPr>
            <a:r>
              <a:rPr lang="en-GB" dirty="0">
                <a:solidFill>
                  <a:srgbClr val="000000"/>
                </a:solidFill>
              </a:rPr>
              <a:t>A PESTLE analysis of the employment relations framework in the UK</a:t>
            </a:r>
          </a:p>
          <a:p>
            <a:pPr marL="0" indent="0">
              <a:buNone/>
            </a:pPr>
            <a:endParaRPr lang="en-GB" dirty="0">
              <a:solidFill>
                <a:srgbClr val="000000"/>
              </a:solidFill>
            </a:endParaRPr>
          </a:p>
          <a:p>
            <a:pPr marL="0" indent="0">
              <a:buNone/>
            </a:pPr>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96423"/>
            <a:ext cx="10972800" cy="706023"/>
          </a:xfrm>
        </p:spPr>
        <p:txBody>
          <a:bodyPr>
            <a:normAutofit fontScale="90000"/>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609600"/>
            <a:ext cx="10972800" cy="4907633"/>
          </a:xfrm>
        </p:spPr>
        <p:txBody>
          <a:bodyPr>
            <a:normAutofit fontScale="77500" lnSpcReduction="20000"/>
          </a:bodyPr>
          <a:lstStyle/>
          <a:p>
            <a:pPr marL="0" indent="0">
              <a:buNone/>
            </a:pPr>
            <a:r>
              <a:rPr lang="en-GB" dirty="0">
                <a:solidFill>
                  <a:srgbClr val="0070C0"/>
                </a:solidFill>
              </a:rPr>
              <a:t>Question One: </a:t>
            </a:r>
            <a:r>
              <a:rPr lang="en-GB" dirty="0">
                <a:solidFill>
                  <a:srgbClr val="000000"/>
                </a:solidFill>
              </a:rPr>
              <a:t>In approximately 600 words analyse how any of the below impact on the employment relationship in the UK</a:t>
            </a:r>
          </a:p>
          <a:p>
            <a:pPr>
              <a:buFont typeface="Wingdings" panose="05000000000000000000" pitchFamily="2" charset="2"/>
              <a:buChar char="Ø"/>
            </a:pPr>
            <a:r>
              <a:rPr lang="en-GB" dirty="0">
                <a:solidFill>
                  <a:srgbClr val="FF0000"/>
                </a:solidFill>
              </a:rPr>
              <a:t>Political </a:t>
            </a:r>
            <a:r>
              <a:rPr lang="en-GB" dirty="0">
                <a:solidFill>
                  <a:srgbClr val="000000"/>
                </a:solidFill>
              </a:rPr>
              <a:t>– Conservative Manifesto, Fiscal Policies, etc.</a:t>
            </a:r>
          </a:p>
          <a:p>
            <a:pPr>
              <a:buFont typeface="Wingdings" panose="05000000000000000000" pitchFamily="2" charset="2"/>
              <a:buChar char="Ø"/>
            </a:pPr>
            <a:r>
              <a:rPr lang="en-GB" dirty="0">
                <a:solidFill>
                  <a:srgbClr val="FF0000"/>
                </a:solidFill>
              </a:rPr>
              <a:t>Economic </a:t>
            </a:r>
            <a:r>
              <a:rPr lang="en-GB" dirty="0">
                <a:solidFill>
                  <a:srgbClr val="000000"/>
                </a:solidFill>
              </a:rPr>
              <a:t>– growth/recession, BREXIT impact on economy etc.</a:t>
            </a:r>
          </a:p>
          <a:p>
            <a:pPr>
              <a:buFont typeface="Wingdings" panose="05000000000000000000" pitchFamily="2" charset="2"/>
              <a:buChar char="Ø"/>
            </a:pPr>
            <a:r>
              <a:rPr lang="en-GB" dirty="0">
                <a:solidFill>
                  <a:srgbClr val="FF0000"/>
                </a:solidFill>
              </a:rPr>
              <a:t>Social </a:t>
            </a:r>
            <a:r>
              <a:rPr lang="en-GB" dirty="0">
                <a:solidFill>
                  <a:srgbClr val="000000"/>
                </a:solidFill>
              </a:rPr>
              <a:t>– UK Working Lives Report stats, public sector v private sector pay awards, “Wokeness”, employment levels etc.</a:t>
            </a:r>
          </a:p>
          <a:p>
            <a:pPr>
              <a:buFont typeface="Wingdings" panose="05000000000000000000" pitchFamily="2" charset="2"/>
              <a:buChar char="Ø"/>
            </a:pPr>
            <a:r>
              <a:rPr lang="en-GB" dirty="0">
                <a:solidFill>
                  <a:srgbClr val="FF0000"/>
                </a:solidFill>
              </a:rPr>
              <a:t>Technological</a:t>
            </a:r>
            <a:r>
              <a:rPr lang="en-GB" dirty="0">
                <a:solidFill>
                  <a:srgbClr val="000000"/>
                </a:solidFill>
              </a:rPr>
              <a:t> – AI, Automation, Augmentation, Employee Monitoring, Global Communication etc.</a:t>
            </a:r>
          </a:p>
          <a:p>
            <a:pPr>
              <a:buFont typeface="Wingdings" panose="05000000000000000000" pitchFamily="2" charset="2"/>
              <a:buChar char="Ø"/>
            </a:pPr>
            <a:r>
              <a:rPr lang="en-GB" dirty="0">
                <a:solidFill>
                  <a:srgbClr val="FF0000"/>
                </a:solidFill>
              </a:rPr>
              <a:t>Legal</a:t>
            </a:r>
            <a:r>
              <a:rPr lang="en-GB" dirty="0">
                <a:solidFill>
                  <a:srgbClr val="000000"/>
                </a:solidFill>
              </a:rPr>
              <a:t> – Trade Union Act (2016) and 2019 amendments, Employment Rights Act (1996) and 2019 amendments, Good Work Agenda, TULRCA (1992) ICE Regs (2004).</a:t>
            </a:r>
          </a:p>
          <a:p>
            <a:pPr>
              <a:buFont typeface="Wingdings" panose="05000000000000000000" pitchFamily="2" charset="2"/>
              <a:buChar char="Ø"/>
            </a:pPr>
            <a:r>
              <a:rPr lang="en-GB" dirty="0">
                <a:solidFill>
                  <a:srgbClr val="FF0000"/>
                </a:solidFill>
              </a:rPr>
              <a:t>Environmental/Ethical </a:t>
            </a:r>
            <a:r>
              <a:rPr lang="en-GB" dirty="0">
                <a:solidFill>
                  <a:srgbClr val="000000"/>
                </a:solidFill>
              </a:rPr>
              <a:t>– Reduce carbon footprint, Gig economy and Zero hours contracts, capitalism v social enterprising organisations etc.</a:t>
            </a:r>
          </a:p>
          <a:p>
            <a:pPr marL="0" indent="0">
              <a:buNone/>
            </a:pPr>
            <a:endParaRPr lang="en-GB" dirty="0"/>
          </a:p>
          <a:p>
            <a:endParaRPr lang="en-GB" dirty="0"/>
          </a:p>
        </p:txBody>
      </p:sp>
    </p:spTree>
    <p:extLst>
      <p:ext uri="{BB962C8B-B14F-4D97-AF65-F5344CB8AC3E}">
        <p14:creationId xmlns:p14="http://schemas.microsoft.com/office/powerpoint/2010/main" val="3667174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0"/>
            <a:ext cx="10972800" cy="583096"/>
          </a:xfrm>
        </p:spPr>
        <p:txBody>
          <a:bodyPr>
            <a:normAutofit fontScale="90000"/>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599" y="583096"/>
            <a:ext cx="11383617" cy="5141843"/>
          </a:xfrm>
        </p:spPr>
        <p:txBody>
          <a:bodyPr>
            <a:normAutofit lnSpcReduction="10000"/>
          </a:bodyPr>
          <a:lstStyle/>
          <a:p>
            <a:r>
              <a:rPr lang="en-GB" b="1" u="sng" dirty="0">
                <a:solidFill>
                  <a:srgbClr val="0070C0"/>
                </a:solidFill>
              </a:rPr>
              <a:t>Question Two</a:t>
            </a:r>
          </a:p>
          <a:p>
            <a:pPr marL="0" indent="0">
              <a:buNone/>
            </a:pPr>
            <a:r>
              <a:rPr lang="en-GB" dirty="0">
                <a:solidFill>
                  <a:srgbClr val="000000"/>
                </a:solidFill>
              </a:rPr>
              <a:t>Discuss </a:t>
            </a:r>
            <a:r>
              <a:rPr lang="en-GB" dirty="0">
                <a:solidFill>
                  <a:srgbClr val="FF0000"/>
                </a:solidFill>
              </a:rPr>
              <a:t>historical events </a:t>
            </a:r>
            <a:r>
              <a:rPr lang="en-GB" dirty="0">
                <a:solidFill>
                  <a:srgbClr val="000000"/>
                </a:solidFill>
              </a:rPr>
              <a:t>that have shaped the employment relations framework. (In approximately 600 words).</a:t>
            </a:r>
          </a:p>
          <a:p>
            <a:pPr>
              <a:buFont typeface="Wingdings" panose="05000000000000000000" pitchFamily="2" charset="2"/>
              <a:buChar char="Ø"/>
            </a:pPr>
            <a:r>
              <a:rPr lang="en-GB" dirty="0">
                <a:solidFill>
                  <a:srgbClr val="000000"/>
                </a:solidFill>
              </a:rPr>
              <a:t>Chartism movement</a:t>
            </a:r>
          </a:p>
          <a:p>
            <a:pPr>
              <a:buFont typeface="Wingdings" panose="05000000000000000000" pitchFamily="2" charset="2"/>
              <a:buChar char="Ø"/>
            </a:pPr>
            <a:r>
              <a:rPr lang="en-GB" dirty="0">
                <a:solidFill>
                  <a:srgbClr val="000000"/>
                </a:solidFill>
              </a:rPr>
              <a:t>Formation of the Labour Party</a:t>
            </a:r>
          </a:p>
          <a:p>
            <a:pPr>
              <a:buFont typeface="Wingdings" panose="05000000000000000000" pitchFamily="2" charset="2"/>
              <a:buChar char="Ø"/>
            </a:pPr>
            <a:r>
              <a:rPr lang="en-GB" dirty="0">
                <a:solidFill>
                  <a:srgbClr val="000000"/>
                </a:solidFill>
              </a:rPr>
              <a:t>Formation of the NHS</a:t>
            </a:r>
          </a:p>
          <a:p>
            <a:pPr>
              <a:buFont typeface="Wingdings" panose="05000000000000000000" pitchFamily="2" charset="2"/>
              <a:buChar char="Ø"/>
            </a:pPr>
            <a:r>
              <a:rPr lang="en-GB" dirty="0">
                <a:solidFill>
                  <a:srgbClr val="000000"/>
                </a:solidFill>
              </a:rPr>
              <a:t>New Labour Party – Policies dilute traditional Labour ethos</a:t>
            </a:r>
          </a:p>
          <a:p>
            <a:pPr>
              <a:buFont typeface="Wingdings" panose="05000000000000000000" pitchFamily="2" charset="2"/>
              <a:buChar char="Ø"/>
            </a:pPr>
            <a:r>
              <a:rPr lang="en-GB" dirty="0">
                <a:solidFill>
                  <a:srgbClr val="000000"/>
                </a:solidFill>
              </a:rPr>
              <a:t>Thatcherism and the Great Miners Strike</a:t>
            </a:r>
          </a:p>
          <a:p>
            <a:pPr>
              <a:buFont typeface="Wingdings" panose="05000000000000000000" pitchFamily="2" charset="2"/>
              <a:buChar char="Ø"/>
            </a:pPr>
            <a:r>
              <a:rPr lang="en-GB" dirty="0">
                <a:solidFill>
                  <a:srgbClr val="000000"/>
                </a:solidFill>
              </a:rPr>
              <a:t>Globalisation</a:t>
            </a:r>
          </a:p>
          <a:p>
            <a:pPr marL="0" indent="0">
              <a:buNone/>
            </a:pPr>
            <a:endParaRPr lang="en-GB" dirty="0">
              <a:solidFill>
                <a:srgbClr val="000000"/>
              </a:solidFill>
            </a:endParaRP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427432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0"/>
            <a:ext cx="10972800" cy="609600"/>
          </a:xfrm>
        </p:spPr>
        <p:txBody>
          <a:bodyPr>
            <a:normAutofit fontScale="90000"/>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609600"/>
            <a:ext cx="10972800" cy="4907633"/>
          </a:xfrm>
        </p:spPr>
        <p:txBody>
          <a:bodyPr>
            <a:normAutofit/>
          </a:bodyPr>
          <a:lstStyle/>
          <a:p>
            <a:r>
              <a:rPr lang="en-GB" b="1" u="sng" dirty="0">
                <a:solidFill>
                  <a:srgbClr val="0070C0"/>
                </a:solidFill>
              </a:rPr>
              <a:t>Question Three</a:t>
            </a:r>
          </a:p>
          <a:p>
            <a:pPr marL="0" indent="0">
              <a:buNone/>
            </a:pPr>
            <a:r>
              <a:rPr lang="en-GB" sz="2400" dirty="0">
                <a:solidFill>
                  <a:srgbClr val="000000"/>
                </a:solidFill>
              </a:rPr>
              <a:t>Demonstrate your knowledge on the </a:t>
            </a:r>
            <a:r>
              <a:rPr lang="en-GB" sz="2400" dirty="0">
                <a:solidFill>
                  <a:srgbClr val="FF0000"/>
                </a:solidFill>
              </a:rPr>
              <a:t>current employment relations climate </a:t>
            </a:r>
            <a:r>
              <a:rPr lang="en-GB" sz="2400" dirty="0">
                <a:solidFill>
                  <a:srgbClr val="000000"/>
                </a:solidFill>
              </a:rPr>
              <a:t>in the UK (providing details of recent business examples).  In approximately 600 words discuss:</a:t>
            </a:r>
          </a:p>
          <a:p>
            <a:pPr>
              <a:buFont typeface="Wingdings" panose="05000000000000000000" pitchFamily="2" charset="2"/>
              <a:buChar char="Ø"/>
            </a:pPr>
            <a:r>
              <a:rPr lang="en-GB" sz="2400" dirty="0">
                <a:solidFill>
                  <a:srgbClr val="000000"/>
                </a:solidFill>
              </a:rPr>
              <a:t>Some evidence of a move from adversarial to partnership relationships between employers and trade unions (Vauxhall, Nissan examples).</a:t>
            </a:r>
          </a:p>
          <a:p>
            <a:pPr>
              <a:buFont typeface="Wingdings" panose="05000000000000000000" pitchFamily="2" charset="2"/>
              <a:buChar char="Ø"/>
            </a:pPr>
            <a:r>
              <a:rPr lang="en-GB" sz="2400" dirty="0">
                <a:solidFill>
                  <a:srgbClr val="000000"/>
                </a:solidFill>
              </a:rPr>
              <a:t>Trade Union membership has declined</a:t>
            </a:r>
          </a:p>
          <a:p>
            <a:pPr>
              <a:buFont typeface="Wingdings" panose="05000000000000000000" pitchFamily="2" charset="2"/>
              <a:buChar char="Ø"/>
            </a:pPr>
            <a:r>
              <a:rPr lang="en-GB" sz="2400" dirty="0">
                <a:solidFill>
                  <a:srgbClr val="000000"/>
                </a:solidFill>
              </a:rPr>
              <a:t>Move from pluralistic approach to unitarist</a:t>
            </a:r>
          </a:p>
          <a:p>
            <a:pPr>
              <a:buFont typeface="Wingdings" panose="05000000000000000000" pitchFamily="2" charset="2"/>
              <a:buChar char="Ø"/>
            </a:pPr>
            <a:r>
              <a:rPr lang="en-GB" sz="2400" dirty="0">
                <a:solidFill>
                  <a:srgbClr val="000000"/>
                </a:solidFill>
              </a:rPr>
              <a:t>There are a number of notable examples of employee relations tensions in recent years (NHS strikes, BA strikes, Great Western Railway strikes, Google protests, Sports Direct Protests, Universities balloted to strike etc).</a:t>
            </a:r>
          </a:p>
          <a:p>
            <a:pPr>
              <a:buFont typeface="Wingdings" panose="05000000000000000000" pitchFamily="2" charset="2"/>
              <a:buChar char="Ø"/>
            </a:pPr>
            <a:endParaRPr lang="en-GB" dirty="0">
              <a:solidFill>
                <a:srgbClr val="000000"/>
              </a:solidFill>
            </a:endParaRPr>
          </a:p>
        </p:txBody>
      </p:sp>
    </p:spTree>
    <p:extLst>
      <p:ext uri="{BB962C8B-B14F-4D97-AF65-F5344CB8AC3E}">
        <p14:creationId xmlns:p14="http://schemas.microsoft.com/office/powerpoint/2010/main" val="1940594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92500" lnSpcReduction="20000"/>
          </a:bodyPr>
          <a:lstStyle/>
          <a:p>
            <a:r>
              <a:rPr lang="en-GB" sz="2400" b="1" u="sng" dirty="0">
                <a:solidFill>
                  <a:srgbClr val="0070C0"/>
                </a:solidFill>
              </a:rPr>
              <a:t>Question Four</a:t>
            </a:r>
            <a:endParaRPr lang="en-GB" sz="2400" dirty="0">
              <a:solidFill>
                <a:srgbClr val="0070C0"/>
              </a:solidFill>
            </a:endParaRPr>
          </a:p>
          <a:p>
            <a:pPr marL="0" indent="0">
              <a:buNone/>
            </a:pPr>
            <a:r>
              <a:rPr lang="en-GB" sz="2400" dirty="0">
                <a:solidFill>
                  <a:srgbClr val="000000"/>
                </a:solidFill>
              </a:rPr>
              <a:t>What specific employment </a:t>
            </a:r>
            <a:r>
              <a:rPr lang="en-GB" sz="2400" dirty="0">
                <a:solidFill>
                  <a:srgbClr val="FF0000"/>
                </a:solidFill>
              </a:rPr>
              <a:t>relations strategies and supporting bodies </a:t>
            </a:r>
            <a:r>
              <a:rPr lang="en-GB" sz="2400" dirty="0">
                <a:solidFill>
                  <a:srgbClr val="000000"/>
                </a:solidFill>
              </a:rPr>
              <a:t>can you foresee employers utilising in the coming years to maintain strong employment relations whilst navigating the economic choppy waters ahead.</a:t>
            </a:r>
          </a:p>
          <a:p>
            <a:pPr>
              <a:buFont typeface="Wingdings" panose="05000000000000000000" pitchFamily="2" charset="2"/>
              <a:buChar char="Ø"/>
            </a:pPr>
            <a:r>
              <a:rPr lang="en-GB" sz="2400" dirty="0">
                <a:solidFill>
                  <a:srgbClr val="000000"/>
                </a:solidFill>
              </a:rPr>
              <a:t>Some advocate that Learning and Development is the first step to better employment relations, the CIPD could be a supporting partner for this.</a:t>
            </a:r>
          </a:p>
          <a:p>
            <a:pPr>
              <a:buFont typeface="Wingdings" panose="05000000000000000000" pitchFamily="2" charset="2"/>
              <a:buChar char="Ø"/>
            </a:pPr>
            <a:r>
              <a:rPr lang="en-GB" sz="2400" dirty="0">
                <a:solidFill>
                  <a:srgbClr val="000000"/>
                </a:solidFill>
              </a:rPr>
              <a:t>There will need to be more focus on partnership and collaboration as opposed to adversarial approaches in order for businesses and organisations to respond to BREXIT challenges – ACAS could be a key partner for a proactive approach</a:t>
            </a:r>
          </a:p>
          <a:p>
            <a:pPr>
              <a:buFont typeface="Wingdings" panose="05000000000000000000" pitchFamily="2" charset="2"/>
              <a:buChar char="Ø"/>
            </a:pPr>
            <a:r>
              <a:rPr lang="en-GB" sz="2400" dirty="0">
                <a:solidFill>
                  <a:srgbClr val="000000"/>
                </a:solidFill>
              </a:rPr>
              <a:t>Employers should focus on creating channels for employee voice within the workplace, to fail to do so will likely result in the increased use of social activism via “Glassdoor” and “38 Degrees” etc.</a:t>
            </a:r>
          </a:p>
        </p:txBody>
      </p:sp>
    </p:spTree>
    <p:extLst>
      <p:ext uri="{BB962C8B-B14F-4D97-AF65-F5344CB8AC3E}">
        <p14:creationId xmlns:p14="http://schemas.microsoft.com/office/powerpoint/2010/main" val="58323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181872"/>
            <a:ext cx="10972800" cy="114300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1070113"/>
            <a:ext cx="10972800" cy="3917032"/>
          </a:xfrm>
        </p:spPr>
        <p:txBody>
          <a:bodyPr>
            <a:normAutofit fontScale="25000" lnSpcReduction="20000"/>
          </a:bodyPr>
          <a:lstStyle/>
          <a:p>
            <a:pPr marL="0" indent="0">
              <a:buNone/>
            </a:pPr>
            <a:endParaRPr lang="en-GB" sz="9600" dirty="0"/>
          </a:p>
          <a:p>
            <a:r>
              <a:rPr lang="en-GB" sz="9600" b="1" dirty="0">
                <a:solidFill>
                  <a:srgbClr val="0033CC"/>
                </a:solidFill>
              </a:rPr>
              <a:t> </a:t>
            </a:r>
            <a:r>
              <a:rPr lang="en-GB" sz="9600" b="1" u="sng" dirty="0">
                <a:solidFill>
                  <a:srgbClr val="0033CC"/>
                </a:solidFill>
              </a:rPr>
              <a:t>Requirements for a Level 6 Essay</a:t>
            </a:r>
          </a:p>
          <a:p>
            <a:r>
              <a:rPr lang="en-GB" sz="9600" dirty="0"/>
              <a:t>To follow a professional format (Introduction, main body, conclusions.  Additionally; headings and subheadings)</a:t>
            </a:r>
          </a:p>
          <a:p>
            <a:r>
              <a:rPr lang="en-GB" sz="9600" dirty="0"/>
              <a:t>Supported by appropriate research and published views employee relations Some independent research – in other words do not just regurgitate material from the class</a:t>
            </a:r>
          </a:p>
          <a:p>
            <a:r>
              <a:rPr lang="en-GB" sz="9600" dirty="0"/>
              <a:t>All reference sources should be acknowledged correctly and a bibliography provided where appropriate (these should be excluded from the word count)</a:t>
            </a:r>
          </a:p>
          <a:p>
            <a:r>
              <a:rPr lang="en-GB" sz="9600" dirty="0"/>
              <a:t>A minimum of 20 references should be included</a:t>
            </a:r>
          </a:p>
          <a:p>
            <a:r>
              <a:rPr lang="en-GB" sz="9600" dirty="0"/>
              <a:t>Do not exceed the word count by excess of 10%</a:t>
            </a:r>
          </a:p>
          <a:p>
            <a:r>
              <a:rPr lang="en-GB" sz="9600" dirty="0"/>
              <a:t>Avoid a high similarity score by paraphrasing rather than copying.</a:t>
            </a:r>
          </a:p>
          <a:p>
            <a:pPr marL="0" indent="0">
              <a:buNone/>
            </a:pPr>
            <a:endParaRPr lang="en-GB" dirty="0"/>
          </a:p>
          <a:p>
            <a:endParaRPr lang="en-GB" dirty="0"/>
          </a:p>
        </p:txBody>
      </p:sp>
    </p:spTree>
    <p:extLst>
      <p:ext uri="{BB962C8B-B14F-4D97-AF65-F5344CB8AC3E}">
        <p14:creationId xmlns:p14="http://schemas.microsoft.com/office/powerpoint/2010/main" val="155077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88640"/>
            <a:ext cx="8229600" cy="1143000"/>
          </a:xfrm>
        </p:spPr>
        <p:txBody>
          <a:bodyPr/>
          <a:lstStyle/>
          <a:p>
            <a:pPr algn="l"/>
            <a:r>
              <a:rPr lang="en-GB" sz="3600" dirty="0"/>
              <a:t>Critical Thinking &amp; Writing</a:t>
            </a:r>
          </a:p>
        </p:txBody>
      </p:sp>
      <p:sp>
        <p:nvSpPr>
          <p:cNvPr id="3" name="Content Placeholder 2"/>
          <p:cNvSpPr>
            <a:spLocks noGrp="1"/>
          </p:cNvSpPr>
          <p:nvPr>
            <p:ph idx="1"/>
          </p:nvPr>
        </p:nvSpPr>
        <p:spPr>
          <a:xfrm>
            <a:off x="2012575" y="1124745"/>
            <a:ext cx="8229600" cy="4525963"/>
          </a:xfrm>
        </p:spPr>
        <p:txBody>
          <a:bodyPr/>
          <a:lstStyle/>
          <a:p>
            <a:pPr marL="0" indent="0">
              <a:buNone/>
            </a:pPr>
            <a:r>
              <a:rPr lang="en-GB" sz="1800" dirty="0"/>
              <a:t>The following are characteristics of work that may demonstrate effective critical thinking &amp; writing: </a:t>
            </a:r>
          </a:p>
          <a:p>
            <a:pPr marL="0" indent="0">
              <a:buNone/>
            </a:pPr>
            <a:endParaRPr lang="en-GB" sz="1800" dirty="0"/>
          </a:p>
          <a:p>
            <a:pPr lvl="0">
              <a:buFont typeface="Wingdings" panose="05000000000000000000" pitchFamily="2" charset="2"/>
              <a:buChar char="§"/>
            </a:pPr>
            <a:r>
              <a:rPr lang="en-GB" sz="1800" dirty="0"/>
              <a:t>Accurately and thoroughly interprets evidence, statements, graphics, questions, literary elements, etc. </a:t>
            </a:r>
          </a:p>
          <a:p>
            <a:pPr lvl="0">
              <a:buFont typeface="Wingdings" panose="05000000000000000000" pitchFamily="2" charset="2"/>
              <a:buChar char="§"/>
            </a:pPr>
            <a:r>
              <a:rPr lang="en-GB" sz="1800" dirty="0"/>
              <a:t>Asks relevant questions.</a:t>
            </a:r>
          </a:p>
          <a:p>
            <a:pPr lvl="0">
              <a:buFont typeface="Wingdings" panose="05000000000000000000" pitchFamily="2" charset="2"/>
              <a:buChar char="§"/>
            </a:pPr>
            <a:r>
              <a:rPr lang="en-GB" sz="1800" dirty="0"/>
              <a:t>Analyses and evaluates key information, and alternative points of view clearly and precisely. </a:t>
            </a:r>
          </a:p>
          <a:p>
            <a:pPr lvl="0">
              <a:buFont typeface="Wingdings" panose="05000000000000000000" pitchFamily="2" charset="2"/>
              <a:buChar char="§"/>
            </a:pPr>
            <a:r>
              <a:rPr lang="en-GB" sz="1800" dirty="0"/>
              <a:t>Fair-mindedly examines beliefs, assumptions, and opinions and weighs them against facts. </a:t>
            </a:r>
          </a:p>
          <a:p>
            <a:pPr lvl="0">
              <a:buFont typeface="Wingdings" panose="05000000000000000000" pitchFamily="2" charset="2"/>
              <a:buChar char="§"/>
            </a:pPr>
            <a:r>
              <a:rPr lang="en-GB" sz="1800" dirty="0"/>
              <a:t>Draws insightful, reasonable conclusions. </a:t>
            </a:r>
          </a:p>
          <a:p>
            <a:pPr lvl="0">
              <a:buFont typeface="Wingdings" panose="05000000000000000000" pitchFamily="2" charset="2"/>
              <a:buChar char="§"/>
            </a:pPr>
            <a:r>
              <a:rPr lang="en-GB" sz="1800" dirty="0"/>
              <a:t>Justifies inferences and opinions. </a:t>
            </a:r>
          </a:p>
          <a:p>
            <a:pPr lvl="0">
              <a:buFont typeface="Wingdings" panose="05000000000000000000" pitchFamily="2" charset="2"/>
              <a:buChar char="§"/>
            </a:pPr>
            <a:r>
              <a:rPr lang="en-GB" sz="1800" dirty="0"/>
              <a:t>Thoughtfully addresses and evaluates major alternative points of view. </a:t>
            </a:r>
          </a:p>
          <a:p>
            <a:pPr lvl="0">
              <a:buFont typeface="Wingdings" panose="05000000000000000000" pitchFamily="2" charset="2"/>
              <a:buChar char="§"/>
            </a:pPr>
            <a:r>
              <a:rPr lang="en-GB" sz="1800" dirty="0"/>
              <a:t>Thoroughly explains assumptions and reasons.</a:t>
            </a:r>
          </a:p>
          <a:p>
            <a:endParaRPr lang="en-GB" dirty="0"/>
          </a:p>
        </p:txBody>
      </p:sp>
    </p:spTree>
    <p:extLst>
      <p:ext uri="{BB962C8B-B14F-4D97-AF65-F5344CB8AC3E}">
        <p14:creationId xmlns:p14="http://schemas.microsoft.com/office/powerpoint/2010/main" val="2070495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5520" y="68222"/>
            <a:ext cx="5483696" cy="6789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4676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1267" y="36364"/>
            <a:ext cx="8229600" cy="545663"/>
          </a:xfrm>
        </p:spPr>
        <p:txBody>
          <a:bodyPr>
            <a:normAutofit fontScale="90000"/>
          </a:bodyPr>
          <a:lstStyle/>
          <a:p>
            <a:pPr algn="l"/>
            <a:r>
              <a:rPr lang="en-US" dirty="0"/>
              <a:t>Writing critically means…</a:t>
            </a:r>
          </a:p>
        </p:txBody>
      </p:sp>
      <p:sp>
        <p:nvSpPr>
          <p:cNvPr id="3" name="Content Placeholder 2"/>
          <p:cNvSpPr>
            <a:spLocks noGrp="1"/>
          </p:cNvSpPr>
          <p:nvPr>
            <p:ph idx="1"/>
          </p:nvPr>
        </p:nvSpPr>
        <p:spPr>
          <a:xfrm>
            <a:off x="2181133" y="582027"/>
            <a:ext cx="8229600" cy="5313769"/>
          </a:xfrm>
        </p:spPr>
        <p:txBody>
          <a:bodyPr>
            <a:normAutofit fontScale="62500" lnSpcReduction="20000"/>
          </a:bodyPr>
          <a:lstStyle/>
          <a:p>
            <a:pPr>
              <a:buFont typeface="Wingdings" panose="05000000000000000000" pitchFamily="2" charset="2"/>
              <a:buChar char="§"/>
            </a:pPr>
            <a:r>
              <a:rPr lang="en-US" dirty="0"/>
              <a:t>Comparing and contrasting different theories, concepts and terminology from the literature and indicating where you stand in relation to your research</a:t>
            </a:r>
            <a:br>
              <a:rPr lang="en-US" dirty="0"/>
            </a:br>
            <a:endParaRPr lang="en-US" dirty="0"/>
          </a:p>
          <a:p>
            <a:pPr>
              <a:buFont typeface="Wingdings" panose="05000000000000000000" pitchFamily="2" charset="2"/>
              <a:buChar char="§"/>
            </a:pPr>
            <a:r>
              <a:rPr lang="en-US" dirty="0"/>
              <a:t>Strategic and selective referencing to support the underpinning arguments which form the basis of your research</a:t>
            </a:r>
            <a:br>
              <a:rPr lang="en-US" dirty="0"/>
            </a:br>
            <a:endParaRPr lang="en-US" dirty="0"/>
          </a:p>
          <a:p>
            <a:pPr>
              <a:buFont typeface="Wingdings" panose="05000000000000000000" pitchFamily="2" charset="2"/>
              <a:buChar char="§"/>
            </a:pPr>
            <a:r>
              <a:rPr lang="en-US" dirty="0"/>
              <a:t>Synthesizing and reformulating arguments from two or more sources to create a new or more developed point of view</a:t>
            </a:r>
            <a:br>
              <a:rPr lang="en-US" dirty="0"/>
            </a:br>
            <a:endParaRPr lang="en-US" dirty="0"/>
          </a:p>
          <a:p>
            <a:pPr>
              <a:buFont typeface="Wingdings" panose="05000000000000000000" pitchFamily="2" charset="2"/>
              <a:buChar char="§"/>
            </a:pPr>
            <a:r>
              <a:rPr lang="en-US" dirty="0"/>
              <a:t>Agreeing with, confirming or defending a finding or point of view through an analysis of its merits and limitations</a:t>
            </a:r>
            <a:br>
              <a:rPr lang="en-US" dirty="0"/>
            </a:br>
            <a:endParaRPr lang="en-US" dirty="0"/>
          </a:p>
          <a:p>
            <a:pPr>
              <a:buFont typeface="Wingdings" panose="05000000000000000000" pitchFamily="2" charset="2"/>
              <a:buChar char="§"/>
            </a:pPr>
            <a:r>
              <a:rPr lang="en-US" dirty="0"/>
              <a:t>Conceding that an existing point of view has some strengths but qualifying your support of the position by highlighting certain weaknesses</a:t>
            </a:r>
            <a:br>
              <a:rPr lang="en-US" dirty="0"/>
            </a:br>
            <a:endParaRPr lang="en-US" dirty="0"/>
          </a:p>
          <a:p>
            <a:pPr>
              <a:buFont typeface="Wingdings" panose="05000000000000000000" pitchFamily="2" charset="2"/>
              <a:buChar char="§"/>
            </a:pPr>
            <a:r>
              <a:rPr lang="en-US" dirty="0"/>
              <a:t>Rejecting a point of view and giving reasons for the rejection</a:t>
            </a:r>
          </a:p>
          <a:p>
            <a:pPr>
              <a:buFont typeface="Wingdings" panose="05000000000000000000" pitchFamily="2" charset="2"/>
              <a:buChar char="§"/>
            </a:pPr>
            <a:r>
              <a:rPr lang="en-US" dirty="0"/>
              <a:t>Being critical doesn’t mean being only negative</a:t>
            </a:r>
          </a:p>
        </p:txBody>
      </p:sp>
    </p:spTree>
    <p:extLst>
      <p:ext uri="{BB962C8B-B14F-4D97-AF65-F5344CB8AC3E}">
        <p14:creationId xmlns:p14="http://schemas.microsoft.com/office/powerpoint/2010/main" val="945198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Important Points to Note</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22663" y="1046586"/>
            <a:ext cx="10972800" cy="4446166"/>
          </a:xfrm>
        </p:spPr>
        <p:txBody>
          <a:bodyPr>
            <a:normAutofit fontScale="70000" lnSpcReduction="20000"/>
          </a:bodyPr>
          <a:lstStyle/>
          <a:p>
            <a:pPr marL="0" indent="0">
              <a:buNone/>
            </a:pPr>
            <a:endParaRPr lang="en-GB" dirty="0"/>
          </a:p>
          <a:p>
            <a:pPr lvl="0">
              <a:defRPr/>
            </a:pPr>
            <a:r>
              <a:rPr lang="en-GB" dirty="0"/>
              <a:t>Have an introduction to set the context</a:t>
            </a:r>
          </a:p>
          <a:p>
            <a:pPr lvl="0">
              <a:defRPr/>
            </a:pPr>
            <a:r>
              <a:rPr lang="en-GB" dirty="0"/>
              <a:t>Set out each section of your essay </a:t>
            </a:r>
            <a:r>
              <a:rPr lang="en-GB" b="1" dirty="0"/>
              <a:t>as per the assignment questions.</a:t>
            </a:r>
          </a:p>
          <a:p>
            <a:pPr lvl="0">
              <a:defRPr/>
            </a:pPr>
            <a:r>
              <a:rPr lang="en-GB" dirty="0"/>
              <a:t>Answer each point in full, </a:t>
            </a:r>
            <a:r>
              <a:rPr lang="en-GB" b="1" dirty="0"/>
              <a:t>citing academic </a:t>
            </a:r>
            <a:r>
              <a:rPr lang="en-GB" dirty="0"/>
              <a:t>authority and or business / organisation examples</a:t>
            </a:r>
          </a:p>
          <a:p>
            <a:pPr lvl="0">
              <a:defRPr/>
            </a:pPr>
            <a:r>
              <a:rPr lang="en-GB" dirty="0"/>
              <a:t>Reference all cited sources correctly</a:t>
            </a:r>
          </a:p>
          <a:p>
            <a:pPr lvl="0">
              <a:defRPr/>
            </a:pPr>
            <a:r>
              <a:rPr lang="en-GB" b="1" dirty="0"/>
              <a:t>Do not use the same reference source repeatedly </a:t>
            </a:r>
            <a:r>
              <a:rPr lang="en-GB" dirty="0"/>
              <a:t>– demonstrate your breadth of knowledge</a:t>
            </a:r>
          </a:p>
          <a:p>
            <a:pPr lvl="0">
              <a:defRPr/>
            </a:pPr>
            <a:r>
              <a:rPr lang="en-GB" dirty="0"/>
              <a:t>Your work should contain a minimum of </a:t>
            </a:r>
            <a:r>
              <a:rPr lang="en-GB" b="1" dirty="0"/>
              <a:t>20 references</a:t>
            </a:r>
          </a:p>
          <a:p>
            <a:pPr lvl="0">
              <a:defRPr/>
            </a:pPr>
            <a:r>
              <a:rPr lang="en-GB" b="1" dirty="0">
                <a:solidFill>
                  <a:srgbClr val="FF0000"/>
                </a:solidFill>
              </a:rPr>
              <a:t>Proof read </a:t>
            </a:r>
            <a:r>
              <a:rPr lang="en-GB" dirty="0"/>
              <a:t>with ‘fresh eyes’ to eradicate typos, misplaced words and grammatical errors – I see these often and it detracts from all your hard work.</a:t>
            </a:r>
          </a:p>
          <a:p>
            <a:pPr lvl="0">
              <a:defRPr/>
            </a:pPr>
            <a:r>
              <a:rPr lang="en-GB" dirty="0"/>
              <a:t>Support each other </a:t>
            </a:r>
            <a:r>
              <a:rPr lang="en-GB" dirty="0">
                <a:sym typeface="Wingdings" pitchFamily="2" charset="2"/>
              </a:rPr>
              <a:t></a:t>
            </a:r>
          </a:p>
          <a:p>
            <a:pPr lvl="0" algn="ctr">
              <a:buNone/>
              <a:defRPr/>
            </a:pPr>
            <a:r>
              <a:rPr lang="en-GB" b="1" dirty="0">
                <a:sym typeface="Wingdings" pitchFamily="2" charset="2"/>
              </a:rPr>
              <a:t>Submission date: 27</a:t>
            </a:r>
            <a:r>
              <a:rPr lang="en-GB" b="1" baseline="30000" dirty="0">
                <a:sym typeface="Wingdings" pitchFamily="2" charset="2"/>
              </a:rPr>
              <a:t>th</a:t>
            </a:r>
            <a:r>
              <a:rPr lang="en-GB" b="1" dirty="0">
                <a:sym typeface="Wingdings" pitchFamily="2" charset="2"/>
              </a:rPr>
              <a:t> March 2020</a:t>
            </a:r>
            <a:endParaRPr lang="en-GB" b="1" dirty="0"/>
          </a:p>
        </p:txBody>
      </p:sp>
    </p:spTree>
    <p:extLst>
      <p:ext uri="{BB962C8B-B14F-4D97-AF65-F5344CB8AC3E}">
        <p14:creationId xmlns:p14="http://schemas.microsoft.com/office/powerpoint/2010/main" val="2993947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4" y="197767"/>
            <a:ext cx="10972800" cy="1143000"/>
          </a:xfrm>
        </p:spPr>
        <p:txBody>
          <a:bodyPr/>
          <a:lstStyle/>
          <a:p>
            <a:r>
              <a:rPr lang="en-GB" dirty="0"/>
              <a:t>Questions</a:t>
            </a:r>
          </a:p>
        </p:txBody>
      </p:sp>
      <p:sp>
        <p:nvSpPr>
          <p:cNvPr id="3" name="Content Placeholder 2"/>
          <p:cNvSpPr>
            <a:spLocks noGrp="1"/>
          </p:cNvSpPr>
          <p:nvPr>
            <p:ph idx="1"/>
          </p:nvPr>
        </p:nvSpPr>
        <p:spPr/>
        <p:txBody>
          <a:bodyPr>
            <a:normAutofit/>
          </a:bodyPr>
          <a:lstStyle/>
          <a:p>
            <a:endParaRPr lang="en-GB" dirty="0">
              <a:solidFill>
                <a:srgbClr val="0070C0"/>
              </a:solidFill>
            </a:endParaRPr>
          </a:p>
          <a:p>
            <a:endParaRPr lang="en-GB" dirty="0"/>
          </a:p>
        </p:txBody>
      </p:sp>
      <p:pic>
        <p:nvPicPr>
          <p:cNvPr id="5" name="Picture 4">
            <a:extLst>
              <a:ext uri="{FF2B5EF4-FFF2-40B4-BE49-F238E27FC236}">
                <a16:creationId xmlns:a16="http://schemas.microsoft.com/office/drawing/2014/main" id="{B0D24C14-2541-48C9-AFA7-D72B0D80A6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4835" y="1933826"/>
            <a:ext cx="4651512" cy="2990347"/>
          </a:xfrm>
          <a:prstGeom prst="rect">
            <a:avLst/>
          </a:prstGeom>
        </p:spPr>
      </p:pic>
    </p:spTree>
    <p:extLst>
      <p:ext uri="{BB962C8B-B14F-4D97-AF65-F5344CB8AC3E}">
        <p14:creationId xmlns:p14="http://schemas.microsoft.com/office/powerpoint/2010/main" val="256639539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1259</TotalTime>
  <Words>947</Words>
  <Application>Microsoft Office PowerPoint</Application>
  <PresentationFormat>Widescreen</PresentationFormat>
  <Paragraphs>98</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Wingdings</vt:lpstr>
      <vt:lpstr>ThemeUWTSD</vt:lpstr>
      <vt:lpstr>    Assignment One</vt:lpstr>
      <vt:lpstr>PowerPoint Presentation</vt:lpstr>
      <vt:lpstr>Assessment Activity Requirements</vt:lpstr>
      <vt:lpstr>Assessment Activity Requirements</vt:lpstr>
      <vt:lpstr>Assessment Activity Requirements</vt:lpstr>
      <vt:lpstr>Assessment Activity Requirements</vt:lpstr>
      <vt:lpstr>Assessment Activity Requirements</vt:lpstr>
      <vt:lpstr>Assessment Activity Requirements</vt:lpstr>
      <vt:lpstr>Critical Thinking &amp; Writing</vt:lpstr>
      <vt:lpstr>PowerPoint Presentation</vt:lpstr>
      <vt:lpstr>Writing critically means…</vt:lpstr>
      <vt:lpstr>Important Points to Note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Deborah</cp:lastModifiedBy>
  <cp:revision>51</cp:revision>
  <dcterms:created xsi:type="dcterms:W3CDTF">2019-03-27T12:14:43Z</dcterms:created>
  <dcterms:modified xsi:type="dcterms:W3CDTF">2020-02-26T18:43:15Z</dcterms:modified>
</cp:coreProperties>
</file>