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792" r:id="rId2"/>
    <p:sldId id="257" r:id="rId3"/>
    <p:sldId id="258" r:id="rId4"/>
    <p:sldId id="261" r:id="rId5"/>
    <p:sldId id="293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92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1" r:id="rId38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86" y="283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19327" y="948690"/>
            <a:ext cx="2285999" cy="2285999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19327" y="3611879"/>
            <a:ext cx="2285237" cy="2285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660140" y="2683256"/>
            <a:ext cx="461518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Franklin Gothic Medium"/>
                <a:cs typeface="Franklin Gothic Medium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Franklin Gothic Book"/>
                <a:cs typeface="Franklin Gothic Boo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10/23/2024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Franklin Gothic Book"/>
                <a:cs typeface="Franklin Gothic Book"/>
              </a:defRPr>
            </a:lvl1pPr>
          </a:lstStyle>
          <a:p>
            <a:pPr marL="101600">
              <a:lnSpc>
                <a:spcPct val="100000"/>
              </a:lnSpc>
            </a:pPr>
            <a:fld id="{81D60167-4931-47E6-BA6A-407CBD079E47}" type="slidenum">
              <a:rPr spc="-50" dirty="0">
                <a:solidFill>
                  <a:srgbClr val="FFFFFF"/>
                </a:solidFill>
              </a:rPr>
              <a:t>‹#›</a:t>
            </a:fld>
            <a:endParaRPr spc="-5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Franklin Gothic Medium"/>
                <a:cs typeface="Franklin Gothic Medium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chemeClr val="tx1"/>
                </a:solidFill>
                <a:latin typeface="Franklin Gothic Book"/>
                <a:cs typeface="Franklin Gothic Boo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10/23/2024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Franklin Gothic Book"/>
                <a:cs typeface="Franklin Gothic Book"/>
              </a:defRPr>
            </a:lvl1pPr>
          </a:lstStyle>
          <a:p>
            <a:pPr marL="101600">
              <a:lnSpc>
                <a:spcPct val="100000"/>
              </a:lnSpc>
            </a:pPr>
            <a:fld id="{81D60167-4931-47E6-BA6A-407CBD079E47}" type="slidenum">
              <a:rPr spc="-50" dirty="0">
                <a:solidFill>
                  <a:srgbClr val="FFFFFF"/>
                </a:solidFill>
              </a:rPr>
              <a:t>‹#›</a:t>
            </a:fld>
            <a:endParaRPr spc="-5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Franklin Gothic Medium"/>
                <a:cs typeface="Franklin Gothic Medium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10/23/2024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Franklin Gothic Book"/>
                <a:cs typeface="Franklin Gothic Book"/>
              </a:defRPr>
            </a:lvl1pPr>
          </a:lstStyle>
          <a:p>
            <a:pPr marL="101600">
              <a:lnSpc>
                <a:spcPct val="100000"/>
              </a:lnSpc>
            </a:pPr>
            <a:fld id="{81D60167-4931-47E6-BA6A-407CBD079E47}" type="slidenum">
              <a:rPr spc="-50" dirty="0">
                <a:solidFill>
                  <a:srgbClr val="FFFFFF"/>
                </a:solidFill>
              </a:rPr>
              <a:t>‹#›</a:t>
            </a:fld>
            <a:endParaRPr spc="-5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861815" y="475488"/>
            <a:ext cx="2756153" cy="854963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94004" y="341375"/>
            <a:ext cx="2787395" cy="1101851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Franklin Gothic Medium"/>
                <a:cs typeface="Franklin Gothic Medium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10/23/2024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Franklin Gothic Book"/>
                <a:cs typeface="Franklin Gothic Book"/>
              </a:defRPr>
            </a:lvl1pPr>
          </a:lstStyle>
          <a:p>
            <a:pPr marL="101600">
              <a:lnSpc>
                <a:spcPct val="100000"/>
              </a:lnSpc>
            </a:pPr>
            <a:fld id="{81D60167-4931-47E6-BA6A-407CBD079E47}" type="slidenum">
              <a:rPr spc="-50" dirty="0">
                <a:solidFill>
                  <a:srgbClr val="FFFFFF"/>
                </a:solidFill>
              </a:rPr>
              <a:t>‹#›</a:t>
            </a:fld>
            <a:endParaRPr spc="-5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10/23/2024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Franklin Gothic Book"/>
                <a:cs typeface="Franklin Gothic Book"/>
              </a:defRPr>
            </a:lvl1pPr>
          </a:lstStyle>
          <a:p>
            <a:pPr marL="101600">
              <a:lnSpc>
                <a:spcPct val="100000"/>
              </a:lnSpc>
            </a:pPr>
            <a:fld id="{81D60167-4931-47E6-BA6A-407CBD079E47}" type="slidenum">
              <a:rPr spc="-50" dirty="0">
                <a:solidFill>
                  <a:srgbClr val="FFFFFF"/>
                </a:solidFill>
              </a:rPr>
              <a:t>‹#›</a:t>
            </a:fld>
            <a:endParaRPr spc="-5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2"/>
            <a:ext cx="4535080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2" y="1470582"/>
            <a:ext cx="4535080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7989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9EB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380" y="1403222"/>
            <a:ext cx="8153400" cy="0"/>
          </a:xfrm>
          <a:custGeom>
            <a:avLst/>
            <a:gdLst/>
            <a:ahLst/>
            <a:cxnLst/>
            <a:rect l="l" t="t" r="r" b="b"/>
            <a:pathLst>
              <a:path w="8153400">
                <a:moveTo>
                  <a:pt x="815340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1F46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bg object 18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834639" y="5924550"/>
            <a:ext cx="2182367" cy="676656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207263" y="5813297"/>
            <a:ext cx="2401823" cy="90677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6938" y="213207"/>
            <a:ext cx="10358122" cy="10680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Franklin Gothic Medium"/>
                <a:cs typeface="Franklin Gothic Medium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16938" y="2680305"/>
            <a:ext cx="4989195" cy="27489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Franklin Gothic Book"/>
                <a:cs typeface="Franklin Gothic Boo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10/23/2024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069828" y="6442925"/>
            <a:ext cx="242188" cy="1987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Franklin Gothic Book"/>
                <a:cs typeface="Franklin Gothic Book"/>
              </a:defRPr>
            </a:lvl1pPr>
          </a:lstStyle>
          <a:p>
            <a:pPr marL="101600">
              <a:lnSpc>
                <a:spcPct val="100000"/>
              </a:lnSpc>
            </a:pPr>
            <a:fld id="{81D60167-4931-47E6-BA6A-407CBD079E47}" type="slidenum">
              <a:rPr spc="-50" dirty="0">
                <a:solidFill>
                  <a:srgbClr val="FFFFFF"/>
                </a:solidFill>
              </a:rPr>
              <a:t>‹#›</a:t>
            </a:fld>
            <a:endParaRPr spc="-50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hs.gov/sites/default/files/web-application-attacks-in-healthcare.pdf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s://owasp.org/www-project-top-ten/" TargetMode="External"/><Relationship Id="rId3" Type="http://schemas.openxmlformats.org/officeDocument/2006/relationships/hyperlink" Target="https://owasp.org/Top10/A02_2021-Cryptographic_Failures/" TargetMode="External"/><Relationship Id="rId7" Type="http://schemas.openxmlformats.org/officeDocument/2006/relationships/hyperlink" Target="https://owasp.org/Top10/A04_2021-Insecure_Design/" TargetMode="External"/><Relationship Id="rId2" Type="http://schemas.openxmlformats.org/officeDocument/2006/relationships/hyperlink" Target="https://owasp.org/Top10/A01_2021-Broken_Access_Contro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wasp.org/Top10/A03_2021-Injection/" TargetMode="External"/><Relationship Id="rId5" Type="http://schemas.openxmlformats.org/officeDocument/2006/relationships/hyperlink" Target="https://owasp.org/Top10/A07_2021-Identification_and_Authentication_Failures/" TargetMode="External"/><Relationship Id="rId10" Type="http://schemas.openxmlformats.org/officeDocument/2006/relationships/hyperlink" Target="https://cheatsheetseries.owasp.org/IndexTopTen.html" TargetMode="External"/><Relationship Id="rId4" Type="http://schemas.openxmlformats.org/officeDocument/2006/relationships/hyperlink" Target="https://owasp.org/Top10/A00_2021_How_to_use_the_OWASP_Top_10_as_a_standard/" TargetMode="External"/><Relationship Id="rId9" Type="http://schemas.openxmlformats.org/officeDocument/2006/relationships/hyperlink" Target="https://www.synopsys.com/glossary/what-is-owasp-top-1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8651361" cy="2896082"/>
          </a:xfrm>
        </p:spPr>
        <p:txBody>
          <a:bodyPr/>
          <a:lstStyle/>
          <a:p>
            <a:pPr algn="ctr"/>
            <a:r>
              <a:rPr lang="en-GB" sz="4400" b="1" spc="-10" dirty="0">
                <a:solidFill>
                  <a:schemeClr val="tx1"/>
                </a:solidFill>
              </a:rPr>
              <a:t>Lecture 3:  Web Application Security- Part 2</a:t>
            </a:r>
          </a:p>
          <a:p>
            <a:pPr algn="ctr"/>
            <a:r>
              <a:rPr lang="en-GB" sz="4400" b="1" spc="-10" dirty="0">
                <a:solidFill>
                  <a:schemeClr val="tx1"/>
                </a:solidFill>
              </a:rPr>
              <a:t>The OWASP Top 10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8492036" y="4572000"/>
            <a:ext cx="3398189" cy="1994066"/>
          </a:xfrm>
        </p:spPr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  <a:p>
            <a:r>
              <a:rPr lang="en-GB" b="1" i="1" dirty="0">
                <a:solidFill>
                  <a:schemeClr val="tx1"/>
                </a:solidFill>
              </a:rPr>
              <a:t>Advanced Cybersecurity</a:t>
            </a:r>
          </a:p>
          <a:p>
            <a:r>
              <a:rPr lang="en-GB" i="1" dirty="0">
                <a:solidFill>
                  <a:schemeClr val="tx1"/>
                </a:solidFill>
              </a:rPr>
              <a:t>(ACCB6000)</a:t>
            </a:r>
            <a:br>
              <a:rPr lang="en-GB" i="1" dirty="0">
                <a:solidFill>
                  <a:schemeClr val="tx1"/>
                </a:solidFill>
              </a:rPr>
            </a:br>
            <a:endParaRPr lang="en-GB" i="1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Applied Computing - WISA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EAB64A-50F6-362B-37EC-F7E47CC3B2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381000"/>
            <a:ext cx="1798824" cy="670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228600"/>
            <a:ext cx="10358122" cy="1068070"/>
          </a:xfrm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10" dirty="0"/>
              <a:t>Outline</a:t>
            </a:r>
            <a:endParaRPr spc="-10" dirty="0"/>
          </a:p>
        </p:txBody>
      </p:sp>
      <p:sp>
        <p:nvSpPr>
          <p:cNvPr id="3" name="object 3"/>
          <p:cNvSpPr txBox="1"/>
          <p:nvPr/>
        </p:nvSpPr>
        <p:spPr>
          <a:xfrm>
            <a:off x="916939" y="1404318"/>
            <a:ext cx="3839210" cy="203327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86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spc="-10" dirty="0">
                <a:latin typeface="Franklin Gothic Book"/>
                <a:cs typeface="Franklin Gothic Book"/>
              </a:rPr>
              <a:t>OWASP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OWASP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Top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35" dirty="0">
                <a:latin typeface="Franklin Gothic Book"/>
                <a:cs typeface="Franklin Gothic Book"/>
              </a:rPr>
              <a:t>10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6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Understanding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Top</a:t>
            </a:r>
            <a:r>
              <a:rPr sz="2000" spc="-8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10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6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Data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Factors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6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8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OWASP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Top</a:t>
            </a:r>
            <a:r>
              <a:rPr sz="2000" spc="-9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10: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2021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6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OWASP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Top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10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Standard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2</a:t>
            </a:fld>
            <a:endParaRPr spc="-25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OWASP</a:t>
            </a:r>
            <a:r>
              <a:rPr spc="-140" dirty="0"/>
              <a:t> </a:t>
            </a:r>
            <a:r>
              <a:rPr dirty="0"/>
              <a:t>and</a:t>
            </a:r>
            <a:r>
              <a:rPr spc="-160" dirty="0"/>
              <a:t> </a:t>
            </a:r>
            <a:r>
              <a:rPr dirty="0"/>
              <a:t>the</a:t>
            </a:r>
            <a:r>
              <a:rPr spc="-155" dirty="0"/>
              <a:t> </a:t>
            </a:r>
            <a:r>
              <a:rPr spc="-10" dirty="0"/>
              <a:t>OWASP</a:t>
            </a:r>
            <a:r>
              <a:rPr spc="-140" dirty="0"/>
              <a:t> </a:t>
            </a:r>
            <a:r>
              <a:rPr spc="-10" dirty="0"/>
              <a:t>Top</a:t>
            </a:r>
            <a:r>
              <a:rPr spc="-155" dirty="0"/>
              <a:t> </a:t>
            </a:r>
            <a:r>
              <a:rPr spc="-25" dirty="0"/>
              <a:t>10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919968" y="5080783"/>
            <a:ext cx="866775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i="1" dirty="0">
                <a:latin typeface="Franklin Gothic Book"/>
                <a:cs typeface="Franklin Gothic Book"/>
              </a:rPr>
              <a:t>Source:</a:t>
            </a:r>
            <a:r>
              <a:rPr sz="1000" i="1" spc="-35" dirty="0">
                <a:latin typeface="Franklin Gothic Book"/>
                <a:cs typeface="Franklin Gothic Book"/>
              </a:rPr>
              <a:t> </a:t>
            </a:r>
            <a:r>
              <a:rPr sz="1000" i="1" spc="-10" dirty="0">
                <a:latin typeface="Franklin Gothic Book"/>
                <a:cs typeface="Franklin Gothic Book"/>
              </a:rPr>
              <a:t>OWASP</a:t>
            </a:r>
            <a:endParaRPr sz="1000">
              <a:latin typeface="Franklin Gothic Book"/>
              <a:cs typeface="Franklin Gothic Book"/>
            </a:endParaRPr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47638" y="1804416"/>
            <a:ext cx="5944361" cy="3249155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916938" y="1499696"/>
            <a:ext cx="5318760" cy="3817712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241300" marR="857885" indent="-228600">
              <a:lnSpc>
                <a:spcPts val="2160"/>
              </a:lnSpc>
              <a:spcBef>
                <a:spcPts val="37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Threat Brief: Web Application Attacks</a:t>
            </a:r>
            <a:endParaRPr sz="2000" dirty="0">
              <a:latin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3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Open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Web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Application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Security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Project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(OWASP)</a:t>
            </a:r>
            <a:endParaRPr sz="2000" dirty="0">
              <a:latin typeface="Franklin Gothic Book"/>
              <a:cs typeface="Franklin Gothic Book"/>
            </a:endParaRPr>
          </a:p>
          <a:p>
            <a:pPr marL="698500" marR="370840" lvl="1" indent="-228600">
              <a:lnSpc>
                <a:spcPts val="1939"/>
              </a:lnSpc>
              <a:spcBef>
                <a:spcPts val="535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800" dirty="0">
                <a:latin typeface="Franklin Gothic Book"/>
                <a:cs typeface="Franklin Gothic Book"/>
              </a:rPr>
              <a:t>Nonprofit</a:t>
            </a:r>
            <a:r>
              <a:rPr sz="1800" spc="-9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foundation</a:t>
            </a:r>
            <a:r>
              <a:rPr sz="1800" spc="-8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dedicated</a:t>
            </a:r>
            <a:r>
              <a:rPr sz="1800" spc="-7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to</a:t>
            </a:r>
            <a:r>
              <a:rPr sz="1800" spc="-8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improving </a:t>
            </a:r>
            <a:r>
              <a:rPr sz="1800" dirty="0">
                <a:latin typeface="Franklin Gothic Book"/>
                <a:cs typeface="Franklin Gothic Book"/>
              </a:rPr>
              <a:t>software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security</a:t>
            </a:r>
            <a:endParaRPr sz="1800" dirty="0">
              <a:latin typeface="Franklin Gothic Book"/>
              <a:cs typeface="Franklin Gothic Book"/>
            </a:endParaRPr>
          </a:p>
          <a:p>
            <a:pPr marL="698500" marR="256540" lvl="1" indent="-228600">
              <a:lnSpc>
                <a:spcPts val="1939"/>
              </a:lnSpc>
              <a:spcBef>
                <a:spcPts val="509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800" dirty="0">
                <a:latin typeface="Franklin Gothic Book"/>
                <a:cs typeface="Franklin Gothic Book"/>
              </a:rPr>
              <a:t>Operates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under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“open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community”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model, </a:t>
            </a:r>
            <a:r>
              <a:rPr sz="1800" dirty="0">
                <a:latin typeface="Franklin Gothic Book"/>
                <a:cs typeface="Franklin Gothic Book"/>
              </a:rPr>
              <a:t>meaning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that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anyone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can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participate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spc="-25" dirty="0">
                <a:latin typeface="Franklin Gothic Book"/>
                <a:cs typeface="Franklin Gothic Book"/>
              </a:rPr>
              <a:t>and </a:t>
            </a:r>
            <a:r>
              <a:rPr sz="1800" dirty="0">
                <a:latin typeface="Franklin Gothic Book"/>
                <a:cs typeface="Franklin Gothic Book"/>
              </a:rPr>
              <a:t>contribute</a:t>
            </a:r>
            <a:r>
              <a:rPr sz="1800" spc="-8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to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30" dirty="0">
                <a:latin typeface="Franklin Gothic Book"/>
                <a:cs typeface="Franklin Gothic Book"/>
              </a:rPr>
              <a:t>OWASP-</a:t>
            </a:r>
            <a:r>
              <a:rPr sz="1800" dirty="0">
                <a:latin typeface="Franklin Gothic Book"/>
                <a:cs typeface="Franklin Gothic Book"/>
              </a:rPr>
              <a:t>related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online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chats, </a:t>
            </a:r>
            <a:r>
              <a:rPr sz="1800" dirty="0">
                <a:latin typeface="Franklin Gothic Book"/>
                <a:cs typeface="Franklin Gothic Book"/>
              </a:rPr>
              <a:t>projects,</a:t>
            </a:r>
            <a:r>
              <a:rPr sz="1800" spc="-7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and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more</a:t>
            </a:r>
            <a:endParaRPr sz="1800" dirty="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3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spc="-10" dirty="0">
                <a:latin typeface="Franklin Gothic Book"/>
                <a:cs typeface="Franklin Gothic Book"/>
              </a:rPr>
              <a:t>OWASP</a:t>
            </a:r>
            <a:r>
              <a:rPr sz="2000" spc="-8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Top</a:t>
            </a:r>
            <a:r>
              <a:rPr sz="2000" spc="-90" dirty="0">
                <a:latin typeface="Franklin Gothic Book"/>
                <a:cs typeface="Franklin Gothic Book"/>
              </a:rPr>
              <a:t> </a:t>
            </a:r>
            <a:r>
              <a:rPr sz="2000" spc="-35" dirty="0">
                <a:latin typeface="Franklin Gothic Book"/>
                <a:cs typeface="Franklin Gothic Book"/>
              </a:rPr>
              <a:t>10</a:t>
            </a:r>
            <a:endParaRPr sz="2000" dirty="0">
              <a:latin typeface="Franklin Gothic Book"/>
              <a:cs typeface="Franklin Gothic Book"/>
            </a:endParaRPr>
          </a:p>
          <a:p>
            <a:pPr marL="698500" marR="27305" lvl="1" indent="-228600">
              <a:lnSpc>
                <a:spcPts val="1939"/>
              </a:lnSpc>
              <a:spcBef>
                <a:spcPts val="540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800" dirty="0">
                <a:latin typeface="Franklin Gothic Book"/>
                <a:cs typeface="Franklin Gothic Book"/>
              </a:rPr>
              <a:t>A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standard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awareness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document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for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developers </a:t>
            </a:r>
            <a:r>
              <a:rPr sz="1800" dirty="0">
                <a:latin typeface="Franklin Gothic Book"/>
                <a:cs typeface="Franklin Gothic Book"/>
              </a:rPr>
              <a:t>and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web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application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security</a:t>
            </a:r>
            <a:endParaRPr sz="1800" dirty="0">
              <a:latin typeface="Franklin Gothic Book"/>
              <a:cs typeface="Franklin Gothic Book"/>
            </a:endParaRPr>
          </a:p>
          <a:p>
            <a:pPr marL="698500" marR="111760" lvl="1" indent="-228600">
              <a:lnSpc>
                <a:spcPts val="1939"/>
              </a:lnSpc>
              <a:spcBef>
                <a:spcPts val="509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800" dirty="0">
                <a:latin typeface="Franklin Gothic Book"/>
                <a:cs typeface="Franklin Gothic Book"/>
              </a:rPr>
              <a:t>Represents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broad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consensus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about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most </a:t>
            </a:r>
            <a:r>
              <a:rPr sz="1800" dirty="0">
                <a:latin typeface="Franklin Gothic Book"/>
                <a:cs typeface="Franklin Gothic Book"/>
              </a:rPr>
              <a:t>critical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security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risks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to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web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applications</a:t>
            </a:r>
            <a:endParaRPr sz="1800" dirty="0">
              <a:latin typeface="Franklin Gothic Book"/>
              <a:cs typeface="Franklin Gothic Book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3</a:t>
            </a:fld>
            <a:endParaRPr spc="-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ject 2"/>
          <p:cNvSpPr/>
          <p:nvPr/>
        </p:nvSpPr>
        <p:spPr>
          <a:xfrm>
            <a:off x="0" y="-199756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125211" y="304800"/>
            <a:ext cx="6186805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dirty="0"/>
              <a:t>The</a:t>
            </a:r>
            <a:r>
              <a:rPr sz="4400" spc="-160" dirty="0"/>
              <a:t> </a:t>
            </a:r>
            <a:r>
              <a:rPr sz="4400" spc="-10" dirty="0"/>
              <a:t>OWASP</a:t>
            </a:r>
            <a:r>
              <a:rPr sz="4400" spc="-165" dirty="0"/>
              <a:t> </a:t>
            </a:r>
            <a:r>
              <a:rPr sz="4400" dirty="0"/>
              <a:t>Top</a:t>
            </a:r>
            <a:r>
              <a:rPr sz="4400" spc="-160" dirty="0"/>
              <a:t> </a:t>
            </a:r>
            <a:r>
              <a:rPr sz="4400" dirty="0"/>
              <a:t>10:</a:t>
            </a:r>
            <a:r>
              <a:rPr sz="4400" spc="-175" dirty="0"/>
              <a:t> </a:t>
            </a:r>
            <a:r>
              <a:rPr sz="4400" spc="-20" dirty="0"/>
              <a:t>202</a:t>
            </a:r>
            <a:r>
              <a:rPr lang="en-GB" sz="4400" spc="-20" dirty="0"/>
              <a:t>1</a:t>
            </a:r>
            <a:endParaRPr sz="4400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4</a:t>
            </a:fld>
            <a:endParaRPr spc="-25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E441CE16-A40C-4B1F-B9E8-9A37518C0821}"/>
              </a:ext>
            </a:extLst>
          </p:cNvPr>
          <p:cNvSpPr>
            <a:spLocks noGrp="1"/>
          </p:cNvSpPr>
          <p:nvPr/>
        </p:nvSpPr>
        <p:spPr>
          <a:xfrm>
            <a:off x="685800" y="1371600"/>
            <a:ext cx="9816737" cy="50713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OWASP Top 10 is the MINIMUM</a:t>
            </a:r>
          </a:p>
          <a:p>
            <a:r>
              <a:rPr lang="en-US" dirty="0"/>
              <a:t>There’s always something that nearly makes it in</a:t>
            </a:r>
          </a:p>
          <a:p>
            <a:r>
              <a:rPr lang="en-US" dirty="0"/>
              <a:t>Include these in any coding standard or testing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>
                <a:solidFill>
                  <a:srgbClr val="C00000"/>
                </a:solidFill>
              </a:rPr>
              <a:t>Changes:</a:t>
            </a:r>
          </a:p>
          <a:p>
            <a:r>
              <a:rPr lang="en-US" b="1" dirty="0"/>
              <a:t>Code Quality issues</a:t>
            </a:r>
          </a:p>
          <a:p>
            <a:r>
              <a:rPr lang="en-US" b="1" dirty="0"/>
              <a:t>Denial of Service</a:t>
            </a:r>
          </a:p>
          <a:p>
            <a:r>
              <a:rPr lang="en-US" b="1" dirty="0"/>
              <a:t>Memory Management Errors</a:t>
            </a:r>
            <a:endParaRPr lang="en-US" b="1" dirty="0"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OWASP</a:t>
            </a:r>
            <a:r>
              <a:rPr spc="-140" dirty="0"/>
              <a:t> </a:t>
            </a:r>
            <a:r>
              <a:rPr dirty="0"/>
              <a:t>and</a:t>
            </a:r>
            <a:r>
              <a:rPr spc="-160" dirty="0"/>
              <a:t> </a:t>
            </a:r>
            <a:r>
              <a:rPr dirty="0"/>
              <a:t>the</a:t>
            </a:r>
            <a:r>
              <a:rPr spc="-155" dirty="0"/>
              <a:t> </a:t>
            </a:r>
            <a:r>
              <a:rPr spc="-10" dirty="0"/>
              <a:t>OWASP</a:t>
            </a:r>
            <a:r>
              <a:rPr spc="-140" dirty="0"/>
              <a:t> </a:t>
            </a:r>
            <a:r>
              <a:rPr spc="-10" dirty="0"/>
              <a:t>Top</a:t>
            </a:r>
            <a:r>
              <a:rPr spc="-155" dirty="0"/>
              <a:t> </a:t>
            </a:r>
            <a:r>
              <a:rPr spc="-25" dirty="0"/>
              <a:t>10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919968" y="5080783"/>
            <a:ext cx="866775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i="1" dirty="0">
                <a:latin typeface="Franklin Gothic Book"/>
                <a:cs typeface="Franklin Gothic Book"/>
              </a:rPr>
              <a:t>Source:</a:t>
            </a:r>
            <a:r>
              <a:rPr sz="1000" i="1" spc="-35" dirty="0">
                <a:latin typeface="Franklin Gothic Book"/>
                <a:cs typeface="Franklin Gothic Book"/>
              </a:rPr>
              <a:t> </a:t>
            </a:r>
            <a:r>
              <a:rPr sz="1000" i="1" spc="-10" dirty="0">
                <a:latin typeface="Franklin Gothic Book"/>
                <a:cs typeface="Franklin Gothic Book"/>
              </a:rPr>
              <a:t>OWASP</a:t>
            </a:r>
            <a:endParaRPr sz="1000">
              <a:latin typeface="Franklin Gothic Book"/>
              <a:cs typeface="Franklin Gothic Book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5</a:t>
            </a:fld>
            <a:endParaRPr spc="-25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BE619-C08E-4F2D-ADAD-56FAF215D243}"/>
              </a:ext>
            </a:extLst>
          </p:cNvPr>
          <p:cNvSpPr>
            <a:spLocks noGrp="1"/>
          </p:cNvSpPr>
          <p:nvPr/>
        </p:nvSpPr>
        <p:spPr>
          <a:xfrm>
            <a:off x="280098" y="2303594"/>
            <a:ext cx="10540302" cy="43513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Top 10 Risks – </a:t>
            </a:r>
            <a:r>
              <a:rPr lang="en-US" b="1" dirty="0"/>
              <a:t>not Top 10 impacts</a:t>
            </a:r>
            <a:r>
              <a:rPr lang="en-US" dirty="0"/>
              <a:t>, likelihoods, or vulnerabilities</a:t>
            </a:r>
          </a:p>
          <a:p>
            <a:r>
              <a:rPr lang="en-US" dirty="0"/>
              <a:t>First released in 2003, 2021 is the 7</a:t>
            </a:r>
            <a:r>
              <a:rPr lang="en-US" baseline="30000" dirty="0"/>
              <a:t>th</a:t>
            </a:r>
            <a:r>
              <a:rPr lang="en-US" dirty="0"/>
              <a:t> update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Target audience</a:t>
            </a:r>
          </a:p>
          <a:p>
            <a:pPr lvl="1"/>
            <a:r>
              <a:rPr lang="en-US" dirty="0"/>
              <a:t>Developers, lead developers, architects</a:t>
            </a:r>
          </a:p>
          <a:p>
            <a:pPr lvl="1"/>
            <a:r>
              <a:rPr lang="en-US" dirty="0"/>
              <a:t>Framework developers (but they really should be using ASVS)</a:t>
            </a:r>
          </a:p>
          <a:p>
            <a:pPr lvl="1"/>
            <a:r>
              <a:rPr lang="en-US" dirty="0"/>
              <a:t>AppSec program management (CISOs, CTOs, and so on)</a:t>
            </a:r>
          </a:p>
          <a:p>
            <a:pPr lvl="1"/>
            <a:r>
              <a:rPr lang="en-US" dirty="0"/>
              <a:t>AppSec professionals: consultancies, tools, vendors, trainers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855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Understanding</a:t>
            </a:r>
            <a:r>
              <a:rPr spc="-114" dirty="0"/>
              <a:t> </a:t>
            </a:r>
            <a:r>
              <a:rPr dirty="0"/>
              <a:t>the</a:t>
            </a:r>
            <a:r>
              <a:rPr spc="-105" dirty="0"/>
              <a:t> </a:t>
            </a:r>
            <a:r>
              <a:rPr spc="-10" dirty="0"/>
              <a:t>Top</a:t>
            </a:r>
            <a:r>
              <a:rPr spc="-114" dirty="0"/>
              <a:t> </a:t>
            </a:r>
            <a:r>
              <a:rPr spc="-25" dirty="0"/>
              <a:t>10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1719" y="1524000"/>
            <a:ext cx="4980305" cy="444724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9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10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Categories</a:t>
            </a:r>
            <a:endParaRPr sz="2000" dirty="0">
              <a:latin typeface="Franklin Gothic Book"/>
              <a:cs typeface="Franklin Gothic Book"/>
            </a:endParaRPr>
          </a:p>
          <a:p>
            <a:pPr marL="697865" lvl="1" indent="-227965">
              <a:lnSpc>
                <a:spcPct val="100000"/>
              </a:lnSpc>
              <a:spcBef>
                <a:spcPts val="75"/>
              </a:spcBef>
              <a:buClr>
                <a:srgbClr val="4B9DC7"/>
              </a:buClr>
              <a:buFont typeface="Wingdings"/>
              <a:buChar char=""/>
              <a:tabLst>
                <a:tab pos="697865" algn="l"/>
              </a:tabLst>
            </a:pPr>
            <a:r>
              <a:rPr sz="1800" dirty="0">
                <a:latin typeface="Franklin Gothic Book"/>
                <a:cs typeface="Franklin Gothic Book"/>
              </a:rPr>
              <a:t>8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of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10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categories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contributed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data</a:t>
            </a:r>
            <a:endParaRPr sz="1800" dirty="0">
              <a:latin typeface="Franklin Gothic Book"/>
              <a:cs typeface="Franklin Gothic Book"/>
            </a:endParaRPr>
          </a:p>
          <a:p>
            <a:pPr marL="698500" marR="302895" lvl="1" indent="-228600">
              <a:lnSpc>
                <a:spcPct val="80000"/>
              </a:lnSpc>
              <a:spcBef>
                <a:spcPts val="505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800" dirty="0">
                <a:latin typeface="Franklin Gothic Book"/>
                <a:cs typeface="Franklin Gothic Book"/>
              </a:rPr>
              <a:t>2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of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categories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come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from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30" dirty="0">
                <a:latin typeface="Franklin Gothic Book"/>
                <a:cs typeface="Franklin Gothic Book"/>
              </a:rPr>
              <a:t>Top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25" dirty="0">
                <a:latin typeface="Franklin Gothic Book"/>
                <a:cs typeface="Franklin Gothic Book"/>
              </a:rPr>
              <a:t>10 </a:t>
            </a:r>
            <a:r>
              <a:rPr sz="1800" dirty="0">
                <a:latin typeface="Franklin Gothic Book"/>
                <a:cs typeface="Franklin Gothic Book"/>
              </a:rPr>
              <a:t>community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survey</a:t>
            </a:r>
            <a:endParaRPr sz="1800" dirty="0">
              <a:latin typeface="Franklin Gothic Book"/>
              <a:cs typeface="Franklin Gothic Book"/>
            </a:endParaRPr>
          </a:p>
          <a:p>
            <a:pPr marL="1155065" marR="74930" lvl="2" indent="-228600">
              <a:lnSpc>
                <a:spcPts val="1730"/>
              </a:lnSpc>
              <a:spcBef>
                <a:spcPts val="480"/>
              </a:spcBef>
              <a:buClr>
                <a:srgbClr val="172C4D"/>
              </a:buClr>
              <a:buFont typeface="Arial"/>
              <a:buChar char="•"/>
              <a:tabLst>
                <a:tab pos="1155065" algn="l"/>
              </a:tabLst>
            </a:pPr>
            <a:r>
              <a:rPr sz="1800" dirty="0">
                <a:latin typeface="Franklin Gothic Book"/>
                <a:cs typeface="Franklin Gothic Book"/>
              </a:rPr>
              <a:t>These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two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categories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reflect</a:t>
            </a:r>
            <a:r>
              <a:rPr sz="1800" spc="-70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what </a:t>
            </a:r>
            <a:r>
              <a:rPr sz="1800" dirty="0">
                <a:latin typeface="Franklin Gothic Book"/>
                <a:cs typeface="Franklin Gothic Book"/>
              </a:rPr>
              <a:t>AppSec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researchers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see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as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highest </a:t>
            </a:r>
            <a:r>
              <a:rPr sz="1800" dirty="0">
                <a:latin typeface="Franklin Gothic Book"/>
                <a:cs typeface="Franklin Gothic Book"/>
              </a:rPr>
              <a:t>risks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that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may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not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data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(and </a:t>
            </a:r>
            <a:r>
              <a:rPr sz="1800" dirty="0">
                <a:latin typeface="Franklin Gothic Book"/>
                <a:cs typeface="Franklin Gothic Book"/>
              </a:rPr>
              <a:t>may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never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be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expressed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data)</a:t>
            </a:r>
            <a:endParaRPr lang="en-GB" sz="1800" spc="-20" dirty="0">
              <a:latin typeface="Franklin Gothic Book"/>
              <a:cs typeface="Franklin Gothic Book"/>
            </a:endParaRPr>
          </a:p>
          <a:p>
            <a:pPr marL="1155065" marR="74930" lvl="2" indent="-228600">
              <a:lnSpc>
                <a:spcPts val="1730"/>
              </a:lnSpc>
              <a:spcBef>
                <a:spcPts val="480"/>
              </a:spcBef>
              <a:buClr>
                <a:srgbClr val="172C4D"/>
              </a:buClr>
              <a:buFont typeface="Arial"/>
              <a:buChar char="•"/>
              <a:tabLst>
                <a:tab pos="1155065" algn="l"/>
              </a:tabLst>
            </a:pPr>
            <a:endParaRPr lang="en-GB" spc="-20" dirty="0">
              <a:latin typeface="Franklin Gothic Book"/>
              <a:cs typeface="Franklin Gothic Book"/>
            </a:endParaRPr>
          </a:p>
          <a:p>
            <a:pPr marL="926465" marR="74930" lvl="2">
              <a:lnSpc>
                <a:spcPts val="1730"/>
              </a:lnSpc>
              <a:spcBef>
                <a:spcPts val="480"/>
              </a:spcBef>
              <a:buClr>
                <a:srgbClr val="172C4D"/>
              </a:buClr>
              <a:tabLst>
                <a:tab pos="1155065" algn="l"/>
              </a:tabLst>
            </a:pPr>
            <a:endParaRPr sz="1800" dirty="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52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Common</a:t>
            </a:r>
            <a:r>
              <a:rPr sz="2000" spc="-9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Weakness</a:t>
            </a:r>
            <a:r>
              <a:rPr sz="2000" spc="-8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Enumerations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(CWEs)</a:t>
            </a:r>
            <a:endParaRPr sz="2000" dirty="0">
              <a:latin typeface="Franklin Gothic Book"/>
              <a:cs typeface="Franklin Gothic Book"/>
            </a:endParaRPr>
          </a:p>
          <a:p>
            <a:pPr marL="698500" marR="77470" lvl="1" indent="-228600">
              <a:lnSpc>
                <a:spcPct val="80000"/>
              </a:lnSpc>
              <a:spcBef>
                <a:spcPts val="505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800" dirty="0">
                <a:latin typeface="Franklin Gothic Book"/>
                <a:cs typeface="Franklin Gothic Book"/>
              </a:rPr>
              <a:t>A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community-developed</a:t>
            </a:r>
            <a:r>
              <a:rPr sz="1800" dirty="0">
                <a:latin typeface="Franklin Gothic Book"/>
                <a:cs typeface="Franklin Gothic Book"/>
              </a:rPr>
              <a:t> list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of</a:t>
            </a:r>
            <a:r>
              <a:rPr sz="1800" spc="-1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software</a:t>
            </a:r>
            <a:r>
              <a:rPr sz="1800" spc="-15" dirty="0">
                <a:latin typeface="Franklin Gothic Book"/>
                <a:cs typeface="Franklin Gothic Book"/>
              </a:rPr>
              <a:t> </a:t>
            </a:r>
            <a:r>
              <a:rPr sz="1800" spc="-25" dirty="0">
                <a:latin typeface="Franklin Gothic Book"/>
                <a:cs typeface="Franklin Gothic Book"/>
              </a:rPr>
              <a:t>and </a:t>
            </a:r>
            <a:r>
              <a:rPr sz="1800" dirty="0">
                <a:latin typeface="Franklin Gothic Book"/>
                <a:cs typeface="Franklin Gothic Book"/>
              </a:rPr>
              <a:t>hardware</a:t>
            </a:r>
            <a:r>
              <a:rPr sz="1800" spc="-10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weakness</a:t>
            </a:r>
            <a:r>
              <a:rPr sz="1800" spc="-90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types</a:t>
            </a:r>
            <a:endParaRPr sz="1800" dirty="0">
              <a:latin typeface="Franklin Gothic Book"/>
              <a:cs typeface="Franklin Gothic Book"/>
            </a:endParaRPr>
          </a:p>
          <a:p>
            <a:pPr marL="698500" marR="5080" lvl="1" indent="-228600">
              <a:lnSpc>
                <a:spcPct val="80000"/>
              </a:lnSpc>
              <a:spcBef>
                <a:spcPts val="500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800" dirty="0">
                <a:latin typeface="Franklin Gothic Book"/>
                <a:cs typeface="Franklin Gothic Book"/>
              </a:rPr>
              <a:t>Serves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as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common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language,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measuring </a:t>
            </a:r>
            <a:r>
              <a:rPr sz="1800" dirty="0">
                <a:latin typeface="Franklin Gothic Book"/>
                <a:cs typeface="Franklin Gothic Book"/>
              </a:rPr>
              <a:t>stick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for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security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tools,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and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as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baseline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25" dirty="0">
                <a:latin typeface="Franklin Gothic Book"/>
                <a:cs typeface="Franklin Gothic Book"/>
              </a:rPr>
              <a:t>for </a:t>
            </a:r>
            <a:r>
              <a:rPr sz="1800" dirty="0">
                <a:latin typeface="Franklin Gothic Book"/>
                <a:cs typeface="Franklin Gothic Book"/>
              </a:rPr>
              <a:t>weakness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identification,</a:t>
            </a:r>
            <a:r>
              <a:rPr sz="1800" spc="-7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mitigation,</a:t>
            </a:r>
            <a:r>
              <a:rPr sz="1800" spc="-70" dirty="0">
                <a:latin typeface="Franklin Gothic Book"/>
                <a:cs typeface="Franklin Gothic Book"/>
              </a:rPr>
              <a:t> </a:t>
            </a:r>
            <a:r>
              <a:rPr sz="1800" spc="-25" dirty="0">
                <a:latin typeface="Franklin Gothic Book"/>
                <a:cs typeface="Franklin Gothic Book"/>
              </a:rPr>
              <a:t>and </a:t>
            </a:r>
            <a:r>
              <a:rPr sz="1800" spc="-10" dirty="0">
                <a:latin typeface="Franklin Gothic Book"/>
                <a:cs typeface="Franklin Gothic Book"/>
              </a:rPr>
              <a:t>prevention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efforts</a:t>
            </a:r>
            <a:endParaRPr sz="1800" dirty="0">
              <a:latin typeface="Franklin Gothic Book"/>
              <a:cs typeface="Franklin Gothic Book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105400" y="1883752"/>
            <a:ext cx="7086600" cy="2916847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1071207" y="4469090"/>
            <a:ext cx="866775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i="1" dirty="0">
                <a:latin typeface="Franklin Gothic Book"/>
                <a:cs typeface="Franklin Gothic Book"/>
              </a:rPr>
              <a:t>Source:</a:t>
            </a:r>
            <a:r>
              <a:rPr sz="1000" i="1" spc="-35" dirty="0">
                <a:latin typeface="Franklin Gothic Book"/>
                <a:cs typeface="Franklin Gothic Book"/>
              </a:rPr>
              <a:t> </a:t>
            </a:r>
            <a:r>
              <a:rPr sz="1000" i="1" spc="-10" dirty="0">
                <a:latin typeface="Franklin Gothic Book"/>
                <a:cs typeface="Franklin Gothic Book"/>
              </a:rPr>
              <a:t>OWASP</a:t>
            </a:r>
            <a:endParaRPr sz="1000">
              <a:latin typeface="Franklin Gothic Book"/>
              <a:cs typeface="Franklin Gothic Book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6</a:t>
            </a:fld>
            <a:endParaRPr spc="-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Data</a:t>
            </a:r>
            <a:r>
              <a:rPr spc="-90" dirty="0"/>
              <a:t> </a:t>
            </a:r>
            <a:r>
              <a:rPr spc="-10" dirty="0"/>
              <a:t>Factors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537879"/>
            <a:ext cx="8676005" cy="3888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1F4674"/>
                </a:solidFill>
                <a:latin typeface="Franklin Gothic Book"/>
                <a:cs typeface="Franklin Gothic Book"/>
              </a:rPr>
              <a:t>Data</a:t>
            </a:r>
            <a:r>
              <a:rPr sz="1800" spc="-50" dirty="0">
                <a:solidFill>
                  <a:srgbClr val="1F4674"/>
                </a:solidFill>
                <a:latin typeface="Franklin Gothic Book"/>
                <a:cs typeface="Franklin Gothic Book"/>
              </a:rPr>
              <a:t> </a:t>
            </a:r>
            <a:r>
              <a:rPr sz="1800" dirty="0">
                <a:solidFill>
                  <a:srgbClr val="1F4674"/>
                </a:solidFill>
                <a:latin typeface="Franklin Gothic Book"/>
                <a:cs typeface="Franklin Gothic Book"/>
              </a:rPr>
              <a:t>factors</a:t>
            </a:r>
            <a:r>
              <a:rPr sz="1800" spc="-50" dirty="0">
                <a:solidFill>
                  <a:srgbClr val="1F4674"/>
                </a:solidFill>
                <a:latin typeface="Franklin Gothic Book"/>
                <a:cs typeface="Franklin Gothic Book"/>
              </a:rPr>
              <a:t> </a:t>
            </a:r>
            <a:r>
              <a:rPr sz="1800" dirty="0">
                <a:solidFill>
                  <a:srgbClr val="1F4674"/>
                </a:solidFill>
                <a:latin typeface="Franklin Gothic Book"/>
                <a:cs typeface="Franklin Gothic Book"/>
              </a:rPr>
              <a:t>are</a:t>
            </a:r>
            <a:r>
              <a:rPr sz="1800" spc="-55" dirty="0">
                <a:solidFill>
                  <a:srgbClr val="1F4674"/>
                </a:solidFill>
                <a:latin typeface="Franklin Gothic Book"/>
                <a:cs typeface="Franklin Gothic Book"/>
              </a:rPr>
              <a:t> </a:t>
            </a:r>
            <a:r>
              <a:rPr sz="1800" dirty="0">
                <a:solidFill>
                  <a:srgbClr val="1F4674"/>
                </a:solidFill>
                <a:latin typeface="Franklin Gothic Book"/>
                <a:cs typeface="Franklin Gothic Book"/>
              </a:rPr>
              <a:t>listed</a:t>
            </a:r>
            <a:r>
              <a:rPr sz="1800" spc="-40" dirty="0">
                <a:solidFill>
                  <a:srgbClr val="1F4674"/>
                </a:solidFill>
                <a:latin typeface="Franklin Gothic Book"/>
                <a:cs typeface="Franklin Gothic Book"/>
              </a:rPr>
              <a:t> </a:t>
            </a:r>
            <a:r>
              <a:rPr sz="1800" dirty="0">
                <a:solidFill>
                  <a:srgbClr val="1F4674"/>
                </a:solidFill>
                <a:latin typeface="Franklin Gothic Book"/>
                <a:cs typeface="Franklin Gothic Book"/>
              </a:rPr>
              <a:t>for</a:t>
            </a:r>
            <a:r>
              <a:rPr sz="1800" spc="-45" dirty="0">
                <a:solidFill>
                  <a:srgbClr val="1F4674"/>
                </a:solidFill>
                <a:latin typeface="Franklin Gothic Book"/>
                <a:cs typeface="Franklin Gothic Book"/>
              </a:rPr>
              <a:t> </a:t>
            </a:r>
            <a:r>
              <a:rPr sz="1800" dirty="0">
                <a:solidFill>
                  <a:srgbClr val="1F4674"/>
                </a:solidFill>
                <a:latin typeface="Franklin Gothic Book"/>
                <a:cs typeface="Franklin Gothic Book"/>
              </a:rPr>
              <a:t>each</a:t>
            </a:r>
            <a:r>
              <a:rPr sz="1800" spc="-45" dirty="0">
                <a:solidFill>
                  <a:srgbClr val="1F4674"/>
                </a:solidFill>
                <a:latin typeface="Franklin Gothic Book"/>
                <a:cs typeface="Franklin Gothic Book"/>
              </a:rPr>
              <a:t> </a:t>
            </a:r>
            <a:r>
              <a:rPr sz="1800" dirty="0">
                <a:solidFill>
                  <a:srgbClr val="1F4674"/>
                </a:solidFill>
                <a:latin typeface="Franklin Gothic Book"/>
                <a:cs typeface="Franklin Gothic Book"/>
              </a:rPr>
              <a:t>of</a:t>
            </a:r>
            <a:r>
              <a:rPr sz="1800" spc="-40" dirty="0">
                <a:solidFill>
                  <a:srgbClr val="1F4674"/>
                </a:solidFill>
                <a:latin typeface="Franklin Gothic Book"/>
                <a:cs typeface="Franklin Gothic Book"/>
              </a:rPr>
              <a:t> </a:t>
            </a:r>
            <a:r>
              <a:rPr sz="1800" dirty="0">
                <a:solidFill>
                  <a:srgbClr val="1F4674"/>
                </a:solidFill>
                <a:latin typeface="Franklin Gothic Book"/>
                <a:cs typeface="Franklin Gothic Book"/>
              </a:rPr>
              <a:t>the</a:t>
            </a:r>
            <a:r>
              <a:rPr sz="1800" spc="-45" dirty="0">
                <a:solidFill>
                  <a:srgbClr val="1F4674"/>
                </a:solidFill>
                <a:latin typeface="Franklin Gothic Book"/>
                <a:cs typeface="Franklin Gothic Book"/>
              </a:rPr>
              <a:t> </a:t>
            </a:r>
            <a:r>
              <a:rPr sz="1800" spc="-20" dirty="0">
                <a:solidFill>
                  <a:srgbClr val="1F4674"/>
                </a:solidFill>
                <a:latin typeface="Franklin Gothic Book"/>
                <a:cs typeface="Franklin Gothic Book"/>
              </a:rPr>
              <a:t>Top</a:t>
            </a:r>
            <a:r>
              <a:rPr sz="1800" spc="-40" dirty="0">
                <a:solidFill>
                  <a:srgbClr val="1F4674"/>
                </a:solidFill>
                <a:latin typeface="Franklin Gothic Book"/>
                <a:cs typeface="Franklin Gothic Book"/>
              </a:rPr>
              <a:t> </a:t>
            </a:r>
            <a:r>
              <a:rPr sz="1800" dirty="0">
                <a:solidFill>
                  <a:srgbClr val="1F4674"/>
                </a:solidFill>
                <a:latin typeface="Franklin Gothic Book"/>
                <a:cs typeface="Franklin Gothic Book"/>
              </a:rPr>
              <a:t>10</a:t>
            </a:r>
            <a:r>
              <a:rPr sz="1800" spc="-55" dirty="0">
                <a:solidFill>
                  <a:srgbClr val="1F4674"/>
                </a:solidFill>
                <a:latin typeface="Franklin Gothic Book"/>
                <a:cs typeface="Franklin Gothic Book"/>
              </a:rPr>
              <a:t> </a:t>
            </a:r>
            <a:r>
              <a:rPr sz="1800" spc="-10" dirty="0">
                <a:solidFill>
                  <a:srgbClr val="1F4674"/>
                </a:solidFill>
                <a:latin typeface="Franklin Gothic Book"/>
                <a:cs typeface="Franklin Gothic Book"/>
              </a:rPr>
              <a:t>categories:</a:t>
            </a:r>
            <a:endParaRPr sz="1800" dirty="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165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CWEs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Mapped: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number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CWEs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mapped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category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by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Top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10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team</a:t>
            </a:r>
            <a:endParaRPr sz="2000" dirty="0">
              <a:latin typeface="Franklin Gothic Book"/>
              <a:cs typeface="Franklin Gothic Book"/>
            </a:endParaRPr>
          </a:p>
          <a:p>
            <a:pPr marL="241300" marR="340360" indent="-229235">
              <a:lnSpc>
                <a:spcPts val="1920"/>
              </a:lnSpc>
              <a:spcBef>
                <a:spcPts val="98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Incidence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Rate: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percentage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applications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vulnerable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that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CWE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from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population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tested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by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that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organization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that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year</a:t>
            </a:r>
            <a:endParaRPr sz="2000" dirty="0">
              <a:latin typeface="Franklin Gothic Book"/>
              <a:cs typeface="Franklin Gothic Book"/>
            </a:endParaRPr>
          </a:p>
          <a:p>
            <a:pPr marL="240665" marR="349885" indent="-228600">
              <a:lnSpc>
                <a:spcPts val="192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spc="-10" dirty="0">
                <a:latin typeface="Franklin Gothic Book"/>
                <a:cs typeface="Franklin Gothic Book"/>
              </a:rPr>
              <a:t>Weighted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Exploit: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Exploit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sub-</a:t>
            </a:r>
            <a:r>
              <a:rPr sz="2000" dirty="0">
                <a:latin typeface="Franklin Gothic Book"/>
                <a:cs typeface="Franklin Gothic Book"/>
              </a:rPr>
              <a:t>score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from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CVSSv2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CVSSv3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scores </a:t>
            </a:r>
            <a:r>
              <a:rPr sz="2000" dirty="0">
                <a:latin typeface="Franklin Gothic Book"/>
                <a:cs typeface="Franklin Gothic Book"/>
              </a:rPr>
              <a:t>assigned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CVEs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mapped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CWEs,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normalized,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placed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10pt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scale</a:t>
            </a:r>
            <a:endParaRPr sz="2000" dirty="0">
              <a:latin typeface="Franklin Gothic Book"/>
              <a:cs typeface="Franklin Gothic Book"/>
            </a:endParaRPr>
          </a:p>
          <a:p>
            <a:pPr marL="241300" marR="349250" indent="-229235">
              <a:lnSpc>
                <a:spcPts val="1920"/>
              </a:lnSpc>
              <a:spcBef>
                <a:spcPts val="99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spc="-10" dirty="0">
                <a:latin typeface="Franklin Gothic Book"/>
                <a:cs typeface="Franklin Gothic Book"/>
              </a:rPr>
              <a:t>Weighted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Impact: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Impact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sub-</a:t>
            </a:r>
            <a:r>
              <a:rPr sz="2000" dirty="0">
                <a:latin typeface="Franklin Gothic Book"/>
                <a:cs typeface="Franklin Gothic Book"/>
              </a:rPr>
              <a:t>score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from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CVSSv2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CVSSv3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scores </a:t>
            </a:r>
            <a:r>
              <a:rPr sz="2000" dirty="0">
                <a:latin typeface="Franklin Gothic Book"/>
                <a:cs typeface="Franklin Gothic Book"/>
              </a:rPr>
              <a:t>assigned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CVEs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mapped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CWEs,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normalized,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placed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10pt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scale</a:t>
            </a:r>
            <a:endParaRPr sz="2000" dirty="0">
              <a:latin typeface="Franklin Gothic Book"/>
              <a:cs typeface="Franklin Gothic Book"/>
            </a:endParaRPr>
          </a:p>
          <a:p>
            <a:pPr marL="241300" marR="739140" indent="-229235">
              <a:lnSpc>
                <a:spcPts val="192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Total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Occurrences:</a:t>
            </a:r>
            <a:r>
              <a:rPr sz="2000" spc="-9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Total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number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applications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found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have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CWEs </a:t>
            </a:r>
            <a:r>
              <a:rPr sz="2000" dirty="0">
                <a:latin typeface="Franklin Gothic Book"/>
                <a:cs typeface="Franklin Gothic Book"/>
              </a:rPr>
              <a:t>mapped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category</a:t>
            </a:r>
            <a:endParaRPr sz="2000" dirty="0">
              <a:latin typeface="Franklin Gothic Book"/>
              <a:cs typeface="Franklin Gothic Book"/>
            </a:endParaRPr>
          </a:p>
          <a:p>
            <a:pPr marL="241300" marR="191135" indent="-229235">
              <a:lnSpc>
                <a:spcPts val="192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Total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CVEs: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Total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number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CVEs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National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Vulnerability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Database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(NVD </a:t>
            </a:r>
            <a:r>
              <a:rPr sz="2000" dirty="0">
                <a:latin typeface="Franklin Gothic Book"/>
                <a:cs typeface="Franklin Gothic Book"/>
              </a:rPr>
              <a:t>DB)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that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were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mapped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CWEs</a:t>
            </a:r>
            <a:r>
              <a:rPr sz="2000" spc="-1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mapped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category</a:t>
            </a:r>
            <a:endParaRPr sz="2000" dirty="0">
              <a:latin typeface="Franklin Gothic Book"/>
              <a:cs typeface="Franklin Gothic Book"/>
            </a:endParaRPr>
          </a:p>
        </p:txBody>
      </p:sp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29978" y="2558795"/>
            <a:ext cx="2462021" cy="2687573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7</a:t>
            </a:fld>
            <a:endParaRPr spc="-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A01:2021</a:t>
            </a:r>
            <a:r>
              <a:rPr spc="-85" dirty="0"/>
              <a:t> </a:t>
            </a:r>
            <a:r>
              <a:rPr dirty="0"/>
              <a:t>–</a:t>
            </a:r>
            <a:r>
              <a:rPr spc="-90" dirty="0"/>
              <a:t> </a:t>
            </a:r>
            <a:r>
              <a:rPr dirty="0"/>
              <a:t>Broken</a:t>
            </a:r>
            <a:r>
              <a:rPr spc="-120" dirty="0"/>
              <a:t> </a:t>
            </a:r>
            <a:r>
              <a:rPr dirty="0"/>
              <a:t>Access</a:t>
            </a:r>
            <a:r>
              <a:rPr spc="-120" dirty="0"/>
              <a:t> </a:t>
            </a:r>
            <a:r>
              <a:rPr spc="-10" dirty="0"/>
              <a:t>Control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431" y="2473897"/>
            <a:ext cx="6077585" cy="313436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80"/>
              </a:spcBef>
            </a:pPr>
            <a:r>
              <a:rPr sz="2000" dirty="0">
                <a:latin typeface="Franklin Gothic Book"/>
                <a:cs typeface="Franklin Gothic Book"/>
              </a:rPr>
              <a:t>Example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Scenario:</a:t>
            </a:r>
            <a:endParaRPr sz="2000">
              <a:latin typeface="Franklin Gothic Book"/>
              <a:cs typeface="Franklin Gothic Book"/>
            </a:endParaRPr>
          </a:p>
          <a:p>
            <a:pPr marL="12700">
              <a:lnSpc>
                <a:spcPts val="2039"/>
              </a:lnSpc>
              <a:spcBef>
                <a:spcPts val="280"/>
              </a:spcBef>
            </a:pPr>
            <a:r>
              <a:rPr sz="2000" dirty="0">
                <a:latin typeface="Franklin Gothic Book"/>
                <a:cs typeface="Franklin Gothic Book"/>
              </a:rPr>
              <a:t>An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application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unverified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structured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query</a:t>
            </a:r>
            <a:endParaRPr sz="2000">
              <a:latin typeface="Franklin Gothic Book"/>
              <a:cs typeface="Franklin Gothic Book"/>
            </a:endParaRPr>
          </a:p>
          <a:p>
            <a:pPr marL="12700" marR="1217295">
              <a:lnSpc>
                <a:spcPct val="70000"/>
              </a:lnSpc>
              <a:spcBef>
                <a:spcPts val="360"/>
              </a:spcBef>
            </a:pPr>
            <a:r>
              <a:rPr sz="2000" dirty="0">
                <a:latin typeface="Franklin Gothic Book"/>
                <a:cs typeface="Franklin Gothic Book"/>
              </a:rPr>
              <a:t>language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(SQL)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call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that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accessing</a:t>
            </a:r>
            <a:r>
              <a:rPr sz="2000" spc="-10" dirty="0">
                <a:latin typeface="Franklin Gothic Book"/>
                <a:cs typeface="Franklin Gothic Book"/>
              </a:rPr>
              <a:t> account information:</a:t>
            </a:r>
            <a:endParaRPr sz="2000">
              <a:latin typeface="Franklin Gothic Book"/>
              <a:cs typeface="Franklin Gothic Book"/>
            </a:endParaRPr>
          </a:p>
          <a:p>
            <a:pPr marL="75565" marR="772795">
              <a:lnSpc>
                <a:spcPts val="2680"/>
              </a:lnSpc>
              <a:spcBef>
                <a:spcPts val="135"/>
              </a:spcBef>
            </a:pPr>
            <a:r>
              <a:rPr sz="2000" i="1" spc="-10" dirty="0">
                <a:latin typeface="Franklin Gothic Book"/>
                <a:cs typeface="Franklin Gothic Book"/>
              </a:rPr>
              <a:t>pstmt.setString(1,</a:t>
            </a:r>
            <a:r>
              <a:rPr sz="2000" i="1" spc="-15" dirty="0">
                <a:latin typeface="Franklin Gothic Book"/>
                <a:cs typeface="Franklin Gothic Book"/>
              </a:rPr>
              <a:t> </a:t>
            </a:r>
            <a:r>
              <a:rPr sz="2000" i="1" spc="-10" dirty="0">
                <a:latin typeface="Franklin Gothic Book"/>
                <a:cs typeface="Franklin Gothic Book"/>
              </a:rPr>
              <a:t>request.getParameter("acct")); </a:t>
            </a:r>
            <a:r>
              <a:rPr sz="2000" i="1" dirty="0">
                <a:latin typeface="Franklin Gothic Book"/>
                <a:cs typeface="Franklin Gothic Book"/>
              </a:rPr>
              <a:t>ResultSet</a:t>
            </a:r>
            <a:r>
              <a:rPr sz="2000" i="1" spc="-50" dirty="0">
                <a:latin typeface="Franklin Gothic Book"/>
                <a:cs typeface="Franklin Gothic Book"/>
              </a:rPr>
              <a:t> </a:t>
            </a:r>
            <a:r>
              <a:rPr sz="2000" i="1" dirty="0">
                <a:latin typeface="Franklin Gothic Book"/>
                <a:cs typeface="Franklin Gothic Book"/>
              </a:rPr>
              <a:t>results</a:t>
            </a:r>
            <a:r>
              <a:rPr sz="2000" i="1" spc="-55" dirty="0">
                <a:latin typeface="Franklin Gothic Book"/>
                <a:cs typeface="Franklin Gothic Book"/>
              </a:rPr>
              <a:t> </a:t>
            </a:r>
            <a:r>
              <a:rPr sz="2000" i="1" dirty="0">
                <a:latin typeface="Franklin Gothic Book"/>
                <a:cs typeface="Franklin Gothic Book"/>
              </a:rPr>
              <a:t>=</a:t>
            </a:r>
            <a:r>
              <a:rPr sz="2000" i="1" spc="-40" dirty="0">
                <a:latin typeface="Franklin Gothic Book"/>
                <a:cs typeface="Franklin Gothic Book"/>
              </a:rPr>
              <a:t> </a:t>
            </a:r>
            <a:r>
              <a:rPr sz="2000" i="1" spc="-10" dirty="0">
                <a:latin typeface="Franklin Gothic Book"/>
                <a:cs typeface="Franklin Gothic Book"/>
              </a:rPr>
              <a:t>pstmt.executeQuery(</a:t>
            </a:r>
            <a:r>
              <a:rPr sz="2000" i="1" spc="-30" dirty="0">
                <a:latin typeface="Franklin Gothic Book"/>
                <a:cs typeface="Franklin Gothic Book"/>
              </a:rPr>
              <a:t> </a:t>
            </a:r>
            <a:r>
              <a:rPr sz="2000" i="1" spc="-25" dirty="0">
                <a:latin typeface="Franklin Gothic Book"/>
                <a:cs typeface="Franklin Gothic Book"/>
              </a:rPr>
              <a:t>);</a:t>
            </a:r>
            <a:endParaRPr sz="2000">
              <a:latin typeface="Franklin Gothic Book"/>
              <a:cs typeface="Franklin Gothic Book"/>
            </a:endParaRPr>
          </a:p>
          <a:p>
            <a:pPr marL="12700">
              <a:lnSpc>
                <a:spcPts val="2039"/>
              </a:lnSpc>
              <a:spcBef>
                <a:spcPts val="145"/>
              </a:spcBef>
            </a:pPr>
            <a:r>
              <a:rPr sz="2000" dirty="0">
                <a:latin typeface="Franklin Gothic Book"/>
                <a:cs typeface="Franklin Gothic Book"/>
              </a:rPr>
              <a:t>An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attacker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simply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modifies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browser's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'acct'</a:t>
            </a:r>
            <a:endParaRPr sz="2000">
              <a:latin typeface="Franklin Gothic Book"/>
              <a:cs typeface="Franklin Gothic Book"/>
            </a:endParaRPr>
          </a:p>
          <a:p>
            <a:pPr marL="12700">
              <a:lnSpc>
                <a:spcPts val="1680"/>
              </a:lnSpc>
            </a:pPr>
            <a:r>
              <a:rPr sz="2000" dirty="0">
                <a:latin typeface="Franklin Gothic Book"/>
                <a:cs typeface="Franklin Gothic Book"/>
              </a:rPr>
              <a:t>parameter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send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whatever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account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number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they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want.</a:t>
            </a:r>
            <a:endParaRPr sz="2000">
              <a:latin typeface="Franklin Gothic Book"/>
              <a:cs typeface="Franklin Gothic Book"/>
            </a:endParaRPr>
          </a:p>
          <a:p>
            <a:pPr marL="12700" marR="568325">
              <a:lnSpc>
                <a:spcPct val="70000"/>
              </a:lnSpc>
              <a:spcBef>
                <a:spcPts val="360"/>
              </a:spcBef>
            </a:pPr>
            <a:r>
              <a:rPr sz="2000" dirty="0">
                <a:latin typeface="Franklin Gothic Book"/>
                <a:cs typeface="Franklin Gothic Book"/>
              </a:rPr>
              <a:t>If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not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correctly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verified,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attacker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access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any </a:t>
            </a:r>
            <a:r>
              <a:rPr sz="2000" dirty="0">
                <a:latin typeface="Franklin Gothic Book"/>
                <a:cs typeface="Franklin Gothic Book"/>
              </a:rPr>
              <a:t>user's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account.</a:t>
            </a:r>
            <a:endParaRPr sz="2000">
              <a:latin typeface="Franklin Gothic Book"/>
              <a:cs typeface="Franklin Gothic Book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2000" i="1" spc="-10" dirty="0">
                <a:latin typeface="Franklin Gothic Book"/>
                <a:cs typeface="Franklin Gothic Book"/>
              </a:rPr>
              <a:t>https://example.com/app/accountInfo?acct=notmyacct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535798" y="2878454"/>
            <a:ext cx="4466590" cy="2694940"/>
          </a:xfrm>
          <a:prstGeom prst="rect">
            <a:avLst/>
          </a:prstGeom>
          <a:ln w="9525">
            <a:solidFill>
              <a:srgbClr val="1F4674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0170" marR="1339215">
              <a:lnSpc>
                <a:spcPts val="2160"/>
              </a:lnSpc>
              <a:spcBef>
                <a:spcPts val="325"/>
              </a:spcBef>
            </a:pPr>
            <a:r>
              <a:rPr sz="2000" dirty="0">
                <a:latin typeface="Franklin Gothic Book"/>
                <a:cs typeface="Franklin Gothic Book"/>
              </a:rPr>
              <a:t>Notable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Common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Weakness </a:t>
            </a:r>
            <a:r>
              <a:rPr sz="2000" dirty="0">
                <a:latin typeface="Franklin Gothic Book"/>
                <a:cs typeface="Franklin Gothic Book"/>
              </a:rPr>
              <a:t>Enumerations</a:t>
            </a:r>
            <a:r>
              <a:rPr sz="2000" spc="-9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(CWEs):</a:t>
            </a:r>
            <a:endParaRPr sz="2000">
              <a:latin typeface="Franklin Gothic Book"/>
              <a:cs typeface="Franklin Gothic Book"/>
            </a:endParaRPr>
          </a:p>
          <a:p>
            <a:pPr marL="318770" marR="200660" indent="-229235">
              <a:lnSpc>
                <a:spcPts val="216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318770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200:</a:t>
            </a:r>
            <a:r>
              <a:rPr sz="2000" spc="-1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Exposure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Sensitive Information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Unauthorized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Actor</a:t>
            </a:r>
            <a:endParaRPr sz="2000">
              <a:latin typeface="Franklin Gothic Book"/>
              <a:cs typeface="Franklin Gothic Book"/>
            </a:endParaRPr>
          </a:p>
          <a:p>
            <a:pPr marL="318770" marR="762635" indent="-229235">
              <a:lnSpc>
                <a:spcPts val="216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318770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201: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Insertion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Sensitive Information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Into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Sent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Data</a:t>
            </a:r>
            <a:endParaRPr sz="2000">
              <a:latin typeface="Franklin Gothic Book"/>
              <a:cs typeface="Franklin Gothic Book"/>
            </a:endParaRPr>
          </a:p>
          <a:p>
            <a:pPr marL="318770" indent="-228600">
              <a:lnSpc>
                <a:spcPct val="100000"/>
              </a:lnSpc>
              <a:spcBef>
                <a:spcPts val="725"/>
              </a:spcBef>
              <a:buClr>
                <a:srgbClr val="1F4674"/>
              </a:buClr>
              <a:buFont typeface="Arial"/>
              <a:buChar char="•"/>
              <a:tabLst>
                <a:tab pos="318770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352: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Cross-</a:t>
            </a:r>
            <a:r>
              <a:rPr sz="2000" dirty="0">
                <a:latin typeface="Franklin Gothic Book"/>
                <a:cs typeface="Franklin Gothic Book"/>
              </a:rPr>
              <a:t>Site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Request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Forgery</a:t>
            </a:r>
            <a:endParaRPr sz="2000">
              <a:latin typeface="Franklin Gothic Book"/>
              <a:cs typeface="Franklin Gothic Book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38200" y="1396872"/>
          <a:ext cx="7957817" cy="10140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3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17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30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50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734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836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27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7683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8800">
                <a:tc>
                  <a:txBody>
                    <a:bodyPr/>
                    <a:lstStyle/>
                    <a:p>
                      <a:pPr marL="25082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CWEs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  <a:p>
                      <a:pPr marL="17081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Mapped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7680" marR="148590" indent="-31559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Max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45770" marR="137160" indent="-28956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0045" marR="143510" indent="-21526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Exploit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8140" marR="155575" indent="-20764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Impact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3195" marR="202565" indent="25019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Total Occurrences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305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Total CVEs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5" dirty="0">
                          <a:latin typeface="Franklin Gothic Book"/>
                          <a:cs typeface="Franklin Gothic Book"/>
                        </a:rPr>
                        <a:t>34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9116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55.97%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9179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3.81%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6.92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5.93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892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318,487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26034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19,013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8</a:t>
            </a:fld>
            <a:endParaRPr spc="-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Broken</a:t>
            </a:r>
            <a:r>
              <a:rPr spc="-85" dirty="0"/>
              <a:t> </a:t>
            </a:r>
            <a:r>
              <a:rPr dirty="0"/>
              <a:t>Access</a:t>
            </a:r>
            <a:r>
              <a:rPr spc="-85" dirty="0"/>
              <a:t> </a:t>
            </a:r>
            <a:r>
              <a:rPr dirty="0"/>
              <a:t>Control</a:t>
            </a:r>
            <a:r>
              <a:rPr spc="-85" dirty="0"/>
              <a:t> </a:t>
            </a:r>
            <a:r>
              <a:rPr spc="-10" dirty="0"/>
              <a:t>Vulnerabilities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569721"/>
            <a:ext cx="11184255" cy="438467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241300" marR="131445" indent="-229235">
              <a:lnSpc>
                <a:spcPts val="2160"/>
              </a:lnSpc>
              <a:spcBef>
                <a:spcPts val="37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Violation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principle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least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privilege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deny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by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default,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where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access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should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only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granted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for </a:t>
            </a:r>
            <a:r>
              <a:rPr sz="2000" dirty="0">
                <a:latin typeface="Franklin Gothic Book"/>
                <a:cs typeface="Franklin Gothic Book"/>
              </a:rPr>
              <a:t>particular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capabilities,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roles,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users,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but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available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anyone.</a:t>
            </a:r>
            <a:endParaRPr sz="2000">
              <a:latin typeface="Franklin Gothic Book"/>
              <a:cs typeface="Franklin Gothic Book"/>
            </a:endParaRPr>
          </a:p>
          <a:p>
            <a:pPr marL="241300" marR="689610" indent="-229235">
              <a:lnSpc>
                <a:spcPts val="216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Bypassing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access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control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checks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by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modifying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URL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(parameter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tampering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force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browsing), </a:t>
            </a:r>
            <a:r>
              <a:rPr sz="2000" dirty="0">
                <a:latin typeface="Franklin Gothic Book"/>
                <a:cs typeface="Franklin Gothic Book"/>
              </a:rPr>
              <a:t>internal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application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state,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HTML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page,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by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using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attack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tool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modifying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API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requests.</a:t>
            </a:r>
            <a:endParaRPr sz="2000">
              <a:latin typeface="Franklin Gothic Book"/>
              <a:cs typeface="Franklin Gothic Book"/>
            </a:endParaRPr>
          </a:p>
          <a:p>
            <a:pPr marL="241300" marR="5080" indent="-229235">
              <a:lnSpc>
                <a:spcPts val="216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Permitting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viewing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editing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someone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else's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account,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by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providing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its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unique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identifier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(insecure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direct </a:t>
            </a:r>
            <a:r>
              <a:rPr sz="2000" dirty="0">
                <a:latin typeface="Franklin Gothic Book"/>
                <a:cs typeface="Franklin Gothic Book"/>
              </a:rPr>
              <a:t>object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references).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2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Accessing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API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with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missing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access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controls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for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POST,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PUT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DELETE.</a:t>
            </a:r>
            <a:endParaRPr sz="2000">
              <a:latin typeface="Franklin Gothic Book"/>
              <a:cs typeface="Franklin Gothic Book"/>
            </a:endParaRPr>
          </a:p>
          <a:p>
            <a:pPr marL="241300" marR="295275" indent="-229235">
              <a:lnSpc>
                <a:spcPts val="2160"/>
              </a:lnSpc>
              <a:spcBef>
                <a:spcPts val="103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Elevation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privilege;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acting</a:t>
            </a:r>
            <a:r>
              <a:rPr sz="2000" spc="-1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user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without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being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logged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acting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admin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when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logged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in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1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20" dirty="0">
                <a:latin typeface="Franklin Gothic Book"/>
                <a:cs typeface="Franklin Gothic Book"/>
              </a:rPr>
              <a:t> user.</a:t>
            </a:r>
            <a:endParaRPr sz="2000">
              <a:latin typeface="Franklin Gothic Book"/>
              <a:cs typeface="Franklin Gothic Book"/>
            </a:endParaRPr>
          </a:p>
          <a:p>
            <a:pPr marL="241300" marR="201930" indent="-229235">
              <a:lnSpc>
                <a:spcPts val="216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Metadata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manipulation,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such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replaying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tampering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with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JSON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Web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Token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(JWT)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access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control </a:t>
            </a:r>
            <a:r>
              <a:rPr sz="2000" dirty="0">
                <a:latin typeface="Franklin Gothic Book"/>
                <a:cs typeface="Franklin Gothic Book"/>
              </a:rPr>
              <a:t>token,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cookie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hidden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field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manipulated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elevate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privileges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abusing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JWT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invalidation.</a:t>
            </a:r>
            <a:endParaRPr sz="2000">
              <a:latin typeface="Franklin Gothic Book"/>
              <a:cs typeface="Franklin Gothic Book"/>
            </a:endParaRPr>
          </a:p>
          <a:p>
            <a:pPr marL="241300" marR="916305" indent="-229235">
              <a:lnSpc>
                <a:spcPts val="216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Force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browsing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authenticated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pages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unauthenticated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user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privileged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pages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50" dirty="0">
                <a:latin typeface="Franklin Gothic Book"/>
                <a:cs typeface="Franklin Gothic Book"/>
              </a:rPr>
              <a:t> a </a:t>
            </a:r>
            <a:r>
              <a:rPr sz="2000" dirty="0">
                <a:latin typeface="Franklin Gothic Book"/>
                <a:cs typeface="Franklin Gothic Book"/>
              </a:rPr>
              <a:t>standard</a:t>
            </a:r>
            <a:r>
              <a:rPr sz="2000" spc="-9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user.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9</a:t>
            </a:fld>
            <a:endParaRPr spc="-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Broken</a:t>
            </a:r>
            <a:r>
              <a:rPr spc="-85" dirty="0"/>
              <a:t> </a:t>
            </a:r>
            <a:r>
              <a:rPr dirty="0"/>
              <a:t>Access</a:t>
            </a:r>
            <a:r>
              <a:rPr spc="-85" dirty="0"/>
              <a:t> </a:t>
            </a:r>
            <a:r>
              <a:rPr dirty="0"/>
              <a:t>Control</a:t>
            </a:r>
            <a:r>
              <a:rPr spc="-85" dirty="0"/>
              <a:t> </a:t>
            </a:r>
            <a:r>
              <a:rPr spc="-10" dirty="0"/>
              <a:t>Prevention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573531"/>
            <a:ext cx="11058525" cy="427863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241300" marR="5080" indent="-228600">
              <a:lnSpc>
                <a:spcPts val="1939"/>
              </a:lnSpc>
              <a:spcBef>
                <a:spcPts val="34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Franklin Gothic Book"/>
                <a:cs typeface="Franklin Gothic Book"/>
              </a:rPr>
              <a:t>Access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control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only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effective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trusted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server-</a:t>
            </a:r>
            <a:r>
              <a:rPr sz="1800" dirty="0">
                <a:latin typeface="Franklin Gothic Book"/>
                <a:cs typeface="Franklin Gothic Book"/>
              </a:rPr>
              <a:t>side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code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server-</a:t>
            </a:r>
            <a:r>
              <a:rPr sz="1800" dirty="0">
                <a:latin typeface="Franklin Gothic Book"/>
                <a:cs typeface="Franklin Gothic Book"/>
              </a:rPr>
              <a:t>less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application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programming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interface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(API), </a:t>
            </a:r>
            <a:r>
              <a:rPr sz="1800" dirty="0">
                <a:latin typeface="Franklin Gothic Book"/>
                <a:cs typeface="Franklin Gothic Book"/>
              </a:rPr>
              <a:t>where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attacker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cannot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modify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access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control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check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metadata.</a:t>
            </a:r>
            <a:endParaRPr sz="18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6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Franklin Gothic Book"/>
                <a:cs typeface="Franklin Gothic Book"/>
              </a:rPr>
              <a:t>Except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for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public</a:t>
            </a:r>
            <a:r>
              <a:rPr sz="1800" spc="-7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resources,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deny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by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default.</a:t>
            </a:r>
            <a:endParaRPr sz="1800">
              <a:latin typeface="Franklin Gothic Book"/>
              <a:cs typeface="Franklin Gothic Book"/>
            </a:endParaRPr>
          </a:p>
          <a:p>
            <a:pPr marL="241300" marR="141605" indent="-228600">
              <a:lnSpc>
                <a:spcPts val="1939"/>
              </a:lnSpc>
              <a:spcBef>
                <a:spcPts val="102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Franklin Gothic Book"/>
                <a:cs typeface="Franklin Gothic Book"/>
              </a:rPr>
              <a:t>Implement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access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control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mechanisms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once,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and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re-</a:t>
            </a:r>
            <a:r>
              <a:rPr sz="1800" dirty="0">
                <a:latin typeface="Franklin Gothic Book"/>
                <a:cs typeface="Franklin Gothic Book"/>
              </a:rPr>
              <a:t>use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them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throughout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application,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including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minimizing </a:t>
            </a:r>
            <a:r>
              <a:rPr sz="1800" spc="-20" dirty="0">
                <a:latin typeface="Franklin Gothic Book"/>
                <a:cs typeface="Franklin Gothic Book"/>
              </a:rPr>
              <a:t>Cross-</a:t>
            </a:r>
            <a:r>
              <a:rPr sz="1800" dirty="0">
                <a:latin typeface="Franklin Gothic Book"/>
                <a:cs typeface="Franklin Gothic Book"/>
              </a:rPr>
              <a:t>Origin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Resource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Sharing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(CORS)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usage.</a:t>
            </a:r>
            <a:endParaRPr sz="1800">
              <a:latin typeface="Franklin Gothic Book"/>
              <a:cs typeface="Franklin Gothic Book"/>
            </a:endParaRPr>
          </a:p>
          <a:p>
            <a:pPr marL="241300" marR="356235" indent="-228600">
              <a:lnSpc>
                <a:spcPts val="1939"/>
              </a:lnSpc>
              <a:spcBef>
                <a:spcPts val="101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Franklin Gothic Book"/>
                <a:cs typeface="Franklin Gothic Book"/>
              </a:rPr>
              <a:t>Model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access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controls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should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enforce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record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ownership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rather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than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accepting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that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user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can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create,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read, </a:t>
            </a:r>
            <a:r>
              <a:rPr sz="1800" dirty="0">
                <a:latin typeface="Franklin Gothic Book"/>
                <a:cs typeface="Franklin Gothic Book"/>
              </a:rPr>
              <a:t>update,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delete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any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record.</a:t>
            </a:r>
            <a:endParaRPr sz="18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6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Franklin Gothic Book"/>
                <a:cs typeface="Franklin Gothic Book"/>
              </a:rPr>
              <a:t>Unique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application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business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limit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requirements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should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be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enforced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by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domain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models.</a:t>
            </a:r>
            <a:endParaRPr sz="1800">
              <a:latin typeface="Franklin Gothic Book"/>
              <a:cs typeface="Franklin Gothic Book"/>
            </a:endParaRPr>
          </a:p>
          <a:p>
            <a:pPr marL="241300" marR="223520" indent="-228600">
              <a:lnSpc>
                <a:spcPts val="1939"/>
              </a:lnSpc>
              <a:spcBef>
                <a:spcPts val="102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Franklin Gothic Book"/>
                <a:cs typeface="Franklin Gothic Book"/>
              </a:rPr>
              <a:t>Disable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web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server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directory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listing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and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ensure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file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metadata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(e.g.,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.git)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and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backup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files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not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present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within </a:t>
            </a:r>
            <a:r>
              <a:rPr sz="1800" dirty="0">
                <a:latin typeface="Franklin Gothic Book"/>
                <a:cs typeface="Franklin Gothic Book"/>
              </a:rPr>
              <a:t>web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roots.</a:t>
            </a:r>
            <a:endParaRPr sz="18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6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Franklin Gothic Book"/>
                <a:cs typeface="Franklin Gothic Book"/>
              </a:rPr>
              <a:t>Log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access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control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failures,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alert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admins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when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appropriate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(e.g.,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repeated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failures).</a:t>
            </a:r>
            <a:endParaRPr sz="18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8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Franklin Gothic Book"/>
                <a:cs typeface="Franklin Gothic Book"/>
              </a:rPr>
              <a:t>Rate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limit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API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and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controller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access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to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minimize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harm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from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automated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attack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tooling.</a:t>
            </a:r>
            <a:endParaRPr sz="18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8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Franklin Gothic Book"/>
                <a:cs typeface="Franklin Gothic Book"/>
              </a:rPr>
              <a:t>Stateful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session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identifiers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should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be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invalidated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on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server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after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logout.</a:t>
            </a:r>
            <a:endParaRPr sz="180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10</a:t>
            </a:fld>
            <a:endParaRPr spc="-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A02:2021</a:t>
            </a:r>
            <a:r>
              <a:rPr spc="-80" dirty="0"/>
              <a:t> </a:t>
            </a:r>
            <a:r>
              <a:rPr dirty="0"/>
              <a:t>–</a:t>
            </a:r>
            <a:r>
              <a:rPr spc="-95" dirty="0"/>
              <a:t> </a:t>
            </a:r>
            <a:r>
              <a:rPr dirty="0"/>
              <a:t>Cryptographic</a:t>
            </a:r>
            <a:r>
              <a:rPr spc="-114" dirty="0"/>
              <a:t> </a:t>
            </a:r>
            <a:r>
              <a:rPr spc="-10" dirty="0"/>
              <a:t>Failures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20496" y="1740115"/>
          <a:ext cx="7957817" cy="937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3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17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30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50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734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836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27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58800">
                <a:tc>
                  <a:txBody>
                    <a:bodyPr/>
                    <a:lstStyle/>
                    <a:p>
                      <a:pPr marL="25082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CWEs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  <a:p>
                      <a:pPr marL="17081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Mapped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7680" marR="148590" indent="-31559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Max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45770" marR="137160" indent="-28956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0045" marR="143510" indent="-21526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Exploit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8140" marR="155575" indent="-20764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Impact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3195" marR="202565" indent="25019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Total Occurrences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305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Total CVEs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5" dirty="0">
                          <a:latin typeface="Franklin Gothic Book"/>
                          <a:cs typeface="Franklin Gothic Book"/>
                        </a:rPr>
                        <a:t>29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8544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46.44%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8862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4.49%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7.29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10160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6.81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194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233,788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27305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3,075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16939" y="2826909"/>
            <a:ext cx="5007610" cy="2200275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2000" dirty="0">
                <a:latin typeface="Franklin Gothic Book"/>
                <a:cs typeface="Franklin Gothic Book"/>
              </a:rPr>
              <a:t>Example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Scenario:</a:t>
            </a:r>
            <a:endParaRPr sz="2000">
              <a:latin typeface="Franklin Gothic Book"/>
              <a:cs typeface="Franklin Gothic Book"/>
            </a:endParaRPr>
          </a:p>
          <a:p>
            <a:pPr marL="12700" marR="5080">
              <a:lnSpc>
                <a:spcPts val="2160"/>
              </a:lnSpc>
              <a:spcBef>
                <a:spcPts val="1035"/>
              </a:spcBef>
            </a:pPr>
            <a:r>
              <a:rPr sz="2000" dirty="0">
                <a:latin typeface="Franklin Gothic Book"/>
                <a:cs typeface="Franklin Gothic Book"/>
              </a:rPr>
              <a:t>An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application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encrypts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credit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card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numbers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in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database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using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automatic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database </a:t>
            </a:r>
            <a:r>
              <a:rPr sz="2000" dirty="0">
                <a:latin typeface="Franklin Gothic Book"/>
                <a:cs typeface="Franklin Gothic Book"/>
              </a:rPr>
              <a:t>encryption,</a:t>
            </a:r>
            <a:r>
              <a:rPr sz="2000" spc="-1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but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this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is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automatically </a:t>
            </a:r>
            <a:r>
              <a:rPr sz="2000" dirty="0">
                <a:latin typeface="Franklin Gothic Book"/>
                <a:cs typeface="Franklin Gothic Book"/>
              </a:rPr>
              <a:t>decrypted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when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retrieved,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allowing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spc="-50" dirty="0">
                <a:latin typeface="Franklin Gothic Book"/>
                <a:cs typeface="Franklin Gothic Book"/>
              </a:rPr>
              <a:t>a </a:t>
            </a:r>
            <a:r>
              <a:rPr sz="2000" dirty="0">
                <a:latin typeface="Franklin Gothic Book"/>
                <a:cs typeface="Franklin Gothic Book"/>
              </a:rPr>
              <a:t>structured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query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language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(SQL)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injection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flaw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retrieve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credit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card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numbers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clear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text.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304407" y="3107054"/>
            <a:ext cx="5697855" cy="1973580"/>
          </a:xfrm>
          <a:prstGeom prst="rect">
            <a:avLst/>
          </a:prstGeom>
          <a:ln w="9525">
            <a:solidFill>
              <a:srgbClr val="1F4674"/>
            </a:solidFill>
          </a:ln>
        </p:spPr>
        <p:txBody>
          <a:bodyPr vert="horz" wrap="square" lIns="0" tIns="698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55"/>
              </a:spcBef>
            </a:pPr>
            <a:r>
              <a:rPr sz="2000" dirty="0">
                <a:latin typeface="Franklin Gothic Book"/>
                <a:cs typeface="Franklin Gothic Book"/>
              </a:rPr>
              <a:t>Notable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Common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Weakness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Enumerations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(CWEs):</a:t>
            </a:r>
            <a:endParaRPr sz="20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65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259:</a:t>
            </a:r>
            <a:r>
              <a:rPr sz="2000" spc="1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25" dirty="0">
                <a:latin typeface="Franklin Gothic Book"/>
                <a:cs typeface="Franklin Gothic Book"/>
              </a:rPr>
              <a:t> Hard-</a:t>
            </a:r>
            <a:r>
              <a:rPr sz="2000" dirty="0">
                <a:latin typeface="Franklin Gothic Book"/>
                <a:cs typeface="Franklin Gothic Book"/>
              </a:rPr>
              <a:t>coded </a:t>
            </a:r>
            <a:r>
              <a:rPr sz="2000" spc="-10" dirty="0">
                <a:latin typeface="Franklin Gothic Book"/>
                <a:cs typeface="Franklin Gothic Book"/>
              </a:rPr>
              <a:t>Password</a:t>
            </a:r>
            <a:endParaRPr sz="20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60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spc="-55" dirty="0">
                <a:latin typeface="Franklin Gothic Book"/>
                <a:cs typeface="Franklin Gothic Book"/>
              </a:rPr>
              <a:t>327:</a:t>
            </a:r>
            <a:r>
              <a:rPr sz="2000" spc="-1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Broken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Risky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Crypto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Algorithm</a:t>
            </a:r>
            <a:endParaRPr sz="20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60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331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Insufficient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Entropy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11</a:t>
            </a:fld>
            <a:endParaRPr spc="-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Cryptographic</a:t>
            </a:r>
            <a:r>
              <a:rPr spc="-150" dirty="0"/>
              <a:t> </a:t>
            </a:r>
            <a:r>
              <a:rPr dirty="0"/>
              <a:t>Failure</a:t>
            </a:r>
            <a:r>
              <a:rPr spc="-130" dirty="0"/>
              <a:t> </a:t>
            </a:r>
            <a:r>
              <a:rPr spc="-10" dirty="0"/>
              <a:t>Vulnerabilities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41" y="1473632"/>
            <a:ext cx="10229215" cy="4378325"/>
          </a:xfrm>
          <a:prstGeom prst="rect">
            <a:avLst/>
          </a:prstGeom>
        </p:spPr>
        <p:txBody>
          <a:bodyPr vert="horz" wrap="square" lIns="0" tIns="112395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88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Franklin Gothic Book"/>
                <a:cs typeface="Franklin Gothic Book"/>
              </a:rPr>
              <a:t>Data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is</a:t>
            </a:r>
            <a:r>
              <a:rPr sz="1800" spc="-10" dirty="0">
                <a:latin typeface="Franklin Gothic Book"/>
                <a:cs typeface="Franklin Gothic Book"/>
              </a:rPr>
              <a:t> transmitted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</a:t>
            </a:r>
            <a:r>
              <a:rPr sz="1800" spc="-1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clear</a:t>
            </a:r>
            <a:r>
              <a:rPr sz="1800" spc="-20" dirty="0">
                <a:latin typeface="Franklin Gothic Book"/>
                <a:cs typeface="Franklin Gothic Book"/>
              </a:rPr>
              <a:t> text.</a:t>
            </a:r>
            <a:endParaRPr sz="18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8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Franklin Gothic Book"/>
                <a:cs typeface="Franklin Gothic Book"/>
              </a:rPr>
              <a:t>Old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weak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cryptographic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algorithms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protocols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used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either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by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default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older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code.</a:t>
            </a:r>
            <a:endParaRPr sz="1800">
              <a:latin typeface="Franklin Gothic Book"/>
              <a:cs typeface="Franklin Gothic Book"/>
            </a:endParaRPr>
          </a:p>
          <a:p>
            <a:pPr marL="241300" marR="181610" indent="-228600">
              <a:lnSpc>
                <a:spcPts val="1939"/>
              </a:lnSpc>
              <a:spcBef>
                <a:spcPts val="103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Franklin Gothic Book"/>
                <a:cs typeface="Franklin Gothic Book"/>
              </a:rPr>
              <a:t>Use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of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default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crypto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keys,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weak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crypto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keys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generated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re-</a:t>
            </a:r>
            <a:r>
              <a:rPr sz="1800" dirty="0">
                <a:latin typeface="Franklin Gothic Book"/>
                <a:cs typeface="Franklin Gothic Book"/>
              </a:rPr>
              <a:t>used,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proper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key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management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spc="-25" dirty="0">
                <a:latin typeface="Franklin Gothic Book"/>
                <a:cs typeface="Franklin Gothic Book"/>
              </a:rPr>
              <a:t>or </a:t>
            </a:r>
            <a:r>
              <a:rPr sz="1800" dirty="0">
                <a:latin typeface="Franklin Gothic Book"/>
                <a:cs typeface="Franklin Gothic Book"/>
              </a:rPr>
              <a:t>rotation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is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missing.</a:t>
            </a:r>
            <a:endParaRPr sz="18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6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Franklin Gothic Book"/>
                <a:cs typeface="Franklin Gothic Book"/>
              </a:rPr>
              <a:t>Encryption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not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enforced,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e.g.,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any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HTTP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headers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(browser)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security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directives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headers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missing.</a:t>
            </a:r>
            <a:endParaRPr sz="18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9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800" spc="-10" dirty="0">
                <a:latin typeface="Franklin Gothic Book"/>
                <a:cs typeface="Franklin Gothic Book"/>
              </a:rPr>
              <a:t>Received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server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certificate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and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trust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chain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not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properly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validated.</a:t>
            </a:r>
            <a:endParaRPr sz="18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8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800" spc="-10" dirty="0">
                <a:latin typeface="Franklin Gothic Book"/>
                <a:cs typeface="Franklin Gothic Book"/>
              </a:rPr>
              <a:t>Passwords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being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used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as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cryptographic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keys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absence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of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password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base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key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derivation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function.</a:t>
            </a:r>
            <a:endParaRPr sz="1800">
              <a:latin typeface="Franklin Gothic Book"/>
              <a:cs typeface="Franklin Gothic Book"/>
            </a:endParaRPr>
          </a:p>
          <a:p>
            <a:pPr marL="241300" marR="96520" indent="-228600">
              <a:lnSpc>
                <a:spcPts val="1939"/>
              </a:lnSpc>
              <a:spcBef>
                <a:spcPts val="103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Franklin Gothic Book"/>
                <a:cs typeface="Franklin Gothic Book"/>
              </a:rPr>
              <a:t>Deprecated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hash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functions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such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MD5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SHA1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use,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non-</a:t>
            </a:r>
            <a:r>
              <a:rPr sz="1800" dirty="0">
                <a:latin typeface="Franklin Gothic Book"/>
                <a:cs typeface="Franklin Gothic Book"/>
              </a:rPr>
              <a:t>cryptographic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hash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functions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used </a:t>
            </a:r>
            <a:r>
              <a:rPr sz="1800" dirty="0">
                <a:latin typeface="Franklin Gothic Book"/>
                <a:cs typeface="Franklin Gothic Book"/>
              </a:rPr>
              <a:t>when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cryptographic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hash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functions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needed.</a:t>
            </a:r>
            <a:endParaRPr sz="1800">
              <a:latin typeface="Franklin Gothic Book"/>
              <a:cs typeface="Franklin Gothic Book"/>
            </a:endParaRPr>
          </a:p>
          <a:p>
            <a:pPr marL="241300" marR="21590" indent="-228600">
              <a:lnSpc>
                <a:spcPts val="1939"/>
              </a:lnSpc>
              <a:spcBef>
                <a:spcPts val="101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Franklin Gothic Book"/>
                <a:cs typeface="Franklin Gothic Book"/>
              </a:rPr>
              <a:t>Deprecated</a:t>
            </a:r>
            <a:r>
              <a:rPr sz="1800" spc="-7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cryptographic</a:t>
            </a:r>
            <a:r>
              <a:rPr sz="1800" spc="-7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padding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methods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such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as</a:t>
            </a:r>
            <a:r>
              <a:rPr sz="1800" spc="-7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public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key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cryptography</a:t>
            </a:r>
            <a:r>
              <a:rPr sz="1800" spc="-7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standard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(PKCS)</a:t>
            </a:r>
            <a:r>
              <a:rPr sz="1800" spc="-8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number</a:t>
            </a:r>
            <a:r>
              <a:rPr sz="1800" spc="-75" dirty="0">
                <a:latin typeface="Franklin Gothic Book"/>
                <a:cs typeface="Franklin Gothic Book"/>
              </a:rPr>
              <a:t> </a:t>
            </a:r>
            <a:r>
              <a:rPr sz="1800" spc="-50" dirty="0">
                <a:latin typeface="Franklin Gothic Book"/>
                <a:cs typeface="Franklin Gothic Book"/>
              </a:rPr>
              <a:t>1 </a:t>
            </a:r>
            <a:r>
              <a:rPr sz="1800" dirty="0">
                <a:latin typeface="Franklin Gothic Book"/>
                <a:cs typeface="Franklin Gothic Book"/>
              </a:rPr>
              <a:t>v1.5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</a:t>
            </a:r>
            <a:r>
              <a:rPr sz="1800" spc="-10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use.</a:t>
            </a:r>
            <a:endParaRPr sz="1800">
              <a:latin typeface="Franklin Gothic Book"/>
              <a:cs typeface="Franklin Gothic Book"/>
            </a:endParaRPr>
          </a:p>
          <a:p>
            <a:pPr marL="241300" marR="347980" indent="-228600">
              <a:lnSpc>
                <a:spcPts val="1939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Franklin Gothic Book"/>
                <a:cs typeface="Franklin Gothic Book"/>
              </a:rPr>
              <a:t>Cryptographic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error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messages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side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channel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information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exploitable,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for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example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form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spc="-25" dirty="0">
                <a:latin typeface="Franklin Gothic Book"/>
                <a:cs typeface="Franklin Gothic Book"/>
              </a:rPr>
              <a:t>of </a:t>
            </a:r>
            <a:r>
              <a:rPr sz="1800" dirty="0">
                <a:latin typeface="Franklin Gothic Book"/>
                <a:cs typeface="Franklin Gothic Book"/>
              </a:rPr>
              <a:t>padding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oracle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attacks.</a:t>
            </a:r>
            <a:endParaRPr sz="180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12</a:t>
            </a:fld>
            <a:endParaRPr spc="-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Cryptographic</a:t>
            </a:r>
            <a:r>
              <a:rPr spc="-150" dirty="0"/>
              <a:t> </a:t>
            </a:r>
            <a:r>
              <a:rPr dirty="0"/>
              <a:t>Failure</a:t>
            </a:r>
            <a:r>
              <a:rPr spc="-130" dirty="0"/>
              <a:t> </a:t>
            </a:r>
            <a:r>
              <a:rPr spc="-10" dirty="0"/>
              <a:t>Prevention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8" y="1475477"/>
            <a:ext cx="10822305" cy="3515578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240665" marR="5715" indent="-228600">
              <a:lnSpc>
                <a:spcPct val="70000"/>
              </a:lnSpc>
              <a:spcBef>
                <a:spcPts val="71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400" dirty="0">
                <a:latin typeface="Franklin Gothic Book"/>
                <a:cs typeface="Franklin Gothic Book"/>
              </a:rPr>
              <a:t>Classify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data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processed,</a:t>
            </a:r>
            <a:r>
              <a:rPr sz="2400" spc="-2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stored,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or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transmitted</a:t>
            </a:r>
            <a:r>
              <a:rPr sz="2400" spc="-2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by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an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application.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Identify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which</a:t>
            </a:r>
            <a:r>
              <a:rPr sz="2400" spc="-6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data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is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sensitive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according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to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privacy </a:t>
            </a:r>
            <a:r>
              <a:rPr sz="2400" dirty="0">
                <a:latin typeface="Franklin Gothic Book"/>
                <a:cs typeface="Franklin Gothic Book"/>
              </a:rPr>
              <a:t>laws,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regulatory</a:t>
            </a:r>
            <a:r>
              <a:rPr sz="2400" spc="-2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requirements,</a:t>
            </a:r>
            <a:r>
              <a:rPr sz="2400" spc="-2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or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business</a:t>
            </a:r>
            <a:r>
              <a:rPr sz="2400" spc="-3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needs.</a:t>
            </a:r>
            <a:endParaRPr sz="2400" dirty="0">
              <a:latin typeface="Franklin Gothic Book"/>
              <a:cs typeface="Franklin Gothic Book"/>
            </a:endParaRPr>
          </a:p>
          <a:p>
            <a:pPr marL="240665" marR="24765" indent="-228600">
              <a:lnSpc>
                <a:spcPct val="70000"/>
              </a:lnSpc>
              <a:spcBef>
                <a:spcPts val="994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400" dirty="0">
                <a:latin typeface="Franklin Gothic Book"/>
                <a:cs typeface="Franklin Gothic Book"/>
              </a:rPr>
              <a:t>Do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not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store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sensitive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data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unnecessarily.</a:t>
            </a:r>
            <a:r>
              <a:rPr sz="2400" spc="-2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Discard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it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as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soon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as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possible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or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use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Payment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Card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Industry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Data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Security </a:t>
            </a:r>
            <a:r>
              <a:rPr sz="2400" dirty="0">
                <a:latin typeface="Franklin Gothic Book"/>
                <a:cs typeface="Franklin Gothic Book"/>
              </a:rPr>
              <a:t>Standard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(PCI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DSS)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compliant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tokenization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or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even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truncation.</a:t>
            </a:r>
            <a:endParaRPr sz="2400" dirty="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39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400" dirty="0">
                <a:latin typeface="Franklin Gothic Book"/>
                <a:cs typeface="Franklin Gothic Book"/>
              </a:rPr>
              <a:t>Make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sure</a:t>
            </a:r>
            <a:r>
              <a:rPr sz="2400" spc="-3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to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encrypt</a:t>
            </a:r>
            <a:r>
              <a:rPr sz="2400" spc="-2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all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sensitive</a:t>
            </a:r>
            <a:r>
              <a:rPr sz="2400" spc="-3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data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at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rest.</a:t>
            </a:r>
            <a:endParaRPr sz="2400" dirty="0">
              <a:latin typeface="Franklin Gothic Book"/>
              <a:cs typeface="Franklin Gothic Book"/>
            </a:endParaRPr>
          </a:p>
          <a:p>
            <a:pPr marL="240665" marR="5080" indent="-228600">
              <a:lnSpc>
                <a:spcPct val="7000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400" dirty="0">
                <a:latin typeface="Franklin Gothic Book"/>
                <a:cs typeface="Franklin Gothic Book"/>
              </a:rPr>
              <a:t>Encrypt</a:t>
            </a:r>
            <a:r>
              <a:rPr sz="2400" spc="-2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all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data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in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transit</a:t>
            </a:r>
            <a:r>
              <a:rPr sz="2400" spc="-2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with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secure</a:t>
            </a:r>
            <a:r>
              <a:rPr sz="2400" spc="-3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protocols</a:t>
            </a:r>
            <a:r>
              <a:rPr sz="2400" spc="-2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such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as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TLS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with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forward</a:t>
            </a:r>
            <a:r>
              <a:rPr sz="2400" spc="-3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secrecy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(FS)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ciphers,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cipher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prioritization</a:t>
            </a:r>
            <a:r>
              <a:rPr sz="2400" spc="-25" dirty="0">
                <a:latin typeface="Franklin Gothic Book"/>
                <a:cs typeface="Franklin Gothic Book"/>
              </a:rPr>
              <a:t> by </a:t>
            </a:r>
            <a:r>
              <a:rPr sz="2400" dirty="0">
                <a:latin typeface="Franklin Gothic Book"/>
                <a:cs typeface="Franklin Gothic Book"/>
              </a:rPr>
              <a:t>the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server,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and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secure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parameters;</a:t>
            </a:r>
            <a:r>
              <a:rPr sz="2400" spc="-2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enforce</a:t>
            </a:r>
            <a:r>
              <a:rPr sz="2400" spc="-3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encryption</a:t>
            </a:r>
            <a:r>
              <a:rPr sz="2400" spc="-2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using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directives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like</a:t>
            </a:r>
            <a:r>
              <a:rPr sz="2400" spc="-6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HTTP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Strict</a:t>
            </a:r>
            <a:r>
              <a:rPr sz="2400" spc="-6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Transport</a:t>
            </a:r>
            <a:r>
              <a:rPr sz="2400" spc="-2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Security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(HSTS).</a:t>
            </a:r>
            <a:endParaRPr sz="2400" dirty="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38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400" dirty="0">
                <a:latin typeface="Franklin Gothic Book"/>
                <a:cs typeface="Franklin Gothic Book"/>
              </a:rPr>
              <a:t>Apply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required</a:t>
            </a:r>
            <a:r>
              <a:rPr sz="2400" spc="-2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security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controls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as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per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the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data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classification.</a:t>
            </a:r>
            <a:endParaRPr sz="2400" dirty="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13</a:t>
            </a:fld>
            <a:endParaRPr spc="-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Cryptographic</a:t>
            </a:r>
            <a:r>
              <a:rPr spc="-150" dirty="0"/>
              <a:t> </a:t>
            </a:r>
            <a:r>
              <a:rPr dirty="0"/>
              <a:t>Failure</a:t>
            </a:r>
            <a:r>
              <a:rPr spc="-130" dirty="0"/>
              <a:t> </a:t>
            </a:r>
            <a:r>
              <a:rPr spc="-10" dirty="0"/>
              <a:t>Prevention</a:t>
            </a:r>
            <a:r>
              <a:rPr lang="en-GB" spc="-10" dirty="0"/>
              <a:t> (cont.)</a:t>
            </a:r>
            <a:endParaRPr spc="-10" dirty="0"/>
          </a:p>
        </p:txBody>
      </p:sp>
      <p:sp>
        <p:nvSpPr>
          <p:cNvPr id="3" name="object 3"/>
          <p:cNvSpPr txBox="1"/>
          <p:nvPr/>
        </p:nvSpPr>
        <p:spPr>
          <a:xfrm>
            <a:off x="609600" y="1475477"/>
            <a:ext cx="11129643" cy="4043928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240665" marR="864869" indent="-228600">
              <a:lnSpc>
                <a:spcPct val="7000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400" dirty="0">
                <a:latin typeface="Franklin Gothic Book"/>
                <a:cs typeface="Franklin Gothic Book"/>
              </a:rPr>
              <a:t>Do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not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use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legacy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protocols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such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as</a:t>
            </a:r>
            <a:r>
              <a:rPr sz="2400" spc="-6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file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transfer</a:t>
            </a:r>
            <a:r>
              <a:rPr sz="2400" spc="-2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protocol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(FTP)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and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simple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mail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transfer</a:t>
            </a:r>
            <a:r>
              <a:rPr sz="2400" spc="-3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protocol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(SMTP)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spc="-25" dirty="0">
                <a:latin typeface="Franklin Gothic Book"/>
                <a:cs typeface="Franklin Gothic Book"/>
              </a:rPr>
              <a:t>for </a:t>
            </a:r>
            <a:r>
              <a:rPr sz="2400" dirty="0">
                <a:latin typeface="Franklin Gothic Book"/>
                <a:cs typeface="Franklin Gothic Book"/>
              </a:rPr>
              <a:t>transporting</a:t>
            </a:r>
            <a:r>
              <a:rPr sz="2400" spc="-6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sensitive</a:t>
            </a:r>
            <a:r>
              <a:rPr sz="2400" spc="-70" dirty="0">
                <a:latin typeface="Franklin Gothic Book"/>
                <a:cs typeface="Franklin Gothic Book"/>
              </a:rPr>
              <a:t> </a:t>
            </a:r>
            <a:r>
              <a:rPr sz="2400" spc="-20" dirty="0">
                <a:latin typeface="Franklin Gothic Book"/>
                <a:cs typeface="Franklin Gothic Book"/>
              </a:rPr>
              <a:t>data.</a:t>
            </a:r>
            <a:endParaRPr sz="2400" dirty="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39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400" dirty="0">
                <a:latin typeface="Franklin Gothic Book"/>
                <a:cs typeface="Franklin Gothic Book"/>
              </a:rPr>
              <a:t>Store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passwords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using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strong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adaptive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and</a:t>
            </a:r>
            <a:r>
              <a:rPr sz="2400" spc="-6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salted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hashing</a:t>
            </a:r>
            <a:r>
              <a:rPr sz="2400" spc="-7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functions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with</a:t>
            </a:r>
            <a:r>
              <a:rPr sz="2400" spc="-7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</a:t>
            </a:r>
            <a:r>
              <a:rPr sz="2400" spc="-6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work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factor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(delay</a:t>
            </a:r>
            <a:r>
              <a:rPr sz="2400" spc="-7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factor).</a:t>
            </a:r>
            <a:endParaRPr sz="2400" dirty="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384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400" dirty="0">
                <a:latin typeface="Franklin Gothic Book"/>
                <a:cs typeface="Franklin Gothic Book"/>
              </a:rPr>
              <a:t>Keys</a:t>
            </a:r>
            <a:r>
              <a:rPr sz="2400" spc="-6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should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be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generated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randomly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with</a:t>
            </a:r>
            <a:r>
              <a:rPr sz="2400" spc="-7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cryptography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and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stored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in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memory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as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byte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arrays.</a:t>
            </a:r>
            <a:endParaRPr sz="2400" dirty="0">
              <a:latin typeface="Franklin Gothic Book"/>
              <a:cs typeface="Franklin Gothic Book"/>
            </a:endParaRPr>
          </a:p>
          <a:p>
            <a:pPr marL="240665" marR="140970" indent="-228600">
              <a:lnSpc>
                <a:spcPct val="7000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400" dirty="0">
                <a:latin typeface="Franklin Gothic Book"/>
                <a:cs typeface="Franklin Gothic Book"/>
              </a:rPr>
              <a:t>Ensure</a:t>
            </a:r>
            <a:r>
              <a:rPr sz="2400" spc="-2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that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cryptographic</a:t>
            </a:r>
            <a:r>
              <a:rPr sz="2400" spc="-1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randomness</a:t>
            </a:r>
            <a:r>
              <a:rPr sz="2400" spc="-2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is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used</a:t>
            </a:r>
            <a:r>
              <a:rPr sz="2400" spc="-2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where</a:t>
            </a:r>
            <a:r>
              <a:rPr sz="2400" spc="-3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appropriate </a:t>
            </a:r>
            <a:r>
              <a:rPr sz="2400" dirty="0">
                <a:latin typeface="Franklin Gothic Book"/>
                <a:cs typeface="Franklin Gothic Book"/>
              </a:rPr>
              <a:t>and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that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it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has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not</a:t>
            </a:r>
            <a:r>
              <a:rPr sz="2400" spc="-3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been</a:t>
            </a:r>
            <a:r>
              <a:rPr sz="2400" spc="-2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seeded</a:t>
            </a:r>
            <a:r>
              <a:rPr sz="2400" spc="-2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in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predictable </a:t>
            </a:r>
            <a:r>
              <a:rPr sz="2400" dirty="0">
                <a:latin typeface="Franklin Gothic Book"/>
                <a:cs typeface="Franklin Gothic Book"/>
              </a:rPr>
              <a:t>way</a:t>
            </a:r>
            <a:r>
              <a:rPr sz="2400" spc="-4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or</a:t>
            </a:r>
            <a:r>
              <a:rPr sz="2400" spc="-3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with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low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entropy.</a:t>
            </a:r>
            <a:endParaRPr sz="2400" dirty="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39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400" dirty="0">
                <a:latin typeface="Franklin Gothic Book"/>
                <a:cs typeface="Franklin Gothic Book"/>
              </a:rPr>
              <a:t>Avoid</a:t>
            </a:r>
            <a:r>
              <a:rPr sz="2400" spc="-6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deprecated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cryptographic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functions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and</a:t>
            </a:r>
            <a:r>
              <a:rPr sz="2400" spc="-6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padding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schemes,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such</a:t>
            </a:r>
            <a:r>
              <a:rPr sz="2400" spc="-6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as</a:t>
            </a:r>
            <a:r>
              <a:rPr sz="2400" spc="-6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MD5,</a:t>
            </a:r>
            <a:r>
              <a:rPr sz="2400" spc="-5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SHA1,</a:t>
            </a:r>
            <a:r>
              <a:rPr sz="2400" spc="-6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PKCS</a:t>
            </a:r>
            <a:r>
              <a:rPr sz="2400" spc="-6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number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1</a:t>
            </a:r>
            <a:r>
              <a:rPr sz="2400" spc="-5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v1.5.</a:t>
            </a:r>
            <a:endParaRPr sz="2400" dirty="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38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400" dirty="0">
                <a:latin typeface="Franklin Gothic Book"/>
                <a:cs typeface="Franklin Gothic Book"/>
              </a:rPr>
              <a:t>Verify</a:t>
            </a:r>
            <a:r>
              <a:rPr sz="2400" spc="-3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independently</a:t>
            </a:r>
            <a:r>
              <a:rPr sz="2400" spc="-2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the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effectiveness</a:t>
            </a:r>
            <a:r>
              <a:rPr sz="2400" spc="-20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of</a:t>
            </a:r>
            <a:r>
              <a:rPr sz="2400" spc="-3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configuration</a:t>
            </a:r>
            <a:r>
              <a:rPr sz="2400" spc="-15" dirty="0">
                <a:latin typeface="Franklin Gothic Book"/>
                <a:cs typeface="Franklin Gothic Book"/>
              </a:rPr>
              <a:t> </a:t>
            </a:r>
            <a:r>
              <a:rPr sz="2400" dirty="0">
                <a:latin typeface="Franklin Gothic Book"/>
                <a:cs typeface="Franklin Gothic Book"/>
              </a:rPr>
              <a:t>and</a:t>
            </a:r>
            <a:r>
              <a:rPr sz="2400" spc="-40" dirty="0">
                <a:latin typeface="Franklin Gothic Book"/>
                <a:cs typeface="Franklin Gothic Book"/>
              </a:rPr>
              <a:t> </a:t>
            </a:r>
            <a:r>
              <a:rPr sz="2400" spc="-10" dirty="0">
                <a:latin typeface="Franklin Gothic Book"/>
                <a:cs typeface="Franklin Gothic Book"/>
              </a:rPr>
              <a:t>settings.</a:t>
            </a:r>
            <a:endParaRPr sz="2400" dirty="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14</a:t>
            </a:fld>
            <a:endParaRPr spc="-25" dirty="0"/>
          </a:p>
        </p:txBody>
      </p:sp>
    </p:spTree>
    <p:extLst>
      <p:ext uri="{BB962C8B-B14F-4D97-AF65-F5344CB8AC3E}">
        <p14:creationId xmlns:p14="http://schemas.microsoft.com/office/powerpoint/2010/main" val="40195957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0" dirty="0"/>
              <a:t>A03:2021-</a:t>
            </a:r>
            <a:r>
              <a:rPr spc="-10" dirty="0"/>
              <a:t>Injection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74027" y="2956941"/>
            <a:ext cx="4604385" cy="2224405"/>
          </a:xfrm>
          <a:prstGeom prst="rect">
            <a:avLst/>
          </a:prstGeom>
          <a:ln w="9525">
            <a:solidFill>
              <a:srgbClr val="1F4674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90170" marR="1477010">
              <a:lnSpc>
                <a:spcPts val="2160"/>
              </a:lnSpc>
              <a:spcBef>
                <a:spcPts val="330"/>
              </a:spcBef>
            </a:pPr>
            <a:r>
              <a:rPr sz="2000" dirty="0">
                <a:latin typeface="Franklin Gothic Book"/>
                <a:cs typeface="Franklin Gothic Book"/>
              </a:rPr>
              <a:t>Notable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Common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Weakness </a:t>
            </a:r>
            <a:r>
              <a:rPr sz="2000" dirty="0">
                <a:latin typeface="Franklin Gothic Book"/>
                <a:cs typeface="Franklin Gothic Book"/>
              </a:rPr>
              <a:t>Enumerations</a:t>
            </a:r>
            <a:r>
              <a:rPr sz="2000" spc="-9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(CWEs):</a:t>
            </a:r>
            <a:endParaRPr sz="2000">
              <a:latin typeface="Franklin Gothic Book"/>
              <a:cs typeface="Franklin Gothic Book"/>
            </a:endParaRPr>
          </a:p>
          <a:p>
            <a:pPr marL="318770" indent="-228600">
              <a:lnSpc>
                <a:spcPct val="100000"/>
              </a:lnSpc>
              <a:spcBef>
                <a:spcPts val="730"/>
              </a:spcBef>
              <a:buClr>
                <a:srgbClr val="1F4674"/>
              </a:buClr>
              <a:buFont typeface="Arial"/>
              <a:buChar char="•"/>
              <a:tabLst>
                <a:tab pos="318770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79:</a:t>
            </a:r>
            <a:r>
              <a:rPr sz="2000" spc="1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Cross-</a:t>
            </a:r>
            <a:r>
              <a:rPr sz="2000" dirty="0">
                <a:latin typeface="Franklin Gothic Book"/>
                <a:cs typeface="Franklin Gothic Book"/>
              </a:rPr>
              <a:t>site</a:t>
            </a:r>
            <a:r>
              <a:rPr sz="2000" spc="-10" dirty="0">
                <a:latin typeface="Franklin Gothic Book"/>
                <a:cs typeface="Franklin Gothic Book"/>
              </a:rPr>
              <a:t> Scripting</a:t>
            </a:r>
            <a:endParaRPr sz="2000">
              <a:latin typeface="Franklin Gothic Book"/>
              <a:cs typeface="Franklin Gothic Book"/>
            </a:endParaRPr>
          </a:p>
          <a:p>
            <a:pPr marL="318770" indent="-228600">
              <a:lnSpc>
                <a:spcPct val="100000"/>
              </a:lnSpc>
              <a:spcBef>
                <a:spcPts val="760"/>
              </a:spcBef>
              <a:buClr>
                <a:srgbClr val="1F4674"/>
              </a:buClr>
              <a:buFont typeface="Arial"/>
              <a:buChar char="•"/>
              <a:tabLst>
                <a:tab pos="318770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89:</a:t>
            </a:r>
            <a:r>
              <a:rPr sz="2000" spc="1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SQL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Injection</a:t>
            </a:r>
            <a:endParaRPr sz="2000">
              <a:latin typeface="Franklin Gothic Book"/>
              <a:cs typeface="Franklin Gothic Book"/>
            </a:endParaRPr>
          </a:p>
          <a:p>
            <a:pPr marL="319405" marR="179705" indent="-229235">
              <a:lnSpc>
                <a:spcPts val="2160"/>
              </a:lnSpc>
              <a:spcBef>
                <a:spcPts val="1030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73: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External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Control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File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Name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1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Path</a:t>
            </a:r>
            <a:endParaRPr sz="2000">
              <a:latin typeface="Franklin Gothic Book"/>
              <a:cs typeface="Franklin Gothic Book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38200" y="1522190"/>
          <a:ext cx="7957817" cy="937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3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17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30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50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734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836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27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58800">
                <a:tc>
                  <a:txBody>
                    <a:bodyPr/>
                    <a:lstStyle/>
                    <a:p>
                      <a:pPr marL="25082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CWEs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  <a:p>
                      <a:pPr marL="17081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Mapped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7680" marR="148590" indent="-31559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Max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45770" marR="137160" indent="-28956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0045" marR="143510" indent="-21526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Exploit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8140" marR="155575" indent="-20764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Impact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3195" marR="202565" indent="25019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Total Occurrences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305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Total CVEs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5" dirty="0">
                          <a:latin typeface="Franklin Gothic Book"/>
                          <a:cs typeface="Franklin Gothic Book"/>
                        </a:rPr>
                        <a:t>33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8671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19.09%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9243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3.37%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7.25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3175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7.15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9337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274,228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26034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32,078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916942" y="2631901"/>
            <a:ext cx="5480685" cy="22637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395"/>
              </a:lnSpc>
              <a:spcBef>
                <a:spcPts val="95"/>
              </a:spcBef>
            </a:pPr>
            <a:r>
              <a:rPr sz="2000" dirty="0">
                <a:latin typeface="Franklin Gothic Book"/>
                <a:cs typeface="Franklin Gothic Book"/>
              </a:rPr>
              <a:t>Example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Scenario:</a:t>
            </a:r>
            <a:endParaRPr sz="2000">
              <a:latin typeface="Franklin Gothic Book"/>
              <a:cs typeface="Franklin Gothic Book"/>
            </a:endParaRPr>
          </a:p>
          <a:p>
            <a:pPr marL="12700">
              <a:lnSpc>
                <a:spcPts val="2395"/>
              </a:lnSpc>
            </a:pPr>
            <a:r>
              <a:rPr sz="2000" dirty="0">
                <a:latin typeface="Franklin Gothic Book"/>
                <a:cs typeface="Franklin Gothic Book"/>
              </a:rPr>
              <a:t>An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application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untrusted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the</a:t>
            </a:r>
            <a:endParaRPr sz="2000">
              <a:latin typeface="Franklin Gothic Book"/>
              <a:cs typeface="Franklin Gothic Book"/>
            </a:endParaRPr>
          </a:p>
          <a:p>
            <a:pPr marL="12700" marR="89535">
              <a:lnSpc>
                <a:spcPct val="107000"/>
              </a:lnSpc>
            </a:pPr>
            <a:r>
              <a:rPr sz="2000" dirty="0">
                <a:latin typeface="Franklin Gothic Book"/>
                <a:cs typeface="Franklin Gothic Book"/>
              </a:rPr>
              <a:t>construction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following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vulnerable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structured </a:t>
            </a:r>
            <a:r>
              <a:rPr sz="2000" dirty="0">
                <a:latin typeface="Franklin Gothic Book"/>
                <a:cs typeface="Franklin Gothic Book"/>
              </a:rPr>
              <a:t>query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language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(SQL)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call:</a:t>
            </a:r>
            <a:endParaRPr sz="2000">
              <a:latin typeface="Franklin Gothic Book"/>
              <a:cs typeface="Franklin Gothic Book"/>
            </a:endParaRPr>
          </a:p>
          <a:p>
            <a:pPr>
              <a:lnSpc>
                <a:spcPct val="100000"/>
              </a:lnSpc>
              <a:spcBef>
                <a:spcPts val="300"/>
              </a:spcBef>
            </a:pPr>
            <a:endParaRPr sz="2000">
              <a:latin typeface="Franklin Gothic Book"/>
              <a:cs typeface="Franklin Gothic Book"/>
            </a:endParaRPr>
          </a:p>
          <a:p>
            <a:pPr marL="12700" marR="5080">
              <a:lnSpc>
                <a:spcPct val="107000"/>
              </a:lnSpc>
            </a:pPr>
            <a:r>
              <a:rPr sz="2000" i="1" dirty="0">
                <a:latin typeface="Franklin Gothic Book"/>
                <a:cs typeface="Franklin Gothic Book"/>
              </a:rPr>
              <a:t>String</a:t>
            </a:r>
            <a:r>
              <a:rPr sz="2000" i="1" spc="-25" dirty="0">
                <a:latin typeface="Franklin Gothic Book"/>
                <a:cs typeface="Franklin Gothic Book"/>
              </a:rPr>
              <a:t> </a:t>
            </a:r>
            <a:r>
              <a:rPr sz="2000" i="1" dirty="0">
                <a:latin typeface="Franklin Gothic Book"/>
                <a:cs typeface="Franklin Gothic Book"/>
              </a:rPr>
              <a:t>query</a:t>
            </a:r>
            <a:r>
              <a:rPr sz="2000" i="1" spc="-40" dirty="0">
                <a:latin typeface="Franklin Gothic Book"/>
                <a:cs typeface="Franklin Gothic Book"/>
              </a:rPr>
              <a:t> </a:t>
            </a:r>
            <a:r>
              <a:rPr sz="2000" i="1" dirty="0">
                <a:latin typeface="Franklin Gothic Book"/>
                <a:cs typeface="Franklin Gothic Book"/>
              </a:rPr>
              <a:t>=</a:t>
            </a:r>
            <a:r>
              <a:rPr sz="2000" i="1" spc="-35" dirty="0">
                <a:latin typeface="Franklin Gothic Book"/>
                <a:cs typeface="Franklin Gothic Book"/>
              </a:rPr>
              <a:t> </a:t>
            </a:r>
            <a:r>
              <a:rPr sz="2000" i="1" dirty="0">
                <a:latin typeface="Franklin Gothic Book"/>
                <a:cs typeface="Franklin Gothic Book"/>
              </a:rPr>
              <a:t>"SELECT</a:t>
            </a:r>
            <a:r>
              <a:rPr sz="2000" i="1" spc="-55" dirty="0">
                <a:latin typeface="Franklin Gothic Book"/>
                <a:cs typeface="Franklin Gothic Book"/>
              </a:rPr>
              <a:t> </a:t>
            </a:r>
            <a:r>
              <a:rPr sz="2000" i="1" dirty="0">
                <a:latin typeface="Franklin Gothic Book"/>
                <a:cs typeface="Franklin Gothic Book"/>
              </a:rPr>
              <a:t>\*</a:t>
            </a:r>
            <a:r>
              <a:rPr sz="2000" i="1" spc="-35" dirty="0">
                <a:latin typeface="Franklin Gothic Book"/>
                <a:cs typeface="Franklin Gothic Book"/>
              </a:rPr>
              <a:t> </a:t>
            </a:r>
            <a:r>
              <a:rPr sz="2000" i="1" dirty="0">
                <a:latin typeface="Franklin Gothic Book"/>
                <a:cs typeface="Franklin Gothic Book"/>
              </a:rPr>
              <a:t>FROM</a:t>
            </a:r>
            <a:r>
              <a:rPr sz="2000" i="1" spc="-35" dirty="0">
                <a:latin typeface="Franklin Gothic Book"/>
                <a:cs typeface="Franklin Gothic Book"/>
              </a:rPr>
              <a:t> </a:t>
            </a:r>
            <a:r>
              <a:rPr sz="2000" i="1" dirty="0">
                <a:latin typeface="Franklin Gothic Book"/>
                <a:cs typeface="Franklin Gothic Book"/>
              </a:rPr>
              <a:t>accounts</a:t>
            </a:r>
            <a:r>
              <a:rPr sz="2000" i="1" spc="-15" dirty="0">
                <a:latin typeface="Franklin Gothic Book"/>
                <a:cs typeface="Franklin Gothic Book"/>
              </a:rPr>
              <a:t> </a:t>
            </a:r>
            <a:r>
              <a:rPr sz="2000" i="1" spc="-10" dirty="0">
                <a:latin typeface="Franklin Gothic Book"/>
                <a:cs typeface="Franklin Gothic Book"/>
              </a:rPr>
              <a:t>WHERE </a:t>
            </a:r>
            <a:r>
              <a:rPr sz="2000" i="1" dirty="0">
                <a:latin typeface="Franklin Gothic Book"/>
                <a:cs typeface="Franklin Gothic Book"/>
              </a:rPr>
              <a:t>custID='"</a:t>
            </a:r>
            <a:r>
              <a:rPr sz="2000" i="1" spc="-45" dirty="0">
                <a:latin typeface="Franklin Gothic Book"/>
                <a:cs typeface="Franklin Gothic Book"/>
              </a:rPr>
              <a:t> </a:t>
            </a:r>
            <a:r>
              <a:rPr sz="2000" i="1" dirty="0">
                <a:latin typeface="Franklin Gothic Book"/>
                <a:cs typeface="Franklin Gothic Book"/>
              </a:rPr>
              <a:t>+</a:t>
            </a:r>
            <a:r>
              <a:rPr sz="2000" i="1" spc="-40" dirty="0">
                <a:latin typeface="Franklin Gothic Book"/>
                <a:cs typeface="Franklin Gothic Book"/>
              </a:rPr>
              <a:t> </a:t>
            </a:r>
            <a:r>
              <a:rPr sz="2000" i="1" spc="-10" dirty="0">
                <a:latin typeface="Franklin Gothic Book"/>
                <a:cs typeface="Franklin Gothic Book"/>
              </a:rPr>
              <a:t>request.getParameter("id")</a:t>
            </a:r>
            <a:r>
              <a:rPr sz="2000" i="1" spc="-35" dirty="0">
                <a:latin typeface="Franklin Gothic Book"/>
                <a:cs typeface="Franklin Gothic Book"/>
              </a:rPr>
              <a:t> </a:t>
            </a:r>
            <a:r>
              <a:rPr sz="2000" i="1" dirty="0">
                <a:latin typeface="Franklin Gothic Book"/>
                <a:cs typeface="Franklin Gothic Book"/>
              </a:rPr>
              <a:t>+</a:t>
            </a:r>
            <a:r>
              <a:rPr sz="2000" i="1" spc="-45" dirty="0">
                <a:latin typeface="Franklin Gothic Book"/>
                <a:cs typeface="Franklin Gothic Book"/>
              </a:rPr>
              <a:t> </a:t>
            </a:r>
            <a:r>
              <a:rPr sz="2000" i="1" spc="-20" dirty="0">
                <a:latin typeface="Franklin Gothic Book"/>
                <a:cs typeface="Franklin Gothic Book"/>
              </a:rPr>
              <a:t>"'";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15</a:t>
            </a:fld>
            <a:endParaRPr spc="-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Injection</a:t>
            </a:r>
            <a:r>
              <a:rPr spc="-70" dirty="0"/>
              <a:t> </a:t>
            </a:r>
            <a:r>
              <a:rPr spc="-10" dirty="0"/>
              <a:t>Vulnerabilities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569721"/>
            <a:ext cx="6710045" cy="318008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241300" marR="217170" indent="-229235">
              <a:lnSpc>
                <a:spcPts val="2160"/>
              </a:lnSpc>
              <a:spcBef>
                <a:spcPts val="37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spc="-25" dirty="0">
                <a:latin typeface="Franklin Gothic Book"/>
                <a:cs typeface="Franklin Gothic Book"/>
              </a:rPr>
              <a:t>User-</a:t>
            </a:r>
            <a:r>
              <a:rPr sz="2000" dirty="0">
                <a:latin typeface="Franklin Gothic Book"/>
                <a:cs typeface="Franklin Gothic Book"/>
              </a:rPr>
              <a:t>supplied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not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validated,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filtered,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sanitized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by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application.</a:t>
            </a:r>
            <a:endParaRPr sz="2000">
              <a:latin typeface="Franklin Gothic Book"/>
              <a:cs typeface="Franklin Gothic Book"/>
            </a:endParaRPr>
          </a:p>
          <a:p>
            <a:pPr marL="241300" marR="5080" indent="-229235">
              <a:lnSpc>
                <a:spcPts val="216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Dynamic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queries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non-</a:t>
            </a:r>
            <a:r>
              <a:rPr sz="2000" dirty="0">
                <a:latin typeface="Franklin Gothic Book"/>
                <a:cs typeface="Franklin Gothic Book"/>
              </a:rPr>
              <a:t>parameterized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calls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without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context- </a:t>
            </a:r>
            <a:r>
              <a:rPr sz="2000" dirty="0">
                <a:latin typeface="Franklin Gothic Book"/>
                <a:cs typeface="Franklin Gothic Book"/>
              </a:rPr>
              <a:t>aware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escaping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are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used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directly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interpreter.</a:t>
            </a:r>
            <a:endParaRPr sz="2000">
              <a:latin typeface="Franklin Gothic Book"/>
              <a:cs typeface="Franklin Gothic Book"/>
            </a:endParaRPr>
          </a:p>
          <a:p>
            <a:pPr marL="241300" marR="121285" indent="-229235">
              <a:lnSpc>
                <a:spcPts val="216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Hostile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used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within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object-</a:t>
            </a:r>
            <a:r>
              <a:rPr sz="2000" dirty="0">
                <a:latin typeface="Franklin Gothic Book"/>
                <a:cs typeface="Franklin Gothic Book"/>
              </a:rPr>
              <a:t>relational</a:t>
            </a:r>
            <a:r>
              <a:rPr sz="2000" spc="-1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mapping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(ORM) </a:t>
            </a:r>
            <a:r>
              <a:rPr sz="2000" dirty="0">
                <a:latin typeface="Franklin Gothic Book"/>
                <a:cs typeface="Franklin Gothic Book"/>
              </a:rPr>
              <a:t>search</a:t>
            </a:r>
            <a:r>
              <a:rPr sz="2000" spc="-9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parameters</a:t>
            </a:r>
            <a:r>
              <a:rPr sz="2000" spc="-9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10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extract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additional,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sensitive</a:t>
            </a:r>
            <a:r>
              <a:rPr sz="2000" spc="-8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records.</a:t>
            </a:r>
            <a:endParaRPr sz="2000">
              <a:latin typeface="Franklin Gothic Book"/>
              <a:cs typeface="Franklin Gothic Book"/>
            </a:endParaRPr>
          </a:p>
          <a:p>
            <a:pPr marL="241300" marR="67945" indent="-229235">
              <a:lnSpc>
                <a:spcPts val="2160"/>
              </a:lnSpc>
              <a:spcBef>
                <a:spcPts val="994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Hostile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is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directly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used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concatenated;</a:t>
            </a:r>
            <a:r>
              <a:rPr sz="2000" spc="-1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structured </a:t>
            </a:r>
            <a:r>
              <a:rPr sz="2000" dirty="0">
                <a:latin typeface="Franklin Gothic Book"/>
                <a:cs typeface="Franklin Gothic Book"/>
              </a:rPr>
              <a:t>query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language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(SQL)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command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contains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structure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malicious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dynamic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queries,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commands,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or </a:t>
            </a:r>
            <a:r>
              <a:rPr sz="2000" dirty="0">
                <a:latin typeface="Franklin Gothic Book"/>
                <a:cs typeface="Franklin Gothic Book"/>
              </a:rPr>
              <a:t>stored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procedures.</a:t>
            </a:r>
            <a:endParaRPr sz="2000">
              <a:latin typeface="Franklin Gothic Book"/>
              <a:cs typeface="Franklin Gothic Book"/>
            </a:endParaRPr>
          </a:p>
        </p:txBody>
      </p:sp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02445" y="2202942"/>
            <a:ext cx="2451341" cy="2452115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16</a:t>
            </a:fld>
            <a:endParaRPr spc="-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Injection</a:t>
            </a:r>
            <a:r>
              <a:rPr spc="-70" dirty="0"/>
              <a:t> </a:t>
            </a:r>
            <a:r>
              <a:rPr spc="-10" dirty="0"/>
              <a:t>Prevention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41" y="1569721"/>
            <a:ext cx="6826884" cy="3856354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241300" marR="5080" indent="-229235">
              <a:lnSpc>
                <a:spcPts val="2160"/>
              </a:lnSpc>
              <a:spcBef>
                <a:spcPts val="37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preferred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option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safe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API,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which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avoids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using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interpreter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entirely,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provides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parameterized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interface,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or </a:t>
            </a:r>
            <a:r>
              <a:rPr sz="2000" dirty="0">
                <a:latin typeface="Franklin Gothic Book"/>
                <a:cs typeface="Franklin Gothic Book"/>
              </a:rPr>
              <a:t>migrates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8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Object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Relational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Mapping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Tools</a:t>
            </a:r>
            <a:r>
              <a:rPr sz="2000" spc="-8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(ORMs).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3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Use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positive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server-</a:t>
            </a:r>
            <a:r>
              <a:rPr sz="2000" dirty="0">
                <a:latin typeface="Franklin Gothic Book"/>
                <a:cs typeface="Franklin Gothic Book"/>
              </a:rPr>
              <a:t>side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input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validation.</a:t>
            </a:r>
            <a:endParaRPr sz="2000">
              <a:latin typeface="Franklin Gothic Book"/>
              <a:cs typeface="Franklin Gothic Book"/>
            </a:endParaRPr>
          </a:p>
          <a:p>
            <a:pPr marL="241300" marR="143510" indent="-229235">
              <a:lnSpc>
                <a:spcPts val="2160"/>
              </a:lnSpc>
              <a:spcBef>
                <a:spcPts val="103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For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any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residual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dynamic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queries,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escape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special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characters </a:t>
            </a:r>
            <a:r>
              <a:rPr sz="2000" dirty="0">
                <a:latin typeface="Franklin Gothic Book"/>
                <a:cs typeface="Franklin Gothic Book"/>
              </a:rPr>
              <a:t>using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specific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escape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syntax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for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that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interpreter.</a:t>
            </a:r>
            <a:endParaRPr sz="2000">
              <a:latin typeface="Franklin Gothic Book"/>
              <a:cs typeface="Franklin Gothic Book"/>
            </a:endParaRPr>
          </a:p>
          <a:p>
            <a:pPr marL="241300" marR="325120" indent="-229235">
              <a:lnSpc>
                <a:spcPts val="2160"/>
              </a:lnSpc>
              <a:spcBef>
                <a:spcPts val="994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Use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LIMIT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other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SQL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controls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within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queries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prevent </a:t>
            </a:r>
            <a:r>
              <a:rPr sz="2000" dirty="0">
                <a:latin typeface="Franklin Gothic Book"/>
                <a:cs typeface="Franklin Gothic Book"/>
              </a:rPr>
              <a:t>mass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disclosure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records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case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SQL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injection.</a:t>
            </a:r>
            <a:endParaRPr sz="2000">
              <a:latin typeface="Franklin Gothic Book"/>
              <a:cs typeface="Franklin Gothic Book"/>
            </a:endParaRPr>
          </a:p>
          <a:p>
            <a:pPr marL="241300" marR="237490" indent="-229235">
              <a:lnSpc>
                <a:spcPts val="216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Source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code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review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best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method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detecting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if </a:t>
            </a:r>
            <a:r>
              <a:rPr sz="2000" dirty="0">
                <a:latin typeface="Franklin Gothic Book"/>
                <a:cs typeface="Franklin Gothic Book"/>
              </a:rPr>
              <a:t>applications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are</a:t>
            </a:r>
            <a:r>
              <a:rPr sz="2000" spc="-8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vulnerable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8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injections;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automated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testing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all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parameters,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headers,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URL,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cookies,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JSON,</a:t>
            </a:r>
            <a:r>
              <a:rPr sz="2000" spc="-45" dirty="0">
                <a:latin typeface="Franklin Gothic Book"/>
                <a:cs typeface="Franklin Gothic Book"/>
              </a:rPr>
              <a:t> SOAP,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and </a:t>
            </a:r>
            <a:r>
              <a:rPr sz="2000" dirty="0">
                <a:latin typeface="Franklin Gothic Book"/>
                <a:cs typeface="Franklin Gothic Book"/>
              </a:rPr>
              <a:t>XML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inputs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strongly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encouraged.</a:t>
            </a:r>
            <a:endParaRPr sz="2000">
              <a:latin typeface="Franklin Gothic Book"/>
              <a:cs typeface="Franklin Gothic Book"/>
            </a:endParaRPr>
          </a:p>
        </p:txBody>
      </p:sp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420862" y="1942338"/>
            <a:ext cx="3256787" cy="3256025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17</a:t>
            </a:fld>
            <a:endParaRPr spc="-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A04:2021</a:t>
            </a:r>
            <a:r>
              <a:rPr spc="-75" dirty="0"/>
              <a:t> </a:t>
            </a:r>
            <a:r>
              <a:rPr dirty="0"/>
              <a:t>–</a:t>
            </a:r>
            <a:r>
              <a:rPr spc="-90" dirty="0"/>
              <a:t> </a:t>
            </a:r>
            <a:r>
              <a:rPr dirty="0"/>
              <a:t>Insecure</a:t>
            </a:r>
            <a:r>
              <a:rPr spc="-105" dirty="0"/>
              <a:t> </a:t>
            </a:r>
            <a:r>
              <a:rPr spc="-10" dirty="0"/>
              <a:t>Design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42" y="2836550"/>
            <a:ext cx="4860925" cy="2474595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2000" dirty="0">
                <a:latin typeface="Franklin Gothic Book"/>
                <a:cs typeface="Franklin Gothic Book"/>
              </a:rPr>
              <a:t>Example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Scenario:</a:t>
            </a:r>
            <a:endParaRPr sz="2000">
              <a:latin typeface="Franklin Gothic Book"/>
              <a:cs typeface="Franklin Gothic Book"/>
            </a:endParaRPr>
          </a:p>
          <a:p>
            <a:pPr marL="12700" marR="5080">
              <a:lnSpc>
                <a:spcPts val="2160"/>
              </a:lnSpc>
              <a:spcBef>
                <a:spcPts val="1035"/>
              </a:spcBef>
            </a:pP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movie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theater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chain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that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allows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group </a:t>
            </a:r>
            <a:r>
              <a:rPr sz="2000" dirty="0">
                <a:latin typeface="Franklin Gothic Book"/>
                <a:cs typeface="Franklin Gothic Book"/>
              </a:rPr>
              <a:t>booking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discounts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requires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deposit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for </a:t>
            </a:r>
            <a:r>
              <a:rPr sz="2000" dirty="0">
                <a:latin typeface="Franklin Gothic Book"/>
                <a:cs typeface="Franklin Gothic Book"/>
              </a:rPr>
              <a:t>groups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more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than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fifteen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people.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Attackers </a:t>
            </a:r>
            <a:r>
              <a:rPr sz="2000" dirty="0">
                <a:latin typeface="Franklin Gothic Book"/>
                <a:cs typeface="Franklin Gothic Book"/>
              </a:rPr>
              <a:t>threat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model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this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flow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see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if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they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can</a:t>
            </a:r>
            <a:r>
              <a:rPr sz="2000" spc="-1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book </a:t>
            </a:r>
            <a:r>
              <a:rPr sz="2000" dirty="0">
                <a:latin typeface="Franklin Gothic Book"/>
                <a:cs typeface="Franklin Gothic Book"/>
              </a:rPr>
              <a:t>hundreds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seats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across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various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theaters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in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chain,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thereby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causing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thousands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of </a:t>
            </a:r>
            <a:r>
              <a:rPr sz="2000" dirty="0">
                <a:latin typeface="Franklin Gothic Book"/>
                <a:cs typeface="Franklin Gothic Book"/>
              </a:rPr>
              <a:t>dollars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lost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income.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172580" y="2939414"/>
            <a:ext cx="5680075" cy="2518410"/>
          </a:xfrm>
          <a:prstGeom prst="rect">
            <a:avLst/>
          </a:prstGeom>
          <a:ln w="9525">
            <a:solidFill>
              <a:srgbClr val="1F4674"/>
            </a:solidFill>
          </a:ln>
        </p:spPr>
        <p:txBody>
          <a:bodyPr vert="horz" wrap="square" lIns="0" tIns="635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50"/>
              </a:spcBef>
            </a:pPr>
            <a:r>
              <a:rPr sz="2000" dirty="0">
                <a:latin typeface="Franklin Gothic Book"/>
                <a:cs typeface="Franklin Gothic Book"/>
              </a:rPr>
              <a:t>Notable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Common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Weakness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Enumerations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(CWEs):</a:t>
            </a:r>
            <a:endParaRPr sz="2000">
              <a:latin typeface="Franklin Gothic Book"/>
              <a:cs typeface="Franklin Gothic Book"/>
            </a:endParaRPr>
          </a:p>
          <a:p>
            <a:pPr marL="319405" marR="1144270" indent="-229235">
              <a:lnSpc>
                <a:spcPts val="2160"/>
              </a:lnSpc>
              <a:spcBef>
                <a:spcPts val="1035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209: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Generation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Error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Message </a:t>
            </a:r>
            <a:r>
              <a:rPr sz="2000" dirty="0">
                <a:latin typeface="Franklin Gothic Book"/>
                <a:cs typeface="Franklin Gothic Book"/>
              </a:rPr>
              <a:t>Containing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Sensitive</a:t>
            </a:r>
            <a:r>
              <a:rPr sz="2000" spc="-10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Information</a:t>
            </a:r>
            <a:endParaRPr sz="20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30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256:</a:t>
            </a:r>
            <a:r>
              <a:rPr sz="2000" spc="-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Unprotected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Storage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Credentials</a:t>
            </a:r>
            <a:endParaRPr sz="20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60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501: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Trust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Boundary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Violation</a:t>
            </a:r>
            <a:endParaRPr sz="20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60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522: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Insufficiently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Protected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Credentials</a:t>
            </a:r>
            <a:endParaRPr sz="2000">
              <a:latin typeface="Franklin Gothic Book"/>
              <a:cs typeface="Franklin Gothic Book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38200" y="1658184"/>
          <a:ext cx="7957817" cy="937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3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17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30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50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734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836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27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58800">
                <a:tc>
                  <a:txBody>
                    <a:bodyPr/>
                    <a:lstStyle/>
                    <a:p>
                      <a:pPr marL="25082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CWEs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  <a:p>
                      <a:pPr marL="17081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Mapped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7680" marR="148590" indent="-31559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Max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45770" marR="137160" indent="-28956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0045" marR="143510" indent="-21526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Exploit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8140" marR="155575" indent="-20764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Impact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3195" marR="202565" indent="25019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Total Occurrences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305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Total CVEs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5" dirty="0">
                          <a:latin typeface="Franklin Gothic Book"/>
                          <a:cs typeface="Franklin Gothic Book"/>
                        </a:rPr>
                        <a:t>40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9370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24.19%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8862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3.00%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6.46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6.78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262,407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26034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2,691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18</a:t>
            </a:fld>
            <a:endParaRPr spc="-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Insecure</a:t>
            </a:r>
            <a:r>
              <a:rPr spc="-75" dirty="0"/>
              <a:t> </a:t>
            </a:r>
            <a:r>
              <a:rPr dirty="0"/>
              <a:t>Design</a:t>
            </a:r>
            <a:r>
              <a:rPr spc="-70" dirty="0"/>
              <a:t> </a:t>
            </a:r>
            <a:r>
              <a:rPr spc="-10" dirty="0"/>
              <a:t>Prevention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458" y="1571245"/>
            <a:ext cx="10892155" cy="3938904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241300" marR="79375" indent="-228600">
              <a:lnSpc>
                <a:spcPts val="2050"/>
              </a:lnSpc>
              <a:spcBef>
                <a:spcPts val="36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900" dirty="0">
                <a:latin typeface="Franklin Gothic Book"/>
                <a:cs typeface="Franklin Gothic Book"/>
              </a:rPr>
              <a:t>Establish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use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secure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development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lifecycle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with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AppSec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professionals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help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evaluate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design </a:t>
            </a:r>
            <a:r>
              <a:rPr sz="1900" dirty="0">
                <a:latin typeface="Franklin Gothic Book"/>
                <a:cs typeface="Franklin Gothic Book"/>
              </a:rPr>
              <a:t>security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privacy-</a:t>
            </a:r>
            <a:r>
              <a:rPr sz="1900" dirty="0">
                <a:latin typeface="Franklin Gothic Book"/>
                <a:cs typeface="Franklin Gothic Book"/>
              </a:rPr>
              <a:t>related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controls.</a:t>
            </a:r>
            <a:endParaRPr sz="1900">
              <a:latin typeface="Franklin Gothic Book"/>
              <a:cs typeface="Franklin Gothic Book"/>
            </a:endParaRPr>
          </a:p>
          <a:p>
            <a:pPr marL="241300" indent="-228600">
              <a:lnSpc>
                <a:spcPct val="100000"/>
              </a:lnSpc>
              <a:spcBef>
                <a:spcPts val="74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900" dirty="0">
                <a:latin typeface="Franklin Gothic Book"/>
                <a:cs typeface="Franklin Gothic Book"/>
              </a:rPr>
              <a:t>Establish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use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library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secure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design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patterns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spc="-25" dirty="0">
                <a:latin typeface="Franklin Gothic Book"/>
                <a:cs typeface="Franklin Gothic Book"/>
              </a:rPr>
              <a:t>paved-</a:t>
            </a:r>
            <a:r>
              <a:rPr sz="1900" dirty="0">
                <a:latin typeface="Franklin Gothic Book"/>
                <a:cs typeface="Franklin Gothic Book"/>
              </a:rPr>
              <a:t>road,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ready-</a:t>
            </a:r>
            <a:r>
              <a:rPr sz="1900" spc="-20" dirty="0">
                <a:latin typeface="Franklin Gothic Book"/>
                <a:cs typeface="Franklin Gothic Book"/>
              </a:rPr>
              <a:t>to-</a:t>
            </a:r>
            <a:r>
              <a:rPr sz="1900" dirty="0">
                <a:latin typeface="Franklin Gothic Book"/>
                <a:cs typeface="Franklin Gothic Book"/>
              </a:rPr>
              <a:t>use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components.</a:t>
            </a:r>
            <a:endParaRPr sz="1900">
              <a:latin typeface="Franklin Gothic Book"/>
              <a:cs typeface="Franklin Gothic Book"/>
            </a:endParaRPr>
          </a:p>
          <a:p>
            <a:pPr marL="241300" indent="-228600">
              <a:lnSpc>
                <a:spcPct val="100000"/>
              </a:lnSpc>
              <a:spcBef>
                <a:spcPts val="77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900" dirty="0">
                <a:latin typeface="Franklin Gothic Book"/>
                <a:cs typeface="Franklin Gothic Book"/>
              </a:rPr>
              <a:t>Use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threat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modeling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for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critical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authentication,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access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control,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business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logic,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key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flows.</a:t>
            </a:r>
            <a:endParaRPr sz="1900">
              <a:latin typeface="Franklin Gothic Book"/>
              <a:cs typeface="Franklin Gothic Book"/>
            </a:endParaRPr>
          </a:p>
          <a:p>
            <a:pPr marL="241300" indent="-228600">
              <a:lnSpc>
                <a:spcPct val="100000"/>
              </a:lnSpc>
              <a:spcBef>
                <a:spcPts val="77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900" dirty="0">
                <a:latin typeface="Franklin Gothic Book"/>
                <a:cs typeface="Franklin Gothic Book"/>
              </a:rPr>
              <a:t>Integrate</a:t>
            </a:r>
            <a:r>
              <a:rPr sz="1900" spc="-7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security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language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controls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into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user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stories.</a:t>
            </a:r>
            <a:endParaRPr sz="1900">
              <a:latin typeface="Franklin Gothic Book"/>
              <a:cs typeface="Franklin Gothic Book"/>
            </a:endParaRPr>
          </a:p>
          <a:p>
            <a:pPr marL="241300" indent="-228600">
              <a:lnSpc>
                <a:spcPct val="100000"/>
              </a:lnSpc>
              <a:spcBef>
                <a:spcPts val="77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900" dirty="0">
                <a:latin typeface="Franklin Gothic Book"/>
                <a:cs typeface="Franklin Gothic Book"/>
              </a:rPr>
              <a:t>Integrate</a:t>
            </a:r>
            <a:r>
              <a:rPr sz="1900" spc="-6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plausibility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checks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at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each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tier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your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application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(from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frontend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backend).</a:t>
            </a:r>
            <a:endParaRPr sz="1900">
              <a:latin typeface="Franklin Gothic Book"/>
              <a:cs typeface="Franklin Gothic Book"/>
            </a:endParaRPr>
          </a:p>
          <a:p>
            <a:pPr marL="241300" marR="11430" indent="-228600">
              <a:lnSpc>
                <a:spcPts val="2050"/>
              </a:lnSpc>
              <a:spcBef>
                <a:spcPts val="103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900" dirty="0">
                <a:latin typeface="Franklin Gothic Book"/>
                <a:cs typeface="Franklin Gothic Book"/>
              </a:rPr>
              <a:t>Write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unit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integration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tests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validate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that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all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critical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flows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are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resistant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threat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model.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Compile use-</a:t>
            </a:r>
            <a:r>
              <a:rPr sz="1900" dirty="0">
                <a:latin typeface="Franklin Gothic Book"/>
                <a:cs typeface="Franklin Gothic Book"/>
              </a:rPr>
              <a:t>cases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20" dirty="0">
                <a:latin typeface="Franklin Gothic Book"/>
                <a:cs typeface="Franklin Gothic Book"/>
              </a:rPr>
              <a:t>misuse-</a:t>
            </a:r>
            <a:r>
              <a:rPr sz="1900" dirty="0">
                <a:latin typeface="Franklin Gothic Book"/>
                <a:cs typeface="Franklin Gothic Book"/>
              </a:rPr>
              <a:t>cases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for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each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tier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your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application.</a:t>
            </a:r>
            <a:endParaRPr sz="19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4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Segregate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tier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layers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on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system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network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layers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depending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exposure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protection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needs.</a:t>
            </a:r>
            <a:endParaRPr sz="19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7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Segregate</a:t>
            </a:r>
            <a:r>
              <a:rPr sz="1900" spc="-6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tenants</a:t>
            </a:r>
            <a:r>
              <a:rPr sz="1900" spc="-7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robustly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by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design</a:t>
            </a:r>
            <a:r>
              <a:rPr sz="1900" spc="-6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throughout</a:t>
            </a:r>
            <a:r>
              <a:rPr sz="1900" spc="-7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all</a:t>
            </a:r>
            <a:r>
              <a:rPr sz="1900" spc="-6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tiers.</a:t>
            </a:r>
            <a:endParaRPr sz="19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7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Limit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resource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consumption</a:t>
            </a:r>
            <a:r>
              <a:rPr sz="1900" spc="-6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by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user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service.</a:t>
            </a:r>
            <a:endParaRPr sz="190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19</a:t>
            </a:fld>
            <a:endParaRPr spc="-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A05:2021</a:t>
            </a:r>
            <a:r>
              <a:rPr spc="-85" dirty="0"/>
              <a:t> </a:t>
            </a:r>
            <a:r>
              <a:rPr dirty="0"/>
              <a:t>–</a:t>
            </a:r>
            <a:r>
              <a:rPr spc="-95" dirty="0"/>
              <a:t> </a:t>
            </a:r>
            <a:r>
              <a:rPr dirty="0"/>
              <a:t>Security</a:t>
            </a:r>
            <a:r>
              <a:rPr spc="-114" dirty="0"/>
              <a:t> </a:t>
            </a:r>
            <a:r>
              <a:rPr spc="-10" dirty="0"/>
              <a:t>Misconfiguration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dirty="0"/>
              <a:t>Example</a:t>
            </a:r>
            <a:r>
              <a:rPr spc="-75" dirty="0"/>
              <a:t> </a:t>
            </a:r>
            <a:r>
              <a:rPr spc="-10" dirty="0"/>
              <a:t>Scenario:</a:t>
            </a:r>
          </a:p>
          <a:p>
            <a:pPr marL="12700" marR="5080">
              <a:lnSpc>
                <a:spcPts val="2160"/>
              </a:lnSpc>
              <a:spcBef>
                <a:spcPts val="1035"/>
              </a:spcBef>
            </a:pPr>
            <a:r>
              <a:rPr dirty="0"/>
              <a:t>The</a:t>
            </a:r>
            <a:r>
              <a:rPr spc="-45" dirty="0"/>
              <a:t> </a:t>
            </a:r>
            <a:r>
              <a:rPr dirty="0"/>
              <a:t>application</a:t>
            </a:r>
            <a:r>
              <a:rPr spc="-15" dirty="0"/>
              <a:t> </a:t>
            </a:r>
            <a:r>
              <a:rPr dirty="0"/>
              <a:t>server</a:t>
            </a:r>
            <a:r>
              <a:rPr spc="-30" dirty="0"/>
              <a:t> </a:t>
            </a:r>
            <a:r>
              <a:rPr dirty="0"/>
              <a:t>comes</a:t>
            </a:r>
            <a:r>
              <a:rPr spc="-35" dirty="0"/>
              <a:t> </a:t>
            </a:r>
            <a:r>
              <a:rPr dirty="0"/>
              <a:t>with</a:t>
            </a:r>
            <a:r>
              <a:rPr spc="-40" dirty="0"/>
              <a:t> </a:t>
            </a:r>
            <a:r>
              <a:rPr spc="-10" dirty="0"/>
              <a:t>sample </a:t>
            </a:r>
            <a:r>
              <a:rPr dirty="0"/>
              <a:t>applications</a:t>
            </a:r>
            <a:r>
              <a:rPr spc="-35" dirty="0"/>
              <a:t> </a:t>
            </a:r>
            <a:r>
              <a:rPr dirty="0"/>
              <a:t>not</a:t>
            </a:r>
            <a:r>
              <a:rPr spc="-60" dirty="0"/>
              <a:t> </a:t>
            </a:r>
            <a:r>
              <a:rPr dirty="0"/>
              <a:t>removed</a:t>
            </a:r>
            <a:r>
              <a:rPr spc="-65" dirty="0"/>
              <a:t> </a:t>
            </a:r>
            <a:r>
              <a:rPr dirty="0"/>
              <a:t>from</a:t>
            </a:r>
            <a:r>
              <a:rPr spc="-60" dirty="0"/>
              <a:t> </a:t>
            </a:r>
            <a:r>
              <a:rPr dirty="0"/>
              <a:t>the</a:t>
            </a:r>
            <a:r>
              <a:rPr spc="-75" dirty="0"/>
              <a:t> </a:t>
            </a:r>
            <a:r>
              <a:rPr spc="-10" dirty="0"/>
              <a:t>production server.</a:t>
            </a:r>
            <a:r>
              <a:rPr spc="-80" dirty="0"/>
              <a:t> </a:t>
            </a:r>
            <a:r>
              <a:rPr dirty="0"/>
              <a:t>These</a:t>
            </a:r>
            <a:r>
              <a:rPr spc="-75" dirty="0"/>
              <a:t> </a:t>
            </a:r>
            <a:r>
              <a:rPr dirty="0"/>
              <a:t>sample</a:t>
            </a:r>
            <a:r>
              <a:rPr spc="-70" dirty="0"/>
              <a:t> </a:t>
            </a:r>
            <a:r>
              <a:rPr dirty="0"/>
              <a:t>applications</a:t>
            </a:r>
            <a:r>
              <a:rPr spc="-50" dirty="0"/>
              <a:t> </a:t>
            </a:r>
            <a:r>
              <a:rPr dirty="0"/>
              <a:t>have</a:t>
            </a:r>
            <a:r>
              <a:rPr spc="-65" dirty="0"/>
              <a:t> </a:t>
            </a:r>
            <a:r>
              <a:rPr spc="-10" dirty="0"/>
              <a:t>known </a:t>
            </a:r>
            <a:r>
              <a:rPr dirty="0"/>
              <a:t>security</a:t>
            </a:r>
            <a:r>
              <a:rPr spc="-55" dirty="0"/>
              <a:t> </a:t>
            </a:r>
            <a:r>
              <a:rPr dirty="0"/>
              <a:t>flaws</a:t>
            </a:r>
            <a:r>
              <a:rPr spc="-55" dirty="0"/>
              <a:t> </a:t>
            </a:r>
            <a:r>
              <a:rPr dirty="0"/>
              <a:t>attackers</a:t>
            </a:r>
            <a:r>
              <a:rPr spc="-55" dirty="0"/>
              <a:t> </a:t>
            </a:r>
            <a:r>
              <a:rPr dirty="0"/>
              <a:t>use</a:t>
            </a:r>
            <a:r>
              <a:rPr spc="-60" dirty="0"/>
              <a:t> </a:t>
            </a:r>
            <a:r>
              <a:rPr dirty="0"/>
              <a:t>to</a:t>
            </a:r>
            <a:r>
              <a:rPr spc="-70" dirty="0"/>
              <a:t> </a:t>
            </a:r>
            <a:r>
              <a:rPr spc="-10" dirty="0"/>
              <a:t>compromise</a:t>
            </a:r>
            <a:r>
              <a:rPr spc="500" dirty="0"/>
              <a:t> </a:t>
            </a:r>
            <a:r>
              <a:rPr dirty="0"/>
              <a:t>the</a:t>
            </a:r>
            <a:r>
              <a:rPr spc="-35" dirty="0"/>
              <a:t> </a:t>
            </a:r>
            <a:r>
              <a:rPr spc="-10" dirty="0"/>
              <a:t>server.</a:t>
            </a:r>
            <a:r>
              <a:rPr spc="-25" dirty="0"/>
              <a:t> </a:t>
            </a:r>
            <a:r>
              <a:rPr dirty="0"/>
              <a:t>Suppose</a:t>
            </a:r>
            <a:r>
              <a:rPr spc="-40" dirty="0"/>
              <a:t> </a:t>
            </a:r>
            <a:r>
              <a:rPr dirty="0"/>
              <a:t>one</a:t>
            </a:r>
            <a:r>
              <a:rPr spc="-25" dirty="0"/>
              <a:t> </a:t>
            </a:r>
            <a:r>
              <a:rPr dirty="0"/>
              <a:t>of</a:t>
            </a:r>
            <a:r>
              <a:rPr spc="-25" dirty="0"/>
              <a:t> </a:t>
            </a:r>
            <a:r>
              <a:rPr dirty="0"/>
              <a:t>these</a:t>
            </a:r>
            <a:r>
              <a:rPr spc="-35" dirty="0"/>
              <a:t> </a:t>
            </a:r>
            <a:r>
              <a:rPr spc="-10" dirty="0"/>
              <a:t>applications </a:t>
            </a:r>
            <a:r>
              <a:rPr dirty="0"/>
              <a:t>is</a:t>
            </a:r>
            <a:r>
              <a:rPr spc="-45" dirty="0"/>
              <a:t> </a:t>
            </a:r>
            <a:r>
              <a:rPr dirty="0"/>
              <a:t>the</a:t>
            </a:r>
            <a:r>
              <a:rPr spc="-55" dirty="0"/>
              <a:t> </a:t>
            </a:r>
            <a:r>
              <a:rPr dirty="0"/>
              <a:t>admin</a:t>
            </a:r>
            <a:r>
              <a:rPr spc="-35" dirty="0"/>
              <a:t> </a:t>
            </a:r>
            <a:r>
              <a:rPr dirty="0"/>
              <a:t>console,</a:t>
            </a:r>
            <a:r>
              <a:rPr spc="-3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default</a:t>
            </a:r>
            <a:r>
              <a:rPr spc="-40" dirty="0"/>
              <a:t> </a:t>
            </a:r>
            <a:r>
              <a:rPr spc="-10" dirty="0"/>
              <a:t>accounts </a:t>
            </a:r>
            <a:r>
              <a:rPr dirty="0"/>
              <a:t>weren't</a:t>
            </a:r>
            <a:r>
              <a:rPr spc="-40" dirty="0"/>
              <a:t> </a:t>
            </a:r>
            <a:r>
              <a:rPr dirty="0"/>
              <a:t>changed.</a:t>
            </a:r>
            <a:r>
              <a:rPr spc="-25" dirty="0"/>
              <a:t> </a:t>
            </a:r>
            <a:r>
              <a:rPr dirty="0"/>
              <a:t>In</a:t>
            </a:r>
            <a:r>
              <a:rPr spc="-40" dirty="0"/>
              <a:t> </a:t>
            </a:r>
            <a:r>
              <a:rPr dirty="0"/>
              <a:t>that</a:t>
            </a:r>
            <a:r>
              <a:rPr spc="-40" dirty="0"/>
              <a:t> </a:t>
            </a:r>
            <a:r>
              <a:rPr dirty="0"/>
              <a:t>case,</a:t>
            </a:r>
            <a:r>
              <a:rPr spc="-35" dirty="0"/>
              <a:t> </a:t>
            </a:r>
            <a:r>
              <a:rPr dirty="0"/>
              <a:t>the</a:t>
            </a:r>
            <a:r>
              <a:rPr spc="-55" dirty="0"/>
              <a:t> </a:t>
            </a:r>
            <a:r>
              <a:rPr spc="-10" dirty="0"/>
              <a:t>attacker </a:t>
            </a:r>
            <a:r>
              <a:rPr dirty="0"/>
              <a:t>logs</a:t>
            </a:r>
            <a:r>
              <a:rPr spc="-55" dirty="0"/>
              <a:t> </a:t>
            </a:r>
            <a:r>
              <a:rPr dirty="0"/>
              <a:t>in</a:t>
            </a:r>
            <a:r>
              <a:rPr spc="-40" dirty="0"/>
              <a:t> </a:t>
            </a:r>
            <a:r>
              <a:rPr dirty="0"/>
              <a:t>with</a:t>
            </a:r>
            <a:r>
              <a:rPr spc="-60" dirty="0"/>
              <a:t> </a:t>
            </a:r>
            <a:r>
              <a:rPr dirty="0"/>
              <a:t>default</a:t>
            </a:r>
            <a:r>
              <a:rPr spc="-40" dirty="0"/>
              <a:t> </a:t>
            </a:r>
            <a:r>
              <a:rPr dirty="0"/>
              <a:t>passwords</a:t>
            </a:r>
            <a:r>
              <a:rPr spc="-50" dirty="0"/>
              <a:t> </a:t>
            </a:r>
            <a:r>
              <a:rPr dirty="0"/>
              <a:t>and</a:t>
            </a:r>
            <a:r>
              <a:rPr spc="-45" dirty="0"/>
              <a:t> </a:t>
            </a:r>
            <a:r>
              <a:rPr dirty="0"/>
              <a:t>takes</a:t>
            </a:r>
            <a:r>
              <a:rPr spc="-50" dirty="0"/>
              <a:t> </a:t>
            </a:r>
            <a:r>
              <a:rPr spc="-10" dirty="0"/>
              <a:t>over.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72580" y="3384422"/>
            <a:ext cx="5829300" cy="1660525"/>
          </a:xfrm>
          <a:prstGeom prst="rect">
            <a:avLst/>
          </a:prstGeom>
          <a:ln w="9525">
            <a:solidFill>
              <a:srgbClr val="1F4674"/>
            </a:solidFill>
          </a:ln>
        </p:spPr>
        <p:txBody>
          <a:bodyPr vert="horz" wrap="square" lIns="0" tIns="698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55"/>
              </a:spcBef>
            </a:pPr>
            <a:r>
              <a:rPr sz="2000" dirty="0">
                <a:latin typeface="Franklin Gothic Book"/>
                <a:cs typeface="Franklin Gothic Book"/>
              </a:rPr>
              <a:t>Notable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Common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Weakness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Enumerations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(CWEs):</a:t>
            </a:r>
            <a:endParaRPr sz="20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60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16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Configuration</a:t>
            </a:r>
            <a:endParaRPr sz="2000">
              <a:latin typeface="Franklin Gothic Book"/>
              <a:cs typeface="Franklin Gothic Book"/>
            </a:endParaRPr>
          </a:p>
          <a:p>
            <a:pPr marL="319405" marR="546735" indent="-229235">
              <a:lnSpc>
                <a:spcPts val="2160"/>
              </a:lnSpc>
              <a:spcBef>
                <a:spcPts val="1035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spc="-10" dirty="0">
                <a:latin typeface="Franklin Gothic Book"/>
                <a:cs typeface="Franklin Gothic Book"/>
              </a:rPr>
              <a:t>611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Improper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Restriction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XML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External </a:t>
            </a:r>
            <a:r>
              <a:rPr sz="2000" dirty="0">
                <a:latin typeface="Franklin Gothic Book"/>
                <a:cs typeface="Franklin Gothic Book"/>
              </a:rPr>
              <a:t>Entity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Reference</a:t>
            </a:r>
            <a:endParaRPr sz="2000">
              <a:latin typeface="Franklin Gothic Book"/>
              <a:cs typeface="Franklin Gothic Book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38200" y="1597097"/>
          <a:ext cx="7961626" cy="937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3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23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36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57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7411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8427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2775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58800">
                <a:tc>
                  <a:txBody>
                    <a:bodyPr/>
                    <a:lstStyle/>
                    <a:p>
                      <a:pPr marL="25082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CWEs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  <a:p>
                      <a:pPr marL="17081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Mapped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7680" marR="148590" indent="-31559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Max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45770" marR="137160" indent="-28956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0045" marR="143510" indent="-21526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Exploit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8140" marR="155575" indent="-20764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Impact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3195" marR="202565" indent="25019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Total Occurrences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305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Total CVEs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5" dirty="0">
                          <a:latin typeface="Franklin Gothic Book"/>
                          <a:cs typeface="Franklin Gothic Book"/>
                        </a:rPr>
                        <a:t>20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8608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19.84%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9306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4.51%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8.12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6.56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11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208,387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26670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5" dirty="0">
                          <a:latin typeface="Franklin Gothic Book"/>
                          <a:cs typeface="Franklin Gothic Book"/>
                        </a:rPr>
                        <a:t>789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20</a:t>
            </a:fld>
            <a:endParaRPr spc="-25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Secure</a:t>
            </a:r>
            <a:r>
              <a:rPr spc="-105" dirty="0"/>
              <a:t> </a:t>
            </a:r>
            <a:r>
              <a:rPr dirty="0"/>
              <a:t>Misconfiguration</a:t>
            </a:r>
            <a:r>
              <a:rPr spc="-130" dirty="0"/>
              <a:t> </a:t>
            </a:r>
            <a:r>
              <a:rPr spc="-10" dirty="0"/>
              <a:t>Vulnerabilities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8" y="1550629"/>
            <a:ext cx="8112125" cy="4216400"/>
          </a:xfrm>
          <a:prstGeom prst="rect">
            <a:avLst/>
          </a:prstGeom>
        </p:spPr>
        <p:txBody>
          <a:bodyPr vert="horz" wrap="square" lIns="0" tIns="69215" rIns="0" bIns="0" rtlCol="0">
            <a:spAutoFit/>
          </a:bodyPr>
          <a:lstStyle/>
          <a:p>
            <a:pPr marL="240665" marR="465455" indent="-228600">
              <a:lnSpc>
                <a:spcPts val="1820"/>
              </a:lnSpc>
              <a:spcBef>
                <a:spcPts val="54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Missing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appropriate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security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hardening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across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any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part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application </a:t>
            </a:r>
            <a:r>
              <a:rPr sz="1900" dirty="0">
                <a:latin typeface="Franklin Gothic Book"/>
                <a:cs typeface="Franklin Gothic Book"/>
              </a:rPr>
              <a:t>stack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improperly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configured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permissions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cloud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services.</a:t>
            </a:r>
            <a:endParaRPr sz="1900">
              <a:latin typeface="Franklin Gothic Book"/>
              <a:cs typeface="Franklin Gothic Book"/>
            </a:endParaRPr>
          </a:p>
          <a:p>
            <a:pPr marL="240665" marR="624205" indent="-228600">
              <a:lnSpc>
                <a:spcPts val="1820"/>
              </a:lnSpc>
              <a:spcBef>
                <a:spcPts val="101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Unnecessary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features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are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enabled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installed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(e.g.,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unnecessary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ports, </a:t>
            </a:r>
            <a:r>
              <a:rPr sz="1900" dirty="0">
                <a:latin typeface="Franklin Gothic Book"/>
                <a:cs typeface="Franklin Gothic Book"/>
              </a:rPr>
              <a:t>services,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pages,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accounts,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privileges).</a:t>
            </a:r>
            <a:endParaRPr sz="19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56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Default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accounts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their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passwords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are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still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enabled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unchanged.</a:t>
            </a:r>
            <a:endParaRPr sz="1900">
              <a:latin typeface="Franklin Gothic Book"/>
              <a:cs typeface="Franklin Gothic Book"/>
            </a:endParaRPr>
          </a:p>
          <a:p>
            <a:pPr marL="240665" marR="5080" indent="-228600">
              <a:lnSpc>
                <a:spcPts val="1820"/>
              </a:lnSpc>
              <a:spcBef>
                <a:spcPts val="98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Error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handling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reveals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stack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traces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other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overly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informative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error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messages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users.</a:t>
            </a:r>
            <a:endParaRPr sz="1900">
              <a:latin typeface="Franklin Gothic Book"/>
              <a:cs typeface="Franklin Gothic Book"/>
            </a:endParaRPr>
          </a:p>
          <a:p>
            <a:pPr marL="240665" marR="815340" indent="-228600">
              <a:lnSpc>
                <a:spcPts val="1820"/>
              </a:lnSpc>
              <a:spcBef>
                <a:spcPts val="101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For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upgraded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systems,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latest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security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features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are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disabled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spc="-25" dirty="0">
                <a:latin typeface="Franklin Gothic Book"/>
                <a:cs typeface="Franklin Gothic Book"/>
              </a:rPr>
              <a:t>not </a:t>
            </a:r>
            <a:r>
              <a:rPr sz="1900" dirty="0">
                <a:latin typeface="Franklin Gothic Book"/>
                <a:cs typeface="Franklin Gothic Book"/>
              </a:rPr>
              <a:t>configured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securely.</a:t>
            </a:r>
            <a:endParaRPr sz="1900">
              <a:latin typeface="Franklin Gothic Book"/>
              <a:cs typeface="Franklin Gothic Book"/>
            </a:endParaRPr>
          </a:p>
          <a:p>
            <a:pPr marL="240665" marR="594995" indent="-228600">
              <a:lnSpc>
                <a:spcPts val="1820"/>
              </a:lnSpc>
              <a:spcBef>
                <a:spcPts val="101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security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settings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application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servers,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application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frameworks, </a:t>
            </a:r>
            <a:r>
              <a:rPr sz="1900" dirty="0">
                <a:latin typeface="Franklin Gothic Book"/>
                <a:cs typeface="Franklin Gothic Book"/>
              </a:rPr>
              <a:t>libraries,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databases,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etc.,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are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not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set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secure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values.</a:t>
            </a:r>
            <a:endParaRPr sz="1900">
              <a:latin typeface="Franklin Gothic Book"/>
              <a:cs typeface="Franklin Gothic Book"/>
            </a:endParaRPr>
          </a:p>
          <a:p>
            <a:pPr marL="240665" marR="29209" indent="-228600">
              <a:lnSpc>
                <a:spcPts val="182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server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does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not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send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security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headers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directives,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they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are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not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set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spc="-25" dirty="0">
                <a:latin typeface="Franklin Gothic Book"/>
                <a:cs typeface="Franklin Gothic Book"/>
              </a:rPr>
              <a:t>to </a:t>
            </a:r>
            <a:r>
              <a:rPr sz="1900" dirty="0">
                <a:latin typeface="Franklin Gothic Book"/>
                <a:cs typeface="Franklin Gothic Book"/>
              </a:rPr>
              <a:t>secure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values.</a:t>
            </a:r>
            <a:endParaRPr sz="19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57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software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is</a:t>
            </a:r>
            <a:r>
              <a:rPr sz="1900" spc="-1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out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date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vulnerable.</a:t>
            </a:r>
            <a:endParaRPr sz="1900">
              <a:latin typeface="Franklin Gothic Book"/>
              <a:cs typeface="Franklin Gothic Book"/>
            </a:endParaRPr>
          </a:p>
        </p:txBody>
      </p:sp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63050" y="2311146"/>
            <a:ext cx="2514600" cy="2518409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21</a:t>
            </a:fld>
            <a:endParaRPr spc="-25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Security</a:t>
            </a:r>
            <a:r>
              <a:rPr spc="-120" dirty="0"/>
              <a:t> </a:t>
            </a:r>
            <a:r>
              <a:rPr dirty="0"/>
              <a:t>Misconfiguration</a:t>
            </a:r>
            <a:r>
              <a:rPr spc="-120" dirty="0"/>
              <a:t> </a:t>
            </a:r>
            <a:r>
              <a:rPr spc="-10" dirty="0"/>
              <a:t>Prevention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41" y="1569721"/>
            <a:ext cx="9874250" cy="3983354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241300" marR="182245" indent="-229235">
              <a:lnSpc>
                <a:spcPts val="2160"/>
              </a:lnSpc>
              <a:spcBef>
                <a:spcPts val="37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spc="-10" dirty="0">
                <a:latin typeface="Franklin Gothic Book"/>
                <a:cs typeface="Franklin Gothic Book"/>
              </a:rPr>
              <a:t>Development,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QA,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production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environments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should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all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configured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identically,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with </a:t>
            </a:r>
            <a:r>
              <a:rPr sz="2000" dirty="0">
                <a:latin typeface="Franklin Gothic Book"/>
                <a:cs typeface="Franklin Gothic Book"/>
              </a:rPr>
              <a:t>different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credentials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each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environment.</a:t>
            </a:r>
            <a:endParaRPr sz="2000">
              <a:latin typeface="Franklin Gothic Book"/>
              <a:cs typeface="Franklin Gothic Book"/>
            </a:endParaRPr>
          </a:p>
          <a:p>
            <a:pPr marL="241300" marR="201295" indent="-229235">
              <a:lnSpc>
                <a:spcPts val="216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minimal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platform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without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any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unnecessary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features,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components,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documentation,</a:t>
            </a:r>
            <a:r>
              <a:rPr sz="2000" spc="-25" dirty="0">
                <a:latin typeface="Franklin Gothic Book"/>
                <a:cs typeface="Franklin Gothic Book"/>
              </a:rPr>
              <a:t> and </a:t>
            </a:r>
            <a:r>
              <a:rPr sz="2000" dirty="0">
                <a:latin typeface="Franklin Gothic Book"/>
                <a:cs typeface="Franklin Gothic Book"/>
              </a:rPr>
              <a:t>samples;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remove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do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not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install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unused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features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frameworks.</a:t>
            </a:r>
            <a:endParaRPr sz="2000">
              <a:latin typeface="Franklin Gothic Book"/>
              <a:cs typeface="Franklin Gothic Book"/>
            </a:endParaRPr>
          </a:p>
          <a:p>
            <a:pPr marL="241300" marR="5080" indent="-229235">
              <a:lnSpc>
                <a:spcPts val="216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task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review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update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configurations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appropriate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all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security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notes,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updates,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patches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part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patch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management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process.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Review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cloud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storage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permissions </a:t>
            </a:r>
            <a:r>
              <a:rPr sz="2000" dirty="0">
                <a:latin typeface="Franklin Gothic Book"/>
                <a:cs typeface="Franklin Gothic Book"/>
              </a:rPr>
              <a:t>(e.g.,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S3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bucket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permissions).</a:t>
            </a:r>
            <a:endParaRPr sz="2000">
              <a:latin typeface="Franklin Gothic Book"/>
              <a:cs typeface="Franklin Gothic Book"/>
            </a:endParaRPr>
          </a:p>
          <a:p>
            <a:pPr marL="241300" marR="252729" indent="-229235">
              <a:lnSpc>
                <a:spcPts val="2160"/>
              </a:lnSpc>
              <a:spcBef>
                <a:spcPts val="994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segmented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application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architecture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provides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effective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secure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separation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between </a:t>
            </a:r>
            <a:r>
              <a:rPr sz="2000" dirty="0">
                <a:latin typeface="Franklin Gothic Book"/>
                <a:cs typeface="Franklin Gothic Book"/>
              </a:rPr>
              <a:t>components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tenants,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with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segmentation,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containerization,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cloud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security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groups.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3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Sending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security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directives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clients,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e.g.,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Security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Headers.</a:t>
            </a:r>
            <a:endParaRPr sz="2000">
              <a:latin typeface="Franklin Gothic Book"/>
              <a:cs typeface="Franklin Gothic Book"/>
            </a:endParaRPr>
          </a:p>
          <a:p>
            <a:pPr marL="241300" marR="207645" indent="-229235">
              <a:lnSpc>
                <a:spcPts val="2160"/>
              </a:lnSpc>
              <a:spcBef>
                <a:spcPts val="103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An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automated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process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verify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effectiveness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configurations</a:t>
            </a:r>
            <a:r>
              <a:rPr sz="2000" spc="-1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settings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all </a:t>
            </a:r>
            <a:r>
              <a:rPr sz="2000" spc="-10" dirty="0">
                <a:latin typeface="Franklin Gothic Book"/>
                <a:cs typeface="Franklin Gothic Book"/>
              </a:rPr>
              <a:t>environments.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22</a:t>
            </a:fld>
            <a:endParaRPr spc="-25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06476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 dirty="0"/>
              <a:t>A06:2021</a:t>
            </a:r>
            <a:r>
              <a:rPr sz="3600" spc="-90" dirty="0"/>
              <a:t> </a:t>
            </a:r>
            <a:r>
              <a:rPr sz="3600" dirty="0"/>
              <a:t>–</a:t>
            </a:r>
            <a:r>
              <a:rPr sz="3600" spc="-95" dirty="0"/>
              <a:t> </a:t>
            </a:r>
            <a:r>
              <a:rPr sz="3600" dirty="0"/>
              <a:t>Vulnerable</a:t>
            </a:r>
            <a:r>
              <a:rPr sz="3600" spc="-110" dirty="0"/>
              <a:t> </a:t>
            </a:r>
            <a:r>
              <a:rPr sz="3600" dirty="0"/>
              <a:t>and</a:t>
            </a:r>
            <a:r>
              <a:rPr sz="3600" spc="-90" dirty="0"/>
              <a:t> </a:t>
            </a:r>
            <a:r>
              <a:rPr sz="3600" dirty="0"/>
              <a:t>Outdated</a:t>
            </a:r>
            <a:r>
              <a:rPr sz="3600" spc="-85" dirty="0"/>
              <a:t> </a:t>
            </a:r>
            <a:r>
              <a:rPr sz="3600" spc="-10" dirty="0"/>
              <a:t>Components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916938" y="2851511"/>
            <a:ext cx="4546600" cy="2200275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2000" dirty="0">
                <a:latin typeface="Franklin Gothic Book"/>
                <a:cs typeface="Franklin Gothic Book"/>
              </a:rPr>
              <a:t>Example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Scenario:</a:t>
            </a:r>
            <a:endParaRPr sz="2000">
              <a:latin typeface="Franklin Gothic Book"/>
              <a:cs typeface="Franklin Gothic Book"/>
            </a:endParaRPr>
          </a:p>
          <a:p>
            <a:pPr marL="12700" marR="5080">
              <a:lnSpc>
                <a:spcPts val="2160"/>
              </a:lnSpc>
              <a:spcBef>
                <a:spcPts val="1035"/>
              </a:spcBef>
            </a:pPr>
            <a:r>
              <a:rPr sz="2000" dirty="0">
                <a:latin typeface="Franklin Gothic Book"/>
                <a:cs typeface="Franklin Gothic Book"/>
              </a:rPr>
              <a:t>Due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volume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components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in </a:t>
            </a:r>
            <a:r>
              <a:rPr sz="2000" spc="-10" dirty="0">
                <a:latin typeface="Franklin Gothic Book"/>
                <a:cs typeface="Franklin Gothic Book"/>
              </a:rPr>
              <a:t>development,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development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team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might </a:t>
            </a:r>
            <a:r>
              <a:rPr sz="2000" dirty="0">
                <a:latin typeface="Franklin Gothic Book"/>
                <a:cs typeface="Franklin Gothic Book"/>
              </a:rPr>
              <a:t>not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know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understand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all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the </a:t>
            </a:r>
            <a:r>
              <a:rPr sz="2000" dirty="0">
                <a:latin typeface="Franklin Gothic Book"/>
                <a:cs typeface="Franklin Gothic Book"/>
              </a:rPr>
              <a:t>components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their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application,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and </a:t>
            </a:r>
            <a:r>
              <a:rPr sz="2000" dirty="0">
                <a:latin typeface="Franklin Gothic Book"/>
                <a:cs typeface="Franklin Gothic Book"/>
              </a:rPr>
              <a:t>some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those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components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might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out- </a:t>
            </a:r>
            <a:r>
              <a:rPr sz="2000" spc="-10" dirty="0">
                <a:latin typeface="Franklin Gothic Book"/>
                <a:cs typeface="Franklin Gothic Book"/>
              </a:rPr>
              <a:t>of-</a:t>
            </a:r>
            <a:r>
              <a:rPr sz="2000" dirty="0">
                <a:latin typeface="Franklin Gothic Book"/>
                <a:cs typeface="Franklin Gothic Book"/>
              </a:rPr>
              <a:t>date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therefore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vulnerable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attack.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96380" y="2953892"/>
            <a:ext cx="5829300" cy="2552065"/>
          </a:xfrm>
          <a:prstGeom prst="rect">
            <a:avLst/>
          </a:prstGeom>
          <a:ln w="9525">
            <a:solidFill>
              <a:srgbClr val="1F4674"/>
            </a:solidFill>
          </a:ln>
        </p:spPr>
        <p:txBody>
          <a:bodyPr vert="horz" wrap="square" lIns="0" tIns="698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55"/>
              </a:spcBef>
            </a:pPr>
            <a:r>
              <a:rPr sz="2000" dirty="0">
                <a:latin typeface="Franklin Gothic Book"/>
                <a:cs typeface="Franklin Gothic Book"/>
              </a:rPr>
              <a:t>Notable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Common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Weakness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Enumerations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(CWEs):</a:t>
            </a:r>
            <a:endParaRPr sz="2000">
              <a:latin typeface="Franklin Gothic Book"/>
              <a:cs typeface="Franklin Gothic Book"/>
            </a:endParaRPr>
          </a:p>
          <a:p>
            <a:pPr marL="319405" marR="775970" indent="-229235">
              <a:lnSpc>
                <a:spcPts val="2160"/>
              </a:lnSpc>
              <a:spcBef>
                <a:spcPts val="1035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spc="-10" dirty="0">
                <a:latin typeface="Franklin Gothic Book"/>
                <a:cs typeface="Franklin Gothic Book"/>
              </a:rPr>
              <a:t>1104: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Unmaintained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Third-</a:t>
            </a:r>
            <a:r>
              <a:rPr sz="2000" spc="-10" dirty="0">
                <a:latin typeface="Franklin Gothic Book"/>
                <a:cs typeface="Franklin Gothic Book"/>
              </a:rPr>
              <a:t>Party Components</a:t>
            </a:r>
            <a:endParaRPr sz="2000">
              <a:latin typeface="Franklin Gothic Book"/>
              <a:cs typeface="Franklin Gothic Book"/>
            </a:endParaRPr>
          </a:p>
          <a:p>
            <a:pPr marL="319405" marR="88265" indent="-229235">
              <a:lnSpc>
                <a:spcPts val="216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937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OWASP</a:t>
            </a:r>
            <a:r>
              <a:rPr sz="2000" spc="-9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Top</a:t>
            </a:r>
            <a:r>
              <a:rPr sz="2000" spc="-10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10</a:t>
            </a:r>
            <a:r>
              <a:rPr sz="2000" spc="-9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2013:</a:t>
            </a:r>
            <a:r>
              <a:rPr sz="2000" spc="-8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Using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Components </a:t>
            </a:r>
            <a:r>
              <a:rPr sz="2000" dirty="0">
                <a:latin typeface="Franklin Gothic Book"/>
                <a:cs typeface="Franklin Gothic Book"/>
              </a:rPr>
              <a:t>with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Known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Vulnerabilities</a:t>
            </a:r>
            <a:endParaRPr sz="2000">
              <a:latin typeface="Franklin Gothic Book"/>
              <a:cs typeface="Franklin Gothic Book"/>
            </a:endParaRPr>
          </a:p>
          <a:p>
            <a:pPr marL="319405" marR="444500" indent="-229235">
              <a:lnSpc>
                <a:spcPts val="2160"/>
              </a:lnSpc>
              <a:spcBef>
                <a:spcPts val="994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1035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50" dirty="0">
                <a:latin typeface="Franklin Gothic Book"/>
                <a:cs typeface="Franklin Gothic Book"/>
              </a:rPr>
              <a:t>2017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Top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10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A9: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Using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Components </a:t>
            </a:r>
            <a:r>
              <a:rPr sz="2000" dirty="0">
                <a:latin typeface="Franklin Gothic Book"/>
                <a:cs typeface="Franklin Gothic Book"/>
              </a:rPr>
              <a:t>with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Known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Vulnerabilities</a:t>
            </a:r>
            <a:endParaRPr sz="2000">
              <a:latin typeface="Franklin Gothic Book"/>
              <a:cs typeface="Franklin Gothic Book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38200" y="1756517"/>
          <a:ext cx="7957817" cy="937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3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17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30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50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734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836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27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58800">
                <a:tc>
                  <a:txBody>
                    <a:bodyPr/>
                    <a:lstStyle/>
                    <a:p>
                      <a:pPr marL="25082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CWEs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  <a:p>
                      <a:pPr marL="17081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Mapped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7680" marR="148590" indent="-31559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Max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45770" marR="137160" indent="-28956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0045" marR="143510" indent="-21526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Exploit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8140" marR="155575" indent="-20764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Impact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3195" marR="202565" indent="25019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Total Occurrences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305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Total CVEs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50" dirty="0">
                          <a:latin typeface="Franklin Gothic Book"/>
                          <a:cs typeface="Franklin Gothic Book"/>
                        </a:rPr>
                        <a:t>3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9751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27.96%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9116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8.77%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8163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51.78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8798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22.47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3020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30,457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26670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50" dirty="0">
                          <a:latin typeface="Franklin Gothic Book"/>
                          <a:cs typeface="Franklin Gothic Book"/>
                        </a:rPr>
                        <a:t>0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23</a:t>
            </a:fld>
            <a:endParaRPr spc="-25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06476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Vulnerable</a:t>
            </a:r>
            <a:r>
              <a:rPr sz="3600" spc="-140" dirty="0"/>
              <a:t> </a:t>
            </a:r>
            <a:r>
              <a:rPr sz="3600" dirty="0"/>
              <a:t>and</a:t>
            </a:r>
            <a:r>
              <a:rPr sz="3600" spc="-110" dirty="0"/>
              <a:t> </a:t>
            </a:r>
            <a:r>
              <a:rPr sz="3600" dirty="0"/>
              <a:t>Outdated</a:t>
            </a:r>
            <a:r>
              <a:rPr sz="3600" spc="-114" dirty="0"/>
              <a:t> </a:t>
            </a:r>
            <a:r>
              <a:rPr sz="3600" dirty="0"/>
              <a:t>Components</a:t>
            </a:r>
            <a:r>
              <a:rPr sz="3600" spc="-114" dirty="0"/>
              <a:t> </a:t>
            </a:r>
            <a:r>
              <a:rPr sz="3600" spc="-10" dirty="0"/>
              <a:t>Vulnerabilities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916687" y="1569721"/>
            <a:ext cx="10639425" cy="343535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241300" marR="405765" indent="-228600">
              <a:lnSpc>
                <a:spcPts val="2160"/>
              </a:lnSpc>
              <a:spcBef>
                <a:spcPts val="37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spc="-10" dirty="0">
                <a:latin typeface="Franklin Gothic Book"/>
                <a:cs typeface="Franklin Gothic Book"/>
              </a:rPr>
              <a:t>Versions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components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you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(both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client-</a:t>
            </a:r>
            <a:r>
              <a:rPr sz="2000" dirty="0">
                <a:latin typeface="Franklin Gothic Book"/>
                <a:cs typeface="Franklin Gothic Book"/>
              </a:rPr>
              <a:t>side</a:t>
            </a:r>
            <a:r>
              <a:rPr sz="2000" spc="-1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server-</a:t>
            </a:r>
            <a:r>
              <a:rPr sz="2000" dirty="0">
                <a:latin typeface="Franklin Gothic Book"/>
                <a:cs typeface="Franklin Gothic Book"/>
              </a:rPr>
              <a:t>side)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are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unknown.</a:t>
            </a:r>
            <a:r>
              <a:rPr sz="2000" spc="-1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This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includes </a:t>
            </a:r>
            <a:r>
              <a:rPr sz="2000" dirty="0">
                <a:latin typeface="Franklin Gothic Book"/>
                <a:cs typeface="Franklin Gothic Book"/>
              </a:rPr>
              <a:t>components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you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directly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well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nested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dependencies.</a:t>
            </a:r>
            <a:endParaRPr sz="2000">
              <a:latin typeface="Franklin Gothic Book"/>
              <a:cs typeface="Franklin Gothic Book"/>
            </a:endParaRPr>
          </a:p>
          <a:p>
            <a:pPr marL="241300" marR="5080" indent="-229235">
              <a:lnSpc>
                <a:spcPts val="216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Software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vulnerable,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unsupported,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out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date.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This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includes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OS,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web/application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server, </a:t>
            </a:r>
            <a:r>
              <a:rPr sz="2000" dirty="0">
                <a:latin typeface="Franklin Gothic Book"/>
                <a:cs typeface="Franklin Gothic Book"/>
              </a:rPr>
              <a:t>database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management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system</a:t>
            </a:r>
            <a:r>
              <a:rPr sz="2000" spc="-9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(DBMS),</a:t>
            </a:r>
            <a:r>
              <a:rPr sz="2000" spc="-8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applications,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application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programing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interfaces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(APIs)</a:t>
            </a:r>
            <a:r>
              <a:rPr sz="2000" dirty="0">
                <a:latin typeface="Franklin Gothic Book"/>
                <a:cs typeface="Franklin Gothic Book"/>
              </a:rPr>
              <a:t> and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all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components,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runtime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environments,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libraries.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3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spc="-10" dirty="0">
                <a:latin typeface="Franklin Gothic Book"/>
                <a:cs typeface="Franklin Gothic Book"/>
              </a:rPr>
              <a:t>Vulnerabilities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are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not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scanned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for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regularly.</a:t>
            </a:r>
            <a:endParaRPr sz="2000">
              <a:latin typeface="Franklin Gothic Book"/>
              <a:cs typeface="Franklin Gothic Book"/>
            </a:endParaRPr>
          </a:p>
          <a:p>
            <a:pPr marL="241300" marR="1475740" indent="-229235">
              <a:lnSpc>
                <a:spcPts val="2160"/>
              </a:lnSpc>
              <a:spcBef>
                <a:spcPts val="103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Fixes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upgrades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are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not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implemented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underlying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platform,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frameworks,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and </a:t>
            </a:r>
            <a:r>
              <a:rPr sz="2000" dirty="0">
                <a:latin typeface="Franklin Gothic Book"/>
                <a:cs typeface="Franklin Gothic Book"/>
              </a:rPr>
              <a:t>dependencies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risk-</a:t>
            </a:r>
            <a:r>
              <a:rPr sz="2000" dirty="0">
                <a:latin typeface="Franklin Gothic Book"/>
                <a:cs typeface="Franklin Gothic Book"/>
              </a:rPr>
              <a:t>based,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timely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fashion.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3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Software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developers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are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not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testing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compatibility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updated,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upgraded,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patched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libraries.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6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Components’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configurations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are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not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secure.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24</a:t>
            </a:fld>
            <a:endParaRPr spc="-25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06476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Vulnerable</a:t>
            </a:r>
            <a:r>
              <a:rPr sz="3600" spc="-140" dirty="0"/>
              <a:t> </a:t>
            </a:r>
            <a:r>
              <a:rPr sz="3600" dirty="0"/>
              <a:t>and</a:t>
            </a:r>
            <a:r>
              <a:rPr sz="3600" spc="-110" dirty="0"/>
              <a:t> </a:t>
            </a:r>
            <a:r>
              <a:rPr sz="3600" dirty="0"/>
              <a:t>Outdated</a:t>
            </a:r>
            <a:r>
              <a:rPr sz="3600" spc="-114" dirty="0"/>
              <a:t> </a:t>
            </a:r>
            <a:r>
              <a:rPr sz="3600" dirty="0"/>
              <a:t>Components</a:t>
            </a:r>
            <a:r>
              <a:rPr sz="3600" spc="-114" dirty="0"/>
              <a:t> </a:t>
            </a:r>
            <a:r>
              <a:rPr sz="3600" spc="-10" dirty="0"/>
              <a:t>Prevention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916686" y="1472536"/>
            <a:ext cx="10316210" cy="4236085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86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spc="-10" dirty="0">
                <a:latin typeface="Franklin Gothic Book"/>
                <a:cs typeface="Franklin Gothic Book"/>
              </a:rPr>
              <a:t>Remove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unused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dependencies,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unnecessary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features,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components,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files,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documentation.</a:t>
            </a:r>
            <a:endParaRPr sz="2000">
              <a:latin typeface="Franklin Gothic Book"/>
              <a:cs typeface="Franklin Gothic Book"/>
            </a:endParaRPr>
          </a:p>
          <a:p>
            <a:pPr marL="241300" marR="243840" indent="-228600">
              <a:lnSpc>
                <a:spcPts val="2160"/>
              </a:lnSpc>
              <a:spcBef>
                <a:spcPts val="103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Continuously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inventory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versions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both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client-</a:t>
            </a:r>
            <a:r>
              <a:rPr sz="2000" dirty="0">
                <a:latin typeface="Franklin Gothic Book"/>
                <a:cs typeface="Franklin Gothic Book"/>
              </a:rPr>
              <a:t>side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server-</a:t>
            </a:r>
            <a:r>
              <a:rPr sz="2000" dirty="0">
                <a:latin typeface="Franklin Gothic Book"/>
                <a:cs typeface="Franklin Gothic Book"/>
              </a:rPr>
              <a:t>side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components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(e.g., frameworks,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libraries)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their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dependencies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using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tools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like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versions,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OWASP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Dependency </a:t>
            </a:r>
            <a:r>
              <a:rPr sz="2000" dirty="0">
                <a:latin typeface="Franklin Gothic Book"/>
                <a:cs typeface="Franklin Gothic Book"/>
              </a:rPr>
              <a:t>Check,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retire.js,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etc.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Continuously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monitor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sources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like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Common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Vulnerability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Exposures </a:t>
            </a:r>
            <a:r>
              <a:rPr sz="2000" dirty="0">
                <a:latin typeface="Franklin Gothic Book"/>
                <a:cs typeface="Franklin Gothic Book"/>
              </a:rPr>
              <a:t>(CVE)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National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Vulnerability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Database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(NVD)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vulnerabilities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components.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3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Only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obtain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components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from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official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sources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over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secure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links.</a:t>
            </a:r>
            <a:endParaRPr sz="2000">
              <a:latin typeface="Franklin Gothic Book"/>
              <a:cs typeface="Franklin Gothic Book"/>
            </a:endParaRPr>
          </a:p>
          <a:p>
            <a:pPr marL="241300" marR="70485" indent="-229235">
              <a:lnSpc>
                <a:spcPts val="2160"/>
              </a:lnSpc>
              <a:spcBef>
                <a:spcPts val="103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Monitor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libraries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components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that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are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unmaintained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do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not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create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security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patches </a:t>
            </a:r>
            <a:r>
              <a:rPr sz="2000" dirty="0">
                <a:latin typeface="Franklin Gothic Book"/>
                <a:cs typeface="Franklin Gothic Book"/>
              </a:rPr>
              <a:t>for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older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versions.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If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patching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not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possible,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consider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deploying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virtual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patch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monitor, </a:t>
            </a:r>
            <a:r>
              <a:rPr sz="2000" dirty="0">
                <a:latin typeface="Franklin Gothic Book"/>
                <a:cs typeface="Franklin Gothic Book"/>
              </a:rPr>
              <a:t>detect,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protect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against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discovered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issue.</a:t>
            </a:r>
            <a:endParaRPr sz="2000">
              <a:latin typeface="Franklin Gothic Book"/>
              <a:cs typeface="Franklin Gothic Book"/>
            </a:endParaRPr>
          </a:p>
          <a:p>
            <a:pPr marL="698500" marR="495300" lvl="1" indent="-228600">
              <a:lnSpc>
                <a:spcPts val="1939"/>
              </a:lnSpc>
              <a:spcBef>
                <a:spcPts val="505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800" dirty="0">
                <a:latin typeface="Franklin Gothic Book"/>
                <a:cs typeface="Franklin Gothic Book"/>
              </a:rPr>
              <a:t>While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internet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of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things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(IoT)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is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frequently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difficult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impossible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to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patch,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importance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25" dirty="0">
                <a:latin typeface="Franklin Gothic Book"/>
                <a:cs typeface="Franklin Gothic Book"/>
              </a:rPr>
              <a:t>of </a:t>
            </a:r>
            <a:r>
              <a:rPr sz="1800" dirty="0">
                <a:latin typeface="Franklin Gothic Book"/>
                <a:cs typeface="Franklin Gothic Book"/>
              </a:rPr>
              <a:t>patching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them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can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be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great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(e.g.,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biomedical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devices).</a:t>
            </a:r>
            <a:endParaRPr sz="1800">
              <a:latin typeface="Franklin Gothic Book"/>
              <a:cs typeface="Franklin Gothic Book"/>
            </a:endParaRPr>
          </a:p>
          <a:p>
            <a:pPr marL="241300" marR="5080" indent="-229235">
              <a:lnSpc>
                <a:spcPts val="216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Every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organization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must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ensure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ongoing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plan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monitoring,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triaging,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applying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updates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configuration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changes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lifetime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application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portfolio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25</a:t>
            </a:fld>
            <a:endParaRPr spc="-25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706983"/>
            <a:ext cx="105283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5" dirty="0"/>
              <a:t>A07:2021</a:t>
            </a:r>
            <a:r>
              <a:rPr sz="3600" spc="-90" dirty="0"/>
              <a:t> </a:t>
            </a:r>
            <a:r>
              <a:rPr sz="3600" dirty="0"/>
              <a:t>–</a:t>
            </a:r>
            <a:r>
              <a:rPr sz="3600" spc="-85" dirty="0"/>
              <a:t> </a:t>
            </a:r>
            <a:r>
              <a:rPr sz="3600" dirty="0"/>
              <a:t>Identification</a:t>
            </a:r>
            <a:r>
              <a:rPr sz="3600" spc="-95" dirty="0"/>
              <a:t> </a:t>
            </a:r>
            <a:r>
              <a:rPr sz="3600" dirty="0"/>
              <a:t>and</a:t>
            </a:r>
            <a:r>
              <a:rPr sz="3600" spc="-80" dirty="0"/>
              <a:t> </a:t>
            </a:r>
            <a:r>
              <a:rPr sz="3600" dirty="0"/>
              <a:t>Authentication</a:t>
            </a:r>
            <a:r>
              <a:rPr sz="3600" spc="-85" dirty="0"/>
              <a:t> </a:t>
            </a:r>
            <a:r>
              <a:rPr sz="3600" spc="-10" dirty="0"/>
              <a:t>Failures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916688" y="2680528"/>
            <a:ext cx="4834255" cy="2718435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20"/>
              </a:spcBef>
            </a:pPr>
            <a:r>
              <a:rPr sz="2000" dirty="0">
                <a:latin typeface="Franklin Gothic Book"/>
                <a:cs typeface="Franklin Gothic Book"/>
              </a:rPr>
              <a:t>Example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Scenario:</a:t>
            </a:r>
            <a:endParaRPr sz="2000">
              <a:latin typeface="Franklin Gothic Book"/>
              <a:cs typeface="Franklin Gothic Book"/>
            </a:endParaRPr>
          </a:p>
          <a:p>
            <a:pPr marL="12700" marR="5080">
              <a:lnSpc>
                <a:spcPts val="1920"/>
              </a:lnSpc>
              <a:spcBef>
                <a:spcPts val="985"/>
              </a:spcBef>
            </a:pPr>
            <a:r>
              <a:rPr sz="2000" dirty="0">
                <a:latin typeface="Franklin Gothic Book"/>
                <a:cs typeface="Franklin Gothic Book"/>
              </a:rPr>
              <a:t>Most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authentication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attacks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occur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due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the </a:t>
            </a:r>
            <a:r>
              <a:rPr sz="2000" dirty="0">
                <a:latin typeface="Franklin Gothic Book"/>
                <a:cs typeface="Franklin Gothic Book"/>
              </a:rPr>
              <a:t>continued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passwords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sole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factor. </a:t>
            </a:r>
            <a:r>
              <a:rPr sz="2000" dirty="0">
                <a:latin typeface="Franklin Gothic Book"/>
                <a:cs typeface="Franklin Gothic Book"/>
              </a:rPr>
              <a:t>Once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considered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best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practices, </a:t>
            </a:r>
            <a:r>
              <a:rPr sz="2000" dirty="0">
                <a:latin typeface="Franklin Gothic Book"/>
                <a:cs typeface="Franklin Gothic Book"/>
              </a:rPr>
              <a:t>password</a:t>
            </a:r>
            <a:r>
              <a:rPr sz="2000" spc="-9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rotation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8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complexity </a:t>
            </a:r>
            <a:r>
              <a:rPr sz="2000" dirty="0">
                <a:latin typeface="Franklin Gothic Book"/>
                <a:cs typeface="Franklin Gothic Book"/>
              </a:rPr>
              <a:t>requirements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encourage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users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and </a:t>
            </a:r>
            <a:r>
              <a:rPr sz="2000" dirty="0">
                <a:latin typeface="Franklin Gothic Book"/>
                <a:cs typeface="Franklin Gothic Book"/>
              </a:rPr>
              <a:t>reuse</a:t>
            </a:r>
            <a:r>
              <a:rPr sz="2000" spc="-8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weak</a:t>
            </a:r>
            <a:r>
              <a:rPr sz="2000" spc="-9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passwords.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Organizations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are </a:t>
            </a:r>
            <a:r>
              <a:rPr sz="2000" dirty="0">
                <a:latin typeface="Franklin Gothic Book"/>
                <a:cs typeface="Franklin Gothic Book"/>
              </a:rPr>
              <a:t>recommended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stop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these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practices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per </a:t>
            </a:r>
            <a:r>
              <a:rPr sz="2000" dirty="0">
                <a:latin typeface="Franklin Gothic Book"/>
                <a:cs typeface="Franklin Gothic Book"/>
              </a:rPr>
              <a:t>NIST</a:t>
            </a:r>
            <a:r>
              <a:rPr sz="2000" spc="-25" dirty="0">
                <a:latin typeface="Franklin Gothic Book"/>
                <a:cs typeface="Franklin Gothic Book"/>
              </a:rPr>
              <a:t> 800-</a:t>
            </a:r>
            <a:r>
              <a:rPr sz="2000" dirty="0">
                <a:latin typeface="Franklin Gothic Book"/>
                <a:cs typeface="Franklin Gothic Book"/>
              </a:rPr>
              <a:t>63</a:t>
            </a:r>
            <a:r>
              <a:rPr sz="2000" spc="-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1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multi-factor authentication.</a:t>
            </a:r>
            <a:endParaRPr sz="2000">
              <a:latin typeface="Franklin Gothic Book"/>
              <a:cs typeface="Franklin Gothic Book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38200" y="1637046"/>
          <a:ext cx="7957817" cy="937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3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17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30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50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734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836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27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58800">
                <a:tc>
                  <a:txBody>
                    <a:bodyPr/>
                    <a:lstStyle/>
                    <a:p>
                      <a:pPr marL="25082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CWEs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  <a:p>
                      <a:pPr marL="17081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Mapped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7680" marR="148590" indent="-31559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Max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45770" marR="137160" indent="-28956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0045" marR="143510" indent="-21526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Exploit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8140" marR="155575" indent="-207645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Impact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3195" marR="202565" indent="250190">
                        <a:lnSpc>
                          <a:spcPct val="107100"/>
                        </a:lnSpc>
                        <a:spcBef>
                          <a:spcPts val="5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Total Occurrences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723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305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Total CVEs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5" dirty="0">
                          <a:latin typeface="Franklin Gothic Book"/>
                          <a:cs typeface="Franklin Gothic Book"/>
                        </a:rPr>
                        <a:t>22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8798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14.84%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8862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2.55%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7.40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6.50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638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132,195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26034" algn="ct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3,897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509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6096380" y="3113913"/>
            <a:ext cx="5769610" cy="1925955"/>
          </a:xfrm>
          <a:prstGeom prst="rect">
            <a:avLst/>
          </a:prstGeom>
          <a:ln w="9525">
            <a:solidFill>
              <a:srgbClr val="1F4674"/>
            </a:solidFill>
          </a:ln>
        </p:spPr>
        <p:txBody>
          <a:bodyPr vert="horz" wrap="square" lIns="0" tIns="698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55"/>
              </a:spcBef>
            </a:pPr>
            <a:r>
              <a:rPr sz="2000" dirty="0">
                <a:latin typeface="Franklin Gothic Book"/>
                <a:cs typeface="Franklin Gothic Book"/>
              </a:rPr>
              <a:t>Notable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Common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Weakness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Enumerations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(CWEs):</a:t>
            </a:r>
            <a:endParaRPr sz="2000">
              <a:latin typeface="Franklin Gothic Book"/>
              <a:cs typeface="Franklin Gothic Book"/>
            </a:endParaRPr>
          </a:p>
          <a:p>
            <a:pPr marL="319405" marR="311785" indent="-229235">
              <a:lnSpc>
                <a:spcPts val="2160"/>
              </a:lnSpc>
              <a:spcBef>
                <a:spcPts val="1035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spc="-60" dirty="0">
                <a:latin typeface="Franklin Gothic Book"/>
                <a:cs typeface="Franklin Gothic Book"/>
              </a:rPr>
              <a:t>297: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Improper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Validation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Certificate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with </a:t>
            </a:r>
            <a:r>
              <a:rPr sz="2000" dirty="0">
                <a:latin typeface="Franklin Gothic Book"/>
                <a:cs typeface="Franklin Gothic Book"/>
              </a:rPr>
              <a:t>Host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Mismatch</a:t>
            </a:r>
            <a:endParaRPr sz="20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30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spc="-50" dirty="0">
                <a:latin typeface="Franklin Gothic Book"/>
                <a:cs typeface="Franklin Gothic Book"/>
              </a:rPr>
              <a:t>287: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Improper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Authentication</a:t>
            </a:r>
            <a:endParaRPr sz="20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55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384:</a:t>
            </a:r>
            <a:r>
              <a:rPr sz="2000" spc="-1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Session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Fixation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26</a:t>
            </a:fld>
            <a:endParaRPr spc="-25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>
              <a:lnSpc>
                <a:spcPts val="3890"/>
              </a:lnSpc>
              <a:spcBef>
                <a:spcPts val="585"/>
              </a:spcBef>
            </a:pPr>
            <a:r>
              <a:rPr sz="3600" dirty="0"/>
              <a:t>Identification</a:t>
            </a:r>
            <a:r>
              <a:rPr sz="3600" spc="-110" dirty="0"/>
              <a:t> </a:t>
            </a:r>
            <a:r>
              <a:rPr sz="3600" dirty="0"/>
              <a:t>and</a:t>
            </a:r>
            <a:r>
              <a:rPr sz="3600" spc="-100" dirty="0"/>
              <a:t> </a:t>
            </a:r>
            <a:r>
              <a:rPr sz="3600" dirty="0"/>
              <a:t>Authentication</a:t>
            </a:r>
            <a:r>
              <a:rPr sz="3600" spc="-105" dirty="0"/>
              <a:t> </a:t>
            </a:r>
            <a:r>
              <a:rPr sz="3600" dirty="0"/>
              <a:t>Failures</a:t>
            </a:r>
            <a:r>
              <a:rPr sz="3600" spc="-114" dirty="0"/>
              <a:t> </a:t>
            </a:r>
            <a:r>
              <a:rPr sz="3600" spc="-25" dirty="0"/>
              <a:t>and </a:t>
            </a:r>
            <a:r>
              <a:rPr sz="3600" spc="-10" dirty="0"/>
              <a:t>Vulnerabilities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916687" y="1569721"/>
            <a:ext cx="10046335" cy="436499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241300" marR="5080" indent="-229235">
              <a:lnSpc>
                <a:spcPts val="2160"/>
              </a:lnSpc>
              <a:spcBef>
                <a:spcPts val="37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Permits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automated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attacks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such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credential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stuffing,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where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attacker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has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list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valid </a:t>
            </a:r>
            <a:r>
              <a:rPr sz="2000" dirty="0">
                <a:latin typeface="Franklin Gothic Book"/>
                <a:cs typeface="Franklin Gothic Book"/>
              </a:rPr>
              <a:t>usernames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passwords.</a:t>
            </a:r>
            <a:endParaRPr sz="2000">
              <a:latin typeface="Franklin Gothic Book"/>
              <a:cs typeface="Franklin Gothic Book"/>
            </a:endParaRPr>
          </a:p>
          <a:p>
            <a:pPr marL="241300" indent="-228600">
              <a:lnSpc>
                <a:spcPct val="100000"/>
              </a:lnSpc>
              <a:spcBef>
                <a:spcPts val="73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Permits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brute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force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other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automated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attacks.</a:t>
            </a:r>
            <a:endParaRPr sz="2000">
              <a:latin typeface="Franklin Gothic Book"/>
              <a:cs typeface="Franklin Gothic Book"/>
            </a:endParaRPr>
          </a:p>
          <a:p>
            <a:pPr marL="241300" indent="-228600">
              <a:lnSpc>
                <a:spcPct val="100000"/>
              </a:lnSpc>
              <a:spcBef>
                <a:spcPts val="76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Permits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default,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weak,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well-</a:t>
            </a:r>
            <a:r>
              <a:rPr sz="2000" dirty="0">
                <a:latin typeface="Franklin Gothic Book"/>
                <a:cs typeface="Franklin Gothic Book"/>
              </a:rPr>
              <a:t>known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passwords,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such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"Password1"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"admin/admin“.</a:t>
            </a:r>
            <a:endParaRPr sz="2000">
              <a:latin typeface="Franklin Gothic Book"/>
              <a:cs typeface="Franklin Gothic Book"/>
            </a:endParaRPr>
          </a:p>
          <a:p>
            <a:pPr marL="241300" marR="765810" indent="-229235">
              <a:lnSpc>
                <a:spcPts val="2160"/>
              </a:lnSpc>
              <a:spcBef>
                <a:spcPts val="103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Uses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weak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ineffective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credential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recovery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forgot-</a:t>
            </a:r>
            <a:r>
              <a:rPr sz="2000" dirty="0">
                <a:latin typeface="Franklin Gothic Book"/>
                <a:cs typeface="Franklin Gothic Book"/>
              </a:rPr>
              <a:t>password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processes,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such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as </a:t>
            </a:r>
            <a:r>
              <a:rPr sz="2000" spc="-20" dirty="0">
                <a:latin typeface="Franklin Gothic Book"/>
                <a:cs typeface="Franklin Gothic Book"/>
              </a:rPr>
              <a:t>"knowledge-</a:t>
            </a:r>
            <a:r>
              <a:rPr sz="2000" dirty="0">
                <a:latin typeface="Franklin Gothic Book"/>
                <a:cs typeface="Franklin Gothic Book"/>
              </a:rPr>
              <a:t>based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answers,"</a:t>
            </a:r>
            <a:r>
              <a:rPr sz="2000" spc="-1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which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cannot</a:t>
            </a:r>
            <a:r>
              <a:rPr sz="2000" spc="-1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made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safe.</a:t>
            </a:r>
            <a:endParaRPr sz="2000">
              <a:latin typeface="Franklin Gothic Book"/>
              <a:cs typeface="Franklin Gothic Book"/>
            </a:endParaRPr>
          </a:p>
          <a:p>
            <a:pPr marL="241300" marR="866140" indent="-229235">
              <a:lnSpc>
                <a:spcPts val="216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Uses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plain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text,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encrypted,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weakly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hashed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passwords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stores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(see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A02:2021- </a:t>
            </a:r>
            <a:r>
              <a:rPr sz="2000" dirty="0">
                <a:latin typeface="Franklin Gothic Book"/>
                <a:cs typeface="Franklin Gothic Book"/>
              </a:rPr>
              <a:t>Cryptographic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Failures).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3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Has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missing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ineffective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multi-</a:t>
            </a:r>
            <a:r>
              <a:rPr sz="2000" dirty="0">
                <a:latin typeface="Franklin Gothic Book"/>
                <a:cs typeface="Franklin Gothic Book"/>
              </a:rPr>
              <a:t>factor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authentication.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5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Exposes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session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identifier</a:t>
            </a:r>
            <a:r>
              <a:rPr sz="2000" spc="-2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URL.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6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Reuses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session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identifier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after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successful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login.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6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Does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not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correctly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invalidate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Session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IDs.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27</a:t>
            </a:fld>
            <a:endParaRPr spc="-25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706983"/>
            <a:ext cx="1079881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Prevention</a:t>
            </a:r>
            <a:r>
              <a:rPr sz="3600" spc="-100" dirty="0"/>
              <a:t> </a:t>
            </a:r>
            <a:r>
              <a:rPr sz="3600" dirty="0"/>
              <a:t>of</a:t>
            </a:r>
            <a:r>
              <a:rPr sz="3600" spc="-90" dirty="0"/>
              <a:t> </a:t>
            </a:r>
            <a:r>
              <a:rPr sz="3600" dirty="0"/>
              <a:t>Identification</a:t>
            </a:r>
            <a:r>
              <a:rPr sz="3600" spc="-90" dirty="0"/>
              <a:t> </a:t>
            </a:r>
            <a:r>
              <a:rPr sz="3600" dirty="0"/>
              <a:t>and</a:t>
            </a:r>
            <a:r>
              <a:rPr sz="3600" spc="-80" dirty="0"/>
              <a:t> </a:t>
            </a:r>
            <a:r>
              <a:rPr sz="3600" dirty="0"/>
              <a:t>Authentication</a:t>
            </a:r>
            <a:r>
              <a:rPr sz="3600" spc="-85" dirty="0"/>
              <a:t> </a:t>
            </a:r>
            <a:r>
              <a:rPr sz="3600" spc="-10" dirty="0"/>
              <a:t>Failures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916456" y="1518668"/>
            <a:ext cx="10615295" cy="4117975"/>
          </a:xfrm>
          <a:prstGeom prst="rect">
            <a:avLst/>
          </a:prstGeom>
        </p:spPr>
        <p:txBody>
          <a:bodyPr vert="horz" wrap="square" lIns="0" tIns="99695" rIns="0" bIns="0" rtlCol="0">
            <a:spAutoFit/>
          </a:bodyPr>
          <a:lstStyle/>
          <a:p>
            <a:pPr marL="241300" marR="26034" indent="-228600">
              <a:lnSpc>
                <a:spcPct val="70000"/>
              </a:lnSpc>
              <a:spcBef>
                <a:spcPts val="78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900" dirty="0">
                <a:latin typeface="Franklin Gothic Book"/>
                <a:cs typeface="Franklin Gothic Book"/>
              </a:rPr>
              <a:t>Where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possible,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implement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multi-</a:t>
            </a:r>
            <a:r>
              <a:rPr sz="1900" dirty="0">
                <a:latin typeface="Franklin Gothic Book"/>
                <a:cs typeface="Franklin Gothic Book"/>
              </a:rPr>
              <a:t>factor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authentication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prevent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automated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credential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stuffing,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brute </a:t>
            </a:r>
            <a:r>
              <a:rPr sz="1900" dirty="0">
                <a:latin typeface="Franklin Gothic Book"/>
                <a:cs typeface="Franklin Gothic Book"/>
              </a:rPr>
              <a:t>force,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stolen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credential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reuse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attacks.</a:t>
            </a:r>
            <a:endParaRPr sz="1900">
              <a:latin typeface="Franklin Gothic Book"/>
              <a:cs typeface="Franklin Gothic Book"/>
            </a:endParaRPr>
          </a:p>
          <a:p>
            <a:pPr marL="241300" indent="-228600">
              <a:lnSpc>
                <a:spcPct val="100000"/>
              </a:lnSpc>
              <a:spcBef>
                <a:spcPts val="31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900" dirty="0">
                <a:latin typeface="Franklin Gothic Book"/>
                <a:cs typeface="Franklin Gothic Book"/>
              </a:rPr>
              <a:t>Do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not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ship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deploy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with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any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default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credentials,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particularly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for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admin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users.</a:t>
            </a:r>
            <a:endParaRPr sz="1900">
              <a:latin typeface="Franklin Gothic Book"/>
              <a:cs typeface="Franklin Gothic Book"/>
            </a:endParaRPr>
          </a:p>
          <a:p>
            <a:pPr marL="241300" marR="5080" indent="-228600">
              <a:lnSpc>
                <a:spcPct val="7000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900" dirty="0">
                <a:latin typeface="Franklin Gothic Book"/>
                <a:cs typeface="Franklin Gothic Book"/>
              </a:rPr>
              <a:t>Implement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weak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password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checks,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such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as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testing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new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changed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passwords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against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top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10,000 </a:t>
            </a:r>
            <a:r>
              <a:rPr sz="1900" dirty="0">
                <a:latin typeface="Franklin Gothic Book"/>
                <a:cs typeface="Franklin Gothic Book"/>
              </a:rPr>
              <a:t>worst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passwords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spc="-20" dirty="0">
                <a:latin typeface="Franklin Gothic Book"/>
                <a:cs typeface="Franklin Gothic Book"/>
              </a:rPr>
              <a:t>list.</a:t>
            </a:r>
            <a:endParaRPr sz="1900">
              <a:latin typeface="Franklin Gothic Book"/>
              <a:cs typeface="Franklin Gothic Book"/>
            </a:endParaRPr>
          </a:p>
          <a:p>
            <a:pPr marL="241300" indent="-228600">
              <a:lnSpc>
                <a:spcPts val="1939"/>
              </a:lnSpc>
              <a:spcBef>
                <a:spcPts val="31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900" dirty="0">
                <a:latin typeface="Franklin Gothic Book"/>
                <a:cs typeface="Franklin Gothic Book"/>
              </a:rPr>
              <a:t>Align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password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length,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20" dirty="0">
                <a:latin typeface="Franklin Gothic Book"/>
                <a:cs typeface="Franklin Gothic Book"/>
              </a:rPr>
              <a:t>complexity,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rotation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policies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with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National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Institute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Standards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25" dirty="0">
                <a:latin typeface="Franklin Gothic Book"/>
                <a:cs typeface="Franklin Gothic Book"/>
              </a:rPr>
              <a:t>and</a:t>
            </a:r>
            <a:endParaRPr sz="1900">
              <a:latin typeface="Franklin Gothic Book"/>
              <a:cs typeface="Franklin Gothic Book"/>
            </a:endParaRPr>
          </a:p>
          <a:p>
            <a:pPr marL="241300" marR="599440">
              <a:lnSpc>
                <a:spcPct val="70000"/>
              </a:lnSpc>
              <a:spcBef>
                <a:spcPts val="345"/>
              </a:spcBef>
            </a:pPr>
            <a:r>
              <a:rPr sz="1900" spc="-10" dirty="0">
                <a:latin typeface="Franklin Gothic Book"/>
                <a:cs typeface="Franklin Gothic Book"/>
              </a:rPr>
              <a:t>Technology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(NIST)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800-</a:t>
            </a:r>
            <a:r>
              <a:rPr sz="1900" dirty="0">
                <a:latin typeface="Franklin Gothic Book"/>
                <a:cs typeface="Franklin Gothic Book"/>
              </a:rPr>
              <a:t>63b's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guidelines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section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spc="-20" dirty="0">
                <a:latin typeface="Franklin Gothic Book"/>
                <a:cs typeface="Franklin Gothic Book"/>
              </a:rPr>
              <a:t>5.1.1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for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Memorized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Secrets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other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modern, evidence-</a:t>
            </a:r>
            <a:r>
              <a:rPr sz="1900" dirty="0">
                <a:latin typeface="Franklin Gothic Book"/>
                <a:cs typeface="Franklin Gothic Book"/>
              </a:rPr>
              <a:t>based</a:t>
            </a:r>
            <a:r>
              <a:rPr sz="1900" spc="-7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password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policies.</a:t>
            </a:r>
            <a:endParaRPr sz="1900">
              <a:latin typeface="Franklin Gothic Book"/>
              <a:cs typeface="Franklin Gothic Book"/>
            </a:endParaRPr>
          </a:p>
          <a:p>
            <a:pPr marL="241300" marR="19050" indent="-228600">
              <a:lnSpc>
                <a:spcPct val="70000"/>
              </a:lnSpc>
              <a:spcBef>
                <a:spcPts val="994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900" dirty="0">
                <a:latin typeface="Franklin Gothic Book"/>
                <a:cs typeface="Franklin Gothic Book"/>
              </a:rPr>
              <a:t>Ensure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registration,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credential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recovery,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API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pathways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are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hardened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against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account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enumeration </a:t>
            </a:r>
            <a:r>
              <a:rPr sz="1900" dirty="0">
                <a:latin typeface="Franklin Gothic Book"/>
                <a:cs typeface="Franklin Gothic Book"/>
              </a:rPr>
              <a:t>attacks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by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using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same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messages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for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all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outcomes.</a:t>
            </a:r>
            <a:endParaRPr sz="1900">
              <a:latin typeface="Franklin Gothic Book"/>
              <a:cs typeface="Franklin Gothic Book"/>
            </a:endParaRPr>
          </a:p>
          <a:p>
            <a:pPr marL="241300" indent="-228600">
              <a:lnSpc>
                <a:spcPts val="1939"/>
              </a:lnSpc>
              <a:spcBef>
                <a:spcPts val="32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900" dirty="0">
                <a:latin typeface="Franklin Gothic Book"/>
                <a:cs typeface="Franklin Gothic Book"/>
              </a:rPr>
              <a:t>Limit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increasingly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delay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failed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login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attempts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but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careful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not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create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denial-of-service</a:t>
            </a:r>
            <a:endParaRPr sz="1900">
              <a:latin typeface="Franklin Gothic Book"/>
              <a:cs typeface="Franklin Gothic Book"/>
            </a:endParaRPr>
          </a:p>
          <a:p>
            <a:pPr marL="240665" marR="718820">
              <a:lnSpc>
                <a:spcPct val="70000"/>
              </a:lnSpc>
              <a:spcBef>
                <a:spcPts val="340"/>
              </a:spcBef>
            </a:pPr>
            <a:r>
              <a:rPr sz="1900" dirty="0">
                <a:latin typeface="Franklin Gothic Book"/>
                <a:cs typeface="Franklin Gothic Book"/>
              </a:rPr>
              <a:t>scenario.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Log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all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failures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alert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administrators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when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credential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stuffing,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brute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force,</a:t>
            </a:r>
            <a:r>
              <a:rPr sz="1900" spc="-1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other </a:t>
            </a:r>
            <a:r>
              <a:rPr sz="1900" dirty="0">
                <a:latin typeface="Franklin Gothic Book"/>
                <a:cs typeface="Franklin Gothic Book"/>
              </a:rPr>
              <a:t>attacks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are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detected.</a:t>
            </a:r>
            <a:endParaRPr sz="1900">
              <a:latin typeface="Franklin Gothic Book"/>
              <a:cs typeface="Franklin Gothic Book"/>
            </a:endParaRPr>
          </a:p>
          <a:p>
            <a:pPr marL="240665" indent="-227965">
              <a:lnSpc>
                <a:spcPts val="1939"/>
              </a:lnSpc>
              <a:spcBef>
                <a:spcPts val="32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Use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server-</a:t>
            </a:r>
            <a:r>
              <a:rPr sz="1900" dirty="0">
                <a:latin typeface="Franklin Gothic Book"/>
                <a:cs typeface="Franklin Gothic Book"/>
              </a:rPr>
              <a:t>side,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secure,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built-</a:t>
            </a:r>
            <a:r>
              <a:rPr sz="1900" dirty="0">
                <a:latin typeface="Franklin Gothic Book"/>
                <a:cs typeface="Franklin Gothic Book"/>
              </a:rPr>
              <a:t>in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session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manager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that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generates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new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random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session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ID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with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20" dirty="0">
                <a:latin typeface="Franklin Gothic Book"/>
                <a:cs typeface="Franklin Gothic Book"/>
              </a:rPr>
              <a:t>high</a:t>
            </a:r>
            <a:endParaRPr sz="1900">
              <a:latin typeface="Franklin Gothic Book"/>
              <a:cs typeface="Franklin Gothic Book"/>
            </a:endParaRPr>
          </a:p>
          <a:p>
            <a:pPr marL="240665" marR="415290">
              <a:lnSpc>
                <a:spcPct val="70000"/>
              </a:lnSpc>
              <a:spcBef>
                <a:spcPts val="340"/>
              </a:spcBef>
            </a:pPr>
            <a:r>
              <a:rPr sz="1900" dirty="0">
                <a:latin typeface="Franklin Gothic Book"/>
                <a:cs typeface="Franklin Gothic Book"/>
              </a:rPr>
              <a:t>entropy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after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login.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Session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identifier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should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not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URL,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securely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stored,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invalidated </a:t>
            </a:r>
            <a:r>
              <a:rPr sz="1900" dirty="0">
                <a:latin typeface="Franklin Gothic Book"/>
                <a:cs typeface="Franklin Gothic Book"/>
              </a:rPr>
              <a:t>after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logout,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idle,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absolute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timeouts.</a:t>
            </a:r>
            <a:endParaRPr sz="190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28</a:t>
            </a:fld>
            <a:endParaRPr spc="-25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06476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 dirty="0"/>
              <a:t>A08:2021</a:t>
            </a:r>
            <a:r>
              <a:rPr sz="3600" spc="-75" dirty="0"/>
              <a:t> </a:t>
            </a:r>
            <a:r>
              <a:rPr sz="3600" dirty="0"/>
              <a:t>–</a:t>
            </a:r>
            <a:r>
              <a:rPr sz="3600" spc="-80" dirty="0"/>
              <a:t> </a:t>
            </a:r>
            <a:r>
              <a:rPr sz="3600" dirty="0"/>
              <a:t>Software</a:t>
            </a:r>
            <a:r>
              <a:rPr sz="3600" spc="-70" dirty="0"/>
              <a:t> </a:t>
            </a:r>
            <a:r>
              <a:rPr sz="3600" dirty="0"/>
              <a:t>and</a:t>
            </a:r>
            <a:r>
              <a:rPr sz="3600" spc="-75" dirty="0"/>
              <a:t> </a:t>
            </a:r>
            <a:r>
              <a:rPr sz="3600" dirty="0"/>
              <a:t>Data</a:t>
            </a:r>
            <a:r>
              <a:rPr sz="3600" spc="-65" dirty="0"/>
              <a:t> </a:t>
            </a:r>
            <a:r>
              <a:rPr sz="3600" dirty="0"/>
              <a:t>Integrity</a:t>
            </a:r>
            <a:r>
              <a:rPr sz="3600" spc="-90" dirty="0"/>
              <a:t> </a:t>
            </a:r>
            <a:r>
              <a:rPr sz="3600" spc="-10" dirty="0"/>
              <a:t>Failures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916938" y="2533554"/>
            <a:ext cx="5161915" cy="3291840"/>
          </a:xfrm>
          <a:prstGeom prst="rect">
            <a:avLst/>
          </a:prstGeom>
        </p:spPr>
        <p:txBody>
          <a:bodyPr vert="horz" wrap="square" lIns="0" tIns="819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5"/>
              </a:spcBef>
            </a:pPr>
            <a:r>
              <a:rPr sz="1900" dirty="0">
                <a:latin typeface="Franklin Gothic Book"/>
                <a:cs typeface="Franklin Gothic Book"/>
              </a:rPr>
              <a:t>Example</a:t>
            </a:r>
            <a:r>
              <a:rPr sz="1900" spc="-7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Scenario:</a:t>
            </a:r>
            <a:endParaRPr sz="1900">
              <a:latin typeface="Franklin Gothic Book"/>
              <a:cs typeface="Franklin Gothic Book"/>
            </a:endParaRPr>
          </a:p>
          <a:p>
            <a:pPr marL="12700" marR="5080">
              <a:lnSpc>
                <a:spcPts val="1820"/>
              </a:lnSpc>
              <a:spcBef>
                <a:spcPts val="990"/>
              </a:spcBef>
            </a:pP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SolarWinds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malicious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update.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Nation-states </a:t>
            </a:r>
            <a:r>
              <a:rPr sz="1900" dirty="0">
                <a:latin typeface="Franklin Gothic Book"/>
                <a:cs typeface="Franklin Gothic Book"/>
              </a:rPr>
              <a:t>have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been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known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attack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update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mechanisms, </a:t>
            </a:r>
            <a:r>
              <a:rPr sz="1900" dirty="0">
                <a:latin typeface="Franklin Gothic Book"/>
                <a:cs typeface="Franklin Gothic Book"/>
              </a:rPr>
              <a:t>with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recent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notable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attack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being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SolarWinds </a:t>
            </a:r>
            <a:r>
              <a:rPr sz="1900" dirty="0">
                <a:latin typeface="Franklin Gothic Book"/>
                <a:cs typeface="Franklin Gothic Book"/>
              </a:rPr>
              <a:t>Orion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attack.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company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that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develops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spc="-25" dirty="0">
                <a:latin typeface="Franklin Gothic Book"/>
                <a:cs typeface="Franklin Gothic Book"/>
              </a:rPr>
              <a:t>the </a:t>
            </a:r>
            <a:r>
              <a:rPr sz="1900" dirty="0">
                <a:latin typeface="Franklin Gothic Book"/>
                <a:cs typeface="Franklin Gothic Book"/>
              </a:rPr>
              <a:t>software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had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secure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build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update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integrity </a:t>
            </a:r>
            <a:r>
              <a:rPr sz="1900" dirty="0">
                <a:latin typeface="Franklin Gothic Book"/>
                <a:cs typeface="Franklin Gothic Book"/>
              </a:rPr>
              <a:t>processes.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Still,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these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were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able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subverted,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for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several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months,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firm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distributed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50" dirty="0">
                <a:latin typeface="Franklin Gothic Book"/>
                <a:cs typeface="Franklin Gothic Book"/>
              </a:rPr>
              <a:t>a </a:t>
            </a:r>
            <a:r>
              <a:rPr sz="1900" dirty="0">
                <a:latin typeface="Franklin Gothic Book"/>
                <a:cs typeface="Franklin Gothic Book"/>
              </a:rPr>
              <a:t>highly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targeted</a:t>
            </a:r>
            <a:r>
              <a:rPr sz="1900" spc="-6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malicious</a:t>
            </a:r>
            <a:r>
              <a:rPr sz="1900" spc="-6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update</a:t>
            </a:r>
            <a:r>
              <a:rPr sz="1900" spc="-7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more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spc="-20" dirty="0">
                <a:latin typeface="Franklin Gothic Book"/>
                <a:cs typeface="Franklin Gothic Book"/>
              </a:rPr>
              <a:t>than </a:t>
            </a:r>
            <a:r>
              <a:rPr sz="1900" dirty="0">
                <a:latin typeface="Franklin Gothic Book"/>
                <a:cs typeface="Franklin Gothic Book"/>
              </a:rPr>
              <a:t>18,000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organizations,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which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around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100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25" dirty="0">
                <a:latin typeface="Franklin Gothic Book"/>
                <a:cs typeface="Franklin Gothic Book"/>
              </a:rPr>
              <a:t>so— </a:t>
            </a:r>
            <a:r>
              <a:rPr sz="1900" dirty="0">
                <a:latin typeface="Franklin Gothic Book"/>
                <a:cs typeface="Franklin Gothic Book"/>
              </a:rPr>
              <a:t>including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hospital—</a:t>
            </a:r>
            <a:r>
              <a:rPr sz="1900" dirty="0">
                <a:latin typeface="Franklin Gothic Book"/>
                <a:cs typeface="Franklin Gothic Book"/>
              </a:rPr>
              <a:t>were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affected.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This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is</a:t>
            </a:r>
            <a:r>
              <a:rPr sz="1900" spc="-1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one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spc="-25" dirty="0">
                <a:latin typeface="Franklin Gothic Book"/>
                <a:cs typeface="Franklin Gothic Book"/>
              </a:rPr>
              <a:t>of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most</a:t>
            </a:r>
            <a:r>
              <a:rPr sz="1900" spc="-15" dirty="0">
                <a:latin typeface="Franklin Gothic Book"/>
                <a:cs typeface="Franklin Gothic Book"/>
              </a:rPr>
              <a:t> </a:t>
            </a:r>
            <a:r>
              <a:rPr sz="1900" spc="-30" dirty="0">
                <a:latin typeface="Franklin Gothic Book"/>
                <a:cs typeface="Franklin Gothic Book"/>
              </a:rPr>
              <a:t>far-</a:t>
            </a:r>
            <a:r>
              <a:rPr sz="1900" dirty="0">
                <a:latin typeface="Franklin Gothic Book"/>
                <a:cs typeface="Franklin Gothic Book"/>
              </a:rPr>
              <a:t>reaching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most</a:t>
            </a:r>
            <a:r>
              <a:rPr sz="1900" spc="-10" dirty="0">
                <a:latin typeface="Franklin Gothic Book"/>
                <a:cs typeface="Franklin Gothic Book"/>
              </a:rPr>
              <a:t> significant </a:t>
            </a:r>
            <a:r>
              <a:rPr sz="1900" dirty="0">
                <a:latin typeface="Franklin Gothic Book"/>
                <a:cs typeface="Franklin Gothic Book"/>
              </a:rPr>
              <a:t>breaches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this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nature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history.</a:t>
            </a:r>
            <a:endParaRPr sz="1900">
              <a:latin typeface="Franklin Gothic Book"/>
              <a:cs typeface="Franklin Gothic Book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38200" y="1541607"/>
          <a:ext cx="8130538" cy="9017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204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74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57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734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836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27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48640">
                <a:tc>
                  <a:txBody>
                    <a:bodyPr/>
                    <a:lstStyle/>
                    <a:p>
                      <a:pPr marL="354965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CWEs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  <a:p>
                      <a:pPr marL="27495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Mapped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30860" marR="139700" indent="-316230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Max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37515" marR="137795" indent="-290830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0045" marR="143510" indent="-215265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Exploit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8140" marR="155575" indent="-207645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Impact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3195" marR="201930" indent="250190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Total Occurrences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94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Total CVEs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3060">
                <a:tc>
                  <a:txBody>
                    <a:bodyPr/>
                    <a:lstStyle/>
                    <a:p>
                      <a:pPr marL="55244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5" dirty="0">
                          <a:latin typeface="Franklin Gothic Book"/>
                          <a:cs typeface="Franklin Gothic Book"/>
                        </a:rPr>
                        <a:t>10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431800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16.67%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79730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2.05%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6.94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508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7.94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35280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47,972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2667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1,152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6502527" y="3037713"/>
            <a:ext cx="5199380" cy="2484120"/>
          </a:xfrm>
          <a:prstGeom prst="rect">
            <a:avLst/>
          </a:prstGeom>
          <a:ln w="9525">
            <a:solidFill>
              <a:srgbClr val="1F4674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90805" marR="510540">
              <a:lnSpc>
                <a:spcPts val="2160"/>
              </a:lnSpc>
              <a:spcBef>
                <a:spcPts val="330"/>
              </a:spcBef>
            </a:pPr>
            <a:r>
              <a:rPr sz="2000" dirty="0">
                <a:latin typeface="Franklin Gothic Book"/>
                <a:cs typeface="Franklin Gothic Book"/>
              </a:rPr>
              <a:t>Notable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Common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Weakness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Enumerations (CWEs):</a:t>
            </a:r>
            <a:endParaRPr sz="2000">
              <a:latin typeface="Franklin Gothic Book"/>
              <a:cs typeface="Franklin Gothic Book"/>
            </a:endParaRPr>
          </a:p>
          <a:p>
            <a:pPr marL="319405" marR="525780" indent="-229235">
              <a:lnSpc>
                <a:spcPts val="216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829: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Inclusion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Functionality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from </a:t>
            </a:r>
            <a:r>
              <a:rPr sz="2000" dirty="0">
                <a:latin typeface="Franklin Gothic Book"/>
                <a:cs typeface="Franklin Gothic Book"/>
              </a:rPr>
              <a:t>Untrusted</a:t>
            </a:r>
            <a:r>
              <a:rPr sz="2000" spc="-9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Control</a:t>
            </a:r>
            <a:r>
              <a:rPr sz="2000" spc="-9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Sphere</a:t>
            </a:r>
            <a:endParaRPr sz="2000">
              <a:latin typeface="Franklin Gothic Book"/>
              <a:cs typeface="Franklin Gothic Book"/>
            </a:endParaRPr>
          </a:p>
          <a:p>
            <a:pPr marL="319405" marR="904240" indent="-229235">
              <a:lnSpc>
                <a:spcPts val="216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494: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Download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Code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Without </a:t>
            </a:r>
            <a:r>
              <a:rPr sz="2000" dirty="0">
                <a:latin typeface="Franklin Gothic Book"/>
                <a:cs typeface="Franklin Gothic Book"/>
              </a:rPr>
              <a:t>Integrity</a:t>
            </a:r>
            <a:r>
              <a:rPr sz="2000" spc="-9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Check</a:t>
            </a:r>
            <a:endParaRPr sz="20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25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2000" spc="-20" dirty="0">
                <a:latin typeface="Franklin Gothic Book"/>
                <a:cs typeface="Franklin Gothic Book"/>
              </a:rPr>
              <a:t>CWE-</a:t>
            </a:r>
            <a:r>
              <a:rPr sz="2000" dirty="0">
                <a:latin typeface="Franklin Gothic Book"/>
                <a:cs typeface="Franklin Gothic Book"/>
              </a:rPr>
              <a:t>502: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Deserialization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Untrusted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Data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29</a:t>
            </a:fld>
            <a:endParaRPr spc="-25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Software</a:t>
            </a:r>
            <a:r>
              <a:rPr spc="-95" dirty="0"/>
              <a:t> </a:t>
            </a:r>
            <a:r>
              <a:rPr dirty="0"/>
              <a:t>and</a:t>
            </a:r>
            <a:r>
              <a:rPr spc="-95" dirty="0"/>
              <a:t> </a:t>
            </a:r>
            <a:r>
              <a:rPr dirty="0"/>
              <a:t>Data</a:t>
            </a:r>
            <a:r>
              <a:rPr spc="-90" dirty="0"/>
              <a:t> </a:t>
            </a:r>
            <a:r>
              <a:rPr dirty="0"/>
              <a:t>Integrity</a:t>
            </a:r>
            <a:r>
              <a:rPr spc="-110" dirty="0"/>
              <a:t> </a:t>
            </a:r>
            <a:r>
              <a:rPr dirty="0"/>
              <a:t>Failures</a:t>
            </a:r>
            <a:r>
              <a:rPr spc="-85" dirty="0"/>
              <a:t> </a:t>
            </a:r>
            <a:r>
              <a:rPr spc="-10" dirty="0"/>
              <a:t>Prevention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571245"/>
            <a:ext cx="10148570" cy="407924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240665" marR="241935" indent="-228600">
              <a:lnSpc>
                <a:spcPts val="2050"/>
              </a:lnSpc>
              <a:spcBef>
                <a:spcPts val="36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Use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digital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signatures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similar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mechanisms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verify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software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data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is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from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expected </a:t>
            </a:r>
            <a:r>
              <a:rPr sz="1900" dirty="0">
                <a:latin typeface="Franklin Gothic Book"/>
                <a:cs typeface="Franklin Gothic Book"/>
              </a:rPr>
              <a:t>source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has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not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been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altered.</a:t>
            </a:r>
            <a:endParaRPr sz="1900">
              <a:latin typeface="Franklin Gothic Book"/>
              <a:cs typeface="Franklin Gothic Book"/>
            </a:endParaRPr>
          </a:p>
          <a:p>
            <a:pPr marL="240665" marR="26670" indent="-228600">
              <a:lnSpc>
                <a:spcPts val="205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Ensure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libraries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dependencies,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such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as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npm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Maven,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are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consuming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trusted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repositories.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25" dirty="0">
                <a:latin typeface="Franklin Gothic Book"/>
                <a:cs typeface="Franklin Gothic Book"/>
              </a:rPr>
              <a:t>If </a:t>
            </a:r>
            <a:r>
              <a:rPr sz="1900" dirty="0">
                <a:latin typeface="Franklin Gothic Book"/>
                <a:cs typeface="Franklin Gothic Book"/>
              </a:rPr>
              <a:t>you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have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higher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risk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profile,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consider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hosting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internal,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known-</a:t>
            </a:r>
            <a:r>
              <a:rPr sz="1900" dirty="0">
                <a:latin typeface="Franklin Gothic Book"/>
                <a:cs typeface="Franklin Gothic Book"/>
              </a:rPr>
              <a:t>good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repository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that's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vetted.</a:t>
            </a:r>
            <a:endParaRPr sz="1900">
              <a:latin typeface="Franklin Gothic Book"/>
              <a:cs typeface="Franklin Gothic Book"/>
            </a:endParaRPr>
          </a:p>
          <a:p>
            <a:pPr marL="240665" marR="186690" indent="-228600">
              <a:lnSpc>
                <a:spcPts val="2050"/>
              </a:lnSpc>
              <a:spcBef>
                <a:spcPts val="101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Ensure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that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software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supply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chain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security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tool,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such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as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OWASP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Dependency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Check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OWASP </a:t>
            </a:r>
            <a:r>
              <a:rPr sz="1900" dirty="0">
                <a:latin typeface="Franklin Gothic Book"/>
                <a:cs typeface="Franklin Gothic Book"/>
              </a:rPr>
              <a:t>CycloneDX,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is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used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verify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that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components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do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not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contain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known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vulnerabilities.</a:t>
            </a:r>
            <a:endParaRPr sz="1900">
              <a:latin typeface="Franklin Gothic Book"/>
              <a:cs typeface="Franklin Gothic Book"/>
            </a:endParaRPr>
          </a:p>
          <a:p>
            <a:pPr marL="240665" marR="72390" indent="-228600">
              <a:lnSpc>
                <a:spcPts val="205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Ensure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that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there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is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review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process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for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code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configuration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changes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minimize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chance </a:t>
            </a:r>
            <a:r>
              <a:rPr sz="1900" dirty="0">
                <a:latin typeface="Franklin Gothic Book"/>
                <a:cs typeface="Franklin Gothic Book"/>
              </a:rPr>
              <a:t>that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malicious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code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configuration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could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introduced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into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your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software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pipeline.</a:t>
            </a:r>
            <a:endParaRPr sz="1900">
              <a:latin typeface="Franklin Gothic Book"/>
              <a:cs typeface="Franklin Gothic Book"/>
            </a:endParaRPr>
          </a:p>
          <a:p>
            <a:pPr marL="240665" marR="105410" indent="-228600">
              <a:lnSpc>
                <a:spcPts val="205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Ensure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that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your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continuous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integration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continuous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deployment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(CI/CD)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pipeline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has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proper </a:t>
            </a:r>
            <a:r>
              <a:rPr sz="1900" dirty="0">
                <a:latin typeface="Franklin Gothic Book"/>
                <a:cs typeface="Franklin Gothic Book"/>
              </a:rPr>
              <a:t>segregation,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configuration,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access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control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ensure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integrity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code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flowing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through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build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deploy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processes.</a:t>
            </a:r>
            <a:endParaRPr sz="1900">
              <a:latin typeface="Franklin Gothic Book"/>
              <a:cs typeface="Franklin Gothic Book"/>
            </a:endParaRPr>
          </a:p>
          <a:p>
            <a:pPr marL="240665" marR="5080" indent="-228600">
              <a:lnSpc>
                <a:spcPts val="2050"/>
              </a:lnSpc>
              <a:spcBef>
                <a:spcPts val="101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Ensure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that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unsigned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unencrypted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serialized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data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is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not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sent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2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untrusted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clients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without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20" dirty="0">
                <a:latin typeface="Franklin Gothic Book"/>
                <a:cs typeface="Franklin Gothic Book"/>
              </a:rPr>
              <a:t>some </a:t>
            </a:r>
            <a:r>
              <a:rPr sz="1900" dirty="0">
                <a:latin typeface="Franklin Gothic Book"/>
                <a:cs typeface="Franklin Gothic Book"/>
              </a:rPr>
              <a:t>form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integrity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check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digital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signature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detect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tampering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replay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serialized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data.</a:t>
            </a:r>
            <a:endParaRPr sz="190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30</a:t>
            </a:fld>
            <a:endParaRPr spc="-25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8" y="706983"/>
            <a:ext cx="104438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 dirty="0"/>
              <a:t>A09:2021</a:t>
            </a:r>
            <a:r>
              <a:rPr sz="3600" spc="-70" dirty="0"/>
              <a:t> </a:t>
            </a:r>
            <a:r>
              <a:rPr sz="3600" dirty="0"/>
              <a:t>–</a:t>
            </a:r>
            <a:r>
              <a:rPr sz="3600" spc="-70" dirty="0"/>
              <a:t> </a:t>
            </a:r>
            <a:r>
              <a:rPr sz="3600" dirty="0"/>
              <a:t>Security</a:t>
            </a:r>
            <a:r>
              <a:rPr sz="3600" spc="-85" dirty="0"/>
              <a:t> </a:t>
            </a:r>
            <a:r>
              <a:rPr sz="3600" dirty="0"/>
              <a:t>Logging</a:t>
            </a:r>
            <a:r>
              <a:rPr sz="3600" spc="-90" dirty="0"/>
              <a:t> </a:t>
            </a:r>
            <a:r>
              <a:rPr sz="3600" dirty="0"/>
              <a:t>and</a:t>
            </a:r>
            <a:r>
              <a:rPr sz="3600" spc="-65" dirty="0"/>
              <a:t> </a:t>
            </a:r>
            <a:r>
              <a:rPr sz="3600" dirty="0"/>
              <a:t>Monitoring</a:t>
            </a:r>
            <a:r>
              <a:rPr sz="3600" spc="-85" dirty="0"/>
              <a:t> </a:t>
            </a:r>
            <a:r>
              <a:rPr sz="3600" spc="-10" dirty="0"/>
              <a:t>Failures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916939" y="2538423"/>
            <a:ext cx="4916805" cy="2913380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9"/>
              </a:spcBef>
            </a:pPr>
            <a:r>
              <a:rPr sz="1900" dirty="0">
                <a:latin typeface="Franklin Gothic Book"/>
                <a:cs typeface="Franklin Gothic Book"/>
              </a:rPr>
              <a:t>Example</a:t>
            </a:r>
            <a:r>
              <a:rPr sz="1900" spc="-7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Scenario:</a:t>
            </a:r>
            <a:endParaRPr sz="1900">
              <a:latin typeface="Franklin Gothic Book"/>
              <a:cs typeface="Franklin Gothic Book"/>
            </a:endParaRPr>
          </a:p>
          <a:p>
            <a:pPr marL="12700">
              <a:lnSpc>
                <a:spcPts val="1939"/>
              </a:lnSpc>
              <a:spcBef>
                <a:spcPts val="315"/>
              </a:spcBef>
            </a:pP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children's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health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plan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provider's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website</a:t>
            </a:r>
            <a:endParaRPr sz="1900">
              <a:latin typeface="Franklin Gothic Book"/>
              <a:cs typeface="Franklin Gothic Book"/>
            </a:endParaRPr>
          </a:p>
          <a:p>
            <a:pPr marL="12700">
              <a:lnSpc>
                <a:spcPts val="1595"/>
              </a:lnSpc>
            </a:pPr>
            <a:r>
              <a:rPr sz="1900" dirty="0">
                <a:latin typeface="Franklin Gothic Book"/>
                <a:cs typeface="Franklin Gothic Book"/>
              </a:rPr>
              <a:t>operator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couldn't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detect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breach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due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spc="-20" dirty="0">
                <a:latin typeface="Franklin Gothic Book"/>
                <a:cs typeface="Franklin Gothic Book"/>
              </a:rPr>
              <a:t>lack</a:t>
            </a:r>
            <a:endParaRPr sz="1900">
              <a:latin typeface="Franklin Gothic Book"/>
              <a:cs typeface="Franklin Gothic Book"/>
            </a:endParaRPr>
          </a:p>
          <a:p>
            <a:pPr marL="12700">
              <a:lnSpc>
                <a:spcPts val="1595"/>
              </a:lnSpc>
            </a:pP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monitoring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logging.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external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party</a:t>
            </a:r>
            <a:endParaRPr sz="1900">
              <a:latin typeface="Franklin Gothic Book"/>
              <a:cs typeface="Franklin Gothic Book"/>
            </a:endParaRPr>
          </a:p>
          <a:p>
            <a:pPr marL="12700">
              <a:lnSpc>
                <a:spcPts val="1595"/>
              </a:lnSpc>
            </a:pPr>
            <a:r>
              <a:rPr sz="1900" dirty="0">
                <a:latin typeface="Franklin Gothic Book"/>
                <a:cs typeface="Franklin Gothic Book"/>
              </a:rPr>
              <a:t>informed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health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plan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provider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that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25" dirty="0">
                <a:latin typeface="Franklin Gothic Book"/>
                <a:cs typeface="Franklin Gothic Book"/>
              </a:rPr>
              <a:t>an</a:t>
            </a:r>
            <a:endParaRPr sz="1900">
              <a:latin typeface="Franklin Gothic Book"/>
              <a:cs typeface="Franklin Gothic Book"/>
            </a:endParaRPr>
          </a:p>
          <a:p>
            <a:pPr marL="12700">
              <a:lnSpc>
                <a:spcPts val="1595"/>
              </a:lnSpc>
            </a:pPr>
            <a:r>
              <a:rPr sz="1900" dirty="0">
                <a:latin typeface="Franklin Gothic Book"/>
                <a:cs typeface="Franklin Gothic Book"/>
              </a:rPr>
              <a:t>attacker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had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accessed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and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modified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thousands</a:t>
            </a:r>
            <a:endParaRPr sz="1900">
              <a:latin typeface="Franklin Gothic Book"/>
              <a:cs typeface="Franklin Gothic Book"/>
            </a:endParaRPr>
          </a:p>
          <a:p>
            <a:pPr marL="12700">
              <a:lnSpc>
                <a:spcPts val="1595"/>
              </a:lnSpc>
            </a:pP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sensitive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health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records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more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than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spc="-25" dirty="0">
                <a:latin typeface="Franklin Gothic Book"/>
                <a:cs typeface="Franklin Gothic Book"/>
              </a:rPr>
              <a:t>3.5</a:t>
            </a:r>
            <a:endParaRPr sz="1900">
              <a:latin typeface="Franklin Gothic Book"/>
              <a:cs typeface="Franklin Gothic Book"/>
            </a:endParaRPr>
          </a:p>
          <a:p>
            <a:pPr marL="12700">
              <a:lnSpc>
                <a:spcPts val="1595"/>
              </a:lnSpc>
            </a:pPr>
            <a:r>
              <a:rPr sz="1900" dirty="0">
                <a:latin typeface="Franklin Gothic Book"/>
                <a:cs typeface="Franklin Gothic Book"/>
              </a:rPr>
              <a:t>million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children.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post-</a:t>
            </a:r>
            <a:r>
              <a:rPr sz="1900" dirty="0">
                <a:latin typeface="Franklin Gothic Book"/>
                <a:cs typeface="Franklin Gothic Book"/>
              </a:rPr>
              <a:t>incident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review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found</a:t>
            </a:r>
            <a:endParaRPr sz="1900">
              <a:latin typeface="Franklin Gothic Book"/>
              <a:cs typeface="Franklin Gothic Book"/>
            </a:endParaRPr>
          </a:p>
          <a:p>
            <a:pPr marL="12700">
              <a:lnSpc>
                <a:spcPts val="1595"/>
              </a:lnSpc>
            </a:pPr>
            <a:r>
              <a:rPr sz="1900" dirty="0">
                <a:latin typeface="Franklin Gothic Book"/>
                <a:cs typeface="Franklin Gothic Book"/>
              </a:rPr>
              <a:t>that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website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developers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had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not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addressed</a:t>
            </a:r>
            <a:endParaRPr sz="1900">
              <a:latin typeface="Franklin Gothic Book"/>
              <a:cs typeface="Franklin Gothic Book"/>
            </a:endParaRPr>
          </a:p>
          <a:p>
            <a:pPr marL="12700">
              <a:lnSpc>
                <a:spcPts val="1595"/>
              </a:lnSpc>
            </a:pPr>
            <a:r>
              <a:rPr sz="1900" dirty="0">
                <a:latin typeface="Franklin Gothic Book"/>
                <a:cs typeface="Franklin Gothic Book"/>
              </a:rPr>
              <a:t>significant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vulnerabilities.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there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was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spc="-25" dirty="0">
                <a:latin typeface="Franklin Gothic Book"/>
                <a:cs typeface="Franklin Gothic Book"/>
              </a:rPr>
              <a:t>no</a:t>
            </a:r>
            <a:endParaRPr sz="1900">
              <a:latin typeface="Franklin Gothic Book"/>
              <a:cs typeface="Franklin Gothic Book"/>
            </a:endParaRPr>
          </a:p>
          <a:p>
            <a:pPr marL="12700">
              <a:lnSpc>
                <a:spcPts val="1595"/>
              </a:lnSpc>
            </a:pPr>
            <a:r>
              <a:rPr sz="1900" dirty="0">
                <a:latin typeface="Franklin Gothic Book"/>
                <a:cs typeface="Franklin Gothic Book"/>
              </a:rPr>
              <a:t>logging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or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monitoring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system,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20" dirty="0">
                <a:latin typeface="Franklin Gothic Book"/>
                <a:cs typeface="Franklin Gothic Book"/>
              </a:rPr>
              <a:t>data</a:t>
            </a:r>
            <a:endParaRPr sz="1900">
              <a:latin typeface="Franklin Gothic Book"/>
              <a:cs typeface="Franklin Gothic Book"/>
            </a:endParaRPr>
          </a:p>
          <a:p>
            <a:pPr marL="12700" marR="5080">
              <a:lnSpc>
                <a:spcPct val="70000"/>
              </a:lnSpc>
              <a:spcBef>
                <a:spcPts val="340"/>
              </a:spcBef>
            </a:pPr>
            <a:r>
              <a:rPr sz="1900" dirty="0">
                <a:latin typeface="Franklin Gothic Book"/>
                <a:cs typeface="Franklin Gothic Book"/>
              </a:rPr>
              <a:t>breach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could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have</a:t>
            </a:r>
            <a:r>
              <a:rPr sz="1900" spc="-5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been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in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progress</a:t>
            </a:r>
            <a:r>
              <a:rPr sz="1900" spc="-2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since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2013, </a:t>
            </a:r>
            <a:r>
              <a:rPr sz="1900" dirty="0">
                <a:latin typeface="Franklin Gothic Book"/>
                <a:cs typeface="Franklin Gothic Book"/>
              </a:rPr>
              <a:t>a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period</a:t>
            </a:r>
            <a:r>
              <a:rPr sz="1900" spc="-4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of</a:t>
            </a:r>
            <a:r>
              <a:rPr sz="1900" spc="-3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more</a:t>
            </a:r>
            <a:r>
              <a:rPr sz="1900" spc="-3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than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seven</a:t>
            </a:r>
            <a:r>
              <a:rPr sz="1900" spc="-4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years.</a:t>
            </a:r>
            <a:endParaRPr sz="1900">
              <a:latin typeface="Franklin Gothic Book"/>
              <a:cs typeface="Franklin Gothic Book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38200" y="1532417"/>
          <a:ext cx="7888601" cy="9461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58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68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449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6141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7157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1505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93090">
                <a:tc>
                  <a:txBody>
                    <a:bodyPr/>
                    <a:lstStyle/>
                    <a:p>
                      <a:pPr marL="305435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CWEs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  <a:p>
                      <a:pPr marL="22479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Mapped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5775" marR="116205" indent="-315595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Max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3384" marR="131445" indent="-289560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3695" marR="137160" indent="-215265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Exploit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2425" marR="149225" indent="-207645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Impact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56845" marR="196215" indent="250190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Total Occurrences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305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Total CVEs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3060">
                <a:tc>
                  <a:txBody>
                    <a:bodyPr/>
                    <a:lstStyle/>
                    <a:p>
                      <a:pPr marL="55244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50" dirty="0">
                          <a:latin typeface="Franklin Gothic Book"/>
                          <a:cs typeface="Franklin Gothic Book"/>
                        </a:rPr>
                        <a:t>4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84810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19.23%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60680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6.51%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6.87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4.99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25120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53,615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26034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5" dirty="0">
                          <a:latin typeface="Franklin Gothic Book"/>
                          <a:cs typeface="Franklin Gothic Book"/>
                        </a:rPr>
                        <a:t>242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6096380" y="3107817"/>
            <a:ext cx="5800090" cy="1934210"/>
          </a:xfrm>
          <a:prstGeom prst="rect">
            <a:avLst/>
          </a:prstGeom>
          <a:ln w="9525">
            <a:solidFill>
              <a:srgbClr val="1F4674"/>
            </a:solidFill>
          </a:ln>
        </p:spPr>
        <p:txBody>
          <a:bodyPr vert="horz" wrap="square" lIns="0" tIns="635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50"/>
              </a:spcBef>
            </a:pPr>
            <a:r>
              <a:rPr sz="2000" dirty="0">
                <a:latin typeface="Franklin Gothic Book"/>
                <a:cs typeface="Franklin Gothic Book"/>
              </a:rPr>
              <a:t>Notable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Common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Weakness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Enumerations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(CWES):</a:t>
            </a:r>
            <a:endParaRPr sz="20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95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1800" spc="-10" dirty="0">
                <a:latin typeface="Franklin Gothic Book"/>
                <a:cs typeface="Franklin Gothic Book"/>
              </a:rPr>
              <a:t>CWE-</a:t>
            </a:r>
            <a:r>
              <a:rPr sz="1800" dirty="0">
                <a:latin typeface="Franklin Gothic Book"/>
                <a:cs typeface="Franklin Gothic Book"/>
              </a:rPr>
              <a:t>778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Insufficient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Logging</a:t>
            </a:r>
            <a:endParaRPr sz="18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80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1800" spc="-10" dirty="0">
                <a:latin typeface="Franklin Gothic Book"/>
                <a:cs typeface="Franklin Gothic Book"/>
              </a:rPr>
              <a:t>CWE-</a:t>
            </a:r>
            <a:r>
              <a:rPr sz="1800" spc="-40" dirty="0">
                <a:latin typeface="Franklin Gothic Book"/>
                <a:cs typeface="Franklin Gothic Book"/>
              </a:rPr>
              <a:t>117</a:t>
            </a:r>
            <a:r>
              <a:rPr sz="1800" spc="-7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Improper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Output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Neutralization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for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Logs</a:t>
            </a:r>
            <a:endParaRPr sz="18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85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1800" spc="-10" dirty="0">
                <a:latin typeface="Franklin Gothic Book"/>
                <a:cs typeface="Franklin Gothic Book"/>
              </a:rPr>
              <a:t>CWE-</a:t>
            </a:r>
            <a:r>
              <a:rPr sz="1800" dirty="0">
                <a:latin typeface="Franklin Gothic Book"/>
                <a:cs typeface="Franklin Gothic Book"/>
              </a:rPr>
              <a:t>223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Omission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of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Security-</a:t>
            </a:r>
            <a:r>
              <a:rPr sz="1800" dirty="0">
                <a:latin typeface="Franklin Gothic Book"/>
                <a:cs typeface="Franklin Gothic Book"/>
              </a:rPr>
              <a:t>relevant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Information</a:t>
            </a:r>
            <a:endParaRPr sz="1800">
              <a:latin typeface="Franklin Gothic Book"/>
              <a:cs typeface="Franklin Gothic Book"/>
            </a:endParaRPr>
          </a:p>
          <a:p>
            <a:pPr marL="319405" indent="-228600">
              <a:lnSpc>
                <a:spcPct val="100000"/>
              </a:lnSpc>
              <a:spcBef>
                <a:spcPts val="790"/>
              </a:spcBef>
              <a:buClr>
                <a:srgbClr val="1F4674"/>
              </a:buClr>
              <a:buFont typeface="Arial"/>
              <a:buChar char="•"/>
              <a:tabLst>
                <a:tab pos="319405" algn="l"/>
              </a:tabLst>
            </a:pPr>
            <a:r>
              <a:rPr sz="1800" spc="-10" dirty="0">
                <a:latin typeface="Franklin Gothic Book"/>
                <a:cs typeface="Franklin Gothic Book"/>
              </a:rPr>
              <a:t>CWE-</a:t>
            </a:r>
            <a:r>
              <a:rPr sz="1800" dirty="0">
                <a:latin typeface="Franklin Gothic Book"/>
                <a:cs typeface="Franklin Gothic Book"/>
              </a:rPr>
              <a:t>532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Insertion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of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Sensitive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Information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into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Log</a:t>
            </a:r>
            <a:r>
              <a:rPr sz="1800" spc="-20" dirty="0">
                <a:latin typeface="Franklin Gothic Book"/>
                <a:cs typeface="Franklin Gothic Book"/>
              </a:rPr>
              <a:t> File</a:t>
            </a:r>
            <a:endParaRPr sz="1800">
              <a:latin typeface="Franklin Gothic Book"/>
              <a:cs typeface="Franklin Gothic Book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31</a:t>
            </a:fld>
            <a:endParaRPr spc="-25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8" y="706983"/>
            <a:ext cx="1084072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Security</a:t>
            </a:r>
            <a:r>
              <a:rPr sz="3600" spc="-95" dirty="0"/>
              <a:t> </a:t>
            </a:r>
            <a:r>
              <a:rPr sz="3600" dirty="0"/>
              <a:t>Logging</a:t>
            </a:r>
            <a:r>
              <a:rPr sz="3600" spc="-100" dirty="0"/>
              <a:t> </a:t>
            </a:r>
            <a:r>
              <a:rPr sz="3600" dirty="0"/>
              <a:t>and</a:t>
            </a:r>
            <a:r>
              <a:rPr sz="3600" spc="-75" dirty="0"/>
              <a:t> </a:t>
            </a:r>
            <a:r>
              <a:rPr sz="3600" dirty="0"/>
              <a:t>Monitoring</a:t>
            </a:r>
            <a:r>
              <a:rPr sz="3600" spc="-95" dirty="0"/>
              <a:t> </a:t>
            </a:r>
            <a:r>
              <a:rPr sz="3600" dirty="0"/>
              <a:t>Failures</a:t>
            </a:r>
            <a:r>
              <a:rPr sz="3600" spc="-95" dirty="0"/>
              <a:t> </a:t>
            </a:r>
            <a:r>
              <a:rPr sz="3600" spc="-10" dirty="0"/>
              <a:t>Vulnerabilities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916939" y="1569721"/>
            <a:ext cx="7586980" cy="376618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241300" marR="626110" indent="-229235">
              <a:lnSpc>
                <a:spcPts val="2160"/>
              </a:lnSpc>
              <a:spcBef>
                <a:spcPts val="37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Insufficient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logging,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detection,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monitoring,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active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response </a:t>
            </a:r>
            <a:r>
              <a:rPr sz="2000" dirty="0">
                <a:latin typeface="Franklin Gothic Book"/>
                <a:cs typeface="Franklin Gothic Book"/>
              </a:rPr>
              <a:t>occurs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any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time:</a:t>
            </a:r>
            <a:endParaRPr sz="2000">
              <a:latin typeface="Franklin Gothic Book"/>
              <a:cs typeface="Franklin Gothic Book"/>
            </a:endParaRPr>
          </a:p>
          <a:p>
            <a:pPr marL="698500" marR="1005205" lvl="1" indent="-228600">
              <a:lnSpc>
                <a:spcPts val="1939"/>
              </a:lnSpc>
              <a:spcBef>
                <a:spcPts val="505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800" dirty="0">
                <a:latin typeface="Franklin Gothic Book"/>
                <a:cs typeface="Franklin Gothic Book"/>
              </a:rPr>
              <a:t>Auditable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events,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such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as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logins,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failed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logins,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and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high-</a:t>
            </a:r>
            <a:r>
              <a:rPr sz="1800" spc="-10" dirty="0">
                <a:latin typeface="Franklin Gothic Book"/>
                <a:cs typeface="Franklin Gothic Book"/>
              </a:rPr>
              <a:t>value </a:t>
            </a:r>
            <a:r>
              <a:rPr sz="1800" dirty="0">
                <a:latin typeface="Franklin Gothic Book"/>
                <a:cs typeface="Franklin Gothic Book"/>
              </a:rPr>
              <a:t>transactions,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not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logged.</a:t>
            </a:r>
            <a:endParaRPr sz="1800">
              <a:latin typeface="Franklin Gothic Book"/>
              <a:cs typeface="Franklin Gothic Book"/>
            </a:endParaRPr>
          </a:p>
          <a:p>
            <a:pPr marL="697865" lvl="1" indent="-227965">
              <a:lnSpc>
                <a:spcPct val="100000"/>
              </a:lnSpc>
              <a:spcBef>
                <a:spcPts val="265"/>
              </a:spcBef>
              <a:buClr>
                <a:srgbClr val="4B9DC7"/>
              </a:buClr>
              <a:buFont typeface="Wingdings"/>
              <a:buChar char=""/>
              <a:tabLst>
                <a:tab pos="697865" algn="l"/>
              </a:tabLst>
            </a:pPr>
            <a:r>
              <a:rPr sz="1800" dirty="0">
                <a:latin typeface="Franklin Gothic Book"/>
                <a:cs typeface="Franklin Gothic Book"/>
              </a:rPr>
              <a:t>Warnings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and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errors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generate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no,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inadequate,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unclear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log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messages.</a:t>
            </a:r>
            <a:endParaRPr sz="1800">
              <a:latin typeface="Franklin Gothic Book"/>
              <a:cs typeface="Franklin Gothic Book"/>
            </a:endParaRPr>
          </a:p>
          <a:p>
            <a:pPr marL="697865" lvl="1" indent="-227965">
              <a:lnSpc>
                <a:spcPct val="100000"/>
              </a:lnSpc>
              <a:spcBef>
                <a:spcPts val="280"/>
              </a:spcBef>
              <a:buClr>
                <a:srgbClr val="4B9DC7"/>
              </a:buClr>
              <a:buFont typeface="Wingdings"/>
              <a:buChar char=""/>
              <a:tabLst>
                <a:tab pos="697865" algn="l"/>
              </a:tabLst>
            </a:pPr>
            <a:r>
              <a:rPr sz="1800" dirty="0">
                <a:latin typeface="Franklin Gothic Book"/>
                <a:cs typeface="Franklin Gothic Book"/>
              </a:rPr>
              <a:t>Logs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of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applications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and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APIs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not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monitored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for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suspicious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activity.</a:t>
            </a:r>
            <a:endParaRPr sz="1800">
              <a:latin typeface="Franklin Gothic Book"/>
              <a:cs typeface="Franklin Gothic Book"/>
            </a:endParaRPr>
          </a:p>
          <a:p>
            <a:pPr marL="697865" lvl="1" indent="-227965">
              <a:lnSpc>
                <a:spcPct val="100000"/>
              </a:lnSpc>
              <a:spcBef>
                <a:spcPts val="285"/>
              </a:spcBef>
              <a:buClr>
                <a:srgbClr val="4B9DC7"/>
              </a:buClr>
              <a:buFont typeface="Wingdings"/>
              <a:buChar char=""/>
              <a:tabLst>
                <a:tab pos="697865" algn="l"/>
              </a:tabLst>
            </a:pPr>
            <a:r>
              <a:rPr sz="1800" dirty="0">
                <a:latin typeface="Franklin Gothic Book"/>
                <a:cs typeface="Franklin Gothic Book"/>
              </a:rPr>
              <a:t>Logs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are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only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stored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locally.</a:t>
            </a:r>
            <a:endParaRPr sz="1800">
              <a:latin typeface="Franklin Gothic Book"/>
              <a:cs typeface="Franklin Gothic Book"/>
            </a:endParaRPr>
          </a:p>
          <a:p>
            <a:pPr marL="698500" marR="76200" lvl="1" indent="-228600">
              <a:lnSpc>
                <a:spcPts val="1939"/>
              </a:lnSpc>
              <a:spcBef>
                <a:spcPts val="535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800" spc="-10" dirty="0">
                <a:latin typeface="Franklin Gothic Book"/>
                <a:cs typeface="Franklin Gothic Book"/>
              </a:rPr>
              <a:t>Appropriate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alerting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thresholds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and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response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escalation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processes</a:t>
            </a:r>
            <a:r>
              <a:rPr sz="1800" spc="-25" dirty="0">
                <a:latin typeface="Franklin Gothic Book"/>
                <a:cs typeface="Franklin Gothic Book"/>
              </a:rPr>
              <a:t> are </a:t>
            </a:r>
            <a:r>
              <a:rPr sz="1800" dirty="0">
                <a:latin typeface="Franklin Gothic Book"/>
                <a:cs typeface="Franklin Gothic Book"/>
              </a:rPr>
              <a:t>not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in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place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effective.</a:t>
            </a:r>
            <a:endParaRPr sz="1800">
              <a:latin typeface="Franklin Gothic Book"/>
              <a:cs typeface="Franklin Gothic Book"/>
            </a:endParaRPr>
          </a:p>
          <a:p>
            <a:pPr marL="698500" marR="241300" lvl="1" indent="-228600">
              <a:lnSpc>
                <a:spcPts val="1939"/>
              </a:lnSpc>
              <a:spcBef>
                <a:spcPts val="505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800" dirty="0">
                <a:latin typeface="Franklin Gothic Book"/>
                <a:cs typeface="Franklin Gothic Book"/>
              </a:rPr>
              <a:t>Penetration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testing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and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scans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by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dynamic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application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security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testing </a:t>
            </a:r>
            <a:r>
              <a:rPr sz="1800" dirty="0">
                <a:latin typeface="Franklin Gothic Book"/>
                <a:cs typeface="Franklin Gothic Book"/>
              </a:rPr>
              <a:t>(DAST)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tools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(such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as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OWASP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ZAP)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do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not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trigger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alerts.</a:t>
            </a:r>
            <a:endParaRPr sz="1800">
              <a:latin typeface="Franklin Gothic Book"/>
              <a:cs typeface="Franklin Gothic Book"/>
            </a:endParaRPr>
          </a:p>
          <a:p>
            <a:pPr marL="698500" marR="354330" lvl="1" indent="-228600">
              <a:lnSpc>
                <a:spcPts val="1939"/>
              </a:lnSpc>
              <a:spcBef>
                <a:spcPts val="509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application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cannot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detect,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escalate,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or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alert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for</a:t>
            </a:r>
            <a:r>
              <a:rPr sz="1800" spc="-4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active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attacks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spc="-35" dirty="0">
                <a:latin typeface="Franklin Gothic Book"/>
                <a:cs typeface="Franklin Gothic Book"/>
              </a:rPr>
              <a:t>in </a:t>
            </a:r>
            <a:r>
              <a:rPr sz="1800" spc="-10" dirty="0">
                <a:latin typeface="Franklin Gothic Book"/>
                <a:cs typeface="Franklin Gothic Book"/>
              </a:rPr>
              <a:t>real-</a:t>
            </a:r>
            <a:r>
              <a:rPr sz="1800" dirty="0">
                <a:latin typeface="Franklin Gothic Book"/>
                <a:cs typeface="Franklin Gothic Book"/>
              </a:rPr>
              <a:t>time or</a:t>
            </a:r>
            <a:r>
              <a:rPr sz="1800" spc="1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near</a:t>
            </a:r>
            <a:r>
              <a:rPr sz="1800" spc="5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real-time.</a:t>
            </a:r>
            <a:endParaRPr sz="1800">
              <a:latin typeface="Franklin Gothic Book"/>
              <a:cs typeface="Franklin Gothic Book"/>
            </a:endParaRPr>
          </a:p>
        </p:txBody>
      </p:sp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04197" y="2057400"/>
            <a:ext cx="2743200" cy="2743200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32</a:t>
            </a:fld>
            <a:endParaRPr spc="-25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06476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Security</a:t>
            </a:r>
            <a:r>
              <a:rPr sz="3600" spc="-95" dirty="0"/>
              <a:t> </a:t>
            </a:r>
            <a:r>
              <a:rPr sz="3600" dirty="0"/>
              <a:t>Logging</a:t>
            </a:r>
            <a:r>
              <a:rPr sz="3600" spc="-100" dirty="0"/>
              <a:t> </a:t>
            </a:r>
            <a:r>
              <a:rPr sz="3600" dirty="0"/>
              <a:t>and</a:t>
            </a:r>
            <a:r>
              <a:rPr sz="3600" spc="-75" dirty="0"/>
              <a:t> </a:t>
            </a:r>
            <a:r>
              <a:rPr sz="3600" dirty="0"/>
              <a:t>Monitoring</a:t>
            </a:r>
            <a:r>
              <a:rPr sz="3600" spc="-95" dirty="0"/>
              <a:t> </a:t>
            </a:r>
            <a:r>
              <a:rPr sz="3600" dirty="0"/>
              <a:t>Failures</a:t>
            </a:r>
            <a:r>
              <a:rPr sz="3600" spc="-95" dirty="0"/>
              <a:t> </a:t>
            </a:r>
            <a:r>
              <a:rPr sz="3600" spc="-10" dirty="0"/>
              <a:t>Prevention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916939" y="1569721"/>
            <a:ext cx="10460990" cy="3983354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241300" marR="96520" indent="-229235">
              <a:lnSpc>
                <a:spcPts val="2160"/>
              </a:lnSpc>
              <a:spcBef>
                <a:spcPts val="37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Ensure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all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login,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access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control,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server-</a:t>
            </a:r>
            <a:r>
              <a:rPr sz="2000" dirty="0">
                <a:latin typeface="Franklin Gothic Book"/>
                <a:cs typeface="Franklin Gothic Book"/>
              </a:rPr>
              <a:t>side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input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validation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failures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can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logged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with </a:t>
            </a:r>
            <a:r>
              <a:rPr sz="2000" dirty="0">
                <a:latin typeface="Franklin Gothic Book"/>
                <a:cs typeface="Franklin Gothic Book"/>
              </a:rPr>
              <a:t>sufficient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user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context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identify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suspicious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malicious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accounts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held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enough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time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to </a:t>
            </a:r>
            <a:r>
              <a:rPr sz="2000" dirty="0">
                <a:latin typeface="Franklin Gothic Book"/>
                <a:cs typeface="Franklin Gothic Book"/>
              </a:rPr>
              <a:t>allow</a:t>
            </a:r>
            <a:r>
              <a:rPr sz="2000" spc="-9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delayed</a:t>
            </a:r>
            <a:r>
              <a:rPr sz="2000" spc="-9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forensic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analysis.</a:t>
            </a:r>
            <a:endParaRPr sz="20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73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latin typeface="Franklin Gothic Book"/>
                <a:cs typeface="Franklin Gothic Book"/>
              </a:rPr>
              <a:t>Ensure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that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logs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are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generated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format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that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log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management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solutions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can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easily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consume.</a:t>
            </a:r>
            <a:endParaRPr sz="2000">
              <a:latin typeface="Franklin Gothic Book"/>
              <a:cs typeface="Franklin Gothic Book"/>
            </a:endParaRPr>
          </a:p>
          <a:p>
            <a:pPr marL="241300" marR="1120775" indent="-229235">
              <a:lnSpc>
                <a:spcPts val="2160"/>
              </a:lnSpc>
              <a:spcBef>
                <a:spcPts val="103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Ensure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log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encoded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correctly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prevent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injections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attacks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on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logging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or </a:t>
            </a:r>
            <a:r>
              <a:rPr sz="2000" dirty="0">
                <a:latin typeface="Franklin Gothic Book"/>
                <a:cs typeface="Franklin Gothic Book"/>
              </a:rPr>
              <a:t>monitoring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systems.</a:t>
            </a:r>
            <a:endParaRPr sz="2000">
              <a:latin typeface="Franklin Gothic Book"/>
              <a:cs typeface="Franklin Gothic Book"/>
            </a:endParaRPr>
          </a:p>
          <a:p>
            <a:pPr marL="241300" marR="5080" indent="-229235">
              <a:lnSpc>
                <a:spcPts val="2160"/>
              </a:lnSpc>
              <a:spcBef>
                <a:spcPts val="994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Ensure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high-</a:t>
            </a:r>
            <a:r>
              <a:rPr sz="2000" dirty="0">
                <a:latin typeface="Franklin Gothic Book"/>
                <a:cs typeface="Franklin Gothic Book"/>
              </a:rPr>
              <a:t>value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transactions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have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audit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trail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with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integrity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controls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prevent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tampering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or </a:t>
            </a:r>
            <a:r>
              <a:rPr sz="2000" dirty="0">
                <a:latin typeface="Franklin Gothic Book"/>
                <a:cs typeface="Franklin Gothic Book"/>
              </a:rPr>
              <a:t>deletion,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such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append-</a:t>
            </a:r>
            <a:r>
              <a:rPr sz="2000" dirty="0">
                <a:latin typeface="Franklin Gothic Book"/>
                <a:cs typeface="Franklin Gothic Book"/>
              </a:rPr>
              <a:t>only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database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tables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similar.</a:t>
            </a:r>
            <a:endParaRPr sz="2000">
              <a:latin typeface="Franklin Gothic Book"/>
              <a:cs typeface="Franklin Gothic Book"/>
            </a:endParaRPr>
          </a:p>
          <a:p>
            <a:pPr marL="241300" marR="652780" indent="-229235">
              <a:lnSpc>
                <a:spcPts val="2160"/>
              </a:lnSpc>
              <a:spcBef>
                <a:spcPts val="100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DevSecOps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teams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should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establish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effective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monitoring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alerting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such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that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suspicious </a:t>
            </a:r>
            <a:r>
              <a:rPr sz="2000" dirty="0">
                <a:latin typeface="Franklin Gothic Book"/>
                <a:cs typeface="Franklin Gothic Book"/>
              </a:rPr>
              <a:t>activities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are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detected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responded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quickly.</a:t>
            </a:r>
            <a:endParaRPr sz="2000">
              <a:latin typeface="Franklin Gothic Book"/>
              <a:cs typeface="Franklin Gothic Book"/>
            </a:endParaRPr>
          </a:p>
          <a:p>
            <a:pPr marL="241300" marR="866775" indent="-229235">
              <a:lnSpc>
                <a:spcPts val="2160"/>
              </a:lnSpc>
              <a:spcBef>
                <a:spcPts val="100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2000" dirty="0">
                <a:latin typeface="Franklin Gothic Book"/>
                <a:cs typeface="Franklin Gothic Book"/>
              </a:rPr>
              <a:t>Establish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adopt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incident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response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recovery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plan,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such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National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Institute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of </a:t>
            </a:r>
            <a:r>
              <a:rPr sz="2000" dirty="0">
                <a:latin typeface="Franklin Gothic Book"/>
                <a:cs typeface="Franklin Gothic Book"/>
              </a:rPr>
              <a:t>Standards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Technology</a:t>
            </a:r>
            <a:r>
              <a:rPr sz="2000" spc="-6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(NIST)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spc="-20" dirty="0">
                <a:latin typeface="Franklin Gothic Book"/>
                <a:cs typeface="Franklin Gothic Book"/>
              </a:rPr>
              <a:t>800-</a:t>
            </a:r>
            <a:r>
              <a:rPr sz="2000" dirty="0">
                <a:latin typeface="Franklin Gothic Book"/>
                <a:cs typeface="Franklin Gothic Book"/>
              </a:rPr>
              <a:t>61r2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later.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33</a:t>
            </a:fld>
            <a:endParaRPr spc="-25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06476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 dirty="0"/>
              <a:t>A10:2021</a:t>
            </a:r>
            <a:r>
              <a:rPr sz="3600" spc="-60" dirty="0"/>
              <a:t> </a:t>
            </a:r>
            <a:r>
              <a:rPr sz="3600" dirty="0"/>
              <a:t>–</a:t>
            </a:r>
            <a:r>
              <a:rPr sz="3600" spc="-60" dirty="0"/>
              <a:t> </a:t>
            </a:r>
            <a:r>
              <a:rPr sz="3600" dirty="0"/>
              <a:t>Server-Side</a:t>
            </a:r>
            <a:r>
              <a:rPr sz="3600" spc="-80" dirty="0"/>
              <a:t> </a:t>
            </a:r>
            <a:r>
              <a:rPr sz="3600" dirty="0"/>
              <a:t>Request</a:t>
            </a:r>
            <a:r>
              <a:rPr sz="3600" spc="-75" dirty="0"/>
              <a:t> </a:t>
            </a:r>
            <a:r>
              <a:rPr sz="3600" dirty="0"/>
              <a:t>Forgery</a:t>
            </a:r>
            <a:r>
              <a:rPr sz="3600" spc="-80" dirty="0"/>
              <a:t> </a:t>
            </a:r>
            <a:r>
              <a:rPr sz="3600" spc="-10" dirty="0"/>
              <a:t>(SSRF)</a:t>
            </a:r>
            <a:endParaRPr sz="36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1116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860"/>
              </a:spcBef>
            </a:pPr>
            <a:r>
              <a:rPr dirty="0"/>
              <a:t>Example</a:t>
            </a:r>
            <a:r>
              <a:rPr spc="-75" dirty="0"/>
              <a:t> </a:t>
            </a:r>
            <a:r>
              <a:rPr spc="-10" dirty="0"/>
              <a:t>Scenario:</a:t>
            </a:r>
          </a:p>
          <a:p>
            <a:pPr marL="12065" marR="5080">
              <a:lnSpc>
                <a:spcPts val="2160"/>
              </a:lnSpc>
              <a:spcBef>
                <a:spcPts val="1035"/>
              </a:spcBef>
            </a:pPr>
            <a:r>
              <a:rPr dirty="0"/>
              <a:t>If</a:t>
            </a:r>
            <a:r>
              <a:rPr spc="-40" dirty="0"/>
              <a:t> </a:t>
            </a:r>
            <a:r>
              <a:rPr dirty="0"/>
              <a:t>a</a:t>
            </a:r>
            <a:r>
              <a:rPr spc="-40" dirty="0"/>
              <a:t> </a:t>
            </a:r>
            <a:r>
              <a:rPr dirty="0"/>
              <a:t>network</a:t>
            </a:r>
            <a:r>
              <a:rPr spc="-30" dirty="0"/>
              <a:t> </a:t>
            </a:r>
            <a:r>
              <a:rPr spc="-10" dirty="0"/>
              <a:t>architecture</a:t>
            </a:r>
            <a:r>
              <a:rPr spc="-15" dirty="0"/>
              <a:t> </a:t>
            </a:r>
            <a:r>
              <a:rPr dirty="0"/>
              <a:t>is</a:t>
            </a:r>
            <a:r>
              <a:rPr spc="-35" dirty="0"/>
              <a:t> </a:t>
            </a:r>
            <a:r>
              <a:rPr spc="-10" dirty="0"/>
              <a:t>unsegmented, </a:t>
            </a:r>
            <a:r>
              <a:rPr dirty="0"/>
              <a:t>attackers</a:t>
            </a:r>
            <a:r>
              <a:rPr spc="-55" dirty="0"/>
              <a:t> </a:t>
            </a:r>
            <a:r>
              <a:rPr dirty="0"/>
              <a:t>can</a:t>
            </a:r>
            <a:r>
              <a:rPr spc="-55" dirty="0"/>
              <a:t> </a:t>
            </a:r>
            <a:r>
              <a:rPr dirty="0"/>
              <a:t>use</a:t>
            </a:r>
            <a:r>
              <a:rPr spc="-70" dirty="0"/>
              <a:t> </a:t>
            </a:r>
            <a:r>
              <a:rPr dirty="0"/>
              <a:t>connection</a:t>
            </a:r>
            <a:r>
              <a:rPr spc="-40" dirty="0"/>
              <a:t> </a:t>
            </a:r>
            <a:r>
              <a:rPr dirty="0"/>
              <a:t>results</a:t>
            </a:r>
            <a:r>
              <a:rPr spc="-60" dirty="0"/>
              <a:t> </a:t>
            </a:r>
            <a:r>
              <a:rPr spc="-25" dirty="0"/>
              <a:t>or </a:t>
            </a:r>
            <a:r>
              <a:rPr dirty="0"/>
              <a:t>elapsed</a:t>
            </a:r>
            <a:r>
              <a:rPr spc="-50" dirty="0"/>
              <a:t> </a:t>
            </a:r>
            <a:r>
              <a:rPr dirty="0"/>
              <a:t>time</a:t>
            </a:r>
            <a:r>
              <a:rPr spc="-45" dirty="0"/>
              <a:t> </a:t>
            </a:r>
            <a:r>
              <a:rPr dirty="0"/>
              <a:t>to</a:t>
            </a:r>
            <a:r>
              <a:rPr spc="-55" dirty="0"/>
              <a:t> </a:t>
            </a:r>
            <a:r>
              <a:rPr dirty="0"/>
              <a:t>connect</a:t>
            </a:r>
            <a:r>
              <a:rPr spc="-20" dirty="0"/>
              <a:t> </a:t>
            </a:r>
            <a:r>
              <a:rPr dirty="0"/>
              <a:t>or</a:t>
            </a:r>
            <a:r>
              <a:rPr spc="-50" dirty="0"/>
              <a:t> </a:t>
            </a:r>
            <a:r>
              <a:rPr dirty="0"/>
              <a:t>reject</a:t>
            </a:r>
            <a:r>
              <a:rPr spc="-40" dirty="0"/>
              <a:t> </a:t>
            </a:r>
            <a:r>
              <a:rPr spc="-10" dirty="0"/>
              <a:t>server-</a:t>
            </a:r>
            <a:r>
              <a:rPr spc="-20" dirty="0"/>
              <a:t>side </a:t>
            </a:r>
            <a:r>
              <a:rPr dirty="0"/>
              <a:t>request</a:t>
            </a:r>
            <a:r>
              <a:rPr spc="-70" dirty="0"/>
              <a:t> </a:t>
            </a:r>
            <a:r>
              <a:rPr dirty="0"/>
              <a:t>forgery</a:t>
            </a:r>
            <a:r>
              <a:rPr spc="-75" dirty="0"/>
              <a:t> </a:t>
            </a:r>
            <a:r>
              <a:rPr dirty="0"/>
              <a:t>(SSRF)</a:t>
            </a:r>
            <a:r>
              <a:rPr spc="-80" dirty="0"/>
              <a:t> </a:t>
            </a:r>
            <a:r>
              <a:rPr dirty="0"/>
              <a:t>payload</a:t>
            </a:r>
            <a:r>
              <a:rPr spc="-80" dirty="0"/>
              <a:t> </a:t>
            </a:r>
            <a:r>
              <a:rPr dirty="0"/>
              <a:t>connections</a:t>
            </a:r>
            <a:r>
              <a:rPr spc="-55" dirty="0"/>
              <a:t> </a:t>
            </a:r>
            <a:r>
              <a:rPr spc="-25" dirty="0"/>
              <a:t>to </a:t>
            </a:r>
            <a:r>
              <a:rPr dirty="0"/>
              <a:t>map</a:t>
            </a:r>
            <a:r>
              <a:rPr spc="-80" dirty="0"/>
              <a:t> </a:t>
            </a:r>
            <a:r>
              <a:rPr dirty="0"/>
              <a:t>out</a:t>
            </a:r>
            <a:r>
              <a:rPr spc="-65" dirty="0"/>
              <a:t> </a:t>
            </a:r>
            <a:r>
              <a:rPr dirty="0"/>
              <a:t>internal</a:t>
            </a:r>
            <a:r>
              <a:rPr spc="-40" dirty="0"/>
              <a:t> </a:t>
            </a:r>
            <a:r>
              <a:rPr dirty="0"/>
              <a:t>networks</a:t>
            </a:r>
            <a:r>
              <a:rPr spc="-65" dirty="0"/>
              <a:t> </a:t>
            </a:r>
            <a:r>
              <a:rPr dirty="0"/>
              <a:t>and</a:t>
            </a:r>
            <a:r>
              <a:rPr spc="-65" dirty="0"/>
              <a:t> </a:t>
            </a:r>
            <a:r>
              <a:rPr dirty="0"/>
              <a:t>determine</a:t>
            </a:r>
            <a:r>
              <a:rPr spc="-60" dirty="0"/>
              <a:t> </a:t>
            </a:r>
            <a:r>
              <a:rPr spc="-25" dirty="0"/>
              <a:t>if </a:t>
            </a:r>
            <a:r>
              <a:rPr dirty="0"/>
              <a:t>ports</a:t>
            </a:r>
            <a:r>
              <a:rPr spc="-35" dirty="0"/>
              <a:t> </a:t>
            </a:r>
            <a:r>
              <a:rPr dirty="0"/>
              <a:t>are</a:t>
            </a:r>
            <a:r>
              <a:rPr spc="-20" dirty="0"/>
              <a:t> </a:t>
            </a:r>
            <a:r>
              <a:rPr dirty="0"/>
              <a:t>open</a:t>
            </a:r>
            <a:r>
              <a:rPr spc="-30" dirty="0"/>
              <a:t> </a:t>
            </a:r>
            <a:r>
              <a:rPr dirty="0"/>
              <a:t>or</a:t>
            </a:r>
            <a:r>
              <a:rPr spc="-20" dirty="0"/>
              <a:t> </a:t>
            </a:r>
            <a:r>
              <a:rPr dirty="0"/>
              <a:t>closed</a:t>
            </a:r>
            <a:r>
              <a:rPr spc="-20" dirty="0"/>
              <a:t> </a:t>
            </a:r>
            <a:r>
              <a:rPr dirty="0"/>
              <a:t>on</a:t>
            </a:r>
            <a:r>
              <a:rPr spc="-25" dirty="0"/>
              <a:t> </a:t>
            </a:r>
            <a:r>
              <a:rPr dirty="0"/>
              <a:t>internal </a:t>
            </a:r>
            <a:r>
              <a:rPr spc="-10" dirty="0"/>
              <a:t>servers.</a:t>
            </a: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38200" y="1652196"/>
          <a:ext cx="8121012" cy="9017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598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725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537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442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7221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8236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2585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48640">
                <a:tc>
                  <a:txBody>
                    <a:bodyPr/>
                    <a:lstStyle/>
                    <a:p>
                      <a:pPr marL="394335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CWEs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  <a:p>
                      <a:pPr marL="31432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Mapped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9590" marR="119380" indent="-314960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Max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7195" marR="137160" indent="-290830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Incidence </a:t>
                      </a: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Rate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9410" marR="142875" indent="-215265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Exploit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7505" marR="154940" indent="-207645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dirty="0">
                          <a:latin typeface="Franklin Gothic Book"/>
                          <a:cs typeface="Franklin Gothic Book"/>
                        </a:rPr>
                        <a:t>Avg</a:t>
                      </a:r>
                      <a:r>
                        <a:rPr sz="1200" spc="-60" dirty="0"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Weighted Impact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2560" marR="201295" indent="250190">
                        <a:lnSpc>
                          <a:spcPct val="107100"/>
                        </a:lnSpc>
                        <a:spcBef>
                          <a:spcPts val="53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Total Occurrences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673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94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Total CVEs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3060">
                <a:tc>
                  <a:txBody>
                    <a:bodyPr/>
                    <a:lstStyle/>
                    <a:p>
                      <a:pPr marL="98425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50" dirty="0">
                          <a:latin typeface="Franklin Gothic Book"/>
                          <a:cs typeface="Franklin Gothic Book"/>
                        </a:rPr>
                        <a:t>1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472440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2.72%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60045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10" dirty="0">
                          <a:latin typeface="Franklin Gothic Book"/>
                          <a:cs typeface="Franklin Gothic Book"/>
                        </a:rPr>
                        <a:t>2.72%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8.28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381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6.72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69570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0" dirty="0">
                          <a:latin typeface="Franklin Gothic Book"/>
                          <a:cs typeface="Franklin Gothic Book"/>
                        </a:rPr>
                        <a:t>9,503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R="2667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1200" spc="-25" dirty="0">
                          <a:latin typeface="Franklin Gothic Book"/>
                          <a:cs typeface="Franklin Gothic Book"/>
                        </a:rPr>
                        <a:t>385</a:t>
                      </a:r>
                      <a:endParaRPr sz="12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80010" marB="0">
                    <a:lnT w="12700">
                      <a:solidFill>
                        <a:srgbClr val="4E9F9A"/>
                      </a:solidFill>
                      <a:prstDash val="solid"/>
                    </a:lnT>
                    <a:lnB w="12700">
                      <a:solidFill>
                        <a:srgbClr val="4E9F9A"/>
                      </a:solidFill>
                      <a:prstDash val="solid"/>
                    </a:lnB>
                    <a:solidFill>
                      <a:srgbClr val="4E9F9A">
                        <a:alpha val="19999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6213728" y="3199257"/>
            <a:ext cx="5788660" cy="1691005"/>
          </a:xfrm>
          <a:prstGeom prst="rect">
            <a:avLst/>
          </a:prstGeom>
          <a:ln w="9525">
            <a:solidFill>
              <a:srgbClr val="1F4674"/>
            </a:solidFill>
          </a:ln>
        </p:spPr>
        <p:txBody>
          <a:bodyPr vert="horz" wrap="square" lIns="0" tIns="6985" rIns="0" bIns="0" rtlCol="0">
            <a:spAutoFit/>
          </a:bodyPr>
          <a:lstStyle/>
          <a:p>
            <a:pPr marL="90170">
              <a:lnSpc>
                <a:spcPct val="100000"/>
              </a:lnSpc>
              <a:spcBef>
                <a:spcPts val="55"/>
              </a:spcBef>
            </a:pPr>
            <a:r>
              <a:rPr sz="2000" dirty="0">
                <a:latin typeface="Franklin Gothic Book"/>
                <a:cs typeface="Franklin Gothic Book"/>
              </a:rPr>
              <a:t>Notable</a:t>
            </a:r>
            <a:r>
              <a:rPr sz="2000" spc="-7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Common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Weakness</a:t>
            </a:r>
            <a:r>
              <a:rPr sz="2000" spc="-8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Enumerations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(CWEs):</a:t>
            </a:r>
            <a:endParaRPr sz="2000">
              <a:latin typeface="Franklin Gothic Book"/>
              <a:cs typeface="Franklin Gothic Book"/>
            </a:endParaRPr>
          </a:p>
          <a:p>
            <a:pPr marL="90170" marR="481965">
              <a:lnSpc>
                <a:spcPts val="2160"/>
              </a:lnSpc>
              <a:spcBef>
                <a:spcPts val="1035"/>
              </a:spcBef>
            </a:pPr>
            <a:r>
              <a:rPr sz="2000" dirty="0">
                <a:latin typeface="Franklin Gothic Book"/>
                <a:cs typeface="Franklin Gothic Book"/>
              </a:rPr>
              <a:t>As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new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entries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are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likely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be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single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or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small </a:t>
            </a:r>
            <a:r>
              <a:rPr sz="2000" dirty="0">
                <a:latin typeface="Franklin Gothic Book"/>
                <a:cs typeface="Franklin Gothic Book"/>
              </a:rPr>
              <a:t>cluster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of</a:t>
            </a:r>
            <a:r>
              <a:rPr sz="2000" spc="-7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CWEs</a:t>
            </a:r>
            <a:r>
              <a:rPr sz="2000" spc="-5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for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attention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55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awareness,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spc="-25" dirty="0">
                <a:latin typeface="Franklin Gothic Book"/>
                <a:cs typeface="Franklin Gothic Book"/>
              </a:rPr>
              <a:t>the </a:t>
            </a:r>
            <a:r>
              <a:rPr sz="2000" dirty="0">
                <a:latin typeface="Franklin Gothic Book"/>
                <a:cs typeface="Franklin Gothic Book"/>
              </a:rPr>
              <a:t>hope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is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that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they</a:t>
            </a:r>
            <a:r>
              <a:rPr sz="2000" spc="-6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are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subject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to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focus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and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can</a:t>
            </a:r>
            <a:r>
              <a:rPr sz="2000" spc="-25" dirty="0">
                <a:latin typeface="Franklin Gothic Book"/>
                <a:cs typeface="Franklin Gothic Book"/>
              </a:rPr>
              <a:t> be </a:t>
            </a:r>
            <a:r>
              <a:rPr sz="2000" dirty="0">
                <a:latin typeface="Franklin Gothic Book"/>
                <a:cs typeface="Franklin Gothic Book"/>
              </a:rPr>
              <a:t>rolled</a:t>
            </a:r>
            <a:r>
              <a:rPr sz="2000" spc="-4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into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larger</a:t>
            </a:r>
            <a:r>
              <a:rPr sz="2000" spc="-2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category</a:t>
            </a:r>
            <a:r>
              <a:rPr sz="2000" spc="-35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in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a</a:t>
            </a:r>
            <a:r>
              <a:rPr sz="2000" spc="-40" dirty="0">
                <a:latin typeface="Franklin Gothic Book"/>
                <a:cs typeface="Franklin Gothic Book"/>
              </a:rPr>
              <a:t> </a:t>
            </a:r>
            <a:r>
              <a:rPr sz="2000" dirty="0">
                <a:latin typeface="Franklin Gothic Book"/>
                <a:cs typeface="Franklin Gothic Book"/>
              </a:rPr>
              <a:t>future</a:t>
            </a:r>
            <a:r>
              <a:rPr sz="2000" spc="-30" dirty="0">
                <a:latin typeface="Franklin Gothic Book"/>
                <a:cs typeface="Franklin Gothic Book"/>
              </a:rPr>
              <a:t> </a:t>
            </a:r>
            <a:r>
              <a:rPr sz="2000" spc="-10" dirty="0">
                <a:latin typeface="Franklin Gothic Book"/>
                <a:cs typeface="Franklin Gothic Book"/>
              </a:rPr>
              <a:t>edition.</a:t>
            </a:r>
            <a:endParaRPr sz="2000">
              <a:latin typeface="Franklin Gothic Book"/>
              <a:cs typeface="Franklin Gothic Book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34</a:t>
            </a:fld>
            <a:endParaRPr spc="-25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Server-</a:t>
            </a:r>
            <a:r>
              <a:rPr dirty="0"/>
              <a:t>Side</a:t>
            </a:r>
            <a:r>
              <a:rPr spc="-100" dirty="0"/>
              <a:t> </a:t>
            </a:r>
            <a:r>
              <a:rPr dirty="0"/>
              <a:t>Request</a:t>
            </a:r>
            <a:r>
              <a:rPr spc="-95" dirty="0"/>
              <a:t> </a:t>
            </a:r>
            <a:r>
              <a:rPr dirty="0"/>
              <a:t>Forgery</a:t>
            </a:r>
            <a:r>
              <a:rPr spc="-100" dirty="0"/>
              <a:t> </a:t>
            </a:r>
            <a:r>
              <a:rPr dirty="0"/>
              <a:t>(SSRF)</a:t>
            </a:r>
            <a:r>
              <a:rPr spc="-75" dirty="0"/>
              <a:t> </a:t>
            </a:r>
            <a:r>
              <a:rPr spc="-10" dirty="0"/>
              <a:t>Prevention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446122"/>
            <a:ext cx="10561320" cy="44367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0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spc="-10" dirty="0">
                <a:latin typeface="Franklin Gothic Book"/>
                <a:cs typeface="Franklin Gothic Book"/>
              </a:rPr>
              <a:t>From</a:t>
            </a:r>
            <a:r>
              <a:rPr sz="1900" spc="-9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network</a:t>
            </a:r>
            <a:r>
              <a:rPr sz="1900" spc="-9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layer:</a:t>
            </a:r>
            <a:endParaRPr sz="1900">
              <a:latin typeface="Franklin Gothic Book"/>
              <a:cs typeface="Franklin Gothic Book"/>
            </a:endParaRPr>
          </a:p>
          <a:p>
            <a:pPr marL="697865" lvl="1" indent="-227965">
              <a:lnSpc>
                <a:spcPct val="100000"/>
              </a:lnSpc>
              <a:spcBef>
                <a:spcPts val="100"/>
              </a:spcBef>
              <a:buClr>
                <a:srgbClr val="4B9DC7"/>
              </a:buClr>
              <a:buFont typeface="Wingdings"/>
              <a:buChar char=""/>
              <a:tabLst>
                <a:tab pos="697865" algn="l"/>
              </a:tabLst>
            </a:pPr>
            <a:r>
              <a:rPr sz="1700" dirty="0">
                <a:latin typeface="Franklin Gothic Book"/>
                <a:cs typeface="Franklin Gothic Book"/>
              </a:rPr>
              <a:t>Segment</a:t>
            </a:r>
            <a:r>
              <a:rPr sz="1700" spc="-45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remote</a:t>
            </a:r>
            <a:r>
              <a:rPr sz="1700" spc="-45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resource</a:t>
            </a:r>
            <a:r>
              <a:rPr sz="1700" spc="-5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access</a:t>
            </a:r>
            <a:r>
              <a:rPr sz="1700" spc="-7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functionality</a:t>
            </a:r>
            <a:r>
              <a:rPr sz="1700" spc="-5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in</a:t>
            </a:r>
            <a:r>
              <a:rPr sz="1700" spc="-65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separate</a:t>
            </a:r>
            <a:r>
              <a:rPr sz="1700" spc="-5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networks</a:t>
            </a:r>
            <a:r>
              <a:rPr sz="1700" spc="-55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to</a:t>
            </a:r>
            <a:r>
              <a:rPr sz="1700" spc="-6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reduce</a:t>
            </a:r>
            <a:r>
              <a:rPr sz="1700" spc="-5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the</a:t>
            </a:r>
            <a:r>
              <a:rPr sz="1700" spc="-7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impact</a:t>
            </a:r>
            <a:r>
              <a:rPr sz="1700" spc="-55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of</a:t>
            </a:r>
            <a:r>
              <a:rPr sz="1700" spc="-60" dirty="0">
                <a:latin typeface="Franklin Gothic Book"/>
                <a:cs typeface="Franklin Gothic Book"/>
              </a:rPr>
              <a:t> </a:t>
            </a:r>
            <a:r>
              <a:rPr sz="1700" spc="-10" dirty="0">
                <a:latin typeface="Franklin Gothic Book"/>
                <a:cs typeface="Franklin Gothic Book"/>
              </a:rPr>
              <a:t>SSRF.</a:t>
            </a:r>
            <a:endParaRPr sz="1700">
              <a:latin typeface="Franklin Gothic Book"/>
              <a:cs typeface="Franklin Gothic Book"/>
            </a:endParaRPr>
          </a:p>
          <a:p>
            <a:pPr marL="697865" marR="190500" lvl="1" indent="-228600">
              <a:lnSpc>
                <a:spcPct val="80000"/>
              </a:lnSpc>
              <a:spcBef>
                <a:spcPts val="505"/>
              </a:spcBef>
              <a:buClr>
                <a:srgbClr val="4B9DC7"/>
              </a:buClr>
              <a:buFont typeface="Wingdings"/>
              <a:buChar char=""/>
              <a:tabLst>
                <a:tab pos="697865" algn="l"/>
              </a:tabLst>
            </a:pPr>
            <a:r>
              <a:rPr sz="1700" spc="-10" dirty="0">
                <a:latin typeface="Franklin Gothic Book"/>
                <a:cs typeface="Franklin Gothic Book"/>
              </a:rPr>
              <a:t>Enforce</a:t>
            </a:r>
            <a:r>
              <a:rPr sz="1700" spc="-3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“deny</a:t>
            </a:r>
            <a:r>
              <a:rPr sz="1700" spc="-4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by</a:t>
            </a:r>
            <a:r>
              <a:rPr sz="1700" spc="-55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default”</a:t>
            </a:r>
            <a:r>
              <a:rPr sz="1700" spc="-35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firewall</a:t>
            </a:r>
            <a:r>
              <a:rPr sz="1700" spc="-55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policies</a:t>
            </a:r>
            <a:r>
              <a:rPr sz="1700" spc="-45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or</a:t>
            </a:r>
            <a:r>
              <a:rPr sz="1700" spc="-45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network</a:t>
            </a:r>
            <a:r>
              <a:rPr sz="1700" spc="-3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access</a:t>
            </a:r>
            <a:r>
              <a:rPr sz="1700" spc="-65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control</a:t>
            </a:r>
            <a:r>
              <a:rPr sz="1700" spc="-35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rules</a:t>
            </a:r>
            <a:r>
              <a:rPr sz="1700" spc="-4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to</a:t>
            </a:r>
            <a:r>
              <a:rPr sz="1700" spc="-5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block</a:t>
            </a:r>
            <a:r>
              <a:rPr sz="1700" spc="-55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all</a:t>
            </a:r>
            <a:r>
              <a:rPr sz="1700" spc="-6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but</a:t>
            </a:r>
            <a:r>
              <a:rPr sz="1700" spc="-40" dirty="0">
                <a:latin typeface="Franklin Gothic Book"/>
                <a:cs typeface="Franklin Gothic Book"/>
              </a:rPr>
              <a:t> </a:t>
            </a:r>
            <a:r>
              <a:rPr sz="1700" dirty="0">
                <a:latin typeface="Franklin Gothic Book"/>
                <a:cs typeface="Franklin Gothic Book"/>
              </a:rPr>
              <a:t>essential</a:t>
            </a:r>
            <a:r>
              <a:rPr sz="1700" spc="-40" dirty="0">
                <a:latin typeface="Franklin Gothic Book"/>
                <a:cs typeface="Franklin Gothic Book"/>
              </a:rPr>
              <a:t> </a:t>
            </a:r>
            <a:r>
              <a:rPr sz="1700" spc="-10" dirty="0">
                <a:latin typeface="Franklin Gothic Book"/>
                <a:cs typeface="Franklin Gothic Book"/>
              </a:rPr>
              <a:t>intranet traffic.</a:t>
            </a:r>
            <a:endParaRPr sz="17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53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spc="-10" dirty="0">
                <a:latin typeface="Franklin Gothic Book"/>
                <a:cs typeface="Franklin Gothic Book"/>
              </a:rPr>
              <a:t>From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application</a:t>
            </a:r>
            <a:r>
              <a:rPr sz="1900" spc="-75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layer:</a:t>
            </a:r>
            <a:endParaRPr sz="1900">
              <a:latin typeface="Franklin Gothic Book"/>
              <a:cs typeface="Franklin Gothic Book"/>
            </a:endParaRPr>
          </a:p>
          <a:p>
            <a:pPr marL="698500" lvl="1" indent="-228600">
              <a:lnSpc>
                <a:spcPct val="100000"/>
              </a:lnSpc>
              <a:spcBef>
                <a:spcPts val="120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600" dirty="0">
                <a:latin typeface="Franklin Gothic Book"/>
                <a:cs typeface="Franklin Gothic Book"/>
              </a:rPr>
              <a:t>Sanitize</a:t>
            </a:r>
            <a:r>
              <a:rPr sz="1600" spc="-5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and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validate</a:t>
            </a:r>
            <a:r>
              <a:rPr sz="1600" spc="-2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all</a:t>
            </a:r>
            <a:r>
              <a:rPr sz="1600" spc="-35" dirty="0">
                <a:latin typeface="Franklin Gothic Book"/>
                <a:cs typeface="Franklin Gothic Book"/>
              </a:rPr>
              <a:t> </a:t>
            </a:r>
            <a:r>
              <a:rPr sz="1600" spc="-10" dirty="0">
                <a:latin typeface="Franklin Gothic Book"/>
                <a:cs typeface="Franklin Gothic Book"/>
              </a:rPr>
              <a:t>client-</a:t>
            </a:r>
            <a:r>
              <a:rPr sz="1600" dirty="0">
                <a:latin typeface="Franklin Gothic Book"/>
                <a:cs typeface="Franklin Gothic Book"/>
              </a:rPr>
              <a:t>supplied</a:t>
            </a:r>
            <a:r>
              <a:rPr sz="1600" spc="-4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input</a:t>
            </a:r>
            <a:r>
              <a:rPr sz="1600" spc="-50" dirty="0">
                <a:latin typeface="Franklin Gothic Book"/>
                <a:cs typeface="Franklin Gothic Book"/>
              </a:rPr>
              <a:t> </a:t>
            </a:r>
            <a:r>
              <a:rPr sz="1600" spc="-10" dirty="0">
                <a:latin typeface="Franklin Gothic Book"/>
                <a:cs typeface="Franklin Gothic Book"/>
              </a:rPr>
              <a:t>data.</a:t>
            </a:r>
            <a:endParaRPr sz="1600">
              <a:latin typeface="Franklin Gothic Book"/>
              <a:cs typeface="Franklin Gothic Book"/>
            </a:endParaRPr>
          </a:p>
          <a:p>
            <a:pPr marL="698500" lvl="1" indent="-228600">
              <a:lnSpc>
                <a:spcPct val="100000"/>
              </a:lnSpc>
              <a:spcBef>
                <a:spcPts val="120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600" dirty="0">
                <a:latin typeface="Franklin Gothic Book"/>
                <a:cs typeface="Franklin Gothic Book"/>
              </a:rPr>
              <a:t>Enforce</a:t>
            </a:r>
            <a:r>
              <a:rPr sz="1600" spc="-3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the</a:t>
            </a:r>
            <a:r>
              <a:rPr sz="1600" spc="-3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URL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schema,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port,</a:t>
            </a:r>
            <a:r>
              <a:rPr sz="1600" spc="-4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and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destination</a:t>
            </a:r>
            <a:r>
              <a:rPr sz="1600" spc="-5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with</a:t>
            </a:r>
            <a:r>
              <a:rPr sz="1600" spc="-4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a</a:t>
            </a:r>
            <a:r>
              <a:rPr sz="1600" spc="-2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positive</a:t>
            </a:r>
            <a:r>
              <a:rPr sz="1600" spc="-3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allow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spc="-10" dirty="0">
                <a:latin typeface="Franklin Gothic Book"/>
                <a:cs typeface="Franklin Gothic Book"/>
              </a:rPr>
              <a:t>list.</a:t>
            </a:r>
            <a:endParaRPr sz="1600">
              <a:latin typeface="Franklin Gothic Book"/>
              <a:cs typeface="Franklin Gothic Book"/>
            </a:endParaRPr>
          </a:p>
          <a:p>
            <a:pPr marL="698500" lvl="1" indent="-228600">
              <a:lnSpc>
                <a:spcPct val="100000"/>
              </a:lnSpc>
              <a:spcBef>
                <a:spcPts val="114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600" dirty="0">
                <a:latin typeface="Franklin Gothic Book"/>
                <a:cs typeface="Franklin Gothic Book"/>
              </a:rPr>
              <a:t>Do</a:t>
            </a:r>
            <a:r>
              <a:rPr sz="1600" spc="-2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not</a:t>
            </a:r>
            <a:r>
              <a:rPr sz="1600" spc="-4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send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raw</a:t>
            </a:r>
            <a:r>
              <a:rPr sz="1600" spc="-2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responses</a:t>
            </a:r>
            <a:r>
              <a:rPr sz="1600" spc="-4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to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spc="-10" dirty="0">
                <a:latin typeface="Franklin Gothic Book"/>
                <a:cs typeface="Franklin Gothic Book"/>
              </a:rPr>
              <a:t>clients.</a:t>
            </a:r>
            <a:endParaRPr sz="1600">
              <a:latin typeface="Franklin Gothic Book"/>
              <a:cs typeface="Franklin Gothic Book"/>
            </a:endParaRPr>
          </a:p>
          <a:p>
            <a:pPr marL="698500" lvl="1" indent="-228600">
              <a:lnSpc>
                <a:spcPct val="100000"/>
              </a:lnSpc>
              <a:spcBef>
                <a:spcPts val="114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600" dirty="0">
                <a:latin typeface="Franklin Gothic Book"/>
                <a:cs typeface="Franklin Gothic Book"/>
              </a:rPr>
              <a:t>Disable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HTTP</a:t>
            </a:r>
            <a:r>
              <a:rPr sz="1600" spc="-40" dirty="0">
                <a:latin typeface="Franklin Gothic Book"/>
                <a:cs typeface="Franklin Gothic Book"/>
              </a:rPr>
              <a:t> </a:t>
            </a:r>
            <a:r>
              <a:rPr sz="1600" spc="-10" dirty="0">
                <a:latin typeface="Franklin Gothic Book"/>
                <a:cs typeface="Franklin Gothic Book"/>
              </a:rPr>
              <a:t>redirections.</a:t>
            </a:r>
            <a:endParaRPr sz="1600">
              <a:latin typeface="Franklin Gothic Book"/>
              <a:cs typeface="Franklin Gothic Book"/>
            </a:endParaRPr>
          </a:p>
          <a:p>
            <a:pPr marL="698500" marR="5080" lvl="1" indent="-229235">
              <a:lnSpc>
                <a:spcPts val="1540"/>
              </a:lnSpc>
              <a:spcBef>
                <a:spcPts val="484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600" dirty="0">
                <a:latin typeface="Franklin Gothic Book"/>
                <a:cs typeface="Franklin Gothic Book"/>
              </a:rPr>
              <a:t>Be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aware</a:t>
            </a:r>
            <a:r>
              <a:rPr sz="1600" spc="-2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of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the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URL</a:t>
            </a:r>
            <a:r>
              <a:rPr sz="1600" spc="-3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consistency</a:t>
            </a:r>
            <a:r>
              <a:rPr sz="1600" spc="-4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to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avoid</a:t>
            </a:r>
            <a:r>
              <a:rPr sz="1600" spc="-2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attacks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such</a:t>
            </a:r>
            <a:r>
              <a:rPr sz="1600" spc="-4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as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DNS</a:t>
            </a:r>
            <a:r>
              <a:rPr sz="1600" spc="-2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rebinding</a:t>
            </a:r>
            <a:r>
              <a:rPr sz="1600" spc="-4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and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“time</a:t>
            </a:r>
            <a:r>
              <a:rPr sz="1600" spc="-3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of</a:t>
            </a:r>
            <a:r>
              <a:rPr sz="1600" spc="-3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check,</a:t>
            </a:r>
            <a:r>
              <a:rPr sz="1600" spc="-2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time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of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use”</a:t>
            </a:r>
            <a:r>
              <a:rPr sz="1600" spc="-40" dirty="0">
                <a:latin typeface="Franklin Gothic Book"/>
                <a:cs typeface="Franklin Gothic Book"/>
              </a:rPr>
              <a:t> </a:t>
            </a:r>
            <a:r>
              <a:rPr sz="1600" spc="-10" dirty="0">
                <a:latin typeface="Franklin Gothic Book"/>
                <a:cs typeface="Franklin Gothic Book"/>
              </a:rPr>
              <a:t>(TOCTOU) </a:t>
            </a:r>
            <a:r>
              <a:rPr sz="1600" dirty="0">
                <a:latin typeface="Franklin Gothic Book"/>
                <a:cs typeface="Franklin Gothic Book"/>
              </a:rPr>
              <a:t>race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spc="-10" dirty="0">
                <a:latin typeface="Franklin Gothic Book"/>
                <a:cs typeface="Franklin Gothic Book"/>
              </a:rPr>
              <a:t>conditions.</a:t>
            </a:r>
            <a:endParaRPr sz="1600">
              <a:latin typeface="Franklin Gothic Book"/>
              <a:cs typeface="Franklin Gothic Book"/>
            </a:endParaRPr>
          </a:p>
          <a:p>
            <a:pPr marL="698500" lvl="1" indent="-228600">
              <a:lnSpc>
                <a:spcPct val="100000"/>
              </a:lnSpc>
              <a:spcBef>
                <a:spcPts val="125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600" dirty="0">
                <a:latin typeface="Franklin Gothic Book"/>
                <a:cs typeface="Franklin Gothic Book"/>
              </a:rPr>
              <a:t>Do</a:t>
            </a:r>
            <a:r>
              <a:rPr sz="1600" spc="-2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not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mitigate</a:t>
            </a:r>
            <a:r>
              <a:rPr sz="1600" spc="-2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SSRF</a:t>
            </a:r>
            <a:r>
              <a:rPr sz="1600" spc="-2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via</a:t>
            </a:r>
            <a:r>
              <a:rPr sz="1600" spc="-2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the</a:t>
            </a:r>
            <a:r>
              <a:rPr sz="1600" spc="-1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use</a:t>
            </a:r>
            <a:r>
              <a:rPr sz="1600" spc="-3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of</a:t>
            </a:r>
            <a:r>
              <a:rPr sz="1600" spc="-1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a</a:t>
            </a:r>
            <a:r>
              <a:rPr sz="1600" spc="-1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deny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list</a:t>
            </a:r>
            <a:r>
              <a:rPr sz="1600" spc="-3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or</a:t>
            </a:r>
            <a:r>
              <a:rPr sz="1600" spc="-2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regular</a:t>
            </a:r>
            <a:r>
              <a:rPr sz="1600" spc="-20" dirty="0">
                <a:latin typeface="Franklin Gothic Book"/>
                <a:cs typeface="Franklin Gothic Book"/>
              </a:rPr>
              <a:t> </a:t>
            </a:r>
            <a:r>
              <a:rPr sz="1600" spc="-10" dirty="0">
                <a:latin typeface="Franklin Gothic Book"/>
                <a:cs typeface="Franklin Gothic Book"/>
              </a:rPr>
              <a:t>expression.</a:t>
            </a:r>
            <a:endParaRPr sz="1600">
              <a:latin typeface="Franklin Gothic Book"/>
              <a:cs typeface="Franklin Gothic Book"/>
            </a:endParaRPr>
          </a:p>
          <a:p>
            <a:pPr marL="240665" indent="-227965">
              <a:lnSpc>
                <a:spcPct val="100000"/>
              </a:lnSpc>
              <a:spcBef>
                <a:spcPts val="53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900" dirty="0">
                <a:latin typeface="Franklin Gothic Book"/>
                <a:cs typeface="Franklin Gothic Book"/>
              </a:rPr>
              <a:t>Additional</a:t>
            </a:r>
            <a:r>
              <a:rPr sz="1900" spc="-75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measures</a:t>
            </a:r>
            <a:r>
              <a:rPr sz="1900" spc="-60" dirty="0">
                <a:latin typeface="Franklin Gothic Book"/>
                <a:cs typeface="Franklin Gothic Book"/>
              </a:rPr>
              <a:t> </a:t>
            </a:r>
            <a:r>
              <a:rPr sz="1900" dirty="0">
                <a:latin typeface="Franklin Gothic Book"/>
                <a:cs typeface="Franklin Gothic Book"/>
              </a:rPr>
              <a:t>to</a:t>
            </a:r>
            <a:r>
              <a:rPr sz="1900" spc="-50" dirty="0">
                <a:latin typeface="Franklin Gothic Book"/>
                <a:cs typeface="Franklin Gothic Book"/>
              </a:rPr>
              <a:t> </a:t>
            </a:r>
            <a:r>
              <a:rPr sz="1900" spc="-10" dirty="0">
                <a:latin typeface="Franklin Gothic Book"/>
                <a:cs typeface="Franklin Gothic Book"/>
              </a:rPr>
              <a:t>consider:</a:t>
            </a:r>
            <a:endParaRPr sz="1900">
              <a:latin typeface="Franklin Gothic Book"/>
              <a:cs typeface="Franklin Gothic Book"/>
            </a:endParaRPr>
          </a:p>
          <a:p>
            <a:pPr marL="698500" marR="142875" lvl="1" indent="-229235">
              <a:lnSpc>
                <a:spcPts val="1540"/>
              </a:lnSpc>
              <a:spcBef>
                <a:spcPts val="490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600" dirty="0">
                <a:latin typeface="Franklin Gothic Book"/>
                <a:cs typeface="Franklin Gothic Book"/>
              </a:rPr>
              <a:t>Don't</a:t>
            </a:r>
            <a:r>
              <a:rPr sz="1600" spc="-4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deploy</a:t>
            </a:r>
            <a:r>
              <a:rPr sz="1600" spc="-3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other</a:t>
            </a:r>
            <a:r>
              <a:rPr sz="1600" spc="-3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security</a:t>
            </a:r>
            <a:r>
              <a:rPr sz="1600" spc="-4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relevant</a:t>
            </a:r>
            <a:r>
              <a:rPr sz="1600" spc="-3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services</a:t>
            </a:r>
            <a:r>
              <a:rPr sz="1600" spc="-2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on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front</a:t>
            </a:r>
            <a:r>
              <a:rPr sz="1600" spc="-4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systems</a:t>
            </a:r>
            <a:r>
              <a:rPr sz="1600" spc="-5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(e.g.,</a:t>
            </a:r>
            <a:r>
              <a:rPr sz="1600" spc="-2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OpenID).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Control</a:t>
            </a:r>
            <a:r>
              <a:rPr sz="1600" spc="-4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local</a:t>
            </a:r>
            <a:r>
              <a:rPr sz="1600" spc="-2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traffic</a:t>
            </a:r>
            <a:r>
              <a:rPr sz="1600" spc="-4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on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these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spc="-10" dirty="0">
                <a:latin typeface="Franklin Gothic Book"/>
                <a:cs typeface="Franklin Gothic Book"/>
              </a:rPr>
              <a:t>systems </a:t>
            </a:r>
            <a:r>
              <a:rPr sz="1600" dirty="0">
                <a:latin typeface="Franklin Gothic Book"/>
                <a:cs typeface="Franklin Gothic Book"/>
              </a:rPr>
              <a:t>(e.g.,</a:t>
            </a:r>
            <a:r>
              <a:rPr sz="1600" spc="-25" dirty="0">
                <a:latin typeface="Franklin Gothic Book"/>
                <a:cs typeface="Franklin Gothic Book"/>
              </a:rPr>
              <a:t> </a:t>
            </a:r>
            <a:r>
              <a:rPr sz="1600" spc="-10" dirty="0">
                <a:latin typeface="Franklin Gothic Book"/>
                <a:cs typeface="Franklin Gothic Book"/>
              </a:rPr>
              <a:t>localhost).</a:t>
            </a:r>
            <a:endParaRPr sz="1600">
              <a:latin typeface="Franklin Gothic Book"/>
              <a:cs typeface="Franklin Gothic Book"/>
            </a:endParaRPr>
          </a:p>
          <a:p>
            <a:pPr marL="698500" marR="377825" lvl="1" indent="-229235">
              <a:lnSpc>
                <a:spcPts val="1540"/>
              </a:lnSpc>
              <a:spcBef>
                <a:spcPts val="495"/>
              </a:spcBef>
              <a:buClr>
                <a:srgbClr val="4B9DC7"/>
              </a:buClr>
              <a:buFont typeface="Wingdings"/>
              <a:buChar char=""/>
              <a:tabLst>
                <a:tab pos="698500" algn="l"/>
              </a:tabLst>
            </a:pPr>
            <a:r>
              <a:rPr sz="1600" dirty="0">
                <a:latin typeface="Franklin Gothic Book"/>
                <a:cs typeface="Franklin Gothic Book"/>
              </a:rPr>
              <a:t>For</a:t>
            </a:r>
            <a:r>
              <a:rPr sz="1600" spc="-4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frontends</a:t>
            </a:r>
            <a:r>
              <a:rPr sz="1600" spc="-6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with</a:t>
            </a:r>
            <a:r>
              <a:rPr sz="1600" spc="-4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dedicated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and</a:t>
            </a:r>
            <a:r>
              <a:rPr sz="1600" spc="-4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manageable</a:t>
            </a:r>
            <a:r>
              <a:rPr sz="1600" spc="-2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user</a:t>
            </a:r>
            <a:r>
              <a:rPr sz="1600" spc="-4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groups</a:t>
            </a:r>
            <a:r>
              <a:rPr sz="1600" spc="-6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use</a:t>
            </a:r>
            <a:r>
              <a:rPr sz="1600" spc="-4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network</a:t>
            </a:r>
            <a:r>
              <a:rPr sz="1600" spc="-4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encryption</a:t>
            </a:r>
            <a:r>
              <a:rPr sz="1600" spc="-6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(e.g.,</a:t>
            </a:r>
            <a:r>
              <a:rPr sz="1600" spc="-2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VPNs)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on</a:t>
            </a:r>
            <a:r>
              <a:rPr sz="1600" spc="-40" dirty="0">
                <a:latin typeface="Franklin Gothic Book"/>
                <a:cs typeface="Franklin Gothic Book"/>
              </a:rPr>
              <a:t> </a:t>
            </a:r>
            <a:r>
              <a:rPr sz="1600" spc="-10" dirty="0">
                <a:latin typeface="Franklin Gothic Book"/>
                <a:cs typeface="Franklin Gothic Book"/>
              </a:rPr>
              <a:t>independent </a:t>
            </a:r>
            <a:r>
              <a:rPr sz="1600" dirty="0">
                <a:latin typeface="Franklin Gothic Book"/>
                <a:cs typeface="Franklin Gothic Book"/>
              </a:rPr>
              <a:t>systems</a:t>
            </a:r>
            <a:r>
              <a:rPr sz="1600" spc="-6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to</a:t>
            </a:r>
            <a:r>
              <a:rPr sz="1600" spc="-2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consider</a:t>
            </a:r>
            <a:r>
              <a:rPr sz="1600" spc="-35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very</a:t>
            </a:r>
            <a:r>
              <a:rPr sz="1600" spc="-20" dirty="0">
                <a:latin typeface="Franklin Gothic Book"/>
                <a:cs typeface="Franklin Gothic Book"/>
              </a:rPr>
              <a:t> </a:t>
            </a:r>
            <a:r>
              <a:rPr sz="1600" dirty="0">
                <a:latin typeface="Franklin Gothic Book"/>
                <a:cs typeface="Franklin Gothic Book"/>
              </a:rPr>
              <a:t>high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spc="-10" dirty="0">
                <a:latin typeface="Franklin Gothic Book"/>
                <a:cs typeface="Franklin Gothic Book"/>
              </a:rPr>
              <a:t>protection</a:t>
            </a:r>
            <a:r>
              <a:rPr sz="1600" spc="-30" dirty="0">
                <a:latin typeface="Franklin Gothic Book"/>
                <a:cs typeface="Franklin Gothic Book"/>
              </a:rPr>
              <a:t> </a:t>
            </a:r>
            <a:r>
              <a:rPr sz="1600" spc="-10" dirty="0">
                <a:latin typeface="Franklin Gothic Book"/>
                <a:cs typeface="Franklin Gothic Book"/>
              </a:rPr>
              <a:t>needs.</a:t>
            </a:r>
            <a:endParaRPr sz="1600">
              <a:latin typeface="Franklin Gothic Book"/>
              <a:cs typeface="Franklin Gothic Book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35</a:t>
            </a:fld>
            <a:endParaRPr spc="-25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8" name="object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5516841"/>
              </p:ext>
            </p:extLst>
          </p:nvPr>
        </p:nvGraphicFramePr>
        <p:xfrm>
          <a:off x="5029200" y="381000"/>
          <a:ext cx="6477000" cy="59455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59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59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59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Use</a:t>
                      </a:r>
                      <a:r>
                        <a:rPr sz="1400" b="1" spc="-2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Case</a:t>
                      </a:r>
                      <a:endParaRPr sz="1400" b="1" dirty="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OWASP</a:t>
                      </a:r>
                      <a:r>
                        <a:rPr sz="1400" b="1" spc="-6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Top</a:t>
                      </a:r>
                      <a:r>
                        <a:rPr sz="1400" b="1" spc="-5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10</a:t>
                      </a:r>
                      <a:r>
                        <a:rPr sz="1400" b="1" spc="-6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spc="-2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2021</a:t>
                      </a:r>
                      <a:endParaRPr sz="1400" b="1" dirty="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tc>
                  <a:txBody>
                    <a:bodyPr/>
                    <a:lstStyle/>
                    <a:p>
                      <a:pPr marL="295275" marR="287020" indent="-190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OWASP</a:t>
                      </a:r>
                      <a:r>
                        <a:rPr sz="1400" b="1" spc="-7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Application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Security</a:t>
                      </a:r>
                      <a:r>
                        <a:rPr sz="1400" b="1" spc="-4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Verification Standard</a:t>
                      </a:r>
                      <a:endParaRPr sz="1400" b="1" dirty="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Awareness</a:t>
                      </a:r>
                      <a:endParaRPr sz="1400" b="1" dirty="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spc="-25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spc="-5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</a:t>
                      </a:r>
                      <a:endParaRPr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Training</a:t>
                      </a:r>
                      <a:endParaRPr sz="1400" b="1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Entry</a:t>
                      </a:r>
                      <a:r>
                        <a:rPr sz="1200" b="0" spc="1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sz="1200" b="0" spc="-1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level</a:t>
                      </a:r>
                      <a:endParaRPr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spc="-1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Comprehensive</a:t>
                      </a:r>
                      <a:endParaRPr sz="12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976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Design</a:t>
                      </a:r>
                      <a:r>
                        <a:rPr sz="1400" b="1" spc="-4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and</a:t>
                      </a:r>
                      <a:r>
                        <a:rPr sz="1400" b="1" spc="-1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architecture</a:t>
                      </a:r>
                      <a:endParaRPr sz="1400" b="1" dirty="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spc="-1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Occasionally</a:t>
                      </a:r>
                      <a:endParaRPr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spc="-25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sz="12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Coding</a:t>
                      </a:r>
                      <a:r>
                        <a:rPr sz="1400" b="1" spc="-3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standard</a:t>
                      </a:r>
                      <a:endParaRPr sz="1400" b="1" dirty="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Bare</a:t>
                      </a:r>
                      <a:r>
                        <a:rPr sz="1200" b="0" spc="-2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sz="1200" b="0" spc="-1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minimum</a:t>
                      </a:r>
                      <a:endParaRPr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spc="-25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sz="12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976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Secure</a:t>
                      </a:r>
                      <a:r>
                        <a:rPr sz="1400" b="1" spc="-3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Code</a:t>
                      </a:r>
                      <a:r>
                        <a:rPr sz="1400" b="1" spc="-3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review</a:t>
                      </a:r>
                      <a:endParaRPr sz="1400" b="1" dirty="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Bare</a:t>
                      </a:r>
                      <a:r>
                        <a:rPr sz="1200" b="0" spc="-2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sz="1200" b="0" spc="-1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minimum</a:t>
                      </a:r>
                      <a:endParaRPr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spc="-25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sz="12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5976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Peer</a:t>
                      </a:r>
                      <a:r>
                        <a:rPr sz="1400" b="1" spc="-5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review</a:t>
                      </a:r>
                      <a:r>
                        <a:rPr sz="1400" b="1" spc="-6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checklist</a:t>
                      </a:r>
                      <a:endParaRPr sz="1400" b="1" dirty="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Bare</a:t>
                      </a:r>
                      <a:r>
                        <a:rPr sz="1200" b="0" spc="-2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sz="1200" b="0" spc="-1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minimum</a:t>
                      </a:r>
                      <a:endParaRPr sz="12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spc="-25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Unit</a:t>
                      </a:r>
                      <a:r>
                        <a:rPr sz="1400" b="1" spc="-2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testing</a:t>
                      </a:r>
                      <a:endParaRPr sz="1400" b="1" dirty="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spc="-1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Occasionally</a:t>
                      </a:r>
                      <a:endParaRPr sz="12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spc="-25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Integration</a:t>
                      </a:r>
                      <a:r>
                        <a:rPr sz="1400" b="1" spc="-7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testing</a:t>
                      </a:r>
                      <a:endParaRPr sz="1400" b="1" dirty="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spc="-1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Occasionally</a:t>
                      </a:r>
                      <a:endParaRPr sz="12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200" b="0" spc="-25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sz="12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1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Penetration</a:t>
                      </a:r>
                      <a:r>
                        <a:rPr sz="1400" b="1" spc="2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testing</a:t>
                      </a:r>
                      <a:endParaRPr sz="1400" b="1" dirty="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7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Bare</a:t>
                      </a:r>
                      <a:r>
                        <a:rPr sz="1200" b="0" spc="-2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sz="1200" b="0" spc="-1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minimum</a:t>
                      </a:r>
                      <a:endParaRPr sz="12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7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200" b="0" spc="-25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7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84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Tool</a:t>
                      </a:r>
                      <a:r>
                        <a:rPr sz="1400" b="1" spc="-6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support</a:t>
                      </a:r>
                      <a:endParaRPr sz="1400" b="1" dirty="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7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Bare</a:t>
                      </a:r>
                      <a:r>
                        <a:rPr sz="1200" b="0" spc="-2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sz="1200" b="0" spc="-1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minimum</a:t>
                      </a:r>
                      <a:endParaRPr sz="12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7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200" b="0" spc="-25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7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65976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Secure</a:t>
                      </a:r>
                      <a:r>
                        <a:rPr sz="1400" b="1" spc="-3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Supply</a:t>
                      </a:r>
                      <a:r>
                        <a:rPr sz="1400" b="1" spc="-3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Chain</a:t>
                      </a:r>
                      <a:endParaRPr sz="1400" b="1" dirty="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177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27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200" b="0" spc="-1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Occasionally</a:t>
                      </a:r>
                      <a:endParaRPr sz="120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7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200" b="0" spc="-25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177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36</a:t>
            </a:fld>
            <a:endParaRPr spc="-25" dirty="0"/>
          </a:p>
        </p:txBody>
      </p:sp>
      <p:sp>
        <p:nvSpPr>
          <p:cNvPr id="20" name="object 6"/>
          <p:cNvSpPr txBox="1">
            <a:spLocks/>
          </p:cNvSpPr>
          <p:nvPr/>
        </p:nvSpPr>
        <p:spPr>
          <a:xfrm>
            <a:off x="918527" y="923670"/>
            <a:ext cx="3361054" cy="965649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Franklin Gothic Medium"/>
                <a:ea typeface="+mj-ea"/>
                <a:cs typeface="Franklin Gothic Medium"/>
              </a:defRPr>
            </a:lvl1pPr>
          </a:lstStyle>
          <a:p>
            <a:pPr marL="12700" marR="5080">
              <a:lnSpc>
                <a:spcPts val="3460"/>
              </a:lnSpc>
              <a:spcBef>
                <a:spcPts val="530"/>
              </a:spcBef>
            </a:pPr>
            <a:r>
              <a:rPr lang="en-GB" sz="3200" dirty="0"/>
              <a:t>The</a:t>
            </a:r>
            <a:r>
              <a:rPr lang="en-GB" sz="3200" spc="-130" dirty="0"/>
              <a:t> </a:t>
            </a:r>
            <a:r>
              <a:rPr lang="en-GB" sz="3200" spc="-10" dirty="0"/>
              <a:t>OWASP</a:t>
            </a:r>
            <a:r>
              <a:rPr lang="en-GB" sz="3200" spc="-125" dirty="0"/>
              <a:t> </a:t>
            </a:r>
            <a:r>
              <a:rPr lang="en-GB" sz="3200" spc="-10" dirty="0"/>
              <a:t>Top</a:t>
            </a:r>
            <a:r>
              <a:rPr lang="en-GB" sz="3200" spc="-130" dirty="0"/>
              <a:t> </a:t>
            </a:r>
            <a:r>
              <a:rPr lang="en-GB" sz="3200" spc="-25" dirty="0"/>
              <a:t>10 </a:t>
            </a:r>
            <a:r>
              <a:rPr lang="en-GB" sz="3200" dirty="0"/>
              <a:t>as</a:t>
            </a:r>
            <a:r>
              <a:rPr lang="en-GB" sz="3200" spc="-10" dirty="0"/>
              <a:t> </a:t>
            </a:r>
            <a:r>
              <a:rPr lang="en-GB" sz="3200" dirty="0"/>
              <a:t>a</a:t>
            </a:r>
            <a:r>
              <a:rPr lang="en-GB" sz="3200" spc="-10" dirty="0"/>
              <a:t> Standard</a:t>
            </a:r>
            <a:endParaRPr lang="en-GB" sz="320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399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References</a:t>
            </a:r>
          </a:p>
        </p:txBody>
      </p:sp>
      <p:sp>
        <p:nvSpPr>
          <p:cNvPr id="3" name="object 3"/>
          <p:cNvSpPr/>
          <p:nvPr/>
        </p:nvSpPr>
        <p:spPr>
          <a:xfrm>
            <a:off x="4852415" y="5167338"/>
            <a:ext cx="59055" cy="15240"/>
          </a:xfrm>
          <a:custGeom>
            <a:avLst/>
            <a:gdLst/>
            <a:ahLst/>
            <a:cxnLst/>
            <a:rect l="l" t="t" r="r" b="b"/>
            <a:pathLst>
              <a:path w="59054" h="15239">
                <a:moveTo>
                  <a:pt x="58674" y="0"/>
                </a:moveTo>
                <a:lnTo>
                  <a:pt x="0" y="0"/>
                </a:lnTo>
                <a:lnTo>
                  <a:pt x="0" y="15239"/>
                </a:lnTo>
                <a:lnTo>
                  <a:pt x="58674" y="15239"/>
                </a:lnTo>
                <a:lnTo>
                  <a:pt x="5867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16863" y="1426861"/>
            <a:ext cx="10135235" cy="4461510"/>
          </a:xfrm>
          <a:prstGeom prst="rect">
            <a:avLst/>
          </a:prstGeom>
        </p:spPr>
        <p:txBody>
          <a:bodyPr vert="horz" wrap="square" lIns="0" tIns="13271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4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spc="-10" dirty="0">
                <a:latin typeface="Franklin Gothic Book"/>
                <a:cs typeface="Franklin Gothic Book"/>
              </a:rPr>
              <a:t>“Broken</a:t>
            </a:r>
            <a:r>
              <a:rPr sz="1800" dirty="0">
                <a:latin typeface="Franklin Gothic Book"/>
                <a:cs typeface="Franklin Gothic Book"/>
              </a:rPr>
              <a:t> Access Control,”</a:t>
            </a:r>
            <a:r>
              <a:rPr sz="1800" spc="-10" dirty="0">
                <a:latin typeface="Franklin Gothic Book"/>
                <a:cs typeface="Franklin Gothic Book"/>
              </a:rPr>
              <a:t> </a:t>
            </a:r>
            <a:r>
              <a:rPr sz="1800" spc="-35" dirty="0">
                <a:latin typeface="Franklin Gothic Book"/>
                <a:cs typeface="Franklin Gothic Book"/>
              </a:rPr>
              <a:t>OWASP.</a:t>
            </a:r>
            <a:r>
              <a:rPr sz="1800" spc="1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N.d.</a:t>
            </a:r>
            <a:r>
              <a:rPr sz="1800" spc="5" dirty="0">
                <a:latin typeface="Franklin Gothic Book"/>
                <a:cs typeface="Franklin Gothic Book"/>
              </a:rPr>
              <a:t> </a:t>
            </a:r>
            <a:r>
              <a:rPr sz="1800" u="heavy" spc="-25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2"/>
              </a:rPr>
              <a:t>https://owasp.org/Top10/A01_202</a:t>
            </a:r>
            <a:r>
              <a:rPr lang="en-GB" sz="1800" u="heavy" spc="-25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2"/>
              </a:rPr>
              <a:t>1</a:t>
            </a:r>
            <a:r>
              <a:rPr sz="1800" u="heavy" spc="-25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2"/>
              </a:rPr>
              <a:t>-</a:t>
            </a:r>
            <a:r>
              <a:rPr sz="1800" u="heavy" spc="-10" dirty="0" err="1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2"/>
              </a:rPr>
              <a:t>Broken_Access_Control</a:t>
            </a:r>
            <a:r>
              <a:rPr sz="1800" u="heavy" spc="-1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2"/>
              </a:rPr>
              <a:t>/</a:t>
            </a:r>
            <a:endParaRPr sz="1800" dirty="0">
              <a:latin typeface="Franklin Gothic Book"/>
              <a:cs typeface="Franklin Gothic Book"/>
            </a:endParaRPr>
          </a:p>
          <a:p>
            <a:pPr marL="241300" indent="-228600">
              <a:lnSpc>
                <a:spcPct val="100000"/>
              </a:lnSpc>
              <a:spcBef>
                <a:spcPts val="95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Franklin Gothic Book"/>
                <a:cs typeface="Franklin Gothic Book"/>
              </a:rPr>
              <a:t>“Cryptographic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Failures,”</a:t>
            </a:r>
            <a:r>
              <a:rPr sz="1800" spc="-20" dirty="0">
                <a:latin typeface="Franklin Gothic Book"/>
                <a:cs typeface="Franklin Gothic Book"/>
              </a:rPr>
              <a:t> </a:t>
            </a:r>
            <a:r>
              <a:rPr sz="1800" spc="-40" dirty="0">
                <a:latin typeface="Franklin Gothic Book"/>
                <a:cs typeface="Franklin Gothic Book"/>
              </a:rPr>
              <a:t>OWASP.</a:t>
            </a:r>
            <a:r>
              <a:rPr sz="1800" spc="-1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N.d.</a:t>
            </a:r>
            <a:r>
              <a:rPr sz="1800" spc="-15" dirty="0">
                <a:latin typeface="Franklin Gothic Book"/>
                <a:cs typeface="Franklin Gothic Book"/>
              </a:rPr>
              <a:t> </a:t>
            </a:r>
            <a:r>
              <a:rPr sz="1800" u="heavy" spc="-2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3"/>
              </a:rPr>
              <a:t>https://owasp.org/Top10/A02_202</a:t>
            </a:r>
            <a:r>
              <a:rPr lang="en-GB" sz="1800" u="heavy" spc="-2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3"/>
              </a:rPr>
              <a:t>1</a:t>
            </a:r>
            <a:r>
              <a:rPr sz="1800" u="heavy" spc="-2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3"/>
              </a:rPr>
              <a:t>-</a:t>
            </a:r>
            <a:r>
              <a:rPr sz="1800" u="heavy" spc="-10" dirty="0" err="1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3"/>
              </a:rPr>
              <a:t>Cryptographic_Failures</a:t>
            </a:r>
            <a:r>
              <a:rPr sz="1800" u="heavy" spc="-1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3"/>
              </a:rPr>
              <a:t>/</a:t>
            </a:r>
            <a:endParaRPr sz="1800" dirty="0">
              <a:latin typeface="Franklin Gothic Book"/>
              <a:cs typeface="Franklin Gothic Book"/>
            </a:endParaRPr>
          </a:p>
          <a:p>
            <a:pPr marL="241300" marR="1301115" indent="-228600">
              <a:lnSpc>
                <a:spcPct val="106900"/>
              </a:lnSpc>
              <a:spcBef>
                <a:spcPts val="80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Franklin Gothic Book"/>
                <a:cs typeface="Franklin Gothic Book"/>
              </a:rPr>
              <a:t>“How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to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use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the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OWASP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Top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10</a:t>
            </a:r>
            <a:r>
              <a:rPr sz="1800" spc="-7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as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a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standard,”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spc="-35" dirty="0">
                <a:latin typeface="Franklin Gothic Book"/>
                <a:cs typeface="Franklin Gothic Book"/>
              </a:rPr>
              <a:t>OWASP.</a:t>
            </a:r>
            <a:r>
              <a:rPr sz="1800" spc="-45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N.d. </a:t>
            </a:r>
            <a:r>
              <a:rPr sz="1800" u="heavy" spc="-1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4"/>
              </a:rPr>
              <a:t>https://owasp.org/Top10/A00_202</a:t>
            </a:r>
            <a:r>
              <a:rPr lang="en-GB" sz="1800" u="heavy" spc="-1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4"/>
              </a:rPr>
              <a:t>1</a:t>
            </a:r>
            <a:r>
              <a:rPr sz="1800" u="heavy" spc="-1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4"/>
              </a:rPr>
              <a:t>_How_to_use_the_OWASP_Top_10_as_a_standard/</a:t>
            </a:r>
            <a:endParaRPr sz="1800" dirty="0">
              <a:latin typeface="Franklin Gothic Book"/>
              <a:cs typeface="Franklin Gothic Book"/>
            </a:endParaRPr>
          </a:p>
          <a:p>
            <a:pPr marL="240665" marR="779145" indent="-228600">
              <a:lnSpc>
                <a:spcPct val="106900"/>
              </a:lnSpc>
              <a:spcBef>
                <a:spcPts val="805"/>
              </a:spcBef>
              <a:buClr>
                <a:srgbClr val="1F4674"/>
              </a:buClr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Franklin Gothic Book"/>
                <a:cs typeface="Franklin Gothic Book"/>
                <a:hlinkClick r:id="rId5"/>
              </a:rPr>
              <a:t>“Identification</a:t>
            </a:r>
            <a:r>
              <a:rPr sz="1800" spc="-50" dirty="0">
                <a:latin typeface="Franklin Gothic Book"/>
                <a:cs typeface="Franklin Gothic Book"/>
                <a:hlinkClick r:id="rId5"/>
              </a:rPr>
              <a:t> </a:t>
            </a:r>
            <a:r>
              <a:rPr sz="1800" dirty="0">
                <a:latin typeface="Franklin Gothic Book"/>
                <a:cs typeface="Franklin Gothic Book"/>
                <a:hlinkClick r:id="rId5"/>
              </a:rPr>
              <a:t>and</a:t>
            </a:r>
            <a:r>
              <a:rPr sz="1800" spc="-35" dirty="0">
                <a:latin typeface="Franklin Gothic Book"/>
                <a:cs typeface="Franklin Gothic Book"/>
                <a:hlinkClick r:id="rId5"/>
              </a:rPr>
              <a:t> </a:t>
            </a:r>
            <a:r>
              <a:rPr sz="1800" spc="-10" dirty="0">
                <a:latin typeface="Franklin Gothic Book"/>
                <a:cs typeface="Franklin Gothic Book"/>
                <a:hlinkClick r:id="rId5"/>
              </a:rPr>
              <a:t>Authentication</a:t>
            </a:r>
            <a:r>
              <a:rPr sz="1800" spc="-45" dirty="0">
                <a:latin typeface="Franklin Gothic Book"/>
                <a:cs typeface="Franklin Gothic Book"/>
                <a:hlinkClick r:id="rId5"/>
              </a:rPr>
              <a:t> </a:t>
            </a:r>
            <a:r>
              <a:rPr sz="1800" dirty="0">
                <a:latin typeface="Franklin Gothic Book"/>
                <a:cs typeface="Franklin Gothic Book"/>
                <a:hlinkClick r:id="rId5"/>
              </a:rPr>
              <a:t>Failures,”</a:t>
            </a:r>
            <a:r>
              <a:rPr sz="1800" spc="-35" dirty="0">
                <a:latin typeface="Franklin Gothic Book"/>
                <a:cs typeface="Franklin Gothic Book"/>
                <a:hlinkClick r:id="rId5"/>
              </a:rPr>
              <a:t> </a:t>
            </a:r>
            <a:r>
              <a:rPr sz="1800" spc="-45" dirty="0">
                <a:latin typeface="Franklin Gothic Book"/>
                <a:cs typeface="Franklin Gothic Book"/>
                <a:hlinkClick r:id="rId5"/>
              </a:rPr>
              <a:t>OWASP.</a:t>
            </a:r>
            <a:r>
              <a:rPr sz="1800" spc="-30" dirty="0">
                <a:latin typeface="Franklin Gothic Book"/>
                <a:cs typeface="Franklin Gothic Book"/>
                <a:hlinkClick r:id="rId5"/>
              </a:rPr>
              <a:t> </a:t>
            </a:r>
            <a:r>
              <a:rPr sz="1800" dirty="0">
                <a:latin typeface="Franklin Gothic Book"/>
                <a:cs typeface="Franklin Gothic Book"/>
                <a:hlinkClick r:id="rId5"/>
              </a:rPr>
              <a:t>N.d.</a:t>
            </a:r>
            <a:r>
              <a:rPr sz="1800" spc="-30" dirty="0">
                <a:latin typeface="Franklin Gothic Book"/>
                <a:cs typeface="Franklin Gothic Book"/>
                <a:hlinkClick r:id="rId5"/>
              </a:rPr>
              <a:t> </a:t>
            </a:r>
            <a:r>
              <a:rPr sz="1800" u="heavy" spc="-1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5"/>
              </a:rPr>
              <a:t>https://owasp.org/Top10/A07_2021-</a:t>
            </a:r>
            <a:r>
              <a:rPr sz="1800" u="none" spc="-10" dirty="0">
                <a:solidFill>
                  <a:srgbClr val="145294"/>
                </a:solidFill>
                <a:latin typeface="Franklin Gothic Book"/>
                <a:cs typeface="Franklin Gothic Book"/>
                <a:hlinkClick r:id="rId5"/>
              </a:rPr>
              <a:t> </a:t>
            </a:r>
            <a:r>
              <a:rPr sz="1800" u="heavy" spc="-1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5"/>
              </a:rPr>
              <a:t>Identification_and_Authentication_Failures/</a:t>
            </a:r>
            <a:endParaRPr sz="1800" dirty="0">
              <a:latin typeface="Franklin Gothic Book"/>
              <a:cs typeface="Franklin Gothic Book"/>
            </a:endParaRPr>
          </a:p>
          <a:p>
            <a:pPr marL="241300" indent="-228600">
              <a:lnSpc>
                <a:spcPct val="100000"/>
              </a:lnSpc>
              <a:spcBef>
                <a:spcPts val="95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Franklin Gothic Book"/>
                <a:cs typeface="Franklin Gothic Book"/>
              </a:rPr>
              <a:t>“Injection,”</a:t>
            </a:r>
            <a:r>
              <a:rPr sz="1800" spc="-5" dirty="0">
                <a:latin typeface="Franklin Gothic Book"/>
                <a:cs typeface="Franklin Gothic Book"/>
              </a:rPr>
              <a:t> </a:t>
            </a:r>
            <a:r>
              <a:rPr sz="1800" spc="-35" dirty="0">
                <a:latin typeface="Franklin Gothic Book"/>
                <a:cs typeface="Franklin Gothic Book"/>
              </a:rPr>
              <a:t>OWASP.</a:t>
            </a:r>
            <a:r>
              <a:rPr sz="1800" spc="1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N.d. </a:t>
            </a:r>
            <a:r>
              <a:rPr sz="1800" u="heavy" spc="-2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6"/>
              </a:rPr>
              <a:t>https://owasp.org/Top10/A03_2021-</a:t>
            </a:r>
            <a:r>
              <a:rPr sz="1800" u="heavy" spc="-1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6"/>
              </a:rPr>
              <a:t>Injection/</a:t>
            </a:r>
            <a:endParaRPr sz="1800" dirty="0">
              <a:latin typeface="Franklin Gothic Book"/>
              <a:cs typeface="Franklin Gothic Book"/>
            </a:endParaRPr>
          </a:p>
          <a:p>
            <a:pPr marL="241300" indent="-228600">
              <a:lnSpc>
                <a:spcPct val="100000"/>
              </a:lnSpc>
              <a:spcBef>
                <a:spcPts val="95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Franklin Gothic Book"/>
                <a:cs typeface="Franklin Gothic Book"/>
              </a:rPr>
              <a:t>“Insecure</a:t>
            </a:r>
            <a:r>
              <a:rPr sz="1800" spc="-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Design,”</a:t>
            </a:r>
            <a:r>
              <a:rPr sz="1800" spc="10" dirty="0">
                <a:latin typeface="Franklin Gothic Book"/>
                <a:cs typeface="Franklin Gothic Book"/>
              </a:rPr>
              <a:t> </a:t>
            </a:r>
            <a:r>
              <a:rPr sz="1800" spc="-40" dirty="0">
                <a:latin typeface="Franklin Gothic Book"/>
                <a:cs typeface="Franklin Gothic Book"/>
              </a:rPr>
              <a:t>OWASP.</a:t>
            </a:r>
            <a:r>
              <a:rPr sz="1800" spc="1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N.d. </a:t>
            </a:r>
            <a:r>
              <a:rPr sz="1800" u="heavy" spc="-2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7"/>
              </a:rPr>
              <a:t>https://owasp.org/Top10/A04_2021-</a:t>
            </a:r>
            <a:r>
              <a:rPr sz="1800" u="heavy" spc="-1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7"/>
              </a:rPr>
              <a:t>Insecure_Design/</a:t>
            </a:r>
            <a:endParaRPr sz="1800" dirty="0">
              <a:latin typeface="Franklin Gothic Book"/>
              <a:cs typeface="Franklin Gothic Book"/>
            </a:endParaRPr>
          </a:p>
          <a:p>
            <a:pPr marL="241300" indent="-228600">
              <a:lnSpc>
                <a:spcPct val="100000"/>
              </a:lnSpc>
              <a:spcBef>
                <a:spcPts val="944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spc="-10" dirty="0">
                <a:latin typeface="Franklin Gothic Book"/>
                <a:cs typeface="Franklin Gothic Book"/>
              </a:rPr>
              <a:t>“OWASP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Top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10,”</a:t>
            </a:r>
            <a:r>
              <a:rPr sz="1800" spc="-70" dirty="0">
                <a:latin typeface="Franklin Gothic Book"/>
                <a:cs typeface="Franklin Gothic Book"/>
              </a:rPr>
              <a:t> </a:t>
            </a:r>
            <a:r>
              <a:rPr sz="1800" spc="-35" dirty="0">
                <a:latin typeface="Franklin Gothic Book"/>
                <a:cs typeface="Franklin Gothic Book"/>
              </a:rPr>
              <a:t>OWASP.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N.d.</a:t>
            </a:r>
            <a:r>
              <a:rPr sz="1800" spc="-55" dirty="0">
                <a:latin typeface="Franklin Gothic Book"/>
                <a:cs typeface="Franklin Gothic Book"/>
              </a:rPr>
              <a:t> </a:t>
            </a:r>
            <a:r>
              <a:rPr sz="1800" u="heavy" spc="-1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8"/>
              </a:rPr>
              <a:t>https://owasp.org/www-project-</a:t>
            </a:r>
            <a:r>
              <a:rPr sz="1800" u="heavy" spc="-2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8"/>
              </a:rPr>
              <a:t>top-ten/</a:t>
            </a:r>
            <a:endParaRPr sz="1800" dirty="0">
              <a:latin typeface="Franklin Gothic Book"/>
              <a:cs typeface="Franklin Gothic Book"/>
            </a:endParaRPr>
          </a:p>
          <a:p>
            <a:pPr marL="241300" indent="-228600">
              <a:lnSpc>
                <a:spcPct val="100000"/>
              </a:lnSpc>
              <a:spcBef>
                <a:spcPts val="955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spc="-10" dirty="0">
                <a:latin typeface="Franklin Gothic Book"/>
                <a:cs typeface="Franklin Gothic Book"/>
              </a:rPr>
              <a:t>“OWASP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Top</a:t>
            </a:r>
            <a:r>
              <a:rPr sz="1800" spc="-3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10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spc="-10" dirty="0">
                <a:latin typeface="Franklin Gothic Book"/>
                <a:cs typeface="Franklin Gothic Book"/>
              </a:rPr>
              <a:t>2021,”</a:t>
            </a:r>
            <a:r>
              <a:rPr sz="1800" spc="-5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Synopsys.</a:t>
            </a:r>
            <a:r>
              <a:rPr sz="1800" spc="-3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N.d.</a:t>
            </a:r>
            <a:r>
              <a:rPr sz="1800" spc="-25" dirty="0">
                <a:latin typeface="Franklin Gothic Book"/>
                <a:cs typeface="Franklin Gothic Book"/>
              </a:rPr>
              <a:t> </a:t>
            </a:r>
            <a:r>
              <a:rPr sz="1800" u="heavy" spc="-1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9"/>
              </a:rPr>
              <a:t>https://www.synopsys.com/glossary/what-is-</a:t>
            </a:r>
            <a:r>
              <a:rPr sz="1800" u="heavy" spc="-25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9"/>
              </a:rPr>
              <a:t>owasp-</a:t>
            </a:r>
            <a:r>
              <a:rPr sz="1800" u="heavy" spc="-2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9"/>
              </a:rPr>
              <a:t>top-</a:t>
            </a:r>
            <a:r>
              <a:rPr sz="1800" u="heavy" spc="-1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9"/>
              </a:rPr>
              <a:t>10.html</a:t>
            </a:r>
            <a:endParaRPr sz="1800" dirty="0">
              <a:latin typeface="Franklin Gothic Book"/>
              <a:cs typeface="Franklin Gothic Book"/>
            </a:endParaRPr>
          </a:p>
          <a:p>
            <a:pPr marL="241300" marR="4071620" indent="-228600">
              <a:lnSpc>
                <a:spcPct val="106900"/>
              </a:lnSpc>
              <a:spcBef>
                <a:spcPts val="800"/>
              </a:spcBef>
              <a:buClr>
                <a:srgbClr val="1F4674"/>
              </a:buClr>
              <a:buFont typeface="Arial"/>
              <a:buChar char="•"/>
              <a:tabLst>
                <a:tab pos="241300" algn="l"/>
              </a:tabLst>
            </a:pPr>
            <a:r>
              <a:rPr sz="1800" spc="-10" dirty="0">
                <a:latin typeface="Franklin Gothic Book"/>
                <a:cs typeface="Franklin Gothic Book"/>
              </a:rPr>
              <a:t>“OWASP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Top</a:t>
            </a:r>
            <a:r>
              <a:rPr sz="1800" spc="-70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Ten</a:t>
            </a:r>
            <a:r>
              <a:rPr sz="1800" spc="-6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2021</a:t>
            </a:r>
            <a:r>
              <a:rPr sz="1800" spc="-9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:</a:t>
            </a:r>
            <a:r>
              <a:rPr sz="1800" spc="-7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Related</a:t>
            </a:r>
            <a:r>
              <a:rPr sz="1800" spc="-70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Cheat</a:t>
            </a:r>
            <a:r>
              <a:rPr sz="1800" spc="-75" dirty="0">
                <a:latin typeface="Franklin Gothic Book"/>
                <a:cs typeface="Franklin Gothic Book"/>
              </a:rPr>
              <a:t> </a:t>
            </a:r>
            <a:r>
              <a:rPr sz="1800" dirty="0">
                <a:latin typeface="Franklin Gothic Book"/>
                <a:cs typeface="Franklin Gothic Book"/>
              </a:rPr>
              <a:t>Sheets,”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spc="-40" dirty="0">
                <a:latin typeface="Franklin Gothic Book"/>
                <a:cs typeface="Franklin Gothic Book"/>
              </a:rPr>
              <a:t>OWASP.</a:t>
            </a:r>
            <a:r>
              <a:rPr sz="1800" spc="-60" dirty="0">
                <a:latin typeface="Franklin Gothic Book"/>
                <a:cs typeface="Franklin Gothic Book"/>
              </a:rPr>
              <a:t> </a:t>
            </a:r>
            <a:r>
              <a:rPr sz="1800" spc="-20" dirty="0">
                <a:latin typeface="Franklin Gothic Book"/>
                <a:cs typeface="Franklin Gothic Book"/>
              </a:rPr>
              <a:t>N.d. </a:t>
            </a:r>
            <a:r>
              <a:rPr sz="1800" u="heavy" spc="-10" dirty="0">
                <a:solidFill>
                  <a:srgbClr val="145294"/>
                </a:solidFill>
                <a:uFill>
                  <a:solidFill>
                    <a:srgbClr val="145294"/>
                  </a:solidFill>
                </a:uFill>
                <a:latin typeface="Franklin Gothic Book"/>
                <a:cs typeface="Franklin Gothic Book"/>
                <a:hlinkClick r:id="rId10"/>
              </a:rPr>
              <a:t>https://cheatsheetseries.owasp.org/IndexTopTen.html</a:t>
            </a:r>
            <a:endParaRPr sz="1800" dirty="0">
              <a:latin typeface="Franklin Gothic Book"/>
              <a:cs typeface="Franklin Gothic Book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fld id="{81D60167-4931-47E6-BA6A-407CBD079E47}" type="slidenum">
              <a:rPr spc="-25" dirty="0"/>
              <a:t>37</a:t>
            </a:fld>
            <a:endParaRPr spc="-2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</TotalTime>
  <Words>4754</Words>
  <Application>Microsoft Office PowerPoint</Application>
  <PresentationFormat>Widescreen</PresentationFormat>
  <Paragraphs>531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Calibri</vt:lpstr>
      <vt:lpstr>Franklin Gothic Book</vt:lpstr>
      <vt:lpstr>Franklin Gothic Medium</vt:lpstr>
      <vt:lpstr>Times New Roman</vt:lpstr>
      <vt:lpstr>Wingdings</vt:lpstr>
      <vt:lpstr>Office Theme</vt:lpstr>
      <vt:lpstr>PowerPoint Presentation</vt:lpstr>
      <vt:lpstr>Outline</vt:lpstr>
      <vt:lpstr>OWASP and the OWASP Top 10</vt:lpstr>
      <vt:lpstr>The OWASP Top 10: 2021</vt:lpstr>
      <vt:lpstr>OWASP and the OWASP Top 10</vt:lpstr>
      <vt:lpstr>Understanding the Top 10</vt:lpstr>
      <vt:lpstr>Data Factors</vt:lpstr>
      <vt:lpstr>A01:2021 – Broken Access Control</vt:lpstr>
      <vt:lpstr>Broken Access Control Vulnerabilities</vt:lpstr>
      <vt:lpstr>Broken Access Control Prevention</vt:lpstr>
      <vt:lpstr>A02:2021 – Cryptographic Failures</vt:lpstr>
      <vt:lpstr>Cryptographic Failure Vulnerabilities</vt:lpstr>
      <vt:lpstr>Cryptographic Failure Prevention</vt:lpstr>
      <vt:lpstr>Cryptographic Failure Prevention (cont.)</vt:lpstr>
      <vt:lpstr>A03:2021-Injection</vt:lpstr>
      <vt:lpstr>Injection Vulnerabilities</vt:lpstr>
      <vt:lpstr>Injection Prevention</vt:lpstr>
      <vt:lpstr>A04:2021 – Insecure Design</vt:lpstr>
      <vt:lpstr>Insecure Design Prevention</vt:lpstr>
      <vt:lpstr>A05:2021 – Security Misconfiguration</vt:lpstr>
      <vt:lpstr>Secure Misconfiguration Vulnerabilities</vt:lpstr>
      <vt:lpstr>Security Misconfiguration Prevention</vt:lpstr>
      <vt:lpstr>A06:2021 – Vulnerable and Outdated Components</vt:lpstr>
      <vt:lpstr>Vulnerable and Outdated Components Vulnerabilities</vt:lpstr>
      <vt:lpstr>Vulnerable and Outdated Components Prevention</vt:lpstr>
      <vt:lpstr>A07:2021 – Identification and Authentication Failures</vt:lpstr>
      <vt:lpstr>Identification and Authentication Failures and Vulnerabilities</vt:lpstr>
      <vt:lpstr>Prevention of Identification and Authentication Failures</vt:lpstr>
      <vt:lpstr>A08:2021 – Software and Data Integrity Failures</vt:lpstr>
      <vt:lpstr>Software and Data Integrity Failures Prevention</vt:lpstr>
      <vt:lpstr>A09:2021 – Security Logging and Monitoring Failures</vt:lpstr>
      <vt:lpstr>Security Logging and Monitoring Failures Vulnerabilities</vt:lpstr>
      <vt:lpstr>Security Logging and Monitoring Failures Prevention</vt:lpstr>
      <vt:lpstr>A10:2021 – Server-Side Request Forgery (SSRF)</vt:lpstr>
      <vt:lpstr>Server-Side Request Forgery (SSRF) Prevention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202208041300_The OWASP Top 10_TLPWHITE</dc:title>
  <dc:creator>Christina Wagner (US)</dc:creator>
  <cp:lastModifiedBy>Ghanem, Mohamed Chahine</cp:lastModifiedBy>
  <cp:revision>18</cp:revision>
  <dcterms:created xsi:type="dcterms:W3CDTF">2024-10-20T21:45:10Z</dcterms:created>
  <dcterms:modified xsi:type="dcterms:W3CDTF">2024-10-23T08:26:01Z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0x010100A86015386174A14189AA25BA16A77972</vt:lpwstr>
  </property>
  <property fmtid="{D5CDD505-2E9C-101B-9397-08002B2CF9AE}" pid="3" name="Created">
    <vt:filetime>2022-08-04T00:00:00Z</vt:filetime>
  </property>
  <property fmtid="{D5CDD505-2E9C-101B-9397-08002B2CF9AE}" pid="4" name="Creator">
    <vt:lpwstr>Acrobat PDFMaker 17 for PowerPoint</vt:lpwstr>
  </property>
  <property fmtid="{D5CDD505-2E9C-101B-9397-08002B2CF9AE}" pid="5" name="LastSaved">
    <vt:filetime>2024-10-20T00:00:00Z</vt:filetime>
  </property>
  <property fmtid="{D5CDD505-2E9C-101B-9397-08002B2CF9AE}" pid="6" name="Order">
    <vt:lpwstr>60300</vt:lpwstr>
  </property>
  <property fmtid="{D5CDD505-2E9C-101B-9397-08002B2CF9AE}" pid="7" name="Producer">
    <vt:lpwstr>Adobe PDF Library 17.11.238</vt:lpwstr>
  </property>
  <property fmtid="{D5CDD505-2E9C-101B-9397-08002B2CF9AE}" pid="8" name="xd_Signature">
    <vt:lpwstr>No</vt:lpwstr>
  </property>
</Properties>
</file>