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handoutMasterIdLst>
    <p:handoutMasterId r:id="rId40"/>
  </p:handoutMasterIdLst>
  <p:sldIdLst>
    <p:sldId id="256" r:id="rId2"/>
    <p:sldId id="271" r:id="rId3"/>
    <p:sldId id="278" r:id="rId4"/>
    <p:sldId id="279" r:id="rId5"/>
    <p:sldId id="280" r:id="rId6"/>
    <p:sldId id="281" r:id="rId7"/>
    <p:sldId id="282" r:id="rId8"/>
    <p:sldId id="283" r:id="rId9"/>
    <p:sldId id="284" r:id="rId10"/>
    <p:sldId id="285" r:id="rId11"/>
    <p:sldId id="286" r:id="rId12"/>
    <p:sldId id="287" r:id="rId13"/>
    <p:sldId id="288" r:id="rId14"/>
    <p:sldId id="289" r:id="rId15"/>
    <p:sldId id="290" r:id="rId16"/>
    <p:sldId id="291" r:id="rId17"/>
    <p:sldId id="292" r:id="rId18"/>
    <p:sldId id="293" r:id="rId19"/>
    <p:sldId id="294" r:id="rId20"/>
    <p:sldId id="295" r:id="rId21"/>
    <p:sldId id="296" r:id="rId22"/>
    <p:sldId id="297" r:id="rId23"/>
    <p:sldId id="298" r:id="rId24"/>
    <p:sldId id="299" r:id="rId25"/>
    <p:sldId id="300" r:id="rId26"/>
    <p:sldId id="301" r:id="rId27"/>
    <p:sldId id="306" r:id="rId28"/>
    <p:sldId id="307" r:id="rId29"/>
    <p:sldId id="308" r:id="rId30"/>
    <p:sldId id="309" r:id="rId31"/>
    <p:sldId id="310" r:id="rId32"/>
    <p:sldId id="311" r:id="rId33"/>
    <p:sldId id="312" r:id="rId34"/>
    <p:sldId id="313" r:id="rId35"/>
    <p:sldId id="302" r:id="rId36"/>
    <p:sldId id="303" r:id="rId37"/>
    <p:sldId id="304" r:id="rId38"/>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09"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52"/>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09"/>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599638-3D63-4DCD-A512-63B141A354DC}"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8456641E-951F-4D45-BA40-B632FC81A216}">
      <dgm:prSet phldrT="[Text]"/>
      <dgm:spPr/>
      <dgm:t>
        <a:bodyPr/>
        <a:lstStyle/>
        <a:p>
          <a:r>
            <a:rPr lang="en-US" dirty="0"/>
            <a:t>Core function</a:t>
          </a:r>
          <a:endParaRPr lang="en-GB" dirty="0"/>
        </a:p>
      </dgm:t>
    </dgm:pt>
    <dgm:pt modelId="{E738310D-757D-436E-9238-57D26AE9D89A}" type="parTrans" cxnId="{91F7B249-3FE5-4A08-B18A-6EE8FA610D72}">
      <dgm:prSet/>
      <dgm:spPr/>
      <dgm:t>
        <a:bodyPr/>
        <a:lstStyle/>
        <a:p>
          <a:endParaRPr lang="en-GB"/>
        </a:p>
      </dgm:t>
    </dgm:pt>
    <dgm:pt modelId="{1D4DA6E5-17B8-4A97-A408-8F5D718ABD15}" type="sibTrans" cxnId="{91F7B249-3FE5-4A08-B18A-6EE8FA610D72}">
      <dgm:prSet/>
      <dgm:spPr/>
      <dgm:t>
        <a:bodyPr/>
        <a:lstStyle/>
        <a:p>
          <a:endParaRPr lang="en-GB"/>
        </a:p>
      </dgm:t>
    </dgm:pt>
    <dgm:pt modelId="{C07DEA4A-1D03-481D-86E4-E058324DAEFF}">
      <dgm:prSet phldrT="[Text]"/>
      <dgm:spPr/>
      <dgm:t>
        <a:bodyPr/>
        <a:lstStyle/>
        <a:p>
          <a:r>
            <a:rPr lang="en-US" dirty="0"/>
            <a:t>Basic</a:t>
          </a:r>
          <a:endParaRPr lang="en-GB" dirty="0"/>
        </a:p>
      </dgm:t>
    </dgm:pt>
    <dgm:pt modelId="{E23EAB92-0AB5-45B9-BCD3-5A88B1DBEE06}" type="parTrans" cxnId="{5D5CB398-1E8F-4199-8D76-42EE2746DF54}">
      <dgm:prSet/>
      <dgm:spPr/>
      <dgm:t>
        <a:bodyPr/>
        <a:lstStyle/>
        <a:p>
          <a:endParaRPr lang="en-GB"/>
        </a:p>
      </dgm:t>
    </dgm:pt>
    <dgm:pt modelId="{E259A9EA-C7E9-4288-87C7-28825DBC14D9}" type="sibTrans" cxnId="{5D5CB398-1E8F-4199-8D76-42EE2746DF54}">
      <dgm:prSet/>
      <dgm:spPr/>
      <dgm:t>
        <a:bodyPr/>
        <a:lstStyle/>
        <a:p>
          <a:endParaRPr lang="en-GB"/>
        </a:p>
      </dgm:t>
    </dgm:pt>
    <dgm:pt modelId="{7E2275BA-A411-41AF-8045-BE39655DCE28}">
      <dgm:prSet phldrT="[Text]"/>
      <dgm:spPr/>
      <dgm:t>
        <a:bodyPr/>
        <a:lstStyle/>
        <a:p>
          <a:r>
            <a:rPr lang="en-US" dirty="0"/>
            <a:t>Applied</a:t>
          </a:r>
          <a:endParaRPr lang="en-GB" dirty="0"/>
        </a:p>
      </dgm:t>
    </dgm:pt>
    <dgm:pt modelId="{6BC1EF98-2029-425B-949D-D89449D96399}" type="parTrans" cxnId="{16A6EB7D-1A27-495E-9E52-817D07103E0A}">
      <dgm:prSet/>
      <dgm:spPr/>
      <dgm:t>
        <a:bodyPr/>
        <a:lstStyle/>
        <a:p>
          <a:endParaRPr lang="en-GB"/>
        </a:p>
      </dgm:t>
    </dgm:pt>
    <dgm:pt modelId="{E60C656E-1654-438B-B29C-B37CD57E8EA8}" type="sibTrans" cxnId="{16A6EB7D-1A27-495E-9E52-817D07103E0A}">
      <dgm:prSet/>
      <dgm:spPr/>
      <dgm:t>
        <a:bodyPr/>
        <a:lstStyle/>
        <a:p>
          <a:endParaRPr lang="en-GB"/>
        </a:p>
      </dgm:t>
    </dgm:pt>
    <dgm:pt modelId="{08836B7F-A8FA-43DF-8E75-AEC5C3C49A9E}">
      <dgm:prSet phldrT="[Text]"/>
      <dgm:spPr/>
      <dgm:t>
        <a:bodyPr/>
        <a:lstStyle/>
        <a:p>
          <a:r>
            <a:rPr lang="en-US" dirty="0"/>
            <a:t>Information needs</a:t>
          </a:r>
          <a:endParaRPr lang="en-GB" dirty="0"/>
        </a:p>
      </dgm:t>
    </dgm:pt>
    <dgm:pt modelId="{DBA279FA-0C39-4999-BC08-90FC75E9D2C6}" type="parTrans" cxnId="{FB750B9F-14FE-4B6C-91E6-09A829419AF9}">
      <dgm:prSet/>
      <dgm:spPr/>
      <dgm:t>
        <a:bodyPr/>
        <a:lstStyle/>
        <a:p>
          <a:endParaRPr lang="en-GB"/>
        </a:p>
      </dgm:t>
    </dgm:pt>
    <dgm:pt modelId="{A6A65D2E-433C-4297-8636-0613EDF9720A}" type="sibTrans" cxnId="{FB750B9F-14FE-4B6C-91E6-09A829419AF9}">
      <dgm:prSet/>
      <dgm:spPr/>
      <dgm:t>
        <a:bodyPr/>
        <a:lstStyle/>
        <a:p>
          <a:endParaRPr lang="en-GB"/>
        </a:p>
      </dgm:t>
    </dgm:pt>
    <dgm:pt modelId="{B876DFCD-7851-48DD-9B85-1035A09DEEA4}">
      <dgm:prSet phldrT="[Text]"/>
      <dgm:spPr/>
      <dgm:t>
        <a:bodyPr/>
        <a:lstStyle/>
        <a:p>
          <a:r>
            <a:rPr lang="en-US" dirty="0"/>
            <a:t>Descriptive</a:t>
          </a:r>
          <a:endParaRPr lang="en-GB" dirty="0"/>
        </a:p>
      </dgm:t>
    </dgm:pt>
    <dgm:pt modelId="{11D69960-518E-4A71-B2B2-11CC181F08F8}" type="parTrans" cxnId="{D5788940-EF95-41C8-9185-75217BF8332C}">
      <dgm:prSet/>
      <dgm:spPr/>
      <dgm:t>
        <a:bodyPr/>
        <a:lstStyle/>
        <a:p>
          <a:endParaRPr lang="en-GB"/>
        </a:p>
      </dgm:t>
    </dgm:pt>
    <dgm:pt modelId="{FA25FD94-3FAB-425C-AC12-3302560F37FF}" type="sibTrans" cxnId="{D5788940-EF95-41C8-9185-75217BF8332C}">
      <dgm:prSet/>
      <dgm:spPr/>
      <dgm:t>
        <a:bodyPr/>
        <a:lstStyle/>
        <a:p>
          <a:endParaRPr lang="en-GB"/>
        </a:p>
      </dgm:t>
    </dgm:pt>
    <dgm:pt modelId="{9C1A50F8-8CFD-4FE7-BC88-5EE911B66E78}">
      <dgm:prSet phldrT="[Text]"/>
      <dgm:spPr/>
      <dgm:t>
        <a:bodyPr/>
        <a:lstStyle/>
        <a:p>
          <a:r>
            <a:rPr lang="en-US" dirty="0"/>
            <a:t>Data</a:t>
          </a:r>
          <a:endParaRPr lang="en-GB" dirty="0"/>
        </a:p>
      </dgm:t>
    </dgm:pt>
    <dgm:pt modelId="{BBEFF626-0267-40A0-BCBA-E773780F5E38}" type="parTrans" cxnId="{2FB754CA-6992-41AE-BE0B-B2CF789C2B08}">
      <dgm:prSet/>
      <dgm:spPr/>
      <dgm:t>
        <a:bodyPr/>
        <a:lstStyle/>
        <a:p>
          <a:endParaRPr lang="en-GB"/>
        </a:p>
      </dgm:t>
    </dgm:pt>
    <dgm:pt modelId="{D1C2EC86-47CC-44AE-AE46-4A226711935B}" type="sibTrans" cxnId="{2FB754CA-6992-41AE-BE0B-B2CF789C2B08}">
      <dgm:prSet/>
      <dgm:spPr/>
      <dgm:t>
        <a:bodyPr/>
        <a:lstStyle/>
        <a:p>
          <a:endParaRPr lang="en-GB"/>
        </a:p>
      </dgm:t>
    </dgm:pt>
    <dgm:pt modelId="{0D3D3F25-83D3-4755-AA63-5E65F7EF78FB}">
      <dgm:prSet phldrT="[Text]"/>
      <dgm:spPr/>
      <dgm:t>
        <a:bodyPr/>
        <a:lstStyle/>
        <a:p>
          <a:r>
            <a:rPr lang="en-US" dirty="0"/>
            <a:t>Primary</a:t>
          </a:r>
          <a:endParaRPr lang="en-GB" dirty="0"/>
        </a:p>
      </dgm:t>
    </dgm:pt>
    <dgm:pt modelId="{AB1DB40B-6372-4280-A159-CE7192176D1A}" type="parTrans" cxnId="{BAE1C7C7-FAAA-43C9-9E47-67DCD6067929}">
      <dgm:prSet/>
      <dgm:spPr/>
      <dgm:t>
        <a:bodyPr/>
        <a:lstStyle/>
        <a:p>
          <a:endParaRPr lang="en-GB"/>
        </a:p>
      </dgm:t>
    </dgm:pt>
    <dgm:pt modelId="{20C1C252-7D13-4E7A-B579-3E7C112CB49C}" type="sibTrans" cxnId="{BAE1C7C7-FAAA-43C9-9E47-67DCD6067929}">
      <dgm:prSet/>
      <dgm:spPr/>
      <dgm:t>
        <a:bodyPr/>
        <a:lstStyle/>
        <a:p>
          <a:endParaRPr lang="en-GB"/>
        </a:p>
      </dgm:t>
    </dgm:pt>
    <dgm:pt modelId="{66822920-FE33-4153-8776-1740D8F0CE92}">
      <dgm:prSet phldrT="[Text]"/>
      <dgm:spPr/>
      <dgm:t>
        <a:bodyPr/>
        <a:lstStyle/>
        <a:p>
          <a:r>
            <a:rPr lang="en-US" dirty="0"/>
            <a:t>Secondary</a:t>
          </a:r>
          <a:endParaRPr lang="en-GB" dirty="0"/>
        </a:p>
      </dgm:t>
    </dgm:pt>
    <dgm:pt modelId="{811E88AE-3AC0-453A-B7B9-D21332867D76}" type="parTrans" cxnId="{8AE70F32-FB37-4010-924B-F78E15DD0EF9}">
      <dgm:prSet/>
      <dgm:spPr/>
      <dgm:t>
        <a:bodyPr/>
        <a:lstStyle/>
        <a:p>
          <a:endParaRPr lang="en-GB"/>
        </a:p>
      </dgm:t>
    </dgm:pt>
    <dgm:pt modelId="{55373336-6E17-4E18-9C4C-AC0CF401CD5E}" type="sibTrans" cxnId="{8AE70F32-FB37-4010-924B-F78E15DD0EF9}">
      <dgm:prSet/>
      <dgm:spPr/>
      <dgm:t>
        <a:bodyPr/>
        <a:lstStyle/>
        <a:p>
          <a:endParaRPr lang="en-GB"/>
        </a:p>
      </dgm:t>
    </dgm:pt>
    <dgm:pt modelId="{F5B1EAB9-33C7-4B8D-8B39-5027BB4B6216}">
      <dgm:prSet phldrT="[Text]"/>
      <dgm:spPr/>
      <dgm:t>
        <a:bodyPr/>
        <a:lstStyle/>
        <a:p>
          <a:r>
            <a:rPr lang="en-US" dirty="0"/>
            <a:t>Explanatory</a:t>
          </a:r>
          <a:endParaRPr lang="en-GB" dirty="0"/>
        </a:p>
      </dgm:t>
    </dgm:pt>
    <dgm:pt modelId="{8A76A9CD-6143-44E2-9A13-80E25A20CD17}" type="sibTrans" cxnId="{6A7C5D70-BF87-49E2-8EF8-F3E0D1E9ACD4}">
      <dgm:prSet/>
      <dgm:spPr/>
      <dgm:t>
        <a:bodyPr/>
        <a:lstStyle/>
        <a:p>
          <a:endParaRPr lang="en-GB"/>
        </a:p>
      </dgm:t>
    </dgm:pt>
    <dgm:pt modelId="{0B853B51-7912-4969-80BC-7D10156652FD}" type="parTrans" cxnId="{6A7C5D70-BF87-49E2-8EF8-F3E0D1E9ACD4}">
      <dgm:prSet/>
      <dgm:spPr/>
      <dgm:t>
        <a:bodyPr/>
        <a:lstStyle/>
        <a:p>
          <a:endParaRPr lang="en-GB"/>
        </a:p>
      </dgm:t>
    </dgm:pt>
    <dgm:pt modelId="{28A0A256-F093-4563-A076-CD7D34D9C91F}">
      <dgm:prSet phldrT="[Text]"/>
      <dgm:spPr/>
      <dgm:t>
        <a:bodyPr/>
        <a:lstStyle/>
        <a:p>
          <a:r>
            <a:rPr lang="en-US" dirty="0"/>
            <a:t>Exploratory</a:t>
          </a:r>
          <a:endParaRPr lang="en-GB" dirty="0"/>
        </a:p>
      </dgm:t>
    </dgm:pt>
    <dgm:pt modelId="{190FAC43-7F0F-4FC7-948F-14BADADF3097}" type="parTrans" cxnId="{83F79738-26D1-4A6D-89EF-160E382810B7}">
      <dgm:prSet/>
      <dgm:spPr/>
      <dgm:t>
        <a:bodyPr/>
        <a:lstStyle/>
        <a:p>
          <a:endParaRPr lang="en-GB"/>
        </a:p>
      </dgm:t>
    </dgm:pt>
    <dgm:pt modelId="{A36C6A4A-3949-47C3-9CA7-EE17025F8946}" type="sibTrans" cxnId="{83F79738-26D1-4A6D-89EF-160E382810B7}">
      <dgm:prSet/>
      <dgm:spPr/>
      <dgm:t>
        <a:bodyPr/>
        <a:lstStyle/>
        <a:p>
          <a:endParaRPr lang="en-GB"/>
        </a:p>
      </dgm:t>
    </dgm:pt>
    <dgm:pt modelId="{5F07419D-5620-462A-AB75-2B155D37BD13}">
      <dgm:prSet phldrT="[Text]"/>
      <dgm:spPr/>
      <dgm:t>
        <a:bodyPr/>
        <a:lstStyle/>
        <a:p>
          <a:endParaRPr lang="en-GB" dirty="0"/>
        </a:p>
      </dgm:t>
    </dgm:pt>
    <dgm:pt modelId="{E06ACA5E-85F1-45F9-A040-26023BF78669}" type="parTrans" cxnId="{F3A3FF91-B802-415A-845A-250EA91CB3EF}">
      <dgm:prSet/>
      <dgm:spPr/>
      <dgm:t>
        <a:bodyPr/>
        <a:lstStyle/>
        <a:p>
          <a:endParaRPr lang="en-GB"/>
        </a:p>
      </dgm:t>
    </dgm:pt>
    <dgm:pt modelId="{197E1E39-4481-4EA8-8D1A-F80523DEDE3E}" type="sibTrans" cxnId="{F3A3FF91-B802-415A-845A-250EA91CB3EF}">
      <dgm:prSet/>
      <dgm:spPr/>
      <dgm:t>
        <a:bodyPr/>
        <a:lstStyle/>
        <a:p>
          <a:endParaRPr lang="en-GB"/>
        </a:p>
      </dgm:t>
    </dgm:pt>
    <dgm:pt modelId="{95BB06A9-15C1-41AB-B317-A763B8970590}">
      <dgm:prSet phldrT="[Text]"/>
      <dgm:spPr/>
      <dgm:t>
        <a:bodyPr/>
        <a:lstStyle/>
        <a:p>
          <a:endParaRPr lang="en-GB" dirty="0"/>
        </a:p>
      </dgm:t>
    </dgm:pt>
    <dgm:pt modelId="{4176B688-4658-49DB-B5EB-8CEFF5C27BBF}" type="parTrans" cxnId="{65AF2A96-9318-46A4-9492-B422286E9691}">
      <dgm:prSet/>
      <dgm:spPr/>
      <dgm:t>
        <a:bodyPr/>
        <a:lstStyle/>
        <a:p>
          <a:endParaRPr lang="en-GB"/>
        </a:p>
      </dgm:t>
    </dgm:pt>
    <dgm:pt modelId="{3B5F3553-9986-44B3-9702-81204F37DB5A}" type="sibTrans" cxnId="{65AF2A96-9318-46A4-9492-B422286E9691}">
      <dgm:prSet/>
      <dgm:spPr/>
      <dgm:t>
        <a:bodyPr/>
        <a:lstStyle/>
        <a:p>
          <a:endParaRPr lang="en-GB"/>
        </a:p>
      </dgm:t>
    </dgm:pt>
    <dgm:pt modelId="{D17577CB-06C6-426B-A7BF-00D285F817B4}" type="pres">
      <dgm:prSet presAssocID="{6E599638-3D63-4DCD-A512-63B141A354DC}" presName="Name0" presStyleCnt="0">
        <dgm:presLayoutVars>
          <dgm:dir/>
          <dgm:animLvl val="lvl"/>
          <dgm:resizeHandles val="exact"/>
        </dgm:presLayoutVars>
      </dgm:prSet>
      <dgm:spPr/>
    </dgm:pt>
    <dgm:pt modelId="{3E9569D8-E26D-44DE-B496-02C12662D385}" type="pres">
      <dgm:prSet presAssocID="{8456641E-951F-4D45-BA40-B632FC81A216}" presName="composite" presStyleCnt="0"/>
      <dgm:spPr/>
    </dgm:pt>
    <dgm:pt modelId="{7AAC58A8-5E28-4985-8125-8C0EFADF3B54}" type="pres">
      <dgm:prSet presAssocID="{8456641E-951F-4D45-BA40-B632FC81A216}" presName="parTx" presStyleLbl="alignNode1" presStyleIdx="0" presStyleCnt="3">
        <dgm:presLayoutVars>
          <dgm:chMax val="0"/>
          <dgm:chPref val="0"/>
          <dgm:bulletEnabled val="1"/>
        </dgm:presLayoutVars>
      </dgm:prSet>
      <dgm:spPr/>
    </dgm:pt>
    <dgm:pt modelId="{698875A9-24E4-4F51-9607-063E36DDEF84}" type="pres">
      <dgm:prSet presAssocID="{8456641E-951F-4D45-BA40-B632FC81A216}" presName="desTx" presStyleLbl="alignAccFollowNode1" presStyleIdx="0" presStyleCnt="3">
        <dgm:presLayoutVars>
          <dgm:bulletEnabled val="1"/>
        </dgm:presLayoutVars>
      </dgm:prSet>
      <dgm:spPr/>
    </dgm:pt>
    <dgm:pt modelId="{4AE4CBC0-E7A6-48FA-A94F-18ABAA172179}" type="pres">
      <dgm:prSet presAssocID="{1D4DA6E5-17B8-4A97-A408-8F5D718ABD15}" presName="space" presStyleCnt="0"/>
      <dgm:spPr/>
    </dgm:pt>
    <dgm:pt modelId="{92B92D16-B54D-4392-8904-A7F114B1E1C7}" type="pres">
      <dgm:prSet presAssocID="{08836B7F-A8FA-43DF-8E75-AEC5C3C49A9E}" presName="composite" presStyleCnt="0"/>
      <dgm:spPr/>
    </dgm:pt>
    <dgm:pt modelId="{759D5A50-ED36-43EC-8C6B-32ABED847B9B}" type="pres">
      <dgm:prSet presAssocID="{08836B7F-A8FA-43DF-8E75-AEC5C3C49A9E}" presName="parTx" presStyleLbl="alignNode1" presStyleIdx="1" presStyleCnt="3">
        <dgm:presLayoutVars>
          <dgm:chMax val="0"/>
          <dgm:chPref val="0"/>
          <dgm:bulletEnabled val="1"/>
        </dgm:presLayoutVars>
      </dgm:prSet>
      <dgm:spPr/>
    </dgm:pt>
    <dgm:pt modelId="{A3B1096B-1A4A-4209-AC07-989AEF1BA38F}" type="pres">
      <dgm:prSet presAssocID="{08836B7F-A8FA-43DF-8E75-AEC5C3C49A9E}" presName="desTx" presStyleLbl="alignAccFollowNode1" presStyleIdx="1" presStyleCnt="3">
        <dgm:presLayoutVars>
          <dgm:bulletEnabled val="1"/>
        </dgm:presLayoutVars>
      </dgm:prSet>
      <dgm:spPr/>
    </dgm:pt>
    <dgm:pt modelId="{334603D2-E52E-4D51-A564-8AADF8239088}" type="pres">
      <dgm:prSet presAssocID="{A6A65D2E-433C-4297-8636-0613EDF9720A}" presName="space" presStyleCnt="0"/>
      <dgm:spPr/>
    </dgm:pt>
    <dgm:pt modelId="{D998F6BB-DD0D-4948-8731-B7FE0550E26C}" type="pres">
      <dgm:prSet presAssocID="{9C1A50F8-8CFD-4FE7-BC88-5EE911B66E78}" presName="composite" presStyleCnt="0"/>
      <dgm:spPr/>
    </dgm:pt>
    <dgm:pt modelId="{17A4AF45-1575-4416-BF6F-E3ADFA22B6D4}" type="pres">
      <dgm:prSet presAssocID="{9C1A50F8-8CFD-4FE7-BC88-5EE911B66E78}" presName="parTx" presStyleLbl="alignNode1" presStyleIdx="2" presStyleCnt="3">
        <dgm:presLayoutVars>
          <dgm:chMax val="0"/>
          <dgm:chPref val="0"/>
          <dgm:bulletEnabled val="1"/>
        </dgm:presLayoutVars>
      </dgm:prSet>
      <dgm:spPr/>
    </dgm:pt>
    <dgm:pt modelId="{62924508-F9EF-4CB1-AD3E-A7248DA56841}" type="pres">
      <dgm:prSet presAssocID="{9C1A50F8-8CFD-4FE7-BC88-5EE911B66E78}" presName="desTx" presStyleLbl="alignAccFollowNode1" presStyleIdx="2" presStyleCnt="3">
        <dgm:presLayoutVars>
          <dgm:bulletEnabled val="1"/>
        </dgm:presLayoutVars>
      </dgm:prSet>
      <dgm:spPr/>
    </dgm:pt>
  </dgm:ptLst>
  <dgm:cxnLst>
    <dgm:cxn modelId="{8310560F-A7AC-42C3-B93C-B37B38A2E14A}" type="presOf" srcId="{C07DEA4A-1D03-481D-86E4-E058324DAEFF}" destId="{698875A9-24E4-4F51-9607-063E36DDEF84}" srcOrd="0" destOrd="0" presId="urn:microsoft.com/office/officeart/2005/8/layout/hList1"/>
    <dgm:cxn modelId="{A9E11414-3A8A-4FDD-A6F9-F5B304E240E0}" type="presOf" srcId="{0D3D3F25-83D3-4755-AA63-5E65F7EF78FB}" destId="{62924508-F9EF-4CB1-AD3E-A7248DA56841}" srcOrd="0" destOrd="0" presId="urn:microsoft.com/office/officeart/2005/8/layout/hList1"/>
    <dgm:cxn modelId="{25CEC716-994D-4AB6-AFA4-958AF49877AD}" type="presOf" srcId="{28A0A256-F093-4563-A076-CD7D34D9C91F}" destId="{A3B1096B-1A4A-4209-AC07-989AEF1BA38F}" srcOrd="0" destOrd="2" presId="urn:microsoft.com/office/officeart/2005/8/layout/hList1"/>
    <dgm:cxn modelId="{3756022F-BE66-4F64-983A-F5B6B1F5B6AB}" type="presOf" srcId="{08836B7F-A8FA-43DF-8E75-AEC5C3C49A9E}" destId="{759D5A50-ED36-43EC-8C6B-32ABED847B9B}" srcOrd="0" destOrd="0" presId="urn:microsoft.com/office/officeart/2005/8/layout/hList1"/>
    <dgm:cxn modelId="{37BBD930-B360-4DB1-8DC2-7EB8244E4213}" type="presOf" srcId="{66822920-FE33-4153-8776-1740D8F0CE92}" destId="{62924508-F9EF-4CB1-AD3E-A7248DA56841}" srcOrd="0" destOrd="2" presId="urn:microsoft.com/office/officeart/2005/8/layout/hList1"/>
    <dgm:cxn modelId="{8AE70F32-FB37-4010-924B-F78E15DD0EF9}" srcId="{9C1A50F8-8CFD-4FE7-BC88-5EE911B66E78}" destId="{66822920-FE33-4153-8776-1740D8F0CE92}" srcOrd="2" destOrd="0" parTransId="{811E88AE-3AC0-453A-B7B9-D21332867D76}" sibTransId="{55373336-6E17-4E18-9C4C-AC0CF401CD5E}"/>
    <dgm:cxn modelId="{83F79738-26D1-4A6D-89EF-160E382810B7}" srcId="{08836B7F-A8FA-43DF-8E75-AEC5C3C49A9E}" destId="{28A0A256-F093-4563-A076-CD7D34D9C91F}" srcOrd="2" destOrd="0" parTransId="{190FAC43-7F0F-4FC7-948F-14BADADF3097}" sibTransId="{A36C6A4A-3949-47C3-9CA7-EE17025F8946}"/>
    <dgm:cxn modelId="{D5788940-EF95-41C8-9185-75217BF8332C}" srcId="{08836B7F-A8FA-43DF-8E75-AEC5C3C49A9E}" destId="{B876DFCD-7851-48DD-9B85-1035A09DEEA4}" srcOrd="0" destOrd="0" parTransId="{11D69960-518E-4A71-B2B2-11CC181F08F8}" sibTransId="{FA25FD94-3FAB-425C-AC12-3302560F37FF}"/>
    <dgm:cxn modelId="{91F7B249-3FE5-4A08-B18A-6EE8FA610D72}" srcId="{6E599638-3D63-4DCD-A512-63B141A354DC}" destId="{8456641E-951F-4D45-BA40-B632FC81A216}" srcOrd="0" destOrd="0" parTransId="{E738310D-757D-436E-9238-57D26AE9D89A}" sibTransId="{1D4DA6E5-17B8-4A97-A408-8F5D718ABD15}"/>
    <dgm:cxn modelId="{83DD5D4D-FD01-437A-8D61-04B5340388A2}" type="presOf" srcId="{95BB06A9-15C1-41AB-B317-A763B8970590}" destId="{62924508-F9EF-4CB1-AD3E-A7248DA56841}" srcOrd="0" destOrd="1" presId="urn:microsoft.com/office/officeart/2005/8/layout/hList1"/>
    <dgm:cxn modelId="{6A7C5D70-BF87-49E2-8EF8-F3E0D1E9ACD4}" srcId="{08836B7F-A8FA-43DF-8E75-AEC5C3C49A9E}" destId="{F5B1EAB9-33C7-4B8D-8B39-5027BB4B6216}" srcOrd="1" destOrd="0" parTransId="{0B853B51-7912-4969-80BC-7D10156652FD}" sibTransId="{8A76A9CD-6143-44E2-9A13-80E25A20CD17}"/>
    <dgm:cxn modelId="{E3F7287B-A854-4EB9-BD27-552B0ACB6683}" type="presOf" srcId="{5F07419D-5620-462A-AB75-2B155D37BD13}" destId="{698875A9-24E4-4F51-9607-063E36DDEF84}" srcOrd="0" destOrd="1" presId="urn:microsoft.com/office/officeart/2005/8/layout/hList1"/>
    <dgm:cxn modelId="{16A6EB7D-1A27-495E-9E52-817D07103E0A}" srcId="{8456641E-951F-4D45-BA40-B632FC81A216}" destId="{7E2275BA-A411-41AF-8045-BE39655DCE28}" srcOrd="2" destOrd="0" parTransId="{6BC1EF98-2029-425B-949D-D89449D96399}" sibTransId="{E60C656E-1654-438B-B29C-B37CD57E8EA8}"/>
    <dgm:cxn modelId="{BA6AEA83-0547-4616-BF32-687B85E269E5}" type="presOf" srcId="{7E2275BA-A411-41AF-8045-BE39655DCE28}" destId="{698875A9-24E4-4F51-9607-063E36DDEF84}" srcOrd="0" destOrd="2" presId="urn:microsoft.com/office/officeart/2005/8/layout/hList1"/>
    <dgm:cxn modelId="{F3A3FF91-B802-415A-845A-250EA91CB3EF}" srcId="{8456641E-951F-4D45-BA40-B632FC81A216}" destId="{5F07419D-5620-462A-AB75-2B155D37BD13}" srcOrd="1" destOrd="0" parTransId="{E06ACA5E-85F1-45F9-A040-26023BF78669}" sibTransId="{197E1E39-4481-4EA8-8D1A-F80523DEDE3E}"/>
    <dgm:cxn modelId="{65AF2A96-9318-46A4-9492-B422286E9691}" srcId="{9C1A50F8-8CFD-4FE7-BC88-5EE911B66E78}" destId="{95BB06A9-15C1-41AB-B317-A763B8970590}" srcOrd="1" destOrd="0" parTransId="{4176B688-4658-49DB-B5EB-8CEFF5C27BBF}" sibTransId="{3B5F3553-9986-44B3-9702-81204F37DB5A}"/>
    <dgm:cxn modelId="{5D5CB398-1E8F-4199-8D76-42EE2746DF54}" srcId="{8456641E-951F-4D45-BA40-B632FC81A216}" destId="{C07DEA4A-1D03-481D-86E4-E058324DAEFF}" srcOrd="0" destOrd="0" parTransId="{E23EAB92-0AB5-45B9-BCD3-5A88B1DBEE06}" sibTransId="{E259A9EA-C7E9-4288-87C7-28825DBC14D9}"/>
    <dgm:cxn modelId="{E83FCB9A-0086-4C2C-BBBF-E5BFB8049189}" type="presOf" srcId="{9C1A50F8-8CFD-4FE7-BC88-5EE911B66E78}" destId="{17A4AF45-1575-4416-BF6F-E3ADFA22B6D4}" srcOrd="0" destOrd="0" presId="urn:microsoft.com/office/officeart/2005/8/layout/hList1"/>
    <dgm:cxn modelId="{FB750B9F-14FE-4B6C-91E6-09A829419AF9}" srcId="{6E599638-3D63-4DCD-A512-63B141A354DC}" destId="{08836B7F-A8FA-43DF-8E75-AEC5C3C49A9E}" srcOrd="1" destOrd="0" parTransId="{DBA279FA-0C39-4999-BC08-90FC75E9D2C6}" sibTransId="{A6A65D2E-433C-4297-8636-0613EDF9720A}"/>
    <dgm:cxn modelId="{3C7F06A8-847A-4AAB-94CA-6D86F7BA0608}" type="presOf" srcId="{8456641E-951F-4D45-BA40-B632FC81A216}" destId="{7AAC58A8-5E28-4985-8125-8C0EFADF3B54}" srcOrd="0" destOrd="0" presId="urn:microsoft.com/office/officeart/2005/8/layout/hList1"/>
    <dgm:cxn modelId="{ECD02CBB-93F1-4A9B-84A3-6906C2A203A6}" type="presOf" srcId="{F5B1EAB9-33C7-4B8D-8B39-5027BB4B6216}" destId="{A3B1096B-1A4A-4209-AC07-989AEF1BA38F}" srcOrd="0" destOrd="1" presId="urn:microsoft.com/office/officeart/2005/8/layout/hList1"/>
    <dgm:cxn modelId="{BAE1C7C7-FAAA-43C9-9E47-67DCD6067929}" srcId="{9C1A50F8-8CFD-4FE7-BC88-5EE911B66E78}" destId="{0D3D3F25-83D3-4755-AA63-5E65F7EF78FB}" srcOrd="0" destOrd="0" parTransId="{AB1DB40B-6372-4280-A159-CE7192176D1A}" sibTransId="{20C1C252-7D13-4E7A-B579-3E7C112CB49C}"/>
    <dgm:cxn modelId="{53D652C9-0C44-4948-AA1D-F0946518B577}" type="presOf" srcId="{6E599638-3D63-4DCD-A512-63B141A354DC}" destId="{D17577CB-06C6-426B-A7BF-00D285F817B4}" srcOrd="0" destOrd="0" presId="urn:microsoft.com/office/officeart/2005/8/layout/hList1"/>
    <dgm:cxn modelId="{2FB754CA-6992-41AE-BE0B-B2CF789C2B08}" srcId="{6E599638-3D63-4DCD-A512-63B141A354DC}" destId="{9C1A50F8-8CFD-4FE7-BC88-5EE911B66E78}" srcOrd="2" destOrd="0" parTransId="{BBEFF626-0267-40A0-BCBA-E773780F5E38}" sibTransId="{D1C2EC86-47CC-44AE-AE46-4A226711935B}"/>
    <dgm:cxn modelId="{8C9640E4-AE81-49D6-BA52-155565040925}" type="presOf" srcId="{B876DFCD-7851-48DD-9B85-1035A09DEEA4}" destId="{A3B1096B-1A4A-4209-AC07-989AEF1BA38F}" srcOrd="0" destOrd="0" presId="urn:microsoft.com/office/officeart/2005/8/layout/hList1"/>
    <dgm:cxn modelId="{5BCC63BD-4E6B-4148-89EC-C75BB2075656}" type="presParOf" srcId="{D17577CB-06C6-426B-A7BF-00D285F817B4}" destId="{3E9569D8-E26D-44DE-B496-02C12662D385}" srcOrd="0" destOrd="0" presId="urn:microsoft.com/office/officeart/2005/8/layout/hList1"/>
    <dgm:cxn modelId="{5C6E97F7-FC7F-482C-9FCA-902E5936088B}" type="presParOf" srcId="{3E9569D8-E26D-44DE-B496-02C12662D385}" destId="{7AAC58A8-5E28-4985-8125-8C0EFADF3B54}" srcOrd="0" destOrd="0" presId="urn:microsoft.com/office/officeart/2005/8/layout/hList1"/>
    <dgm:cxn modelId="{B005BE93-3A3A-4D5B-BA4F-796318422B94}" type="presParOf" srcId="{3E9569D8-E26D-44DE-B496-02C12662D385}" destId="{698875A9-24E4-4F51-9607-063E36DDEF84}" srcOrd="1" destOrd="0" presId="urn:microsoft.com/office/officeart/2005/8/layout/hList1"/>
    <dgm:cxn modelId="{CD90ADFC-5E2A-4F1D-870A-DA1890962CBC}" type="presParOf" srcId="{D17577CB-06C6-426B-A7BF-00D285F817B4}" destId="{4AE4CBC0-E7A6-48FA-A94F-18ABAA172179}" srcOrd="1" destOrd="0" presId="urn:microsoft.com/office/officeart/2005/8/layout/hList1"/>
    <dgm:cxn modelId="{43DB866A-26B2-4391-870D-9A3B762BFCAA}" type="presParOf" srcId="{D17577CB-06C6-426B-A7BF-00D285F817B4}" destId="{92B92D16-B54D-4392-8904-A7F114B1E1C7}" srcOrd="2" destOrd="0" presId="urn:microsoft.com/office/officeart/2005/8/layout/hList1"/>
    <dgm:cxn modelId="{8B37C2B7-0838-42FE-B368-1BF3A942D9B5}" type="presParOf" srcId="{92B92D16-B54D-4392-8904-A7F114B1E1C7}" destId="{759D5A50-ED36-43EC-8C6B-32ABED847B9B}" srcOrd="0" destOrd="0" presId="urn:microsoft.com/office/officeart/2005/8/layout/hList1"/>
    <dgm:cxn modelId="{62637BDB-9DF3-4C22-BB1F-048D6E8A7B61}" type="presParOf" srcId="{92B92D16-B54D-4392-8904-A7F114B1E1C7}" destId="{A3B1096B-1A4A-4209-AC07-989AEF1BA38F}" srcOrd="1" destOrd="0" presId="urn:microsoft.com/office/officeart/2005/8/layout/hList1"/>
    <dgm:cxn modelId="{F6CBC59E-112A-41CC-A110-6121A9464D8C}" type="presParOf" srcId="{D17577CB-06C6-426B-A7BF-00D285F817B4}" destId="{334603D2-E52E-4D51-A564-8AADF8239088}" srcOrd="3" destOrd="0" presId="urn:microsoft.com/office/officeart/2005/8/layout/hList1"/>
    <dgm:cxn modelId="{CE4E0E18-70E5-4449-B916-F84EECF77466}" type="presParOf" srcId="{D17577CB-06C6-426B-A7BF-00D285F817B4}" destId="{D998F6BB-DD0D-4948-8731-B7FE0550E26C}" srcOrd="4" destOrd="0" presId="urn:microsoft.com/office/officeart/2005/8/layout/hList1"/>
    <dgm:cxn modelId="{84EC8967-2AD1-4B9B-BC8D-AF39BFA50F38}" type="presParOf" srcId="{D998F6BB-DD0D-4948-8731-B7FE0550E26C}" destId="{17A4AF45-1575-4416-BF6F-E3ADFA22B6D4}" srcOrd="0" destOrd="0" presId="urn:microsoft.com/office/officeart/2005/8/layout/hList1"/>
    <dgm:cxn modelId="{C1C7687B-CF1D-4454-AFD4-70CB59500342}" type="presParOf" srcId="{D998F6BB-DD0D-4948-8731-B7FE0550E26C}" destId="{62924508-F9EF-4CB1-AD3E-A7248DA56841}"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BA3DE5-CE97-4016-8D04-D62FFBDB9B73}"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038D179C-0557-4117-A28B-66E1C815A37A}">
      <dgm:prSet phldrT="[Text]" custT="1"/>
      <dgm:spPr/>
      <dgm:t>
        <a:bodyPr/>
        <a:lstStyle/>
        <a:p>
          <a:r>
            <a:rPr lang="en-US" sz="1200" dirty="0"/>
            <a:t>Identifying the problem/question</a:t>
          </a:r>
          <a:endParaRPr lang="en-GB" sz="1200" dirty="0"/>
        </a:p>
      </dgm:t>
    </dgm:pt>
    <dgm:pt modelId="{E1222818-D4BF-4A65-8502-3D5135053474}" type="parTrans" cxnId="{8EC2856E-4393-43FE-8C02-37BC410F3252}">
      <dgm:prSet/>
      <dgm:spPr/>
      <dgm:t>
        <a:bodyPr/>
        <a:lstStyle/>
        <a:p>
          <a:endParaRPr lang="en-GB"/>
        </a:p>
      </dgm:t>
    </dgm:pt>
    <dgm:pt modelId="{B2F7FDDC-CA04-4A5D-9759-D150D522FA09}" type="sibTrans" cxnId="{8EC2856E-4393-43FE-8C02-37BC410F3252}">
      <dgm:prSet/>
      <dgm:spPr/>
      <dgm:t>
        <a:bodyPr/>
        <a:lstStyle/>
        <a:p>
          <a:endParaRPr lang="en-GB"/>
        </a:p>
      </dgm:t>
    </dgm:pt>
    <dgm:pt modelId="{30573F3A-6077-474B-9701-DEE97A9D4249}">
      <dgm:prSet phldrT="[Text]"/>
      <dgm:spPr/>
      <dgm:t>
        <a:bodyPr/>
        <a:lstStyle/>
        <a:p>
          <a:r>
            <a:rPr lang="en-US" dirty="0"/>
            <a:t>Research design</a:t>
          </a:r>
          <a:endParaRPr lang="en-GB" dirty="0"/>
        </a:p>
      </dgm:t>
    </dgm:pt>
    <dgm:pt modelId="{6684DBAF-01DC-43D1-9456-62888F1B6B6C}" type="parTrans" cxnId="{94F789B5-0626-41C4-80B3-CD62C222B891}">
      <dgm:prSet/>
      <dgm:spPr/>
      <dgm:t>
        <a:bodyPr/>
        <a:lstStyle/>
        <a:p>
          <a:endParaRPr lang="en-GB"/>
        </a:p>
      </dgm:t>
    </dgm:pt>
    <dgm:pt modelId="{A2F98D5A-D0E5-4A8A-8827-FADD78506692}" type="sibTrans" cxnId="{94F789B5-0626-41C4-80B3-CD62C222B891}">
      <dgm:prSet/>
      <dgm:spPr/>
      <dgm:t>
        <a:bodyPr/>
        <a:lstStyle/>
        <a:p>
          <a:endParaRPr lang="en-GB"/>
        </a:p>
      </dgm:t>
    </dgm:pt>
    <dgm:pt modelId="{9457635F-8B8C-460E-A68C-813013AE9765}">
      <dgm:prSet phldrT="[Text]"/>
      <dgm:spPr/>
      <dgm:t>
        <a:bodyPr/>
        <a:lstStyle/>
        <a:p>
          <a:r>
            <a:rPr lang="en-US" dirty="0"/>
            <a:t>Congruence with existing literature</a:t>
          </a:r>
          <a:endParaRPr lang="en-GB" dirty="0"/>
        </a:p>
      </dgm:t>
    </dgm:pt>
    <dgm:pt modelId="{537A49B8-AD6B-437D-809B-8CA2699CBE1E}" type="parTrans" cxnId="{CD1518C2-E0D8-40A2-A301-6504BA725C11}">
      <dgm:prSet/>
      <dgm:spPr/>
      <dgm:t>
        <a:bodyPr/>
        <a:lstStyle/>
        <a:p>
          <a:endParaRPr lang="en-GB"/>
        </a:p>
      </dgm:t>
    </dgm:pt>
    <dgm:pt modelId="{D7184945-AD3A-4895-B7C6-4DE83743101A}" type="sibTrans" cxnId="{CD1518C2-E0D8-40A2-A301-6504BA725C11}">
      <dgm:prSet/>
      <dgm:spPr/>
      <dgm:t>
        <a:bodyPr/>
        <a:lstStyle/>
        <a:p>
          <a:endParaRPr lang="en-GB"/>
        </a:p>
      </dgm:t>
    </dgm:pt>
    <dgm:pt modelId="{86626D7E-4BA2-4A91-8F91-7F15F7A93991}">
      <dgm:prSet phldrT="[Text]"/>
      <dgm:spPr/>
      <dgm:t>
        <a:bodyPr/>
        <a:lstStyle/>
        <a:p>
          <a:r>
            <a:rPr lang="en-US" dirty="0"/>
            <a:t>Development of new theory</a:t>
          </a:r>
          <a:endParaRPr lang="en-GB" dirty="0"/>
        </a:p>
      </dgm:t>
    </dgm:pt>
    <dgm:pt modelId="{F25FF9E6-A0E3-438E-AB13-DCC0BFFFF410}" type="parTrans" cxnId="{3740F7BD-4023-4542-8802-C8D57770E550}">
      <dgm:prSet/>
      <dgm:spPr/>
      <dgm:t>
        <a:bodyPr/>
        <a:lstStyle/>
        <a:p>
          <a:endParaRPr lang="en-GB"/>
        </a:p>
      </dgm:t>
    </dgm:pt>
    <dgm:pt modelId="{31D7D700-1347-41CE-AD5E-17C7A4A22676}" type="sibTrans" cxnId="{3740F7BD-4023-4542-8802-C8D57770E550}">
      <dgm:prSet/>
      <dgm:spPr/>
      <dgm:t>
        <a:bodyPr/>
        <a:lstStyle/>
        <a:p>
          <a:endParaRPr lang="en-GB"/>
        </a:p>
      </dgm:t>
    </dgm:pt>
    <dgm:pt modelId="{FA7F270D-82A5-42FC-A493-5C94E4CADA2E}">
      <dgm:prSet/>
      <dgm:spPr/>
      <dgm:t>
        <a:bodyPr/>
        <a:lstStyle/>
        <a:p>
          <a:r>
            <a:rPr lang="en-US" dirty="0"/>
            <a:t>Data collection</a:t>
          </a:r>
          <a:endParaRPr lang="en-GB" dirty="0"/>
        </a:p>
      </dgm:t>
    </dgm:pt>
    <dgm:pt modelId="{E07128D0-7929-4D03-8F46-202A810AB06D}" type="parTrans" cxnId="{4211B8ED-42AB-4C57-AFD6-48F0006E89CC}">
      <dgm:prSet/>
      <dgm:spPr/>
      <dgm:t>
        <a:bodyPr/>
        <a:lstStyle/>
        <a:p>
          <a:endParaRPr lang="en-GB"/>
        </a:p>
      </dgm:t>
    </dgm:pt>
    <dgm:pt modelId="{C61508F1-0E85-454F-9883-8E57414EECCD}" type="sibTrans" cxnId="{4211B8ED-42AB-4C57-AFD6-48F0006E89CC}">
      <dgm:prSet/>
      <dgm:spPr/>
      <dgm:t>
        <a:bodyPr/>
        <a:lstStyle/>
        <a:p>
          <a:endParaRPr lang="en-GB"/>
        </a:p>
      </dgm:t>
    </dgm:pt>
    <dgm:pt modelId="{32A1A88E-BD13-4D9B-96C4-E77FCA70C970}">
      <dgm:prSet/>
      <dgm:spPr/>
      <dgm:t>
        <a:bodyPr/>
        <a:lstStyle/>
        <a:p>
          <a:r>
            <a:rPr lang="en-US" dirty="0"/>
            <a:t>Data analysis and interpretation</a:t>
          </a:r>
          <a:endParaRPr lang="en-GB" dirty="0"/>
        </a:p>
      </dgm:t>
    </dgm:pt>
    <dgm:pt modelId="{3E72D448-4D22-4D14-AFBB-FB661266F894}" type="parTrans" cxnId="{C6F38213-44A1-4069-9F9E-391AD533E629}">
      <dgm:prSet/>
      <dgm:spPr/>
      <dgm:t>
        <a:bodyPr/>
        <a:lstStyle/>
        <a:p>
          <a:endParaRPr lang="en-GB"/>
        </a:p>
      </dgm:t>
    </dgm:pt>
    <dgm:pt modelId="{351588FA-80AD-4171-B88E-B7838A36556F}" type="sibTrans" cxnId="{C6F38213-44A1-4069-9F9E-391AD533E629}">
      <dgm:prSet/>
      <dgm:spPr/>
      <dgm:t>
        <a:bodyPr/>
        <a:lstStyle/>
        <a:p>
          <a:endParaRPr lang="en-GB"/>
        </a:p>
      </dgm:t>
    </dgm:pt>
    <dgm:pt modelId="{161AC536-AFD7-444A-AEE0-B023461DE1F5}" type="pres">
      <dgm:prSet presAssocID="{DBBA3DE5-CE97-4016-8D04-D62FFBDB9B73}" presName="cycle" presStyleCnt="0">
        <dgm:presLayoutVars>
          <dgm:dir/>
          <dgm:resizeHandles val="exact"/>
        </dgm:presLayoutVars>
      </dgm:prSet>
      <dgm:spPr/>
    </dgm:pt>
    <dgm:pt modelId="{B7875CC5-FAA5-4E93-9CB5-E87E4D9B34DD}" type="pres">
      <dgm:prSet presAssocID="{038D179C-0557-4117-A28B-66E1C815A37A}" presName="node" presStyleLbl="node1" presStyleIdx="0" presStyleCnt="6">
        <dgm:presLayoutVars>
          <dgm:bulletEnabled val="1"/>
        </dgm:presLayoutVars>
      </dgm:prSet>
      <dgm:spPr/>
    </dgm:pt>
    <dgm:pt modelId="{9F1AF588-74EA-429B-810F-3856BEFA2409}" type="pres">
      <dgm:prSet presAssocID="{038D179C-0557-4117-A28B-66E1C815A37A}" presName="spNode" presStyleCnt="0"/>
      <dgm:spPr/>
    </dgm:pt>
    <dgm:pt modelId="{AB00B747-DE8E-45D9-BA8B-ADB1C8C4E174}" type="pres">
      <dgm:prSet presAssocID="{B2F7FDDC-CA04-4A5D-9759-D150D522FA09}" presName="sibTrans" presStyleLbl="sibTrans1D1" presStyleIdx="0" presStyleCnt="6"/>
      <dgm:spPr/>
    </dgm:pt>
    <dgm:pt modelId="{AA8AFC45-B5AC-422D-B804-137D67D0BA8D}" type="pres">
      <dgm:prSet presAssocID="{30573F3A-6077-474B-9701-DEE97A9D4249}" presName="node" presStyleLbl="node1" presStyleIdx="1" presStyleCnt="6">
        <dgm:presLayoutVars>
          <dgm:bulletEnabled val="1"/>
        </dgm:presLayoutVars>
      </dgm:prSet>
      <dgm:spPr/>
    </dgm:pt>
    <dgm:pt modelId="{AC27383B-0B11-4451-8FCF-DF829AF85CEA}" type="pres">
      <dgm:prSet presAssocID="{30573F3A-6077-474B-9701-DEE97A9D4249}" presName="spNode" presStyleCnt="0"/>
      <dgm:spPr/>
    </dgm:pt>
    <dgm:pt modelId="{4F6FEEC7-944E-48DE-BBC8-BD0111779D3F}" type="pres">
      <dgm:prSet presAssocID="{A2F98D5A-D0E5-4A8A-8827-FADD78506692}" presName="sibTrans" presStyleLbl="sibTrans1D1" presStyleIdx="1" presStyleCnt="6"/>
      <dgm:spPr/>
    </dgm:pt>
    <dgm:pt modelId="{70879FDC-563E-4CB8-86D8-D4BA18BA0F36}" type="pres">
      <dgm:prSet presAssocID="{FA7F270D-82A5-42FC-A493-5C94E4CADA2E}" presName="node" presStyleLbl="node1" presStyleIdx="2" presStyleCnt="6" custRadScaleRad="99493" custRadScaleInc="-1551">
        <dgm:presLayoutVars>
          <dgm:bulletEnabled val="1"/>
        </dgm:presLayoutVars>
      </dgm:prSet>
      <dgm:spPr/>
    </dgm:pt>
    <dgm:pt modelId="{06668985-438A-4A75-B3FF-DFF961D09689}" type="pres">
      <dgm:prSet presAssocID="{FA7F270D-82A5-42FC-A493-5C94E4CADA2E}" presName="spNode" presStyleCnt="0"/>
      <dgm:spPr/>
    </dgm:pt>
    <dgm:pt modelId="{4ABE2798-4FEE-4356-8A38-4826EADCB1DB}" type="pres">
      <dgm:prSet presAssocID="{C61508F1-0E85-454F-9883-8E57414EECCD}" presName="sibTrans" presStyleLbl="sibTrans1D1" presStyleIdx="2" presStyleCnt="6"/>
      <dgm:spPr/>
    </dgm:pt>
    <dgm:pt modelId="{6396C3BF-AFFB-4815-B605-EB3C6CCFF119}" type="pres">
      <dgm:prSet presAssocID="{32A1A88E-BD13-4D9B-96C4-E77FCA70C970}" presName="node" presStyleLbl="node1" presStyleIdx="3" presStyleCnt="6">
        <dgm:presLayoutVars>
          <dgm:bulletEnabled val="1"/>
        </dgm:presLayoutVars>
      </dgm:prSet>
      <dgm:spPr/>
    </dgm:pt>
    <dgm:pt modelId="{DD7A7CD2-DD7C-4CA7-BAC5-6D2BD95444F2}" type="pres">
      <dgm:prSet presAssocID="{32A1A88E-BD13-4D9B-96C4-E77FCA70C970}" presName="spNode" presStyleCnt="0"/>
      <dgm:spPr/>
    </dgm:pt>
    <dgm:pt modelId="{2AD0151F-C5B1-45C2-B0B0-12E32FC19795}" type="pres">
      <dgm:prSet presAssocID="{351588FA-80AD-4171-B88E-B7838A36556F}" presName="sibTrans" presStyleLbl="sibTrans1D1" presStyleIdx="3" presStyleCnt="6"/>
      <dgm:spPr/>
    </dgm:pt>
    <dgm:pt modelId="{72155B29-B0E1-489B-BECF-39F6A19BB095}" type="pres">
      <dgm:prSet presAssocID="{9457635F-8B8C-460E-A68C-813013AE9765}" presName="node" presStyleLbl="node1" presStyleIdx="4" presStyleCnt="6">
        <dgm:presLayoutVars>
          <dgm:bulletEnabled val="1"/>
        </dgm:presLayoutVars>
      </dgm:prSet>
      <dgm:spPr/>
    </dgm:pt>
    <dgm:pt modelId="{2F2EB7BF-5907-4B05-8294-684915C8151A}" type="pres">
      <dgm:prSet presAssocID="{9457635F-8B8C-460E-A68C-813013AE9765}" presName="spNode" presStyleCnt="0"/>
      <dgm:spPr/>
    </dgm:pt>
    <dgm:pt modelId="{1851B610-5CE0-4253-A637-B33426C36E6F}" type="pres">
      <dgm:prSet presAssocID="{D7184945-AD3A-4895-B7C6-4DE83743101A}" presName="sibTrans" presStyleLbl="sibTrans1D1" presStyleIdx="4" presStyleCnt="6"/>
      <dgm:spPr/>
    </dgm:pt>
    <dgm:pt modelId="{C33C29CB-B67D-42FB-92CC-D8A74C96DD50}" type="pres">
      <dgm:prSet presAssocID="{86626D7E-4BA2-4A91-8F91-7F15F7A93991}" presName="node" presStyleLbl="node1" presStyleIdx="5" presStyleCnt="6">
        <dgm:presLayoutVars>
          <dgm:bulletEnabled val="1"/>
        </dgm:presLayoutVars>
      </dgm:prSet>
      <dgm:spPr/>
    </dgm:pt>
    <dgm:pt modelId="{3ED93B31-865D-439E-B092-EA57007B6ED5}" type="pres">
      <dgm:prSet presAssocID="{86626D7E-4BA2-4A91-8F91-7F15F7A93991}" presName="spNode" presStyleCnt="0"/>
      <dgm:spPr/>
    </dgm:pt>
    <dgm:pt modelId="{1EF0FFBE-56B2-42D1-9381-74918839C3DA}" type="pres">
      <dgm:prSet presAssocID="{31D7D700-1347-41CE-AD5E-17C7A4A22676}" presName="sibTrans" presStyleLbl="sibTrans1D1" presStyleIdx="5" presStyleCnt="6"/>
      <dgm:spPr/>
    </dgm:pt>
  </dgm:ptLst>
  <dgm:cxnLst>
    <dgm:cxn modelId="{643B740D-E351-4F5D-A789-0C03D229C855}" type="presOf" srcId="{B2F7FDDC-CA04-4A5D-9759-D150D522FA09}" destId="{AB00B747-DE8E-45D9-BA8B-ADB1C8C4E174}" srcOrd="0" destOrd="0" presId="urn:microsoft.com/office/officeart/2005/8/layout/cycle5"/>
    <dgm:cxn modelId="{C6F38213-44A1-4069-9F9E-391AD533E629}" srcId="{DBBA3DE5-CE97-4016-8D04-D62FFBDB9B73}" destId="{32A1A88E-BD13-4D9B-96C4-E77FCA70C970}" srcOrd="3" destOrd="0" parTransId="{3E72D448-4D22-4D14-AFBB-FB661266F894}" sibTransId="{351588FA-80AD-4171-B88E-B7838A36556F}"/>
    <dgm:cxn modelId="{77D6D021-767F-45E1-9AA0-2C0760655164}" type="presOf" srcId="{32A1A88E-BD13-4D9B-96C4-E77FCA70C970}" destId="{6396C3BF-AFFB-4815-B605-EB3C6CCFF119}" srcOrd="0" destOrd="0" presId="urn:microsoft.com/office/officeart/2005/8/layout/cycle5"/>
    <dgm:cxn modelId="{7467D521-835B-405A-966F-2EB1A8E4CAB3}" type="presOf" srcId="{A2F98D5A-D0E5-4A8A-8827-FADD78506692}" destId="{4F6FEEC7-944E-48DE-BBC8-BD0111779D3F}" srcOrd="0" destOrd="0" presId="urn:microsoft.com/office/officeart/2005/8/layout/cycle5"/>
    <dgm:cxn modelId="{EB611822-0799-48C1-A525-716CBB72A554}" type="presOf" srcId="{31D7D700-1347-41CE-AD5E-17C7A4A22676}" destId="{1EF0FFBE-56B2-42D1-9381-74918839C3DA}" srcOrd="0" destOrd="0" presId="urn:microsoft.com/office/officeart/2005/8/layout/cycle5"/>
    <dgm:cxn modelId="{D6B7082F-27C4-436E-A7B3-8D4347F654C5}" type="presOf" srcId="{C61508F1-0E85-454F-9883-8E57414EECCD}" destId="{4ABE2798-4FEE-4356-8A38-4826EADCB1DB}" srcOrd="0" destOrd="0" presId="urn:microsoft.com/office/officeart/2005/8/layout/cycle5"/>
    <dgm:cxn modelId="{CC099935-905D-4721-ABDF-07E54A8ADCB8}" type="presOf" srcId="{DBBA3DE5-CE97-4016-8D04-D62FFBDB9B73}" destId="{161AC536-AFD7-444A-AEE0-B023461DE1F5}" srcOrd="0" destOrd="0" presId="urn:microsoft.com/office/officeart/2005/8/layout/cycle5"/>
    <dgm:cxn modelId="{66859643-0C86-4973-8632-FF240883AAA9}" type="presOf" srcId="{86626D7E-4BA2-4A91-8F91-7F15F7A93991}" destId="{C33C29CB-B67D-42FB-92CC-D8A74C96DD50}" srcOrd="0" destOrd="0" presId="urn:microsoft.com/office/officeart/2005/8/layout/cycle5"/>
    <dgm:cxn modelId="{344CB84D-8973-49E3-BA76-68DAFF75A9D8}" type="presOf" srcId="{038D179C-0557-4117-A28B-66E1C815A37A}" destId="{B7875CC5-FAA5-4E93-9CB5-E87E4D9B34DD}" srcOrd="0" destOrd="0" presId="urn:microsoft.com/office/officeart/2005/8/layout/cycle5"/>
    <dgm:cxn modelId="{8EC2856E-4393-43FE-8C02-37BC410F3252}" srcId="{DBBA3DE5-CE97-4016-8D04-D62FFBDB9B73}" destId="{038D179C-0557-4117-A28B-66E1C815A37A}" srcOrd="0" destOrd="0" parTransId="{E1222818-D4BF-4A65-8502-3D5135053474}" sibTransId="{B2F7FDDC-CA04-4A5D-9759-D150D522FA09}"/>
    <dgm:cxn modelId="{ED94E079-ABA6-40D8-9163-AD488A9D3491}" type="presOf" srcId="{9457635F-8B8C-460E-A68C-813013AE9765}" destId="{72155B29-B0E1-489B-BECF-39F6A19BB095}" srcOrd="0" destOrd="0" presId="urn:microsoft.com/office/officeart/2005/8/layout/cycle5"/>
    <dgm:cxn modelId="{629B9480-99CF-4D8A-A826-DD14F12E307A}" type="presOf" srcId="{FA7F270D-82A5-42FC-A493-5C94E4CADA2E}" destId="{70879FDC-563E-4CB8-86D8-D4BA18BA0F36}" srcOrd="0" destOrd="0" presId="urn:microsoft.com/office/officeart/2005/8/layout/cycle5"/>
    <dgm:cxn modelId="{94F789B5-0626-41C4-80B3-CD62C222B891}" srcId="{DBBA3DE5-CE97-4016-8D04-D62FFBDB9B73}" destId="{30573F3A-6077-474B-9701-DEE97A9D4249}" srcOrd="1" destOrd="0" parTransId="{6684DBAF-01DC-43D1-9456-62888F1B6B6C}" sibTransId="{A2F98D5A-D0E5-4A8A-8827-FADD78506692}"/>
    <dgm:cxn modelId="{3740F7BD-4023-4542-8802-C8D57770E550}" srcId="{DBBA3DE5-CE97-4016-8D04-D62FFBDB9B73}" destId="{86626D7E-4BA2-4A91-8F91-7F15F7A93991}" srcOrd="5" destOrd="0" parTransId="{F25FF9E6-A0E3-438E-AB13-DCC0BFFFF410}" sibTransId="{31D7D700-1347-41CE-AD5E-17C7A4A22676}"/>
    <dgm:cxn modelId="{CD1518C2-E0D8-40A2-A301-6504BA725C11}" srcId="{DBBA3DE5-CE97-4016-8D04-D62FFBDB9B73}" destId="{9457635F-8B8C-460E-A68C-813013AE9765}" srcOrd="4" destOrd="0" parTransId="{537A49B8-AD6B-437D-809B-8CA2699CBE1E}" sibTransId="{D7184945-AD3A-4895-B7C6-4DE83743101A}"/>
    <dgm:cxn modelId="{ABC7A9CC-AA6D-49F6-9F94-37675DDE7988}" type="presOf" srcId="{30573F3A-6077-474B-9701-DEE97A9D4249}" destId="{AA8AFC45-B5AC-422D-B804-137D67D0BA8D}" srcOrd="0" destOrd="0" presId="urn:microsoft.com/office/officeart/2005/8/layout/cycle5"/>
    <dgm:cxn modelId="{2698E8EC-7162-45DC-BBCB-7D04D39EDA23}" type="presOf" srcId="{D7184945-AD3A-4895-B7C6-4DE83743101A}" destId="{1851B610-5CE0-4253-A637-B33426C36E6F}" srcOrd="0" destOrd="0" presId="urn:microsoft.com/office/officeart/2005/8/layout/cycle5"/>
    <dgm:cxn modelId="{4211B8ED-42AB-4C57-AFD6-48F0006E89CC}" srcId="{DBBA3DE5-CE97-4016-8D04-D62FFBDB9B73}" destId="{FA7F270D-82A5-42FC-A493-5C94E4CADA2E}" srcOrd="2" destOrd="0" parTransId="{E07128D0-7929-4D03-8F46-202A810AB06D}" sibTransId="{C61508F1-0E85-454F-9883-8E57414EECCD}"/>
    <dgm:cxn modelId="{75B49DFA-2244-474F-B4B2-F03555221C0A}" type="presOf" srcId="{351588FA-80AD-4171-B88E-B7838A36556F}" destId="{2AD0151F-C5B1-45C2-B0B0-12E32FC19795}" srcOrd="0" destOrd="0" presId="urn:microsoft.com/office/officeart/2005/8/layout/cycle5"/>
    <dgm:cxn modelId="{783FDB30-165E-4E2F-A775-BEC647687E91}" type="presParOf" srcId="{161AC536-AFD7-444A-AEE0-B023461DE1F5}" destId="{B7875CC5-FAA5-4E93-9CB5-E87E4D9B34DD}" srcOrd="0" destOrd="0" presId="urn:microsoft.com/office/officeart/2005/8/layout/cycle5"/>
    <dgm:cxn modelId="{4E97406B-DD79-4F98-A3E9-986597DF42C1}" type="presParOf" srcId="{161AC536-AFD7-444A-AEE0-B023461DE1F5}" destId="{9F1AF588-74EA-429B-810F-3856BEFA2409}" srcOrd="1" destOrd="0" presId="urn:microsoft.com/office/officeart/2005/8/layout/cycle5"/>
    <dgm:cxn modelId="{0BE3DC13-F10A-4D02-9E17-4066D93CDCBA}" type="presParOf" srcId="{161AC536-AFD7-444A-AEE0-B023461DE1F5}" destId="{AB00B747-DE8E-45D9-BA8B-ADB1C8C4E174}" srcOrd="2" destOrd="0" presId="urn:microsoft.com/office/officeart/2005/8/layout/cycle5"/>
    <dgm:cxn modelId="{C6FCD6B6-088C-4156-B30A-D4281C809607}" type="presParOf" srcId="{161AC536-AFD7-444A-AEE0-B023461DE1F5}" destId="{AA8AFC45-B5AC-422D-B804-137D67D0BA8D}" srcOrd="3" destOrd="0" presId="urn:microsoft.com/office/officeart/2005/8/layout/cycle5"/>
    <dgm:cxn modelId="{82022340-E7AC-4C3A-A30C-9014CFDA3F50}" type="presParOf" srcId="{161AC536-AFD7-444A-AEE0-B023461DE1F5}" destId="{AC27383B-0B11-4451-8FCF-DF829AF85CEA}" srcOrd="4" destOrd="0" presId="urn:microsoft.com/office/officeart/2005/8/layout/cycle5"/>
    <dgm:cxn modelId="{341C1467-40CD-4328-9B4E-619A211B63DD}" type="presParOf" srcId="{161AC536-AFD7-444A-AEE0-B023461DE1F5}" destId="{4F6FEEC7-944E-48DE-BBC8-BD0111779D3F}" srcOrd="5" destOrd="0" presId="urn:microsoft.com/office/officeart/2005/8/layout/cycle5"/>
    <dgm:cxn modelId="{A03E1A82-4062-48F3-9A39-5DCD788FA511}" type="presParOf" srcId="{161AC536-AFD7-444A-AEE0-B023461DE1F5}" destId="{70879FDC-563E-4CB8-86D8-D4BA18BA0F36}" srcOrd="6" destOrd="0" presId="urn:microsoft.com/office/officeart/2005/8/layout/cycle5"/>
    <dgm:cxn modelId="{B8AFBFE0-DAFC-4703-B295-62D11F8E6FBA}" type="presParOf" srcId="{161AC536-AFD7-444A-AEE0-B023461DE1F5}" destId="{06668985-438A-4A75-B3FF-DFF961D09689}" srcOrd="7" destOrd="0" presId="urn:microsoft.com/office/officeart/2005/8/layout/cycle5"/>
    <dgm:cxn modelId="{84A0299E-0EEE-48B5-AB7C-A29B8B20E9C5}" type="presParOf" srcId="{161AC536-AFD7-444A-AEE0-B023461DE1F5}" destId="{4ABE2798-4FEE-4356-8A38-4826EADCB1DB}" srcOrd="8" destOrd="0" presId="urn:microsoft.com/office/officeart/2005/8/layout/cycle5"/>
    <dgm:cxn modelId="{0C9A12A1-D019-4579-81D8-F9B5C03FDB29}" type="presParOf" srcId="{161AC536-AFD7-444A-AEE0-B023461DE1F5}" destId="{6396C3BF-AFFB-4815-B605-EB3C6CCFF119}" srcOrd="9" destOrd="0" presId="urn:microsoft.com/office/officeart/2005/8/layout/cycle5"/>
    <dgm:cxn modelId="{D8F0F930-1BB3-405A-A586-20E75212E613}" type="presParOf" srcId="{161AC536-AFD7-444A-AEE0-B023461DE1F5}" destId="{DD7A7CD2-DD7C-4CA7-BAC5-6D2BD95444F2}" srcOrd="10" destOrd="0" presId="urn:microsoft.com/office/officeart/2005/8/layout/cycle5"/>
    <dgm:cxn modelId="{587CD6F0-4980-4F97-A544-2F191927F9ED}" type="presParOf" srcId="{161AC536-AFD7-444A-AEE0-B023461DE1F5}" destId="{2AD0151F-C5B1-45C2-B0B0-12E32FC19795}" srcOrd="11" destOrd="0" presId="urn:microsoft.com/office/officeart/2005/8/layout/cycle5"/>
    <dgm:cxn modelId="{CCD03C0B-7E25-435B-869A-3390B6A0FCAF}" type="presParOf" srcId="{161AC536-AFD7-444A-AEE0-B023461DE1F5}" destId="{72155B29-B0E1-489B-BECF-39F6A19BB095}" srcOrd="12" destOrd="0" presId="urn:microsoft.com/office/officeart/2005/8/layout/cycle5"/>
    <dgm:cxn modelId="{C5D4D17E-3E0E-4967-B861-870FBBCAAE94}" type="presParOf" srcId="{161AC536-AFD7-444A-AEE0-B023461DE1F5}" destId="{2F2EB7BF-5907-4B05-8294-684915C8151A}" srcOrd="13" destOrd="0" presId="urn:microsoft.com/office/officeart/2005/8/layout/cycle5"/>
    <dgm:cxn modelId="{C04F0170-9766-40A2-8E13-A93E58D0F6DB}" type="presParOf" srcId="{161AC536-AFD7-444A-AEE0-B023461DE1F5}" destId="{1851B610-5CE0-4253-A637-B33426C36E6F}" srcOrd="14" destOrd="0" presId="urn:microsoft.com/office/officeart/2005/8/layout/cycle5"/>
    <dgm:cxn modelId="{59733E67-CBB5-484A-B8AF-5F85099CEC6B}" type="presParOf" srcId="{161AC536-AFD7-444A-AEE0-B023461DE1F5}" destId="{C33C29CB-B67D-42FB-92CC-D8A74C96DD50}" srcOrd="15" destOrd="0" presId="urn:microsoft.com/office/officeart/2005/8/layout/cycle5"/>
    <dgm:cxn modelId="{6FCFC1EC-98B8-4BF4-8B9F-F491BC79BEBC}" type="presParOf" srcId="{161AC536-AFD7-444A-AEE0-B023461DE1F5}" destId="{3ED93B31-865D-439E-B092-EA57007B6ED5}" srcOrd="16" destOrd="0" presId="urn:microsoft.com/office/officeart/2005/8/layout/cycle5"/>
    <dgm:cxn modelId="{E458BD18-62A6-41B1-BBF2-E2CCBDE7CF40}" type="presParOf" srcId="{161AC536-AFD7-444A-AEE0-B023461DE1F5}" destId="{1EF0FFBE-56B2-42D1-9381-74918839C3DA}" srcOrd="17"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BA3DE5-CE97-4016-8D04-D62FFBDB9B73}"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038D179C-0557-4117-A28B-66E1C815A37A}">
      <dgm:prSet phldrT="[Text]" custT="1"/>
      <dgm:spPr/>
      <dgm:t>
        <a:bodyPr/>
        <a:lstStyle/>
        <a:p>
          <a:r>
            <a:rPr lang="en-US" sz="1200" dirty="0"/>
            <a:t>Identify problem</a:t>
          </a:r>
          <a:endParaRPr lang="en-GB" sz="1200" dirty="0"/>
        </a:p>
      </dgm:t>
    </dgm:pt>
    <dgm:pt modelId="{E1222818-D4BF-4A65-8502-3D5135053474}" type="parTrans" cxnId="{8EC2856E-4393-43FE-8C02-37BC410F3252}">
      <dgm:prSet/>
      <dgm:spPr/>
      <dgm:t>
        <a:bodyPr/>
        <a:lstStyle/>
        <a:p>
          <a:endParaRPr lang="en-GB"/>
        </a:p>
      </dgm:t>
    </dgm:pt>
    <dgm:pt modelId="{B2F7FDDC-CA04-4A5D-9759-D150D522FA09}" type="sibTrans" cxnId="{8EC2856E-4393-43FE-8C02-37BC410F3252}">
      <dgm:prSet/>
      <dgm:spPr/>
      <dgm:t>
        <a:bodyPr/>
        <a:lstStyle/>
        <a:p>
          <a:endParaRPr lang="en-GB"/>
        </a:p>
      </dgm:t>
    </dgm:pt>
    <dgm:pt modelId="{30573F3A-6077-474B-9701-DEE97A9D4249}">
      <dgm:prSet phldrT="[Text]" custT="1"/>
      <dgm:spPr>
        <a:solidFill>
          <a:srgbClr val="FF0000"/>
        </a:solidFill>
      </dgm:spPr>
      <dgm:t>
        <a:bodyPr/>
        <a:lstStyle/>
        <a:p>
          <a:r>
            <a:rPr lang="en-US" sz="1200" dirty="0"/>
            <a:t>Produce the theoretical framework</a:t>
          </a:r>
          <a:endParaRPr lang="en-GB" sz="1200" dirty="0"/>
        </a:p>
      </dgm:t>
    </dgm:pt>
    <dgm:pt modelId="{6684DBAF-01DC-43D1-9456-62888F1B6B6C}" type="parTrans" cxnId="{94F789B5-0626-41C4-80B3-CD62C222B891}">
      <dgm:prSet/>
      <dgm:spPr/>
      <dgm:t>
        <a:bodyPr/>
        <a:lstStyle/>
        <a:p>
          <a:endParaRPr lang="en-GB"/>
        </a:p>
      </dgm:t>
    </dgm:pt>
    <dgm:pt modelId="{A2F98D5A-D0E5-4A8A-8827-FADD78506692}" type="sibTrans" cxnId="{94F789B5-0626-41C4-80B3-CD62C222B891}">
      <dgm:prSet/>
      <dgm:spPr/>
      <dgm:t>
        <a:bodyPr/>
        <a:lstStyle/>
        <a:p>
          <a:endParaRPr lang="en-GB"/>
        </a:p>
      </dgm:t>
    </dgm:pt>
    <dgm:pt modelId="{86626D7E-4BA2-4A91-8F91-7F15F7A93991}">
      <dgm:prSet phldrT="[Text]" custT="1"/>
      <dgm:spPr/>
      <dgm:t>
        <a:bodyPr/>
        <a:lstStyle/>
        <a:p>
          <a:r>
            <a:rPr lang="en-US" sz="1100" dirty="0"/>
            <a:t>Implement or refine the theory</a:t>
          </a:r>
          <a:endParaRPr lang="en-GB" sz="1100" dirty="0"/>
        </a:p>
      </dgm:t>
    </dgm:pt>
    <dgm:pt modelId="{F25FF9E6-A0E3-438E-AB13-DCC0BFFFF410}" type="parTrans" cxnId="{3740F7BD-4023-4542-8802-C8D57770E550}">
      <dgm:prSet/>
      <dgm:spPr/>
      <dgm:t>
        <a:bodyPr/>
        <a:lstStyle/>
        <a:p>
          <a:endParaRPr lang="en-GB"/>
        </a:p>
      </dgm:t>
    </dgm:pt>
    <dgm:pt modelId="{31D7D700-1347-41CE-AD5E-17C7A4A22676}" type="sibTrans" cxnId="{3740F7BD-4023-4542-8802-C8D57770E550}">
      <dgm:prSet/>
      <dgm:spPr/>
      <dgm:t>
        <a:bodyPr/>
        <a:lstStyle/>
        <a:p>
          <a:endParaRPr lang="en-GB"/>
        </a:p>
      </dgm:t>
    </dgm:pt>
    <dgm:pt modelId="{FA7F270D-82A5-42FC-A493-5C94E4CADA2E}">
      <dgm:prSet custT="1"/>
      <dgm:spPr>
        <a:solidFill>
          <a:srgbClr val="FF0000"/>
        </a:solidFill>
      </dgm:spPr>
      <dgm:t>
        <a:bodyPr/>
        <a:lstStyle/>
        <a:p>
          <a:r>
            <a:rPr lang="en-US" sz="1200" dirty="0"/>
            <a:t>Write the hypotheses</a:t>
          </a:r>
          <a:endParaRPr lang="en-GB" sz="1200" dirty="0"/>
        </a:p>
      </dgm:t>
    </dgm:pt>
    <dgm:pt modelId="{E07128D0-7929-4D03-8F46-202A810AB06D}" type="parTrans" cxnId="{4211B8ED-42AB-4C57-AFD6-48F0006E89CC}">
      <dgm:prSet/>
      <dgm:spPr/>
      <dgm:t>
        <a:bodyPr/>
        <a:lstStyle/>
        <a:p>
          <a:endParaRPr lang="en-GB"/>
        </a:p>
      </dgm:t>
    </dgm:pt>
    <dgm:pt modelId="{C61508F1-0E85-454F-9883-8E57414EECCD}" type="sibTrans" cxnId="{4211B8ED-42AB-4C57-AFD6-48F0006E89CC}">
      <dgm:prSet/>
      <dgm:spPr/>
      <dgm:t>
        <a:bodyPr/>
        <a:lstStyle/>
        <a:p>
          <a:endParaRPr lang="en-GB"/>
        </a:p>
      </dgm:t>
    </dgm:pt>
    <dgm:pt modelId="{32A1A88E-BD13-4D9B-96C4-E77FCA70C970}">
      <dgm:prSet/>
      <dgm:spPr/>
      <dgm:t>
        <a:bodyPr/>
        <a:lstStyle/>
        <a:p>
          <a:r>
            <a:rPr lang="en-GB" noProof="0" dirty="0"/>
            <a:t>Analyse and interpret the data</a:t>
          </a:r>
        </a:p>
      </dgm:t>
    </dgm:pt>
    <dgm:pt modelId="{3E72D448-4D22-4D14-AFBB-FB661266F894}" type="parTrans" cxnId="{C6F38213-44A1-4069-9F9E-391AD533E629}">
      <dgm:prSet/>
      <dgm:spPr/>
      <dgm:t>
        <a:bodyPr/>
        <a:lstStyle/>
        <a:p>
          <a:endParaRPr lang="en-GB"/>
        </a:p>
      </dgm:t>
    </dgm:pt>
    <dgm:pt modelId="{351588FA-80AD-4171-B88E-B7838A36556F}" type="sibTrans" cxnId="{C6F38213-44A1-4069-9F9E-391AD533E629}">
      <dgm:prSet/>
      <dgm:spPr/>
      <dgm:t>
        <a:bodyPr/>
        <a:lstStyle/>
        <a:p>
          <a:endParaRPr lang="en-GB"/>
        </a:p>
      </dgm:t>
    </dgm:pt>
    <dgm:pt modelId="{53554894-2784-4B08-91C3-A9E7157C7BCB}">
      <dgm:prSet custT="1"/>
      <dgm:spPr>
        <a:solidFill>
          <a:srgbClr val="FF0000"/>
        </a:solidFill>
      </dgm:spPr>
      <dgm:t>
        <a:bodyPr/>
        <a:lstStyle/>
        <a:p>
          <a:r>
            <a:rPr lang="en-US" sz="1200" dirty="0"/>
            <a:t>Formulate the constructs and concepts definition</a:t>
          </a:r>
          <a:endParaRPr lang="en-GB" sz="1200" dirty="0"/>
        </a:p>
      </dgm:t>
    </dgm:pt>
    <dgm:pt modelId="{2B6F9C15-8211-4A78-A5E1-BD8D84A4FAA9}" type="parTrans" cxnId="{50BD08DB-2C6C-4374-A451-B97E1D931576}">
      <dgm:prSet/>
      <dgm:spPr/>
      <dgm:t>
        <a:bodyPr/>
        <a:lstStyle/>
        <a:p>
          <a:endParaRPr lang="en-GB"/>
        </a:p>
      </dgm:t>
    </dgm:pt>
    <dgm:pt modelId="{AC7CD924-5C9A-4C08-B434-ED7BF59FD495}" type="sibTrans" cxnId="{50BD08DB-2C6C-4374-A451-B97E1D931576}">
      <dgm:prSet/>
      <dgm:spPr/>
      <dgm:t>
        <a:bodyPr/>
        <a:lstStyle/>
        <a:p>
          <a:endParaRPr lang="en-GB"/>
        </a:p>
      </dgm:t>
    </dgm:pt>
    <dgm:pt modelId="{A1BC9952-8368-4142-924B-9983010904CB}">
      <dgm:prSet/>
      <dgm:spPr/>
      <dgm:t>
        <a:bodyPr/>
        <a:lstStyle/>
        <a:p>
          <a:r>
            <a:rPr lang="en-US" dirty="0"/>
            <a:t>Design the research</a:t>
          </a:r>
          <a:endParaRPr lang="en-GB" dirty="0"/>
        </a:p>
      </dgm:t>
    </dgm:pt>
    <dgm:pt modelId="{471C7311-3252-45C8-948E-F0C57640E5BF}" type="parTrans" cxnId="{9DE3DFB6-AC25-4CD2-91B5-AA9A3FC3514A}">
      <dgm:prSet/>
      <dgm:spPr/>
      <dgm:t>
        <a:bodyPr/>
        <a:lstStyle/>
        <a:p>
          <a:endParaRPr lang="en-GB"/>
        </a:p>
      </dgm:t>
    </dgm:pt>
    <dgm:pt modelId="{895B05C8-9DB8-47CA-9E08-85E84C3AA6E8}" type="sibTrans" cxnId="{9DE3DFB6-AC25-4CD2-91B5-AA9A3FC3514A}">
      <dgm:prSet/>
      <dgm:spPr/>
      <dgm:t>
        <a:bodyPr/>
        <a:lstStyle/>
        <a:p>
          <a:endParaRPr lang="en-GB"/>
        </a:p>
      </dgm:t>
    </dgm:pt>
    <dgm:pt modelId="{237CD151-D375-4C32-816D-98D8402B97EA}">
      <dgm:prSet/>
      <dgm:spPr/>
      <dgm:t>
        <a:bodyPr/>
        <a:lstStyle/>
        <a:p>
          <a:r>
            <a:rPr lang="en-US" dirty="0"/>
            <a:t>Collect the data</a:t>
          </a:r>
          <a:endParaRPr lang="en-GB" dirty="0"/>
        </a:p>
      </dgm:t>
    </dgm:pt>
    <dgm:pt modelId="{90F112F7-E5CD-4A01-BAC9-99610A5CC335}" type="parTrans" cxnId="{AE2D1A6B-5E5C-45D7-A823-5050F764082A}">
      <dgm:prSet/>
      <dgm:spPr/>
      <dgm:t>
        <a:bodyPr/>
        <a:lstStyle/>
        <a:p>
          <a:endParaRPr lang="en-GB"/>
        </a:p>
      </dgm:t>
    </dgm:pt>
    <dgm:pt modelId="{43EE8A04-89FF-4488-8EE3-0350C310E326}" type="sibTrans" cxnId="{AE2D1A6B-5E5C-45D7-A823-5050F764082A}">
      <dgm:prSet/>
      <dgm:spPr/>
      <dgm:t>
        <a:bodyPr/>
        <a:lstStyle/>
        <a:p>
          <a:endParaRPr lang="en-GB"/>
        </a:p>
      </dgm:t>
    </dgm:pt>
    <dgm:pt modelId="{161AC536-AFD7-444A-AEE0-B023461DE1F5}" type="pres">
      <dgm:prSet presAssocID="{DBBA3DE5-CE97-4016-8D04-D62FFBDB9B73}" presName="cycle" presStyleCnt="0">
        <dgm:presLayoutVars>
          <dgm:dir/>
          <dgm:resizeHandles val="exact"/>
        </dgm:presLayoutVars>
      </dgm:prSet>
      <dgm:spPr/>
    </dgm:pt>
    <dgm:pt modelId="{B7875CC5-FAA5-4E93-9CB5-E87E4D9B34DD}" type="pres">
      <dgm:prSet presAssocID="{038D179C-0557-4117-A28B-66E1C815A37A}" presName="node" presStyleLbl="node1" presStyleIdx="0" presStyleCnt="8">
        <dgm:presLayoutVars>
          <dgm:bulletEnabled val="1"/>
        </dgm:presLayoutVars>
      </dgm:prSet>
      <dgm:spPr/>
    </dgm:pt>
    <dgm:pt modelId="{9F1AF588-74EA-429B-810F-3856BEFA2409}" type="pres">
      <dgm:prSet presAssocID="{038D179C-0557-4117-A28B-66E1C815A37A}" presName="spNode" presStyleCnt="0"/>
      <dgm:spPr/>
    </dgm:pt>
    <dgm:pt modelId="{AB00B747-DE8E-45D9-BA8B-ADB1C8C4E174}" type="pres">
      <dgm:prSet presAssocID="{B2F7FDDC-CA04-4A5D-9759-D150D522FA09}" presName="sibTrans" presStyleLbl="sibTrans1D1" presStyleIdx="0" presStyleCnt="8"/>
      <dgm:spPr/>
    </dgm:pt>
    <dgm:pt modelId="{AA8AFC45-B5AC-422D-B804-137D67D0BA8D}" type="pres">
      <dgm:prSet presAssocID="{30573F3A-6077-474B-9701-DEE97A9D4249}" presName="node" presStyleLbl="node1" presStyleIdx="1" presStyleCnt="8" custScaleX="131956" custScaleY="187583">
        <dgm:presLayoutVars>
          <dgm:bulletEnabled val="1"/>
        </dgm:presLayoutVars>
      </dgm:prSet>
      <dgm:spPr/>
    </dgm:pt>
    <dgm:pt modelId="{AC27383B-0B11-4451-8FCF-DF829AF85CEA}" type="pres">
      <dgm:prSet presAssocID="{30573F3A-6077-474B-9701-DEE97A9D4249}" presName="spNode" presStyleCnt="0"/>
      <dgm:spPr/>
    </dgm:pt>
    <dgm:pt modelId="{4F6FEEC7-944E-48DE-BBC8-BD0111779D3F}" type="pres">
      <dgm:prSet presAssocID="{A2F98D5A-D0E5-4A8A-8827-FADD78506692}" presName="sibTrans" presStyleLbl="sibTrans1D1" presStyleIdx="1" presStyleCnt="8"/>
      <dgm:spPr/>
    </dgm:pt>
    <dgm:pt modelId="{70879FDC-563E-4CB8-86D8-D4BA18BA0F36}" type="pres">
      <dgm:prSet presAssocID="{FA7F270D-82A5-42FC-A493-5C94E4CADA2E}" presName="node" presStyleLbl="node1" presStyleIdx="2" presStyleCnt="8" custScaleX="148498" custScaleY="190870" custRadScaleRad="99493" custRadScaleInc="-1551">
        <dgm:presLayoutVars>
          <dgm:bulletEnabled val="1"/>
        </dgm:presLayoutVars>
      </dgm:prSet>
      <dgm:spPr/>
    </dgm:pt>
    <dgm:pt modelId="{06668985-438A-4A75-B3FF-DFF961D09689}" type="pres">
      <dgm:prSet presAssocID="{FA7F270D-82A5-42FC-A493-5C94E4CADA2E}" presName="spNode" presStyleCnt="0"/>
      <dgm:spPr/>
    </dgm:pt>
    <dgm:pt modelId="{4ABE2798-4FEE-4356-8A38-4826EADCB1DB}" type="pres">
      <dgm:prSet presAssocID="{C61508F1-0E85-454F-9883-8E57414EECCD}" presName="sibTrans" presStyleLbl="sibTrans1D1" presStyleIdx="2" presStyleCnt="8"/>
      <dgm:spPr/>
    </dgm:pt>
    <dgm:pt modelId="{9437290E-EDB7-4D8B-9CC6-1E1AA772E93B}" type="pres">
      <dgm:prSet presAssocID="{53554894-2784-4B08-91C3-A9E7157C7BCB}" presName="node" presStyleLbl="node1" presStyleIdx="3" presStyleCnt="8" custScaleX="152358" custScaleY="173520" custRadScaleRad="102135" custRadScaleInc="3465">
        <dgm:presLayoutVars>
          <dgm:bulletEnabled val="1"/>
        </dgm:presLayoutVars>
      </dgm:prSet>
      <dgm:spPr/>
    </dgm:pt>
    <dgm:pt modelId="{BCDE8AEA-E0E5-4107-8FAD-02DAD3D364DF}" type="pres">
      <dgm:prSet presAssocID="{53554894-2784-4B08-91C3-A9E7157C7BCB}" presName="spNode" presStyleCnt="0"/>
      <dgm:spPr/>
    </dgm:pt>
    <dgm:pt modelId="{3B01F15D-A0BF-4D93-BB9A-61EB41BD369F}" type="pres">
      <dgm:prSet presAssocID="{AC7CD924-5C9A-4C08-B434-ED7BF59FD495}" presName="sibTrans" presStyleLbl="sibTrans1D1" presStyleIdx="3" presStyleCnt="8"/>
      <dgm:spPr/>
    </dgm:pt>
    <dgm:pt modelId="{E99D2070-67CD-4C58-9B2F-B75CD3AD8B5E}" type="pres">
      <dgm:prSet presAssocID="{A1BC9952-8368-4142-924B-9983010904CB}" presName="node" presStyleLbl="node1" presStyleIdx="4" presStyleCnt="8">
        <dgm:presLayoutVars>
          <dgm:bulletEnabled val="1"/>
        </dgm:presLayoutVars>
      </dgm:prSet>
      <dgm:spPr/>
    </dgm:pt>
    <dgm:pt modelId="{80510958-2B6B-4E0D-80CC-9AC39F3A094C}" type="pres">
      <dgm:prSet presAssocID="{A1BC9952-8368-4142-924B-9983010904CB}" presName="spNode" presStyleCnt="0"/>
      <dgm:spPr/>
    </dgm:pt>
    <dgm:pt modelId="{226D0733-65EA-46B5-8B1F-F0B903E3043D}" type="pres">
      <dgm:prSet presAssocID="{895B05C8-9DB8-47CA-9E08-85E84C3AA6E8}" presName="sibTrans" presStyleLbl="sibTrans1D1" presStyleIdx="4" presStyleCnt="8"/>
      <dgm:spPr/>
    </dgm:pt>
    <dgm:pt modelId="{6E5A1D43-5929-4E52-BB1E-12851AA8C302}" type="pres">
      <dgm:prSet presAssocID="{237CD151-D375-4C32-816D-98D8402B97EA}" presName="node" presStyleLbl="node1" presStyleIdx="5" presStyleCnt="8">
        <dgm:presLayoutVars>
          <dgm:bulletEnabled val="1"/>
        </dgm:presLayoutVars>
      </dgm:prSet>
      <dgm:spPr/>
    </dgm:pt>
    <dgm:pt modelId="{4D7CE391-5354-4C9C-B762-C06D1C7CAA7F}" type="pres">
      <dgm:prSet presAssocID="{237CD151-D375-4C32-816D-98D8402B97EA}" presName="spNode" presStyleCnt="0"/>
      <dgm:spPr/>
    </dgm:pt>
    <dgm:pt modelId="{3F74C65D-EC81-4EED-B123-7920CD88305E}" type="pres">
      <dgm:prSet presAssocID="{43EE8A04-89FF-4488-8EE3-0350C310E326}" presName="sibTrans" presStyleLbl="sibTrans1D1" presStyleIdx="5" presStyleCnt="8"/>
      <dgm:spPr/>
    </dgm:pt>
    <dgm:pt modelId="{6396C3BF-AFFB-4815-B605-EB3C6CCFF119}" type="pres">
      <dgm:prSet presAssocID="{32A1A88E-BD13-4D9B-96C4-E77FCA70C970}" presName="node" presStyleLbl="node1" presStyleIdx="6" presStyleCnt="8" custScaleX="99816" custScaleY="159130">
        <dgm:presLayoutVars>
          <dgm:bulletEnabled val="1"/>
        </dgm:presLayoutVars>
      </dgm:prSet>
      <dgm:spPr/>
    </dgm:pt>
    <dgm:pt modelId="{DD7A7CD2-DD7C-4CA7-BAC5-6D2BD95444F2}" type="pres">
      <dgm:prSet presAssocID="{32A1A88E-BD13-4D9B-96C4-E77FCA70C970}" presName="spNode" presStyleCnt="0"/>
      <dgm:spPr/>
    </dgm:pt>
    <dgm:pt modelId="{2AD0151F-C5B1-45C2-B0B0-12E32FC19795}" type="pres">
      <dgm:prSet presAssocID="{351588FA-80AD-4171-B88E-B7838A36556F}" presName="sibTrans" presStyleLbl="sibTrans1D1" presStyleIdx="6" presStyleCnt="8"/>
      <dgm:spPr/>
    </dgm:pt>
    <dgm:pt modelId="{C33C29CB-B67D-42FB-92CC-D8A74C96DD50}" type="pres">
      <dgm:prSet presAssocID="{86626D7E-4BA2-4A91-8F91-7F15F7A93991}" presName="node" presStyleLbl="node1" presStyleIdx="7" presStyleCnt="8" custScaleX="136775" custScaleY="187583">
        <dgm:presLayoutVars>
          <dgm:bulletEnabled val="1"/>
        </dgm:presLayoutVars>
      </dgm:prSet>
      <dgm:spPr/>
    </dgm:pt>
    <dgm:pt modelId="{3ED93B31-865D-439E-B092-EA57007B6ED5}" type="pres">
      <dgm:prSet presAssocID="{86626D7E-4BA2-4A91-8F91-7F15F7A93991}" presName="spNode" presStyleCnt="0"/>
      <dgm:spPr/>
    </dgm:pt>
    <dgm:pt modelId="{1EF0FFBE-56B2-42D1-9381-74918839C3DA}" type="pres">
      <dgm:prSet presAssocID="{31D7D700-1347-41CE-AD5E-17C7A4A22676}" presName="sibTrans" presStyleLbl="sibTrans1D1" presStyleIdx="7" presStyleCnt="8"/>
      <dgm:spPr/>
    </dgm:pt>
  </dgm:ptLst>
  <dgm:cxnLst>
    <dgm:cxn modelId="{356A250E-7057-4059-A8FF-22F22704A919}" type="presOf" srcId="{351588FA-80AD-4171-B88E-B7838A36556F}" destId="{2AD0151F-C5B1-45C2-B0B0-12E32FC19795}" srcOrd="0" destOrd="0" presId="urn:microsoft.com/office/officeart/2005/8/layout/cycle5"/>
    <dgm:cxn modelId="{C6F38213-44A1-4069-9F9E-391AD533E629}" srcId="{DBBA3DE5-CE97-4016-8D04-D62FFBDB9B73}" destId="{32A1A88E-BD13-4D9B-96C4-E77FCA70C970}" srcOrd="6" destOrd="0" parTransId="{3E72D448-4D22-4D14-AFBB-FB661266F894}" sibTransId="{351588FA-80AD-4171-B88E-B7838A36556F}"/>
    <dgm:cxn modelId="{16B13115-55FA-425C-962B-C002F6FA4F08}" type="presOf" srcId="{038D179C-0557-4117-A28B-66E1C815A37A}" destId="{B7875CC5-FAA5-4E93-9CB5-E87E4D9B34DD}" srcOrd="0" destOrd="0" presId="urn:microsoft.com/office/officeart/2005/8/layout/cycle5"/>
    <dgm:cxn modelId="{0BCBEA1B-EE04-44C8-8C80-BAE93A0D629C}" type="presOf" srcId="{237CD151-D375-4C32-816D-98D8402B97EA}" destId="{6E5A1D43-5929-4E52-BB1E-12851AA8C302}" srcOrd="0" destOrd="0" presId="urn:microsoft.com/office/officeart/2005/8/layout/cycle5"/>
    <dgm:cxn modelId="{EFF75B23-88E4-4D45-AF6F-EE2FAD1A546E}" type="presOf" srcId="{A1BC9952-8368-4142-924B-9983010904CB}" destId="{E99D2070-67CD-4C58-9B2F-B75CD3AD8B5E}" srcOrd="0" destOrd="0" presId="urn:microsoft.com/office/officeart/2005/8/layout/cycle5"/>
    <dgm:cxn modelId="{3289592F-C384-423E-B904-20858E37A795}" type="presOf" srcId="{43EE8A04-89FF-4488-8EE3-0350C310E326}" destId="{3F74C65D-EC81-4EED-B123-7920CD88305E}" srcOrd="0" destOrd="0" presId="urn:microsoft.com/office/officeart/2005/8/layout/cycle5"/>
    <dgm:cxn modelId="{EFB9EB61-076D-4EAD-AFAC-B95FBD59BE24}" type="presOf" srcId="{A2F98D5A-D0E5-4A8A-8827-FADD78506692}" destId="{4F6FEEC7-944E-48DE-BBC8-BD0111779D3F}" srcOrd="0" destOrd="0" presId="urn:microsoft.com/office/officeart/2005/8/layout/cycle5"/>
    <dgm:cxn modelId="{FD3CA469-916E-4FC0-BB1C-902836829DF6}" type="presOf" srcId="{32A1A88E-BD13-4D9B-96C4-E77FCA70C970}" destId="{6396C3BF-AFFB-4815-B605-EB3C6CCFF119}" srcOrd="0" destOrd="0" presId="urn:microsoft.com/office/officeart/2005/8/layout/cycle5"/>
    <dgm:cxn modelId="{AE2D1A6B-5E5C-45D7-A823-5050F764082A}" srcId="{DBBA3DE5-CE97-4016-8D04-D62FFBDB9B73}" destId="{237CD151-D375-4C32-816D-98D8402B97EA}" srcOrd="5" destOrd="0" parTransId="{90F112F7-E5CD-4A01-BAC9-99610A5CC335}" sibTransId="{43EE8A04-89FF-4488-8EE3-0350C310E326}"/>
    <dgm:cxn modelId="{39C44A6B-54A6-4DD7-90D5-0A2E749C3668}" type="presOf" srcId="{FA7F270D-82A5-42FC-A493-5C94E4CADA2E}" destId="{70879FDC-563E-4CB8-86D8-D4BA18BA0F36}" srcOrd="0" destOrd="0" presId="urn:microsoft.com/office/officeart/2005/8/layout/cycle5"/>
    <dgm:cxn modelId="{8EC2856E-4393-43FE-8C02-37BC410F3252}" srcId="{DBBA3DE5-CE97-4016-8D04-D62FFBDB9B73}" destId="{038D179C-0557-4117-A28B-66E1C815A37A}" srcOrd="0" destOrd="0" parTransId="{E1222818-D4BF-4A65-8502-3D5135053474}" sibTransId="{B2F7FDDC-CA04-4A5D-9759-D150D522FA09}"/>
    <dgm:cxn modelId="{CAA37574-9AB8-41F5-B346-A5C3B8A5AB45}" type="presOf" srcId="{C61508F1-0E85-454F-9883-8E57414EECCD}" destId="{4ABE2798-4FEE-4356-8A38-4826EADCB1DB}" srcOrd="0" destOrd="0" presId="urn:microsoft.com/office/officeart/2005/8/layout/cycle5"/>
    <dgm:cxn modelId="{46DEA255-6A76-4A4B-8244-6E065BA8EEDD}" type="presOf" srcId="{AC7CD924-5C9A-4C08-B434-ED7BF59FD495}" destId="{3B01F15D-A0BF-4D93-BB9A-61EB41BD369F}" srcOrd="0" destOrd="0" presId="urn:microsoft.com/office/officeart/2005/8/layout/cycle5"/>
    <dgm:cxn modelId="{CAA73A80-13D6-4AC1-9998-CE4FAABA9D7F}" type="presOf" srcId="{31D7D700-1347-41CE-AD5E-17C7A4A22676}" destId="{1EF0FFBE-56B2-42D1-9381-74918839C3DA}" srcOrd="0" destOrd="0" presId="urn:microsoft.com/office/officeart/2005/8/layout/cycle5"/>
    <dgm:cxn modelId="{89E1AD80-7A26-407E-A14E-553B65D1C5F6}" type="presOf" srcId="{DBBA3DE5-CE97-4016-8D04-D62FFBDB9B73}" destId="{161AC536-AFD7-444A-AEE0-B023461DE1F5}" srcOrd="0" destOrd="0" presId="urn:microsoft.com/office/officeart/2005/8/layout/cycle5"/>
    <dgm:cxn modelId="{28A15E89-D08C-4C09-9BF1-9B949FEA14F1}" type="presOf" srcId="{86626D7E-4BA2-4A91-8F91-7F15F7A93991}" destId="{C33C29CB-B67D-42FB-92CC-D8A74C96DD50}" srcOrd="0" destOrd="0" presId="urn:microsoft.com/office/officeart/2005/8/layout/cycle5"/>
    <dgm:cxn modelId="{E27170A7-1C59-4DE1-AA48-CF71BA159E53}" type="presOf" srcId="{895B05C8-9DB8-47CA-9E08-85E84C3AA6E8}" destId="{226D0733-65EA-46B5-8B1F-F0B903E3043D}" srcOrd="0" destOrd="0" presId="urn:microsoft.com/office/officeart/2005/8/layout/cycle5"/>
    <dgm:cxn modelId="{94F789B5-0626-41C4-80B3-CD62C222B891}" srcId="{DBBA3DE5-CE97-4016-8D04-D62FFBDB9B73}" destId="{30573F3A-6077-474B-9701-DEE97A9D4249}" srcOrd="1" destOrd="0" parTransId="{6684DBAF-01DC-43D1-9456-62888F1B6B6C}" sibTransId="{A2F98D5A-D0E5-4A8A-8827-FADD78506692}"/>
    <dgm:cxn modelId="{9DE3DFB6-AC25-4CD2-91B5-AA9A3FC3514A}" srcId="{DBBA3DE5-CE97-4016-8D04-D62FFBDB9B73}" destId="{A1BC9952-8368-4142-924B-9983010904CB}" srcOrd="4" destOrd="0" parTransId="{471C7311-3252-45C8-948E-F0C57640E5BF}" sibTransId="{895B05C8-9DB8-47CA-9E08-85E84C3AA6E8}"/>
    <dgm:cxn modelId="{3740F7BD-4023-4542-8802-C8D57770E550}" srcId="{DBBA3DE5-CE97-4016-8D04-D62FFBDB9B73}" destId="{86626D7E-4BA2-4A91-8F91-7F15F7A93991}" srcOrd="7" destOrd="0" parTransId="{F25FF9E6-A0E3-438E-AB13-DCC0BFFFF410}" sibTransId="{31D7D700-1347-41CE-AD5E-17C7A4A22676}"/>
    <dgm:cxn modelId="{A24343C6-95A4-4AF4-A3B6-25958F032857}" type="presOf" srcId="{30573F3A-6077-474B-9701-DEE97A9D4249}" destId="{AA8AFC45-B5AC-422D-B804-137D67D0BA8D}" srcOrd="0" destOrd="0" presId="urn:microsoft.com/office/officeart/2005/8/layout/cycle5"/>
    <dgm:cxn modelId="{50BD08DB-2C6C-4374-A451-B97E1D931576}" srcId="{DBBA3DE5-CE97-4016-8D04-D62FFBDB9B73}" destId="{53554894-2784-4B08-91C3-A9E7157C7BCB}" srcOrd="3" destOrd="0" parTransId="{2B6F9C15-8211-4A78-A5E1-BD8D84A4FAA9}" sibTransId="{AC7CD924-5C9A-4C08-B434-ED7BF59FD495}"/>
    <dgm:cxn modelId="{4211B8ED-42AB-4C57-AFD6-48F0006E89CC}" srcId="{DBBA3DE5-CE97-4016-8D04-D62FFBDB9B73}" destId="{FA7F270D-82A5-42FC-A493-5C94E4CADA2E}" srcOrd="2" destOrd="0" parTransId="{E07128D0-7929-4D03-8F46-202A810AB06D}" sibTransId="{C61508F1-0E85-454F-9883-8E57414EECCD}"/>
    <dgm:cxn modelId="{84087EEE-D627-49D3-8E88-131A25741AEC}" type="presOf" srcId="{B2F7FDDC-CA04-4A5D-9759-D150D522FA09}" destId="{AB00B747-DE8E-45D9-BA8B-ADB1C8C4E174}" srcOrd="0" destOrd="0" presId="urn:microsoft.com/office/officeart/2005/8/layout/cycle5"/>
    <dgm:cxn modelId="{41207EFF-B999-46DC-89E8-1263BDE94CC5}" type="presOf" srcId="{53554894-2784-4B08-91C3-A9E7157C7BCB}" destId="{9437290E-EDB7-4D8B-9CC6-1E1AA772E93B}" srcOrd="0" destOrd="0" presId="urn:microsoft.com/office/officeart/2005/8/layout/cycle5"/>
    <dgm:cxn modelId="{33088AB1-86CB-4151-85A9-86C9D55D46CD}" type="presParOf" srcId="{161AC536-AFD7-444A-AEE0-B023461DE1F5}" destId="{B7875CC5-FAA5-4E93-9CB5-E87E4D9B34DD}" srcOrd="0" destOrd="0" presId="urn:microsoft.com/office/officeart/2005/8/layout/cycle5"/>
    <dgm:cxn modelId="{606074C1-2E3E-4751-ABB7-3B47010528A7}" type="presParOf" srcId="{161AC536-AFD7-444A-AEE0-B023461DE1F5}" destId="{9F1AF588-74EA-429B-810F-3856BEFA2409}" srcOrd="1" destOrd="0" presId="urn:microsoft.com/office/officeart/2005/8/layout/cycle5"/>
    <dgm:cxn modelId="{32FC09B0-26F7-4E3F-A764-90853B8F59D9}" type="presParOf" srcId="{161AC536-AFD7-444A-AEE0-B023461DE1F5}" destId="{AB00B747-DE8E-45D9-BA8B-ADB1C8C4E174}" srcOrd="2" destOrd="0" presId="urn:microsoft.com/office/officeart/2005/8/layout/cycle5"/>
    <dgm:cxn modelId="{E16B057D-BEE4-4958-B0AB-2DB19860E7F4}" type="presParOf" srcId="{161AC536-AFD7-444A-AEE0-B023461DE1F5}" destId="{AA8AFC45-B5AC-422D-B804-137D67D0BA8D}" srcOrd="3" destOrd="0" presId="urn:microsoft.com/office/officeart/2005/8/layout/cycle5"/>
    <dgm:cxn modelId="{15B5B6DC-5F4F-4C80-954E-4A6AAC1BA46C}" type="presParOf" srcId="{161AC536-AFD7-444A-AEE0-B023461DE1F5}" destId="{AC27383B-0B11-4451-8FCF-DF829AF85CEA}" srcOrd="4" destOrd="0" presId="urn:microsoft.com/office/officeart/2005/8/layout/cycle5"/>
    <dgm:cxn modelId="{0822DDA5-736F-425F-8C14-73211B3083D4}" type="presParOf" srcId="{161AC536-AFD7-444A-AEE0-B023461DE1F5}" destId="{4F6FEEC7-944E-48DE-BBC8-BD0111779D3F}" srcOrd="5" destOrd="0" presId="urn:microsoft.com/office/officeart/2005/8/layout/cycle5"/>
    <dgm:cxn modelId="{DEE6B12C-BA66-4021-BD7D-E08228CF2EFB}" type="presParOf" srcId="{161AC536-AFD7-444A-AEE0-B023461DE1F5}" destId="{70879FDC-563E-4CB8-86D8-D4BA18BA0F36}" srcOrd="6" destOrd="0" presId="urn:microsoft.com/office/officeart/2005/8/layout/cycle5"/>
    <dgm:cxn modelId="{88A67511-3680-4AE6-B2B4-7233C8055AD4}" type="presParOf" srcId="{161AC536-AFD7-444A-AEE0-B023461DE1F5}" destId="{06668985-438A-4A75-B3FF-DFF961D09689}" srcOrd="7" destOrd="0" presId="urn:microsoft.com/office/officeart/2005/8/layout/cycle5"/>
    <dgm:cxn modelId="{61F2A365-C8D6-48E0-AAAB-30F6CA1A04CC}" type="presParOf" srcId="{161AC536-AFD7-444A-AEE0-B023461DE1F5}" destId="{4ABE2798-4FEE-4356-8A38-4826EADCB1DB}" srcOrd="8" destOrd="0" presId="urn:microsoft.com/office/officeart/2005/8/layout/cycle5"/>
    <dgm:cxn modelId="{28F2C7D7-7CE4-454A-88D3-777915564DB9}" type="presParOf" srcId="{161AC536-AFD7-444A-AEE0-B023461DE1F5}" destId="{9437290E-EDB7-4D8B-9CC6-1E1AA772E93B}" srcOrd="9" destOrd="0" presId="urn:microsoft.com/office/officeart/2005/8/layout/cycle5"/>
    <dgm:cxn modelId="{2177521B-CD73-4AE3-9CAA-E49724CC44A2}" type="presParOf" srcId="{161AC536-AFD7-444A-AEE0-B023461DE1F5}" destId="{BCDE8AEA-E0E5-4107-8FAD-02DAD3D364DF}" srcOrd="10" destOrd="0" presId="urn:microsoft.com/office/officeart/2005/8/layout/cycle5"/>
    <dgm:cxn modelId="{25C02D77-DC78-4C7E-8755-D65027952E7E}" type="presParOf" srcId="{161AC536-AFD7-444A-AEE0-B023461DE1F5}" destId="{3B01F15D-A0BF-4D93-BB9A-61EB41BD369F}" srcOrd="11" destOrd="0" presId="urn:microsoft.com/office/officeart/2005/8/layout/cycle5"/>
    <dgm:cxn modelId="{6AD670C2-3438-4860-A76D-AEBC4030656B}" type="presParOf" srcId="{161AC536-AFD7-444A-AEE0-B023461DE1F5}" destId="{E99D2070-67CD-4C58-9B2F-B75CD3AD8B5E}" srcOrd="12" destOrd="0" presId="urn:microsoft.com/office/officeart/2005/8/layout/cycle5"/>
    <dgm:cxn modelId="{E1D3BC39-07E0-4AF4-975B-7A4E79DB500C}" type="presParOf" srcId="{161AC536-AFD7-444A-AEE0-B023461DE1F5}" destId="{80510958-2B6B-4E0D-80CC-9AC39F3A094C}" srcOrd="13" destOrd="0" presId="urn:microsoft.com/office/officeart/2005/8/layout/cycle5"/>
    <dgm:cxn modelId="{6E4CF764-DEE4-4E35-A279-4DE1E327CA1D}" type="presParOf" srcId="{161AC536-AFD7-444A-AEE0-B023461DE1F5}" destId="{226D0733-65EA-46B5-8B1F-F0B903E3043D}" srcOrd="14" destOrd="0" presId="urn:microsoft.com/office/officeart/2005/8/layout/cycle5"/>
    <dgm:cxn modelId="{4D623AEB-12A8-4A54-9CF6-B883808243CE}" type="presParOf" srcId="{161AC536-AFD7-444A-AEE0-B023461DE1F5}" destId="{6E5A1D43-5929-4E52-BB1E-12851AA8C302}" srcOrd="15" destOrd="0" presId="urn:microsoft.com/office/officeart/2005/8/layout/cycle5"/>
    <dgm:cxn modelId="{1FE8EE9D-543E-4100-B856-C057396A321D}" type="presParOf" srcId="{161AC536-AFD7-444A-AEE0-B023461DE1F5}" destId="{4D7CE391-5354-4C9C-B762-C06D1C7CAA7F}" srcOrd="16" destOrd="0" presId="urn:microsoft.com/office/officeart/2005/8/layout/cycle5"/>
    <dgm:cxn modelId="{6D05D762-ABBD-47D5-AA96-44B57A0BBAFF}" type="presParOf" srcId="{161AC536-AFD7-444A-AEE0-B023461DE1F5}" destId="{3F74C65D-EC81-4EED-B123-7920CD88305E}" srcOrd="17" destOrd="0" presId="urn:microsoft.com/office/officeart/2005/8/layout/cycle5"/>
    <dgm:cxn modelId="{91BFFCB4-5B42-4778-95DB-51D0E5C4198C}" type="presParOf" srcId="{161AC536-AFD7-444A-AEE0-B023461DE1F5}" destId="{6396C3BF-AFFB-4815-B605-EB3C6CCFF119}" srcOrd="18" destOrd="0" presId="urn:microsoft.com/office/officeart/2005/8/layout/cycle5"/>
    <dgm:cxn modelId="{41685AD1-BD20-49FE-A48F-B3F9FD15FFC6}" type="presParOf" srcId="{161AC536-AFD7-444A-AEE0-B023461DE1F5}" destId="{DD7A7CD2-DD7C-4CA7-BAC5-6D2BD95444F2}" srcOrd="19" destOrd="0" presId="urn:microsoft.com/office/officeart/2005/8/layout/cycle5"/>
    <dgm:cxn modelId="{3B6DF13C-7D07-42FF-9A29-307BFB4C5699}" type="presParOf" srcId="{161AC536-AFD7-444A-AEE0-B023461DE1F5}" destId="{2AD0151F-C5B1-45C2-B0B0-12E32FC19795}" srcOrd="20" destOrd="0" presId="urn:microsoft.com/office/officeart/2005/8/layout/cycle5"/>
    <dgm:cxn modelId="{667E8FD6-0B96-4083-AA46-8AE8109C4653}" type="presParOf" srcId="{161AC536-AFD7-444A-AEE0-B023461DE1F5}" destId="{C33C29CB-B67D-42FB-92CC-D8A74C96DD50}" srcOrd="21" destOrd="0" presId="urn:microsoft.com/office/officeart/2005/8/layout/cycle5"/>
    <dgm:cxn modelId="{7062BCCB-7DE6-44D7-B3E0-5FFDF894BF92}" type="presParOf" srcId="{161AC536-AFD7-444A-AEE0-B023461DE1F5}" destId="{3ED93B31-865D-439E-B092-EA57007B6ED5}" srcOrd="22" destOrd="0" presId="urn:microsoft.com/office/officeart/2005/8/layout/cycle5"/>
    <dgm:cxn modelId="{9EEFD77A-B892-45F9-B18A-4CD0870A9F7B}" type="presParOf" srcId="{161AC536-AFD7-444A-AEE0-B023461DE1F5}" destId="{1EF0FFBE-56B2-42D1-9381-74918839C3DA}" srcOrd="23"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AC58A8-5E28-4985-8125-8C0EFADF3B54}">
      <dsp:nvSpPr>
        <dsp:cNvPr id="0" name=""/>
        <dsp:cNvSpPr/>
      </dsp:nvSpPr>
      <dsp:spPr>
        <a:xfrm>
          <a:off x="3047" y="673661"/>
          <a:ext cx="2971800" cy="112398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125984" rIns="220472" bIns="125984" numCol="1" spcCol="1270" anchor="ctr" anchorCtr="0">
          <a:noAutofit/>
        </a:bodyPr>
        <a:lstStyle/>
        <a:p>
          <a:pPr marL="0" lvl="0" indent="0" algn="ctr" defTabSz="1377950">
            <a:lnSpc>
              <a:spcPct val="90000"/>
            </a:lnSpc>
            <a:spcBef>
              <a:spcPct val="0"/>
            </a:spcBef>
            <a:spcAft>
              <a:spcPct val="35000"/>
            </a:spcAft>
            <a:buNone/>
          </a:pPr>
          <a:r>
            <a:rPr lang="en-US" sz="3100" kern="1200" dirty="0"/>
            <a:t>Core function</a:t>
          </a:r>
          <a:endParaRPr lang="en-GB" sz="3100" kern="1200" dirty="0"/>
        </a:p>
      </dsp:txBody>
      <dsp:txXfrm>
        <a:off x="3047" y="673661"/>
        <a:ext cx="2971800" cy="1123987"/>
      </dsp:txXfrm>
    </dsp:sp>
    <dsp:sp modelId="{698875A9-24E4-4F51-9607-063E36DDEF84}">
      <dsp:nvSpPr>
        <dsp:cNvPr id="0" name=""/>
        <dsp:cNvSpPr/>
      </dsp:nvSpPr>
      <dsp:spPr>
        <a:xfrm>
          <a:off x="3047" y="1797648"/>
          <a:ext cx="2971800" cy="187209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354" tIns="165354" rIns="220472" bIns="248031" numCol="1" spcCol="1270" anchor="t" anchorCtr="0">
          <a:noAutofit/>
        </a:bodyPr>
        <a:lstStyle/>
        <a:p>
          <a:pPr marL="285750" lvl="1" indent="-285750" algn="l" defTabSz="1377950">
            <a:lnSpc>
              <a:spcPct val="90000"/>
            </a:lnSpc>
            <a:spcBef>
              <a:spcPct val="0"/>
            </a:spcBef>
            <a:spcAft>
              <a:spcPct val="15000"/>
            </a:spcAft>
            <a:buChar char="•"/>
          </a:pPr>
          <a:r>
            <a:rPr lang="en-US" sz="3100" kern="1200" dirty="0"/>
            <a:t>Basic</a:t>
          </a:r>
          <a:endParaRPr lang="en-GB" sz="3100" kern="1200" dirty="0"/>
        </a:p>
        <a:p>
          <a:pPr marL="285750" lvl="1" indent="-285750" algn="l" defTabSz="1377950">
            <a:lnSpc>
              <a:spcPct val="90000"/>
            </a:lnSpc>
            <a:spcBef>
              <a:spcPct val="0"/>
            </a:spcBef>
            <a:spcAft>
              <a:spcPct val="15000"/>
            </a:spcAft>
            <a:buChar char="•"/>
          </a:pPr>
          <a:endParaRPr lang="en-GB" sz="3100" kern="1200" dirty="0"/>
        </a:p>
        <a:p>
          <a:pPr marL="285750" lvl="1" indent="-285750" algn="l" defTabSz="1377950">
            <a:lnSpc>
              <a:spcPct val="90000"/>
            </a:lnSpc>
            <a:spcBef>
              <a:spcPct val="0"/>
            </a:spcBef>
            <a:spcAft>
              <a:spcPct val="15000"/>
            </a:spcAft>
            <a:buChar char="•"/>
          </a:pPr>
          <a:r>
            <a:rPr lang="en-US" sz="3100" kern="1200" dirty="0"/>
            <a:t>Applied</a:t>
          </a:r>
          <a:endParaRPr lang="en-GB" sz="3100" kern="1200" dirty="0"/>
        </a:p>
      </dsp:txBody>
      <dsp:txXfrm>
        <a:off x="3047" y="1797648"/>
        <a:ext cx="2971800" cy="1872090"/>
      </dsp:txXfrm>
    </dsp:sp>
    <dsp:sp modelId="{759D5A50-ED36-43EC-8C6B-32ABED847B9B}">
      <dsp:nvSpPr>
        <dsp:cNvPr id="0" name=""/>
        <dsp:cNvSpPr/>
      </dsp:nvSpPr>
      <dsp:spPr>
        <a:xfrm>
          <a:off x="3390900" y="673661"/>
          <a:ext cx="2971800" cy="112398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125984" rIns="220472" bIns="125984" numCol="1" spcCol="1270" anchor="ctr" anchorCtr="0">
          <a:noAutofit/>
        </a:bodyPr>
        <a:lstStyle/>
        <a:p>
          <a:pPr marL="0" lvl="0" indent="0" algn="ctr" defTabSz="1377950">
            <a:lnSpc>
              <a:spcPct val="90000"/>
            </a:lnSpc>
            <a:spcBef>
              <a:spcPct val="0"/>
            </a:spcBef>
            <a:spcAft>
              <a:spcPct val="35000"/>
            </a:spcAft>
            <a:buNone/>
          </a:pPr>
          <a:r>
            <a:rPr lang="en-US" sz="3100" kern="1200" dirty="0"/>
            <a:t>Information needs</a:t>
          </a:r>
          <a:endParaRPr lang="en-GB" sz="3100" kern="1200" dirty="0"/>
        </a:p>
      </dsp:txBody>
      <dsp:txXfrm>
        <a:off x="3390900" y="673661"/>
        <a:ext cx="2971800" cy="1123987"/>
      </dsp:txXfrm>
    </dsp:sp>
    <dsp:sp modelId="{A3B1096B-1A4A-4209-AC07-989AEF1BA38F}">
      <dsp:nvSpPr>
        <dsp:cNvPr id="0" name=""/>
        <dsp:cNvSpPr/>
      </dsp:nvSpPr>
      <dsp:spPr>
        <a:xfrm>
          <a:off x="3390900" y="1797648"/>
          <a:ext cx="2971800" cy="187209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354" tIns="165354" rIns="220472" bIns="248031" numCol="1" spcCol="1270" anchor="t" anchorCtr="0">
          <a:noAutofit/>
        </a:bodyPr>
        <a:lstStyle/>
        <a:p>
          <a:pPr marL="285750" lvl="1" indent="-285750" algn="l" defTabSz="1377950">
            <a:lnSpc>
              <a:spcPct val="90000"/>
            </a:lnSpc>
            <a:spcBef>
              <a:spcPct val="0"/>
            </a:spcBef>
            <a:spcAft>
              <a:spcPct val="15000"/>
            </a:spcAft>
            <a:buChar char="•"/>
          </a:pPr>
          <a:r>
            <a:rPr lang="en-US" sz="3100" kern="1200" dirty="0"/>
            <a:t>Descriptive</a:t>
          </a:r>
          <a:endParaRPr lang="en-GB" sz="3100" kern="1200" dirty="0"/>
        </a:p>
        <a:p>
          <a:pPr marL="285750" lvl="1" indent="-285750" algn="l" defTabSz="1377950">
            <a:lnSpc>
              <a:spcPct val="90000"/>
            </a:lnSpc>
            <a:spcBef>
              <a:spcPct val="0"/>
            </a:spcBef>
            <a:spcAft>
              <a:spcPct val="15000"/>
            </a:spcAft>
            <a:buChar char="•"/>
          </a:pPr>
          <a:r>
            <a:rPr lang="en-US" sz="3100" kern="1200" dirty="0"/>
            <a:t>Explanatory</a:t>
          </a:r>
          <a:endParaRPr lang="en-GB" sz="3100" kern="1200" dirty="0"/>
        </a:p>
        <a:p>
          <a:pPr marL="285750" lvl="1" indent="-285750" algn="l" defTabSz="1377950">
            <a:lnSpc>
              <a:spcPct val="90000"/>
            </a:lnSpc>
            <a:spcBef>
              <a:spcPct val="0"/>
            </a:spcBef>
            <a:spcAft>
              <a:spcPct val="15000"/>
            </a:spcAft>
            <a:buChar char="•"/>
          </a:pPr>
          <a:r>
            <a:rPr lang="en-US" sz="3100" kern="1200" dirty="0"/>
            <a:t>Exploratory</a:t>
          </a:r>
          <a:endParaRPr lang="en-GB" sz="3100" kern="1200" dirty="0"/>
        </a:p>
      </dsp:txBody>
      <dsp:txXfrm>
        <a:off x="3390900" y="1797648"/>
        <a:ext cx="2971800" cy="1872090"/>
      </dsp:txXfrm>
    </dsp:sp>
    <dsp:sp modelId="{17A4AF45-1575-4416-BF6F-E3ADFA22B6D4}">
      <dsp:nvSpPr>
        <dsp:cNvPr id="0" name=""/>
        <dsp:cNvSpPr/>
      </dsp:nvSpPr>
      <dsp:spPr>
        <a:xfrm>
          <a:off x="6778752" y="673661"/>
          <a:ext cx="2971800" cy="112398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0472" tIns="125984" rIns="220472" bIns="125984" numCol="1" spcCol="1270" anchor="ctr" anchorCtr="0">
          <a:noAutofit/>
        </a:bodyPr>
        <a:lstStyle/>
        <a:p>
          <a:pPr marL="0" lvl="0" indent="0" algn="ctr" defTabSz="1377950">
            <a:lnSpc>
              <a:spcPct val="90000"/>
            </a:lnSpc>
            <a:spcBef>
              <a:spcPct val="0"/>
            </a:spcBef>
            <a:spcAft>
              <a:spcPct val="35000"/>
            </a:spcAft>
            <a:buNone/>
          </a:pPr>
          <a:r>
            <a:rPr lang="en-US" sz="3100" kern="1200" dirty="0"/>
            <a:t>Data</a:t>
          </a:r>
          <a:endParaRPr lang="en-GB" sz="3100" kern="1200" dirty="0"/>
        </a:p>
      </dsp:txBody>
      <dsp:txXfrm>
        <a:off x="6778752" y="673661"/>
        <a:ext cx="2971800" cy="1123987"/>
      </dsp:txXfrm>
    </dsp:sp>
    <dsp:sp modelId="{62924508-F9EF-4CB1-AD3E-A7248DA56841}">
      <dsp:nvSpPr>
        <dsp:cNvPr id="0" name=""/>
        <dsp:cNvSpPr/>
      </dsp:nvSpPr>
      <dsp:spPr>
        <a:xfrm>
          <a:off x="6778752" y="1797648"/>
          <a:ext cx="2971800" cy="187209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5354" tIns="165354" rIns="220472" bIns="248031" numCol="1" spcCol="1270" anchor="t" anchorCtr="0">
          <a:noAutofit/>
        </a:bodyPr>
        <a:lstStyle/>
        <a:p>
          <a:pPr marL="285750" lvl="1" indent="-285750" algn="l" defTabSz="1377950">
            <a:lnSpc>
              <a:spcPct val="90000"/>
            </a:lnSpc>
            <a:spcBef>
              <a:spcPct val="0"/>
            </a:spcBef>
            <a:spcAft>
              <a:spcPct val="15000"/>
            </a:spcAft>
            <a:buChar char="•"/>
          </a:pPr>
          <a:r>
            <a:rPr lang="en-US" sz="3100" kern="1200" dirty="0"/>
            <a:t>Primary</a:t>
          </a:r>
          <a:endParaRPr lang="en-GB" sz="3100" kern="1200" dirty="0"/>
        </a:p>
        <a:p>
          <a:pPr marL="285750" lvl="1" indent="-285750" algn="l" defTabSz="1377950">
            <a:lnSpc>
              <a:spcPct val="90000"/>
            </a:lnSpc>
            <a:spcBef>
              <a:spcPct val="0"/>
            </a:spcBef>
            <a:spcAft>
              <a:spcPct val="15000"/>
            </a:spcAft>
            <a:buChar char="•"/>
          </a:pPr>
          <a:endParaRPr lang="en-GB" sz="3100" kern="1200" dirty="0"/>
        </a:p>
        <a:p>
          <a:pPr marL="285750" lvl="1" indent="-285750" algn="l" defTabSz="1377950">
            <a:lnSpc>
              <a:spcPct val="90000"/>
            </a:lnSpc>
            <a:spcBef>
              <a:spcPct val="0"/>
            </a:spcBef>
            <a:spcAft>
              <a:spcPct val="15000"/>
            </a:spcAft>
            <a:buChar char="•"/>
          </a:pPr>
          <a:r>
            <a:rPr lang="en-US" sz="3100" kern="1200" dirty="0"/>
            <a:t>Secondary</a:t>
          </a:r>
          <a:endParaRPr lang="en-GB" sz="3100" kern="1200" dirty="0"/>
        </a:p>
      </dsp:txBody>
      <dsp:txXfrm>
        <a:off x="6778752" y="1797648"/>
        <a:ext cx="2971800" cy="18720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875CC5-FAA5-4E93-9CB5-E87E4D9B34DD}">
      <dsp:nvSpPr>
        <dsp:cNvPr id="0" name=""/>
        <dsp:cNvSpPr/>
      </dsp:nvSpPr>
      <dsp:spPr>
        <a:xfrm>
          <a:off x="2003888" y="1480"/>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Identifying the problem/question</a:t>
          </a:r>
          <a:endParaRPr lang="en-GB" sz="1200" kern="1200" dirty="0"/>
        </a:p>
      </dsp:txBody>
      <dsp:txXfrm>
        <a:off x="2042026" y="39618"/>
        <a:ext cx="1125675" cy="704992"/>
      </dsp:txXfrm>
    </dsp:sp>
    <dsp:sp modelId="{AB00B747-DE8E-45D9-BA8B-ADB1C8C4E174}">
      <dsp:nvSpPr>
        <dsp:cNvPr id="0" name=""/>
        <dsp:cNvSpPr/>
      </dsp:nvSpPr>
      <dsp:spPr>
        <a:xfrm>
          <a:off x="765475" y="392115"/>
          <a:ext cx="3678777" cy="3678777"/>
        </a:xfrm>
        <a:custGeom>
          <a:avLst/>
          <a:gdLst/>
          <a:ahLst/>
          <a:cxnLst/>
          <a:rect l="0" t="0" r="0" b="0"/>
          <a:pathLst>
            <a:path>
              <a:moveTo>
                <a:pt x="2591302" y="160705"/>
              </a:moveTo>
              <a:arcTo wR="1839388" hR="1839388" stAng="17647709" swAng="92309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A8AFC45-B5AC-422D-B804-137D67D0BA8D}">
      <dsp:nvSpPr>
        <dsp:cNvPr id="0" name=""/>
        <dsp:cNvSpPr/>
      </dsp:nvSpPr>
      <dsp:spPr>
        <a:xfrm>
          <a:off x="3596845" y="921175"/>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Research design</a:t>
          </a:r>
          <a:endParaRPr lang="en-GB" sz="1200" kern="1200" dirty="0"/>
        </a:p>
      </dsp:txBody>
      <dsp:txXfrm>
        <a:off x="3634983" y="959313"/>
        <a:ext cx="1125675" cy="704992"/>
      </dsp:txXfrm>
    </dsp:sp>
    <dsp:sp modelId="{4F6FEEC7-944E-48DE-BBC8-BD0111779D3F}">
      <dsp:nvSpPr>
        <dsp:cNvPr id="0" name=""/>
        <dsp:cNvSpPr/>
      </dsp:nvSpPr>
      <dsp:spPr>
        <a:xfrm>
          <a:off x="760632" y="375712"/>
          <a:ext cx="3678777" cy="3678777"/>
        </a:xfrm>
        <a:custGeom>
          <a:avLst/>
          <a:gdLst/>
          <a:ahLst/>
          <a:cxnLst/>
          <a:rect l="0" t="0" r="0" b="0"/>
          <a:pathLst>
            <a:path>
              <a:moveTo>
                <a:pt x="3652622" y="1530299"/>
              </a:moveTo>
              <a:arcTo wR="1839388" hR="1839388" stAng="21019571" swAng="119896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0879FDC-563E-4CB8-86D8-D4BA18BA0F36}">
      <dsp:nvSpPr>
        <dsp:cNvPr id="0" name=""/>
        <dsp:cNvSpPr/>
      </dsp:nvSpPr>
      <dsp:spPr>
        <a:xfrm>
          <a:off x="3593700" y="2747307"/>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Data collection</a:t>
          </a:r>
          <a:endParaRPr lang="en-GB" sz="1200" kern="1200" dirty="0"/>
        </a:p>
      </dsp:txBody>
      <dsp:txXfrm>
        <a:off x="3631838" y="2785445"/>
        <a:ext cx="1125675" cy="704992"/>
      </dsp:txXfrm>
    </dsp:sp>
    <dsp:sp modelId="{4ABE2798-4FEE-4356-8A38-4826EADCB1DB}">
      <dsp:nvSpPr>
        <dsp:cNvPr id="0" name=""/>
        <dsp:cNvSpPr/>
      </dsp:nvSpPr>
      <dsp:spPr>
        <a:xfrm>
          <a:off x="745238" y="399243"/>
          <a:ext cx="3678777" cy="3678777"/>
        </a:xfrm>
        <a:custGeom>
          <a:avLst/>
          <a:gdLst/>
          <a:ahLst/>
          <a:cxnLst/>
          <a:rect l="0" t="0" r="0" b="0"/>
          <a:pathLst>
            <a:path>
              <a:moveTo>
                <a:pt x="3030711" y="3240852"/>
              </a:moveTo>
              <a:arcTo wR="1839388" hR="1839388" stAng="2978016" swAng="93149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396C3BF-AFFB-4815-B605-EB3C6CCFF119}">
      <dsp:nvSpPr>
        <dsp:cNvPr id="0" name=""/>
        <dsp:cNvSpPr/>
      </dsp:nvSpPr>
      <dsp:spPr>
        <a:xfrm>
          <a:off x="2003888" y="3680258"/>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Data analysis and interpretation</a:t>
          </a:r>
          <a:endParaRPr lang="en-GB" sz="1200" kern="1200" dirty="0"/>
        </a:p>
      </dsp:txBody>
      <dsp:txXfrm>
        <a:off x="2042026" y="3718396"/>
        <a:ext cx="1125675" cy="704992"/>
      </dsp:txXfrm>
    </dsp:sp>
    <dsp:sp modelId="{2AD0151F-C5B1-45C2-B0B0-12E32FC19795}">
      <dsp:nvSpPr>
        <dsp:cNvPr id="0" name=""/>
        <dsp:cNvSpPr/>
      </dsp:nvSpPr>
      <dsp:spPr>
        <a:xfrm>
          <a:off x="765475" y="392115"/>
          <a:ext cx="3678777" cy="3678777"/>
        </a:xfrm>
        <a:custGeom>
          <a:avLst/>
          <a:gdLst/>
          <a:ahLst/>
          <a:cxnLst/>
          <a:rect l="0" t="0" r="0" b="0"/>
          <a:pathLst>
            <a:path>
              <a:moveTo>
                <a:pt x="1087475" y="3518072"/>
              </a:moveTo>
              <a:arcTo wR="1839388" hR="1839388" stAng="6847709" swAng="92309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2155B29-B0E1-489B-BECF-39F6A19BB095}">
      <dsp:nvSpPr>
        <dsp:cNvPr id="0" name=""/>
        <dsp:cNvSpPr/>
      </dsp:nvSpPr>
      <dsp:spPr>
        <a:xfrm>
          <a:off x="410930" y="2760564"/>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Congruence with existing literature</a:t>
          </a:r>
          <a:endParaRPr lang="en-GB" sz="1200" kern="1200" dirty="0"/>
        </a:p>
      </dsp:txBody>
      <dsp:txXfrm>
        <a:off x="449068" y="2798702"/>
        <a:ext cx="1125675" cy="704992"/>
      </dsp:txXfrm>
    </dsp:sp>
    <dsp:sp modelId="{1851B610-5CE0-4253-A637-B33426C36E6F}">
      <dsp:nvSpPr>
        <dsp:cNvPr id="0" name=""/>
        <dsp:cNvSpPr/>
      </dsp:nvSpPr>
      <dsp:spPr>
        <a:xfrm>
          <a:off x="765475" y="392115"/>
          <a:ext cx="3678777" cy="3678777"/>
        </a:xfrm>
        <a:custGeom>
          <a:avLst/>
          <a:gdLst/>
          <a:ahLst/>
          <a:cxnLst/>
          <a:rect l="0" t="0" r="0" b="0"/>
          <a:pathLst>
            <a:path>
              <a:moveTo>
                <a:pt x="28640" y="2162716"/>
              </a:moveTo>
              <a:arcTo wR="1839388" hR="1839388" stAng="10192556" swAng="121488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C33C29CB-B67D-42FB-92CC-D8A74C96DD50}">
      <dsp:nvSpPr>
        <dsp:cNvPr id="0" name=""/>
        <dsp:cNvSpPr/>
      </dsp:nvSpPr>
      <dsp:spPr>
        <a:xfrm>
          <a:off x="410930" y="921175"/>
          <a:ext cx="1201951" cy="7812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Development of new theory</a:t>
          </a:r>
          <a:endParaRPr lang="en-GB" sz="1200" kern="1200" dirty="0"/>
        </a:p>
      </dsp:txBody>
      <dsp:txXfrm>
        <a:off x="449068" y="959313"/>
        <a:ext cx="1125675" cy="704992"/>
      </dsp:txXfrm>
    </dsp:sp>
    <dsp:sp modelId="{1EF0FFBE-56B2-42D1-9381-74918839C3DA}">
      <dsp:nvSpPr>
        <dsp:cNvPr id="0" name=""/>
        <dsp:cNvSpPr/>
      </dsp:nvSpPr>
      <dsp:spPr>
        <a:xfrm>
          <a:off x="765475" y="392115"/>
          <a:ext cx="3678777" cy="3678777"/>
        </a:xfrm>
        <a:custGeom>
          <a:avLst/>
          <a:gdLst/>
          <a:ahLst/>
          <a:cxnLst/>
          <a:rect l="0" t="0" r="0" b="0"/>
          <a:pathLst>
            <a:path>
              <a:moveTo>
                <a:pt x="669060" y="420346"/>
              </a:moveTo>
              <a:arcTo wR="1839388" hR="1839388" stAng="13829193" swAng="92309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875CC5-FAA5-4E93-9CB5-E87E4D9B34DD}">
      <dsp:nvSpPr>
        <dsp:cNvPr id="0" name=""/>
        <dsp:cNvSpPr/>
      </dsp:nvSpPr>
      <dsp:spPr>
        <a:xfrm>
          <a:off x="2010789" y="1945"/>
          <a:ext cx="810369" cy="5267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Identify problem</a:t>
          </a:r>
          <a:endParaRPr lang="en-GB" sz="1200" kern="1200" dirty="0"/>
        </a:p>
      </dsp:txBody>
      <dsp:txXfrm>
        <a:off x="2036502" y="27658"/>
        <a:ext cx="758943" cy="475313"/>
      </dsp:txXfrm>
    </dsp:sp>
    <dsp:sp modelId="{AB00B747-DE8E-45D9-BA8B-ADB1C8C4E174}">
      <dsp:nvSpPr>
        <dsp:cNvPr id="0" name=""/>
        <dsp:cNvSpPr/>
      </dsp:nvSpPr>
      <dsp:spPr>
        <a:xfrm>
          <a:off x="585789" y="265315"/>
          <a:ext cx="3660369" cy="3660369"/>
        </a:xfrm>
        <a:custGeom>
          <a:avLst/>
          <a:gdLst/>
          <a:ahLst/>
          <a:cxnLst/>
          <a:rect l="0" t="0" r="0" b="0"/>
          <a:pathLst>
            <a:path>
              <a:moveTo>
                <a:pt x="2307941" y="63457"/>
              </a:moveTo>
              <a:arcTo wR="1830184" hR="1830184" stAng="17107916" swAng="42265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AA8AFC45-B5AC-422D-B804-137D67D0BA8D}">
      <dsp:nvSpPr>
        <dsp:cNvPr id="0" name=""/>
        <dsp:cNvSpPr/>
      </dsp:nvSpPr>
      <dsp:spPr>
        <a:xfrm>
          <a:off x="3175444" y="307326"/>
          <a:ext cx="1069330" cy="988074"/>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Produce the theoretical framework</a:t>
          </a:r>
          <a:endParaRPr lang="en-GB" sz="1200" kern="1200" dirty="0"/>
        </a:p>
      </dsp:txBody>
      <dsp:txXfrm>
        <a:off x="3223678" y="355560"/>
        <a:ext cx="972862" cy="891606"/>
      </dsp:txXfrm>
    </dsp:sp>
    <dsp:sp modelId="{4F6FEEC7-944E-48DE-BBC8-BD0111779D3F}">
      <dsp:nvSpPr>
        <dsp:cNvPr id="0" name=""/>
        <dsp:cNvSpPr/>
      </dsp:nvSpPr>
      <dsp:spPr>
        <a:xfrm>
          <a:off x="562337" y="215151"/>
          <a:ext cx="3660369" cy="3660369"/>
        </a:xfrm>
        <a:custGeom>
          <a:avLst/>
          <a:gdLst/>
          <a:ahLst/>
          <a:cxnLst/>
          <a:rect l="0" t="0" r="0" b="0"/>
          <a:pathLst>
            <a:path>
              <a:moveTo>
                <a:pt x="3523914" y="1136746"/>
              </a:moveTo>
              <a:arcTo wR="1830184" hR="1830184" stAng="20264104" swAng="34714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70879FDC-563E-4CB8-86D8-D4BA18BA0F36}">
      <dsp:nvSpPr>
        <dsp:cNvPr id="0" name=""/>
        <dsp:cNvSpPr/>
      </dsp:nvSpPr>
      <dsp:spPr>
        <a:xfrm>
          <a:off x="3635173" y="1585411"/>
          <a:ext cx="1203381" cy="1005388"/>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Write the hypotheses</a:t>
          </a:r>
          <a:endParaRPr lang="en-GB" sz="1200" kern="1200" dirty="0"/>
        </a:p>
      </dsp:txBody>
      <dsp:txXfrm>
        <a:off x="3684252" y="1634490"/>
        <a:ext cx="1105223" cy="907230"/>
      </dsp:txXfrm>
    </dsp:sp>
    <dsp:sp modelId="{4ABE2798-4FEE-4356-8A38-4826EADCB1DB}">
      <dsp:nvSpPr>
        <dsp:cNvPr id="0" name=""/>
        <dsp:cNvSpPr/>
      </dsp:nvSpPr>
      <dsp:spPr>
        <a:xfrm>
          <a:off x="528861" y="484106"/>
          <a:ext cx="3660369" cy="3660369"/>
        </a:xfrm>
        <a:custGeom>
          <a:avLst/>
          <a:gdLst/>
          <a:ahLst/>
          <a:cxnLst/>
          <a:rect l="0" t="0" r="0" b="0"/>
          <a:pathLst>
            <a:path>
              <a:moveTo>
                <a:pt x="3625758" y="2184432"/>
              </a:moveTo>
              <a:arcTo wR="1830184" hR="1830184" stAng="669632" swAng="44620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9437290E-EDB7-4D8B-9CC6-1E1AA772E93B}">
      <dsp:nvSpPr>
        <dsp:cNvPr id="0" name=""/>
        <dsp:cNvSpPr/>
      </dsp:nvSpPr>
      <dsp:spPr>
        <a:xfrm>
          <a:off x="3108364" y="2972201"/>
          <a:ext cx="1234662" cy="913999"/>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Formulate the constructs and concepts definition</a:t>
          </a:r>
          <a:endParaRPr lang="en-GB" sz="1200" kern="1200" dirty="0"/>
        </a:p>
      </dsp:txBody>
      <dsp:txXfrm>
        <a:off x="3152982" y="3016819"/>
        <a:ext cx="1145426" cy="824763"/>
      </dsp:txXfrm>
    </dsp:sp>
    <dsp:sp modelId="{3B01F15D-A0BF-4D93-BB9A-61EB41BD369F}">
      <dsp:nvSpPr>
        <dsp:cNvPr id="0" name=""/>
        <dsp:cNvSpPr/>
      </dsp:nvSpPr>
      <dsp:spPr>
        <a:xfrm>
          <a:off x="830962" y="226908"/>
          <a:ext cx="3660369" cy="3660369"/>
        </a:xfrm>
        <a:custGeom>
          <a:avLst/>
          <a:gdLst/>
          <a:ahLst/>
          <a:cxnLst/>
          <a:rect l="0" t="0" r="0" b="0"/>
          <a:pathLst>
            <a:path>
              <a:moveTo>
                <a:pt x="2220697" y="3618221"/>
              </a:moveTo>
              <a:arcTo wR="1830184" hR="1830184" stAng="4660793" swAng="32884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E99D2070-67CD-4C58-9B2F-B75CD3AD8B5E}">
      <dsp:nvSpPr>
        <dsp:cNvPr id="0" name=""/>
        <dsp:cNvSpPr/>
      </dsp:nvSpPr>
      <dsp:spPr>
        <a:xfrm>
          <a:off x="2010789" y="3662314"/>
          <a:ext cx="810369" cy="5267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Design the research</a:t>
          </a:r>
          <a:endParaRPr lang="en-GB" sz="1000" kern="1200" dirty="0"/>
        </a:p>
      </dsp:txBody>
      <dsp:txXfrm>
        <a:off x="2036502" y="3688027"/>
        <a:ext cx="758943" cy="475313"/>
      </dsp:txXfrm>
    </dsp:sp>
    <dsp:sp modelId="{226D0733-65EA-46B5-8B1F-F0B903E3043D}">
      <dsp:nvSpPr>
        <dsp:cNvPr id="0" name=""/>
        <dsp:cNvSpPr/>
      </dsp:nvSpPr>
      <dsp:spPr>
        <a:xfrm>
          <a:off x="585789" y="265315"/>
          <a:ext cx="3660369" cy="3660369"/>
        </a:xfrm>
        <a:custGeom>
          <a:avLst/>
          <a:gdLst/>
          <a:ahLst/>
          <a:cxnLst/>
          <a:rect l="0" t="0" r="0" b="0"/>
          <a:pathLst>
            <a:path>
              <a:moveTo>
                <a:pt x="1308818" y="3584537"/>
              </a:moveTo>
              <a:arcTo wR="1830184" hR="1830184" stAng="6393067" swAng="68200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E5A1D43-5929-4E52-BB1E-12851AA8C302}">
      <dsp:nvSpPr>
        <dsp:cNvPr id="0" name=""/>
        <dsp:cNvSpPr/>
      </dsp:nvSpPr>
      <dsp:spPr>
        <a:xfrm>
          <a:off x="716653" y="3126266"/>
          <a:ext cx="810369" cy="5267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dirty="0"/>
            <a:t>Collect the data</a:t>
          </a:r>
          <a:endParaRPr lang="en-GB" sz="1000" kern="1200" dirty="0"/>
        </a:p>
      </dsp:txBody>
      <dsp:txXfrm>
        <a:off x="742366" y="3151979"/>
        <a:ext cx="758943" cy="475313"/>
      </dsp:txXfrm>
    </dsp:sp>
    <dsp:sp modelId="{3F74C65D-EC81-4EED-B123-7920CD88305E}">
      <dsp:nvSpPr>
        <dsp:cNvPr id="0" name=""/>
        <dsp:cNvSpPr/>
      </dsp:nvSpPr>
      <dsp:spPr>
        <a:xfrm>
          <a:off x="585789" y="265315"/>
          <a:ext cx="3660369" cy="3660369"/>
        </a:xfrm>
        <a:custGeom>
          <a:avLst/>
          <a:gdLst/>
          <a:ahLst/>
          <a:cxnLst/>
          <a:rect l="0" t="0" r="0" b="0"/>
          <a:pathLst>
            <a:path>
              <a:moveTo>
                <a:pt x="246689" y="2747856"/>
              </a:moveTo>
              <a:arcTo wR="1830184" hR="1830184" stAng="8994404" swAng="760265"/>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396C3BF-AFFB-4815-B605-EB3C6CCFF119}">
      <dsp:nvSpPr>
        <dsp:cNvPr id="0" name=""/>
        <dsp:cNvSpPr/>
      </dsp:nvSpPr>
      <dsp:spPr>
        <a:xfrm>
          <a:off x="181350" y="1676399"/>
          <a:ext cx="808878" cy="83820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noProof="0" dirty="0"/>
            <a:t>Analyse and interpret the data</a:t>
          </a:r>
        </a:p>
      </dsp:txBody>
      <dsp:txXfrm>
        <a:off x="220836" y="1715885"/>
        <a:ext cx="729906" cy="759229"/>
      </dsp:txXfrm>
    </dsp:sp>
    <dsp:sp modelId="{2AD0151F-C5B1-45C2-B0B0-12E32FC19795}">
      <dsp:nvSpPr>
        <dsp:cNvPr id="0" name=""/>
        <dsp:cNvSpPr/>
      </dsp:nvSpPr>
      <dsp:spPr>
        <a:xfrm>
          <a:off x="585789" y="265315"/>
          <a:ext cx="3660369" cy="3660369"/>
        </a:xfrm>
        <a:custGeom>
          <a:avLst/>
          <a:gdLst/>
          <a:ahLst/>
          <a:cxnLst/>
          <a:rect l="0" t="0" r="0" b="0"/>
          <a:pathLst>
            <a:path>
              <a:moveTo>
                <a:pt x="68885" y="1332791"/>
              </a:moveTo>
              <a:arcTo wR="1830184" hR="1830184" stAng="11746185" swAng="457300"/>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C33C29CB-B67D-42FB-92CC-D8A74C96DD50}">
      <dsp:nvSpPr>
        <dsp:cNvPr id="0" name=""/>
        <dsp:cNvSpPr/>
      </dsp:nvSpPr>
      <dsp:spPr>
        <a:xfrm>
          <a:off x="567646" y="307326"/>
          <a:ext cx="1108382" cy="9880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dirty="0"/>
            <a:t>Implement or refine the theory</a:t>
          </a:r>
          <a:endParaRPr lang="en-GB" sz="1100" kern="1200" dirty="0"/>
        </a:p>
      </dsp:txBody>
      <dsp:txXfrm>
        <a:off x="615880" y="355560"/>
        <a:ext cx="1011914" cy="891606"/>
      </dsp:txXfrm>
    </dsp:sp>
    <dsp:sp modelId="{1EF0FFBE-56B2-42D1-9381-74918839C3DA}">
      <dsp:nvSpPr>
        <dsp:cNvPr id="0" name=""/>
        <dsp:cNvSpPr/>
      </dsp:nvSpPr>
      <dsp:spPr>
        <a:xfrm>
          <a:off x="585789" y="265315"/>
          <a:ext cx="3660369" cy="3660369"/>
        </a:xfrm>
        <a:custGeom>
          <a:avLst/>
          <a:gdLst/>
          <a:ahLst/>
          <a:cxnLst/>
          <a:rect l="0" t="0" r="0" b="0"/>
          <a:pathLst>
            <a:path>
              <a:moveTo>
                <a:pt x="1155278" y="128985"/>
              </a:moveTo>
              <a:arcTo wR="1830184" hR="1830184" stAng="14901635" swAng="398450"/>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50443" y="0"/>
            <a:ext cx="2945659" cy="493554"/>
          </a:xfrm>
          <a:prstGeom prst="rect">
            <a:avLst/>
          </a:prstGeom>
        </p:spPr>
        <p:txBody>
          <a:bodyPr vert="horz" lIns="91440" tIns="45720" rIns="91440" bIns="45720" rtlCol="0"/>
          <a:lstStyle>
            <a:lvl1pPr algn="r">
              <a:defRPr sz="1200"/>
            </a:lvl1pPr>
          </a:lstStyle>
          <a:p>
            <a:fld id="{128FCA9C-FF92-4024-BDEC-A6D3B663DC09}" type="datetimeFigureOut">
              <a:rPr lang="en-US"/>
              <a:t>1/29/2018</a:t>
            </a:fld>
            <a:endParaRPr/>
          </a:p>
        </p:txBody>
      </p:sp>
      <p:sp>
        <p:nvSpPr>
          <p:cNvPr id="4" name="Footer Placeholder 3"/>
          <p:cNvSpPr>
            <a:spLocks noGrp="1"/>
          </p:cNvSpPr>
          <p:nvPr>
            <p:ph type="ftr" sz="quarter" idx="2"/>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50443" y="9375808"/>
            <a:ext cx="2945659" cy="493554"/>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50443" y="0"/>
            <a:ext cx="2945659" cy="493554"/>
          </a:xfrm>
          <a:prstGeom prst="rect">
            <a:avLst/>
          </a:prstGeom>
        </p:spPr>
        <p:txBody>
          <a:bodyPr vert="horz" lIns="91440" tIns="45720" rIns="91440" bIns="45720" rtlCol="0"/>
          <a:lstStyle>
            <a:lvl1pPr algn="r">
              <a:defRPr sz="1200"/>
            </a:lvl1pPr>
          </a:lstStyle>
          <a:p>
            <a:fld id="{772AB877-E7B1-4681-847E-D0918612832B}" type="datetimeFigureOut">
              <a:rPr lang="en-US"/>
              <a:t>1/29/2018</a:t>
            </a:fld>
            <a:endParaRPr/>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50443" y="9375808"/>
            <a:ext cx="2945659" cy="493554"/>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39775"/>
            <a:ext cx="6578600" cy="370205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3</a:t>
            </a:fld>
            <a:endParaRPr lang="en-US"/>
          </a:p>
        </p:txBody>
      </p:sp>
    </p:spTree>
    <p:extLst>
      <p:ext uri="{BB962C8B-B14F-4D97-AF65-F5344CB8AC3E}">
        <p14:creationId xmlns:p14="http://schemas.microsoft.com/office/powerpoint/2010/main" val="18821683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9538" y="739775"/>
            <a:ext cx="6578600" cy="3702050"/>
          </a:xfrm>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4</a:t>
            </a:fld>
            <a:endParaRPr lang="en-US"/>
          </a:p>
        </p:txBody>
      </p:sp>
    </p:spTree>
    <p:extLst>
      <p:ext uri="{BB962C8B-B14F-4D97-AF65-F5344CB8AC3E}">
        <p14:creationId xmlns:p14="http://schemas.microsoft.com/office/powerpoint/2010/main" val="33101656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C1765240-B1D0-432A-AC67-B28506C751E8}" type="slidenum">
              <a:rPr lang="en-US" smtClean="0"/>
              <a:pPr>
                <a:defRPr/>
              </a:pPr>
              <a:t>28</a:t>
            </a:fld>
            <a:endParaRPr lang="en-US"/>
          </a:p>
        </p:txBody>
      </p:sp>
    </p:spTree>
    <p:extLst>
      <p:ext uri="{BB962C8B-B14F-4D97-AF65-F5344CB8AC3E}">
        <p14:creationId xmlns:p14="http://schemas.microsoft.com/office/powerpoint/2010/main" val="3586307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mod="1">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1/29/2018</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1/29/2018</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1/29/2018</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1/29/2018</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1/29/2018</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1/29/2018</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1/29/2018</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1/29/2018</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1/29/2018</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1/29/2018</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1/29/2018</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SBPD7010 </a:t>
            </a:r>
            <a:br>
              <a:rPr lang="en-US" dirty="0"/>
            </a:br>
            <a:r>
              <a:rPr lang="en-US" dirty="0"/>
              <a:t>QUANTITATIVE RESEARCH METHODS</a:t>
            </a:r>
          </a:p>
        </p:txBody>
      </p:sp>
      <p:sp>
        <p:nvSpPr>
          <p:cNvPr id="3" name="Subtitle 2"/>
          <p:cNvSpPr>
            <a:spLocks noGrp="1"/>
          </p:cNvSpPr>
          <p:nvPr>
            <p:ph type="subTitle" idx="1"/>
          </p:nvPr>
        </p:nvSpPr>
        <p:spPr/>
        <p:txBody>
          <a:bodyPr/>
          <a:lstStyle/>
          <a:p>
            <a:r>
              <a:rPr lang="en-US" b="1" dirty="0"/>
              <a:t>Unit 1 Introduction</a:t>
            </a:r>
            <a:endParaRPr lang="en-US"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topics</a:t>
            </a:r>
          </a:p>
        </p:txBody>
      </p:sp>
      <p:sp>
        <p:nvSpPr>
          <p:cNvPr id="3" name="Content Placeholder 2"/>
          <p:cNvSpPr>
            <a:spLocks noGrp="1"/>
          </p:cNvSpPr>
          <p:nvPr>
            <p:ph idx="1"/>
          </p:nvPr>
        </p:nvSpPr>
        <p:spPr/>
        <p:txBody>
          <a:bodyPr/>
          <a:lstStyle/>
          <a:p>
            <a:r>
              <a:rPr lang="en-AU" altLang="zh-CN" sz="2800" dirty="0">
                <a:ea typeface="SimSun" pitchFamily="2" charset="-122"/>
                <a:cs typeface="Times New Roman" pitchFamily="18" charset="0"/>
              </a:rPr>
              <a:t>Characteristics of scientific research</a:t>
            </a:r>
          </a:p>
          <a:p>
            <a:r>
              <a:rPr lang="en-AU" altLang="zh-CN" sz="2800" dirty="0">
                <a:ea typeface="SimSun" pitchFamily="2" charset="-122"/>
                <a:cs typeface="Times New Roman" pitchFamily="18" charset="0"/>
              </a:rPr>
              <a:t>Types of research</a:t>
            </a:r>
          </a:p>
          <a:p>
            <a:r>
              <a:rPr lang="en-AU" altLang="zh-CN" sz="2800" dirty="0">
                <a:ea typeface="SimSun" pitchFamily="2" charset="-122"/>
                <a:cs typeface="Times New Roman" pitchFamily="18" charset="0"/>
              </a:rPr>
              <a:t>Research approaches</a:t>
            </a:r>
          </a:p>
          <a:p>
            <a:pPr lvl="1"/>
            <a:r>
              <a:rPr lang="en-AU" altLang="zh-CN" sz="2400" dirty="0">
                <a:ea typeface="SimSun" pitchFamily="2" charset="-122"/>
                <a:cs typeface="Times New Roman" pitchFamily="18" charset="0"/>
              </a:rPr>
              <a:t>Inductive and deductive approaches</a:t>
            </a:r>
          </a:p>
          <a:p>
            <a:r>
              <a:rPr lang="en-AU" altLang="zh-CN" sz="2800" dirty="0">
                <a:ea typeface="SimSun" pitchFamily="2" charset="-122"/>
                <a:cs typeface="Times New Roman" pitchFamily="18" charset="0"/>
              </a:rPr>
              <a:t>Research Perspectives</a:t>
            </a:r>
          </a:p>
          <a:p>
            <a:pPr lvl="1"/>
            <a:r>
              <a:rPr lang="en-AU" altLang="zh-CN" sz="2400" dirty="0">
                <a:ea typeface="SimSun" pitchFamily="2" charset="-122"/>
                <a:cs typeface="Times New Roman" pitchFamily="18" charset="0"/>
              </a:rPr>
              <a:t>Positivism and Phenomenology</a:t>
            </a:r>
          </a:p>
        </p:txBody>
      </p:sp>
    </p:spTree>
    <p:extLst>
      <p:ext uri="{BB962C8B-B14F-4D97-AF65-F5344CB8AC3E}">
        <p14:creationId xmlns:p14="http://schemas.microsoft.com/office/powerpoint/2010/main" val="14138158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Characteristics of Scientific Research</a:t>
            </a:r>
            <a:endParaRPr lang="en-US" dirty="0"/>
          </a:p>
        </p:txBody>
      </p:sp>
      <p:sp>
        <p:nvSpPr>
          <p:cNvPr id="9" name="Content Placeholder 8"/>
          <p:cNvSpPr>
            <a:spLocks noGrp="1"/>
          </p:cNvSpPr>
          <p:nvPr>
            <p:ph sz="half" idx="2"/>
          </p:nvPr>
        </p:nvSpPr>
        <p:spPr>
          <a:xfrm>
            <a:off x="1206595" y="3141519"/>
            <a:ext cx="4709160" cy="3428999"/>
          </a:xfrm>
        </p:spPr>
        <p:txBody>
          <a:bodyPr/>
          <a:lstStyle/>
          <a:p>
            <a:r>
              <a:rPr lang="en-US" dirty="0"/>
              <a:t>Purposeful</a:t>
            </a:r>
          </a:p>
          <a:p>
            <a:r>
              <a:rPr lang="en-US" dirty="0"/>
              <a:t>Rigorous</a:t>
            </a:r>
          </a:p>
          <a:p>
            <a:r>
              <a:rPr lang="en-US" dirty="0"/>
              <a:t>Testable</a:t>
            </a:r>
          </a:p>
          <a:p>
            <a:r>
              <a:rPr lang="en-US" dirty="0"/>
              <a:t>Replicable</a:t>
            </a:r>
          </a:p>
          <a:p>
            <a:r>
              <a:rPr lang="en-US" dirty="0"/>
              <a:t>Precision</a:t>
            </a:r>
          </a:p>
          <a:p>
            <a:endParaRPr lang="en-US" dirty="0"/>
          </a:p>
        </p:txBody>
      </p:sp>
      <p:sp>
        <p:nvSpPr>
          <p:cNvPr id="11" name="Content Placeholder 10"/>
          <p:cNvSpPr>
            <a:spLocks noGrp="1"/>
          </p:cNvSpPr>
          <p:nvPr>
            <p:ph sz="quarter" idx="4"/>
          </p:nvPr>
        </p:nvSpPr>
        <p:spPr>
          <a:xfrm>
            <a:off x="6262052" y="3141518"/>
            <a:ext cx="4709160" cy="3428999"/>
          </a:xfrm>
        </p:spPr>
        <p:txBody>
          <a:bodyPr/>
          <a:lstStyle/>
          <a:p>
            <a:r>
              <a:rPr lang="en-GB" dirty="0"/>
              <a:t>Confidence</a:t>
            </a:r>
          </a:p>
          <a:p>
            <a:r>
              <a:rPr lang="en-GB" dirty="0"/>
              <a:t>Objective</a:t>
            </a:r>
          </a:p>
          <a:p>
            <a:r>
              <a:rPr lang="en-GB" dirty="0"/>
              <a:t>Generalisable</a:t>
            </a:r>
          </a:p>
          <a:p>
            <a:r>
              <a:rPr lang="en-GB" dirty="0"/>
              <a:t>Parsimonious</a:t>
            </a:r>
          </a:p>
          <a:p>
            <a:endParaRPr lang="en-US" dirty="0"/>
          </a:p>
        </p:txBody>
      </p:sp>
      <p:sp>
        <p:nvSpPr>
          <p:cNvPr id="3" name="TextBox 2">
            <a:extLst>
              <a:ext uri="{FF2B5EF4-FFF2-40B4-BE49-F238E27FC236}">
                <a16:creationId xmlns:a16="http://schemas.microsoft.com/office/drawing/2014/main" id="{FD6E7494-D937-45A9-8D5B-AC5176DF3904}"/>
              </a:ext>
            </a:extLst>
          </p:cNvPr>
          <p:cNvSpPr txBox="1"/>
          <p:nvPr/>
        </p:nvSpPr>
        <p:spPr>
          <a:xfrm>
            <a:off x="1385252" y="1770694"/>
            <a:ext cx="9753600" cy="1200329"/>
          </a:xfrm>
          <a:prstGeom prst="rect">
            <a:avLst/>
          </a:prstGeom>
          <a:noFill/>
        </p:spPr>
        <p:txBody>
          <a:bodyPr wrap="square" rtlCol="0">
            <a:spAutoFit/>
          </a:bodyPr>
          <a:lstStyle/>
          <a:p>
            <a:r>
              <a:rPr lang="en-HK" sz="2400" dirty="0"/>
              <a:t>Scientific research is a systematic controlled, empirical and critical investigation of hypothetical propositions about the presumed relations among natural phenomena.</a:t>
            </a:r>
          </a:p>
        </p:txBody>
      </p:sp>
    </p:spTree>
    <p:extLst>
      <p:ext uri="{BB962C8B-B14F-4D97-AF65-F5344CB8AC3E}">
        <p14:creationId xmlns:p14="http://schemas.microsoft.com/office/powerpoint/2010/main" val="4046122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t>Examples</a:t>
            </a:r>
            <a:endParaRPr lang="en-US" dirty="0"/>
          </a:p>
        </p:txBody>
      </p:sp>
      <p:sp>
        <p:nvSpPr>
          <p:cNvPr id="7" name="Text Placeholder 6"/>
          <p:cNvSpPr>
            <a:spLocks noGrp="1"/>
          </p:cNvSpPr>
          <p:nvPr>
            <p:ph type="body" idx="1"/>
          </p:nvPr>
        </p:nvSpPr>
        <p:spPr/>
        <p:txBody>
          <a:bodyPr/>
          <a:lstStyle/>
          <a:p>
            <a:r>
              <a:rPr lang="en-US"/>
              <a:t>Organizational Commitment</a:t>
            </a:r>
            <a:endParaRPr lang="en-US" dirty="0"/>
          </a:p>
        </p:txBody>
      </p:sp>
      <p:sp>
        <p:nvSpPr>
          <p:cNvPr id="9" name="Content Placeholder 8"/>
          <p:cNvSpPr>
            <a:spLocks noGrp="1"/>
          </p:cNvSpPr>
          <p:nvPr>
            <p:ph sz="half" idx="2"/>
          </p:nvPr>
        </p:nvSpPr>
        <p:spPr/>
        <p:txBody>
          <a:bodyPr/>
          <a:lstStyle/>
          <a:p>
            <a:r>
              <a:rPr lang="en-HK"/>
              <a:t>Consider the case of a manager who is interested in investigating how employees’ commitment to the organization can be increased</a:t>
            </a:r>
          </a:p>
          <a:p>
            <a:endParaRPr lang="en-US" dirty="0"/>
          </a:p>
        </p:txBody>
      </p:sp>
      <p:sp>
        <p:nvSpPr>
          <p:cNvPr id="10" name="Text Placeholder 9"/>
          <p:cNvSpPr>
            <a:spLocks noGrp="1"/>
          </p:cNvSpPr>
          <p:nvPr>
            <p:ph type="body" sz="quarter" idx="3"/>
          </p:nvPr>
        </p:nvSpPr>
        <p:spPr/>
        <p:txBody>
          <a:bodyPr/>
          <a:lstStyle/>
          <a:p>
            <a:r>
              <a:rPr lang="en-US"/>
              <a:t>The power of pink</a:t>
            </a:r>
            <a:endParaRPr lang="en-US" dirty="0"/>
          </a:p>
        </p:txBody>
      </p:sp>
      <p:sp>
        <p:nvSpPr>
          <p:cNvPr id="11" name="Content Placeholder 10"/>
          <p:cNvSpPr>
            <a:spLocks noGrp="1"/>
          </p:cNvSpPr>
          <p:nvPr>
            <p:ph sz="quarter" idx="4"/>
          </p:nvPr>
        </p:nvSpPr>
        <p:spPr/>
        <p:txBody>
          <a:bodyPr/>
          <a:lstStyle/>
          <a:p>
            <a:r>
              <a:rPr lang="en-HK"/>
              <a:t>Men who wear pink shirts earn £1,000 a year more than those who don’t</a:t>
            </a:r>
          </a:p>
          <a:p>
            <a:r>
              <a:rPr lang="en-HK"/>
              <a:t>Men who wear pink are also twice as likely to have a Master's degree than those who favour white shirts, with one in ten pink shirt wearers having a PhD.</a:t>
            </a:r>
          </a:p>
          <a:p>
            <a:endParaRPr lang="en-US" dirty="0"/>
          </a:p>
        </p:txBody>
      </p:sp>
      <p:pic>
        <p:nvPicPr>
          <p:cNvPr id="8" name="Picture 7" descr="Confidence: Men wearing pink are also said to be more confident characters and are more likely to get compliments from female colleagues ">
            <a:extLst>
              <a:ext uri="{FF2B5EF4-FFF2-40B4-BE49-F238E27FC236}">
                <a16:creationId xmlns:a16="http://schemas.microsoft.com/office/drawing/2014/main" id="{9A265A7E-227D-4AB7-8CD6-A2A8DCE9D4A3}"/>
              </a:ext>
            </a:extLst>
          </p:cNvPr>
          <p:cNvPicPr>
            <a:picLocks noChangeAspect="1" noChangeArrowheads="1"/>
          </p:cNvPicPr>
          <p:nvPr/>
        </p:nvPicPr>
        <p:blipFill>
          <a:blip r:embed="rId3" cstate="print"/>
          <a:srcRect/>
          <a:stretch>
            <a:fillRect/>
          </a:stretch>
        </p:blipFill>
        <p:spPr bwMode="auto">
          <a:xfrm>
            <a:off x="9524743" y="937419"/>
            <a:ext cx="1066800" cy="1459832"/>
          </a:xfrm>
          <a:prstGeom prst="rect">
            <a:avLst/>
          </a:prstGeom>
          <a:noFill/>
          <a:ln w="9525">
            <a:noFill/>
            <a:miter lim="800000"/>
            <a:headEnd/>
            <a:tailEnd/>
          </a:ln>
        </p:spPr>
      </p:pic>
    </p:spTree>
    <p:extLst>
      <p:ext uri="{BB962C8B-B14F-4D97-AF65-F5344CB8AC3E}">
        <p14:creationId xmlns:p14="http://schemas.microsoft.com/office/powerpoint/2010/main" val="2591083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2"/>
          <p:cNvSpPr>
            <a:spLocks noGrp="1" noChangeArrowheads="1"/>
          </p:cNvSpPr>
          <p:nvPr>
            <p:ph type="title"/>
          </p:nvPr>
        </p:nvSpPr>
        <p:spPr/>
        <p:txBody>
          <a:bodyPr/>
          <a:lstStyle/>
          <a:p>
            <a:r>
              <a:rPr lang="en-US"/>
              <a:t>Purposeful</a:t>
            </a:r>
            <a:endParaRPr lang="en-US" dirty="0"/>
          </a:p>
        </p:txBody>
      </p:sp>
      <p:sp>
        <p:nvSpPr>
          <p:cNvPr id="28676" name="Rectangle 3"/>
          <p:cNvSpPr>
            <a:spLocks noGrp="1" noChangeArrowheads="1"/>
          </p:cNvSpPr>
          <p:nvPr>
            <p:ph type="body" idx="1"/>
          </p:nvPr>
        </p:nvSpPr>
        <p:spPr/>
        <p:txBody>
          <a:bodyPr/>
          <a:lstStyle/>
          <a:p>
            <a:r>
              <a:rPr lang="en-US" dirty="0"/>
              <a:t>The manager has started the research with a definite aim or purpose.</a:t>
            </a:r>
          </a:p>
          <a:p>
            <a:r>
              <a:rPr lang="en-US" dirty="0"/>
              <a:t>The focus is on increasing the commitment of employees to the organization, as this will be a beneficial in many ways.</a:t>
            </a:r>
          </a:p>
          <a:p>
            <a:r>
              <a:rPr lang="en-US" dirty="0"/>
              <a:t>An increase in employee commitment will translate into less turnover, less absenteeism, and increased performance levels, all of which would definitely benefit the organization.</a:t>
            </a:r>
          </a:p>
        </p:txBody>
      </p:sp>
      <p:sp>
        <p:nvSpPr>
          <p:cNvPr id="28674" name="Slide Number Placeholder 5"/>
          <p:cNvSpPr>
            <a:spLocks noGrp="1"/>
          </p:cNvSpPr>
          <p:nvPr>
            <p:ph type="sldNum" sz="quarter" idx="12"/>
          </p:nvPr>
        </p:nvSpPr>
        <p:spPr/>
        <p:txBody>
          <a:bodyPr/>
          <a:lstStyle/>
          <a:p>
            <a:fld id="{FBE8C054-424D-4ABA-98AE-DA7295DF11B2}" type="slidenum">
              <a:rPr lang="ar-SA" smtClean="0"/>
              <a:pPr/>
              <a:t>5</a:t>
            </a:fld>
            <a:endParaRPr lang="en-US"/>
          </a:p>
        </p:txBody>
      </p:sp>
    </p:spTree>
    <p:extLst>
      <p:ext uri="{BB962C8B-B14F-4D97-AF65-F5344CB8AC3E}">
        <p14:creationId xmlns:p14="http://schemas.microsoft.com/office/powerpoint/2010/main" val="2667469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2"/>
          <p:cNvSpPr>
            <a:spLocks noGrp="1" noChangeArrowheads="1"/>
          </p:cNvSpPr>
          <p:nvPr>
            <p:ph type="title"/>
          </p:nvPr>
        </p:nvSpPr>
        <p:spPr/>
        <p:txBody>
          <a:bodyPr/>
          <a:lstStyle/>
          <a:p>
            <a:r>
              <a:rPr lang="en-US"/>
              <a:t>Rigorous</a:t>
            </a:r>
            <a:endParaRPr lang="en-US" dirty="0"/>
          </a:p>
        </p:txBody>
      </p:sp>
      <p:sp>
        <p:nvSpPr>
          <p:cNvPr id="29700" name="Rectangle 3"/>
          <p:cNvSpPr>
            <a:spLocks noGrp="1" noChangeArrowheads="1"/>
          </p:cNvSpPr>
          <p:nvPr>
            <p:ph type="body" idx="1"/>
          </p:nvPr>
        </p:nvSpPr>
        <p:spPr/>
        <p:txBody>
          <a:bodyPr/>
          <a:lstStyle/>
          <a:p>
            <a:r>
              <a:rPr lang="en-GB"/>
              <a:t>A good theoretical base and a sound methodological design would add rigour to a study.</a:t>
            </a:r>
          </a:p>
          <a:p>
            <a:r>
              <a:rPr lang="en-GB"/>
              <a:t>Rigour means carefulness, and the degree of exactitude in research investigations.</a:t>
            </a:r>
          </a:p>
          <a:p>
            <a:r>
              <a:rPr lang="en-HK"/>
              <a:t>In the case of our example of increasing the commitment of employees:</a:t>
            </a:r>
          </a:p>
          <a:p>
            <a:pPr lvl="1"/>
            <a:r>
              <a:rPr lang="en-HK"/>
              <a:t>Let us say that the manager of an organization asks 10 of its employees to indicate what would increase their level of commitment to the organization.</a:t>
            </a:r>
          </a:p>
          <a:p>
            <a:pPr lvl="1"/>
            <a:r>
              <a:rPr lang="en-HK"/>
              <a:t>If the manager depends solely on the basis of their responses to reach conclusions on how employee commitment can be increased, the whole approach to the investigation would be unscientific. </a:t>
            </a:r>
            <a:endParaRPr lang="en-US" dirty="0"/>
          </a:p>
        </p:txBody>
      </p:sp>
      <p:sp>
        <p:nvSpPr>
          <p:cNvPr id="29698" name="Slide Number Placeholder 5"/>
          <p:cNvSpPr>
            <a:spLocks noGrp="1"/>
          </p:cNvSpPr>
          <p:nvPr>
            <p:ph type="sldNum" sz="quarter" idx="12"/>
          </p:nvPr>
        </p:nvSpPr>
        <p:spPr/>
        <p:txBody>
          <a:bodyPr/>
          <a:lstStyle/>
          <a:p>
            <a:fld id="{2DBE1D30-9F8C-4C69-BAE9-A9C44C906E01}" type="slidenum">
              <a:rPr lang="ar-SA" smtClean="0"/>
              <a:pPr/>
              <a:t>6</a:t>
            </a:fld>
            <a:endParaRPr lang="en-US"/>
          </a:p>
        </p:txBody>
      </p:sp>
    </p:spTree>
    <p:extLst>
      <p:ext uri="{BB962C8B-B14F-4D97-AF65-F5344CB8AC3E}">
        <p14:creationId xmlns:p14="http://schemas.microsoft.com/office/powerpoint/2010/main" val="3945735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2"/>
          <p:cNvSpPr>
            <a:spLocks noGrp="1" noChangeArrowheads="1"/>
          </p:cNvSpPr>
          <p:nvPr>
            <p:ph type="title"/>
          </p:nvPr>
        </p:nvSpPr>
        <p:spPr/>
        <p:txBody>
          <a:bodyPr/>
          <a:lstStyle/>
          <a:p>
            <a:r>
              <a:rPr lang="en-US"/>
              <a:t>Continued …</a:t>
            </a:r>
            <a:endParaRPr lang="en-US" dirty="0"/>
          </a:p>
        </p:txBody>
      </p:sp>
      <p:sp>
        <p:nvSpPr>
          <p:cNvPr id="31748" name="Rectangle 3"/>
          <p:cNvSpPr>
            <a:spLocks noGrp="1" noChangeArrowheads="1"/>
          </p:cNvSpPr>
          <p:nvPr>
            <p:ph type="body" idx="1"/>
          </p:nvPr>
        </p:nvSpPr>
        <p:spPr/>
        <p:txBody>
          <a:bodyPr/>
          <a:lstStyle/>
          <a:p>
            <a:r>
              <a:rPr lang="en-GB"/>
              <a:t>An approach to an investigation would lack rigour for the following reasons:</a:t>
            </a:r>
          </a:p>
          <a:p>
            <a:pPr lvl="1"/>
            <a:r>
              <a:rPr lang="en-GB"/>
              <a:t>Incorrect conclusions because they are based on the responses of just a few employees (lacks of methodological sophistication).</a:t>
            </a:r>
          </a:p>
          <a:p>
            <a:pPr lvl="1"/>
            <a:r>
              <a:rPr lang="en-GB"/>
              <a:t>The manner of framing and addressing the questions could have introduced bias in the responses (lacks of methodological sophistication).</a:t>
            </a:r>
          </a:p>
          <a:p>
            <a:pPr lvl="1"/>
            <a:r>
              <a:rPr lang="en-GB"/>
              <a:t>There might be many other important influences on organizational commitment that this small sample did not verbalize during the interviews, and the researcher would have failed to include them (lacks of a good theoretical framework).</a:t>
            </a:r>
          </a:p>
          <a:p>
            <a:pPr lvl="1"/>
            <a:r>
              <a:rPr lang="en-GB"/>
              <a:t>Conclusions drawn from an investigation that lacks a good theoretical framework and methodological sophistications would be unscientific.</a:t>
            </a:r>
            <a:endParaRPr lang="en-GB" dirty="0"/>
          </a:p>
        </p:txBody>
      </p:sp>
      <p:sp>
        <p:nvSpPr>
          <p:cNvPr id="31746" name="Slide Number Placeholder 5"/>
          <p:cNvSpPr>
            <a:spLocks noGrp="1"/>
          </p:cNvSpPr>
          <p:nvPr>
            <p:ph type="sldNum" sz="quarter" idx="12"/>
          </p:nvPr>
        </p:nvSpPr>
        <p:spPr/>
        <p:txBody>
          <a:bodyPr/>
          <a:lstStyle/>
          <a:p>
            <a:fld id="{6DDF5DE5-AEE1-482D-9A9F-D99081913403}" type="slidenum">
              <a:rPr lang="ar-SA" smtClean="0"/>
              <a:pPr/>
              <a:t>7</a:t>
            </a:fld>
            <a:endParaRPr lang="en-US"/>
          </a:p>
        </p:txBody>
      </p:sp>
    </p:spTree>
    <p:extLst>
      <p:ext uri="{BB962C8B-B14F-4D97-AF65-F5344CB8AC3E}">
        <p14:creationId xmlns:p14="http://schemas.microsoft.com/office/powerpoint/2010/main" val="2574362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2"/>
          <p:cNvSpPr>
            <a:spLocks noGrp="1" noChangeArrowheads="1"/>
          </p:cNvSpPr>
          <p:nvPr>
            <p:ph type="title"/>
          </p:nvPr>
        </p:nvSpPr>
        <p:spPr/>
        <p:txBody>
          <a:bodyPr/>
          <a:lstStyle/>
          <a:p>
            <a:r>
              <a:rPr lang="en-US"/>
              <a:t>Testable</a:t>
            </a:r>
            <a:endParaRPr lang="en-US" dirty="0"/>
          </a:p>
        </p:txBody>
      </p:sp>
      <p:sp>
        <p:nvSpPr>
          <p:cNvPr id="32772" name="Rectangle 3"/>
          <p:cNvSpPr>
            <a:spLocks noGrp="1" noChangeArrowheads="1"/>
          </p:cNvSpPr>
          <p:nvPr>
            <p:ph type="body" idx="1"/>
          </p:nvPr>
        </p:nvSpPr>
        <p:spPr/>
        <p:txBody>
          <a:bodyPr/>
          <a:lstStyle/>
          <a:p>
            <a:r>
              <a:rPr lang="en-US"/>
              <a:t>After taking random selection of employees of the organization, and the study of previous research done of the area of organizational commitment, the researcher develops certain hypotheses on how employee commitment can be enhanced. Then these hypotheses can be tested by applying certain statistical tests to the data collected for the purpose.</a:t>
            </a:r>
          </a:p>
          <a:p>
            <a:r>
              <a:rPr lang="en-US"/>
              <a:t>Scientific research lends itself to testing logically developed hypotheses to see whether or not the data support the hypotheses that are developed.</a:t>
            </a:r>
          </a:p>
          <a:p>
            <a:r>
              <a:rPr lang="en-US"/>
              <a:t>Hypothesis: Film-induced visitors are more likely to visit film-related attractions (</a:t>
            </a:r>
            <a:r>
              <a:rPr lang="en-GB"/>
              <a:t>tautological hypothesis)</a:t>
            </a:r>
            <a:endParaRPr lang="en-US" dirty="0"/>
          </a:p>
        </p:txBody>
      </p:sp>
      <p:sp>
        <p:nvSpPr>
          <p:cNvPr id="32770" name="Slide Number Placeholder 5"/>
          <p:cNvSpPr>
            <a:spLocks noGrp="1"/>
          </p:cNvSpPr>
          <p:nvPr>
            <p:ph type="sldNum" sz="quarter" idx="12"/>
          </p:nvPr>
        </p:nvSpPr>
        <p:spPr/>
        <p:txBody>
          <a:bodyPr/>
          <a:lstStyle/>
          <a:p>
            <a:fld id="{3B42B19D-848B-4828-B0C7-1DCA3AA1B194}" type="slidenum">
              <a:rPr lang="ar-SA" smtClean="0"/>
              <a:pPr/>
              <a:t>8</a:t>
            </a:fld>
            <a:endParaRPr lang="en-US" dirty="0"/>
          </a:p>
        </p:txBody>
      </p:sp>
    </p:spTree>
    <p:extLst>
      <p:ext uri="{BB962C8B-B14F-4D97-AF65-F5344CB8AC3E}">
        <p14:creationId xmlns:p14="http://schemas.microsoft.com/office/powerpoint/2010/main" val="3509569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2"/>
          <p:cNvSpPr>
            <a:spLocks noGrp="1" noChangeArrowheads="1"/>
          </p:cNvSpPr>
          <p:nvPr>
            <p:ph type="title"/>
          </p:nvPr>
        </p:nvSpPr>
        <p:spPr/>
        <p:txBody>
          <a:bodyPr/>
          <a:lstStyle/>
          <a:p>
            <a:r>
              <a:rPr lang="en-US"/>
              <a:t>Replicable</a:t>
            </a:r>
            <a:endParaRPr lang="en-US" dirty="0"/>
          </a:p>
        </p:txBody>
      </p:sp>
      <p:sp>
        <p:nvSpPr>
          <p:cNvPr id="33796" name="Rectangle 3"/>
          <p:cNvSpPr>
            <a:spLocks noGrp="1" noChangeArrowheads="1"/>
          </p:cNvSpPr>
          <p:nvPr>
            <p:ph type="body" idx="1"/>
          </p:nvPr>
        </p:nvSpPr>
        <p:spPr/>
        <p:txBody>
          <a:bodyPr/>
          <a:lstStyle/>
          <a:p>
            <a:r>
              <a:rPr lang="en-US"/>
              <a:t>The results of the tests of hypotheses should be supported again and again when the same type of research is repeated in other similar circumstances.</a:t>
            </a:r>
          </a:p>
          <a:p>
            <a:r>
              <a:rPr lang="en-US"/>
              <a:t>If the results are repeated, we will gain confidence in the scientific nature of our research.</a:t>
            </a:r>
            <a:endParaRPr lang="en-US" dirty="0"/>
          </a:p>
        </p:txBody>
      </p:sp>
      <p:sp>
        <p:nvSpPr>
          <p:cNvPr id="33794" name="Slide Number Placeholder 5"/>
          <p:cNvSpPr>
            <a:spLocks noGrp="1"/>
          </p:cNvSpPr>
          <p:nvPr>
            <p:ph type="sldNum" sz="quarter" idx="12"/>
          </p:nvPr>
        </p:nvSpPr>
        <p:spPr/>
        <p:txBody>
          <a:bodyPr/>
          <a:lstStyle/>
          <a:p>
            <a:fld id="{98009E13-90A3-41C1-8EE2-CD4949B32236}" type="slidenum">
              <a:rPr lang="ar-SA" smtClean="0"/>
              <a:pPr/>
              <a:t>9</a:t>
            </a:fld>
            <a:endParaRPr lang="en-US" dirty="0"/>
          </a:p>
        </p:txBody>
      </p:sp>
    </p:spTree>
    <p:extLst>
      <p:ext uri="{BB962C8B-B14F-4D97-AF65-F5344CB8AC3E}">
        <p14:creationId xmlns:p14="http://schemas.microsoft.com/office/powerpoint/2010/main" val="1423930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US"/>
              <a:t>Precision</a:t>
            </a:r>
            <a:endParaRPr lang="ar-JO" dirty="0"/>
          </a:p>
        </p:txBody>
      </p:sp>
      <p:sp>
        <p:nvSpPr>
          <p:cNvPr id="34819" name="Content Placeholder 2"/>
          <p:cNvSpPr>
            <a:spLocks noGrp="1"/>
          </p:cNvSpPr>
          <p:nvPr>
            <p:ph idx="1"/>
          </p:nvPr>
        </p:nvSpPr>
        <p:spPr/>
        <p:txBody>
          <a:bodyPr>
            <a:normAutofit lnSpcReduction="10000"/>
          </a:bodyPr>
          <a:lstStyle/>
          <a:p>
            <a:r>
              <a:rPr lang="en-US" dirty="0"/>
              <a:t>Precision refers to the closeness of the findings to reality based on a sample. It reflects the degree of accuracy of the results on the basis of the sample, to what really exists in the universe.</a:t>
            </a:r>
          </a:p>
          <a:p>
            <a:r>
              <a:rPr lang="en-US" dirty="0"/>
              <a:t>In business research, we are not able to draw “definitive” conclusions on the basis of the results of data analysis. The reasons are:</a:t>
            </a:r>
          </a:p>
          <a:p>
            <a:pPr lvl="2"/>
            <a:r>
              <a:rPr lang="en-US" dirty="0"/>
              <a:t>We have to base our findings on a sample that we draw from the universe. The sample may not reflect the exact characteristics of the phenomenon we try to study.</a:t>
            </a:r>
          </a:p>
          <a:p>
            <a:pPr lvl="2"/>
            <a:r>
              <a:rPr lang="en-US" dirty="0"/>
              <a:t>Measurement errors and other problems are bound to introduce an error in our findings.</a:t>
            </a:r>
          </a:p>
          <a:p>
            <a:pPr lvl="2"/>
            <a:r>
              <a:rPr lang="en-US" dirty="0"/>
              <a:t>We would like to design the research in a manner that ensures our findings are as close to reality as possible, so that we can place reliance or confidence in the results.</a:t>
            </a:r>
            <a:endParaRPr lang="ar-JO" dirty="0"/>
          </a:p>
        </p:txBody>
      </p:sp>
      <p:sp>
        <p:nvSpPr>
          <p:cNvPr id="34820" name="Slide Number Placeholder 3"/>
          <p:cNvSpPr>
            <a:spLocks noGrp="1"/>
          </p:cNvSpPr>
          <p:nvPr>
            <p:ph type="sldNum" sz="quarter" idx="12"/>
          </p:nvPr>
        </p:nvSpPr>
        <p:spPr/>
        <p:txBody>
          <a:bodyPr/>
          <a:lstStyle/>
          <a:p>
            <a:fld id="{DF8AE0A3-F9F7-44D5-9366-6A42AA3A5D9C}" type="slidenum">
              <a:rPr lang="ar-SA" smtClean="0"/>
              <a:pPr/>
              <a:t>10</a:t>
            </a:fld>
            <a:endParaRPr lang="en-US" dirty="0"/>
          </a:p>
        </p:txBody>
      </p:sp>
    </p:spTree>
    <p:extLst>
      <p:ext uri="{BB962C8B-B14F-4D97-AF65-F5344CB8AC3E}">
        <p14:creationId xmlns:p14="http://schemas.microsoft.com/office/powerpoint/2010/main" val="151346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2"/>
          <p:cNvSpPr>
            <a:spLocks noGrp="1" noChangeArrowheads="1"/>
          </p:cNvSpPr>
          <p:nvPr>
            <p:ph type="title"/>
          </p:nvPr>
        </p:nvSpPr>
        <p:spPr/>
        <p:txBody>
          <a:bodyPr/>
          <a:lstStyle/>
          <a:p>
            <a:r>
              <a:rPr lang="en-US"/>
              <a:t>Confidence</a:t>
            </a:r>
            <a:endParaRPr lang="en-US" dirty="0"/>
          </a:p>
        </p:txBody>
      </p:sp>
      <p:sp>
        <p:nvSpPr>
          <p:cNvPr id="36868" name="Rectangle 3"/>
          <p:cNvSpPr>
            <a:spLocks noGrp="1" noChangeArrowheads="1"/>
          </p:cNvSpPr>
          <p:nvPr>
            <p:ph type="body" idx="1"/>
          </p:nvPr>
        </p:nvSpPr>
        <p:spPr/>
        <p:txBody>
          <a:bodyPr/>
          <a:lstStyle/>
          <a:p>
            <a:r>
              <a:rPr lang="en-US"/>
              <a:t>Confidence refers to the probability that our estimations are correct.</a:t>
            </a:r>
          </a:p>
          <a:p>
            <a:r>
              <a:rPr lang="en-US"/>
              <a:t>It is not enough to be precise, but it is also important that we can confidently claim that 95% of the time our results would be true and there is only a 5% chance of our being wrong. This is also known as confidence level.</a:t>
            </a:r>
            <a:endParaRPr lang="ar-JO"/>
          </a:p>
          <a:p>
            <a:r>
              <a:rPr lang="en-US"/>
              <a:t>The greater the precision and confidence we aim at in our research, the more scientific is the investigation and the more useful are the results.</a:t>
            </a:r>
            <a:endParaRPr lang="en-US" dirty="0"/>
          </a:p>
        </p:txBody>
      </p:sp>
      <p:sp>
        <p:nvSpPr>
          <p:cNvPr id="36866" name="Slide Number Placeholder 5"/>
          <p:cNvSpPr>
            <a:spLocks noGrp="1"/>
          </p:cNvSpPr>
          <p:nvPr>
            <p:ph type="sldNum" sz="quarter" idx="12"/>
          </p:nvPr>
        </p:nvSpPr>
        <p:spPr/>
        <p:txBody>
          <a:bodyPr/>
          <a:lstStyle/>
          <a:p>
            <a:fld id="{47049C25-BD00-4282-AB51-857E484458EB}" type="slidenum">
              <a:rPr lang="ar-SA" smtClean="0"/>
              <a:pPr/>
              <a:t>11</a:t>
            </a:fld>
            <a:endParaRPr lang="en-US" dirty="0"/>
          </a:p>
        </p:txBody>
      </p:sp>
    </p:spTree>
    <p:extLst>
      <p:ext uri="{BB962C8B-B14F-4D97-AF65-F5344CB8AC3E}">
        <p14:creationId xmlns:p14="http://schemas.microsoft.com/office/powerpoint/2010/main" val="2653573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2"/>
          <p:cNvSpPr>
            <a:spLocks noGrp="1" noChangeArrowheads="1"/>
          </p:cNvSpPr>
          <p:nvPr>
            <p:ph type="title"/>
          </p:nvPr>
        </p:nvSpPr>
        <p:spPr/>
        <p:txBody>
          <a:bodyPr/>
          <a:lstStyle/>
          <a:p>
            <a:r>
              <a:rPr lang="en-US"/>
              <a:t>Objective</a:t>
            </a:r>
            <a:endParaRPr lang="en-US" dirty="0"/>
          </a:p>
        </p:txBody>
      </p:sp>
      <p:sp>
        <p:nvSpPr>
          <p:cNvPr id="37892" name="Rectangle 3"/>
          <p:cNvSpPr>
            <a:spLocks noGrp="1" noChangeArrowheads="1"/>
          </p:cNvSpPr>
          <p:nvPr>
            <p:ph type="body" idx="1"/>
          </p:nvPr>
        </p:nvSpPr>
        <p:spPr/>
        <p:txBody>
          <a:bodyPr/>
          <a:lstStyle/>
          <a:p>
            <a:r>
              <a:rPr lang="en-US"/>
              <a:t>The conclusions drawn through the interpretation of the results of data analysis should be objective.</a:t>
            </a:r>
          </a:p>
          <a:p>
            <a:r>
              <a:rPr lang="en-US"/>
              <a:t>The conclusions should be based on the facts of the findings derived from actual data, and not on our own subjective or emotional values.</a:t>
            </a:r>
          </a:p>
          <a:p>
            <a:r>
              <a:rPr lang="en-US"/>
              <a:t>The more objective the interpretation of the data, the more scientific the research investigation becomes.</a:t>
            </a:r>
            <a:endParaRPr lang="en-US" dirty="0"/>
          </a:p>
        </p:txBody>
      </p:sp>
      <p:sp>
        <p:nvSpPr>
          <p:cNvPr id="37890" name="Slide Number Placeholder 5"/>
          <p:cNvSpPr>
            <a:spLocks noGrp="1"/>
          </p:cNvSpPr>
          <p:nvPr>
            <p:ph type="sldNum" sz="quarter" idx="12"/>
          </p:nvPr>
        </p:nvSpPr>
        <p:spPr/>
        <p:txBody>
          <a:bodyPr/>
          <a:lstStyle/>
          <a:p>
            <a:fld id="{41B6947F-3A95-46B6-B0BF-2FA25D76DAA2}" type="slidenum">
              <a:rPr lang="ar-SA" smtClean="0"/>
              <a:pPr/>
              <a:t>12</a:t>
            </a:fld>
            <a:endParaRPr lang="en-US" dirty="0"/>
          </a:p>
        </p:txBody>
      </p:sp>
    </p:spTree>
    <p:extLst>
      <p:ext uri="{BB962C8B-B14F-4D97-AF65-F5344CB8AC3E}">
        <p14:creationId xmlns:p14="http://schemas.microsoft.com/office/powerpoint/2010/main" val="3453756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Rectangle 2"/>
          <p:cNvSpPr>
            <a:spLocks noGrp="1" noChangeArrowheads="1"/>
          </p:cNvSpPr>
          <p:nvPr>
            <p:ph type="title"/>
          </p:nvPr>
        </p:nvSpPr>
        <p:spPr/>
        <p:txBody>
          <a:bodyPr/>
          <a:lstStyle/>
          <a:p>
            <a:r>
              <a:rPr lang="en-US"/>
              <a:t>Generalizability</a:t>
            </a:r>
            <a:endParaRPr lang="en-US" dirty="0"/>
          </a:p>
        </p:txBody>
      </p:sp>
      <p:sp>
        <p:nvSpPr>
          <p:cNvPr id="38916" name="Rectangle 3"/>
          <p:cNvSpPr>
            <a:spLocks noGrp="1" noChangeArrowheads="1"/>
          </p:cNvSpPr>
          <p:nvPr>
            <p:ph type="body" idx="1"/>
          </p:nvPr>
        </p:nvSpPr>
        <p:spPr/>
        <p:txBody>
          <a:bodyPr/>
          <a:lstStyle/>
          <a:p>
            <a:r>
              <a:rPr lang="en-US"/>
              <a:t>Generalizability refers to the scope of applicability of the research findings in one organizational setting to other settings.</a:t>
            </a:r>
          </a:p>
          <a:p>
            <a:r>
              <a:rPr lang="en-US"/>
              <a:t>The wider the range of applicability of the solutions generated by research, the more useful the research is to the users.</a:t>
            </a:r>
            <a:endParaRPr lang="en-US" dirty="0"/>
          </a:p>
        </p:txBody>
      </p:sp>
      <p:sp>
        <p:nvSpPr>
          <p:cNvPr id="38914" name="Slide Number Placeholder 5"/>
          <p:cNvSpPr>
            <a:spLocks noGrp="1"/>
          </p:cNvSpPr>
          <p:nvPr>
            <p:ph type="sldNum" sz="quarter" idx="12"/>
          </p:nvPr>
        </p:nvSpPr>
        <p:spPr/>
        <p:txBody>
          <a:bodyPr/>
          <a:lstStyle/>
          <a:p>
            <a:fld id="{DAB783D1-1BB5-4D65-80CA-24D90057270F}" type="slidenum">
              <a:rPr lang="ar-SA" smtClean="0"/>
              <a:pPr/>
              <a:t>13</a:t>
            </a:fld>
            <a:endParaRPr lang="en-US" dirty="0"/>
          </a:p>
        </p:txBody>
      </p:sp>
    </p:spTree>
    <p:extLst>
      <p:ext uri="{BB962C8B-B14F-4D97-AF65-F5344CB8AC3E}">
        <p14:creationId xmlns:p14="http://schemas.microsoft.com/office/powerpoint/2010/main" val="1067846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2"/>
          <p:cNvSpPr>
            <a:spLocks noGrp="1" noChangeArrowheads="1"/>
          </p:cNvSpPr>
          <p:nvPr>
            <p:ph type="title"/>
          </p:nvPr>
        </p:nvSpPr>
        <p:spPr/>
        <p:txBody>
          <a:bodyPr/>
          <a:lstStyle/>
          <a:p>
            <a:r>
              <a:rPr lang="en-US"/>
              <a:t>Parsimony</a:t>
            </a:r>
            <a:endParaRPr lang="en-US" dirty="0"/>
          </a:p>
        </p:txBody>
      </p:sp>
      <p:sp>
        <p:nvSpPr>
          <p:cNvPr id="39940" name="Rectangle 3"/>
          <p:cNvSpPr>
            <a:spLocks noGrp="1" noChangeArrowheads="1"/>
          </p:cNvSpPr>
          <p:nvPr>
            <p:ph type="body" idx="1"/>
          </p:nvPr>
        </p:nvSpPr>
        <p:spPr/>
        <p:txBody>
          <a:bodyPr/>
          <a:lstStyle/>
          <a:p>
            <a:r>
              <a:rPr lang="en-US"/>
              <a:t>Parsimony refers to simplicity in explaining the phenomena or problems that occur, and in generating solutions for the problems.</a:t>
            </a:r>
          </a:p>
          <a:p>
            <a:r>
              <a:rPr lang="en-US"/>
              <a:t>Economy in research models is achieved when we can build into our research framework a lesser number of variables that would explain the variance far more efficiently than a complex set of variables that would only marginally add to the variance explained.</a:t>
            </a:r>
          </a:p>
          <a:p>
            <a:r>
              <a:rPr lang="en-US"/>
              <a:t>Parsimony can be introduced with a good understanding of the problem and the important factors that influence it.</a:t>
            </a:r>
            <a:endParaRPr lang="en-US" dirty="0"/>
          </a:p>
        </p:txBody>
      </p:sp>
      <p:sp>
        <p:nvSpPr>
          <p:cNvPr id="39938" name="Slide Number Placeholder 5"/>
          <p:cNvSpPr>
            <a:spLocks noGrp="1"/>
          </p:cNvSpPr>
          <p:nvPr>
            <p:ph type="sldNum" sz="quarter" idx="12"/>
          </p:nvPr>
        </p:nvSpPr>
        <p:spPr/>
        <p:txBody>
          <a:bodyPr/>
          <a:lstStyle/>
          <a:p>
            <a:fld id="{6D024623-FA82-44E7-9A99-77B326D41125}" type="slidenum">
              <a:rPr lang="ar-SA" smtClean="0"/>
              <a:pPr/>
              <a:t>14</a:t>
            </a:fld>
            <a:endParaRPr lang="en-US"/>
          </a:p>
        </p:txBody>
      </p:sp>
    </p:spTree>
    <p:extLst>
      <p:ext uri="{BB962C8B-B14F-4D97-AF65-F5344CB8AC3E}">
        <p14:creationId xmlns:p14="http://schemas.microsoft.com/office/powerpoint/2010/main" val="734099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Scientific Research</a:t>
            </a:r>
            <a:endParaRPr lang="en-US" dirty="0"/>
          </a:p>
        </p:txBody>
      </p:sp>
      <p:sp>
        <p:nvSpPr>
          <p:cNvPr id="3" name="Content Placeholder 2"/>
          <p:cNvSpPr>
            <a:spLocks noGrp="1"/>
          </p:cNvSpPr>
          <p:nvPr>
            <p:ph idx="1"/>
          </p:nvPr>
        </p:nvSpPr>
        <p:spPr/>
        <p:txBody>
          <a:bodyPr/>
          <a:lstStyle/>
          <a:p>
            <a:r>
              <a:rPr lang="en-GB"/>
              <a:t>Scientific research focuses on solving problems and pursues a step-by-step logical, organized, and rigorous method to identify the problems, gather data, analyze them, and draw valid conclusions.</a:t>
            </a:r>
          </a:p>
          <a:p>
            <a:r>
              <a:rPr lang="en-GB"/>
              <a:t>Thus, scientific research is not based on hunches, experience, and intuition (though these may play a part in final decision making), but is purposive and rigorous. </a:t>
            </a:r>
          </a:p>
          <a:p>
            <a:r>
              <a:rPr lang="en-GB"/>
              <a:t>Because of the rigorous way in which the research is done, scientific research enables all those who are interested in researching about the same or similar issues to come up  with comparable findings when the data are analysed.</a:t>
            </a:r>
            <a:endParaRPr lang="en-US" dirty="0"/>
          </a:p>
        </p:txBody>
      </p:sp>
      <p:sp>
        <p:nvSpPr>
          <p:cNvPr id="5" name="Slide Number Placeholder 3"/>
          <p:cNvSpPr>
            <a:spLocks noGrp="1"/>
          </p:cNvSpPr>
          <p:nvPr>
            <p:ph type="sldNum" sz="quarter" idx="12"/>
          </p:nvPr>
        </p:nvSpPr>
        <p:spPr/>
        <p:txBody>
          <a:bodyPr/>
          <a:lstStyle/>
          <a:p>
            <a:fld id="{68F77A88-83FF-4F59-881F-87CF92DB5DB0}" type="slidenum">
              <a:rPr lang="en-US" smtClean="0"/>
              <a:pPr/>
              <a:t>15</a:t>
            </a:fld>
            <a:endParaRPr lang="en-US"/>
          </a:p>
        </p:txBody>
      </p:sp>
    </p:spTree>
    <p:extLst>
      <p:ext uri="{BB962C8B-B14F-4D97-AF65-F5344CB8AC3E}">
        <p14:creationId xmlns:p14="http://schemas.microsoft.com/office/powerpoint/2010/main" val="1720684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Continued…</a:t>
            </a:r>
            <a:endParaRPr lang="en-US" dirty="0"/>
          </a:p>
        </p:txBody>
      </p:sp>
      <p:sp>
        <p:nvSpPr>
          <p:cNvPr id="3" name="Content Placeholder 2"/>
          <p:cNvSpPr>
            <a:spLocks noGrp="1"/>
          </p:cNvSpPr>
          <p:nvPr>
            <p:ph idx="1"/>
          </p:nvPr>
        </p:nvSpPr>
        <p:spPr/>
        <p:txBody>
          <a:bodyPr/>
          <a:lstStyle/>
          <a:p>
            <a:r>
              <a:rPr lang="en-US"/>
              <a:t>Scientific research helps researchers to state their findings with accuracy and confidence.</a:t>
            </a:r>
          </a:p>
          <a:p>
            <a:r>
              <a:rPr lang="en-US"/>
              <a:t>This helps various other organizations to apply those solutions when they encounter similar problems.</a:t>
            </a:r>
          </a:p>
          <a:p>
            <a:r>
              <a:rPr lang="en-US"/>
              <a:t>Scientific investigation tends to be more objective than subjective, and helps managers to highlight the most critical factors at the workplace that need specific attention so as to avoid, minimize, or solve problems.</a:t>
            </a:r>
            <a:endParaRPr lang="en-US" dirty="0"/>
          </a:p>
        </p:txBody>
      </p:sp>
      <p:sp>
        <p:nvSpPr>
          <p:cNvPr id="5" name="Slide Number Placeholder 3"/>
          <p:cNvSpPr>
            <a:spLocks noGrp="1"/>
          </p:cNvSpPr>
          <p:nvPr>
            <p:ph type="sldNum" sz="quarter" idx="12"/>
          </p:nvPr>
        </p:nvSpPr>
        <p:spPr/>
        <p:txBody>
          <a:bodyPr/>
          <a:lstStyle/>
          <a:p>
            <a:fld id="{68F77A88-83FF-4F59-881F-87CF92DB5DB0}" type="slidenum">
              <a:rPr lang="en-US" smtClean="0"/>
              <a:pPr/>
              <a:t>16</a:t>
            </a:fld>
            <a:endParaRPr lang="en-US"/>
          </a:p>
        </p:txBody>
      </p:sp>
    </p:spTree>
    <p:extLst>
      <p:ext uri="{BB962C8B-B14F-4D97-AF65-F5344CB8AC3E}">
        <p14:creationId xmlns:p14="http://schemas.microsoft.com/office/powerpoint/2010/main" val="12564519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r>
              <a:rPr lang="en-US"/>
              <a:t>Types of Research</a:t>
            </a:r>
            <a:endParaRPr lang="en-GB" dirty="0"/>
          </a:p>
        </p:txBody>
      </p:sp>
      <p:graphicFrame>
        <p:nvGraphicFramePr>
          <p:cNvPr id="5" name="Content Placeholder 4"/>
          <p:cNvGraphicFramePr>
            <a:graphicFrameLocks noGrp="1"/>
          </p:cNvGraphicFramePr>
          <p:nvPr>
            <p:ph idx="1"/>
          </p:nvPr>
        </p:nvGraphicFramePr>
        <p:xfrm>
          <a:off x="1217613" y="1828800"/>
          <a:ext cx="9753600" cy="4343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0964" name="Slide Number Placeholder 3"/>
          <p:cNvSpPr>
            <a:spLocks noGrp="1"/>
          </p:cNvSpPr>
          <p:nvPr>
            <p:ph type="sldNum" sz="quarter" idx="12"/>
          </p:nvPr>
        </p:nvSpPr>
        <p:spPr/>
        <p:txBody>
          <a:bodyPr/>
          <a:lstStyle/>
          <a:p>
            <a:fld id="{3CEF2C1F-79AC-4817-A1B9-FFA8C6BED9E2}" type="slidenum">
              <a:rPr lang="en-US" smtClean="0"/>
              <a:pPr/>
              <a:t>17</a:t>
            </a:fld>
            <a:endParaRPr lang="en-US"/>
          </a:p>
        </p:txBody>
      </p:sp>
      <p:cxnSp>
        <p:nvCxnSpPr>
          <p:cNvPr id="9" name="Straight Connector 8"/>
          <p:cNvCxnSpPr>
            <a:cxnSpLocks/>
          </p:cNvCxnSpPr>
          <p:nvPr/>
        </p:nvCxnSpPr>
        <p:spPr>
          <a:xfrm>
            <a:off x="3656012" y="3886200"/>
            <a:ext cx="1142256" cy="118864"/>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0" name="Straight Connector 19"/>
          <p:cNvCxnSpPr>
            <a:cxnSpLocks/>
          </p:cNvCxnSpPr>
          <p:nvPr/>
        </p:nvCxnSpPr>
        <p:spPr>
          <a:xfrm>
            <a:off x="3656012" y="3886200"/>
            <a:ext cx="1214264" cy="62292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6" name="Straight Connector 25"/>
          <p:cNvCxnSpPr>
            <a:cxnSpLocks/>
          </p:cNvCxnSpPr>
          <p:nvPr/>
        </p:nvCxnSpPr>
        <p:spPr>
          <a:xfrm>
            <a:off x="3656012" y="3886200"/>
            <a:ext cx="1142256" cy="1054968"/>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7236667" y="4000500"/>
            <a:ext cx="990600"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4" name="Straight Connector 33"/>
          <p:cNvCxnSpPr>
            <a:cxnSpLocks/>
          </p:cNvCxnSpPr>
          <p:nvPr/>
        </p:nvCxnSpPr>
        <p:spPr>
          <a:xfrm>
            <a:off x="7236667" y="4076700"/>
            <a:ext cx="1017985" cy="90541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a:off x="7255296" y="4524910"/>
            <a:ext cx="990600" cy="45720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a:cxnSpLocks/>
          </p:cNvCxnSpPr>
          <p:nvPr/>
        </p:nvCxnSpPr>
        <p:spPr>
          <a:xfrm flipV="1">
            <a:off x="7318550" y="3969434"/>
            <a:ext cx="954731" cy="539686"/>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a:cxnSpLocks/>
          </p:cNvCxnSpPr>
          <p:nvPr/>
        </p:nvCxnSpPr>
        <p:spPr>
          <a:xfrm>
            <a:off x="7246540" y="5013176"/>
            <a:ext cx="1008112" cy="0"/>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a:cxnSpLocks/>
          </p:cNvCxnSpPr>
          <p:nvPr/>
        </p:nvCxnSpPr>
        <p:spPr>
          <a:xfrm flipV="1">
            <a:off x="7255296" y="4000500"/>
            <a:ext cx="971971" cy="981610"/>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a:cxnSpLocks/>
          </p:cNvCxnSpPr>
          <p:nvPr/>
        </p:nvCxnSpPr>
        <p:spPr>
          <a:xfrm flipV="1">
            <a:off x="3804150" y="4000500"/>
            <a:ext cx="1066126" cy="940668"/>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a:cxnSpLocks/>
          </p:cNvCxnSpPr>
          <p:nvPr/>
        </p:nvCxnSpPr>
        <p:spPr>
          <a:xfrm flipV="1">
            <a:off x="3804220" y="4524910"/>
            <a:ext cx="1066056" cy="409598"/>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a:cxnSpLocks/>
          </p:cNvCxnSpPr>
          <p:nvPr/>
        </p:nvCxnSpPr>
        <p:spPr>
          <a:xfrm>
            <a:off x="3732212" y="4941168"/>
            <a:ext cx="1066056"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06419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US" altLang="zh-CN"/>
              <a:t>Core Function</a:t>
            </a:r>
            <a:endParaRPr lang="zh-CN" altLang="en-US" dirty="0"/>
          </a:p>
        </p:txBody>
      </p:sp>
      <p:sp>
        <p:nvSpPr>
          <p:cNvPr id="41987" name="Rectangle 3"/>
          <p:cNvSpPr>
            <a:spLocks noGrp="1" noChangeArrowheads="1"/>
          </p:cNvSpPr>
          <p:nvPr>
            <p:ph type="body" idx="1"/>
          </p:nvPr>
        </p:nvSpPr>
        <p:spPr/>
        <p:txBody>
          <a:bodyPr>
            <a:normAutofit/>
          </a:bodyPr>
          <a:lstStyle/>
          <a:p>
            <a:r>
              <a:rPr lang="en-US" altLang="zh-CN" sz="2800" dirty="0"/>
              <a:t>Basic research aims to explore a particular concept, or issue, without regard for a specific problem, and may be carried out to simply gain a better understanding of the overall concepts. </a:t>
            </a:r>
          </a:p>
          <a:p>
            <a:pPr lvl="1"/>
            <a:r>
              <a:rPr lang="en-US" altLang="zh-CN" sz="2400" dirty="0"/>
              <a:t>To explain how the world works</a:t>
            </a:r>
          </a:p>
          <a:p>
            <a:pPr lvl="1"/>
            <a:r>
              <a:rPr lang="en-US" altLang="zh-CN" sz="2400" dirty="0"/>
              <a:t>To construct model, theory, framework</a:t>
            </a:r>
          </a:p>
          <a:p>
            <a:pPr lvl="1"/>
            <a:r>
              <a:rPr lang="en-US" altLang="zh-CN" sz="2400" dirty="0"/>
              <a:t>For example, a researcher may want to </a:t>
            </a:r>
            <a:r>
              <a:rPr lang="en-HK" altLang="zh-CN" sz="2400" dirty="0"/>
              <a:t>revisit Maslow’s motivation theory (hierarchy of needs) to better understand employee behaviour </a:t>
            </a:r>
            <a:endParaRPr lang="en-US" altLang="zh-CN" sz="2400" dirty="0"/>
          </a:p>
          <a:p>
            <a:pPr lvl="1"/>
            <a:r>
              <a:rPr lang="en-US" altLang="zh-CN" sz="2400" dirty="0"/>
              <a:t>Exploratory, descriptive or explanatory research</a:t>
            </a:r>
          </a:p>
        </p:txBody>
      </p:sp>
      <p:sp>
        <p:nvSpPr>
          <p:cNvPr id="4" name="Slide Number Placeholder 3"/>
          <p:cNvSpPr>
            <a:spLocks noGrp="1"/>
          </p:cNvSpPr>
          <p:nvPr>
            <p:ph type="sldNum" sz="quarter" idx="12"/>
          </p:nvPr>
        </p:nvSpPr>
        <p:spPr/>
        <p:txBody>
          <a:bodyPr/>
          <a:lstStyle/>
          <a:p>
            <a:fld id="{68F77A88-83FF-4F59-881F-87CF92DB5DB0}" type="slidenum">
              <a:rPr lang="en-US" smtClean="0"/>
              <a:pPr/>
              <a:t>18</a:t>
            </a:fld>
            <a:endParaRPr lang="en-US"/>
          </a:p>
        </p:txBody>
      </p:sp>
    </p:spTree>
    <p:extLst>
      <p:ext uri="{BB962C8B-B14F-4D97-AF65-F5344CB8AC3E}">
        <p14:creationId xmlns:p14="http://schemas.microsoft.com/office/powerpoint/2010/main" val="541728213"/>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altLang="zh-CN"/>
              <a:t>Continued…</a:t>
            </a:r>
            <a:endParaRPr lang="en-US" altLang="zh-CN" dirty="0"/>
          </a:p>
        </p:txBody>
      </p:sp>
      <p:sp>
        <p:nvSpPr>
          <p:cNvPr id="43011" name="Rectangle 3"/>
          <p:cNvSpPr>
            <a:spLocks noGrp="1" noChangeArrowheads="1"/>
          </p:cNvSpPr>
          <p:nvPr>
            <p:ph type="body" idx="1"/>
          </p:nvPr>
        </p:nvSpPr>
        <p:spPr/>
        <p:txBody>
          <a:bodyPr/>
          <a:lstStyle/>
          <a:p>
            <a:r>
              <a:rPr lang="en-US" altLang="zh-CN" sz="2800" dirty="0"/>
              <a:t>Applied research is undertaken to solve a specific problem or provide a solution to a practical question. </a:t>
            </a:r>
          </a:p>
          <a:p>
            <a:pPr lvl="1"/>
            <a:r>
              <a:rPr lang="en-US" altLang="zh-CN" sz="2400" dirty="0"/>
              <a:t>Apply the findings into practice, gather information relating to a problem, issue or planning need.</a:t>
            </a:r>
          </a:p>
          <a:p>
            <a:pPr lvl="1"/>
            <a:r>
              <a:rPr lang="en-US" altLang="zh-CN" sz="2400" dirty="0"/>
              <a:t>For example, to examine the efficacy of the existing technology in customer contact employees and what can be done to increase the training performance</a:t>
            </a:r>
          </a:p>
          <a:p>
            <a:pPr lvl="1"/>
            <a:r>
              <a:rPr lang="en-US" altLang="zh-CN" sz="2400" dirty="0"/>
              <a:t>Exploratory, descriptive or explanatory research</a:t>
            </a:r>
          </a:p>
          <a:p>
            <a:pPr lvl="1"/>
            <a:endParaRPr lang="en-US" altLang="zh-CN" dirty="0"/>
          </a:p>
        </p:txBody>
      </p:sp>
      <p:sp>
        <p:nvSpPr>
          <p:cNvPr id="4" name="Slide Number Placeholder 3"/>
          <p:cNvSpPr>
            <a:spLocks noGrp="1"/>
          </p:cNvSpPr>
          <p:nvPr>
            <p:ph type="sldNum" sz="quarter" idx="12"/>
          </p:nvPr>
        </p:nvSpPr>
        <p:spPr/>
        <p:txBody>
          <a:bodyPr/>
          <a:lstStyle/>
          <a:p>
            <a:fld id="{68F77A88-83FF-4F59-881F-87CF92DB5DB0}" type="slidenum">
              <a:rPr lang="en-US" smtClean="0"/>
              <a:pPr/>
              <a:t>19</a:t>
            </a:fld>
            <a:endParaRPr lang="en-US"/>
          </a:p>
        </p:txBody>
      </p:sp>
    </p:spTree>
    <p:extLst>
      <p:ext uri="{BB962C8B-B14F-4D97-AF65-F5344CB8AC3E}">
        <p14:creationId xmlns:p14="http://schemas.microsoft.com/office/powerpoint/2010/main" val="158083183"/>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1217614" y="274638"/>
            <a:ext cx="9753600" cy="850106"/>
          </a:xfrm>
        </p:spPr>
        <p:txBody>
          <a:bodyPr>
            <a:normAutofit/>
          </a:bodyPr>
          <a:lstStyle/>
          <a:p>
            <a:r>
              <a:rPr lang="en-US" sz="3600" dirty="0"/>
              <a:t>Basic and Applied Research Compared</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052207603"/>
              </p:ext>
            </p:extLst>
          </p:nvPr>
        </p:nvGraphicFramePr>
        <p:xfrm>
          <a:off x="1255712" y="1339531"/>
          <a:ext cx="9144000" cy="5243831"/>
        </p:xfrm>
        <a:graphic>
          <a:graphicData uri="http://schemas.openxmlformats.org/drawingml/2006/table">
            <a:tbl>
              <a:tblPr/>
              <a:tblGrid>
                <a:gridCol w="457200">
                  <a:extLst>
                    <a:ext uri="{9D8B030D-6E8A-4147-A177-3AD203B41FA5}">
                      <a16:colId xmlns:a16="http://schemas.microsoft.com/office/drawing/2014/main" val="20000"/>
                    </a:ext>
                  </a:extLst>
                </a:gridCol>
                <a:gridCol w="4038600">
                  <a:extLst>
                    <a:ext uri="{9D8B030D-6E8A-4147-A177-3AD203B41FA5}">
                      <a16:colId xmlns:a16="http://schemas.microsoft.com/office/drawing/2014/main" val="20001"/>
                    </a:ext>
                  </a:extLst>
                </a:gridCol>
                <a:gridCol w="4648200">
                  <a:extLst>
                    <a:ext uri="{9D8B030D-6E8A-4147-A177-3AD203B41FA5}">
                      <a16:colId xmlns:a16="http://schemas.microsoft.com/office/drawing/2014/main" val="20002"/>
                    </a:ext>
                  </a:extLst>
                </a:gridCol>
              </a:tblGrid>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700" b="1" i="0" u="none" strike="noStrike" cap="none" normalizeH="0" baseline="0" dirty="0">
                        <a:ln>
                          <a:noFill/>
                        </a:ln>
                        <a:solidFill>
                          <a:srgbClr val="FFFFFF"/>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1" i="0" u="none" strike="noStrike" cap="none" normalizeH="0" baseline="0" dirty="0">
                          <a:ln>
                            <a:noFill/>
                          </a:ln>
                          <a:solidFill>
                            <a:srgbClr val="FFFFFF"/>
                          </a:solidFill>
                          <a:effectLst/>
                          <a:latin typeface="Calibri" pitchFamily="34" charset="0"/>
                          <a:cs typeface="Arial" charset="0"/>
                        </a:rPr>
                        <a:t>Basic research</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1" i="0" u="none" strike="noStrike" cap="none" normalizeH="0" baseline="0" dirty="0">
                          <a:ln>
                            <a:noFill/>
                          </a:ln>
                          <a:solidFill>
                            <a:srgbClr val="FFFFFF"/>
                          </a:solidFill>
                          <a:effectLst/>
                          <a:latin typeface="Calibri" pitchFamily="34" charset="0"/>
                          <a:cs typeface="Arial" charset="0"/>
                        </a:rPr>
                        <a:t>Applied research</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8540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rgbClr val="000000"/>
                          </a:solidFill>
                          <a:effectLst/>
                          <a:latin typeface="Calibri" pitchFamily="34" charset="0"/>
                          <a:cs typeface="Arial" charset="0"/>
                        </a:rPr>
                        <a:t>1</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dirty="0">
                          <a:ln>
                            <a:noFill/>
                          </a:ln>
                          <a:solidFill>
                            <a:srgbClr val="000000"/>
                          </a:solidFill>
                          <a:effectLst/>
                          <a:latin typeface="Calibri" pitchFamily="34" charset="0"/>
                          <a:cs typeface="Arial" charset="0"/>
                        </a:rPr>
                        <a:t>Research is intrinsically satisfying and judgements are made by other academics.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a:ln>
                            <a:noFill/>
                          </a:ln>
                          <a:solidFill>
                            <a:srgbClr val="000000"/>
                          </a:solidFill>
                          <a:effectLst/>
                          <a:latin typeface="Calibri" pitchFamily="34" charset="0"/>
                          <a:cs typeface="Arial" charset="0"/>
                        </a:rPr>
                        <a:t>Research is part of a job and is judged by sponsors from outside the academic discipline.</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val="10001"/>
                  </a:ext>
                </a:extLst>
              </a:tr>
              <a:tr h="64928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rgbClr val="000000"/>
                          </a:solidFill>
                          <a:effectLst/>
                          <a:latin typeface="Calibri" pitchFamily="34" charset="0"/>
                          <a:cs typeface="Arial" charset="0"/>
                        </a:rPr>
                        <a:t>2</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dirty="0">
                          <a:ln>
                            <a:noFill/>
                          </a:ln>
                          <a:solidFill>
                            <a:srgbClr val="000000"/>
                          </a:solidFill>
                          <a:effectLst/>
                          <a:latin typeface="Calibri" pitchFamily="34" charset="0"/>
                          <a:cs typeface="Arial" charset="0"/>
                        </a:rPr>
                        <a:t>Research problems and subjects are selected with a great deal of freedom.</a:t>
                      </a:r>
                      <a:endParaRPr kumimoji="0" lang="en-GB" sz="1700" b="0" i="0" u="none" strike="noStrike" cap="none" normalizeH="0" baseline="0" dirty="0">
                        <a:ln>
                          <a:noFill/>
                        </a:ln>
                        <a:solidFill>
                          <a:srgbClr val="FF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a:ln>
                            <a:noFill/>
                          </a:ln>
                          <a:solidFill>
                            <a:srgbClr val="000000"/>
                          </a:solidFill>
                          <a:effectLst/>
                          <a:latin typeface="Calibri" pitchFamily="34" charset="0"/>
                          <a:cs typeface="Arial" charset="0"/>
                        </a:rPr>
                        <a:t>Research problems are “narrowly constrained” in line with the demands of employers or sponsors.</a:t>
                      </a:r>
                      <a:endParaRPr kumimoji="0" lang="en-GB" sz="1700" b="0" i="0" u="none" strike="noStrike" cap="none" normalizeH="0" baseline="0">
                        <a:ln>
                          <a:noFill/>
                        </a:ln>
                        <a:solidFill>
                          <a:srgbClr val="FF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2"/>
                  </a:ext>
                </a:extLst>
              </a:tr>
              <a:tr h="9144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rgbClr val="000000"/>
                          </a:solidFill>
                          <a:effectLst/>
                          <a:latin typeface="Calibri" pitchFamily="34" charset="0"/>
                          <a:cs typeface="Arial" charset="0"/>
                        </a:rPr>
                        <a:t>3</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a:ln>
                            <a:noFill/>
                          </a:ln>
                          <a:solidFill>
                            <a:srgbClr val="000000"/>
                          </a:solidFill>
                          <a:effectLst/>
                          <a:latin typeface="Calibri" pitchFamily="34" charset="0"/>
                          <a:cs typeface="Arial" charset="0"/>
                        </a:rPr>
                        <a:t>Research is judged by the absolute norms of scientific rigour and the highest standards of scholarship are sought.</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a:ln>
                            <a:noFill/>
                          </a:ln>
                          <a:solidFill>
                            <a:srgbClr val="000000"/>
                          </a:solidFill>
                          <a:effectLst/>
                          <a:latin typeface="Calibri" pitchFamily="34" charset="0"/>
                          <a:cs typeface="Arial" charset="0"/>
                        </a:rPr>
                        <a:t>The rigour and standards of scholarship depend on the uses of the results. Research can be “quick and dirty” or may match high scientific standards.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val="10003"/>
                  </a:ext>
                </a:extLst>
              </a:tr>
              <a:tr h="8540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rgbClr val="000000"/>
                          </a:solidFill>
                          <a:effectLst/>
                          <a:latin typeface="Calibri" pitchFamily="34" charset="0"/>
                          <a:cs typeface="Arial" charset="0"/>
                        </a:rPr>
                        <a:t>4</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a:ln>
                            <a:noFill/>
                          </a:ln>
                          <a:solidFill>
                            <a:srgbClr val="000000"/>
                          </a:solidFill>
                          <a:effectLst/>
                          <a:latin typeface="Calibri" pitchFamily="34" charset="0"/>
                          <a:cs typeface="Arial" charset="0"/>
                        </a:rPr>
                        <a:t>The primary concern is with the internal logic and rigour of research design.</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a:ln>
                            <a:noFill/>
                          </a:ln>
                          <a:solidFill>
                            <a:srgbClr val="000000"/>
                          </a:solidFill>
                          <a:effectLst/>
                          <a:latin typeface="Calibri" pitchFamily="34" charset="0"/>
                          <a:cs typeface="Arial" charset="0"/>
                        </a:rPr>
                        <a:t>The primary concern is with the ability to generalise from findings to areas of interest to sponsors.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4"/>
                  </a:ext>
                </a:extLst>
              </a:tr>
              <a:tr h="6000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rgbClr val="000000"/>
                          </a:solidFill>
                          <a:effectLst/>
                          <a:latin typeface="Calibri" pitchFamily="34" charset="0"/>
                          <a:cs typeface="Arial" charset="0"/>
                        </a:rPr>
                        <a:t>5</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rgbClr val="000000"/>
                          </a:solidFill>
                          <a:effectLst/>
                          <a:latin typeface="Calibri" pitchFamily="34" charset="0"/>
                          <a:cs typeface="Arial" charset="0"/>
                        </a:rPr>
                        <a:t>The driving goal is to contribute to basic, theoretical knowledge.</a:t>
                      </a:r>
                      <a:endParaRPr kumimoji="0" lang="en-GB" sz="1700" b="0" i="0" u="none" strike="noStrike" cap="none" normalizeH="0" baseline="0">
                        <a:ln>
                          <a:noFill/>
                        </a:ln>
                        <a:solidFill>
                          <a:srgbClr val="00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a:ln>
                            <a:noFill/>
                          </a:ln>
                          <a:solidFill>
                            <a:srgbClr val="000000"/>
                          </a:solidFill>
                          <a:effectLst/>
                          <a:latin typeface="Calibri" pitchFamily="34" charset="0"/>
                          <a:cs typeface="Arial" charset="0"/>
                        </a:rPr>
                        <a:t>The driving goal is to have practical pay-offs or uses for results</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0D8E8"/>
                    </a:solidFill>
                  </a:tcPr>
                </a:tc>
                <a:extLst>
                  <a:ext uri="{0D108BD9-81ED-4DB2-BD59-A6C34878D82A}">
                    <a16:rowId xmlns:a16="http://schemas.microsoft.com/office/drawing/2014/main" val="10005"/>
                  </a:ext>
                </a:extLst>
              </a:tr>
              <a:tr h="9810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rgbClr val="000000"/>
                          </a:solidFill>
                          <a:effectLst/>
                          <a:latin typeface="Calibri" pitchFamily="34" charset="0"/>
                          <a:cs typeface="Arial" charset="0"/>
                        </a:rPr>
                        <a:t>6</a:t>
                      </a: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a:ln>
                            <a:noFill/>
                          </a:ln>
                          <a:solidFill>
                            <a:srgbClr val="000000"/>
                          </a:solidFill>
                          <a:effectLst/>
                          <a:latin typeface="Calibri" pitchFamily="34" charset="0"/>
                          <a:cs typeface="Arial" charset="0"/>
                        </a:rPr>
                        <a:t>Success comes when results appear in a scholarly journal and have a broad impact on others in the scientific community</a:t>
                      </a:r>
                      <a:endParaRPr kumimoji="0" lang="en-GB" sz="1700" b="0" i="0" u="none" strike="noStrike" cap="none" normalizeH="0" baseline="0">
                        <a:ln>
                          <a:noFill/>
                        </a:ln>
                        <a:solidFill>
                          <a:srgbClr val="FF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dirty="0">
                          <a:ln>
                            <a:noFill/>
                          </a:ln>
                          <a:solidFill>
                            <a:srgbClr val="000000"/>
                          </a:solidFill>
                          <a:effectLst/>
                          <a:latin typeface="Calibri" pitchFamily="34" charset="0"/>
                          <a:cs typeface="Arial" charset="0"/>
                        </a:rPr>
                        <a:t>Success comes when results are used by sponsors in decision making</a:t>
                      </a:r>
                      <a:endParaRPr kumimoji="0" lang="en-GB" sz="1700" b="0" i="0" u="none" strike="noStrike" cap="none" normalizeH="0" baseline="0" dirty="0">
                        <a:ln>
                          <a:noFill/>
                        </a:ln>
                        <a:solidFill>
                          <a:srgbClr val="FF0000"/>
                        </a:solidFill>
                        <a:effectLst/>
                        <a:latin typeface="Calibri" pitchFamily="34" charset="0"/>
                        <a:cs typeface="Arial" charset="0"/>
                      </a:endParaRPr>
                    </a:p>
                  </a:txBody>
                  <a:tcP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9EDF4"/>
                    </a:solidFill>
                  </a:tcPr>
                </a:tc>
                <a:extLst>
                  <a:ext uri="{0D108BD9-81ED-4DB2-BD59-A6C34878D82A}">
                    <a16:rowId xmlns:a16="http://schemas.microsoft.com/office/drawing/2014/main" val="10006"/>
                  </a:ext>
                </a:extLst>
              </a:tr>
            </a:tbl>
          </a:graphicData>
        </a:graphic>
      </p:graphicFrame>
      <p:sp>
        <p:nvSpPr>
          <p:cNvPr id="44069" name="Slide Number Placeholder 3"/>
          <p:cNvSpPr>
            <a:spLocks noGrp="1"/>
          </p:cNvSpPr>
          <p:nvPr>
            <p:ph type="sldNum" sz="quarter" idx="12"/>
          </p:nvPr>
        </p:nvSpPr>
        <p:spPr/>
        <p:txBody>
          <a:bodyPr/>
          <a:lstStyle/>
          <a:p>
            <a:fld id="{1D1E01AB-7D94-4F69-9B9F-773BB7363234}" type="slidenum">
              <a:rPr lang="en-US" smtClean="0"/>
              <a:pPr/>
              <a:t>20</a:t>
            </a:fld>
            <a:endParaRPr lang="en-US"/>
          </a:p>
        </p:txBody>
      </p:sp>
    </p:spTree>
    <p:extLst>
      <p:ext uri="{BB962C8B-B14F-4D97-AF65-F5344CB8AC3E}">
        <p14:creationId xmlns:p14="http://schemas.microsoft.com/office/powerpoint/2010/main" val="3411615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7614" y="274638"/>
            <a:ext cx="9753600" cy="929322"/>
          </a:xfrm>
        </p:spPr>
        <p:txBody>
          <a:bodyPr/>
          <a:lstStyle/>
          <a:p>
            <a:r>
              <a:rPr lang="en-US" altLang="zh-CN" dirty="0"/>
              <a:t>Information Requirements </a:t>
            </a:r>
            <a:endParaRPr lang="en-US" dirty="0"/>
          </a:p>
        </p:txBody>
      </p:sp>
      <p:sp>
        <p:nvSpPr>
          <p:cNvPr id="4" name="Content Placeholder 3">
            <a:extLst>
              <a:ext uri="{FF2B5EF4-FFF2-40B4-BE49-F238E27FC236}">
                <a16:creationId xmlns:a16="http://schemas.microsoft.com/office/drawing/2014/main" id="{A9213630-8940-4874-AED0-39DCC91D6F7F}"/>
              </a:ext>
            </a:extLst>
          </p:cNvPr>
          <p:cNvSpPr>
            <a:spLocks noGrp="1"/>
          </p:cNvSpPr>
          <p:nvPr>
            <p:ph idx="1"/>
          </p:nvPr>
        </p:nvSpPr>
        <p:spPr/>
        <p:txBody>
          <a:bodyPr/>
          <a:lstStyle/>
          <a:p>
            <a:endParaRPr lang="en-GB"/>
          </a:p>
        </p:txBody>
      </p:sp>
      <p:graphicFrame>
        <p:nvGraphicFramePr>
          <p:cNvPr id="5" name="Group 3"/>
          <p:cNvGraphicFramePr>
            <a:graphicFrameLocks/>
          </p:cNvGraphicFramePr>
          <p:nvPr>
            <p:extLst>
              <p:ext uri="{D42A27DB-BD31-4B8C-83A1-F6EECF244321}">
                <p14:modId xmlns:p14="http://schemas.microsoft.com/office/powerpoint/2010/main" val="4126317327"/>
              </p:ext>
            </p:extLst>
          </p:nvPr>
        </p:nvGraphicFramePr>
        <p:xfrm>
          <a:off x="1053852" y="1484784"/>
          <a:ext cx="10225136" cy="4968240"/>
        </p:xfrm>
        <a:graphic>
          <a:graphicData uri="http://schemas.openxmlformats.org/drawingml/2006/table">
            <a:tbl>
              <a:tblPr>
                <a:tableStyleId>{3C2FFA5D-87B4-456A-9821-1D502468CF0F}</a:tableStyleId>
              </a:tblPr>
              <a:tblGrid>
                <a:gridCol w="2016224">
                  <a:extLst>
                    <a:ext uri="{9D8B030D-6E8A-4147-A177-3AD203B41FA5}">
                      <a16:colId xmlns:a16="http://schemas.microsoft.com/office/drawing/2014/main" val="20000"/>
                    </a:ext>
                  </a:extLst>
                </a:gridCol>
                <a:gridCol w="8208912">
                  <a:extLst>
                    <a:ext uri="{9D8B030D-6E8A-4147-A177-3AD203B41FA5}">
                      <a16:colId xmlns:a16="http://schemas.microsoft.com/office/drawing/2014/main" val="20001"/>
                    </a:ext>
                  </a:extLst>
                </a:gridCol>
              </a:tblGrid>
              <a:tr h="1286239">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000" u="none" strike="noStrike" cap="none" normalizeH="0" baseline="0" dirty="0">
                          <a:ln>
                            <a:noFill/>
                          </a:ln>
                          <a:effectLst/>
                        </a:rPr>
                        <a:t>Descriptive (to document characteristics)</a:t>
                      </a:r>
                      <a:endParaRPr kumimoji="1" lang="en-US" altLang="zh-CN" sz="2000" b="0" i="0" u="none" strike="noStrike" cap="none" normalizeH="0" baseline="0" dirty="0">
                        <a:ln>
                          <a:noFill/>
                        </a:ln>
                        <a:solidFill>
                          <a:schemeClr val="tx1"/>
                        </a:solidFill>
                        <a:effectLst/>
                        <a:latin typeface="+mn-lt"/>
                        <a:ea typeface="SimSun" pitchFamily="2" charset="-122"/>
                      </a:endParaRPr>
                    </a:p>
                  </a:txBody>
                  <a:tcPr horzOverflow="overflow"/>
                </a:tc>
                <a:tc>
                  <a:txBody>
                    <a:body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pPr>
                      <a:r>
                        <a:rPr kumimoji="1" lang="en-US" altLang="zh-CN" sz="2000" u="none" strike="noStrike" cap="none" normalizeH="0" baseline="0" dirty="0">
                          <a:ln>
                            <a:noFill/>
                          </a:ln>
                          <a:effectLst/>
                        </a:rPr>
                        <a:t>To portray accurately an incidence, distribution, and the characteristics of a group or situation</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pPr>
                      <a:r>
                        <a:rPr kumimoji="1" lang="en-US" altLang="zh-CN" sz="2000" u="none" strike="noStrike" cap="none" normalizeH="0" baseline="0" dirty="0">
                          <a:ln>
                            <a:noFill/>
                          </a:ln>
                          <a:effectLst/>
                        </a:rPr>
                        <a:t>E.g. to describe the profile of the target markets of Hong Kong Disneyland</a:t>
                      </a:r>
                      <a:endParaRPr kumimoji="1" lang="en-US" altLang="zh-CN" sz="2000" b="0" i="0" u="none" strike="noStrike" cap="none" normalizeH="0" baseline="0" dirty="0">
                        <a:ln>
                          <a:noFill/>
                        </a:ln>
                        <a:solidFill>
                          <a:schemeClr val="tx1"/>
                        </a:solidFill>
                        <a:effectLst/>
                        <a:latin typeface="+mn-lt"/>
                        <a:ea typeface="SimSun" pitchFamily="2" charset="-122"/>
                      </a:endParaRPr>
                    </a:p>
                  </a:txBody>
                  <a:tcPr horzOverflow="overflow"/>
                </a:tc>
                <a:extLst>
                  <a:ext uri="{0D108BD9-81ED-4DB2-BD59-A6C34878D82A}">
                    <a16:rowId xmlns:a16="http://schemas.microsoft.com/office/drawing/2014/main" val="10000"/>
                  </a:ext>
                </a:extLst>
              </a:tr>
              <a:tr h="152207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000" u="none" strike="noStrike" cap="none" normalizeH="0" baseline="0" dirty="0">
                          <a:ln>
                            <a:noFill/>
                          </a:ln>
                          <a:effectLst/>
                        </a:rPr>
                        <a:t>Explanatory</a:t>
                      </a:r>
                      <a:endParaRPr kumimoji="1" lang="en-US" altLang="zh-CN" sz="2000" b="0" i="0" u="none" strike="noStrike" cap="none" normalizeH="0" baseline="0" dirty="0">
                        <a:ln>
                          <a:noFill/>
                        </a:ln>
                        <a:solidFill>
                          <a:schemeClr val="tx1"/>
                        </a:solidFill>
                        <a:effectLst/>
                        <a:latin typeface="+mn-lt"/>
                        <a:ea typeface="SimSun" pitchFamily="2" charset="-122"/>
                      </a:endParaRPr>
                    </a:p>
                  </a:txBody>
                  <a:tcPr horzOverflow="overflow"/>
                </a:tc>
                <a:tc>
                  <a:txBody>
                    <a:body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pPr>
                      <a:r>
                        <a:rPr kumimoji="1" lang="en-US" altLang="zh-CN" sz="2000" u="none" strike="noStrike" cap="none" normalizeH="0" baseline="0" dirty="0">
                          <a:ln>
                            <a:noFill/>
                          </a:ln>
                          <a:effectLst/>
                        </a:rPr>
                        <a:t>To explain how two characteristics vary together and how well one can be predicted from knowledge of the other</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pPr>
                      <a:r>
                        <a:rPr kumimoji="1" lang="en-US" altLang="zh-CN" sz="2000" u="none" strike="noStrike" cap="none" normalizeH="0" baseline="0" dirty="0">
                          <a:ln>
                            <a:noFill/>
                          </a:ln>
                          <a:effectLst/>
                        </a:rPr>
                        <a:t>To probe cause and effect (if then relationship)</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pPr>
                      <a:r>
                        <a:rPr kumimoji="1" lang="en-US" altLang="zh-CN" sz="2000" u="none" strike="noStrike" cap="none" normalizeH="0" baseline="0" dirty="0">
                          <a:ln>
                            <a:noFill/>
                          </a:ln>
                          <a:effectLst/>
                        </a:rPr>
                        <a:t>E.g. to explain the relationship between satisfaction and travel experience</a:t>
                      </a:r>
                      <a:endParaRPr kumimoji="1" lang="en-US" altLang="zh-CN" sz="2000" b="0" i="0" u="none" strike="noStrike" cap="none" normalizeH="0" baseline="0" dirty="0">
                        <a:ln>
                          <a:noFill/>
                        </a:ln>
                        <a:solidFill>
                          <a:schemeClr val="tx1"/>
                        </a:solidFill>
                        <a:effectLst/>
                        <a:latin typeface="+mn-lt"/>
                        <a:ea typeface="SimSun" pitchFamily="2" charset="-122"/>
                      </a:endParaRPr>
                    </a:p>
                  </a:txBody>
                  <a:tcPr horzOverflow="overflow"/>
                </a:tc>
                <a:extLst>
                  <a:ext uri="{0D108BD9-81ED-4DB2-BD59-A6C34878D82A}">
                    <a16:rowId xmlns:a16="http://schemas.microsoft.com/office/drawing/2014/main" val="10001"/>
                  </a:ext>
                </a:extLst>
              </a:tr>
              <a:tr h="179995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000" u="none" strike="noStrike" cap="none" normalizeH="0" baseline="0" dirty="0">
                          <a:ln>
                            <a:noFill/>
                          </a:ln>
                          <a:effectLst/>
                        </a:rPr>
                        <a:t>Exploratory</a:t>
                      </a:r>
                    </a:p>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000" u="none" strike="noStrike" cap="none" normalizeH="0" baseline="0" dirty="0">
                          <a:ln>
                            <a:noFill/>
                          </a:ln>
                          <a:effectLst/>
                        </a:rPr>
                        <a:t>(to gain new insights or to explore relationships)</a:t>
                      </a:r>
                      <a:endParaRPr kumimoji="1" lang="en-US" altLang="zh-CN" sz="2000" b="0" i="0" u="none" strike="noStrike" cap="none" normalizeH="0" baseline="0" dirty="0">
                        <a:ln>
                          <a:noFill/>
                        </a:ln>
                        <a:solidFill>
                          <a:schemeClr val="tx1"/>
                        </a:solidFill>
                        <a:effectLst/>
                        <a:latin typeface="+mn-lt"/>
                        <a:ea typeface="SimSun" pitchFamily="2" charset="-122"/>
                      </a:endParaRPr>
                    </a:p>
                  </a:txBody>
                  <a:tcPr horzOverflow="overflow"/>
                </a:tc>
                <a:tc>
                  <a:txBody>
                    <a:body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pPr>
                      <a:r>
                        <a:rPr kumimoji="1" lang="en-US" altLang="zh-CN" sz="2000" u="none" strike="noStrike" cap="none" normalizeH="0" baseline="0" dirty="0">
                          <a:ln>
                            <a:noFill/>
                          </a:ln>
                          <a:effectLst/>
                        </a:rPr>
                        <a:t>To gain new insights, </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pPr>
                      <a:r>
                        <a:rPr kumimoji="1" lang="en-US" altLang="zh-CN" sz="2000" u="none" strike="noStrike" cap="none" normalizeH="0" baseline="0" dirty="0">
                          <a:ln>
                            <a:noFill/>
                          </a:ln>
                          <a:effectLst/>
                        </a:rPr>
                        <a:t>To become familiar with a phenomenon, </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pPr>
                      <a:r>
                        <a:rPr kumimoji="1" lang="en-US" altLang="zh-CN" sz="2000" u="none" strike="noStrike" cap="none" normalizeH="0" baseline="0" dirty="0">
                          <a:ln>
                            <a:noFill/>
                          </a:ln>
                          <a:effectLst/>
                        </a:rPr>
                        <a:t>To formulate a more specific research problem</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pPr>
                      <a:r>
                        <a:rPr kumimoji="1" lang="en-US" altLang="zh-CN" sz="2000" u="none" strike="noStrike" cap="none" normalizeH="0" baseline="0" dirty="0">
                          <a:ln>
                            <a:noFill/>
                          </a:ln>
                          <a:effectLst/>
                        </a:rPr>
                        <a:t>Less structured and more flexible</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pPr>
                      <a:r>
                        <a:rPr kumimoji="1" lang="en-US" altLang="zh-CN" sz="2000" u="none" strike="noStrike" cap="none" normalizeH="0" baseline="0" dirty="0">
                          <a:ln>
                            <a:noFill/>
                          </a:ln>
                          <a:effectLst/>
                        </a:rPr>
                        <a:t>E.g. to explore the American tourists towards Hong Kong</a:t>
                      </a:r>
                      <a:endParaRPr kumimoji="1" lang="en-US" altLang="zh-CN" sz="2000" b="0" i="0" u="none" strike="noStrike" cap="none" normalizeH="0" baseline="0" dirty="0">
                        <a:ln>
                          <a:noFill/>
                        </a:ln>
                        <a:solidFill>
                          <a:schemeClr val="tx1"/>
                        </a:solidFill>
                        <a:effectLst/>
                        <a:latin typeface="+mn-lt"/>
                        <a:ea typeface="SimSun" pitchFamily="2" charset="-122"/>
                      </a:endParaRPr>
                    </a:p>
                  </a:txBody>
                  <a:tcPr horzOverflow="overflow"/>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7151853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en-US"/>
              <a:t>Primary and Secondary Research</a:t>
            </a:r>
            <a:endParaRPr lang="en-GB" dirty="0"/>
          </a:p>
        </p:txBody>
      </p:sp>
      <p:sp>
        <p:nvSpPr>
          <p:cNvPr id="46083" name="Content Placeholder 2"/>
          <p:cNvSpPr>
            <a:spLocks noGrp="1"/>
          </p:cNvSpPr>
          <p:nvPr>
            <p:ph idx="1"/>
          </p:nvPr>
        </p:nvSpPr>
        <p:spPr/>
        <p:txBody>
          <a:bodyPr/>
          <a:lstStyle/>
          <a:p>
            <a:r>
              <a:rPr lang="en-US"/>
              <a:t>Primary research </a:t>
            </a:r>
          </a:p>
          <a:p>
            <a:pPr lvl="1"/>
            <a:r>
              <a:rPr lang="en-US"/>
              <a:t>Refers to research that has involved the collection of original data specific to that particular research project, for example through using research methods such as questionnaires or interviews. </a:t>
            </a:r>
          </a:p>
          <a:p>
            <a:r>
              <a:rPr lang="en-US"/>
              <a:t>Secondary research </a:t>
            </a:r>
          </a:p>
          <a:p>
            <a:pPr lvl="1"/>
            <a:r>
              <a:rPr lang="en-US"/>
              <a:t>Refers to research where no such original data is collected, but the research project uses existing (or secondary) sources of data, for example census or archive data. </a:t>
            </a:r>
            <a:endParaRPr lang="en-GB" dirty="0"/>
          </a:p>
        </p:txBody>
      </p:sp>
      <p:sp>
        <p:nvSpPr>
          <p:cNvPr id="46084" name="Slide Number Placeholder 3"/>
          <p:cNvSpPr>
            <a:spLocks noGrp="1"/>
          </p:cNvSpPr>
          <p:nvPr>
            <p:ph type="sldNum" sz="quarter" idx="12"/>
          </p:nvPr>
        </p:nvSpPr>
        <p:spPr/>
        <p:txBody>
          <a:bodyPr/>
          <a:lstStyle/>
          <a:p>
            <a:fld id="{DE4E21EF-F700-42EC-A327-0040C5E34ADF}" type="slidenum">
              <a:rPr lang="en-US" smtClean="0"/>
              <a:pPr/>
              <a:t>22</a:t>
            </a:fld>
            <a:endParaRPr lang="en-US"/>
          </a:p>
        </p:txBody>
      </p:sp>
    </p:spTree>
    <p:extLst>
      <p:ext uri="{BB962C8B-B14F-4D97-AF65-F5344CB8AC3E}">
        <p14:creationId xmlns:p14="http://schemas.microsoft.com/office/powerpoint/2010/main" val="2875278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Other Ways to Classify Research</a:t>
            </a:r>
            <a:endParaRPr lang="en-US" dirty="0"/>
          </a:p>
        </p:txBody>
      </p:sp>
      <p:sp>
        <p:nvSpPr>
          <p:cNvPr id="5" name="Content Placeholder 2"/>
          <p:cNvSpPr>
            <a:spLocks noGrp="1"/>
          </p:cNvSpPr>
          <p:nvPr>
            <p:ph sz="half" idx="1"/>
          </p:nvPr>
        </p:nvSpPr>
        <p:spPr/>
        <p:txBody>
          <a:bodyPr>
            <a:normAutofit lnSpcReduction="10000"/>
          </a:bodyPr>
          <a:lstStyle/>
          <a:p>
            <a:r>
              <a:rPr lang="en-US" dirty="0"/>
              <a:t>Theoretical and empirical research</a:t>
            </a:r>
            <a:endParaRPr lang="en-GB" dirty="0"/>
          </a:p>
          <a:p>
            <a:pPr lvl="1"/>
            <a:r>
              <a:rPr lang="en-GB" dirty="0"/>
              <a:t>Theoretical research generally uses the findings from existing works to develop new ideas through analysing existing theory and explanations. These new ideas are not tested through collecting evidence in the form of primary data </a:t>
            </a:r>
          </a:p>
          <a:p>
            <a:pPr lvl="1"/>
            <a:r>
              <a:rPr lang="en-GB" dirty="0"/>
              <a:t>Empirical research supports the development of new ideas through the collection of data (empirical = observation or measurement rather than theoretical reasoning).</a:t>
            </a:r>
          </a:p>
          <a:p>
            <a:pPr lvl="1"/>
            <a:r>
              <a:rPr lang="en-US" dirty="0"/>
              <a:t>Others:</a:t>
            </a:r>
          </a:p>
          <a:p>
            <a:pPr lvl="2"/>
            <a:r>
              <a:rPr lang="en-US" dirty="0"/>
              <a:t>Correlational</a:t>
            </a:r>
          </a:p>
          <a:p>
            <a:pPr lvl="2"/>
            <a:r>
              <a:rPr lang="en-US" dirty="0"/>
              <a:t>Causal</a:t>
            </a:r>
          </a:p>
          <a:p>
            <a:pPr lvl="2"/>
            <a:r>
              <a:rPr lang="en-US" dirty="0"/>
              <a:t>Comparative</a:t>
            </a:r>
          </a:p>
          <a:p>
            <a:pPr lvl="2"/>
            <a:r>
              <a:rPr lang="en-US" dirty="0"/>
              <a:t>Evaluative</a:t>
            </a:r>
          </a:p>
          <a:p>
            <a:pPr lvl="2"/>
            <a:r>
              <a:rPr lang="en-US" dirty="0"/>
              <a:t>Predictive</a:t>
            </a:r>
          </a:p>
          <a:p>
            <a:pPr lvl="1"/>
            <a:endParaRPr lang="en-US" dirty="0"/>
          </a:p>
          <a:p>
            <a:pPr lvl="2"/>
            <a:endParaRPr lang="en-GB" dirty="0"/>
          </a:p>
        </p:txBody>
      </p:sp>
      <p:sp>
        <p:nvSpPr>
          <p:cNvPr id="7" name="Slide Number Placeholder 3"/>
          <p:cNvSpPr>
            <a:spLocks noGrp="1"/>
          </p:cNvSpPr>
          <p:nvPr>
            <p:ph type="sldNum" sz="quarter" idx="12"/>
          </p:nvPr>
        </p:nvSpPr>
        <p:spPr/>
        <p:txBody>
          <a:bodyPr/>
          <a:lstStyle/>
          <a:p>
            <a:fld id="{68F77A88-83FF-4F59-881F-87CF92DB5DB0}" type="slidenum">
              <a:rPr lang="en-US" smtClean="0"/>
              <a:pPr/>
              <a:t>23</a:t>
            </a:fld>
            <a:endParaRPr lang="en-US"/>
          </a:p>
        </p:txBody>
      </p:sp>
    </p:spTree>
    <p:extLst>
      <p:ext uri="{BB962C8B-B14F-4D97-AF65-F5344CB8AC3E}">
        <p14:creationId xmlns:p14="http://schemas.microsoft.com/office/powerpoint/2010/main" val="1669924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US" altLang="zh-CN"/>
              <a:t>Research Approaches</a:t>
            </a:r>
            <a:endParaRPr lang="en-US" altLang="zh-CN" dirty="0"/>
          </a:p>
        </p:txBody>
      </p:sp>
      <p:sp>
        <p:nvSpPr>
          <p:cNvPr id="48131" name="Rectangle 3"/>
          <p:cNvSpPr>
            <a:spLocks noGrp="1" noChangeArrowheads="1"/>
          </p:cNvSpPr>
          <p:nvPr>
            <p:ph type="body" idx="1"/>
          </p:nvPr>
        </p:nvSpPr>
        <p:spPr>
          <a:xfrm>
            <a:off x="1217614" y="1828800"/>
            <a:ext cx="4419598" cy="4343400"/>
          </a:xfrm>
        </p:spPr>
        <p:txBody>
          <a:bodyPr/>
          <a:lstStyle/>
          <a:p>
            <a:pPr lvl="1"/>
            <a:r>
              <a:rPr lang="en-GB" altLang="zh-CN" dirty="0"/>
              <a:t>Inductive approach starts with facts and details and works its way to a theory or conclusion.</a:t>
            </a:r>
            <a:endParaRPr lang="en-US" altLang="zh-CN" dirty="0"/>
          </a:p>
          <a:p>
            <a:pPr lvl="1"/>
            <a:r>
              <a:rPr lang="en-US" altLang="zh-CN" dirty="0"/>
              <a:t>Empirical reality </a:t>
            </a:r>
            <a:r>
              <a:rPr lang="en-US" altLang="zh-CN" dirty="0">
                <a:sym typeface="Wingdings" pitchFamily="2" charset="2"/>
              </a:rPr>
              <a:t> </a:t>
            </a:r>
            <a:r>
              <a:rPr lang="en-US" altLang="zh-CN" dirty="0"/>
              <a:t>Analysis </a:t>
            </a:r>
            <a:r>
              <a:rPr lang="en-US" altLang="zh-CN" dirty="0">
                <a:sym typeface="Wingdings" pitchFamily="2" charset="2"/>
              </a:rPr>
              <a:t> </a:t>
            </a:r>
            <a:r>
              <a:rPr lang="en-US" altLang="zh-CN" dirty="0"/>
              <a:t>Theory</a:t>
            </a:r>
          </a:p>
          <a:p>
            <a:pPr lvl="1"/>
            <a:r>
              <a:rPr lang="en-US" altLang="zh-CN" dirty="0"/>
              <a:t>In-depth information from a small number of participants </a:t>
            </a:r>
          </a:p>
          <a:p>
            <a:pPr lvl="1"/>
            <a:r>
              <a:rPr lang="en-US" altLang="zh-CN" dirty="0"/>
              <a:t>Commences in real-world settings</a:t>
            </a:r>
          </a:p>
          <a:p>
            <a:endParaRPr lang="en-US" altLang="zh-CN" dirty="0"/>
          </a:p>
        </p:txBody>
      </p:sp>
      <p:sp>
        <p:nvSpPr>
          <p:cNvPr id="8" name="Slide Number Placeholder 3"/>
          <p:cNvSpPr>
            <a:spLocks noGrp="1"/>
          </p:cNvSpPr>
          <p:nvPr>
            <p:ph type="sldNum" sz="quarter" idx="12"/>
          </p:nvPr>
        </p:nvSpPr>
        <p:spPr/>
        <p:txBody>
          <a:bodyPr/>
          <a:lstStyle/>
          <a:p>
            <a:fld id="{68F77A88-83FF-4F59-881F-87CF92DB5DB0}" type="slidenum">
              <a:rPr lang="en-US" smtClean="0"/>
              <a:pPr/>
              <a:t>24</a:t>
            </a:fld>
            <a:endParaRPr lang="en-US"/>
          </a:p>
        </p:txBody>
      </p:sp>
      <p:graphicFrame>
        <p:nvGraphicFramePr>
          <p:cNvPr id="9" name="Diagram 8"/>
          <p:cNvGraphicFramePr/>
          <p:nvPr>
            <p:extLst/>
          </p:nvPr>
        </p:nvGraphicFramePr>
        <p:xfrm>
          <a:off x="5637212" y="1556792"/>
          <a:ext cx="5209728" cy="44630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6805855"/>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US" altLang="zh-CN"/>
              <a:t>Research Approaches</a:t>
            </a:r>
            <a:endParaRPr lang="en-US" altLang="zh-CN" dirty="0"/>
          </a:p>
        </p:txBody>
      </p:sp>
      <p:sp>
        <p:nvSpPr>
          <p:cNvPr id="49155" name="Rectangle 3"/>
          <p:cNvSpPr>
            <a:spLocks noGrp="1" noChangeArrowheads="1"/>
          </p:cNvSpPr>
          <p:nvPr>
            <p:ph type="body" idx="1"/>
          </p:nvPr>
        </p:nvSpPr>
        <p:spPr>
          <a:xfrm>
            <a:off x="1217614" y="1828800"/>
            <a:ext cx="3940694" cy="4343400"/>
          </a:xfrm>
        </p:spPr>
        <p:txBody>
          <a:bodyPr>
            <a:normAutofit fontScale="92500"/>
          </a:bodyPr>
          <a:lstStyle/>
          <a:p>
            <a:pPr lvl="1"/>
            <a:r>
              <a:rPr lang="en-GB" altLang="zh-CN" dirty="0"/>
              <a:t>Deductive approach starts with a statement, hypothesis or theory and then moves to a conclusion based on evidence</a:t>
            </a:r>
            <a:endParaRPr lang="en-US" altLang="zh-CN" dirty="0"/>
          </a:p>
          <a:p>
            <a:pPr lvl="1"/>
            <a:r>
              <a:rPr lang="en-US" altLang="zh-CN" dirty="0"/>
              <a:t>Hypothesis </a:t>
            </a:r>
            <a:r>
              <a:rPr lang="en-US" altLang="zh-CN" dirty="0">
                <a:sym typeface="Wingdings" pitchFamily="2" charset="2"/>
              </a:rPr>
              <a:t> </a:t>
            </a:r>
            <a:r>
              <a:rPr lang="en-US" altLang="zh-CN" dirty="0"/>
              <a:t>Data collection </a:t>
            </a:r>
            <a:r>
              <a:rPr lang="en-US" altLang="zh-CN" dirty="0">
                <a:sym typeface="Wingdings" pitchFamily="2" charset="2"/>
              </a:rPr>
              <a:t> </a:t>
            </a:r>
            <a:r>
              <a:rPr lang="en-US" altLang="zh-CN" dirty="0"/>
              <a:t>Analysis </a:t>
            </a:r>
            <a:r>
              <a:rPr lang="en-US" altLang="zh-CN" dirty="0">
                <a:sym typeface="Wingdings" pitchFamily="2" charset="2"/>
              </a:rPr>
              <a:t> Confirm or refute a theory</a:t>
            </a:r>
            <a:endParaRPr lang="en-US" altLang="zh-CN" dirty="0"/>
          </a:p>
          <a:p>
            <a:pPr lvl="1"/>
            <a:r>
              <a:rPr lang="en-US" altLang="zh-CN" dirty="0"/>
              <a:t>Summarize a phenomenon (e.g., customer satisfaction) from a large number of participants</a:t>
            </a:r>
          </a:p>
          <a:p>
            <a:pPr lvl="1"/>
            <a:r>
              <a:rPr lang="en-US" altLang="zh-CN" dirty="0"/>
              <a:t>Commences with a hypothesis about a phenomenon</a:t>
            </a:r>
          </a:p>
        </p:txBody>
      </p:sp>
      <p:sp>
        <p:nvSpPr>
          <p:cNvPr id="8" name="Slide Number Placeholder 3"/>
          <p:cNvSpPr>
            <a:spLocks noGrp="1"/>
          </p:cNvSpPr>
          <p:nvPr>
            <p:ph type="sldNum" sz="quarter" idx="12"/>
          </p:nvPr>
        </p:nvSpPr>
        <p:spPr/>
        <p:txBody>
          <a:bodyPr/>
          <a:lstStyle/>
          <a:p>
            <a:fld id="{68F77A88-83FF-4F59-881F-87CF92DB5DB0}" type="slidenum">
              <a:rPr lang="en-US" smtClean="0"/>
              <a:pPr/>
              <a:t>25</a:t>
            </a:fld>
            <a:endParaRPr lang="en-US"/>
          </a:p>
        </p:txBody>
      </p:sp>
      <p:graphicFrame>
        <p:nvGraphicFramePr>
          <p:cNvPr id="9" name="Diagram 8"/>
          <p:cNvGraphicFramePr/>
          <p:nvPr/>
        </p:nvGraphicFramePr>
        <p:xfrm>
          <a:off x="5332412" y="2057400"/>
          <a:ext cx="5029200" cy="4191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6040666"/>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a:t>Discussion Questions</a:t>
            </a:r>
            <a:endParaRPr lang="en-GB" sz="4000" dirty="0"/>
          </a:p>
        </p:txBody>
      </p:sp>
      <p:sp>
        <p:nvSpPr>
          <p:cNvPr id="3" name="Content Placeholder 2"/>
          <p:cNvSpPr>
            <a:spLocks noGrp="1"/>
          </p:cNvSpPr>
          <p:nvPr>
            <p:ph idx="1"/>
          </p:nvPr>
        </p:nvSpPr>
        <p:spPr>
          <a:xfrm>
            <a:off x="1701924" y="1772816"/>
            <a:ext cx="3848100" cy="3814762"/>
          </a:xfrm>
        </p:spPr>
        <p:txBody>
          <a:bodyPr>
            <a:normAutofit fontScale="85000" lnSpcReduction="20000"/>
          </a:bodyPr>
          <a:lstStyle/>
          <a:p>
            <a:pPr marL="0" indent="0">
              <a:buNone/>
            </a:pPr>
            <a:r>
              <a:rPr lang="en-GB" dirty="0"/>
              <a:t>Q1. David looked at the following sequence:</a:t>
            </a:r>
          </a:p>
          <a:p>
            <a:pPr marL="0" indent="0">
              <a:buNone/>
            </a:pPr>
            <a:endParaRPr lang="en-GB" sz="1600" dirty="0"/>
          </a:p>
          <a:p>
            <a:pPr marL="0" indent="0">
              <a:buNone/>
            </a:pPr>
            <a:r>
              <a:rPr lang="en-GB" dirty="0"/>
              <a:t>0, 3, 8, 15, 24, 35 …</a:t>
            </a:r>
          </a:p>
          <a:p>
            <a:pPr marL="0" indent="0">
              <a:buNone/>
            </a:pPr>
            <a:endParaRPr lang="en-GB" sz="1600" dirty="0"/>
          </a:p>
          <a:p>
            <a:pPr marL="0" indent="0">
              <a:buNone/>
            </a:pPr>
            <a:r>
              <a:rPr lang="en-GB" dirty="0"/>
              <a:t>He saw that the numbers were each one less than a square number and concluded that the n</a:t>
            </a:r>
            <a:r>
              <a:rPr lang="en-GB" baseline="30000" dirty="0"/>
              <a:t>th </a:t>
            </a:r>
            <a:r>
              <a:rPr lang="en-GB" dirty="0"/>
              <a:t>number would be n</a:t>
            </a:r>
            <a:r>
              <a:rPr lang="en-GB" baseline="30000" dirty="0"/>
              <a:t>2</a:t>
            </a:r>
            <a:r>
              <a:rPr lang="en-GB" dirty="0"/>
              <a:t> – 1. </a:t>
            </a:r>
          </a:p>
          <a:p>
            <a:pPr marL="0" indent="0">
              <a:buNone/>
            </a:pPr>
            <a:r>
              <a:rPr lang="en-GB" b="1" dirty="0">
                <a:solidFill>
                  <a:schemeClr val="tx1"/>
                </a:solidFill>
              </a:rPr>
              <a:t>Did David use inductive reasoning?</a:t>
            </a:r>
          </a:p>
          <a:p>
            <a:endParaRPr lang="en-GB" dirty="0"/>
          </a:p>
        </p:txBody>
      </p:sp>
      <p:sp>
        <p:nvSpPr>
          <p:cNvPr id="5" name="Content Placeholder 2"/>
          <p:cNvSpPr txBox="1">
            <a:spLocks/>
          </p:cNvSpPr>
          <p:nvPr/>
        </p:nvSpPr>
        <p:spPr>
          <a:xfrm>
            <a:off x="6189662" y="1772816"/>
            <a:ext cx="3848100" cy="3814762"/>
          </a:xfrm>
          <a:prstGeom prst="rect">
            <a:avLst/>
          </a:prstGeom>
        </p:spPr>
        <p:txBody>
          <a:bodyPr vert="horz" lIns="91440" tIns="45720" rIns="91440" bIns="45720" rtlCol="0">
            <a:normAutofit lnSpcReduction="10000"/>
          </a:bodyPr>
          <a:lstStyle/>
          <a:p>
            <a:pPr>
              <a:lnSpc>
                <a:spcPct val="90000"/>
              </a:lnSpc>
              <a:spcBef>
                <a:spcPts val="1000"/>
              </a:spcBef>
              <a:buClr>
                <a:schemeClr val="tx1">
                  <a:lumMod val="50000"/>
                  <a:lumOff val="50000"/>
                </a:schemeClr>
              </a:buClr>
            </a:pPr>
            <a:r>
              <a:rPr lang="en-GB" sz="2400" dirty="0">
                <a:latin typeface="+mj-lt"/>
                <a:cs typeface="Arial" panose="020B0604020202020204" pitchFamily="34" charset="0"/>
              </a:rPr>
              <a:t>Q2. All numbers ending in 0 or 5 are divisible by 5. </a:t>
            </a:r>
          </a:p>
          <a:p>
            <a:pPr>
              <a:lnSpc>
                <a:spcPct val="90000"/>
              </a:lnSpc>
              <a:spcBef>
                <a:spcPts val="1000"/>
              </a:spcBef>
              <a:buClr>
                <a:schemeClr val="tx1">
                  <a:lumMod val="50000"/>
                  <a:lumOff val="50000"/>
                </a:schemeClr>
              </a:buClr>
            </a:pPr>
            <a:r>
              <a:rPr lang="en-GB" sz="2400" dirty="0">
                <a:latin typeface="+mj-lt"/>
                <a:cs typeface="Arial" panose="020B0604020202020204" pitchFamily="34" charset="0"/>
              </a:rPr>
              <a:t>The number 35 ends with a 5, so it is divisible by 5.</a:t>
            </a:r>
          </a:p>
          <a:p>
            <a:pPr>
              <a:lnSpc>
                <a:spcPct val="90000"/>
              </a:lnSpc>
              <a:spcBef>
                <a:spcPts val="1000"/>
              </a:spcBef>
              <a:buClr>
                <a:schemeClr val="tx1">
                  <a:lumMod val="50000"/>
                  <a:lumOff val="50000"/>
                </a:schemeClr>
              </a:buClr>
            </a:pPr>
            <a:endParaRPr lang="en-GB" sz="2400" dirty="0">
              <a:latin typeface="+mj-lt"/>
              <a:cs typeface="Arial" panose="020B0604020202020204" pitchFamily="34" charset="0"/>
            </a:endParaRPr>
          </a:p>
          <a:p>
            <a:pPr>
              <a:lnSpc>
                <a:spcPct val="90000"/>
              </a:lnSpc>
              <a:spcBef>
                <a:spcPts val="1000"/>
              </a:spcBef>
              <a:buClr>
                <a:schemeClr val="tx1">
                  <a:lumMod val="50000"/>
                  <a:lumOff val="50000"/>
                </a:schemeClr>
              </a:buClr>
            </a:pPr>
            <a:endParaRPr lang="en-GB" sz="2400" dirty="0">
              <a:latin typeface="+mj-lt"/>
              <a:cs typeface="Arial" panose="020B0604020202020204" pitchFamily="34" charset="0"/>
            </a:endParaRPr>
          </a:p>
          <a:p>
            <a:pPr>
              <a:lnSpc>
                <a:spcPct val="90000"/>
              </a:lnSpc>
              <a:spcBef>
                <a:spcPts val="1000"/>
              </a:spcBef>
              <a:buClr>
                <a:schemeClr val="tx1">
                  <a:lumMod val="50000"/>
                  <a:lumOff val="50000"/>
                </a:schemeClr>
              </a:buClr>
            </a:pPr>
            <a:endParaRPr lang="en-GB" sz="2400" dirty="0">
              <a:latin typeface="+mj-lt"/>
              <a:cs typeface="Arial" panose="020B0604020202020204" pitchFamily="34" charset="0"/>
            </a:endParaRPr>
          </a:p>
          <a:p>
            <a:pPr>
              <a:lnSpc>
                <a:spcPct val="90000"/>
              </a:lnSpc>
              <a:spcBef>
                <a:spcPts val="1000"/>
              </a:spcBef>
              <a:buClr>
                <a:schemeClr val="tx1">
                  <a:lumMod val="50000"/>
                  <a:lumOff val="50000"/>
                </a:schemeClr>
              </a:buClr>
            </a:pPr>
            <a:r>
              <a:rPr lang="en-GB" sz="2400" b="1" dirty="0">
                <a:latin typeface="+mj-lt"/>
                <a:cs typeface="Arial" panose="020B0604020202020204" pitchFamily="34" charset="0"/>
              </a:rPr>
              <a:t>Is this inductive /deductive reasoning? </a:t>
            </a:r>
          </a:p>
          <a:p>
            <a:pPr marL="228600" indent="-228600">
              <a:lnSpc>
                <a:spcPct val="90000"/>
              </a:lnSpc>
              <a:spcBef>
                <a:spcPts val="1000"/>
              </a:spcBef>
              <a:buClr>
                <a:schemeClr val="tx1">
                  <a:lumMod val="50000"/>
                  <a:lumOff val="50000"/>
                </a:schemeClr>
              </a:buClr>
              <a:defRPr/>
            </a:pPr>
            <a:endParaRPr lang="en-GB" sz="2800" dirty="0">
              <a:solidFill>
                <a:schemeClr val="tx1">
                  <a:lumMod val="50000"/>
                  <a:lumOff val="50000"/>
                </a:schemeClr>
              </a:solidFill>
              <a:latin typeface="Arial" panose="020B0604020202020204" pitchFamily="34" charset="0"/>
              <a:cs typeface="Arial" panose="020B0604020202020204" pitchFamily="34" charset="0"/>
            </a:endParaRPr>
          </a:p>
        </p:txBody>
      </p:sp>
      <p:sp>
        <p:nvSpPr>
          <p:cNvPr id="6" name="Slide Number Placeholder 3"/>
          <p:cNvSpPr>
            <a:spLocks noGrp="1"/>
          </p:cNvSpPr>
          <p:nvPr>
            <p:ph type="sldNum" sz="quarter" idx="12"/>
          </p:nvPr>
        </p:nvSpPr>
        <p:spPr bwMode="auto">
          <a:xfrm>
            <a:off x="7980362" y="6188713"/>
            <a:ext cx="2057400" cy="297633"/>
          </a:xfrm>
          <a:noFill/>
          <a:ln>
            <a:miter lim="800000"/>
            <a:headEnd/>
            <a:tailEnd/>
          </a:ln>
        </p:spPr>
        <p:txBody>
          <a:bodyPr/>
          <a:lstStyle/>
          <a:p>
            <a:fld id="{68F77A88-83FF-4F59-881F-87CF92DB5DB0}" type="slidenum">
              <a:rPr lang="en-US" smtClean="0">
                <a:cs typeface="Arial" charset="0"/>
              </a:rPr>
              <a:pPr/>
              <a:t>26</a:t>
            </a:fld>
            <a:endParaRPr lang="en-US">
              <a:cs typeface="Arial" charset="0"/>
            </a:endParaRPr>
          </a:p>
        </p:txBody>
      </p:sp>
    </p:spTree>
    <p:extLst>
      <p:ext uri="{BB962C8B-B14F-4D97-AF65-F5344CB8AC3E}">
        <p14:creationId xmlns:p14="http://schemas.microsoft.com/office/powerpoint/2010/main" val="9718265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Research Perspectives</a:t>
            </a:r>
          </a:p>
        </p:txBody>
      </p:sp>
      <p:sp>
        <p:nvSpPr>
          <p:cNvPr id="3" name="Content Placeholder 2"/>
          <p:cNvSpPr>
            <a:spLocks noGrp="1"/>
          </p:cNvSpPr>
          <p:nvPr>
            <p:ph idx="1"/>
          </p:nvPr>
        </p:nvSpPr>
        <p:spPr/>
        <p:txBody>
          <a:bodyPr/>
          <a:lstStyle/>
          <a:p>
            <a:r>
              <a:rPr lang="en-US" altLang="en-US" dirty="0"/>
              <a:t>Two major theoretical perspectives underlie much of social science research. They are:</a:t>
            </a:r>
          </a:p>
          <a:p>
            <a:pPr lvl="1"/>
            <a:r>
              <a:rPr lang="en-US" altLang="en-US" dirty="0"/>
              <a:t>the positivist tradition, which “seeks facts or causes of social phenomena apart from the subjective states of individuals” (Taylor &amp; Bogdan, 1984)</a:t>
            </a:r>
          </a:p>
          <a:p>
            <a:pPr lvl="1"/>
            <a:r>
              <a:rPr lang="en-US" altLang="en-US" dirty="0"/>
              <a:t>the phenomenological perspective, which “is committed to understanding social phenomena from the actor’s own perspective”.</a:t>
            </a:r>
          </a:p>
          <a:p>
            <a:r>
              <a:rPr lang="en-US" dirty="0"/>
              <a:t>Each perspective determines the way researchers consider a research topic and design the methods for data collection (i.e. the questions we ask, the methods we use and how the world is seen or perceived)</a:t>
            </a:r>
          </a:p>
        </p:txBody>
      </p:sp>
      <p:sp>
        <p:nvSpPr>
          <p:cNvPr id="4" name="Slide Number Placeholder 3"/>
          <p:cNvSpPr>
            <a:spLocks noGrp="1"/>
          </p:cNvSpPr>
          <p:nvPr>
            <p:ph type="sldNum" sz="quarter" idx="12"/>
          </p:nvPr>
        </p:nvSpPr>
        <p:spPr/>
        <p:txBody>
          <a:bodyPr/>
          <a:lstStyle/>
          <a:p>
            <a:fld id="{22538E27-F316-44B6-B540-2AF9BAD55C21}" type="slidenum">
              <a:rPr lang="en-US" smtClean="0"/>
              <a:pPr/>
              <a:t>27</a:t>
            </a:fld>
            <a:endParaRPr lang="en-US"/>
          </a:p>
        </p:txBody>
      </p:sp>
    </p:spTree>
    <p:extLst>
      <p:ext uri="{BB962C8B-B14F-4D97-AF65-F5344CB8AC3E}">
        <p14:creationId xmlns:p14="http://schemas.microsoft.com/office/powerpoint/2010/main" val="1808122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Positivism</a:t>
            </a:r>
            <a:endParaRPr lang="en-GB" dirty="0"/>
          </a:p>
        </p:txBody>
      </p:sp>
      <p:sp>
        <p:nvSpPr>
          <p:cNvPr id="3" name="Content Placeholder 2"/>
          <p:cNvSpPr>
            <a:spLocks noGrp="1"/>
          </p:cNvSpPr>
          <p:nvPr>
            <p:ph idx="1"/>
          </p:nvPr>
        </p:nvSpPr>
        <p:spPr/>
        <p:txBody>
          <a:bodyPr>
            <a:normAutofit lnSpcReduction="10000"/>
          </a:bodyPr>
          <a:lstStyle/>
          <a:p>
            <a:r>
              <a:rPr lang="en-GB"/>
              <a:t>The positivist research perspective places emphasis on observation and reason as means of understanding human behaviour. </a:t>
            </a:r>
          </a:p>
          <a:p>
            <a:r>
              <a:rPr lang="en-GB"/>
              <a:t>Knowledge can be obtained by observation and experiment. </a:t>
            </a:r>
          </a:p>
          <a:p>
            <a:r>
              <a:rPr lang="en-GB"/>
              <a:t>Positivistic researchers adopt a scientific method as a means of knowledge generation which strives to be purposeful, rigorous, testable, replicable, objective, generalisable, parsimonious and with great precision and confidence</a:t>
            </a:r>
          </a:p>
          <a:p>
            <a:r>
              <a:rPr lang="en-GB"/>
              <a:t>Research question: </a:t>
            </a:r>
          </a:p>
          <a:p>
            <a:pPr lvl="1"/>
            <a:r>
              <a:rPr lang="en-GB"/>
              <a:t>How many flights were delayed or cancelled or how many passengers missed flights due to military exercises in China?</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28</a:t>
            </a:fld>
            <a:endParaRPr lang="en-US" dirty="0"/>
          </a:p>
        </p:txBody>
      </p:sp>
    </p:spTree>
    <p:extLst>
      <p:ext uri="{BB962C8B-B14F-4D97-AF65-F5344CB8AC3E}">
        <p14:creationId xmlns:p14="http://schemas.microsoft.com/office/powerpoint/2010/main" val="3667935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Phenomenology</a:t>
            </a:r>
          </a:p>
        </p:txBody>
      </p:sp>
      <p:sp>
        <p:nvSpPr>
          <p:cNvPr id="3" name="Content Placeholder 2"/>
          <p:cNvSpPr>
            <a:spLocks noGrp="1"/>
          </p:cNvSpPr>
          <p:nvPr>
            <p:ph idx="1"/>
          </p:nvPr>
        </p:nvSpPr>
        <p:spPr/>
        <p:txBody>
          <a:bodyPr/>
          <a:lstStyle/>
          <a:p>
            <a:r>
              <a:rPr lang="en-GB"/>
              <a:t>Phenomenological researchers believe that individual behaviour is determined by the experience gained out of one’s direct interaction with the phenomena. </a:t>
            </a:r>
          </a:p>
          <a:p>
            <a:r>
              <a:rPr lang="en-GB"/>
              <a:t>During interaction with various phenomena, individuals interpret them and attach meanings to different actions and or ideas and thereby construct new experiences or feelings (but these feelings are often difficult to put into words). </a:t>
            </a:r>
          </a:p>
          <a:p>
            <a:r>
              <a:rPr lang="en-US"/>
              <a:t>Research questions</a:t>
            </a:r>
          </a:p>
          <a:p>
            <a:pPr lvl="1"/>
            <a:r>
              <a:rPr lang="en-GB"/>
              <a:t>Passengers' experience of flight delays</a:t>
            </a:r>
          </a:p>
          <a:p>
            <a:pPr lvl="1"/>
            <a:r>
              <a:rPr lang="en-US"/>
              <a:t>Experience of missing a flight</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29</a:t>
            </a:fld>
            <a:endParaRPr lang="en-US" dirty="0"/>
          </a:p>
        </p:txBody>
      </p:sp>
      <p:sp>
        <p:nvSpPr>
          <p:cNvPr id="5" name="TextBox 4"/>
          <p:cNvSpPr txBox="1"/>
          <p:nvPr/>
        </p:nvSpPr>
        <p:spPr>
          <a:xfrm>
            <a:off x="8008091" y="4687595"/>
            <a:ext cx="2819400" cy="1200329"/>
          </a:xfrm>
          <a:prstGeom prst="rect">
            <a:avLst/>
          </a:prstGeom>
          <a:noFill/>
          <a:scene3d>
            <a:camera prst="orthographicFront"/>
            <a:lightRig rig="threePt" dir="t"/>
          </a:scene3d>
          <a:sp3d>
            <a:bevelT/>
          </a:sp3d>
        </p:spPr>
        <p:txBody>
          <a:bodyPr wrap="square" rtlCol="0">
            <a:spAutoFit/>
          </a:bodyPr>
          <a:lstStyle/>
          <a:p>
            <a:r>
              <a:rPr lang="en-GB" dirty="0"/>
              <a:t>Researchers are interested in understanding </a:t>
            </a:r>
            <a:r>
              <a:rPr lang="en-GB" b="1" dirty="0"/>
              <a:t>the</a:t>
            </a:r>
            <a:r>
              <a:rPr lang="en-GB" dirty="0"/>
              <a:t> </a:t>
            </a:r>
            <a:r>
              <a:rPr lang="en-GB" b="1" dirty="0"/>
              <a:t>meaning people have constructed.</a:t>
            </a:r>
          </a:p>
        </p:txBody>
      </p:sp>
      <p:sp>
        <p:nvSpPr>
          <p:cNvPr id="8" name="Rounded Rectangular Callout 7"/>
          <p:cNvSpPr/>
          <p:nvPr/>
        </p:nvSpPr>
        <p:spPr>
          <a:xfrm>
            <a:off x="7822604" y="4738778"/>
            <a:ext cx="2971800" cy="1371600"/>
          </a:xfrm>
          <a:prstGeom prst="wedgeRoundRectCallout">
            <a:avLst>
              <a:gd name="adj1" fmla="val -9657"/>
              <a:gd name="adj2" fmla="val -81618"/>
              <a:gd name="adj3" fmla="val 16667"/>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75877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Phenomenology</a:t>
            </a:r>
            <a:endParaRPr lang="en-GB" dirty="0"/>
          </a:p>
        </p:txBody>
      </p:sp>
      <p:sp>
        <p:nvSpPr>
          <p:cNvPr id="3" name="Content Placeholder 2"/>
          <p:cNvSpPr>
            <a:spLocks noGrp="1"/>
          </p:cNvSpPr>
          <p:nvPr>
            <p:ph idx="1"/>
          </p:nvPr>
        </p:nvSpPr>
        <p:spPr/>
        <p:txBody>
          <a:bodyPr/>
          <a:lstStyle/>
          <a:p>
            <a:r>
              <a:rPr lang="en-GB"/>
              <a:t>Researcher has to develop empathic understanding to know the process of interpretation by individuals so that he can reproduce in his feelings, motives and thoughts.</a:t>
            </a:r>
          </a:p>
          <a:p>
            <a:r>
              <a:rPr lang="en-GB"/>
              <a:t>Data are collected through phenomenological interviews with participants who have experienced the phenomenon. </a:t>
            </a:r>
          </a:p>
          <a:p>
            <a:pPr lvl="1"/>
            <a:r>
              <a:rPr lang="en-GB"/>
              <a:t>in-depth interviews</a:t>
            </a:r>
          </a:p>
          <a:p>
            <a:pPr lvl="1"/>
            <a:r>
              <a:rPr lang="en-GB"/>
              <a:t>multiple interviews</a:t>
            </a:r>
          </a:p>
          <a:p>
            <a:pPr lvl="1"/>
            <a:r>
              <a:rPr lang="en-GB"/>
              <a:t>observation</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30</a:t>
            </a:fld>
            <a:endParaRPr lang="en-US" dirty="0"/>
          </a:p>
        </p:txBody>
      </p:sp>
      <p:sp>
        <p:nvSpPr>
          <p:cNvPr id="5" name="TextBox 4"/>
          <p:cNvSpPr txBox="1"/>
          <p:nvPr/>
        </p:nvSpPr>
        <p:spPr>
          <a:xfrm>
            <a:off x="1827212" y="5105400"/>
            <a:ext cx="5943600" cy="1292662"/>
          </a:xfrm>
          <a:prstGeom prst="rect">
            <a:avLst/>
          </a:prstGeom>
          <a:noFill/>
        </p:spPr>
        <p:txBody>
          <a:bodyPr wrap="square" rtlCol="0">
            <a:spAutoFit/>
          </a:bodyPr>
          <a:lstStyle/>
          <a:p>
            <a:r>
              <a:rPr lang="en-US" sz="2000" b="1" dirty="0"/>
              <a:t>In the “Pleasure of Fish”, </a:t>
            </a:r>
            <a:r>
              <a:rPr lang="en-US" sz="2000" b="1" dirty="0" err="1"/>
              <a:t>Huizi</a:t>
            </a:r>
            <a:r>
              <a:rPr lang="en-US" sz="2000" b="1" dirty="0"/>
              <a:t> asked </a:t>
            </a:r>
            <a:r>
              <a:rPr lang="en-US" sz="2000" b="1" dirty="0" err="1"/>
              <a:t>Zhuangzi</a:t>
            </a:r>
            <a:r>
              <a:rPr lang="en-US" sz="2000" b="1" dirty="0"/>
              <a:t>: “You're not a fish, how do you know the pleasure of fish?”</a:t>
            </a:r>
          </a:p>
          <a:p>
            <a:r>
              <a:rPr lang="en-US" sz="2000" b="1" dirty="0"/>
              <a:t>(</a:t>
            </a:r>
            <a:r>
              <a:rPr lang="zh-TW" altLang="en-US" sz="2000" b="1" dirty="0"/>
              <a:t>子非魚，安知魚之樂</a:t>
            </a:r>
            <a:r>
              <a:rPr lang="en-US" altLang="zh-TW" sz="2000" b="1" dirty="0"/>
              <a:t>)</a:t>
            </a:r>
            <a:endParaRPr lang="en-US" sz="2000" b="1" dirty="0"/>
          </a:p>
          <a:p>
            <a:endParaRPr lang="en-GB" dirty="0"/>
          </a:p>
        </p:txBody>
      </p:sp>
      <p:pic>
        <p:nvPicPr>
          <p:cNvPr id="109570" name="Picture 2" descr="Cartoon fish. Black and white illustration on white background  Stock Photo - 14562072"/>
          <p:cNvPicPr>
            <a:picLocks noChangeAspect="1" noChangeArrowheads="1"/>
          </p:cNvPicPr>
          <p:nvPr/>
        </p:nvPicPr>
        <p:blipFill>
          <a:blip r:embed="rId2" cstate="print"/>
          <a:srcRect/>
          <a:stretch>
            <a:fillRect/>
          </a:stretch>
        </p:blipFill>
        <p:spPr bwMode="auto">
          <a:xfrm>
            <a:off x="7999413" y="5029201"/>
            <a:ext cx="2050869" cy="1527243"/>
          </a:xfrm>
          <a:prstGeom prst="rect">
            <a:avLst/>
          </a:prstGeom>
          <a:noFill/>
        </p:spPr>
      </p:pic>
    </p:spTree>
    <p:extLst>
      <p:ext uri="{BB962C8B-B14F-4D97-AF65-F5344CB8AC3E}">
        <p14:creationId xmlns:p14="http://schemas.microsoft.com/office/powerpoint/2010/main" val="529515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nvPr>
        </p:nvGraphicFramePr>
        <p:xfrm>
          <a:off x="1485900" y="137160"/>
          <a:ext cx="9684568" cy="6583680"/>
        </p:xfrm>
        <a:graphic>
          <a:graphicData uri="http://schemas.openxmlformats.org/drawingml/2006/table">
            <a:tbl>
              <a:tblPr firstRow="1" bandRow="1">
                <a:tableStyleId>{5C22544A-7EE6-4342-B048-85BDC9FD1C3A}</a:tableStyleId>
              </a:tblPr>
              <a:tblGrid>
                <a:gridCol w="1408665">
                  <a:extLst>
                    <a:ext uri="{9D8B030D-6E8A-4147-A177-3AD203B41FA5}">
                      <a16:colId xmlns:a16="http://schemas.microsoft.com/office/drawing/2014/main" val="20000"/>
                    </a:ext>
                  </a:extLst>
                </a:gridCol>
                <a:gridCol w="4150995">
                  <a:extLst>
                    <a:ext uri="{9D8B030D-6E8A-4147-A177-3AD203B41FA5}">
                      <a16:colId xmlns:a16="http://schemas.microsoft.com/office/drawing/2014/main" val="20001"/>
                    </a:ext>
                  </a:extLst>
                </a:gridCol>
                <a:gridCol w="4124908">
                  <a:extLst>
                    <a:ext uri="{9D8B030D-6E8A-4147-A177-3AD203B41FA5}">
                      <a16:colId xmlns:a16="http://schemas.microsoft.com/office/drawing/2014/main" val="20002"/>
                    </a:ext>
                  </a:extLst>
                </a:gridCol>
              </a:tblGrid>
              <a:tr h="446770">
                <a:tc>
                  <a:txBody>
                    <a:bodyPr/>
                    <a:lstStyle/>
                    <a:p>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noProof="0" dirty="0"/>
                        <a:t>Positivistic perspective</a:t>
                      </a:r>
                      <a:endParaRPr lang="en-GB" sz="2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noProof="0" dirty="0"/>
                        <a:t>Phenomenological perspective</a:t>
                      </a:r>
                      <a:endParaRPr lang="en-GB" sz="2400" dirty="0"/>
                    </a:p>
                  </a:txBody>
                  <a:tcPr/>
                </a:tc>
                <a:extLst>
                  <a:ext uri="{0D108BD9-81ED-4DB2-BD59-A6C34878D82A}">
                    <a16:rowId xmlns:a16="http://schemas.microsoft.com/office/drawing/2014/main" val="10000"/>
                  </a:ext>
                </a:extLst>
              </a:tr>
              <a:tr h="1578587">
                <a:tc>
                  <a:txBody>
                    <a:bodyPr/>
                    <a:lstStyle/>
                    <a:p>
                      <a:pPr>
                        <a:lnSpc>
                          <a:spcPts val="2400"/>
                        </a:lnSpc>
                      </a:pPr>
                      <a:r>
                        <a:rPr lang="en-US" sz="2000" dirty="0"/>
                        <a:t>Basic beliefs</a:t>
                      </a:r>
                      <a:endParaRPr lang="en-GB" sz="2000" dirty="0"/>
                    </a:p>
                  </a:txBody>
                  <a:tcPr/>
                </a:tc>
                <a:tc>
                  <a:txBody>
                    <a:bodyPr/>
                    <a:lstStyle/>
                    <a:p>
                      <a:pPr>
                        <a:lnSpc>
                          <a:spcPts val="2400"/>
                        </a:lnSpc>
                        <a:buFont typeface="Arial" pitchFamily="34" charset="0"/>
                        <a:buChar char="•"/>
                      </a:pPr>
                      <a:r>
                        <a:rPr lang="en-US" sz="2000" dirty="0"/>
                        <a:t>The world is external and objective</a:t>
                      </a:r>
                    </a:p>
                    <a:p>
                      <a:pPr>
                        <a:lnSpc>
                          <a:spcPts val="2400"/>
                        </a:lnSpc>
                        <a:buFont typeface="Arial" pitchFamily="34" charset="0"/>
                        <a:buChar char="•"/>
                      </a:pPr>
                      <a:r>
                        <a:rPr lang="en-US" sz="2000" dirty="0"/>
                        <a:t>Observer is independent</a:t>
                      </a:r>
                    </a:p>
                    <a:p>
                      <a:pPr>
                        <a:lnSpc>
                          <a:spcPts val="2400"/>
                        </a:lnSpc>
                        <a:buFont typeface="Arial" pitchFamily="34" charset="0"/>
                        <a:buChar char="•"/>
                      </a:pPr>
                      <a:endParaRPr lang="en-US" sz="2000" dirty="0"/>
                    </a:p>
                    <a:p>
                      <a:pPr>
                        <a:lnSpc>
                          <a:spcPts val="2400"/>
                        </a:lnSpc>
                        <a:buFont typeface="Arial" pitchFamily="34" charset="0"/>
                        <a:buChar char="•"/>
                      </a:pPr>
                      <a:r>
                        <a:rPr lang="en-US" sz="2000" dirty="0"/>
                        <a:t>Science is value free</a:t>
                      </a:r>
                      <a:endParaRPr lang="en-GB" sz="2000" dirty="0"/>
                    </a:p>
                  </a:txBody>
                  <a:tcPr/>
                </a:tc>
                <a:tc>
                  <a:txBody>
                    <a:bodyPr/>
                    <a:lstStyle/>
                    <a:p>
                      <a:pPr>
                        <a:lnSpc>
                          <a:spcPts val="2400"/>
                        </a:lnSpc>
                        <a:buFont typeface="Arial" pitchFamily="34" charset="0"/>
                        <a:buChar char="•"/>
                      </a:pPr>
                      <a:r>
                        <a:rPr lang="en-US" sz="2000" dirty="0"/>
                        <a:t>The world is socially constructed and subjective</a:t>
                      </a:r>
                    </a:p>
                    <a:p>
                      <a:pPr>
                        <a:lnSpc>
                          <a:spcPts val="2400"/>
                        </a:lnSpc>
                        <a:buFont typeface="Arial" pitchFamily="34" charset="0"/>
                        <a:buChar char="•"/>
                      </a:pPr>
                      <a:r>
                        <a:rPr lang="en-US" sz="2000" dirty="0"/>
                        <a:t>Observer is part of what observed</a:t>
                      </a:r>
                    </a:p>
                    <a:p>
                      <a:pPr>
                        <a:lnSpc>
                          <a:spcPts val="2400"/>
                        </a:lnSpc>
                        <a:buFont typeface="Arial" pitchFamily="34" charset="0"/>
                        <a:buChar char="•"/>
                      </a:pPr>
                      <a:r>
                        <a:rPr lang="en-US" sz="2000" dirty="0"/>
                        <a:t>Science is driven by human interests</a:t>
                      </a:r>
                      <a:endParaRPr lang="en-GB" sz="2000" dirty="0"/>
                    </a:p>
                  </a:txBody>
                  <a:tcPr/>
                </a:tc>
                <a:extLst>
                  <a:ext uri="{0D108BD9-81ED-4DB2-BD59-A6C34878D82A}">
                    <a16:rowId xmlns:a16="http://schemas.microsoft.com/office/drawing/2014/main" val="10001"/>
                  </a:ext>
                </a:extLst>
              </a:tr>
              <a:tr h="2174280">
                <a:tc>
                  <a:txBody>
                    <a:bodyPr/>
                    <a:lstStyle/>
                    <a:p>
                      <a:pPr>
                        <a:lnSpc>
                          <a:spcPts val="2400"/>
                        </a:lnSpc>
                      </a:pPr>
                      <a:r>
                        <a:rPr lang="en-US" sz="1900" dirty="0"/>
                        <a:t>Researcher should</a:t>
                      </a:r>
                      <a:endParaRPr lang="en-GB" sz="1900" dirty="0"/>
                    </a:p>
                  </a:txBody>
                  <a:tcPr/>
                </a:tc>
                <a:tc>
                  <a:txBody>
                    <a:bodyPr/>
                    <a:lstStyle/>
                    <a:p>
                      <a:pPr>
                        <a:lnSpc>
                          <a:spcPts val="2400"/>
                        </a:lnSpc>
                        <a:buFont typeface="Arial" pitchFamily="34" charset="0"/>
                        <a:buChar char="•"/>
                      </a:pPr>
                      <a:r>
                        <a:rPr lang="en-US" sz="2000" dirty="0"/>
                        <a:t>Focus on facts</a:t>
                      </a:r>
                    </a:p>
                    <a:p>
                      <a:pPr>
                        <a:lnSpc>
                          <a:spcPts val="2400"/>
                        </a:lnSpc>
                        <a:buFont typeface="Arial" pitchFamily="34" charset="0"/>
                        <a:buChar char="•"/>
                      </a:pPr>
                      <a:r>
                        <a:rPr lang="en-US" sz="2000" dirty="0"/>
                        <a:t>Look for causality and fundamental laws</a:t>
                      </a:r>
                    </a:p>
                    <a:p>
                      <a:pPr>
                        <a:lnSpc>
                          <a:spcPts val="2400"/>
                        </a:lnSpc>
                        <a:buFont typeface="Arial" pitchFamily="34" charset="0"/>
                        <a:buChar char="•"/>
                      </a:pPr>
                      <a:r>
                        <a:rPr lang="en-US" sz="2000" dirty="0"/>
                        <a:t>Phenomenon are reduced to the simplest elements</a:t>
                      </a:r>
                    </a:p>
                    <a:p>
                      <a:pPr>
                        <a:lnSpc>
                          <a:spcPts val="2400"/>
                        </a:lnSpc>
                        <a:buFont typeface="Arial" pitchFamily="34" charset="0"/>
                        <a:buChar char="•"/>
                      </a:pPr>
                      <a:r>
                        <a:rPr lang="en-US" sz="2000" dirty="0"/>
                        <a:t>Formulate hypotheses and then test them</a:t>
                      </a:r>
                      <a:endParaRPr lang="en-GB" sz="2000" dirty="0"/>
                    </a:p>
                  </a:txBody>
                  <a:tcPr/>
                </a:tc>
                <a:tc>
                  <a:txBody>
                    <a:bodyPr/>
                    <a:lstStyle/>
                    <a:p>
                      <a:pPr>
                        <a:lnSpc>
                          <a:spcPts val="2400"/>
                        </a:lnSpc>
                        <a:buFont typeface="Arial" pitchFamily="34" charset="0"/>
                        <a:buChar char="•"/>
                      </a:pPr>
                      <a:r>
                        <a:rPr lang="en-US" sz="2000" dirty="0"/>
                        <a:t>Focus on meanings</a:t>
                      </a:r>
                    </a:p>
                    <a:p>
                      <a:pPr>
                        <a:lnSpc>
                          <a:spcPts val="2400"/>
                        </a:lnSpc>
                        <a:buFont typeface="Arial" pitchFamily="34" charset="0"/>
                        <a:buChar char="•"/>
                      </a:pPr>
                      <a:r>
                        <a:rPr lang="en-US" sz="2000" dirty="0"/>
                        <a:t>Try to understand what is happening</a:t>
                      </a:r>
                    </a:p>
                    <a:p>
                      <a:pPr>
                        <a:lnSpc>
                          <a:spcPts val="2400"/>
                        </a:lnSpc>
                        <a:buFont typeface="Arial" pitchFamily="34" charset="0"/>
                        <a:buChar char="•"/>
                      </a:pPr>
                      <a:r>
                        <a:rPr lang="en-US" sz="2000" dirty="0"/>
                        <a:t>Look at the totality of each situation</a:t>
                      </a:r>
                    </a:p>
                    <a:p>
                      <a:pPr>
                        <a:lnSpc>
                          <a:spcPts val="2400"/>
                        </a:lnSpc>
                        <a:buFont typeface="Arial" pitchFamily="34" charset="0"/>
                        <a:buChar char="•"/>
                      </a:pPr>
                      <a:r>
                        <a:rPr lang="en-US" sz="2000" dirty="0"/>
                        <a:t>Develop ideas through induction from data</a:t>
                      </a:r>
                      <a:endParaRPr lang="en-GB" sz="2000" dirty="0"/>
                    </a:p>
                  </a:txBody>
                  <a:tcPr/>
                </a:tc>
                <a:extLst>
                  <a:ext uri="{0D108BD9-81ED-4DB2-BD59-A6C34878D82A}">
                    <a16:rowId xmlns:a16="http://schemas.microsoft.com/office/drawing/2014/main" val="10002"/>
                  </a:ext>
                </a:extLst>
              </a:tr>
              <a:tr h="1484882">
                <a:tc>
                  <a:txBody>
                    <a:bodyPr/>
                    <a:lstStyle/>
                    <a:p>
                      <a:pPr>
                        <a:lnSpc>
                          <a:spcPts val="2400"/>
                        </a:lnSpc>
                      </a:pPr>
                      <a:r>
                        <a:rPr lang="en-US" sz="2000" dirty="0"/>
                        <a:t>Preferred methods</a:t>
                      </a:r>
                      <a:r>
                        <a:rPr lang="en-US" sz="2000" baseline="0" dirty="0"/>
                        <a:t> include</a:t>
                      </a:r>
                      <a:endParaRPr lang="en-GB" sz="2000" dirty="0"/>
                    </a:p>
                  </a:txBody>
                  <a:tcPr/>
                </a:tc>
                <a:tc>
                  <a:txBody>
                    <a:bodyPr/>
                    <a:lstStyle/>
                    <a:p>
                      <a:pPr>
                        <a:lnSpc>
                          <a:spcPts val="2400"/>
                        </a:lnSpc>
                        <a:buFont typeface="Arial" pitchFamily="34" charset="0"/>
                        <a:buChar char="•"/>
                      </a:pPr>
                      <a:r>
                        <a:rPr lang="en-US" sz="2000" dirty="0" err="1"/>
                        <a:t>Operationalising</a:t>
                      </a:r>
                      <a:r>
                        <a:rPr lang="en-US" sz="2000" dirty="0"/>
                        <a:t> concepts so that they can be measured</a:t>
                      </a:r>
                    </a:p>
                    <a:p>
                      <a:pPr>
                        <a:lnSpc>
                          <a:spcPts val="2400"/>
                        </a:lnSpc>
                        <a:buFont typeface="Arial" pitchFamily="34" charset="0"/>
                        <a:buChar char="•"/>
                      </a:pPr>
                      <a:endParaRPr lang="en-US" sz="2000" dirty="0"/>
                    </a:p>
                    <a:p>
                      <a:pPr>
                        <a:lnSpc>
                          <a:spcPts val="2400"/>
                        </a:lnSpc>
                        <a:buFont typeface="Arial" pitchFamily="34" charset="0"/>
                        <a:buChar char="•"/>
                      </a:pPr>
                      <a:r>
                        <a:rPr lang="en-US" sz="2000" dirty="0"/>
                        <a:t>Taking large samples</a:t>
                      </a:r>
                      <a:endParaRPr lang="en-GB" sz="2000" dirty="0"/>
                    </a:p>
                  </a:txBody>
                  <a:tcPr/>
                </a:tc>
                <a:tc>
                  <a:txBody>
                    <a:bodyPr/>
                    <a:lstStyle/>
                    <a:p>
                      <a:pPr>
                        <a:lnSpc>
                          <a:spcPts val="2400"/>
                        </a:lnSpc>
                        <a:buFont typeface="Arial" pitchFamily="34" charset="0"/>
                        <a:buChar char="•"/>
                      </a:pPr>
                      <a:r>
                        <a:rPr lang="en-US" sz="2000" dirty="0"/>
                        <a:t>Using multiple methods</a:t>
                      </a:r>
                    </a:p>
                    <a:p>
                      <a:pPr>
                        <a:lnSpc>
                          <a:spcPts val="2400"/>
                        </a:lnSpc>
                        <a:buFont typeface="Arial" pitchFamily="34" charset="0"/>
                        <a:buChar char="•"/>
                      </a:pPr>
                      <a:r>
                        <a:rPr lang="en-US" sz="2000" dirty="0"/>
                        <a:t>To establish views of phenomena</a:t>
                      </a:r>
                    </a:p>
                    <a:p>
                      <a:pPr>
                        <a:lnSpc>
                          <a:spcPts val="2400"/>
                        </a:lnSpc>
                        <a:buFont typeface="Arial" pitchFamily="34" charset="0"/>
                        <a:buChar char="•"/>
                      </a:pPr>
                      <a:r>
                        <a:rPr lang="en-US" sz="2000" dirty="0"/>
                        <a:t>Small samples investigated in depth over time</a:t>
                      </a:r>
                      <a:endParaRPr lang="en-GB" sz="2000" dirty="0"/>
                    </a:p>
                  </a:txBody>
                  <a:tcP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pPr>
              <a:defRPr/>
            </a:pPr>
            <a:fld id="{22538E27-F316-44B6-B540-2AF9BAD55C21}" type="slidenum">
              <a:rPr lang="en-US" smtClean="0"/>
              <a:pPr>
                <a:defRPr/>
              </a:pPr>
              <a:t>31</a:t>
            </a:fld>
            <a:endParaRPr lang="en-US"/>
          </a:p>
        </p:txBody>
      </p:sp>
      <p:sp>
        <p:nvSpPr>
          <p:cNvPr id="6" name="TextBox 5"/>
          <p:cNvSpPr txBox="1"/>
          <p:nvPr/>
        </p:nvSpPr>
        <p:spPr>
          <a:xfrm>
            <a:off x="2970212" y="6488668"/>
            <a:ext cx="4038600" cy="369332"/>
          </a:xfrm>
          <a:prstGeom prst="rect">
            <a:avLst/>
          </a:prstGeom>
          <a:noFill/>
        </p:spPr>
        <p:txBody>
          <a:bodyPr wrap="square" rtlCol="0">
            <a:spAutoFit/>
          </a:bodyPr>
          <a:lstStyle/>
          <a:p>
            <a:r>
              <a:rPr lang="en-GB" dirty="0"/>
              <a:t>Source: Burrell and Morgan (1979)</a:t>
            </a:r>
          </a:p>
        </p:txBody>
      </p:sp>
    </p:spTree>
    <p:extLst>
      <p:ext uri="{BB962C8B-B14F-4D97-AF65-F5344CB8AC3E}">
        <p14:creationId xmlns:p14="http://schemas.microsoft.com/office/powerpoint/2010/main" val="1301068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B8812-64C4-4EC7-B250-43C5F82FBE5D}"/>
              </a:ext>
            </a:extLst>
          </p:cNvPr>
          <p:cNvSpPr>
            <a:spLocks noGrp="1"/>
          </p:cNvSpPr>
          <p:nvPr>
            <p:ph type="title"/>
          </p:nvPr>
        </p:nvSpPr>
        <p:spPr/>
        <p:txBody>
          <a:bodyPr>
            <a:normAutofit/>
          </a:bodyPr>
          <a:lstStyle/>
          <a:p>
            <a:r>
              <a:rPr lang="en-HK" dirty="0"/>
              <a:t>How do you feel about the demolition of Queen's Pier in 2007? </a:t>
            </a:r>
            <a:endParaRPr lang="en-GB" dirty="0"/>
          </a:p>
        </p:txBody>
      </p:sp>
      <p:pic>
        <p:nvPicPr>
          <p:cNvPr id="4" name="Picture 4" descr="queens_pier.jpg">
            <a:extLst>
              <a:ext uri="{FF2B5EF4-FFF2-40B4-BE49-F238E27FC236}">
                <a16:creationId xmlns:a16="http://schemas.microsoft.com/office/drawing/2014/main" id="{1435B946-6A8A-4F4E-82B4-2280AB06A7BC}"/>
              </a:ext>
            </a:extLst>
          </p:cNvPr>
          <p:cNvPicPr>
            <a:picLocks noGrp="1" noChangeAspect="1" noChangeArrowheads="1"/>
          </p:cNvPicPr>
          <p:nvPr>
            <p:ph idx="1"/>
          </p:nvPr>
        </p:nvPicPr>
        <p:blipFill>
          <a:blip r:embed="rId2" cstate="print"/>
          <a:srcRect/>
          <a:stretch>
            <a:fillRect/>
          </a:stretch>
        </p:blipFill>
        <p:spPr bwMode="auto">
          <a:xfrm>
            <a:off x="1450505" y="1651000"/>
            <a:ext cx="2372360" cy="1778000"/>
          </a:xfrm>
          <a:prstGeom prst="rect">
            <a:avLst/>
          </a:prstGeom>
          <a:noFill/>
        </p:spPr>
      </p:pic>
      <p:pic>
        <p:nvPicPr>
          <p:cNvPr id="5" name="Picture 2">
            <a:extLst>
              <a:ext uri="{FF2B5EF4-FFF2-40B4-BE49-F238E27FC236}">
                <a16:creationId xmlns:a16="http://schemas.microsoft.com/office/drawing/2014/main" id="{FC1B1D9C-DF19-42BE-92C6-44BFD2A05862}"/>
              </a:ext>
            </a:extLst>
          </p:cNvPr>
          <p:cNvPicPr>
            <a:picLocks noChangeAspect="1" noChangeArrowheads="1"/>
          </p:cNvPicPr>
          <p:nvPr/>
        </p:nvPicPr>
        <p:blipFill>
          <a:blip r:embed="rId3" cstate="print"/>
          <a:srcRect/>
          <a:stretch>
            <a:fillRect/>
          </a:stretch>
        </p:blipFill>
        <p:spPr bwMode="auto">
          <a:xfrm>
            <a:off x="1485900" y="3662362"/>
            <a:ext cx="5146750" cy="2616125"/>
          </a:xfrm>
          <a:prstGeom prst="rect">
            <a:avLst/>
          </a:prstGeom>
          <a:noFill/>
          <a:ln w="9525">
            <a:noFill/>
            <a:miter lim="800000"/>
            <a:headEnd/>
            <a:tailEnd/>
          </a:ln>
        </p:spPr>
      </p:pic>
      <p:pic>
        <p:nvPicPr>
          <p:cNvPr id="6" name="Picture 2" descr="http://phyang.org/photo/image/qp01_preserve.jpg">
            <a:extLst>
              <a:ext uri="{FF2B5EF4-FFF2-40B4-BE49-F238E27FC236}">
                <a16:creationId xmlns:a16="http://schemas.microsoft.com/office/drawing/2014/main" id="{178428A1-29F7-4260-B567-D5F429E7F6EB}"/>
              </a:ext>
            </a:extLst>
          </p:cNvPr>
          <p:cNvPicPr>
            <a:picLocks noChangeAspect="1" noChangeArrowheads="1"/>
          </p:cNvPicPr>
          <p:nvPr/>
        </p:nvPicPr>
        <p:blipFill>
          <a:blip r:embed="rId4" cstate="print"/>
          <a:srcRect/>
          <a:stretch>
            <a:fillRect/>
          </a:stretch>
        </p:blipFill>
        <p:spPr bwMode="auto">
          <a:xfrm>
            <a:off x="4150196" y="1616044"/>
            <a:ext cx="2482454" cy="1835674"/>
          </a:xfrm>
          <a:prstGeom prst="rect">
            <a:avLst/>
          </a:prstGeom>
          <a:noFill/>
        </p:spPr>
      </p:pic>
      <p:sp>
        <p:nvSpPr>
          <p:cNvPr id="7" name="TextBox 6">
            <a:extLst>
              <a:ext uri="{FF2B5EF4-FFF2-40B4-BE49-F238E27FC236}">
                <a16:creationId xmlns:a16="http://schemas.microsoft.com/office/drawing/2014/main" id="{52C1297C-9C70-4396-9BDE-61FA3606A911}"/>
              </a:ext>
            </a:extLst>
          </p:cNvPr>
          <p:cNvSpPr txBox="1"/>
          <p:nvPr/>
        </p:nvSpPr>
        <p:spPr>
          <a:xfrm>
            <a:off x="7102524" y="1684468"/>
            <a:ext cx="4104456" cy="4493538"/>
          </a:xfrm>
          <a:prstGeom prst="rect">
            <a:avLst/>
          </a:prstGeom>
          <a:noFill/>
        </p:spPr>
        <p:txBody>
          <a:bodyPr wrap="square" rtlCol="0">
            <a:spAutoFit/>
          </a:bodyPr>
          <a:lstStyle/>
          <a:p>
            <a:r>
              <a:rPr lang="en-US" sz="2400" dirty="0"/>
              <a:t>If you were to conduct a research on Queen’s Pier or the heritage conservation policy in Hong Kong, what research questions do you want to ask and which paradigm would you use and why? (You have two paradigms to choose from: positivism, and phenomenology)</a:t>
            </a:r>
            <a:endParaRPr lang="en-GB" sz="2400" dirty="0"/>
          </a:p>
        </p:txBody>
      </p:sp>
    </p:spTree>
    <p:extLst>
      <p:ext uri="{BB962C8B-B14F-4D97-AF65-F5344CB8AC3E}">
        <p14:creationId xmlns:p14="http://schemas.microsoft.com/office/powerpoint/2010/main" val="1924535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5C8318-2FAF-4075-AEC9-58558756CA8A}"/>
              </a:ext>
            </a:extLst>
          </p:cNvPr>
          <p:cNvSpPr>
            <a:spLocks noGrp="1"/>
          </p:cNvSpPr>
          <p:nvPr>
            <p:ph idx="1"/>
          </p:nvPr>
        </p:nvSpPr>
        <p:spPr/>
        <p:txBody>
          <a:bodyPr/>
          <a:lstStyle/>
          <a:p>
            <a:r>
              <a:rPr lang="en-US"/>
              <a:t>Positivism: What are local residents’ views on a range of issues around Queen’s Pier? What is the percentage of people who support preserving Queen’s Pier?</a:t>
            </a:r>
          </a:p>
          <a:p>
            <a:r>
              <a:rPr lang="en-US"/>
              <a:t>Phenomenology: What is the meaning of Queen’s Pier to people in Hong Kong? What do we mean by “collective memory” or “social value”?</a:t>
            </a:r>
            <a:br>
              <a:rPr lang="en-US"/>
            </a:br>
            <a:endParaRPr lang="en-GB" dirty="0"/>
          </a:p>
        </p:txBody>
      </p:sp>
    </p:spTree>
    <p:extLst>
      <p:ext uri="{BB962C8B-B14F-4D97-AF65-F5344CB8AC3E}">
        <p14:creationId xmlns:p14="http://schemas.microsoft.com/office/powerpoint/2010/main" val="3262037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2055812" y="228600"/>
            <a:ext cx="8229600" cy="868362"/>
          </a:xfrm>
        </p:spPr>
        <p:txBody>
          <a:bodyPr>
            <a:normAutofit/>
          </a:bodyPr>
          <a:lstStyle/>
          <a:p>
            <a:r>
              <a:rPr lang="en-US" sz="3200" dirty="0"/>
              <a:t>Features of the Two Main PERSECTIVES</a:t>
            </a:r>
            <a:endParaRPr lang="en-GB" sz="320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639061223"/>
              </p:ext>
            </p:extLst>
          </p:nvPr>
        </p:nvGraphicFramePr>
        <p:xfrm>
          <a:off x="1341884" y="1048437"/>
          <a:ext cx="9793088" cy="5344527"/>
        </p:xfrm>
        <a:graphic>
          <a:graphicData uri="http://schemas.openxmlformats.org/drawingml/2006/table">
            <a:tbl>
              <a:tblPr firstRow="1" bandRow="1">
                <a:tableStyleId>{5C22544A-7EE6-4342-B048-85BDC9FD1C3A}</a:tableStyleId>
              </a:tblPr>
              <a:tblGrid>
                <a:gridCol w="4896544">
                  <a:extLst>
                    <a:ext uri="{9D8B030D-6E8A-4147-A177-3AD203B41FA5}">
                      <a16:colId xmlns:a16="http://schemas.microsoft.com/office/drawing/2014/main" val="20000"/>
                    </a:ext>
                  </a:extLst>
                </a:gridCol>
                <a:gridCol w="4896544">
                  <a:extLst>
                    <a:ext uri="{9D8B030D-6E8A-4147-A177-3AD203B41FA5}">
                      <a16:colId xmlns:a16="http://schemas.microsoft.com/office/drawing/2014/main" val="20001"/>
                    </a:ext>
                  </a:extLst>
                </a:gridCol>
              </a:tblGrid>
              <a:tr h="811570">
                <a:tc>
                  <a:txBody>
                    <a:bodyPr/>
                    <a:lstStyle/>
                    <a:p>
                      <a:r>
                        <a:rPr lang="en-GB" sz="2000" noProof="0" dirty="0"/>
                        <a:t>Positivistic perspective</a:t>
                      </a:r>
                    </a:p>
                  </a:txBody>
                  <a:tcPr/>
                </a:tc>
                <a:tc>
                  <a:txBody>
                    <a:bodyPr/>
                    <a:lstStyle/>
                    <a:p>
                      <a:r>
                        <a:rPr lang="en-GB" sz="2000" noProof="0" dirty="0"/>
                        <a:t>Phenomenological perspective</a:t>
                      </a:r>
                    </a:p>
                  </a:txBody>
                  <a:tcPr/>
                </a:tc>
                <a:extLst>
                  <a:ext uri="{0D108BD9-81ED-4DB2-BD59-A6C34878D82A}">
                    <a16:rowId xmlns:a16="http://schemas.microsoft.com/office/drawing/2014/main" val="10000"/>
                  </a:ext>
                </a:extLst>
              </a:tr>
              <a:tr h="606230">
                <a:tc>
                  <a:txBody>
                    <a:bodyPr/>
                    <a:lstStyle/>
                    <a:p>
                      <a:r>
                        <a:rPr lang="en-GB" sz="2000" noProof="0" dirty="0"/>
                        <a:t>Trends to produce quantitative</a:t>
                      </a:r>
                      <a:r>
                        <a:rPr lang="en-GB" sz="2000" baseline="0" noProof="0" dirty="0"/>
                        <a:t> data</a:t>
                      </a:r>
                      <a:endParaRPr lang="en-GB" sz="2000" noProof="0" dirty="0"/>
                    </a:p>
                  </a:txBody>
                  <a:tcPr/>
                </a:tc>
                <a:tc>
                  <a:txBody>
                    <a:bodyPr/>
                    <a:lstStyle/>
                    <a:p>
                      <a:r>
                        <a:rPr lang="en-GB" sz="2000" noProof="0" dirty="0"/>
                        <a:t>Trends to produce qualitative data</a:t>
                      </a:r>
                    </a:p>
                  </a:txBody>
                  <a:tcPr/>
                </a:tc>
                <a:extLst>
                  <a:ext uri="{0D108BD9-81ED-4DB2-BD59-A6C34878D82A}">
                    <a16:rowId xmlns:a16="http://schemas.microsoft.com/office/drawing/2014/main" val="10001"/>
                  </a:ext>
                </a:extLst>
              </a:tr>
              <a:tr h="400863">
                <a:tc>
                  <a:txBody>
                    <a:bodyPr/>
                    <a:lstStyle/>
                    <a:p>
                      <a:r>
                        <a:rPr lang="en-GB" sz="2000" noProof="0" dirty="0"/>
                        <a:t>Uses large samples</a:t>
                      </a:r>
                    </a:p>
                  </a:txBody>
                  <a:tcPr/>
                </a:tc>
                <a:tc>
                  <a:txBody>
                    <a:bodyPr/>
                    <a:lstStyle/>
                    <a:p>
                      <a:r>
                        <a:rPr lang="en-GB" sz="2000" noProof="0"/>
                        <a:t>Uses small samples</a:t>
                      </a:r>
                    </a:p>
                  </a:txBody>
                  <a:tcPr/>
                </a:tc>
                <a:extLst>
                  <a:ext uri="{0D108BD9-81ED-4DB2-BD59-A6C34878D82A}">
                    <a16:rowId xmlns:a16="http://schemas.microsoft.com/office/drawing/2014/main" val="10002"/>
                  </a:ext>
                </a:extLst>
              </a:tr>
              <a:tr h="400863">
                <a:tc>
                  <a:txBody>
                    <a:bodyPr/>
                    <a:lstStyle/>
                    <a:p>
                      <a:r>
                        <a:rPr lang="en-GB" sz="2000" noProof="0" dirty="0"/>
                        <a:t>Concerned with hypothesis testing</a:t>
                      </a:r>
                    </a:p>
                  </a:txBody>
                  <a:tcPr/>
                </a:tc>
                <a:tc>
                  <a:txBody>
                    <a:bodyPr/>
                    <a:lstStyle/>
                    <a:p>
                      <a:r>
                        <a:rPr lang="en-GB" sz="2000" noProof="0"/>
                        <a:t>Concerned with generating theories</a:t>
                      </a:r>
                    </a:p>
                  </a:txBody>
                  <a:tcPr/>
                </a:tc>
                <a:extLst>
                  <a:ext uri="{0D108BD9-81ED-4DB2-BD59-A6C34878D82A}">
                    <a16:rowId xmlns:a16="http://schemas.microsoft.com/office/drawing/2014/main" val="10003"/>
                  </a:ext>
                </a:extLst>
              </a:tr>
              <a:tr h="606230">
                <a:tc>
                  <a:txBody>
                    <a:bodyPr/>
                    <a:lstStyle/>
                    <a:p>
                      <a:r>
                        <a:rPr lang="en-GB" sz="2000" noProof="0" dirty="0"/>
                        <a:t>Data are highly specific</a:t>
                      </a:r>
                      <a:r>
                        <a:rPr lang="en-GB" sz="2000" baseline="0" noProof="0" dirty="0"/>
                        <a:t> and precise</a:t>
                      </a:r>
                      <a:endParaRPr lang="en-GB" sz="2000" noProof="0" dirty="0"/>
                    </a:p>
                  </a:txBody>
                  <a:tcPr/>
                </a:tc>
                <a:tc>
                  <a:txBody>
                    <a:bodyPr/>
                    <a:lstStyle/>
                    <a:p>
                      <a:r>
                        <a:rPr lang="en-GB" sz="2000" noProof="0"/>
                        <a:t>Data are rich</a:t>
                      </a:r>
                      <a:r>
                        <a:rPr lang="en-GB" sz="2000" baseline="0" noProof="0"/>
                        <a:t> and subjective</a:t>
                      </a:r>
                      <a:endParaRPr lang="en-GB" sz="2000" noProof="0"/>
                    </a:p>
                  </a:txBody>
                  <a:tcPr/>
                </a:tc>
                <a:extLst>
                  <a:ext uri="{0D108BD9-81ED-4DB2-BD59-A6C34878D82A}">
                    <a16:rowId xmlns:a16="http://schemas.microsoft.com/office/drawing/2014/main" val="10004"/>
                  </a:ext>
                </a:extLst>
              </a:tr>
              <a:tr h="400863">
                <a:tc>
                  <a:txBody>
                    <a:bodyPr/>
                    <a:lstStyle/>
                    <a:p>
                      <a:r>
                        <a:rPr lang="en-GB" sz="2000" noProof="0" dirty="0"/>
                        <a:t>The location is artificial</a:t>
                      </a:r>
                    </a:p>
                  </a:txBody>
                  <a:tcPr/>
                </a:tc>
                <a:tc>
                  <a:txBody>
                    <a:bodyPr/>
                    <a:lstStyle/>
                    <a:p>
                      <a:r>
                        <a:rPr lang="en-GB" sz="2000" noProof="0" dirty="0"/>
                        <a:t>The location is natural</a:t>
                      </a:r>
                    </a:p>
                  </a:txBody>
                  <a:tcPr/>
                </a:tc>
                <a:extLst>
                  <a:ext uri="{0D108BD9-81ED-4DB2-BD59-A6C34878D82A}">
                    <a16:rowId xmlns:a16="http://schemas.microsoft.com/office/drawing/2014/main" val="10005"/>
                  </a:ext>
                </a:extLst>
              </a:tr>
              <a:tr h="687194">
                <a:tc>
                  <a:txBody>
                    <a:bodyPr/>
                    <a:lstStyle/>
                    <a:p>
                      <a:r>
                        <a:rPr lang="en-GB" sz="2000" noProof="0" dirty="0"/>
                        <a:t>Reliability is high </a:t>
                      </a:r>
                      <a:r>
                        <a:rPr lang="en-GB" sz="1800" noProof="0" dirty="0"/>
                        <a:t>(</a:t>
                      </a:r>
                      <a:r>
                        <a:rPr lang="en-GB" sz="2000" noProof="0" dirty="0">
                          <a:solidFill>
                            <a:srgbClr val="FF0000"/>
                          </a:solidFill>
                        </a:rPr>
                        <a:t>consistency, stability and repeatability of results</a:t>
                      </a:r>
                      <a:r>
                        <a:rPr lang="en-GB" sz="1800" noProof="0" dirty="0"/>
                        <a:t>)</a:t>
                      </a:r>
                    </a:p>
                  </a:txBody>
                  <a:tcPr/>
                </a:tc>
                <a:tc>
                  <a:txBody>
                    <a:bodyPr/>
                    <a:lstStyle/>
                    <a:p>
                      <a:r>
                        <a:rPr lang="en-GB" sz="2000" noProof="0" dirty="0"/>
                        <a:t>Reliability is low</a:t>
                      </a:r>
                    </a:p>
                  </a:txBody>
                  <a:tcPr/>
                </a:tc>
                <a:extLst>
                  <a:ext uri="{0D108BD9-81ED-4DB2-BD59-A6C34878D82A}">
                    <a16:rowId xmlns:a16="http://schemas.microsoft.com/office/drawing/2014/main" val="10006"/>
                  </a:ext>
                </a:extLst>
              </a:tr>
              <a:tr h="715828">
                <a:tc>
                  <a:txBody>
                    <a:bodyPr/>
                    <a:lstStyle/>
                    <a:p>
                      <a:r>
                        <a:rPr lang="en-GB" sz="2000" noProof="0" dirty="0"/>
                        <a:t>Validity is low (</a:t>
                      </a:r>
                      <a:r>
                        <a:rPr lang="en-GB" sz="2000" noProof="0" dirty="0">
                          <a:solidFill>
                            <a:srgbClr val="FF0000"/>
                          </a:solidFill>
                        </a:rPr>
                        <a:t>results that accurately reflect the concept being measured</a:t>
                      </a:r>
                      <a:r>
                        <a:rPr lang="en-GB" sz="2000" noProof="0" dirty="0"/>
                        <a:t>)</a:t>
                      </a:r>
                    </a:p>
                  </a:txBody>
                  <a:tcPr/>
                </a:tc>
                <a:tc>
                  <a:txBody>
                    <a:bodyPr/>
                    <a:lstStyle/>
                    <a:p>
                      <a:r>
                        <a:rPr lang="en-GB" sz="2000" noProof="0" dirty="0"/>
                        <a:t>Validity is high</a:t>
                      </a:r>
                    </a:p>
                  </a:txBody>
                  <a:tcPr/>
                </a:tc>
                <a:extLst>
                  <a:ext uri="{0D108BD9-81ED-4DB2-BD59-A6C34878D82A}">
                    <a16:rowId xmlns:a16="http://schemas.microsoft.com/office/drawing/2014/main" val="10007"/>
                  </a:ext>
                </a:extLst>
              </a:tr>
              <a:tr h="678272">
                <a:tc>
                  <a:txBody>
                    <a:bodyPr/>
                    <a:lstStyle/>
                    <a:p>
                      <a:r>
                        <a:rPr lang="en-GB" sz="2000" noProof="0" dirty="0"/>
                        <a:t>Generalises</a:t>
                      </a:r>
                      <a:r>
                        <a:rPr lang="en-GB" sz="2000" baseline="0" noProof="0" dirty="0"/>
                        <a:t> from sample to population</a:t>
                      </a:r>
                      <a:endParaRPr lang="en-GB" sz="2000" noProof="0" dirty="0"/>
                    </a:p>
                  </a:txBody>
                  <a:tcPr/>
                </a:tc>
                <a:tc>
                  <a:txBody>
                    <a:bodyPr/>
                    <a:lstStyle/>
                    <a:p>
                      <a:r>
                        <a:rPr lang="en-GB" sz="2000" noProof="0" dirty="0"/>
                        <a:t>Generalises</a:t>
                      </a:r>
                      <a:r>
                        <a:rPr lang="en-GB" sz="2000" baseline="0" noProof="0" dirty="0"/>
                        <a:t> from one setting to another</a:t>
                      </a:r>
                      <a:endParaRPr lang="en-GB" sz="2000" noProof="0" dirty="0"/>
                    </a:p>
                  </a:txBody>
                  <a:tcPr/>
                </a:tc>
                <a:extLst>
                  <a:ext uri="{0D108BD9-81ED-4DB2-BD59-A6C34878D82A}">
                    <a16:rowId xmlns:a16="http://schemas.microsoft.com/office/drawing/2014/main" val="10008"/>
                  </a:ext>
                </a:extLst>
              </a:tr>
            </a:tbl>
          </a:graphicData>
        </a:graphic>
      </p:graphicFrame>
      <p:sp>
        <p:nvSpPr>
          <p:cNvPr id="33827" name="Slide Number Placeholder 3"/>
          <p:cNvSpPr>
            <a:spLocks noGrp="1"/>
          </p:cNvSpPr>
          <p:nvPr>
            <p:ph type="sldNum" sz="quarter" idx="12"/>
          </p:nvPr>
        </p:nvSpPr>
        <p:spPr bwMode="auto">
          <a:noFill/>
          <a:ln>
            <a:miter lim="800000"/>
            <a:headEnd/>
            <a:tailEnd/>
          </a:ln>
        </p:spPr>
        <p:txBody>
          <a:bodyPr/>
          <a:lstStyle/>
          <a:p>
            <a:fld id="{F5638BBC-DED4-48ED-90D3-0ACE06E14D7E}" type="slidenum">
              <a:rPr lang="en-US" smtClean="0"/>
              <a:pPr/>
              <a:t>34</a:t>
            </a:fld>
            <a:endParaRPr lang="en-US"/>
          </a:p>
        </p:txBody>
      </p:sp>
    </p:spTree>
    <p:extLst>
      <p:ext uri="{BB962C8B-B14F-4D97-AF65-F5344CB8AC3E}">
        <p14:creationId xmlns:p14="http://schemas.microsoft.com/office/powerpoint/2010/main" val="5910635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lstStyle/>
          <a:p>
            <a:r>
              <a:rPr lang="en-US"/>
              <a:t>Summary</a:t>
            </a:r>
            <a:endParaRPr lang="en-GB" dirty="0"/>
          </a:p>
        </p:txBody>
      </p:sp>
      <p:sp>
        <p:nvSpPr>
          <p:cNvPr id="50179" name="Content Placeholder 2"/>
          <p:cNvSpPr>
            <a:spLocks noGrp="1"/>
          </p:cNvSpPr>
          <p:nvPr>
            <p:ph idx="1"/>
          </p:nvPr>
        </p:nvSpPr>
        <p:spPr/>
        <p:txBody>
          <a:bodyPr/>
          <a:lstStyle/>
          <a:p>
            <a:r>
              <a:rPr lang="en-US"/>
              <a:t>Research is important for the advancement of any academic field or discipline.</a:t>
            </a:r>
          </a:p>
          <a:p>
            <a:r>
              <a:rPr lang="en-GB"/>
              <a:t>Quality research requires scientific methods that place emphases on purposiveness, rigour, testability, replicability, precision, confidence, objectivity, generalisability and parsimony.</a:t>
            </a:r>
            <a:endParaRPr lang="en-US"/>
          </a:p>
          <a:p>
            <a:r>
              <a:rPr lang="en-US"/>
              <a:t>Research can be classified as exploratory, descriptive or explanatory depending upon its purpose. It can also be classified as either pure or applied depending upon the level of application of the findings to ‘real life’ situations.</a:t>
            </a:r>
            <a:endParaRPr lang="en-US" dirty="0"/>
          </a:p>
        </p:txBody>
      </p:sp>
      <p:sp>
        <p:nvSpPr>
          <p:cNvPr id="50180" name="Slide Number Placeholder 3"/>
          <p:cNvSpPr>
            <a:spLocks noGrp="1"/>
          </p:cNvSpPr>
          <p:nvPr>
            <p:ph type="sldNum" sz="quarter" idx="12"/>
          </p:nvPr>
        </p:nvSpPr>
        <p:spPr/>
        <p:txBody>
          <a:bodyPr/>
          <a:lstStyle/>
          <a:p>
            <a:fld id="{29910EB1-0AA2-4443-ABA9-A9D7192D7CD6}" type="slidenum">
              <a:rPr lang="en-US" smtClean="0"/>
              <a:pPr/>
              <a:t>35</a:t>
            </a:fld>
            <a:endParaRPr lang="en-US"/>
          </a:p>
        </p:txBody>
      </p:sp>
    </p:spTree>
    <p:extLst>
      <p:ext uri="{BB962C8B-B14F-4D97-AF65-F5344CB8AC3E}">
        <p14:creationId xmlns:p14="http://schemas.microsoft.com/office/powerpoint/2010/main" val="8718703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r>
              <a:rPr lang="en-US"/>
              <a:t>Summary</a:t>
            </a:r>
            <a:endParaRPr lang="en-GB" dirty="0"/>
          </a:p>
        </p:txBody>
      </p:sp>
      <p:sp>
        <p:nvSpPr>
          <p:cNvPr id="51203" name="Content Placeholder 2"/>
          <p:cNvSpPr>
            <a:spLocks noGrp="1"/>
          </p:cNvSpPr>
          <p:nvPr>
            <p:ph idx="1"/>
          </p:nvPr>
        </p:nvSpPr>
        <p:spPr/>
        <p:txBody>
          <a:bodyPr/>
          <a:lstStyle/>
          <a:p>
            <a:r>
              <a:rPr lang="en-GB"/>
              <a:t>There are other ways to classify research design as well such as theoretical versus empirical, causal, comparative, evaluative and predictive research.</a:t>
            </a:r>
          </a:p>
          <a:p>
            <a:r>
              <a:rPr lang="en-GB"/>
              <a:t>Research may involve the collection of new data (primary research) or the use of existing data (secondary research).</a:t>
            </a:r>
          </a:p>
          <a:p>
            <a:r>
              <a:rPr lang="en-GB"/>
              <a:t>The best way to begin to develop your understanding of research, its role, and the types of research is to undertake some reading. Choose some appropriate articles, and begin to read now.</a:t>
            </a:r>
            <a:endParaRPr lang="en-GB" dirty="0"/>
          </a:p>
        </p:txBody>
      </p:sp>
      <p:sp>
        <p:nvSpPr>
          <p:cNvPr id="51204" name="Slide Number Placeholder 3"/>
          <p:cNvSpPr>
            <a:spLocks noGrp="1"/>
          </p:cNvSpPr>
          <p:nvPr>
            <p:ph type="sldNum" sz="quarter" idx="12"/>
          </p:nvPr>
        </p:nvSpPr>
        <p:spPr/>
        <p:txBody>
          <a:bodyPr/>
          <a:lstStyle/>
          <a:p>
            <a:fld id="{E7668C37-A313-4F31-8E7C-DD88084FFB77}" type="slidenum">
              <a:rPr lang="en-US" smtClean="0"/>
              <a:pPr/>
              <a:t>36</a:t>
            </a:fld>
            <a:endParaRPr lang="en-US"/>
          </a:p>
        </p:txBody>
      </p:sp>
    </p:spTree>
    <p:extLst>
      <p:ext uri="{BB962C8B-B14F-4D97-AF65-F5344CB8AC3E}">
        <p14:creationId xmlns:p14="http://schemas.microsoft.com/office/powerpoint/2010/main" val="1988141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r>
              <a:rPr lang="en-GB"/>
              <a:t>HOW TO READ RESEARCH</a:t>
            </a:r>
            <a:endParaRPr lang="en-GB" dirty="0"/>
          </a:p>
        </p:txBody>
      </p:sp>
      <p:sp>
        <p:nvSpPr>
          <p:cNvPr id="52227" name="Content Placeholder 2"/>
          <p:cNvSpPr>
            <a:spLocks noGrp="1"/>
          </p:cNvSpPr>
          <p:nvPr>
            <p:ph idx="1"/>
          </p:nvPr>
        </p:nvSpPr>
        <p:spPr/>
        <p:txBody>
          <a:bodyPr>
            <a:normAutofit fontScale="92500" lnSpcReduction="20000"/>
          </a:bodyPr>
          <a:lstStyle/>
          <a:p>
            <a:r>
              <a:rPr lang="en-US"/>
              <a:t>Locate and read a few articles from within a field you are comfortable with. </a:t>
            </a:r>
          </a:p>
          <a:p>
            <a:r>
              <a:rPr lang="en-US"/>
              <a:t>Read studies that are of interest to you. </a:t>
            </a:r>
          </a:p>
          <a:p>
            <a:r>
              <a:rPr lang="en-US"/>
              <a:t>Read the abstract first. </a:t>
            </a:r>
          </a:p>
          <a:p>
            <a:r>
              <a:rPr lang="en-US"/>
              <a:t>Identify the research question and objectives. </a:t>
            </a:r>
          </a:p>
          <a:p>
            <a:r>
              <a:rPr lang="en-US"/>
              <a:t>Why did the researcher(s) choose a particular setting or sample? </a:t>
            </a:r>
          </a:p>
          <a:p>
            <a:r>
              <a:rPr lang="en-US"/>
              <a:t>What were the methods chosen to collect data? </a:t>
            </a:r>
          </a:p>
          <a:p>
            <a:r>
              <a:rPr lang="en-US"/>
              <a:t>What were the most important findings? </a:t>
            </a:r>
          </a:p>
          <a:p>
            <a:r>
              <a:rPr lang="en-US"/>
              <a:t>Do not be over-concerned with statistical analysis.</a:t>
            </a:r>
          </a:p>
          <a:p>
            <a:r>
              <a:rPr lang="en-US"/>
              <a:t>Be critical but objective. </a:t>
            </a:r>
            <a:endParaRPr lang="en-GB" dirty="0"/>
          </a:p>
        </p:txBody>
      </p:sp>
      <p:sp>
        <p:nvSpPr>
          <p:cNvPr id="52228" name="Slide Number Placeholder 3"/>
          <p:cNvSpPr>
            <a:spLocks noGrp="1"/>
          </p:cNvSpPr>
          <p:nvPr>
            <p:ph type="sldNum" sz="quarter" idx="12"/>
          </p:nvPr>
        </p:nvSpPr>
        <p:spPr/>
        <p:txBody>
          <a:bodyPr/>
          <a:lstStyle/>
          <a:p>
            <a:fld id="{68F77A88-83FF-4F59-881F-87CF92DB5DB0}" type="slidenum">
              <a:rPr lang="en-US" smtClean="0"/>
              <a:pPr/>
              <a:t>37</a:t>
            </a:fld>
            <a:endParaRPr lang="en-US"/>
          </a:p>
        </p:txBody>
      </p:sp>
    </p:spTree>
    <p:extLst>
      <p:ext uri="{BB962C8B-B14F-4D97-AF65-F5344CB8AC3E}">
        <p14:creationId xmlns:p14="http://schemas.microsoft.com/office/powerpoint/2010/main" val="3868919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51</TotalTime>
  <Words>3007</Words>
  <Application>Microsoft Office PowerPoint</Application>
  <PresentationFormat>Custom</PresentationFormat>
  <Paragraphs>315</Paragraphs>
  <Slides>37</Slides>
  <Notes>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37</vt:i4>
      </vt:variant>
    </vt:vector>
  </HeadingPairs>
  <TitlesOfParts>
    <vt:vector size="47" baseType="lpstr">
      <vt:lpstr>微軟正黑體</vt:lpstr>
      <vt:lpstr>SimSun</vt:lpstr>
      <vt:lpstr>幼圆</vt:lpstr>
      <vt:lpstr>Arial</vt:lpstr>
      <vt:lpstr>Calibri</vt:lpstr>
      <vt:lpstr>Century Gothic</vt:lpstr>
      <vt:lpstr>Tahoma</vt:lpstr>
      <vt:lpstr>Times New Roman</vt:lpstr>
      <vt:lpstr>Wingdings</vt:lpstr>
      <vt:lpstr>Continental Asia 16x9</vt:lpstr>
      <vt:lpstr>SBPD7010  QUANTITATIVE RESEARCH METHODS</vt:lpstr>
      <vt:lpstr>topics</vt:lpstr>
      <vt:lpstr>Characteristics of Scientific Research</vt:lpstr>
      <vt:lpstr>Examples</vt:lpstr>
      <vt:lpstr>Purposeful</vt:lpstr>
      <vt:lpstr>Rigorous</vt:lpstr>
      <vt:lpstr>Continued …</vt:lpstr>
      <vt:lpstr>Testable</vt:lpstr>
      <vt:lpstr>Replicable</vt:lpstr>
      <vt:lpstr>Precision</vt:lpstr>
      <vt:lpstr>Confidence</vt:lpstr>
      <vt:lpstr>Objective</vt:lpstr>
      <vt:lpstr>Generalizability</vt:lpstr>
      <vt:lpstr>Parsimony</vt:lpstr>
      <vt:lpstr>Scientific Research</vt:lpstr>
      <vt:lpstr>Continued…</vt:lpstr>
      <vt:lpstr>Types of Research</vt:lpstr>
      <vt:lpstr>Core Function</vt:lpstr>
      <vt:lpstr>Continued…</vt:lpstr>
      <vt:lpstr>Basic and Applied Research Compared</vt:lpstr>
      <vt:lpstr>Information Requirements </vt:lpstr>
      <vt:lpstr>Primary and Secondary Research</vt:lpstr>
      <vt:lpstr>Other Ways to Classify Research</vt:lpstr>
      <vt:lpstr>Research Approaches</vt:lpstr>
      <vt:lpstr>Research Approaches</vt:lpstr>
      <vt:lpstr>Discussion Questions</vt:lpstr>
      <vt:lpstr>Research Perspectives</vt:lpstr>
      <vt:lpstr>Positivism</vt:lpstr>
      <vt:lpstr>Phenomenology</vt:lpstr>
      <vt:lpstr>Phenomenology</vt:lpstr>
      <vt:lpstr>PowerPoint Presentation</vt:lpstr>
      <vt:lpstr>How do you feel about the demolition of Queen's Pier in 2007? </vt:lpstr>
      <vt:lpstr>PowerPoint Presentation</vt:lpstr>
      <vt:lpstr>Features of the Two Main PERSECTIVES</vt:lpstr>
      <vt:lpstr>Summary</vt:lpstr>
      <vt:lpstr>Summary</vt:lpstr>
      <vt:lpstr>HOW TO READ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9</cp:revision>
  <cp:lastPrinted>2018-01-28T13:50:42Z</cp:lastPrinted>
  <dcterms:created xsi:type="dcterms:W3CDTF">2018-01-26T07:54:29Z</dcterms:created>
  <dcterms:modified xsi:type="dcterms:W3CDTF">2018-01-29T05:39:30Z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