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52DC35-ABF0-41DB-8845-9ECC7571B30E}" type="datetimeFigureOut">
              <a:t>7/25/2023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140BE4-A4C6-4FDB-9498-D2B5FBD7FE73}" type="slidenum">
              <a:t>‹#›</a:t>
            </a:fld>
            <a:endParaRPr lang="en-US"/>
          </a:p>
        </p:txBody>
      </p:sp>
    </p:spTree>
    <p:extLst>
      <p:ext uri="{BB962C8B-B14F-4D97-AF65-F5344CB8AC3E}">
        <p14:creationId xmlns:p14="http://schemas.microsoft.com/office/powerpoint/2010/main" val="3470512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statista.com/statistics/263765/total-population-of-china/" TargetMode="External"/><Relationship Id="rId3" Type="http://schemas.openxmlformats.org/officeDocument/2006/relationships/hyperlink" Target="https://www.statista.com/statistics/281296/uk-population/" TargetMode="External"/><Relationship Id="rId7" Type="http://schemas.openxmlformats.org/officeDocument/2006/relationships/hyperlink" Target="https://www.linkedin.com/pulse/difference-between-chinese-british-business-practice-alice-sheng/"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technologyreview.com/2018/12/19/138307/how-google-took-on-china-and-lost/" TargetMode="External"/><Relationship Id="rId5" Type="http://schemas.openxmlformats.org/officeDocument/2006/relationships/hyperlink" Target="https://ivypanda.com/essays/general-motors-and-chinas-saic-motors-relationship/" TargetMode="External"/><Relationship Id="rId4" Type="http://schemas.openxmlformats.org/officeDocument/2006/relationships/hyperlink" Target="https://www.hofstede-insights.com/country-comparison-tool?countries=china%2Cunited+kingdo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SN:</a:t>
            </a:r>
            <a:r>
              <a:rPr lang="en-US" dirty="0"/>
              <a:t> The UK-based multinational HSBC bank is contemplating establishing a joint venture with a Chinese partner to conduct business in China. This presentation will discuss this joint venture between China and the UK. It will introduce the Chinese culture before conferring the success and failure factors of joint ventures. Additionally, it will explain the cultural sensitivity in China. It will </a:t>
            </a:r>
            <a:r>
              <a:rPr lang="en-US" dirty="0" err="1"/>
              <a:t>analyse</a:t>
            </a:r>
            <a:r>
              <a:rPr lang="en-US" dirty="0"/>
              <a:t> the cross-culture of both countries using Hofstede's cultural dimensions. Lastly, it will provide recommendations for the HSBC Bank.</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140BE4-A4C6-4FDB-9498-D2B5FBD7FE73}" type="slidenum">
              <a:t>3</a:t>
            </a:fld>
            <a:endParaRPr lang="en-US"/>
          </a:p>
        </p:txBody>
      </p:sp>
    </p:spTree>
    <p:extLst>
      <p:ext uri="{BB962C8B-B14F-4D97-AF65-F5344CB8AC3E}">
        <p14:creationId xmlns:p14="http://schemas.microsoft.com/office/powerpoint/2010/main" val="8679177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SN:</a:t>
            </a:r>
            <a:r>
              <a:rPr lang="en-US" dirty="0"/>
              <a:t> Chinese culture is deeply seated in its deep ancient traditions. Harmony, filial piety and Confucian ideals are highly valued in Chinese culture (Wei, 2023). This culture depicts collectivism, respect for elders and harmony. It embraces several traditions like martial arts, tea ceremonies, diverse cuisines and calligraphy. The society of China is more collectivist than that of the UK. The former </a:t>
            </a:r>
            <a:r>
              <a:rPr lang="en-US" dirty="0" err="1"/>
              <a:t>emphasises</a:t>
            </a:r>
            <a:r>
              <a:rPr lang="en-US" dirty="0"/>
              <a:t> ties to the family and the community. China had a population of 1.412 billion people in 2021 (Textor, 2023). In 2021, the population of the UK was 67.8 million (Clark, 2023). The emphasis on shared meals in China </a:t>
            </a:r>
            <a:r>
              <a:rPr lang="en-US" dirty="0" err="1"/>
              <a:t>symbolises</a:t>
            </a:r>
            <a:r>
              <a:rPr lang="en-US" dirty="0"/>
              <a:t> unity. In contrast, the UK prefers separate plates. The Chinese New Year promotes family and heritage, whereas the Bonfire Night of the UK focuses on historical events.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140BE4-A4C6-4FDB-9498-D2B5FBD7FE73}" type="slidenum">
              <a:t>4</a:t>
            </a:fld>
            <a:endParaRPr lang="en-US"/>
          </a:p>
        </p:txBody>
      </p:sp>
    </p:spTree>
    <p:extLst>
      <p:ext uri="{BB962C8B-B14F-4D97-AF65-F5344CB8AC3E}">
        <p14:creationId xmlns:p14="http://schemas.microsoft.com/office/powerpoint/2010/main" val="2576095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SN:</a:t>
            </a:r>
            <a:r>
              <a:rPr lang="en-US"/>
              <a:t>  Business etiquette varies in these two countries due to their cultural differences. Chinese negotiators frequently place a greater emphasis on long-term partnerships and mutual trust than British negotiators do (Chan </a:t>
            </a:r>
            <a:r>
              <a:rPr lang="en-US" i="1"/>
              <a:t>et al</a:t>
            </a:r>
            <a:r>
              <a:rPr lang="en-US"/>
              <a:t>., 2019). The UK prefers handshakes while the Chinese </a:t>
            </a:r>
            <a:r>
              <a:rPr lang="en-US" err="1"/>
              <a:t>emphasise</a:t>
            </a:r>
            <a:r>
              <a:rPr lang="en-US"/>
              <a:t> formal greetings and exchanging business cards. Regarding decision-making style, China involves only senior management in the process (Shamin </a:t>
            </a:r>
            <a:r>
              <a:rPr lang="en-US" i="1"/>
              <a:t>et al</a:t>
            </a:r>
            <a:r>
              <a:rPr lang="en-US"/>
              <a:t>., 2019). On the other hand, the UK prefers a more </a:t>
            </a:r>
            <a:r>
              <a:rPr lang="en-US" err="1"/>
              <a:t>decentralised</a:t>
            </a:r>
            <a:r>
              <a:rPr lang="en-US"/>
              <a:t> approach. The UK expects practical and modest presents. However, China wants gifts that </a:t>
            </a:r>
            <a:r>
              <a:rPr lang="en-US" err="1"/>
              <a:t>symbolise</a:t>
            </a:r>
            <a:r>
              <a:rPr lang="en-US"/>
              <a:t> respect and are offered with both hands. For effective cross-cultural exchanges and profitable economic partnerships between China and the UK, it is essential to comprehend these intricacies.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140BE4-A4C6-4FDB-9498-D2B5FBD7FE73}" type="slidenum">
              <a:t>5</a:t>
            </a:fld>
            <a:endParaRPr lang="en-US"/>
          </a:p>
        </p:txBody>
      </p:sp>
    </p:spTree>
    <p:extLst>
      <p:ext uri="{BB962C8B-B14F-4D97-AF65-F5344CB8AC3E}">
        <p14:creationId xmlns:p14="http://schemas.microsoft.com/office/powerpoint/2010/main" val="251596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SN:</a:t>
            </a:r>
            <a:r>
              <a:rPr lang="en-US" dirty="0"/>
              <a:t> There are several success factors of joint ventures. These include setting clear and mutually beneficial strategic goals. It further incorporates excellent communication and trust between partners. It encompasses comprehension and adaptability to the local business environment. Lastly, it comprises the </a:t>
            </a:r>
            <a:r>
              <a:rPr lang="en-US" dirty="0" err="1"/>
              <a:t>utilisation</a:t>
            </a:r>
            <a:r>
              <a:rPr lang="en-US" dirty="0"/>
              <a:t> of capabilities of one another. The partnership between General Motors and SAIC Motor in China, for instance, increased their market share significantly (</a:t>
            </a:r>
            <a:r>
              <a:rPr lang="en-US" dirty="0" err="1"/>
              <a:t>IvyPanda</a:t>
            </a:r>
            <a:r>
              <a:rPr lang="en-US" dirty="0"/>
              <a:t>, 2022). Contrarily, failure factors result from misunderstandings across cultures and a lack of commitment from partners. Failure factors of joint ventures also include insufficient due diligence related to politics and regulations. A joint venture between Google and China's Ganji.com failed (Sheehan, 2018). The reason was divergent censoring and marketing philosophies. Google has claimed that the site in China is unlicensed.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140BE4-A4C6-4FDB-9498-D2B5FBD7FE73}" type="slidenum">
              <a:t>6</a:t>
            </a:fld>
            <a:endParaRPr lang="en-US"/>
          </a:p>
        </p:txBody>
      </p:sp>
    </p:spTree>
    <p:extLst>
      <p:ext uri="{BB962C8B-B14F-4D97-AF65-F5344CB8AC3E}">
        <p14:creationId xmlns:p14="http://schemas.microsoft.com/office/powerpoint/2010/main" val="32139289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SN:</a:t>
            </a:r>
            <a:r>
              <a:rPr lang="en-US" dirty="0"/>
              <a:t> Successful joint ventures in China depend on establishing and sustaining Guanxi ties (Sheng, 2022). Chinese believe that through social interactions and close personal ties, trust can be developed. Despite the value of connections, business choices in the UK are frequently made mainly on impersonal factors. Chinese business communication is oblique and sophisticated (Zhao, 2022). It frequently involves reading between the lines and non-verbal cues (Zhao, 2022). This aids in avoiding humiliation and covering up criticism. In the UK, clear and transparent communication is </a:t>
            </a:r>
            <a:r>
              <a:rPr lang="en-US" dirty="0" err="1"/>
              <a:t>utilised</a:t>
            </a:r>
            <a:r>
              <a:rPr lang="en-US" dirty="0"/>
              <a:t>. It is typically straightforward and explicit. Chinese people prefer face-to-face interaction rather than emails. As per the data, only 5% of Chinese people open their emails (Sheng, 2022). They prefer QQ emails and WeChat.  On the other hand, the British prefer Gmail for communication.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140BE4-A4C6-4FDB-9498-D2B5FBD7FE73}" type="slidenum">
              <a:t>7</a:t>
            </a:fld>
            <a:endParaRPr lang="en-US"/>
          </a:p>
        </p:txBody>
      </p:sp>
    </p:spTree>
    <p:extLst>
      <p:ext uri="{BB962C8B-B14F-4D97-AF65-F5344CB8AC3E}">
        <p14:creationId xmlns:p14="http://schemas.microsoft.com/office/powerpoint/2010/main" val="3783764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SN:</a:t>
            </a:r>
            <a:r>
              <a:rPr lang="en-US"/>
              <a:t> The cultural dimension theory of Hofstede is a means of comprehending differences in the culture of different countries. As per Figure 3, the Power-Distance Index (PDI) for China is 80 and that of the UK is 35 (Hofstede Insights, 2023). A higher value of PDI demonstrates acceptance of inequality among people. A lower value of PDI shows the nonacceptance of inequality among people. This score shows that China accepts inequality among people more than the UK. As per Figure 3, the score of 20 in individualism for China shows its collectivist culture (Hofstede Insights, 2023). This low score indicates the importance of teamwork in China. The people work for the collective good of all and not just for themselves. The score of 89 in individualism depicts that the British think of their benefit first. The UK prefers the 'Me Culture' and not the 'We Culture'. These two dimensions need to be discussed ahead of joint ventures between these two countries.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140BE4-A4C6-4FDB-9498-D2B5FBD7FE73}" type="slidenum">
              <a:t>8</a:t>
            </a:fld>
            <a:endParaRPr lang="en-US"/>
          </a:p>
        </p:txBody>
      </p:sp>
    </p:spTree>
    <p:extLst>
      <p:ext uri="{BB962C8B-B14F-4D97-AF65-F5344CB8AC3E}">
        <p14:creationId xmlns:p14="http://schemas.microsoft.com/office/powerpoint/2010/main" val="24935250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SN:</a:t>
            </a:r>
            <a:r>
              <a:rPr lang="en-US" dirty="0"/>
              <a:t> As per Figure 3, the masculinity score for both countries is 66 (Hofstede Insights, 2023). Both of them are considered fairly masculine countries. Both the Chinese and British societies value ambition, competition, success and assertiveness. This ambitious nature promotes trade collaboration between the countries. As per Figure 3, both China and the UK have a low scores of 30 and 35 in the Uncertainty Avoidance dimension. This low score depicts that both countries are comfortable with ambiguous situations. This similarity promotes the making of a little-less detailed plan and searching for results. Long-term Orientation is high (87) for China and low (51) for the UK (Hofstede Insights, 2023). The high score of China in this dimension depicts the pragmatic nature of the society. These people can adapt to changes and persevere to obtain the desired result. On the other hand, the UK has no particular preference. In the Indulgence dimension, China has a score of 24 and the UK has 69 (Hofstede Insights, 2023). This low score of China demonstrates a 'restrained society'. Chinese have a tendency for cynicism as per this score. The high score of the UK shows an 'indulgent society'. They show an inclination towards leisure and optimism.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140BE4-A4C6-4FDB-9498-D2B5FBD7FE73}" type="slidenum">
              <a:t>9</a:t>
            </a:fld>
            <a:endParaRPr lang="en-US"/>
          </a:p>
        </p:txBody>
      </p:sp>
    </p:spTree>
    <p:extLst>
      <p:ext uri="{BB962C8B-B14F-4D97-AF65-F5344CB8AC3E}">
        <p14:creationId xmlns:p14="http://schemas.microsoft.com/office/powerpoint/2010/main" val="1077640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SN:</a:t>
            </a:r>
            <a:r>
              <a:rPr lang="en-US" dirty="0"/>
              <a:t> </a:t>
            </a:r>
            <a:r>
              <a:rPr lang="en-US" err="1"/>
              <a:t>Recognising</a:t>
            </a:r>
            <a:r>
              <a:rPr lang="en-US"/>
              <a:t> the importance of collectivism in Chinese culture, HSBC can encourage a cooperative mindset inside the joint venture. In order to match Chinese values, they can promote collaboration and consensus-building among partners as well as employees. HSBC has to acknowledge the high PDI of China. They can create a management framework that values leadership while encouraging candid dialogue. They can create an environment where choices are made jointly but where roles and duties are clearly defined.</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140BE4-A4C6-4FDB-9498-D2B5FBD7FE73}" type="slidenum">
              <a:t>10</a:t>
            </a:fld>
            <a:endParaRPr lang="en-US"/>
          </a:p>
        </p:txBody>
      </p:sp>
    </p:spTree>
    <p:extLst>
      <p:ext uri="{BB962C8B-B14F-4D97-AF65-F5344CB8AC3E}">
        <p14:creationId xmlns:p14="http://schemas.microsoft.com/office/powerpoint/2010/main" val="30904277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SN:</a:t>
            </a:r>
            <a:r>
              <a:rPr lang="en-US" dirty="0"/>
              <a:t> HSBC can modify its communication to fit the indirect and highly contextual approach of China. They can promote active listening and address problems using tactful wording. This enables HSBC to see the value of ‘saving face’ in professional settings. They need to orient their policies with China's long-term orientation. HSBC can achieve this by concentrating on long-term partnerships and sustainable growth. They can spend money on strategic planning that </a:t>
            </a:r>
            <a:r>
              <a:rPr lang="en-US" dirty="0" err="1"/>
              <a:t>emphasises</a:t>
            </a:r>
            <a:r>
              <a:rPr lang="en-US" dirty="0"/>
              <a:t> the venture's long-term success and personnel development. All these recommendations can assist HSBC in having a successful joint venture with China. </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140BE4-A4C6-4FDB-9498-D2B5FBD7FE73}" type="slidenum">
              <a:t>11</a:t>
            </a:fld>
            <a:endParaRPr lang="en-US"/>
          </a:p>
        </p:txBody>
      </p:sp>
    </p:spTree>
    <p:extLst>
      <p:ext uri="{BB962C8B-B14F-4D97-AF65-F5344CB8AC3E}">
        <p14:creationId xmlns:p14="http://schemas.microsoft.com/office/powerpoint/2010/main" val="10142745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SN:</a:t>
            </a:r>
            <a:r>
              <a:rPr lang="en-US"/>
              <a:t> Chinese culture has been introduced in the presentation. It has discussed the success and failure factors of joint ventures. It has described the cultural sensitivity in China. It has examined the cross-culture of both countries using Hofstede's cultural dimensions. Lastly, pertinent recommendations for the HSBC bank have been provided.</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140BE4-A4C6-4FDB-9498-D2B5FBD7FE73}" type="slidenum">
              <a:t>12</a:t>
            </a:fld>
            <a:endParaRPr lang="en-US"/>
          </a:p>
        </p:txBody>
      </p:sp>
    </p:spTree>
    <p:extLst>
      <p:ext uri="{BB962C8B-B14F-4D97-AF65-F5344CB8AC3E}">
        <p14:creationId xmlns:p14="http://schemas.microsoft.com/office/powerpoint/2010/main" val="3950122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Chan, C., Ramírez, C. and Stefoni, C., (2019). Negotiating precarious </a:t>
            </a:r>
            <a:r>
              <a:rPr lang="en-US" dirty="0" err="1"/>
              <a:t>labour</a:t>
            </a:r>
            <a:r>
              <a:rPr lang="en-US" dirty="0"/>
              <a:t> relations: dynamics of vulnerability and reciprocity between Chinese employers and their migrant workers in Santiago, Chile. </a:t>
            </a:r>
            <a:r>
              <a:rPr lang="en-US" i="1" dirty="0"/>
              <a:t>Ethnic and Racial Studies</a:t>
            </a:r>
            <a:r>
              <a:rPr lang="en-US" dirty="0"/>
              <a:t>, </a:t>
            </a:r>
            <a:r>
              <a:rPr lang="en-US" i="1" dirty="0"/>
              <a:t>42</a:t>
            </a:r>
            <a:r>
              <a:rPr lang="en-US" dirty="0"/>
              <a:t>(9), pp.1456-1475.</a:t>
            </a:r>
          </a:p>
          <a:p>
            <a:r>
              <a:rPr lang="en-US" dirty="0"/>
              <a:t>Clark, D., (2023). </a:t>
            </a:r>
            <a:r>
              <a:rPr lang="en-US" i="1" dirty="0">
                <a:hlinkClick r:id="rId3"/>
              </a:rPr>
              <a:t>UK population 2021</a:t>
            </a:r>
            <a:r>
              <a:rPr lang="en-US" i="1" dirty="0"/>
              <a:t>.</a:t>
            </a:r>
            <a:r>
              <a:rPr lang="en-US" dirty="0"/>
              <a:t> Available at: </a:t>
            </a:r>
            <a:r>
              <a:rPr lang="en-US" dirty="0">
                <a:hlinkClick r:id="rId3"/>
              </a:rPr>
              <a:t>https://www.statista.com/statistics/281296/uk-population/</a:t>
            </a:r>
            <a:r>
              <a:rPr lang="en-US" dirty="0"/>
              <a:t> [Accessed on: 24th July 2023]</a:t>
            </a:r>
          </a:p>
          <a:p>
            <a:r>
              <a:rPr lang="en-US" dirty="0"/>
              <a:t>Hofstede Insights, (2023). </a:t>
            </a:r>
            <a:r>
              <a:rPr lang="en-US" i="1" dirty="0"/>
              <a:t>Country Comparison Tool. </a:t>
            </a:r>
            <a:r>
              <a:rPr lang="en-US" dirty="0"/>
              <a:t>Available at: </a:t>
            </a:r>
            <a:r>
              <a:rPr lang="en-US" dirty="0">
                <a:hlinkClick r:id="rId4"/>
              </a:rPr>
              <a:t>https://www.hofstede-insights.com/country-comparison-tool?countries=china%2Cunited+kingdom</a:t>
            </a:r>
            <a:r>
              <a:rPr lang="en-US" dirty="0"/>
              <a:t> [Accessed on: 24th July 2023]</a:t>
            </a:r>
          </a:p>
          <a:p>
            <a:r>
              <a:rPr lang="en-US" dirty="0" err="1"/>
              <a:t>IvyPanda</a:t>
            </a:r>
            <a:r>
              <a:rPr lang="en-US" dirty="0"/>
              <a:t>, (2022). </a:t>
            </a:r>
            <a:r>
              <a:rPr lang="en-US" i="1" dirty="0">
                <a:hlinkClick r:id="rId5"/>
              </a:rPr>
              <a:t>General Motors &amp; China's SAIC Motors Relationship</a:t>
            </a:r>
            <a:r>
              <a:rPr lang="en-US" i="1" dirty="0"/>
              <a:t>.</a:t>
            </a:r>
            <a:r>
              <a:rPr lang="en-US" dirty="0"/>
              <a:t> Available at: </a:t>
            </a:r>
            <a:r>
              <a:rPr lang="en-US" dirty="0">
                <a:hlinkClick r:id="rId5"/>
              </a:rPr>
              <a:t>https://ivypanda.com/essays/general-motors-and-chinas-saic-motors-relationship/</a:t>
            </a:r>
            <a:r>
              <a:rPr lang="en-US" dirty="0"/>
              <a:t> [Accessed on: 24th July 2023]</a:t>
            </a:r>
          </a:p>
          <a:p>
            <a:r>
              <a:rPr lang="en-US" dirty="0"/>
              <a:t>Shamim, S., Zeng, J., Shariq, S.M. and Khan, Z., (2019). Role of big data management in enhancing big data decision-making capability and quality among Chinese firms: A dynamic capabilities view. </a:t>
            </a:r>
            <a:r>
              <a:rPr lang="en-US" i="1" dirty="0"/>
              <a:t>Information &amp; Management</a:t>
            </a:r>
            <a:r>
              <a:rPr lang="en-US" dirty="0"/>
              <a:t>, </a:t>
            </a:r>
            <a:r>
              <a:rPr lang="en-US" i="1" dirty="0"/>
              <a:t>56</a:t>
            </a:r>
            <a:r>
              <a:rPr lang="en-US" dirty="0"/>
              <a:t>(6), p.103135.</a:t>
            </a:r>
          </a:p>
          <a:p>
            <a:r>
              <a:rPr lang="en-US" dirty="0"/>
              <a:t>Sheehan, M., (2018). </a:t>
            </a:r>
            <a:r>
              <a:rPr lang="en-US" i="1" dirty="0">
                <a:hlinkClick r:id="rId6"/>
              </a:rPr>
              <a:t>How Google took on China—and lost | MIT Technology Review</a:t>
            </a:r>
            <a:r>
              <a:rPr lang="en-US" i="1" dirty="0"/>
              <a:t>. </a:t>
            </a:r>
            <a:r>
              <a:rPr lang="en-US" dirty="0"/>
              <a:t>Available at: </a:t>
            </a:r>
            <a:r>
              <a:rPr lang="en-US" dirty="0">
                <a:hlinkClick r:id="rId6"/>
              </a:rPr>
              <a:t>https://www.technologyreview.com/2018/12/19/138307/how-google-took-on-china-and-lost/</a:t>
            </a:r>
            <a:r>
              <a:rPr lang="en-US" dirty="0"/>
              <a:t> [Accessed on: 24th July 2023]</a:t>
            </a:r>
          </a:p>
          <a:p>
            <a:r>
              <a:rPr lang="en-US" dirty="0"/>
              <a:t>Sheng, A., (2022). </a:t>
            </a:r>
            <a:r>
              <a:rPr lang="en-US" i="1" dirty="0"/>
              <a:t>The Difference between Chinese and British Business Practice. </a:t>
            </a:r>
            <a:r>
              <a:rPr lang="en-US" dirty="0"/>
              <a:t>Available at: </a:t>
            </a:r>
            <a:r>
              <a:rPr lang="en-US" dirty="0">
                <a:hlinkClick r:id="rId7"/>
              </a:rPr>
              <a:t>https://www.linkedin.com/pulse/difference-between-chinese-british-business-practice-alice-sheng/</a:t>
            </a:r>
            <a:r>
              <a:rPr lang="en-US" dirty="0"/>
              <a:t> [Accessed on: 24th July 2023]</a:t>
            </a:r>
          </a:p>
          <a:p>
            <a:r>
              <a:rPr lang="en-US" dirty="0"/>
              <a:t>Textor, C., (2023). </a:t>
            </a:r>
            <a:r>
              <a:rPr lang="en-US" i="1" dirty="0">
                <a:hlinkClick r:id="rId8"/>
              </a:rPr>
              <a:t>China: total population 1980-2028</a:t>
            </a:r>
            <a:r>
              <a:rPr lang="en-US" i="1" dirty="0"/>
              <a:t>.</a:t>
            </a:r>
            <a:r>
              <a:rPr lang="en-US" dirty="0"/>
              <a:t> Available at: </a:t>
            </a:r>
            <a:r>
              <a:rPr lang="en-US" dirty="0">
                <a:hlinkClick r:id="rId8"/>
              </a:rPr>
              <a:t>https://www.statista.com/statistics/263765/total-population-of-china/</a:t>
            </a:r>
            <a:r>
              <a:rPr lang="en-US" dirty="0"/>
              <a:t> [Accessed on: 24th July 2023]</a:t>
            </a:r>
          </a:p>
          <a:p>
            <a:r>
              <a:rPr lang="en-US" dirty="0"/>
              <a:t>Wei, S., (2023). Harmony in Confucian thought and building a community of shared future for mankind. In </a:t>
            </a:r>
            <a:r>
              <a:rPr lang="en-US" i="1" dirty="0"/>
              <a:t>SHS Web of Conferences</a:t>
            </a:r>
            <a:r>
              <a:rPr lang="en-US" dirty="0"/>
              <a:t> (Vol. 153, p. 01006). EDP Sciences.</a:t>
            </a:r>
          </a:p>
          <a:p>
            <a:r>
              <a:rPr lang="en-US" dirty="0"/>
              <a:t>Zhao, Y., (2022). A Study of Nonverbal Communication in China-US Business Negotiations. </a:t>
            </a:r>
            <a:r>
              <a:rPr lang="en-US" i="1" dirty="0"/>
              <a:t>Studies in Social Science &amp; Humanities</a:t>
            </a:r>
            <a:r>
              <a:rPr lang="en-US" dirty="0"/>
              <a:t>, </a:t>
            </a:r>
            <a:r>
              <a:rPr lang="en-US" i="1" dirty="0"/>
              <a:t>1</a:t>
            </a:r>
            <a:r>
              <a:rPr lang="en-US" dirty="0"/>
              <a:t>(4), pp.27-35.</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F140BE4-A4C6-4FDB-9498-D2B5FBD7FE73}" type="slidenum">
              <a:t>13</a:t>
            </a:fld>
            <a:endParaRPr lang="en-US"/>
          </a:p>
        </p:txBody>
      </p:sp>
    </p:spTree>
    <p:extLst>
      <p:ext uri="{BB962C8B-B14F-4D97-AF65-F5344CB8AC3E}">
        <p14:creationId xmlns:p14="http://schemas.microsoft.com/office/powerpoint/2010/main" val="910474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7/25/2023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blogs.lse.ac.uk/usappblog/2019/08/09/americans-lack-the-stomach-for-a-protracted-trade-war-with-china/"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afiftabsh.com/tag/goal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elordenmundial.com/la-diplomacia-cultural-china-poder-suave-alcance-globa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socialsci.libretexts.org/Bookshelves/Communication/Intercultural_Communication/Communications_256:_Intercultural_Communication/01:_Chapters/1.05:_Taxonomies_of_Cultural_Pattern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flickr.com/photos/dahlstroms/2043050657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peoplematters.in/news/diversity/hsbc-technology-launches-take2-to-help-women-restart-their-career-18049"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englishsafalleida.blogspot.com/2016/10/british-culture.html"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linkedin.com/pulse/difference-between-chinese-british-business-practice-alice-sheng/" TargetMode="External"/><Relationship Id="rId3" Type="http://schemas.openxmlformats.org/officeDocument/2006/relationships/image" Target="../media/image12.png"/><Relationship Id="rId7" Type="http://schemas.openxmlformats.org/officeDocument/2006/relationships/hyperlink" Target="https://www.technologyreview.com/2018/12/19/138307/how-google-took-on-china-and-lost/"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ivypanda.com/essays/general-motors-and-chinas-saic-motors-relationship/" TargetMode="External"/><Relationship Id="rId5" Type="http://schemas.openxmlformats.org/officeDocument/2006/relationships/hyperlink" Target="https://www.hofstede-insights.com/country-comparison-tool?countries=china%2Cunited+kingdom" TargetMode="External"/><Relationship Id="rId4" Type="http://schemas.openxmlformats.org/officeDocument/2006/relationships/hyperlink" Target="https://www.statista.com/statistics/281296/uk-population/" TargetMode="External"/><Relationship Id="rId9" Type="http://schemas.openxmlformats.org/officeDocument/2006/relationships/hyperlink" Target="https://www.statista.com/statistics/263765/total-population-of-china/"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B5B6EBE2-EFEA-DA27-59CE-8720F2DF562F}"/>
              </a:ext>
            </a:extLst>
          </p:cNvPr>
          <p:cNvPicPr>
            <a:picLocks noChangeAspect="1"/>
          </p:cNvPicPr>
          <p:nvPr/>
        </p:nvPicPr>
        <p:blipFill rotWithShape="1">
          <a:blip r:embed="rId2">
            <a:alphaModFix amt="50000"/>
            <a:extLst>
              <a:ext uri="{837473B0-CC2E-450A-ABE3-18F120FF3D39}">
                <a1611:picAttrSrcUrl xmlns:a1611="http://schemas.microsoft.com/office/drawing/2016/11/main" r:id="rId3"/>
              </a:ext>
            </a:extLst>
          </a:blip>
          <a:srcRect l="9192" r="1920"/>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latin typeface="Times New Roman"/>
                <a:cs typeface="Times New Roman"/>
              </a:rPr>
              <a:t>Joint venture between the UK and China</a:t>
            </a:r>
            <a:endParaRPr lang="en-US" dirty="0">
              <a:solidFill>
                <a:srgbClr val="FFFFFF"/>
              </a:solidFil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US" sz="2800" dirty="0">
                <a:solidFill>
                  <a:srgbClr val="FFFFFF"/>
                </a:solidFill>
                <a:cs typeface="Calibri"/>
              </a:rPr>
              <a:t>Student name : Darinka Corman(2029004) </a:t>
            </a:r>
          </a:p>
          <a:p>
            <a:r>
              <a:rPr lang="en-US" sz="2800" dirty="0">
                <a:solidFill>
                  <a:srgbClr val="FFFFFF"/>
                </a:solidFill>
              </a:rPr>
              <a:t>Module code :LCBB6001</a:t>
            </a:r>
          </a:p>
        </p:txBody>
      </p:sp>
      <p:sp>
        <p:nvSpPr>
          <p:cNvPr id="7" name="TextBox 6">
            <a:extLst>
              <a:ext uri="{FF2B5EF4-FFF2-40B4-BE49-F238E27FC236}">
                <a16:creationId xmlns:a16="http://schemas.microsoft.com/office/drawing/2014/main" id="{8F08C052-A279-EEA8-C329-4C17DE6A1830}"/>
              </a:ext>
            </a:extLst>
          </p:cNvPr>
          <p:cNvSpPr txBox="1"/>
          <p:nvPr/>
        </p:nvSpPr>
        <p:spPr>
          <a:xfrm>
            <a:off x="8088702" y="6363419"/>
            <a:ext cx="364897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highlight>
                  <a:srgbClr val="C0C0C0"/>
                </a:highlight>
                <a:latin typeface="Times New Roman"/>
                <a:cs typeface="Times New Roman"/>
              </a:rPr>
              <a:t>(Source: Textor, 2023)</a:t>
            </a:r>
            <a:endParaRPr lang="en-US" sz="2400">
              <a:solidFill>
                <a:schemeClr val="bg1"/>
              </a:solidFill>
              <a:highlight>
                <a:srgbClr val="C0C0C0"/>
              </a:highlight>
              <a:ea typeface="Calibri"/>
              <a:cs typeface="Calibri"/>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7B7489-8028-EEDE-50AE-62DF5997D499}"/>
              </a:ext>
            </a:extLst>
          </p:cNvPr>
          <p:cNvSpPr>
            <a:spLocks noGrp="1"/>
          </p:cNvSpPr>
          <p:nvPr>
            <p:ph type="title"/>
          </p:nvPr>
        </p:nvSpPr>
        <p:spPr>
          <a:xfrm>
            <a:off x="686834" y="1153572"/>
            <a:ext cx="3200400" cy="4461163"/>
          </a:xfrm>
        </p:spPr>
        <p:txBody>
          <a:bodyPr>
            <a:normAutofit/>
          </a:bodyPr>
          <a:lstStyle/>
          <a:p>
            <a:r>
              <a:rPr lang="en-US">
                <a:solidFill>
                  <a:srgbClr val="FFFFFF"/>
                </a:solidFill>
                <a:latin typeface="Times New Roman"/>
                <a:cs typeface="Times New Roman"/>
              </a:rPr>
              <a:t>Agenda of the presentatio</a:t>
            </a:r>
            <a:r>
              <a:rPr lang="en-GB">
                <a:solidFill>
                  <a:srgbClr val="FFFFFF"/>
                </a:solidFill>
                <a:latin typeface="Times New Roman"/>
                <a:cs typeface="Times New Roman"/>
              </a:rPr>
              <a:t>n</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F2A6DAB-79FB-7A75-6F60-CC479BFB909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ea typeface="+mn-lt"/>
                <a:cs typeface="+mn-lt"/>
              </a:rPr>
              <a:t>Introduction.</a:t>
            </a:r>
            <a:endParaRPr lang="en-US" dirty="0">
              <a:ea typeface="Calibri" panose="020F0502020204030204"/>
              <a:cs typeface="Calibri" panose="020F0502020204030204"/>
            </a:endParaRPr>
          </a:p>
          <a:p>
            <a:r>
              <a:rPr lang="en-US" dirty="0">
                <a:ea typeface="+mn-lt"/>
                <a:cs typeface="+mn-lt"/>
              </a:rPr>
              <a:t>Introduction of Chinese culture.</a:t>
            </a:r>
            <a:endParaRPr lang="en-US" dirty="0"/>
          </a:p>
          <a:p>
            <a:r>
              <a:rPr lang="en-US" dirty="0">
                <a:ea typeface="+mn-lt"/>
                <a:cs typeface="+mn-lt"/>
              </a:rPr>
              <a:t>Success and failure factors of joint ventures.</a:t>
            </a:r>
            <a:endParaRPr lang="en-US" dirty="0"/>
          </a:p>
          <a:p>
            <a:r>
              <a:rPr lang="en-US" dirty="0">
                <a:ea typeface="+mn-lt"/>
                <a:cs typeface="+mn-lt"/>
              </a:rPr>
              <a:t>Cultural sensitivity in China</a:t>
            </a:r>
            <a:endParaRPr lang="en-US" dirty="0"/>
          </a:p>
          <a:p>
            <a:r>
              <a:rPr lang="en-US" dirty="0">
                <a:ea typeface="+mn-lt"/>
                <a:cs typeface="+mn-lt"/>
              </a:rPr>
              <a:t>Hofstede cultural dimension: China and the  UK.</a:t>
            </a:r>
            <a:endParaRPr lang="en-US" dirty="0"/>
          </a:p>
          <a:p>
            <a:r>
              <a:rPr lang="en-US" dirty="0">
                <a:ea typeface="+mn-lt"/>
                <a:cs typeface="+mn-lt"/>
              </a:rPr>
              <a:t>Recommendations.</a:t>
            </a:r>
            <a:endParaRPr lang="en-US" dirty="0"/>
          </a:p>
          <a:p>
            <a:r>
              <a:rPr lang="en-US" dirty="0">
                <a:ea typeface="+mn-lt"/>
                <a:cs typeface="+mn-lt"/>
              </a:rPr>
              <a:t>Conclusion.</a:t>
            </a:r>
            <a:endParaRPr lang="en-US" dirty="0"/>
          </a:p>
          <a:p>
            <a:r>
              <a:rPr lang="en-US" dirty="0">
                <a:ea typeface="+mn-lt"/>
                <a:cs typeface="+mn-lt"/>
              </a:rPr>
              <a:t>References.</a:t>
            </a:r>
            <a:endParaRPr lang="en-US" dirty="0"/>
          </a:p>
          <a:p>
            <a:endParaRPr lang="en-US" dirty="0">
              <a:ea typeface="Calibri"/>
              <a:cs typeface="Calibri"/>
            </a:endParaRPr>
          </a:p>
        </p:txBody>
      </p:sp>
    </p:spTree>
    <p:extLst>
      <p:ext uri="{BB962C8B-B14F-4D97-AF65-F5344CB8AC3E}">
        <p14:creationId xmlns:p14="http://schemas.microsoft.com/office/powerpoint/2010/main" val="1380964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C780F38-C2EA-C24E-7551-505E095B2A0A}"/>
              </a:ext>
            </a:extLst>
          </p:cNvPr>
          <p:cNvSpPr>
            <a:spLocks noGrp="1"/>
          </p:cNvSpPr>
          <p:nvPr>
            <p:ph type="title"/>
          </p:nvPr>
        </p:nvSpPr>
        <p:spPr>
          <a:xfrm>
            <a:off x="838200" y="365125"/>
            <a:ext cx="5393361" cy="1325563"/>
          </a:xfrm>
        </p:spPr>
        <p:txBody>
          <a:bodyPr>
            <a:normAutofit/>
          </a:bodyPr>
          <a:lstStyle/>
          <a:p>
            <a:r>
              <a:rPr lang="en-US">
                <a:latin typeface="Times New Roman"/>
                <a:cs typeface="Times New Roman"/>
              </a:rPr>
              <a:t>Introduction</a:t>
            </a:r>
            <a:endParaRPr lang="en-US" dirty="0"/>
          </a:p>
        </p:txBody>
      </p:sp>
      <p:sp>
        <p:nvSpPr>
          <p:cNvPr id="11" name="Freeform: Shape 1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97EE327-359A-16D0-CBBB-CA0FB13BEB54}"/>
              </a:ext>
            </a:extLst>
          </p:cNvPr>
          <p:cNvSpPr>
            <a:spLocks noGrp="1"/>
          </p:cNvSpPr>
          <p:nvPr>
            <p:ph idx="1"/>
          </p:nvPr>
        </p:nvSpPr>
        <p:spPr>
          <a:xfrm>
            <a:off x="838200" y="1825625"/>
            <a:ext cx="5393361" cy="4351338"/>
          </a:xfrm>
        </p:spPr>
        <p:txBody>
          <a:bodyPr vert="horz" lIns="91440" tIns="45720" rIns="91440" bIns="45720" rtlCol="0">
            <a:normAutofit/>
          </a:bodyPr>
          <a:lstStyle/>
          <a:p>
            <a:r>
              <a:rPr lang="en-US" sz="2200">
                <a:ea typeface="+mn-lt"/>
                <a:cs typeface="+mn-lt"/>
              </a:rPr>
              <a:t>HSBC Bank is contemplating a joint venture with China. </a:t>
            </a:r>
            <a:endParaRPr lang="en-US" sz="2200">
              <a:ea typeface="Calibri" panose="020F0502020204030204"/>
              <a:cs typeface="Calibri" panose="020F0502020204030204"/>
            </a:endParaRPr>
          </a:p>
          <a:p>
            <a:r>
              <a:rPr lang="en-US" sz="2200">
                <a:ea typeface="+mn-lt"/>
                <a:cs typeface="+mn-lt"/>
              </a:rPr>
              <a:t>Chinese culture will be discussed in this presentation.</a:t>
            </a:r>
            <a:endParaRPr lang="en-US" sz="2200"/>
          </a:p>
          <a:p>
            <a:r>
              <a:rPr lang="en-US" sz="2200">
                <a:ea typeface="+mn-lt"/>
                <a:cs typeface="+mn-lt"/>
              </a:rPr>
              <a:t>Success and failure factors of joint ventures will be conferred.</a:t>
            </a:r>
            <a:endParaRPr lang="en-US" sz="2200"/>
          </a:p>
          <a:p>
            <a:r>
              <a:rPr lang="en-US" sz="2200">
                <a:ea typeface="+mn-lt"/>
                <a:cs typeface="+mn-lt"/>
              </a:rPr>
              <a:t>The cultural sensitivity in China will be explained.</a:t>
            </a:r>
            <a:endParaRPr lang="en-US" sz="2200"/>
          </a:p>
          <a:p>
            <a:r>
              <a:rPr lang="en-US" sz="2200">
                <a:ea typeface="+mn-lt"/>
                <a:cs typeface="+mn-lt"/>
              </a:rPr>
              <a:t>The cross-culture of both countries will be </a:t>
            </a:r>
            <a:r>
              <a:rPr lang="en-US" sz="2200" err="1">
                <a:ea typeface="+mn-lt"/>
                <a:cs typeface="+mn-lt"/>
              </a:rPr>
              <a:t>analysed</a:t>
            </a:r>
            <a:r>
              <a:rPr lang="en-US" sz="2200">
                <a:ea typeface="+mn-lt"/>
                <a:cs typeface="+mn-lt"/>
              </a:rPr>
              <a:t> using Hofstede's cultural dimensions.</a:t>
            </a:r>
            <a:endParaRPr lang="en-US" sz="2200"/>
          </a:p>
          <a:p>
            <a:r>
              <a:rPr lang="en-US" sz="2200">
                <a:ea typeface="+mn-lt"/>
                <a:cs typeface="+mn-lt"/>
              </a:rPr>
              <a:t>It will provide a few recommendations. </a:t>
            </a:r>
            <a:endParaRPr lang="en-US" sz="2200"/>
          </a:p>
          <a:p>
            <a:endParaRPr lang="en-US" sz="2200">
              <a:ea typeface="Calibri"/>
              <a:cs typeface="Calibri"/>
            </a:endParaRPr>
          </a:p>
        </p:txBody>
      </p:sp>
      <p:sp>
        <p:nvSpPr>
          <p:cNvPr id="13" name="Oval 1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C8E33B4E-7700-26B0-A201-F0F63F12F84A}"/>
              </a:ext>
            </a:extLst>
          </p:cNvPr>
          <p:cNvPicPr>
            <a:picLocks noChangeAspect="1"/>
          </p:cNvPicPr>
          <p:nvPr/>
        </p:nvPicPr>
        <p:blipFill>
          <a:blip r:embed="rId3"/>
          <a:stretch>
            <a:fillRect/>
          </a:stretch>
        </p:blipFill>
        <p:spPr>
          <a:xfrm>
            <a:off x="7887184" y="1944338"/>
            <a:ext cx="3781051" cy="2325346"/>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5" name="Freeform: Shape 1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A60A0FEC-14B3-8AC0-86A5-C89AF40B7C57}"/>
              </a:ext>
            </a:extLst>
          </p:cNvPr>
          <p:cNvSpPr txBox="1"/>
          <p:nvPr/>
        </p:nvSpPr>
        <p:spPr>
          <a:xfrm>
            <a:off x="4724400" y="320040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(Source: Textor, 2023)</a:t>
            </a:r>
            <a:endParaRPr lang="en-US"/>
          </a:p>
        </p:txBody>
      </p:sp>
      <p:sp>
        <p:nvSpPr>
          <p:cNvPr id="6" name="TextBox 5">
            <a:extLst>
              <a:ext uri="{FF2B5EF4-FFF2-40B4-BE49-F238E27FC236}">
                <a16:creationId xmlns:a16="http://schemas.microsoft.com/office/drawing/2014/main" id="{CBE2AC11-B093-74E1-F29F-0C404B34C5B3}"/>
              </a:ext>
            </a:extLst>
          </p:cNvPr>
          <p:cNvSpPr txBox="1"/>
          <p:nvPr/>
        </p:nvSpPr>
        <p:spPr>
          <a:xfrm>
            <a:off x="8376249" y="4781909"/>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(Source: Textor, 2023)</a:t>
            </a:r>
            <a:endParaRPr lang="en-US"/>
          </a:p>
        </p:txBody>
      </p:sp>
    </p:spTree>
    <p:extLst>
      <p:ext uri="{BB962C8B-B14F-4D97-AF65-F5344CB8AC3E}">
        <p14:creationId xmlns:p14="http://schemas.microsoft.com/office/powerpoint/2010/main" val="183849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A590462-9AAD-3A2A-B317-36DFC64E9DDC}"/>
              </a:ext>
            </a:extLst>
          </p:cNvPr>
          <p:cNvSpPr>
            <a:spLocks noGrp="1"/>
          </p:cNvSpPr>
          <p:nvPr>
            <p:ph type="title"/>
          </p:nvPr>
        </p:nvSpPr>
        <p:spPr>
          <a:xfrm>
            <a:off x="5894962" y="479493"/>
            <a:ext cx="5458838" cy="1325563"/>
          </a:xfrm>
        </p:spPr>
        <p:txBody>
          <a:bodyPr>
            <a:normAutofit/>
          </a:bodyPr>
          <a:lstStyle/>
          <a:p>
            <a:r>
              <a:rPr lang="en-US" dirty="0"/>
              <a:t>Introduction to Chinese culture</a:t>
            </a:r>
          </a:p>
          <a:p>
            <a:endParaRPr lang="en-US" dirty="0">
              <a:ea typeface="Calibri Light"/>
              <a:cs typeface="Calibri Light"/>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a:extLst>
              <a:ext uri="{FF2B5EF4-FFF2-40B4-BE49-F238E27FC236}">
                <a16:creationId xmlns:a16="http://schemas.microsoft.com/office/drawing/2014/main" id="{3D1245AB-A8B9-40BB-91D2-4DA50D25067E}"/>
              </a:ext>
            </a:extLst>
          </p:cNvPr>
          <p:cNvPicPr>
            <a:picLocks noChangeAspect="1"/>
          </p:cNvPicPr>
          <p:nvPr/>
        </p:nvPicPr>
        <p:blipFill>
          <a:blip r:embed="rId3"/>
          <a:stretch>
            <a:fillRect/>
          </a:stretch>
        </p:blipFill>
        <p:spPr>
          <a:xfrm>
            <a:off x="703182" y="1851196"/>
            <a:ext cx="4777381" cy="298586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2AA02B46-4A8A-2709-9D8C-E99A9025A1E6}"/>
              </a:ext>
            </a:extLst>
          </p:cNvPr>
          <p:cNvSpPr>
            <a:spLocks noGrp="1"/>
          </p:cNvSpPr>
          <p:nvPr>
            <p:ph idx="1"/>
          </p:nvPr>
        </p:nvSpPr>
        <p:spPr>
          <a:xfrm>
            <a:off x="5894962" y="1984443"/>
            <a:ext cx="5458838" cy="4192520"/>
          </a:xfrm>
        </p:spPr>
        <p:txBody>
          <a:bodyPr vert="horz" lIns="91440" tIns="45720" rIns="91440" bIns="45720" rtlCol="0">
            <a:normAutofit/>
          </a:bodyPr>
          <a:lstStyle/>
          <a:p>
            <a:r>
              <a:rPr lang="en-US" dirty="0">
                <a:ea typeface="+mn-lt"/>
                <a:cs typeface="+mn-lt"/>
              </a:rPr>
              <a:t>Chinese culture is deeply seated in its deep ancient traditions.</a:t>
            </a:r>
            <a:endParaRPr lang="en-US" dirty="0">
              <a:ea typeface="Calibri" panose="020F0502020204030204"/>
              <a:cs typeface="Calibri" panose="020F0502020204030204"/>
            </a:endParaRPr>
          </a:p>
          <a:p>
            <a:r>
              <a:rPr lang="en-US" dirty="0">
                <a:ea typeface="+mn-lt"/>
                <a:cs typeface="+mn-lt"/>
              </a:rPr>
              <a:t>The society of China is more collectivist than that of the UK.</a:t>
            </a:r>
            <a:endParaRPr lang="en-US" dirty="0"/>
          </a:p>
          <a:p>
            <a:r>
              <a:rPr lang="en-US" dirty="0">
                <a:ea typeface="+mn-lt"/>
                <a:cs typeface="+mn-lt"/>
              </a:rPr>
              <a:t>The population of China and the UK in 2021 was 1.4 billion and 67.8 million respectively. </a:t>
            </a:r>
            <a:endParaRPr lang="en-US" dirty="0"/>
          </a:p>
          <a:p>
            <a:r>
              <a:rPr lang="en-US" dirty="0">
                <a:ea typeface="+mn-lt"/>
                <a:cs typeface="+mn-lt"/>
              </a:rPr>
              <a:t>Their festivals are different from one another.</a:t>
            </a:r>
            <a:endParaRPr lang="en-US" dirty="0"/>
          </a:p>
          <a:p>
            <a:endParaRPr lang="en-US" dirty="0">
              <a:ea typeface="Calibri"/>
              <a:cs typeface="Calibri"/>
            </a:endParaRPr>
          </a:p>
        </p:txBody>
      </p:sp>
      <p:sp>
        <p:nvSpPr>
          <p:cNvPr id="5" name="TextBox 4">
            <a:extLst>
              <a:ext uri="{FF2B5EF4-FFF2-40B4-BE49-F238E27FC236}">
                <a16:creationId xmlns:a16="http://schemas.microsoft.com/office/drawing/2014/main" id="{907C3431-9E1F-E795-FB25-177EFFE355BC}"/>
              </a:ext>
            </a:extLst>
          </p:cNvPr>
          <p:cNvSpPr txBox="1"/>
          <p:nvPr/>
        </p:nvSpPr>
        <p:spPr>
          <a:xfrm>
            <a:off x="2078966" y="501194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(Source: Textor, 2023)</a:t>
            </a:r>
            <a:endParaRPr lang="en-US"/>
          </a:p>
        </p:txBody>
      </p:sp>
    </p:spTree>
    <p:extLst>
      <p:ext uri="{BB962C8B-B14F-4D97-AF65-F5344CB8AC3E}">
        <p14:creationId xmlns:p14="http://schemas.microsoft.com/office/powerpoint/2010/main" val="1687081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F622CD-AA9D-2396-13D0-FA89FB56E4D4}"/>
              </a:ext>
            </a:extLst>
          </p:cNvPr>
          <p:cNvSpPr>
            <a:spLocks noGrp="1"/>
          </p:cNvSpPr>
          <p:nvPr>
            <p:ph type="title"/>
          </p:nvPr>
        </p:nvSpPr>
        <p:spPr>
          <a:xfrm>
            <a:off x="7320466" y="609600"/>
            <a:ext cx="4140014" cy="1330839"/>
          </a:xfrm>
        </p:spPr>
        <p:txBody>
          <a:bodyPr>
            <a:normAutofit/>
          </a:bodyPr>
          <a:lstStyle/>
          <a:p>
            <a:r>
              <a:rPr lang="en-US">
                <a:latin typeface="Times New Roman"/>
                <a:cs typeface="Times New Roman"/>
              </a:rPr>
              <a:t>Introduction to Chinese culture</a:t>
            </a:r>
            <a:endParaRPr lang="en-US" dirty="0"/>
          </a:p>
        </p:txBody>
      </p:sp>
      <p:pic>
        <p:nvPicPr>
          <p:cNvPr id="4" name="Picture 4">
            <a:extLst>
              <a:ext uri="{FF2B5EF4-FFF2-40B4-BE49-F238E27FC236}">
                <a16:creationId xmlns:a16="http://schemas.microsoft.com/office/drawing/2014/main" id="{1821F578-CDD9-5CEE-F279-4A23D1B6112B}"/>
              </a:ext>
            </a:extLst>
          </p:cNvPr>
          <p:cNvPicPr>
            <a:picLocks noChangeAspect="1"/>
          </p:cNvPicPr>
          <p:nvPr/>
        </p:nvPicPr>
        <p:blipFill rotWithShape="1">
          <a:blip r:embed="rId3"/>
          <a:srcRect t="633" r="-2" b="-2"/>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AE2EE9EA-A13B-FBA1-D097-927DFCF5FDEC}"/>
              </a:ext>
            </a:extLst>
          </p:cNvPr>
          <p:cNvSpPr>
            <a:spLocks noGrp="1"/>
          </p:cNvSpPr>
          <p:nvPr>
            <p:ph idx="1"/>
          </p:nvPr>
        </p:nvSpPr>
        <p:spPr>
          <a:xfrm>
            <a:off x="7320465" y="2194102"/>
            <a:ext cx="4140013" cy="3908586"/>
          </a:xfrm>
        </p:spPr>
        <p:txBody>
          <a:bodyPr vert="horz" lIns="91440" tIns="45720" rIns="91440" bIns="45720" rtlCol="0">
            <a:normAutofit/>
          </a:bodyPr>
          <a:lstStyle/>
          <a:p>
            <a:r>
              <a:rPr lang="en-US" sz="2000">
                <a:ea typeface="+mn-lt"/>
                <a:cs typeface="+mn-lt"/>
              </a:rPr>
              <a:t>Business etiquette varies in these two countries due to their cultural differences.</a:t>
            </a:r>
            <a:endParaRPr lang="en-US" sz="2000">
              <a:ea typeface="Calibri" panose="020F0502020204030204"/>
              <a:cs typeface="Calibri" panose="020F0502020204030204"/>
            </a:endParaRPr>
          </a:p>
          <a:p>
            <a:r>
              <a:rPr lang="en-US" sz="2000">
                <a:ea typeface="+mn-lt"/>
                <a:cs typeface="+mn-lt"/>
              </a:rPr>
              <a:t>The UK prefers handshakes while the Chinese emphasise formal greetings and exchanging business cards.</a:t>
            </a:r>
            <a:endParaRPr lang="en-US" sz="2000"/>
          </a:p>
          <a:p>
            <a:r>
              <a:rPr lang="en-US" sz="2000">
                <a:ea typeface="+mn-lt"/>
                <a:cs typeface="+mn-lt"/>
              </a:rPr>
              <a:t>These intricacies need to be given importance for joint ventures.</a:t>
            </a:r>
            <a:endParaRPr lang="en-US" sz="2000"/>
          </a:p>
          <a:p>
            <a:endParaRPr lang="en-US" sz="2000">
              <a:ea typeface="Calibri"/>
              <a:cs typeface="Calibri"/>
            </a:endParaRPr>
          </a:p>
        </p:txBody>
      </p:sp>
      <p:sp>
        <p:nvSpPr>
          <p:cNvPr id="5" name="TextBox 4">
            <a:extLst>
              <a:ext uri="{FF2B5EF4-FFF2-40B4-BE49-F238E27FC236}">
                <a16:creationId xmlns:a16="http://schemas.microsoft.com/office/drawing/2014/main" id="{BDAB57E6-7A9F-7CC9-DC1B-C424003FF1B8}"/>
              </a:ext>
            </a:extLst>
          </p:cNvPr>
          <p:cNvSpPr txBox="1"/>
          <p:nvPr/>
        </p:nvSpPr>
        <p:spPr>
          <a:xfrm>
            <a:off x="2553419" y="639217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(Source: Textor, 2023)</a:t>
            </a:r>
            <a:endParaRPr lang="en-US"/>
          </a:p>
        </p:txBody>
      </p:sp>
    </p:spTree>
    <p:extLst>
      <p:ext uri="{BB962C8B-B14F-4D97-AF65-F5344CB8AC3E}">
        <p14:creationId xmlns:p14="http://schemas.microsoft.com/office/powerpoint/2010/main" val="2612813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102A3C7A-A6E5-B5FF-759F-430E65B425AE}"/>
              </a:ext>
            </a:extLst>
          </p:cNvPr>
          <p:cNvPicPr>
            <a:picLocks noChangeAspect="1"/>
          </p:cNvPicPr>
          <p:nvPr/>
        </p:nvPicPr>
        <p:blipFill rotWithShape="1">
          <a:blip r:embed="rId3">
            <a:alphaModFix amt="35000"/>
            <a:extLst>
              <a:ext uri="{837473B0-CC2E-450A-ABE3-18F120FF3D39}">
                <a1611:picAttrSrcUrl xmlns:a1611="http://schemas.microsoft.com/office/drawing/2016/11/main" r:id="rId4"/>
              </a:ext>
            </a:extLst>
          </a:blip>
          <a:srcRect b="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ADCA581E-03B4-B396-50B6-6AC2E812D879}"/>
              </a:ext>
            </a:extLst>
          </p:cNvPr>
          <p:cNvSpPr>
            <a:spLocks noGrp="1"/>
          </p:cNvSpPr>
          <p:nvPr>
            <p:ph type="title"/>
          </p:nvPr>
        </p:nvSpPr>
        <p:spPr>
          <a:xfrm>
            <a:off x="838200" y="365125"/>
            <a:ext cx="10515600" cy="1325563"/>
          </a:xfrm>
        </p:spPr>
        <p:txBody>
          <a:bodyPr>
            <a:normAutofit/>
          </a:bodyPr>
          <a:lstStyle/>
          <a:p>
            <a:r>
              <a:rPr lang="en-US">
                <a:solidFill>
                  <a:srgbClr val="FFFFFF"/>
                </a:solidFill>
                <a:latin typeface="Times New Roman"/>
                <a:cs typeface="Times New Roman"/>
              </a:rPr>
              <a:t>Success and failure factors of joint ventures</a:t>
            </a:r>
            <a:endParaRPr lang="en-US">
              <a:solidFill>
                <a:srgbClr val="FFFFFF"/>
              </a:solidFill>
            </a:endParaRPr>
          </a:p>
        </p:txBody>
      </p:sp>
      <p:sp>
        <p:nvSpPr>
          <p:cNvPr id="3" name="Content Placeholder 2">
            <a:extLst>
              <a:ext uri="{FF2B5EF4-FFF2-40B4-BE49-F238E27FC236}">
                <a16:creationId xmlns:a16="http://schemas.microsoft.com/office/drawing/2014/main" id="{629688D9-005A-531A-38CC-1A3C200DB61E}"/>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a:solidFill>
                  <a:srgbClr val="FFFFFF"/>
                </a:solidFill>
                <a:ea typeface="+mn-lt"/>
                <a:cs typeface="+mn-lt"/>
              </a:rPr>
              <a:t>Setting goals, communication and mutual trust are a few factors that affect successful joint ventures.</a:t>
            </a:r>
            <a:endParaRPr lang="en-US">
              <a:solidFill>
                <a:srgbClr val="FFFFFF"/>
              </a:solidFill>
              <a:ea typeface="Calibri" panose="020F0502020204030204"/>
              <a:cs typeface="Calibri" panose="020F0502020204030204"/>
            </a:endParaRPr>
          </a:p>
          <a:p>
            <a:r>
              <a:rPr lang="en-US">
                <a:solidFill>
                  <a:srgbClr val="FFFFFF"/>
                </a:solidFill>
                <a:ea typeface="+mn-lt"/>
                <a:cs typeface="+mn-lt"/>
              </a:rPr>
              <a:t>Success factors also include comprehension of the local business environment.</a:t>
            </a:r>
            <a:endParaRPr lang="en-US">
              <a:solidFill>
                <a:srgbClr val="FFFFFF"/>
              </a:solidFill>
            </a:endParaRPr>
          </a:p>
          <a:p>
            <a:r>
              <a:rPr lang="en-US">
                <a:solidFill>
                  <a:srgbClr val="FFFFFF"/>
                </a:solidFill>
                <a:ea typeface="+mn-lt"/>
                <a:cs typeface="+mn-lt"/>
              </a:rPr>
              <a:t>Failure factors include misunderstandings across cultures and a lack of commitment from partners.</a:t>
            </a:r>
            <a:endParaRPr lang="en-US">
              <a:solidFill>
                <a:srgbClr val="FFFFFF"/>
              </a:solidFill>
            </a:endParaRPr>
          </a:p>
          <a:p>
            <a:endParaRPr lang="en-US">
              <a:solidFill>
                <a:srgbClr val="FFFFFF"/>
              </a:solidFill>
              <a:ea typeface="Calibri"/>
              <a:cs typeface="Calibri"/>
            </a:endParaRPr>
          </a:p>
        </p:txBody>
      </p:sp>
      <p:sp>
        <p:nvSpPr>
          <p:cNvPr id="7" name="TextBox 6">
            <a:extLst>
              <a:ext uri="{FF2B5EF4-FFF2-40B4-BE49-F238E27FC236}">
                <a16:creationId xmlns:a16="http://schemas.microsoft.com/office/drawing/2014/main" id="{0BD17ACE-C0B5-6468-F81B-B4F896B14663}"/>
              </a:ext>
            </a:extLst>
          </p:cNvPr>
          <p:cNvSpPr txBox="1"/>
          <p:nvPr/>
        </p:nvSpPr>
        <p:spPr>
          <a:xfrm>
            <a:off x="9770853" y="6579079"/>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(Source: Textor, 2023)</a:t>
            </a:r>
            <a:endParaRPr lang="en-US"/>
          </a:p>
        </p:txBody>
      </p:sp>
    </p:spTree>
    <p:extLst>
      <p:ext uri="{BB962C8B-B14F-4D97-AF65-F5344CB8AC3E}">
        <p14:creationId xmlns:p14="http://schemas.microsoft.com/office/powerpoint/2010/main" val="217263965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B54C80-E3A1-B478-F2CF-9E76B9A1CDA6}"/>
              </a:ext>
            </a:extLst>
          </p:cNvPr>
          <p:cNvSpPr>
            <a:spLocks noGrp="1"/>
          </p:cNvSpPr>
          <p:nvPr>
            <p:ph type="title"/>
          </p:nvPr>
        </p:nvSpPr>
        <p:spPr>
          <a:xfrm>
            <a:off x="7320466" y="609600"/>
            <a:ext cx="4140014" cy="1330839"/>
          </a:xfrm>
        </p:spPr>
        <p:txBody>
          <a:bodyPr>
            <a:normAutofit/>
          </a:bodyPr>
          <a:lstStyle/>
          <a:p>
            <a:r>
              <a:rPr lang="en-US" sz="3700">
                <a:latin typeface="Times New Roman"/>
                <a:cs typeface="Times New Roman"/>
              </a:rPr>
              <a:t>Cultural sensitivity in China</a:t>
            </a:r>
            <a:endParaRPr lang="en-US" sz="3700"/>
          </a:p>
        </p:txBody>
      </p:sp>
      <p:pic>
        <p:nvPicPr>
          <p:cNvPr id="4" name="Picture 4">
            <a:extLst>
              <a:ext uri="{FF2B5EF4-FFF2-40B4-BE49-F238E27FC236}">
                <a16:creationId xmlns:a16="http://schemas.microsoft.com/office/drawing/2014/main" id="{400ACB24-FF99-4A7A-79D4-29E3D144BA7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3537" r="21804" b="1"/>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E5F8D392-0839-5723-1B80-57D8097926D8}"/>
              </a:ext>
            </a:extLst>
          </p:cNvPr>
          <p:cNvSpPr>
            <a:spLocks noGrp="1"/>
          </p:cNvSpPr>
          <p:nvPr>
            <p:ph idx="1"/>
          </p:nvPr>
        </p:nvSpPr>
        <p:spPr>
          <a:xfrm>
            <a:off x="7320465" y="2194102"/>
            <a:ext cx="4140013" cy="3908586"/>
          </a:xfrm>
        </p:spPr>
        <p:txBody>
          <a:bodyPr vert="horz" lIns="91440" tIns="45720" rIns="91440" bIns="45720" rtlCol="0">
            <a:normAutofit/>
          </a:bodyPr>
          <a:lstStyle/>
          <a:p>
            <a:r>
              <a:rPr lang="en-US" sz="2000">
                <a:ea typeface="+mn-lt"/>
                <a:cs typeface="+mn-lt"/>
              </a:rPr>
              <a:t>Chinese make business connections based on Guanxi relationships while the British do it based on impersonal relationships.</a:t>
            </a:r>
            <a:endParaRPr lang="en-US" sz="2000">
              <a:ea typeface="Calibri" panose="020F0502020204030204"/>
              <a:cs typeface="Calibri" panose="020F0502020204030204"/>
            </a:endParaRPr>
          </a:p>
          <a:p>
            <a:r>
              <a:rPr lang="en-US" sz="2000">
                <a:ea typeface="+mn-lt"/>
                <a:cs typeface="+mn-lt"/>
              </a:rPr>
              <a:t>Chinese business communication is oblique and sophisticated while that of the UK is transparent.</a:t>
            </a:r>
            <a:endParaRPr lang="en-US" sz="2000"/>
          </a:p>
          <a:p>
            <a:r>
              <a:rPr lang="en-US" sz="2000">
                <a:ea typeface="+mn-lt"/>
                <a:cs typeface="+mn-lt"/>
              </a:rPr>
              <a:t>Chinese use QQ mails and WeChat while the UK uses Gmail for business communication.</a:t>
            </a:r>
            <a:endParaRPr lang="en-US" sz="2000"/>
          </a:p>
          <a:p>
            <a:endParaRPr lang="en-US" sz="2000">
              <a:ea typeface="Calibri"/>
              <a:cs typeface="Calibri"/>
            </a:endParaRPr>
          </a:p>
        </p:txBody>
      </p:sp>
      <p:sp>
        <p:nvSpPr>
          <p:cNvPr id="7" name="TextBox 6">
            <a:extLst>
              <a:ext uri="{FF2B5EF4-FFF2-40B4-BE49-F238E27FC236}">
                <a16:creationId xmlns:a16="http://schemas.microsoft.com/office/drawing/2014/main" id="{2F834A2C-1A3B-848B-AEFD-98C117E8C875}"/>
              </a:ext>
            </a:extLst>
          </p:cNvPr>
          <p:cNvSpPr txBox="1"/>
          <p:nvPr/>
        </p:nvSpPr>
        <p:spPr>
          <a:xfrm>
            <a:off x="2193985" y="633466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(Source: Textor, 2023)</a:t>
            </a:r>
            <a:endParaRPr lang="en-US"/>
          </a:p>
        </p:txBody>
      </p:sp>
    </p:spTree>
    <p:extLst>
      <p:ext uri="{BB962C8B-B14F-4D97-AF65-F5344CB8AC3E}">
        <p14:creationId xmlns:p14="http://schemas.microsoft.com/office/powerpoint/2010/main" val="25354219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6AAB47-A582-B1BF-D584-56946DE99AD1}"/>
              </a:ext>
            </a:extLst>
          </p:cNvPr>
          <p:cNvSpPr>
            <a:spLocks noGrp="1"/>
          </p:cNvSpPr>
          <p:nvPr>
            <p:ph type="title"/>
          </p:nvPr>
        </p:nvSpPr>
        <p:spPr>
          <a:xfrm>
            <a:off x="1137034" y="609600"/>
            <a:ext cx="4784796" cy="1330840"/>
          </a:xfrm>
        </p:spPr>
        <p:txBody>
          <a:bodyPr>
            <a:normAutofit/>
          </a:bodyPr>
          <a:lstStyle/>
          <a:p>
            <a:r>
              <a:rPr lang="en-US" sz="2800">
                <a:latin typeface="Times New Roman"/>
                <a:cs typeface="Times New Roman"/>
              </a:rPr>
              <a:t>Hofstede cultural dimensions: China and the UK</a:t>
            </a:r>
            <a:endParaRPr lang="en-US" sz="2800"/>
          </a:p>
        </p:txBody>
      </p:sp>
      <p:sp>
        <p:nvSpPr>
          <p:cNvPr id="3" name="Content Placeholder 2">
            <a:extLst>
              <a:ext uri="{FF2B5EF4-FFF2-40B4-BE49-F238E27FC236}">
                <a16:creationId xmlns:a16="http://schemas.microsoft.com/office/drawing/2014/main" id="{A8634332-A331-A764-ECF1-7D672E208661}"/>
              </a:ext>
            </a:extLst>
          </p:cNvPr>
          <p:cNvSpPr>
            <a:spLocks noGrp="1"/>
          </p:cNvSpPr>
          <p:nvPr>
            <p:ph idx="1"/>
          </p:nvPr>
        </p:nvSpPr>
        <p:spPr>
          <a:xfrm>
            <a:off x="1137034" y="2194102"/>
            <a:ext cx="4438036" cy="3908585"/>
          </a:xfrm>
        </p:spPr>
        <p:txBody>
          <a:bodyPr vert="horz" lIns="91440" tIns="45720" rIns="91440" bIns="45720" rtlCol="0">
            <a:normAutofit/>
          </a:bodyPr>
          <a:lstStyle/>
          <a:p>
            <a:r>
              <a:rPr lang="en-US" sz="2000">
                <a:ea typeface="+mn-lt"/>
                <a:cs typeface="+mn-lt"/>
              </a:rPr>
              <a:t>Hofstede's theory enables an understanding of cross-culture between different countries.</a:t>
            </a:r>
            <a:endParaRPr lang="en-US" sz="2000">
              <a:ea typeface="Calibri" panose="020F0502020204030204"/>
              <a:cs typeface="Calibri" panose="020F0502020204030204"/>
            </a:endParaRPr>
          </a:p>
          <a:p>
            <a:r>
              <a:rPr lang="en-US" sz="2000">
                <a:ea typeface="+mn-lt"/>
                <a:cs typeface="+mn-lt"/>
              </a:rPr>
              <a:t>The PDI value of China is high and that of the UK is low.</a:t>
            </a:r>
            <a:endParaRPr lang="en-US" sz="2000"/>
          </a:p>
          <a:p>
            <a:r>
              <a:rPr lang="en-US" sz="2000">
                <a:ea typeface="+mn-lt"/>
                <a:cs typeface="+mn-lt"/>
              </a:rPr>
              <a:t>China has a collectivist culture and the UK has an individualistic culture. </a:t>
            </a:r>
            <a:endParaRPr lang="en-US" sz="2000"/>
          </a:p>
          <a:p>
            <a:endParaRPr lang="en-US" sz="2000">
              <a:ea typeface="Calibri"/>
              <a:cs typeface="Calibri"/>
            </a:endParaRPr>
          </a:p>
        </p:txBody>
      </p:sp>
      <p:pic>
        <p:nvPicPr>
          <p:cNvPr id="4" name="Picture 4">
            <a:extLst>
              <a:ext uri="{FF2B5EF4-FFF2-40B4-BE49-F238E27FC236}">
                <a16:creationId xmlns:a16="http://schemas.microsoft.com/office/drawing/2014/main" id="{968F74F1-5825-EEDE-58BD-55D0B18B955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880610" y="2125410"/>
            <a:ext cx="4737650" cy="2629395"/>
          </a:xfrm>
          <a:prstGeom prst="rect">
            <a:avLst/>
          </a:prstGeom>
        </p:spPr>
      </p:pic>
      <p:sp>
        <p:nvSpPr>
          <p:cNvPr id="7" name="TextBox 6">
            <a:extLst>
              <a:ext uri="{FF2B5EF4-FFF2-40B4-BE49-F238E27FC236}">
                <a16:creationId xmlns:a16="http://schemas.microsoft.com/office/drawing/2014/main" id="{98B8A3A9-A213-69C0-CB1F-F4AD483B0443}"/>
              </a:ext>
            </a:extLst>
          </p:cNvPr>
          <p:cNvSpPr txBox="1"/>
          <p:nvPr/>
        </p:nvSpPr>
        <p:spPr>
          <a:xfrm>
            <a:off x="7873042" y="501194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(Source: Textor, 2023)</a:t>
            </a:r>
            <a:endParaRPr lang="en-US"/>
          </a:p>
        </p:txBody>
      </p:sp>
    </p:spTree>
    <p:extLst>
      <p:ext uri="{BB962C8B-B14F-4D97-AF65-F5344CB8AC3E}">
        <p14:creationId xmlns:p14="http://schemas.microsoft.com/office/powerpoint/2010/main" val="1741085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8A9D405-D5C3-47F3-087B-FE7EB9B160F1}"/>
              </a:ext>
            </a:extLst>
          </p:cNvPr>
          <p:cNvSpPr>
            <a:spLocks noGrp="1"/>
          </p:cNvSpPr>
          <p:nvPr>
            <p:ph type="title"/>
          </p:nvPr>
        </p:nvSpPr>
        <p:spPr>
          <a:xfrm>
            <a:off x="1137034" y="609600"/>
            <a:ext cx="6881026" cy="1322887"/>
          </a:xfrm>
        </p:spPr>
        <p:txBody>
          <a:bodyPr>
            <a:normAutofit/>
          </a:bodyPr>
          <a:lstStyle/>
          <a:p>
            <a:r>
              <a:rPr lang="en-US">
                <a:latin typeface="Times New Roman"/>
                <a:cs typeface="Times New Roman"/>
              </a:rPr>
              <a:t>Hofstede cultural dimension: China and the UK</a:t>
            </a:r>
            <a:endParaRPr lang="en-US" dirty="0"/>
          </a:p>
        </p:txBody>
      </p:sp>
      <p:sp>
        <p:nvSpPr>
          <p:cNvPr id="3" name="Content Placeholder 2">
            <a:extLst>
              <a:ext uri="{FF2B5EF4-FFF2-40B4-BE49-F238E27FC236}">
                <a16:creationId xmlns:a16="http://schemas.microsoft.com/office/drawing/2014/main" id="{839948AB-8A25-FA3D-00F4-4F61C6D74707}"/>
              </a:ext>
            </a:extLst>
          </p:cNvPr>
          <p:cNvSpPr>
            <a:spLocks noGrp="1"/>
          </p:cNvSpPr>
          <p:nvPr>
            <p:ph idx="1"/>
          </p:nvPr>
        </p:nvSpPr>
        <p:spPr>
          <a:xfrm>
            <a:off x="1137034" y="2194102"/>
            <a:ext cx="6573951" cy="3908585"/>
          </a:xfrm>
        </p:spPr>
        <p:txBody>
          <a:bodyPr vert="horz" lIns="91440" tIns="45720" rIns="91440" bIns="45720" rtlCol="0">
            <a:normAutofit/>
          </a:bodyPr>
          <a:lstStyle/>
          <a:p>
            <a:r>
              <a:rPr lang="en-US" sz="2000">
                <a:ea typeface="+mn-lt"/>
                <a:cs typeface="+mn-lt"/>
              </a:rPr>
              <a:t>The masculinity score for both countries is 66.</a:t>
            </a:r>
            <a:endParaRPr lang="en-US" sz="2000">
              <a:ea typeface="Calibri" panose="020F0502020204030204"/>
              <a:cs typeface="Calibri" panose="020F0502020204030204"/>
            </a:endParaRPr>
          </a:p>
          <a:p>
            <a:r>
              <a:rPr lang="en-US" sz="2000">
                <a:ea typeface="+mn-lt"/>
                <a:cs typeface="+mn-lt"/>
              </a:rPr>
              <a:t>China and the UK have low scores of 30 and 35 in the Uncertainty Avoidance dimension.</a:t>
            </a:r>
            <a:endParaRPr lang="en-US" sz="2000"/>
          </a:p>
          <a:p>
            <a:r>
              <a:rPr lang="en-US" sz="2000">
                <a:ea typeface="+mn-lt"/>
                <a:cs typeface="+mn-lt"/>
              </a:rPr>
              <a:t>The long-term Orientation score is high for China and low for the UK.</a:t>
            </a:r>
            <a:endParaRPr lang="en-US" sz="2000"/>
          </a:p>
          <a:p>
            <a:r>
              <a:rPr lang="en-US" sz="2000">
                <a:ea typeface="+mn-lt"/>
                <a:cs typeface="+mn-lt"/>
              </a:rPr>
              <a:t>China has a restrained society and the UK has an indulgent society.</a:t>
            </a:r>
            <a:endParaRPr lang="en-US" sz="2000"/>
          </a:p>
          <a:p>
            <a:endParaRPr lang="en-US" sz="2000">
              <a:ea typeface="Calibri"/>
              <a:cs typeface="Calibri"/>
            </a:endParaRPr>
          </a:p>
        </p:txBody>
      </p:sp>
      <p:pic>
        <p:nvPicPr>
          <p:cNvPr id="4" name="Picture 4">
            <a:extLst>
              <a:ext uri="{FF2B5EF4-FFF2-40B4-BE49-F238E27FC236}">
                <a16:creationId xmlns:a16="http://schemas.microsoft.com/office/drawing/2014/main" id="{FFBD9599-A380-3CC5-6DFD-D160CDF589DF}"/>
              </a:ext>
            </a:extLst>
          </p:cNvPr>
          <p:cNvPicPr>
            <a:picLocks noChangeAspect="1"/>
          </p:cNvPicPr>
          <p:nvPr/>
        </p:nvPicPr>
        <p:blipFill>
          <a:blip r:embed="rId3"/>
          <a:stretch>
            <a:fillRect/>
          </a:stretch>
        </p:blipFill>
        <p:spPr>
          <a:xfrm>
            <a:off x="8795981" y="2796914"/>
            <a:ext cx="2906973" cy="1293603"/>
          </a:xfrm>
          <a:prstGeom prst="rect">
            <a:avLst/>
          </a:prstGeom>
        </p:spPr>
      </p:pic>
      <p:sp>
        <p:nvSpPr>
          <p:cNvPr id="5" name="TextBox 4">
            <a:extLst>
              <a:ext uri="{FF2B5EF4-FFF2-40B4-BE49-F238E27FC236}">
                <a16:creationId xmlns:a16="http://schemas.microsoft.com/office/drawing/2014/main" id="{532FFBA4-9AC9-D7FC-304B-9FDC4509BE45}"/>
              </a:ext>
            </a:extLst>
          </p:cNvPr>
          <p:cNvSpPr txBox="1"/>
          <p:nvPr/>
        </p:nvSpPr>
        <p:spPr>
          <a:xfrm>
            <a:off x="9325155" y="473877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(Source: Textor, 2023)</a:t>
            </a:r>
            <a:endParaRPr lang="en-US"/>
          </a:p>
        </p:txBody>
      </p:sp>
    </p:spTree>
    <p:extLst>
      <p:ext uri="{BB962C8B-B14F-4D97-AF65-F5344CB8AC3E}">
        <p14:creationId xmlns:p14="http://schemas.microsoft.com/office/powerpoint/2010/main" val="15535690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3768FD5-DD7A-43C7-8DEA-1F5DB3CB5B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22324-96EA-6F6F-0747-032243846A59}"/>
              </a:ext>
            </a:extLst>
          </p:cNvPr>
          <p:cNvSpPr>
            <a:spLocks noGrp="1"/>
          </p:cNvSpPr>
          <p:nvPr>
            <p:ph type="title"/>
          </p:nvPr>
        </p:nvSpPr>
        <p:spPr>
          <a:xfrm>
            <a:off x="976746" y="3703975"/>
            <a:ext cx="4337858" cy="2398713"/>
          </a:xfrm>
        </p:spPr>
        <p:txBody>
          <a:bodyPr>
            <a:normAutofit/>
          </a:bodyPr>
          <a:lstStyle/>
          <a:p>
            <a:pPr algn="ctr"/>
            <a:r>
              <a:rPr lang="en-US" sz="4000">
                <a:latin typeface="Times New Roman"/>
                <a:cs typeface="Times New Roman"/>
              </a:rPr>
              <a:t>Recommendations</a:t>
            </a:r>
            <a:endParaRPr lang="en-US" sz="4000"/>
          </a:p>
        </p:txBody>
      </p:sp>
      <p:pic>
        <p:nvPicPr>
          <p:cNvPr id="4" name="Picture 4">
            <a:extLst>
              <a:ext uri="{FF2B5EF4-FFF2-40B4-BE49-F238E27FC236}">
                <a16:creationId xmlns:a16="http://schemas.microsoft.com/office/drawing/2014/main" id="{05C41963-2081-B76F-9C60-C46AB420226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4090" b="37155"/>
          <a:stretch/>
        </p:blipFill>
        <p:spPr>
          <a:xfrm>
            <a:off x="2" y="10"/>
            <a:ext cx="12191999" cy="3154014"/>
          </a:xfrm>
          <a:custGeom>
            <a:avLst/>
            <a:gdLst/>
            <a:ahLst/>
            <a:cxnLst/>
            <a:rect l="l" t="t" r="r" b="b"/>
            <a:pathLst>
              <a:path w="12191999" h="3428999">
                <a:moveTo>
                  <a:pt x="0" y="0"/>
                </a:moveTo>
                <a:lnTo>
                  <a:pt x="12191999" y="0"/>
                </a:lnTo>
                <a:lnTo>
                  <a:pt x="12191999" y="920893"/>
                </a:lnTo>
                <a:lnTo>
                  <a:pt x="12191999" y="1514929"/>
                </a:lnTo>
                <a:lnTo>
                  <a:pt x="12191999" y="3130902"/>
                </a:lnTo>
                <a:lnTo>
                  <a:pt x="12188051" y="3131476"/>
                </a:lnTo>
                <a:cubicBezTo>
                  <a:pt x="12153000" y="3135813"/>
                  <a:pt x="12133655" y="3136025"/>
                  <a:pt x="12112012" y="3138906"/>
                </a:cubicBezTo>
                <a:cubicBezTo>
                  <a:pt x="12076970" y="3145595"/>
                  <a:pt x="12039899" y="3160769"/>
                  <a:pt x="12018752" y="3165642"/>
                </a:cubicBezTo>
                <a:lnTo>
                  <a:pt x="11985122" y="3168147"/>
                </a:lnTo>
                <a:lnTo>
                  <a:pt x="11986344" y="3172878"/>
                </a:lnTo>
                <a:lnTo>
                  <a:pt x="11973852" y="3173226"/>
                </a:lnTo>
                <a:lnTo>
                  <a:pt x="11945968" y="3173341"/>
                </a:lnTo>
                <a:cubicBezTo>
                  <a:pt x="11928568" y="3174057"/>
                  <a:pt x="11880184" y="3172923"/>
                  <a:pt x="11862470" y="3174654"/>
                </a:cubicBezTo>
                <a:cubicBezTo>
                  <a:pt x="11857360" y="3179700"/>
                  <a:pt x="11849473" y="3182451"/>
                  <a:pt x="11839688" y="3183726"/>
                </a:cubicBezTo>
                <a:lnTo>
                  <a:pt x="11818138" y="3183868"/>
                </a:lnTo>
                <a:lnTo>
                  <a:pt x="11693161" y="3196027"/>
                </a:lnTo>
                <a:lnTo>
                  <a:pt x="11675978" y="3196936"/>
                </a:lnTo>
                <a:lnTo>
                  <a:pt x="11666672" y="3201013"/>
                </a:lnTo>
                <a:cubicBezTo>
                  <a:pt x="11659568" y="3201827"/>
                  <a:pt x="11639160" y="3201301"/>
                  <a:pt x="11633348" y="3201823"/>
                </a:cubicBezTo>
                <a:lnTo>
                  <a:pt x="11631806" y="3204144"/>
                </a:lnTo>
                <a:cubicBezTo>
                  <a:pt x="11613292" y="3207852"/>
                  <a:pt x="11543654" y="3220200"/>
                  <a:pt x="11522270" y="3224070"/>
                </a:cubicBezTo>
                <a:cubicBezTo>
                  <a:pt x="11517998" y="3220503"/>
                  <a:pt x="11508432" y="3226137"/>
                  <a:pt x="11503503" y="3227361"/>
                </a:cubicBezTo>
                <a:cubicBezTo>
                  <a:pt x="11502740" y="3224959"/>
                  <a:pt x="11490808" y="3224226"/>
                  <a:pt x="11487288" y="3226364"/>
                </a:cubicBezTo>
                <a:cubicBezTo>
                  <a:pt x="11403406" y="3238085"/>
                  <a:pt x="11445394" y="3213864"/>
                  <a:pt x="11397514" y="3229209"/>
                </a:cubicBezTo>
                <a:cubicBezTo>
                  <a:pt x="11389044" y="3230225"/>
                  <a:pt x="11382180" y="3229256"/>
                  <a:pt x="11376160" y="3227461"/>
                </a:cubicBezTo>
                <a:lnTo>
                  <a:pt x="11367180" y="3223774"/>
                </a:lnTo>
                <a:lnTo>
                  <a:pt x="11332420" y="3230742"/>
                </a:lnTo>
                <a:cubicBezTo>
                  <a:pt x="11315298" y="3233171"/>
                  <a:pt x="11297277" y="3234781"/>
                  <a:pt x="11278786" y="3235517"/>
                </a:cubicBezTo>
                <a:cubicBezTo>
                  <a:pt x="11274637" y="3230607"/>
                  <a:pt x="11260123" y="3237582"/>
                  <a:pt x="11253295" y="3238964"/>
                </a:cubicBezTo>
                <a:cubicBezTo>
                  <a:pt x="11253224" y="3235757"/>
                  <a:pt x="11238096" y="3234220"/>
                  <a:pt x="11232727" y="3236871"/>
                </a:cubicBezTo>
                <a:cubicBezTo>
                  <a:pt x="11119903" y="3248332"/>
                  <a:pt x="11183388" y="3218382"/>
                  <a:pt x="11115682" y="3236341"/>
                </a:cubicBezTo>
                <a:cubicBezTo>
                  <a:pt x="11104356" y="3237278"/>
                  <a:pt x="11095858" y="3235671"/>
                  <a:pt x="11088768" y="3233017"/>
                </a:cubicBezTo>
                <a:lnTo>
                  <a:pt x="11076012" y="3226390"/>
                </a:lnTo>
                <a:lnTo>
                  <a:pt x="11066016" y="3228753"/>
                </a:lnTo>
                <a:cubicBezTo>
                  <a:pt x="11028292" y="3228939"/>
                  <a:pt x="11017169" y="3222147"/>
                  <a:pt x="10995221" y="3228989"/>
                </a:cubicBezTo>
                <a:cubicBezTo>
                  <a:pt x="10962786" y="3214768"/>
                  <a:pt x="10973708" y="3227571"/>
                  <a:pt x="10949038" y="3229747"/>
                </a:cubicBezTo>
                <a:cubicBezTo>
                  <a:pt x="10929576" y="3232582"/>
                  <a:pt x="10965306" y="3238039"/>
                  <a:pt x="10946231" y="3238844"/>
                </a:cubicBezTo>
                <a:cubicBezTo>
                  <a:pt x="10925596" y="3235173"/>
                  <a:pt x="10926566" y="3246575"/>
                  <a:pt x="10905107" y="3242085"/>
                </a:cubicBezTo>
                <a:cubicBezTo>
                  <a:pt x="10910320" y="3233495"/>
                  <a:pt x="10862761" y="3243750"/>
                  <a:pt x="10861282" y="3236246"/>
                </a:cubicBezTo>
                <a:cubicBezTo>
                  <a:pt x="10843055" y="3246977"/>
                  <a:pt x="10833897" y="3233757"/>
                  <a:pt x="10809627" y="3237064"/>
                </a:cubicBezTo>
                <a:cubicBezTo>
                  <a:pt x="10798198" y="3241124"/>
                  <a:pt x="10789952" y="3241821"/>
                  <a:pt x="10778718" y="3237455"/>
                </a:cubicBezTo>
                <a:cubicBezTo>
                  <a:pt x="10726069" y="3257219"/>
                  <a:pt x="10746866" y="3238339"/>
                  <a:pt x="10697595" y="3245939"/>
                </a:cubicBezTo>
                <a:cubicBezTo>
                  <a:pt x="10655146" y="3253933"/>
                  <a:pt x="10607026" y="3259119"/>
                  <a:pt x="10565970" y="3278201"/>
                </a:cubicBezTo>
                <a:cubicBezTo>
                  <a:pt x="10558434" y="3283608"/>
                  <a:pt x="10539930" y="3285654"/>
                  <a:pt x="10524645" y="3282773"/>
                </a:cubicBezTo>
                <a:cubicBezTo>
                  <a:pt x="10522018" y="3282276"/>
                  <a:pt x="10519582" y="3281649"/>
                  <a:pt x="10517421" y="3280913"/>
                </a:cubicBezTo>
                <a:cubicBezTo>
                  <a:pt x="10481928" y="3283832"/>
                  <a:pt x="10352108" y="3296870"/>
                  <a:pt x="10311683" y="3300288"/>
                </a:cubicBezTo>
                <a:cubicBezTo>
                  <a:pt x="10308410" y="3293342"/>
                  <a:pt x="10287968" y="3305875"/>
                  <a:pt x="10274873" y="3301423"/>
                </a:cubicBezTo>
                <a:cubicBezTo>
                  <a:pt x="10265494" y="3297516"/>
                  <a:pt x="10257104" y="3300407"/>
                  <a:pt x="10247307" y="3300714"/>
                </a:cubicBezTo>
                <a:cubicBezTo>
                  <a:pt x="10234401" y="3297643"/>
                  <a:pt x="10192308" y="3303190"/>
                  <a:pt x="10181334" y="3307168"/>
                </a:cubicBezTo>
                <a:cubicBezTo>
                  <a:pt x="10155109" y="3320992"/>
                  <a:pt x="10095518" y="3310726"/>
                  <a:pt x="10073729" y="3321318"/>
                </a:cubicBezTo>
                <a:cubicBezTo>
                  <a:pt x="10065823" y="3322872"/>
                  <a:pt x="10058087" y="3323501"/>
                  <a:pt x="10050495" y="3323554"/>
                </a:cubicBezTo>
                <a:lnTo>
                  <a:pt x="10029247" y="3322387"/>
                </a:lnTo>
                <a:lnTo>
                  <a:pt x="10023206" y="3319426"/>
                </a:lnTo>
                <a:lnTo>
                  <a:pt x="10010221" y="3320159"/>
                </a:lnTo>
                <a:lnTo>
                  <a:pt x="10006500" y="3319709"/>
                </a:lnTo>
                <a:cubicBezTo>
                  <a:pt x="9999392" y="3318836"/>
                  <a:pt x="9992376" y="3318075"/>
                  <a:pt x="9985433" y="3317775"/>
                </a:cubicBezTo>
                <a:cubicBezTo>
                  <a:pt x="9994564" y="3332623"/>
                  <a:pt x="9927872" y="3317665"/>
                  <a:pt x="9947096" y="3329673"/>
                </a:cubicBezTo>
                <a:cubicBezTo>
                  <a:pt x="9910530" y="3330603"/>
                  <a:pt x="9938422" y="3341787"/>
                  <a:pt x="9894468" y="3331125"/>
                </a:cubicBezTo>
                <a:cubicBezTo>
                  <a:pt x="9837697" y="3343266"/>
                  <a:pt x="9748207" y="3338748"/>
                  <a:pt x="9703741" y="3357170"/>
                </a:cubicBezTo>
                <a:cubicBezTo>
                  <a:pt x="9709264" y="3350136"/>
                  <a:pt x="9685337" y="3344679"/>
                  <a:pt x="9668763" y="3348169"/>
                </a:cubicBezTo>
                <a:cubicBezTo>
                  <a:pt x="9688139" y="3320571"/>
                  <a:pt x="9603232" y="3373038"/>
                  <a:pt x="9588644" y="3354205"/>
                </a:cubicBezTo>
                <a:cubicBezTo>
                  <a:pt x="9587925" y="3371689"/>
                  <a:pt x="9513642" y="3401336"/>
                  <a:pt x="9478680" y="3386990"/>
                </a:cubicBezTo>
                <a:cubicBezTo>
                  <a:pt x="9425416" y="3390492"/>
                  <a:pt x="9387699" y="3404944"/>
                  <a:pt x="9331856" y="3399166"/>
                </a:cubicBezTo>
                <a:cubicBezTo>
                  <a:pt x="9330123" y="3401505"/>
                  <a:pt x="9327283" y="3403463"/>
                  <a:pt x="9323679" y="3405145"/>
                </a:cubicBezTo>
                <a:lnTo>
                  <a:pt x="9311620" y="3409223"/>
                </a:lnTo>
                <a:lnTo>
                  <a:pt x="9309289" y="3408926"/>
                </a:lnTo>
                <a:cubicBezTo>
                  <a:pt x="9300131" y="3408873"/>
                  <a:pt x="9295442" y="3409859"/>
                  <a:pt x="9292731" y="3411301"/>
                </a:cubicBezTo>
                <a:lnTo>
                  <a:pt x="9290814" y="3413412"/>
                </a:lnTo>
                <a:lnTo>
                  <a:pt x="9279990" y="3415541"/>
                </a:lnTo>
                <a:lnTo>
                  <a:pt x="9260104" y="3421077"/>
                </a:lnTo>
                <a:lnTo>
                  <a:pt x="9255034" y="3420853"/>
                </a:lnTo>
                <a:lnTo>
                  <a:pt x="9222941" y="3427242"/>
                </a:lnTo>
                <a:lnTo>
                  <a:pt x="9221858" y="3426731"/>
                </a:lnTo>
                <a:cubicBezTo>
                  <a:pt x="9218700" y="3425733"/>
                  <a:pt x="9214983" y="3425271"/>
                  <a:pt x="9210014" y="3425917"/>
                </a:cubicBezTo>
                <a:cubicBezTo>
                  <a:pt x="9208256" y="3416158"/>
                  <a:pt x="9203342" y="3422957"/>
                  <a:pt x="9188839" y="3425728"/>
                </a:cubicBezTo>
                <a:cubicBezTo>
                  <a:pt x="9182870" y="3411188"/>
                  <a:pt x="9147335" y="3424352"/>
                  <a:pt x="9132080" y="3417886"/>
                </a:cubicBezTo>
                <a:cubicBezTo>
                  <a:pt x="9121557" y="3420249"/>
                  <a:pt x="9110321" y="3422482"/>
                  <a:pt x="9098549" y="3424480"/>
                </a:cubicBezTo>
                <a:lnTo>
                  <a:pt x="9003970" y="3425484"/>
                </a:lnTo>
                <a:lnTo>
                  <a:pt x="8904921" y="3413774"/>
                </a:lnTo>
                <a:cubicBezTo>
                  <a:pt x="8868284" y="3413519"/>
                  <a:pt x="8836559" y="3409171"/>
                  <a:pt x="8805551" y="3412237"/>
                </a:cubicBezTo>
                <a:cubicBezTo>
                  <a:pt x="8792955" y="3408854"/>
                  <a:pt x="8781083" y="3407488"/>
                  <a:pt x="8769572" y="3412551"/>
                </a:cubicBezTo>
                <a:cubicBezTo>
                  <a:pt x="8735382" y="3410862"/>
                  <a:pt x="8727105" y="3403632"/>
                  <a:pt x="8705440" y="3409271"/>
                </a:cubicBezTo>
                <a:cubicBezTo>
                  <a:pt x="8686231" y="3397576"/>
                  <a:pt x="8685094" y="3402040"/>
                  <a:pt x="8676067" y="3405389"/>
                </a:cubicBezTo>
                <a:lnTo>
                  <a:pt x="8674779" y="3405628"/>
                </a:lnTo>
                <a:lnTo>
                  <a:pt x="8672154" y="3403956"/>
                </a:lnTo>
                <a:lnTo>
                  <a:pt x="8666720" y="3403182"/>
                </a:lnTo>
                <a:lnTo>
                  <a:pt x="8651886" y="3403680"/>
                </a:lnTo>
                <a:lnTo>
                  <a:pt x="8646307" y="3404298"/>
                </a:lnTo>
                <a:cubicBezTo>
                  <a:pt x="8642465" y="3404565"/>
                  <a:pt x="8639912" y="3404534"/>
                  <a:pt x="8638145" y="3404287"/>
                </a:cubicBezTo>
                <a:lnTo>
                  <a:pt x="8637941" y="3404149"/>
                </a:lnTo>
                <a:lnTo>
                  <a:pt x="8630296" y="3404406"/>
                </a:lnTo>
                <a:cubicBezTo>
                  <a:pt x="8617394" y="3405155"/>
                  <a:pt x="8604838" y="3406180"/>
                  <a:pt x="8592887" y="3407398"/>
                </a:cubicBezTo>
                <a:cubicBezTo>
                  <a:pt x="8582781" y="3399722"/>
                  <a:pt x="8538622" y="3408789"/>
                  <a:pt x="8543455" y="3394319"/>
                </a:cubicBezTo>
                <a:cubicBezTo>
                  <a:pt x="8527334" y="3395534"/>
                  <a:pt x="8517583" y="3401542"/>
                  <a:pt x="8523012" y="3392051"/>
                </a:cubicBezTo>
                <a:cubicBezTo>
                  <a:pt x="8517705" y="3392178"/>
                  <a:pt x="8514435" y="3391372"/>
                  <a:pt x="8512093" y="3390108"/>
                </a:cubicBezTo>
                <a:lnTo>
                  <a:pt x="8511416" y="3389513"/>
                </a:lnTo>
                <a:lnTo>
                  <a:pt x="8475551" y="3392450"/>
                </a:lnTo>
                <a:lnTo>
                  <a:pt x="8470789" y="3391736"/>
                </a:lnTo>
                <a:lnTo>
                  <a:pt x="8447414" y="3395064"/>
                </a:lnTo>
                <a:lnTo>
                  <a:pt x="8435335" y="3396028"/>
                </a:lnTo>
                <a:lnTo>
                  <a:pt x="8431923" y="3397855"/>
                </a:lnTo>
                <a:cubicBezTo>
                  <a:pt x="8428239" y="3398965"/>
                  <a:pt x="8422959" y="3399444"/>
                  <a:pt x="8414099" y="3398491"/>
                </a:cubicBezTo>
                <a:lnTo>
                  <a:pt x="8412049" y="3397978"/>
                </a:lnTo>
                <a:lnTo>
                  <a:pt x="8397349" y="3400683"/>
                </a:lnTo>
                <a:cubicBezTo>
                  <a:pt x="8392615" y="3401933"/>
                  <a:pt x="8388424" y="3403524"/>
                  <a:pt x="8385030" y="3405585"/>
                </a:cubicBezTo>
                <a:cubicBezTo>
                  <a:pt x="8334977" y="3394568"/>
                  <a:pt x="8287750" y="3404648"/>
                  <a:pt x="8233422" y="3402742"/>
                </a:cubicBezTo>
                <a:cubicBezTo>
                  <a:pt x="8209936" y="3385601"/>
                  <a:pt x="8116056" y="3406588"/>
                  <a:pt x="8102569" y="3423208"/>
                </a:cubicBezTo>
                <a:cubicBezTo>
                  <a:pt x="8102264" y="3408645"/>
                  <a:pt x="8034186" y="3428475"/>
                  <a:pt x="8016625" y="3428989"/>
                </a:cubicBezTo>
                <a:cubicBezTo>
                  <a:pt x="8010771" y="3429161"/>
                  <a:pt x="8010530" y="3427186"/>
                  <a:pt x="8020284" y="3421076"/>
                </a:cubicBezTo>
                <a:cubicBezTo>
                  <a:pt x="8001623" y="3422777"/>
                  <a:pt x="7982361" y="3415208"/>
                  <a:pt x="7992871" y="3409037"/>
                </a:cubicBezTo>
                <a:cubicBezTo>
                  <a:pt x="7936181" y="3422244"/>
                  <a:pt x="7852511" y="3409112"/>
                  <a:pt x="7788452" y="3415110"/>
                </a:cubicBezTo>
                <a:cubicBezTo>
                  <a:pt x="7753529" y="3400598"/>
                  <a:pt x="7772461" y="3414025"/>
                  <a:pt x="7736237" y="3411311"/>
                </a:cubicBezTo>
                <a:cubicBezTo>
                  <a:pt x="7746145" y="3424670"/>
                  <a:pt x="7692261" y="3403816"/>
                  <a:pt x="7690279" y="3418893"/>
                </a:cubicBezTo>
                <a:cubicBezTo>
                  <a:pt x="7683750" y="3417921"/>
                  <a:pt x="7677487" y="3416505"/>
                  <a:pt x="7671219" y="3414970"/>
                </a:cubicBezTo>
                <a:lnTo>
                  <a:pt x="7667928" y="3414173"/>
                </a:lnTo>
                <a:lnTo>
                  <a:pt x="7654774" y="3413595"/>
                </a:lnTo>
                <a:lnTo>
                  <a:pt x="7651067" y="3410171"/>
                </a:lnTo>
                <a:lnTo>
                  <a:pt x="7631267" y="3406963"/>
                </a:lnTo>
                <a:cubicBezTo>
                  <a:pt x="7623851" y="3406267"/>
                  <a:pt x="7615871" y="3406106"/>
                  <a:pt x="7607053" y="3406809"/>
                </a:cubicBezTo>
                <a:cubicBezTo>
                  <a:pt x="7585359" y="3412784"/>
                  <a:pt x="7551579" y="3405461"/>
                  <a:pt x="7521027" y="3405904"/>
                </a:cubicBezTo>
                <a:lnTo>
                  <a:pt x="7506997" y="3407754"/>
                </a:lnTo>
                <a:lnTo>
                  <a:pt x="7461204" y="3404669"/>
                </a:lnTo>
                <a:cubicBezTo>
                  <a:pt x="7448169" y="3404071"/>
                  <a:pt x="7434640" y="3403756"/>
                  <a:pt x="7420396" y="3403975"/>
                </a:cubicBezTo>
                <a:lnTo>
                  <a:pt x="7393955" y="3405447"/>
                </a:lnTo>
                <a:lnTo>
                  <a:pt x="7387024" y="3404227"/>
                </a:lnTo>
                <a:cubicBezTo>
                  <a:pt x="7374952" y="3404363"/>
                  <a:pt x="7358975" y="3408656"/>
                  <a:pt x="7360398" y="3403441"/>
                </a:cubicBezTo>
                <a:lnTo>
                  <a:pt x="7346837" y="3405249"/>
                </a:lnTo>
                <a:lnTo>
                  <a:pt x="7333451" y="3401087"/>
                </a:lnTo>
                <a:cubicBezTo>
                  <a:pt x="7331985" y="3400120"/>
                  <a:pt x="7330882" y="3399091"/>
                  <a:pt x="7330179" y="3398037"/>
                </a:cubicBezTo>
                <a:lnTo>
                  <a:pt x="7311232" y="3399406"/>
                </a:lnTo>
                <a:lnTo>
                  <a:pt x="7295699" y="3396426"/>
                </a:lnTo>
                <a:lnTo>
                  <a:pt x="7282158" y="3398374"/>
                </a:lnTo>
                <a:lnTo>
                  <a:pt x="7276538" y="3397935"/>
                </a:lnTo>
                <a:lnTo>
                  <a:pt x="7262569" y="3396460"/>
                </a:lnTo>
                <a:cubicBezTo>
                  <a:pt x="7255407" y="3395426"/>
                  <a:pt x="7247392" y="3394180"/>
                  <a:pt x="7238468" y="3393183"/>
                </a:cubicBezTo>
                <a:lnTo>
                  <a:pt x="7230949" y="3392727"/>
                </a:lnTo>
                <a:lnTo>
                  <a:pt x="7214580" y="3387715"/>
                </a:lnTo>
                <a:cubicBezTo>
                  <a:pt x="7202670" y="3383926"/>
                  <a:pt x="7193296" y="3381373"/>
                  <a:pt x="7182893" y="3383429"/>
                </a:cubicBezTo>
                <a:cubicBezTo>
                  <a:pt x="7165160" y="3378534"/>
                  <a:pt x="7152772" y="3364815"/>
                  <a:pt x="7127104" y="3368475"/>
                </a:cubicBezTo>
                <a:cubicBezTo>
                  <a:pt x="7134894" y="3362260"/>
                  <a:pt x="7098599" y="3367723"/>
                  <a:pt x="7094311" y="3361339"/>
                </a:cubicBezTo>
                <a:cubicBezTo>
                  <a:pt x="7092331" y="3356198"/>
                  <a:pt x="7080860" y="3356657"/>
                  <a:pt x="7072124" y="3354762"/>
                </a:cubicBezTo>
                <a:cubicBezTo>
                  <a:pt x="7065898" y="3349511"/>
                  <a:pt x="7021942" y="3344717"/>
                  <a:pt x="7006638" y="3345473"/>
                </a:cubicBezTo>
                <a:cubicBezTo>
                  <a:pt x="6963504" y="3350697"/>
                  <a:pt x="6928807" y="3329559"/>
                  <a:pt x="6894320" y="3333192"/>
                </a:cubicBezTo>
                <a:cubicBezTo>
                  <a:pt x="6885290" y="3332697"/>
                  <a:pt x="6877803" y="3331507"/>
                  <a:pt x="6871318" y="3329892"/>
                </a:cubicBezTo>
                <a:lnTo>
                  <a:pt x="6855157" y="3324330"/>
                </a:lnTo>
                <a:cubicBezTo>
                  <a:pt x="6854956" y="3323109"/>
                  <a:pt x="6854755" y="3321887"/>
                  <a:pt x="6854555" y="3320665"/>
                </a:cubicBezTo>
                <a:lnTo>
                  <a:pt x="6842483" y="3318413"/>
                </a:lnTo>
                <a:lnTo>
                  <a:pt x="6840027" y="3317245"/>
                </a:lnTo>
                <a:cubicBezTo>
                  <a:pt x="6835354" y="3315001"/>
                  <a:pt x="6830588" y="3312868"/>
                  <a:pt x="6825185" y="3311114"/>
                </a:cubicBezTo>
                <a:cubicBezTo>
                  <a:pt x="6810331" y="3324866"/>
                  <a:pt x="6776772" y="3298463"/>
                  <a:pt x="6774755" y="3312168"/>
                </a:cubicBezTo>
                <a:cubicBezTo>
                  <a:pt x="6742477" y="3304924"/>
                  <a:pt x="6749024" y="3319870"/>
                  <a:pt x="6728129" y="3301832"/>
                </a:cubicBezTo>
                <a:cubicBezTo>
                  <a:pt x="6661764" y="3299056"/>
                  <a:pt x="6593104" y="3275946"/>
                  <a:pt x="6527587" y="3280829"/>
                </a:cubicBezTo>
                <a:cubicBezTo>
                  <a:pt x="6542935" y="3276465"/>
                  <a:pt x="6531033" y="3266920"/>
                  <a:pt x="6511742" y="3266067"/>
                </a:cubicBezTo>
                <a:cubicBezTo>
                  <a:pt x="6570025" y="3248440"/>
                  <a:pt x="6418649" y="3271458"/>
                  <a:pt x="6434953" y="3253360"/>
                </a:cubicBezTo>
                <a:cubicBezTo>
                  <a:pt x="6407781" y="3267048"/>
                  <a:pt x="6300040" y="3274313"/>
                  <a:pt x="6292331" y="3255322"/>
                </a:cubicBezTo>
                <a:cubicBezTo>
                  <a:pt x="6242057" y="3246469"/>
                  <a:pt x="6188266" y="3249680"/>
                  <a:pt x="6149913" y="3232917"/>
                </a:cubicBezTo>
                <a:cubicBezTo>
                  <a:pt x="6144898" y="3234391"/>
                  <a:pt x="6139526" y="3235322"/>
                  <a:pt x="6133930" y="3235867"/>
                </a:cubicBezTo>
                <a:lnTo>
                  <a:pt x="6117554" y="3236464"/>
                </a:lnTo>
                <a:lnTo>
                  <a:pt x="6116039" y="3235720"/>
                </a:lnTo>
                <a:cubicBezTo>
                  <a:pt x="6108393" y="3233681"/>
                  <a:pt x="6102936" y="3233437"/>
                  <a:pt x="6098459" y="3233988"/>
                </a:cubicBezTo>
                <a:lnTo>
                  <a:pt x="6093630" y="3235240"/>
                </a:lnTo>
                <a:lnTo>
                  <a:pt x="6081261" y="3234563"/>
                </a:lnTo>
                <a:lnTo>
                  <a:pt x="6056067" y="3234608"/>
                </a:lnTo>
                <a:lnTo>
                  <a:pt x="6052129" y="3233324"/>
                </a:lnTo>
                <a:lnTo>
                  <a:pt x="6015338" y="3231378"/>
                </a:lnTo>
                <a:cubicBezTo>
                  <a:pt x="6015291" y="3231165"/>
                  <a:pt x="6015245" y="3230951"/>
                  <a:pt x="6015198" y="3230737"/>
                </a:cubicBezTo>
                <a:cubicBezTo>
                  <a:pt x="6014048" y="3229257"/>
                  <a:pt x="6011617" y="3228081"/>
                  <a:pt x="6006436" y="3227508"/>
                </a:cubicBezTo>
                <a:cubicBezTo>
                  <a:pt x="6019781" y="3219395"/>
                  <a:pt x="6005305" y="3223709"/>
                  <a:pt x="5988851" y="3222735"/>
                </a:cubicBezTo>
                <a:cubicBezTo>
                  <a:pt x="6005907" y="3209918"/>
                  <a:pt x="5955918" y="3212588"/>
                  <a:pt x="5952863" y="3204137"/>
                </a:cubicBezTo>
                <a:cubicBezTo>
                  <a:pt x="5940395" y="3203711"/>
                  <a:pt x="5927517" y="3203028"/>
                  <a:pt x="5914548" y="3202041"/>
                </a:cubicBezTo>
                <a:lnTo>
                  <a:pt x="5907020" y="3201283"/>
                </a:lnTo>
                <a:cubicBezTo>
                  <a:pt x="5906995" y="3201231"/>
                  <a:pt x="5906969" y="3201180"/>
                  <a:pt x="5906944" y="3201129"/>
                </a:cubicBezTo>
                <a:cubicBezTo>
                  <a:pt x="5905471" y="3200668"/>
                  <a:pt x="5903056" y="3200308"/>
                  <a:pt x="5899155" y="3200053"/>
                </a:cubicBezTo>
                <a:lnTo>
                  <a:pt x="5893294" y="3199901"/>
                </a:lnTo>
                <a:lnTo>
                  <a:pt x="5878691" y="3198431"/>
                </a:lnTo>
                <a:lnTo>
                  <a:pt x="5874165" y="3197003"/>
                </a:lnTo>
                <a:lnTo>
                  <a:pt x="5873092" y="3195108"/>
                </a:lnTo>
                <a:lnTo>
                  <a:pt x="5871658" y="3195162"/>
                </a:lnTo>
                <a:cubicBezTo>
                  <a:pt x="5860152" y="3197097"/>
                  <a:pt x="5855231" y="3201097"/>
                  <a:pt x="5846928" y="3187725"/>
                </a:cubicBezTo>
                <a:cubicBezTo>
                  <a:pt x="5821379" y="3190142"/>
                  <a:pt x="5819686" y="3182343"/>
                  <a:pt x="5788468" y="3176316"/>
                </a:cubicBezTo>
                <a:cubicBezTo>
                  <a:pt x="5773119" y="3179521"/>
                  <a:pt x="5762947" y="3176704"/>
                  <a:pt x="5753823" y="3171919"/>
                </a:cubicBezTo>
                <a:cubicBezTo>
                  <a:pt x="5721557" y="3170726"/>
                  <a:pt x="5694983" y="3162549"/>
                  <a:pt x="5660194" y="3157536"/>
                </a:cubicBezTo>
                <a:cubicBezTo>
                  <a:pt x="5619608" y="3159495"/>
                  <a:pt x="5604384" y="3146636"/>
                  <a:pt x="5567188" y="3141325"/>
                </a:cubicBezTo>
                <a:cubicBezTo>
                  <a:pt x="5530345" y="3148235"/>
                  <a:pt x="5543868" y="3129416"/>
                  <a:pt x="5526178" y="3123274"/>
                </a:cubicBezTo>
                <a:lnTo>
                  <a:pt x="5520866" y="3122322"/>
                </a:lnTo>
                <a:lnTo>
                  <a:pt x="5506009" y="3122332"/>
                </a:lnTo>
                <a:lnTo>
                  <a:pt x="5500363" y="3122766"/>
                </a:lnTo>
                <a:cubicBezTo>
                  <a:pt x="5496497" y="3122905"/>
                  <a:pt x="5493953" y="3122792"/>
                  <a:pt x="5492228" y="3122486"/>
                </a:cubicBezTo>
                <a:lnTo>
                  <a:pt x="5492044" y="3122342"/>
                </a:lnTo>
                <a:lnTo>
                  <a:pt x="5484386" y="3122347"/>
                </a:lnTo>
                <a:cubicBezTo>
                  <a:pt x="5471420" y="3122670"/>
                  <a:pt x="5458764" y="3123280"/>
                  <a:pt x="5446679" y="3124105"/>
                </a:cubicBezTo>
                <a:cubicBezTo>
                  <a:pt x="5437659" y="3116107"/>
                  <a:pt x="5392392" y="3123709"/>
                  <a:pt x="5399188" y="3109418"/>
                </a:cubicBezTo>
                <a:cubicBezTo>
                  <a:pt x="5382948" y="3110102"/>
                  <a:pt x="5372407" y="3115781"/>
                  <a:pt x="5379117" y="3106482"/>
                </a:cubicBezTo>
                <a:cubicBezTo>
                  <a:pt x="5373809" y="3106435"/>
                  <a:pt x="5370660" y="3105521"/>
                  <a:pt x="5368499" y="3104181"/>
                </a:cubicBezTo>
                <a:lnTo>
                  <a:pt x="5367902" y="3103566"/>
                </a:lnTo>
                <a:lnTo>
                  <a:pt x="5331747" y="3105319"/>
                </a:lnTo>
                <a:lnTo>
                  <a:pt x="5327095" y="3104450"/>
                </a:lnTo>
                <a:lnTo>
                  <a:pt x="5303337" y="3107003"/>
                </a:lnTo>
                <a:lnTo>
                  <a:pt x="5291164" y="3107570"/>
                </a:lnTo>
                <a:lnTo>
                  <a:pt x="5287515" y="3109282"/>
                </a:lnTo>
                <a:cubicBezTo>
                  <a:pt x="5283689" y="3110269"/>
                  <a:pt x="5278356" y="3110573"/>
                  <a:pt x="5269654" y="3109330"/>
                </a:cubicBezTo>
                <a:lnTo>
                  <a:pt x="5267681" y="3108752"/>
                </a:lnTo>
                <a:lnTo>
                  <a:pt x="5252655" y="3110969"/>
                </a:lnTo>
                <a:cubicBezTo>
                  <a:pt x="5247766" y="3112062"/>
                  <a:pt x="5243369" y="3113511"/>
                  <a:pt x="5239703" y="3115460"/>
                </a:cubicBezTo>
                <a:cubicBezTo>
                  <a:pt x="5191311" y="3102811"/>
                  <a:pt x="5142849" y="3111324"/>
                  <a:pt x="5088947" y="3107634"/>
                </a:cubicBezTo>
                <a:cubicBezTo>
                  <a:pt x="5027989" y="3108214"/>
                  <a:pt x="4985627" y="3110432"/>
                  <a:pt x="4945514" y="3110162"/>
                </a:cubicBezTo>
                <a:cubicBezTo>
                  <a:pt x="4926678" y="3111245"/>
                  <a:pt x="4789238" y="3111826"/>
                  <a:pt x="4800559" y="3106010"/>
                </a:cubicBezTo>
                <a:cubicBezTo>
                  <a:pt x="4742239" y="3117333"/>
                  <a:pt x="4708324" y="3101468"/>
                  <a:pt x="4643642" y="3105351"/>
                </a:cubicBezTo>
                <a:cubicBezTo>
                  <a:pt x="4610808" y="3089712"/>
                  <a:pt x="4627845" y="3103743"/>
                  <a:pt x="4592107" y="3099840"/>
                </a:cubicBezTo>
                <a:cubicBezTo>
                  <a:pt x="4600157" y="3113506"/>
                  <a:pt x="4549287" y="3090911"/>
                  <a:pt x="4545249" y="3105899"/>
                </a:cubicBezTo>
                <a:cubicBezTo>
                  <a:pt x="4538872" y="3104716"/>
                  <a:pt x="4532825" y="3103094"/>
                  <a:pt x="4526782" y="3101355"/>
                </a:cubicBezTo>
                <a:lnTo>
                  <a:pt x="4523614" y="3100453"/>
                </a:lnTo>
                <a:lnTo>
                  <a:pt x="4510579" y="3099442"/>
                </a:lnTo>
                <a:lnTo>
                  <a:pt x="4507348" y="3095901"/>
                </a:lnTo>
                <a:lnTo>
                  <a:pt x="4348949" y="3090220"/>
                </a:lnTo>
                <a:cubicBezTo>
                  <a:pt x="4335046" y="3092487"/>
                  <a:pt x="4290056" y="3092155"/>
                  <a:pt x="4280362" y="3087618"/>
                </a:cubicBezTo>
                <a:cubicBezTo>
                  <a:pt x="4270739" y="3086627"/>
                  <a:pt x="4260237" y="3088220"/>
                  <a:pt x="4254634" y="3083366"/>
                </a:cubicBezTo>
                <a:cubicBezTo>
                  <a:pt x="4233731" y="3080512"/>
                  <a:pt x="4185859" y="3073948"/>
                  <a:pt x="4154942" y="3070490"/>
                </a:cubicBezTo>
                <a:cubicBezTo>
                  <a:pt x="4138280" y="3076599"/>
                  <a:pt x="4112117" y="3064194"/>
                  <a:pt x="4069131" y="3062612"/>
                </a:cubicBezTo>
                <a:cubicBezTo>
                  <a:pt x="4050897" y="3069679"/>
                  <a:pt x="4040160" y="3061449"/>
                  <a:pt x="4005249" y="3070810"/>
                </a:cubicBezTo>
                <a:cubicBezTo>
                  <a:pt x="4003818" y="3069842"/>
                  <a:pt x="4002032" y="3068943"/>
                  <a:pt x="3999945" y="3068139"/>
                </a:cubicBezTo>
                <a:cubicBezTo>
                  <a:pt x="3987818" y="3063468"/>
                  <a:pt x="3968381" y="3062958"/>
                  <a:pt x="3956529" y="3067000"/>
                </a:cubicBezTo>
                <a:cubicBezTo>
                  <a:pt x="3900898" y="3079382"/>
                  <a:pt x="3850463" y="3077929"/>
                  <a:pt x="3803031" y="3079823"/>
                </a:cubicBezTo>
                <a:cubicBezTo>
                  <a:pt x="3749421" y="3080464"/>
                  <a:pt x="3785521" y="3065630"/>
                  <a:pt x="3718229" y="3077134"/>
                </a:cubicBezTo>
                <a:cubicBezTo>
                  <a:pt x="3711244" y="3071611"/>
                  <a:pt x="3702770" y="3071184"/>
                  <a:pt x="3688357" y="3073468"/>
                </a:cubicBezTo>
                <a:cubicBezTo>
                  <a:pt x="3662326" y="3073378"/>
                  <a:pt x="3664937" y="3059899"/>
                  <a:pt x="3638298" y="3067494"/>
                </a:cubicBezTo>
                <a:cubicBezTo>
                  <a:pt x="3643333" y="3060328"/>
                  <a:pt x="3589079" y="3063658"/>
                  <a:pt x="3601443" y="3056355"/>
                </a:cubicBezTo>
                <a:cubicBezTo>
                  <a:pt x="3584797" y="3049384"/>
                  <a:pt x="3575923" y="3060108"/>
                  <a:pt x="3559361" y="3054005"/>
                </a:cubicBezTo>
                <a:cubicBezTo>
                  <a:pt x="3540444" y="3052269"/>
                  <a:pt x="3569896" y="3061996"/>
                  <a:pt x="3548859" y="3062094"/>
                </a:cubicBezTo>
                <a:cubicBezTo>
                  <a:pt x="3523419" y="3060901"/>
                  <a:pt x="3522848" y="3074222"/>
                  <a:pt x="3504082" y="3056779"/>
                </a:cubicBezTo>
                <a:lnTo>
                  <a:pt x="3436234" y="3047769"/>
                </a:lnTo>
                <a:cubicBezTo>
                  <a:pt x="3420764" y="3051629"/>
                  <a:pt x="3408644" y="3049227"/>
                  <a:pt x="3396914" y="3044803"/>
                </a:cubicBezTo>
                <a:cubicBezTo>
                  <a:pt x="3361398" y="3044955"/>
                  <a:pt x="3329425" y="3037856"/>
                  <a:pt x="3289720" y="3034278"/>
                </a:cubicBezTo>
                <a:cubicBezTo>
                  <a:pt x="3246348" y="3037943"/>
                  <a:pt x="3224942" y="3025667"/>
                  <a:pt x="3182509" y="3021890"/>
                </a:cubicBezTo>
                <a:cubicBezTo>
                  <a:pt x="3139731" y="3031583"/>
                  <a:pt x="3155749" y="3004773"/>
                  <a:pt x="3119879" y="3004134"/>
                </a:cubicBezTo>
                <a:cubicBezTo>
                  <a:pt x="3060941" y="3012153"/>
                  <a:pt x="3121880" y="2995117"/>
                  <a:pt x="3031656" y="2995077"/>
                </a:cubicBezTo>
                <a:cubicBezTo>
                  <a:pt x="3026453" y="2996603"/>
                  <a:pt x="3015685" y="2994367"/>
                  <a:pt x="3017018" y="2992034"/>
                </a:cubicBezTo>
                <a:cubicBezTo>
                  <a:pt x="2997245" y="2992118"/>
                  <a:pt x="2941342" y="2976346"/>
                  <a:pt x="2913012" y="2978042"/>
                </a:cubicBezTo>
                <a:cubicBezTo>
                  <a:pt x="2858481" y="2969139"/>
                  <a:pt x="2831094" y="2979433"/>
                  <a:pt x="2791382" y="2975899"/>
                </a:cubicBezTo>
                <a:cubicBezTo>
                  <a:pt x="2745836" y="2966063"/>
                  <a:pt x="2719288" y="2957529"/>
                  <a:pt x="2639738" y="2936567"/>
                </a:cubicBezTo>
                <a:lnTo>
                  <a:pt x="2369741" y="2876435"/>
                </a:lnTo>
                <a:cubicBezTo>
                  <a:pt x="2269614" y="2832081"/>
                  <a:pt x="2140023" y="2856176"/>
                  <a:pt x="2078755" y="2852909"/>
                </a:cubicBezTo>
                <a:cubicBezTo>
                  <a:pt x="2053362" y="2866100"/>
                  <a:pt x="2032778" y="2851474"/>
                  <a:pt x="2002128" y="2856835"/>
                </a:cubicBezTo>
                <a:cubicBezTo>
                  <a:pt x="1933939" y="2859736"/>
                  <a:pt x="1866254" y="2874726"/>
                  <a:pt x="1777746" y="2864566"/>
                </a:cubicBezTo>
                <a:cubicBezTo>
                  <a:pt x="1737851" y="2905864"/>
                  <a:pt x="1634115" y="2880970"/>
                  <a:pt x="1549425" y="2904556"/>
                </a:cubicBezTo>
                <a:cubicBezTo>
                  <a:pt x="1500265" y="2909373"/>
                  <a:pt x="1423030" y="2888862"/>
                  <a:pt x="1405992" y="2911144"/>
                </a:cubicBezTo>
                <a:cubicBezTo>
                  <a:pt x="1383494" y="2897507"/>
                  <a:pt x="1362438" y="2919536"/>
                  <a:pt x="1337848" y="2921491"/>
                </a:cubicBezTo>
                <a:cubicBezTo>
                  <a:pt x="1318218" y="2912820"/>
                  <a:pt x="1308478" y="2920319"/>
                  <a:pt x="1290645" y="2921985"/>
                </a:cubicBezTo>
                <a:cubicBezTo>
                  <a:pt x="1282569" y="2916637"/>
                  <a:pt x="1267476" y="2916916"/>
                  <a:pt x="1262341" y="2923190"/>
                </a:cubicBezTo>
                <a:cubicBezTo>
                  <a:pt x="1269627" y="2937654"/>
                  <a:pt x="1217209" y="2930439"/>
                  <a:pt x="1213314" y="2940415"/>
                </a:cubicBezTo>
                <a:cubicBezTo>
                  <a:pt x="1182890" y="2942495"/>
                  <a:pt x="1050782" y="2929830"/>
                  <a:pt x="1028405" y="2945799"/>
                </a:cubicBezTo>
                <a:cubicBezTo>
                  <a:pt x="966896" y="2953381"/>
                  <a:pt x="877997" y="2927977"/>
                  <a:pt x="851857" y="2928423"/>
                </a:cubicBezTo>
                <a:cubicBezTo>
                  <a:pt x="825919" y="2899251"/>
                  <a:pt x="699677" y="2976135"/>
                  <a:pt x="588681" y="2977769"/>
                </a:cubicBezTo>
                <a:cubicBezTo>
                  <a:pt x="573724" y="2974953"/>
                  <a:pt x="565729" y="2974991"/>
                  <a:pt x="561717" y="2981641"/>
                </a:cubicBezTo>
                <a:cubicBezTo>
                  <a:pt x="532860" y="2985482"/>
                  <a:pt x="475932" y="2991762"/>
                  <a:pt x="415541" y="3000819"/>
                </a:cubicBezTo>
                <a:cubicBezTo>
                  <a:pt x="370154" y="3008289"/>
                  <a:pt x="146634" y="3001788"/>
                  <a:pt x="86183" y="3009699"/>
                </a:cubicBezTo>
                <a:lnTo>
                  <a:pt x="0" y="3044978"/>
                </a:lnTo>
                <a:close/>
              </a:path>
            </a:pathLst>
          </a:custGeom>
        </p:spPr>
      </p:pic>
      <p:sp>
        <p:nvSpPr>
          <p:cNvPr id="3" name="Content Placeholder 2">
            <a:extLst>
              <a:ext uri="{FF2B5EF4-FFF2-40B4-BE49-F238E27FC236}">
                <a16:creationId xmlns:a16="http://schemas.microsoft.com/office/drawing/2014/main" id="{B2A19705-3A4A-9170-AA27-01921682FDCA}"/>
              </a:ext>
            </a:extLst>
          </p:cNvPr>
          <p:cNvSpPr>
            <a:spLocks noGrp="1"/>
          </p:cNvSpPr>
          <p:nvPr>
            <p:ph idx="1"/>
          </p:nvPr>
        </p:nvSpPr>
        <p:spPr>
          <a:xfrm>
            <a:off x="6096000" y="3703975"/>
            <a:ext cx="5257800" cy="2398713"/>
          </a:xfrm>
        </p:spPr>
        <p:txBody>
          <a:bodyPr vert="horz" lIns="91440" tIns="45720" rIns="91440" bIns="45720" rtlCol="0" anchor="ctr">
            <a:normAutofit/>
          </a:bodyPr>
          <a:lstStyle/>
          <a:p>
            <a:r>
              <a:rPr lang="en-US" sz="1900">
                <a:ea typeface="+mn-lt"/>
                <a:cs typeface="+mn-lt"/>
              </a:rPr>
              <a:t>HSBC can encourage a cooperative mindset inside the joint venture.</a:t>
            </a:r>
            <a:endParaRPr lang="en-US" sz="1900">
              <a:ea typeface="Calibri" panose="020F0502020204030204"/>
              <a:cs typeface="Calibri" panose="020F0502020204030204"/>
            </a:endParaRPr>
          </a:p>
          <a:p>
            <a:r>
              <a:rPr lang="en-US" sz="1900">
                <a:ea typeface="+mn-lt"/>
                <a:cs typeface="+mn-lt"/>
              </a:rPr>
              <a:t>They can promote collaboration and consensus-building among partners as well as employees.</a:t>
            </a:r>
            <a:endParaRPr lang="en-US" sz="1900"/>
          </a:p>
          <a:p>
            <a:r>
              <a:rPr lang="en-US" sz="1900">
                <a:ea typeface="+mn-lt"/>
                <a:cs typeface="+mn-lt"/>
              </a:rPr>
              <a:t>They can create a management framework that values leadership while encouraging candid dialogue.</a:t>
            </a:r>
            <a:endParaRPr lang="en-US" sz="1900"/>
          </a:p>
          <a:p>
            <a:endParaRPr lang="en-US" sz="1900">
              <a:ea typeface="Calibri"/>
              <a:cs typeface="Calibri"/>
            </a:endParaRPr>
          </a:p>
        </p:txBody>
      </p:sp>
      <p:sp>
        <p:nvSpPr>
          <p:cNvPr id="7" name="TextBox 6">
            <a:extLst>
              <a:ext uri="{FF2B5EF4-FFF2-40B4-BE49-F238E27FC236}">
                <a16:creationId xmlns:a16="http://schemas.microsoft.com/office/drawing/2014/main" id="{D837C7EE-E77F-4323-CE1D-2670C5BA59A7}"/>
              </a:ext>
            </a:extLst>
          </p:cNvPr>
          <p:cNvSpPr txBox="1"/>
          <p:nvPr/>
        </p:nvSpPr>
        <p:spPr>
          <a:xfrm>
            <a:off x="3142891" y="2869721"/>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(Source: Textor, 2023)</a:t>
            </a:r>
            <a:endParaRPr lang="en-US"/>
          </a:p>
        </p:txBody>
      </p:sp>
    </p:spTree>
    <p:extLst>
      <p:ext uri="{BB962C8B-B14F-4D97-AF65-F5344CB8AC3E}">
        <p14:creationId xmlns:p14="http://schemas.microsoft.com/office/powerpoint/2010/main" val="32672224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768FD5-DD7A-43C7-8DEA-1F5DB3CB5B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9F7577-19C8-B52B-1F3E-F90BD1B4C4F7}"/>
              </a:ext>
            </a:extLst>
          </p:cNvPr>
          <p:cNvSpPr>
            <a:spLocks noGrp="1"/>
          </p:cNvSpPr>
          <p:nvPr>
            <p:ph type="title"/>
          </p:nvPr>
        </p:nvSpPr>
        <p:spPr>
          <a:xfrm>
            <a:off x="976746" y="3703975"/>
            <a:ext cx="4337858" cy="2398713"/>
          </a:xfrm>
        </p:spPr>
        <p:txBody>
          <a:bodyPr>
            <a:normAutofit/>
          </a:bodyPr>
          <a:lstStyle/>
          <a:p>
            <a:pPr algn="ctr"/>
            <a:r>
              <a:rPr lang="en-US" sz="4000">
                <a:ea typeface="Calibri Light"/>
                <a:cs typeface="Calibri Light"/>
              </a:rPr>
              <a:t>Contd...</a:t>
            </a:r>
            <a:endParaRPr lang="en-US" sz="4000"/>
          </a:p>
        </p:txBody>
      </p:sp>
      <p:pic>
        <p:nvPicPr>
          <p:cNvPr id="4" name="Picture 4">
            <a:extLst>
              <a:ext uri="{FF2B5EF4-FFF2-40B4-BE49-F238E27FC236}">
                <a16:creationId xmlns:a16="http://schemas.microsoft.com/office/drawing/2014/main" id="{AB41B22E-692C-2D34-8BD7-116F1D99E2BE}"/>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5314" b="28696"/>
          <a:stretch/>
        </p:blipFill>
        <p:spPr>
          <a:xfrm>
            <a:off x="2" y="10"/>
            <a:ext cx="12191999" cy="3154014"/>
          </a:xfrm>
          <a:custGeom>
            <a:avLst/>
            <a:gdLst/>
            <a:ahLst/>
            <a:cxnLst/>
            <a:rect l="l" t="t" r="r" b="b"/>
            <a:pathLst>
              <a:path w="12191999" h="3428999">
                <a:moveTo>
                  <a:pt x="0" y="0"/>
                </a:moveTo>
                <a:lnTo>
                  <a:pt x="12191999" y="0"/>
                </a:lnTo>
                <a:lnTo>
                  <a:pt x="12191999" y="920893"/>
                </a:lnTo>
                <a:lnTo>
                  <a:pt x="12191999" y="1514929"/>
                </a:lnTo>
                <a:lnTo>
                  <a:pt x="12191999" y="3130902"/>
                </a:lnTo>
                <a:lnTo>
                  <a:pt x="12188051" y="3131476"/>
                </a:lnTo>
                <a:cubicBezTo>
                  <a:pt x="12153000" y="3135813"/>
                  <a:pt x="12133655" y="3136025"/>
                  <a:pt x="12112012" y="3138906"/>
                </a:cubicBezTo>
                <a:cubicBezTo>
                  <a:pt x="12076970" y="3145595"/>
                  <a:pt x="12039899" y="3160769"/>
                  <a:pt x="12018752" y="3165642"/>
                </a:cubicBezTo>
                <a:lnTo>
                  <a:pt x="11985122" y="3168147"/>
                </a:lnTo>
                <a:lnTo>
                  <a:pt x="11986344" y="3172878"/>
                </a:lnTo>
                <a:lnTo>
                  <a:pt x="11973852" y="3173226"/>
                </a:lnTo>
                <a:lnTo>
                  <a:pt x="11945968" y="3173341"/>
                </a:lnTo>
                <a:cubicBezTo>
                  <a:pt x="11928568" y="3174057"/>
                  <a:pt x="11880184" y="3172923"/>
                  <a:pt x="11862470" y="3174654"/>
                </a:cubicBezTo>
                <a:cubicBezTo>
                  <a:pt x="11857360" y="3179700"/>
                  <a:pt x="11849473" y="3182451"/>
                  <a:pt x="11839688" y="3183726"/>
                </a:cubicBezTo>
                <a:lnTo>
                  <a:pt x="11818138" y="3183868"/>
                </a:lnTo>
                <a:lnTo>
                  <a:pt x="11693161" y="3196027"/>
                </a:lnTo>
                <a:lnTo>
                  <a:pt x="11675978" y="3196936"/>
                </a:lnTo>
                <a:lnTo>
                  <a:pt x="11666672" y="3201013"/>
                </a:lnTo>
                <a:cubicBezTo>
                  <a:pt x="11659568" y="3201827"/>
                  <a:pt x="11639160" y="3201301"/>
                  <a:pt x="11633348" y="3201823"/>
                </a:cubicBezTo>
                <a:lnTo>
                  <a:pt x="11631806" y="3204144"/>
                </a:lnTo>
                <a:cubicBezTo>
                  <a:pt x="11613292" y="3207852"/>
                  <a:pt x="11543654" y="3220200"/>
                  <a:pt x="11522270" y="3224070"/>
                </a:cubicBezTo>
                <a:cubicBezTo>
                  <a:pt x="11517998" y="3220503"/>
                  <a:pt x="11508432" y="3226137"/>
                  <a:pt x="11503503" y="3227361"/>
                </a:cubicBezTo>
                <a:cubicBezTo>
                  <a:pt x="11502740" y="3224959"/>
                  <a:pt x="11490808" y="3224226"/>
                  <a:pt x="11487288" y="3226364"/>
                </a:cubicBezTo>
                <a:cubicBezTo>
                  <a:pt x="11403406" y="3238085"/>
                  <a:pt x="11445394" y="3213864"/>
                  <a:pt x="11397514" y="3229209"/>
                </a:cubicBezTo>
                <a:cubicBezTo>
                  <a:pt x="11389044" y="3230225"/>
                  <a:pt x="11382180" y="3229256"/>
                  <a:pt x="11376160" y="3227461"/>
                </a:cubicBezTo>
                <a:lnTo>
                  <a:pt x="11367180" y="3223774"/>
                </a:lnTo>
                <a:lnTo>
                  <a:pt x="11332420" y="3230742"/>
                </a:lnTo>
                <a:cubicBezTo>
                  <a:pt x="11315298" y="3233171"/>
                  <a:pt x="11297277" y="3234781"/>
                  <a:pt x="11278786" y="3235517"/>
                </a:cubicBezTo>
                <a:cubicBezTo>
                  <a:pt x="11274637" y="3230607"/>
                  <a:pt x="11260123" y="3237582"/>
                  <a:pt x="11253295" y="3238964"/>
                </a:cubicBezTo>
                <a:cubicBezTo>
                  <a:pt x="11253224" y="3235757"/>
                  <a:pt x="11238096" y="3234220"/>
                  <a:pt x="11232727" y="3236871"/>
                </a:cubicBezTo>
                <a:cubicBezTo>
                  <a:pt x="11119903" y="3248332"/>
                  <a:pt x="11183388" y="3218382"/>
                  <a:pt x="11115682" y="3236341"/>
                </a:cubicBezTo>
                <a:cubicBezTo>
                  <a:pt x="11104356" y="3237278"/>
                  <a:pt x="11095858" y="3235671"/>
                  <a:pt x="11088768" y="3233017"/>
                </a:cubicBezTo>
                <a:lnTo>
                  <a:pt x="11076012" y="3226390"/>
                </a:lnTo>
                <a:lnTo>
                  <a:pt x="11066016" y="3228753"/>
                </a:lnTo>
                <a:cubicBezTo>
                  <a:pt x="11028292" y="3228939"/>
                  <a:pt x="11017169" y="3222147"/>
                  <a:pt x="10995221" y="3228989"/>
                </a:cubicBezTo>
                <a:cubicBezTo>
                  <a:pt x="10962786" y="3214768"/>
                  <a:pt x="10973708" y="3227571"/>
                  <a:pt x="10949038" y="3229747"/>
                </a:cubicBezTo>
                <a:cubicBezTo>
                  <a:pt x="10929576" y="3232582"/>
                  <a:pt x="10965306" y="3238039"/>
                  <a:pt x="10946231" y="3238844"/>
                </a:cubicBezTo>
                <a:cubicBezTo>
                  <a:pt x="10925596" y="3235173"/>
                  <a:pt x="10926566" y="3246575"/>
                  <a:pt x="10905107" y="3242085"/>
                </a:cubicBezTo>
                <a:cubicBezTo>
                  <a:pt x="10910320" y="3233495"/>
                  <a:pt x="10862761" y="3243750"/>
                  <a:pt x="10861282" y="3236246"/>
                </a:cubicBezTo>
                <a:cubicBezTo>
                  <a:pt x="10843055" y="3246977"/>
                  <a:pt x="10833897" y="3233757"/>
                  <a:pt x="10809627" y="3237064"/>
                </a:cubicBezTo>
                <a:cubicBezTo>
                  <a:pt x="10798198" y="3241124"/>
                  <a:pt x="10789952" y="3241821"/>
                  <a:pt x="10778718" y="3237455"/>
                </a:cubicBezTo>
                <a:cubicBezTo>
                  <a:pt x="10726069" y="3257219"/>
                  <a:pt x="10746866" y="3238339"/>
                  <a:pt x="10697595" y="3245939"/>
                </a:cubicBezTo>
                <a:cubicBezTo>
                  <a:pt x="10655146" y="3253933"/>
                  <a:pt x="10607026" y="3259119"/>
                  <a:pt x="10565970" y="3278201"/>
                </a:cubicBezTo>
                <a:cubicBezTo>
                  <a:pt x="10558434" y="3283608"/>
                  <a:pt x="10539930" y="3285654"/>
                  <a:pt x="10524645" y="3282773"/>
                </a:cubicBezTo>
                <a:cubicBezTo>
                  <a:pt x="10522018" y="3282276"/>
                  <a:pt x="10519582" y="3281649"/>
                  <a:pt x="10517421" y="3280913"/>
                </a:cubicBezTo>
                <a:cubicBezTo>
                  <a:pt x="10481928" y="3283832"/>
                  <a:pt x="10352108" y="3296870"/>
                  <a:pt x="10311683" y="3300288"/>
                </a:cubicBezTo>
                <a:cubicBezTo>
                  <a:pt x="10308410" y="3293342"/>
                  <a:pt x="10287968" y="3305875"/>
                  <a:pt x="10274873" y="3301423"/>
                </a:cubicBezTo>
                <a:cubicBezTo>
                  <a:pt x="10265494" y="3297516"/>
                  <a:pt x="10257104" y="3300407"/>
                  <a:pt x="10247307" y="3300714"/>
                </a:cubicBezTo>
                <a:cubicBezTo>
                  <a:pt x="10234401" y="3297643"/>
                  <a:pt x="10192308" y="3303190"/>
                  <a:pt x="10181334" y="3307168"/>
                </a:cubicBezTo>
                <a:cubicBezTo>
                  <a:pt x="10155109" y="3320992"/>
                  <a:pt x="10095518" y="3310726"/>
                  <a:pt x="10073729" y="3321318"/>
                </a:cubicBezTo>
                <a:cubicBezTo>
                  <a:pt x="10065823" y="3322872"/>
                  <a:pt x="10058087" y="3323501"/>
                  <a:pt x="10050495" y="3323554"/>
                </a:cubicBezTo>
                <a:lnTo>
                  <a:pt x="10029247" y="3322387"/>
                </a:lnTo>
                <a:lnTo>
                  <a:pt x="10023206" y="3319426"/>
                </a:lnTo>
                <a:lnTo>
                  <a:pt x="10010221" y="3320159"/>
                </a:lnTo>
                <a:lnTo>
                  <a:pt x="10006500" y="3319709"/>
                </a:lnTo>
                <a:cubicBezTo>
                  <a:pt x="9999392" y="3318836"/>
                  <a:pt x="9992376" y="3318075"/>
                  <a:pt x="9985433" y="3317775"/>
                </a:cubicBezTo>
                <a:cubicBezTo>
                  <a:pt x="9994564" y="3332623"/>
                  <a:pt x="9927872" y="3317665"/>
                  <a:pt x="9947096" y="3329673"/>
                </a:cubicBezTo>
                <a:cubicBezTo>
                  <a:pt x="9910530" y="3330603"/>
                  <a:pt x="9938422" y="3341787"/>
                  <a:pt x="9894468" y="3331125"/>
                </a:cubicBezTo>
                <a:cubicBezTo>
                  <a:pt x="9837697" y="3343266"/>
                  <a:pt x="9748207" y="3338748"/>
                  <a:pt x="9703741" y="3357170"/>
                </a:cubicBezTo>
                <a:cubicBezTo>
                  <a:pt x="9709264" y="3350136"/>
                  <a:pt x="9685337" y="3344679"/>
                  <a:pt x="9668763" y="3348169"/>
                </a:cubicBezTo>
                <a:cubicBezTo>
                  <a:pt x="9688139" y="3320571"/>
                  <a:pt x="9603232" y="3373038"/>
                  <a:pt x="9588644" y="3354205"/>
                </a:cubicBezTo>
                <a:cubicBezTo>
                  <a:pt x="9587925" y="3371689"/>
                  <a:pt x="9513642" y="3401336"/>
                  <a:pt x="9478680" y="3386990"/>
                </a:cubicBezTo>
                <a:cubicBezTo>
                  <a:pt x="9425416" y="3390492"/>
                  <a:pt x="9387699" y="3404944"/>
                  <a:pt x="9331856" y="3399166"/>
                </a:cubicBezTo>
                <a:cubicBezTo>
                  <a:pt x="9330123" y="3401505"/>
                  <a:pt x="9327283" y="3403463"/>
                  <a:pt x="9323679" y="3405145"/>
                </a:cubicBezTo>
                <a:lnTo>
                  <a:pt x="9311620" y="3409223"/>
                </a:lnTo>
                <a:lnTo>
                  <a:pt x="9309289" y="3408926"/>
                </a:lnTo>
                <a:cubicBezTo>
                  <a:pt x="9300131" y="3408873"/>
                  <a:pt x="9295442" y="3409859"/>
                  <a:pt x="9292731" y="3411301"/>
                </a:cubicBezTo>
                <a:lnTo>
                  <a:pt x="9290814" y="3413412"/>
                </a:lnTo>
                <a:lnTo>
                  <a:pt x="9279990" y="3415541"/>
                </a:lnTo>
                <a:lnTo>
                  <a:pt x="9260104" y="3421077"/>
                </a:lnTo>
                <a:lnTo>
                  <a:pt x="9255034" y="3420853"/>
                </a:lnTo>
                <a:lnTo>
                  <a:pt x="9222941" y="3427242"/>
                </a:lnTo>
                <a:lnTo>
                  <a:pt x="9221858" y="3426731"/>
                </a:lnTo>
                <a:cubicBezTo>
                  <a:pt x="9218700" y="3425733"/>
                  <a:pt x="9214983" y="3425271"/>
                  <a:pt x="9210014" y="3425917"/>
                </a:cubicBezTo>
                <a:cubicBezTo>
                  <a:pt x="9208256" y="3416158"/>
                  <a:pt x="9203342" y="3422957"/>
                  <a:pt x="9188839" y="3425728"/>
                </a:cubicBezTo>
                <a:cubicBezTo>
                  <a:pt x="9182870" y="3411188"/>
                  <a:pt x="9147335" y="3424352"/>
                  <a:pt x="9132080" y="3417886"/>
                </a:cubicBezTo>
                <a:cubicBezTo>
                  <a:pt x="9121557" y="3420249"/>
                  <a:pt x="9110321" y="3422482"/>
                  <a:pt x="9098549" y="3424480"/>
                </a:cubicBezTo>
                <a:lnTo>
                  <a:pt x="9003970" y="3425484"/>
                </a:lnTo>
                <a:lnTo>
                  <a:pt x="8904921" y="3413774"/>
                </a:lnTo>
                <a:cubicBezTo>
                  <a:pt x="8868284" y="3413519"/>
                  <a:pt x="8836559" y="3409171"/>
                  <a:pt x="8805551" y="3412237"/>
                </a:cubicBezTo>
                <a:cubicBezTo>
                  <a:pt x="8792955" y="3408854"/>
                  <a:pt x="8781083" y="3407488"/>
                  <a:pt x="8769572" y="3412551"/>
                </a:cubicBezTo>
                <a:cubicBezTo>
                  <a:pt x="8735382" y="3410862"/>
                  <a:pt x="8727105" y="3403632"/>
                  <a:pt x="8705440" y="3409271"/>
                </a:cubicBezTo>
                <a:cubicBezTo>
                  <a:pt x="8686231" y="3397576"/>
                  <a:pt x="8685094" y="3402040"/>
                  <a:pt x="8676067" y="3405389"/>
                </a:cubicBezTo>
                <a:lnTo>
                  <a:pt x="8674779" y="3405628"/>
                </a:lnTo>
                <a:lnTo>
                  <a:pt x="8672154" y="3403956"/>
                </a:lnTo>
                <a:lnTo>
                  <a:pt x="8666720" y="3403182"/>
                </a:lnTo>
                <a:lnTo>
                  <a:pt x="8651886" y="3403680"/>
                </a:lnTo>
                <a:lnTo>
                  <a:pt x="8646307" y="3404298"/>
                </a:lnTo>
                <a:cubicBezTo>
                  <a:pt x="8642465" y="3404565"/>
                  <a:pt x="8639912" y="3404534"/>
                  <a:pt x="8638145" y="3404287"/>
                </a:cubicBezTo>
                <a:lnTo>
                  <a:pt x="8637941" y="3404149"/>
                </a:lnTo>
                <a:lnTo>
                  <a:pt x="8630296" y="3404406"/>
                </a:lnTo>
                <a:cubicBezTo>
                  <a:pt x="8617394" y="3405155"/>
                  <a:pt x="8604838" y="3406180"/>
                  <a:pt x="8592887" y="3407398"/>
                </a:cubicBezTo>
                <a:cubicBezTo>
                  <a:pt x="8582781" y="3399722"/>
                  <a:pt x="8538622" y="3408789"/>
                  <a:pt x="8543455" y="3394319"/>
                </a:cubicBezTo>
                <a:cubicBezTo>
                  <a:pt x="8527334" y="3395534"/>
                  <a:pt x="8517583" y="3401542"/>
                  <a:pt x="8523012" y="3392051"/>
                </a:cubicBezTo>
                <a:cubicBezTo>
                  <a:pt x="8517705" y="3392178"/>
                  <a:pt x="8514435" y="3391372"/>
                  <a:pt x="8512093" y="3390108"/>
                </a:cubicBezTo>
                <a:lnTo>
                  <a:pt x="8511416" y="3389513"/>
                </a:lnTo>
                <a:lnTo>
                  <a:pt x="8475551" y="3392450"/>
                </a:lnTo>
                <a:lnTo>
                  <a:pt x="8470789" y="3391736"/>
                </a:lnTo>
                <a:lnTo>
                  <a:pt x="8447414" y="3395064"/>
                </a:lnTo>
                <a:lnTo>
                  <a:pt x="8435335" y="3396028"/>
                </a:lnTo>
                <a:lnTo>
                  <a:pt x="8431923" y="3397855"/>
                </a:lnTo>
                <a:cubicBezTo>
                  <a:pt x="8428239" y="3398965"/>
                  <a:pt x="8422959" y="3399444"/>
                  <a:pt x="8414099" y="3398491"/>
                </a:cubicBezTo>
                <a:lnTo>
                  <a:pt x="8412049" y="3397978"/>
                </a:lnTo>
                <a:lnTo>
                  <a:pt x="8397349" y="3400683"/>
                </a:lnTo>
                <a:cubicBezTo>
                  <a:pt x="8392615" y="3401933"/>
                  <a:pt x="8388424" y="3403524"/>
                  <a:pt x="8385030" y="3405585"/>
                </a:cubicBezTo>
                <a:cubicBezTo>
                  <a:pt x="8334977" y="3394568"/>
                  <a:pt x="8287750" y="3404648"/>
                  <a:pt x="8233422" y="3402742"/>
                </a:cubicBezTo>
                <a:cubicBezTo>
                  <a:pt x="8209936" y="3385601"/>
                  <a:pt x="8116056" y="3406588"/>
                  <a:pt x="8102569" y="3423208"/>
                </a:cubicBezTo>
                <a:cubicBezTo>
                  <a:pt x="8102264" y="3408645"/>
                  <a:pt x="8034186" y="3428475"/>
                  <a:pt x="8016625" y="3428989"/>
                </a:cubicBezTo>
                <a:cubicBezTo>
                  <a:pt x="8010771" y="3429161"/>
                  <a:pt x="8010530" y="3427186"/>
                  <a:pt x="8020284" y="3421076"/>
                </a:cubicBezTo>
                <a:cubicBezTo>
                  <a:pt x="8001623" y="3422777"/>
                  <a:pt x="7982361" y="3415208"/>
                  <a:pt x="7992871" y="3409037"/>
                </a:cubicBezTo>
                <a:cubicBezTo>
                  <a:pt x="7936181" y="3422244"/>
                  <a:pt x="7852511" y="3409112"/>
                  <a:pt x="7788452" y="3415110"/>
                </a:cubicBezTo>
                <a:cubicBezTo>
                  <a:pt x="7753529" y="3400598"/>
                  <a:pt x="7772461" y="3414025"/>
                  <a:pt x="7736237" y="3411311"/>
                </a:cubicBezTo>
                <a:cubicBezTo>
                  <a:pt x="7746145" y="3424670"/>
                  <a:pt x="7692261" y="3403816"/>
                  <a:pt x="7690279" y="3418893"/>
                </a:cubicBezTo>
                <a:cubicBezTo>
                  <a:pt x="7683750" y="3417921"/>
                  <a:pt x="7677487" y="3416505"/>
                  <a:pt x="7671219" y="3414970"/>
                </a:cubicBezTo>
                <a:lnTo>
                  <a:pt x="7667928" y="3414173"/>
                </a:lnTo>
                <a:lnTo>
                  <a:pt x="7654774" y="3413595"/>
                </a:lnTo>
                <a:lnTo>
                  <a:pt x="7651067" y="3410171"/>
                </a:lnTo>
                <a:lnTo>
                  <a:pt x="7631267" y="3406963"/>
                </a:lnTo>
                <a:cubicBezTo>
                  <a:pt x="7623851" y="3406267"/>
                  <a:pt x="7615871" y="3406106"/>
                  <a:pt x="7607053" y="3406809"/>
                </a:cubicBezTo>
                <a:cubicBezTo>
                  <a:pt x="7585359" y="3412784"/>
                  <a:pt x="7551579" y="3405461"/>
                  <a:pt x="7521027" y="3405904"/>
                </a:cubicBezTo>
                <a:lnTo>
                  <a:pt x="7506997" y="3407754"/>
                </a:lnTo>
                <a:lnTo>
                  <a:pt x="7461204" y="3404669"/>
                </a:lnTo>
                <a:cubicBezTo>
                  <a:pt x="7448169" y="3404071"/>
                  <a:pt x="7434640" y="3403756"/>
                  <a:pt x="7420396" y="3403975"/>
                </a:cubicBezTo>
                <a:lnTo>
                  <a:pt x="7393955" y="3405447"/>
                </a:lnTo>
                <a:lnTo>
                  <a:pt x="7387024" y="3404227"/>
                </a:lnTo>
                <a:cubicBezTo>
                  <a:pt x="7374952" y="3404363"/>
                  <a:pt x="7358975" y="3408656"/>
                  <a:pt x="7360398" y="3403441"/>
                </a:cubicBezTo>
                <a:lnTo>
                  <a:pt x="7346837" y="3405249"/>
                </a:lnTo>
                <a:lnTo>
                  <a:pt x="7333451" y="3401087"/>
                </a:lnTo>
                <a:cubicBezTo>
                  <a:pt x="7331985" y="3400120"/>
                  <a:pt x="7330882" y="3399091"/>
                  <a:pt x="7330179" y="3398037"/>
                </a:cubicBezTo>
                <a:lnTo>
                  <a:pt x="7311232" y="3399406"/>
                </a:lnTo>
                <a:lnTo>
                  <a:pt x="7295699" y="3396426"/>
                </a:lnTo>
                <a:lnTo>
                  <a:pt x="7282158" y="3398374"/>
                </a:lnTo>
                <a:lnTo>
                  <a:pt x="7276538" y="3397935"/>
                </a:lnTo>
                <a:lnTo>
                  <a:pt x="7262569" y="3396460"/>
                </a:lnTo>
                <a:cubicBezTo>
                  <a:pt x="7255407" y="3395426"/>
                  <a:pt x="7247392" y="3394180"/>
                  <a:pt x="7238468" y="3393183"/>
                </a:cubicBezTo>
                <a:lnTo>
                  <a:pt x="7230949" y="3392727"/>
                </a:lnTo>
                <a:lnTo>
                  <a:pt x="7214580" y="3387715"/>
                </a:lnTo>
                <a:cubicBezTo>
                  <a:pt x="7202670" y="3383926"/>
                  <a:pt x="7193296" y="3381373"/>
                  <a:pt x="7182893" y="3383429"/>
                </a:cubicBezTo>
                <a:cubicBezTo>
                  <a:pt x="7165160" y="3378534"/>
                  <a:pt x="7152772" y="3364815"/>
                  <a:pt x="7127104" y="3368475"/>
                </a:cubicBezTo>
                <a:cubicBezTo>
                  <a:pt x="7134894" y="3362260"/>
                  <a:pt x="7098599" y="3367723"/>
                  <a:pt x="7094311" y="3361339"/>
                </a:cubicBezTo>
                <a:cubicBezTo>
                  <a:pt x="7092331" y="3356198"/>
                  <a:pt x="7080860" y="3356657"/>
                  <a:pt x="7072124" y="3354762"/>
                </a:cubicBezTo>
                <a:cubicBezTo>
                  <a:pt x="7065898" y="3349511"/>
                  <a:pt x="7021942" y="3344717"/>
                  <a:pt x="7006638" y="3345473"/>
                </a:cubicBezTo>
                <a:cubicBezTo>
                  <a:pt x="6963504" y="3350697"/>
                  <a:pt x="6928807" y="3329559"/>
                  <a:pt x="6894320" y="3333192"/>
                </a:cubicBezTo>
                <a:cubicBezTo>
                  <a:pt x="6885290" y="3332697"/>
                  <a:pt x="6877803" y="3331507"/>
                  <a:pt x="6871318" y="3329892"/>
                </a:cubicBezTo>
                <a:lnTo>
                  <a:pt x="6855157" y="3324330"/>
                </a:lnTo>
                <a:cubicBezTo>
                  <a:pt x="6854956" y="3323109"/>
                  <a:pt x="6854755" y="3321887"/>
                  <a:pt x="6854555" y="3320665"/>
                </a:cubicBezTo>
                <a:lnTo>
                  <a:pt x="6842483" y="3318413"/>
                </a:lnTo>
                <a:lnTo>
                  <a:pt x="6840027" y="3317245"/>
                </a:lnTo>
                <a:cubicBezTo>
                  <a:pt x="6835354" y="3315001"/>
                  <a:pt x="6830588" y="3312868"/>
                  <a:pt x="6825185" y="3311114"/>
                </a:cubicBezTo>
                <a:cubicBezTo>
                  <a:pt x="6810331" y="3324866"/>
                  <a:pt x="6776772" y="3298463"/>
                  <a:pt x="6774755" y="3312168"/>
                </a:cubicBezTo>
                <a:cubicBezTo>
                  <a:pt x="6742477" y="3304924"/>
                  <a:pt x="6749024" y="3319870"/>
                  <a:pt x="6728129" y="3301832"/>
                </a:cubicBezTo>
                <a:cubicBezTo>
                  <a:pt x="6661764" y="3299056"/>
                  <a:pt x="6593104" y="3275946"/>
                  <a:pt x="6527587" y="3280829"/>
                </a:cubicBezTo>
                <a:cubicBezTo>
                  <a:pt x="6542935" y="3276465"/>
                  <a:pt x="6531033" y="3266920"/>
                  <a:pt x="6511742" y="3266067"/>
                </a:cubicBezTo>
                <a:cubicBezTo>
                  <a:pt x="6570025" y="3248440"/>
                  <a:pt x="6418649" y="3271458"/>
                  <a:pt x="6434953" y="3253360"/>
                </a:cubicBezTo>
                <a:cubicBezTo>
                  <a:pt x="6407781" y="3267048"/>
                  <a:pt x="6300040" y="3274313"/>
                  <a:pt x="6292331" y="3255322"/>
                </a:cubicBezTo>
                <a:cubicBezTo>
                  <a:pt x="6242057" y="3246469"/>
                  <a:pt x="6188266" y="3249680"/>
                  <a:pt x="6149913" y="3232917"/>
                </a:cubicBezTo>
                <a:cubicBezTo>
                  <a:pt x="6144898" y="3234391"/>
                  <a:pt x="6139526" y="3235322"/>
                  <a:pt x="6133930" y="3235867"/>
                </a:cubicBezTo>
                <a:lnTo>
                  <a:pt x="6117554" y="3236464"/>
                </a:lnTo>
                <a:lnTo>
                  <a:pt x="6116039" y="3235720"/>
                </a:lnTo>
                <a:cubicBezTo>
                  <a:pt x="6108393" y="3233681"/>
                  <a:pt x="6102936" y="3233437"/>
                  <a:pt x="6098459" y="3233988"/>
                </a:cubicBezTo>
                <a:lnTo>
                  <a:pt x="6093630" y="3235240"/>
                </a:lnTo>
                <a:lnTo>
                  <a:pt x="6081261" y="3234563"/>
                </a:lnTo>
                <a:lnTo>
                  <a:pt x="6056067" y="3234608"/>
                </a:lnTo>
                <a:lnTo>
                  <a:pt x="6052129" y="3233324"/>
                </a:lnTo>
                <a:lnTo>
                  <a:pt x="6015338" y="3231378"/>
                </a:lnTo>
                <a:cubicBezTo>
                  <a:pt x="6015291" y="3231165"/>
                  <a:pt x="6015245" y="3230951"/>
                  <a:pt x="6015198" y="3230737"/>
                </a:cubicBezTo>
                <a:cubicBezTo>
                  <a:pt x="6014048" y="3229257"/>
                  <a:pt x="6011617" y="3228081"/>
                  <a:pt x="6006436" y="3227508"/>
                </a:cubicBezTo>
                <a:cubicBezTo>
                  <a:pt x="6019781" y="3219395"/>
                  <a:pt x="6005305" y="3223709"/>
                  <a:pt x="5988851" y="3222735"/>
                </a:cubicBezTo>
                <a:cubicBezTo>
                  <a:pt x="6005907" y="3209918"/>
                  <a:pt x="5955918" y="3212588"/>
                  <a:pt x="5952863" y="3204137"/>
                </a:cubicBezTo>
                <a:cubicBezTo>
                  <a:pt x="5940395" y="3203711"/>
                  <a:pt x="5927517" y="3203028"/>
                  <a:pt x="5914548" y="3202041"/>
                </a:cubicBezTo>
                <a:lnTo>
                  <a:pt x="5907020" y="3201283"/>
                </a:lnTo>
                <a:cubicBezTo>
                  <a:pt x="5906995" y="3201231"/>
                  <a:pt x="5906969" y="3201180"/>
                  <a:pt x="5906944" y="3201129"/>
                </a:cubicBezTo>
                <a:cubicBezTo>
                  <a:pt x="5905471" y="3200668"/>
                  <a:pt x="5903056" y="3200308"/>
                  <a:pt x="5899155" y="3200053"/>
                </a:cubicBezTo>
                <a:lnTo>
                  <a:pt x="5893294" y="3199901"/>
                </a:lnTo>
                <a:lnTo>
                  <a:pt x="5878691" y="3198431"/>
                </a:lnTo>
                <a:lnTo>
                  <a:pt x="5874165" y="3197003"/>
                </a:lnTo>
                <a:lnTo>
                  <a:pt x="5873092" y="3195108"/>
                </a:lnTo>
                <a:lnTo>
                  <a:pt x="5871658" y="3195162"/>
                </a:lnTo>
                <a:cubicBezTo>
                  <a:pt x="5860152" y="3197097"/>
                  <a:pt x="5855231" y="3201097"/>
                  <a:pt x="5846928" y="3187725"/>
                </a:cubicBezTo>
                <a:cubicBezTo>
                  <a:pt x="5821379" y="3190142"/>
                  <a:pt x="5819686" y="3182343"/>
                  <a:pt x="5788468" y="3176316"/>
                </a:cubicBezTo>
                <a:cubicBezTo>
                  <a:pt x="5773119" y="3179521"/>
                  <a:pt x="5762947" y="3176704"/>
                  <a:pt x="5753823" y="3171919"/>
                </a:cubicBezTo>
                <a:cubicBezTo>
                  <a:pt x="5721557" y="3170726"/>
                  <a:pt x="5694983" y="3162549"/>
                  <a:pt x="5660194" y="3157536"/>
                </a:cubicBezTo>
                <a:cubicBezTo>
                  <a:pt x="5619608" y="3159495"/>
                  <a:pt x="5604384" y="3146636"/>
                  <a:pt x="5567188" y="3141325"/>
                </a:cubicBezTo>
                <a:cubicBezTo>
                  <a:pt x="5530345" y="3148235"/>
                  <a:pt x="5543868" y="3129416"/>
                  <a:pt x="5526178" y="3123274"/>
                </a:cubicBezTo>
                <a:lnTo>
                  <a:pt x="5520866" y="3122322"/>
                </a:lnTo>
                <a:lnTo>
                  <a:pt x="5506009" y="3122332"/>
                </a:lnTo>
                <a:lnTo>
                  <a:pt x="5500363" y="3122766"/>
                </a:lnTo>
                <a:cubicBezTo>
                  <a:pt x="5496497" y="3122905"/>
                  <a:pt x="5493953" y="3122792"/>
                  <a:pt x="5492228" y="3122486"/>
                </a:cubicBezTo>
                <a:lnTo>
                  <a:pt x="5492044" y="3122342"/>
                </a:lnTo>
                <a:lnTo>
                  <a:pt x="5484386" y="3122347"/>
                </a:lnTo>
                <a:cubicBezTo>
                  <a:pt x="5471420" y="3122670"/>
                  <a:pt x="5458764" y="3123280"/>
                  <a:pt x="5446679" y="3124105"/>
                </a:cubicBezTo>
                <a:cubicBezTo>
                  <a:pt x="5437659" y="3116107"/>
                  <a:pt x="5392392" y="3123709"/>
                  <a:pt x="5399188" y="3109418"/>
                </a:cubicBezTo>
                <a:cubicBezTo>
                  <a:pt x="5382948" y="3110102"/>
                  <a:pt x="5372407" y="3115781"/>
                  <a:pt x="5379117" y="3106482"/>
                </a:cubicBezTo>
                <a:cubicBezTo>
                  <a:pt x="5373809" y="3106435"/>
                  <a:pt x="5370660" y="3105521"/>
                  <a:pt x="5368499" y="3104181"/>
                </a:cubicBezTo>
                <a:lnTo>
                  <a:pt x="5367902" y="3103566"/>
                </a:lnTo>
                <a:lnTo>
                  <a:pt x="5331747" y="3105319"/>
                </a:lnTo>
                <a:lnTo>
                  <a:pt x="5327095" y="3104450"/>
                </a:lnTo>
                <a:lnTo>
                  <a:pt x="5303337" y="3107003"/>
                </a:lnTo>
                <a:lnTo>
                  <a:pt x="5291164" y="3107570"/>
                </a:lnTo>
                <a:lnTo>
                  <a:pt x="5287515" y="3109282"/>
                </a:lnTo>
                <a:cubicBezTo>
                  <a:pt x="5283689" y="3110269"/>
                  <a:pt x="5278356" y="3110573"/>
                  <a:pt x="5269654" y="3109330"/>
                </a:cubicBezTo>
                <a:lnTo>
                  <a:pt x="5267681" y="3108752"/>
                </a:lnTo>
                <a:lnTo>
                  <a:pt x="5252655" y="3110969"/>
                </a:lnTo>
                <a:cubicBezTo>
                  <a:pt x="5247766" y="3112062"/>
                  <a:pt x="5243369" y="3113511"/>
                  <a:pt x="5239703" y="3115460"/>
                </a:cubicBezTo>
                <a:cubicBezTo>
                  <a:pt x="5191311" y="3102811"/>
                  <a:pt x="5142849" y="3111324"/>
                  <a:pt x="5088947" y="3107634"/>
                </a:cubicBezTo>
                <a:cubicBezTo>
                  <a:pt x="5027989" y="3108214"/>
                  <a:pt x="4985627" y="3110432"/>
                  <a:pt x="4945514" y="3110162"/>
                </a:cubicBezTo>
                <a:cubicBezTo>
                  <a:pt x="4926678" y="3111245"/>
                  <a:pt x="4789238" y="3111826"/>
                  <a:pt x="4800559" y="3106010"/>
                </a:cubicBezTo>
                <a:cubicBezTo>
                  <a:pt x="4742239" y="3117333"/>
                  <a:pt x="4708324" y="3101468"/>
                  <a:pt x="4643642" y="3105351"/>
                </a:cubicBezTo>
                <a:cubicBezTo>
                  <a:pt x="4610808" y="3089712"/>
                  <a:pt x="4627845" y="3103743"/>
                  <a:pt x="4592107" y="3099840"/>
                </a:cubicBezTo>
                <a:cubicBezTo>
                  <a:pt x="4600157" y="3113506"/>
                  <a:pt x="4549287" y="3090911"/>
                  <a:pt x="4545249" y="3105899"/>
                </a:cubicBezTo>
                <a:cubicBezTo>
                  <a:pt x="4538872" y="3104716"/>
                  <a:pt x="4532825" y="3103094"/>
                  <a:pt x="4526782" y="3101355"/>
                </a:cubicBezTo>
                <a:lnTo>
                  <a:pt x="4523614" y="3100453"/>
                </a:lnTo>
                <a:lnTo>
                  <a:pt x="4510579" y="3099442"/>
                </a:lnTo>
                <a:lnTo>
                  <a:pt x="4507348" y="3095901"/>
                </a:lnTo>
                <a:lnTo>
                  <a:pt x="4348949" y="3090220"/>
                </a:lnTo>
                <a:cubicBezTo>
                  <a:pt x="4335046" y="3092487"/>
                  <a:pt x="4290056" y="3092155"/>
                  <a:pt x="4280362" y="3087618"/>
                </a:cubicBezTo>
                <a:cubicBezTo>
                  <a:pt x="4270739" y="3086627"/>
                  <a:pt x="4260237" y="3088220"/>
                  <a:pt x="4254634" y="3083366"/>
                </a:cubicBezTo>
                <a:cubicBezTo>
                  <a:pt x="4233731" y="3080512"/>
                  <a:pt x="4185859" y="3073948"/>
                  <a:pt x="4154942" y="3070490"/>
                </a:cubicBezTo>
                <a:cubicBezTo>
                  <a:pt x="4138280" y="3076599"/>
                  <a:pt x="4112117" y="3064194"/>
                  <a:pt x="4069131" y="3062612"/>
                </a:cubicBezTo>
                <a:cubicBezTo>
                  <a:pt x="4050897" y="3069679"/>
                  <a:pt x="4040160" y="3061449"/>
                  <a:pt x="4005249" y="3070810"/>
                </a:cubicBezTo>
                <a:cubicBezTo>
                  <a:pt x="4003818" y="3069842"/>
                  <a:pt x="4002032" y="3068943"/>
                  <a:pt x="3999945" y="3068139"/>
                </a:cubicBezTo>
                <a:cubicBezTo>
                  <a:pt x="3987818" y="3063468"/>
                  <a:pt x="3968381" y="3062958"/>
                  <a:pt x="3956529" y="3067000"/>
                </a:cubicBezTo>
                <a:cubicBezTo>
                  <a:pt x="3900898" y="3079382"/>
                  <a:pt x="3850463" y="3077929"/>
                  <a:pt x="3803031" y="3079823"/>
                </a:cubicBezTo>
                <a:cubicBezTo>
                  <a:pt x="3749421" y="3080464"/>
                  <a:pt x="3785521" y="3065630"/>
                  <a:pt x="3718229" y="3077134"/>
                </a:cubicBezTo>
                <a:cubicBezTo>
                  <a:pt x="3711244" y="3071611"/>
                  <a:pt x="3702770" y="3071184"/>
                  <a:pt x="3688357" y="3073468"/>
                </a:cubicBezTo>
                <a:cubicBezTo>
                  <a:pt x="3662326" y="3073378"/>
                  <a:pt x="3664937" y="3059899"/>
                  <a:pt x="3638298" y="3067494"/>
                </a:cubicBezTo>
                <a:cubicBezTo>
                  <a:pt x="3643333" y="3060328"/>
                  <a:pt x="3589079" y="3063658"/>
                  <a:pt x="3601443" y="3056355"/>
                </a:cubicBezTo>
                <a:cubicBezTo>
                  <a:pt x="3584797" y="3049384"/>
                  <a:pt x="3575923" y="3060108"/>
                  <a:pt x="3559361" y="3054005"/>
                </a:cubicBezTo>
                <a:cubicBezTo>
                  <a:pt x="3540444" y="3052269"/>
                  <a:pt x="3569896" y="3061996"/>
                  <a:pt x="3548859" y="3062094"/>
                </a:cubicBezTo>
                <a:cubicBezTo>
                  <a:pt x="3523419" y="3060901"/>
                  <a:pt x="3522848" y="3074222"/>
                  <a:pt x="3504082" y="3056779"/>
                </a:cubicBezTo>
                <a:lnTo>
                  <a:pt x="3436234" y="3047769"/>
                </a:lnTo>
                <a:cubicBezTo>
                  <a:pt x="3420764" y="3051629"/>
                  <a:pt x="3408644" y="3049227"/>
                  <a:pt x="3396914" y="3044803"/>
                </a:cubicBezTo>
                <a:cubicBezTo>
                  <a:pt x="3361398" y="3044955"/>
                  <a:pt x="3329425" y="3037856"/>
                  <a:pt x="3289720" y="3034278"/>
                </a:cubicBezTo>
                <a:cubicBezTo>
                  <a:pt x="3246348" y="3037943"/>
                  <a:pt x="3224942" y="3025667"/>
                  <a:pt x="3182509" y="3021890"/>
                </a:cubicBezTo>
                <a:cubicBezTo>
                  <a:pt x="3139731" y="3031583"/>
                  <a:pt x="3155749" y="3004773"/>
                  <a:pt x="3119879" y="3004134"/>
                </a:cubicBezTo>
                <a:cubicBezTo>
                  <a:pt x="3060941" y="3012153"/>
                  <a:pt x="3121880" y="2995117"/>
                  <a:pt x="3031656" y="2995077"/>
                </a:cubicBezTo>
                <a:cubicBezTo>
                  <a:pt x="3026453" y="2996603"/>
                  <a:pt x="3015685" y="2994367"/>
                  <a:pt x="3017018" y="2992034"/>
                </a:cubicBezTo>
                <a:cubicBezTo>
                  <a:pt x="2997245" y="2992118"/>
                  <a:pt x="2941342" y="2976346"/>
                  <a:pt x="2913012" y="2978042"/>
                </a:cubicBezTo>
                <a:cubicBezTo>
                  <a:pt x="2858481" y="2969139"/>
                  <a:pt x="2831094" y="2979433"/>
                  <a:pt x="2791382" y="2975899"/>
                </a:cubicBezTo>
                <a:cubicBezTo>
                  <a:pt x="2745836" y="2966063"/>
                  <a:pt x="2719288" y="2957529"/>
                  <a:pt x="2639738" y="2936567"/>
                </a:cubicBezTo>
                <a:lnTo>
                  <a:pt x="2369741" y="2876435"/>
                </a:lnTo>
                <a:cubicBezTo>
                  <a:pt x="2269614" y="2832081"/>
                  <a:pt x="2140023" y="2856176"/>
                  <a:pt x="2078755" y="2852909"/>
                </a:cubicBezTo>
                <a:cubicBezTo>
                  <a:pt x="2053362" y="2866100"/>
                  <a:pt x="2032778" y="2851474"/>
                  <a:pt x="2002128" y="2856835"/>
                </a:cubicBezTo>
                <a:cubicBezTo>
                  <a:pt x="1933939" y="2859736"/>
                  <a:pt x="1866254" y="2874726"/>
                  <a:pt x="1777746" y="2864566"/>
                </a:cubicBezTo>
                <a:cubicBezTo>
                  <a:pt x="1737851" y="2905864"/>
                  <a:pt x="1634115" y="2880970"/>
                  <a:pt x="1549425" y="2904556"/>
                </a:cubicBezTo>
                <a:cubicBezTo>
                  <a:pt x="1500265" y="2909373"/>
                  <a:pt x="1423030" y="2888862"/>
                  <a:pt x="1405992" y="2911144"/>
                </a:cubicBezTo>
                <a:cubicBezTo>
                  <a:pt x="1383494" y="2897507"/>
                  <a:pt x="1362438" y="2919536"/>
                  <a:pt x="1337848" y="2921491"/>
                </a:cubicBezTo>
                <a:cubicBezTo>
                  <a:pt x="1318218" y="2912820"/>
                  <a:pt x="1308478" y="2920319"/>
                  <a:pt x="1290645" y="2921985"/>
                </a:cubicBezTo>
                <a:cubicBezTo>
                  <a:pt x="1282569" y="2916637"/>
                  <a:pt x="1267476" y="2916916"/>
                  <a:pt x="1262341" y="2923190"/>
                </a:cubicBezTo>
                <a:cubicBezTo>
                  <a:pt x="1269627" y="2937654"/>
                  <a:pt x="1217209" y="2930439"/>
                  <a:pt x="1213314" y="2940415"/>
                </a:cubicBezTo>
                <a:cubicBezTo>
                  <a:pt x="1182890" y="2942495"/>
                  <a:pt x="1050782" y="2929830"/>
                  <a:pt x="1028405" y="2945799"/>
                </a:cubicBezTo>
                <a:cubicBezTo>
                  <a:pt x="966896" y="2953381"/>
                  <a:pt x="877997" y="2927977"/>
                  <a:pt x="851857" y="2928423"/>
                </a:cubicBezTo>
                <a:cubicBezTo>
                  <a:pt x="825919" y="2899251"/>
                  <a:pt x="699677" y="2976135"/>
                  <a:pt x="588681" y="2977769"/>
                </a:cubicBezTo>
                <a:cubicBezTo>
                  <a:pt x="573724" y="2974953"/>
                  <a:pt x="565729" y="2974991"/>
                  <a:pt x="561717" y="2981641"/>
                </a:cubicBezTo>
                <a:cubicBezTo>
                  <a:pt x="532860" y="2985482"/>
                  <a:pt x="475932" y="2991762"/>
                  <a:pt x="415541" y="3000819"/>
                </a:cubicBezTo>
                <a:cubicBezTo>
                  <a:pt x="370154" y="3008289"/>
                  <a:pt x="146634" y="3001788"/>
                  <a:pt x="86183" y="3009699"/>
                </a:cubicBezTo>
                <a:lnTo>
                  <a:pt x="0" y="3044978"/>
                </a:lnTo>
                <a:close/>
              </a:path>
            </a:pathLst>
          </a:custGeom>
        </p:spPr>
      </p:pic>
      <p:sp>
        <p:nvSpPr>
          <p:cNvPr id="3" name="Content Placeholder 2">
            <a:extLst>
              <a:ext uri="{FF2B5EF4-FFF2-40B4-BE49-F238E27FC236}">
                <a16:creationId xmlns:a16="http://schemas.microsoft.com/office/drawing/2014/main" id="{D220DBE9-D741-D9EB-8FB9-40CC538915CB}"/>
              </a:ext>
            </a:extLst>
          </p:cNvPr>
          <p:cNvSpPr>
            <a:spLocks noGrp="1"/>
          </p:cNvSpPr>
          <p:nvPr>
            <p:ph idx="1"/>
          </p:nvPr>
        </p:nvSpPr>
        <p:spPr>
          <a:xfrm>
            <a:off x="6096000" y="3703975"/>
            <a:ext cx="5257800" cy="2398713"/>
          </a:xfrm>
        </p:spPr>
        <p:txBody>
          <a:bodyPr vert="horz" lIns="91440" tIns="45720" rIns="91440" bIns="45720" rtlCol="0" anchor="ctr">
            <a:normAutofit/>
          </a:bodyPr>
          <a:lstStyle/>
          <a:p>
            <a:r>
              <a:rPr lang="en-US" sz="2000">
                <a:ea typeface="+mn-lt"/>
                <a:cs typeface="+mn-lt"/>
              </a:rPr>
              <a:t>HSBC can modify its communication style.</a:t>
            </a:r>
            <a:endParaRPr lang="en-US" sz="2000">
              <a:ea typeface="Calibri" panose="020F0502020204030204"/>
              <a:cs typeface="Calibri" panose="020F0502020204030204"/>
            </a:endParaRPr>
          </a:p>
          <a:p>
            <a:r>
              <a:rPr lang="en-US" sz="2000">
                <a:ea typeface="+mn-lt"/>
                <a:cs typeface="+mn-lt"/>
              </a:rPr>
              <a:t>They need to orient their policies with China's long-term orientation.</a:t>
            </a:r>
            <a:endParaRPr lang="en-US" sz="2000"/>
          </a:p>
          <a:p>
            <a:r>
              <a:rPr lang="en-US" sz="2000">
                <a:ea typeface="+mn-lt"/>
                <a:cs typeface="+mn-lt"/>
              </a:rPr>
              <a:t>All these recommendations can assist HSBC in having a successful joint venture with China. </a:t>
            </a:r>
            <a:endParaRPr lang="en-US" sz="2000"/>
          </a:p>
          <a:p>
            <a:endParaRPr lang="en-US" sz="2000">
              <a:ea typeface="Calibri"/>
              <a:cs typeface="Calibri"/>
            </a:endParaRPr>
          </a:p>
        </p:txBody>
      </p:sp>
      <p:sp>
        <p:nvSpPr>
          <p:cNvPr id="7" name="TextBox 6">
            <a:extLst>
              <a:ext uri="{FF2B5EF4-FFF2-40B4-BE49-F238E27FC236}">
                <a16:creationId xmlns:a16="http://schemas.microsoft.com/office/drawing/2014/main" id="{3682518D-CEBF-D361-F1D5-4F28A3183BC1}"/>
              </a:ext>
            </a:extLst>
          </p:cNvPr>
          <p:cNvSpPr txBox="1"/>
          <p:nvPr/>
        </p:nvSpPr>
        <p:spPr>
          <a:xfrm>
            <a:off x="1777042" y="2869721"/>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(Source: Textor, 2023)</a:t>
            </a:r>
            <a:endParaRPr lang="en-US"/>
          </a:p>
        </p:txBody>
      </p:sp>
    </p:spTree>
    <p:extLst>
      <p:ext uri="{BB962C8B-B14F-4D97-AF65-F5344CB8AC3E}">
        <p14:creationId xmlns:p14="http://schemas.microsoft.com/office/powerpoint/2010/main" val="34871912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5399C6-DBF9-2966-F2B8-2CB6CAC6F135}"/>
              </a:ext>
            </a:extLst>
          </p:cNvPr>
          <p:cNvSpPr>
            <a:spLocks noGrp="1"/>
          </p:cNvSpPr>
          <p:nvPr>
            <p:ph type="title"/>
          </p:nvPr>
        </p:nvSpPr>
        <p:spPr>
          <a:xfrm>
            <a:off x="7320466" y="609600"/>
            <a:ext cx="4140014" cy="1330839"/>
          </a:xfrm>
        </p:spPr>
        <p:txBody>
          <a:bodyPr>
            <a:normAutofit/>
          </a:bodyPr>
          <a:lstStyle/>
          <a:p>
            <a:r>
              <a:rPr lang="en-US">
                <a:latin typeface="Times New Roman"/>
                <a:cs typeface="Times New Roman"/>
              </a:rPr>
              <a:t>Conclusion</a:t>
            </a:r>
            <a:endParaRPr lang="en-US" dirty="0"/>
          </a:p>
        </p:txBody>
      </p:sp>
      <p:pic>
        <p:nvPicPr>
          <p:cNvPr id="4" name="Picture 4">
            <a:extLst>
              <a:ext uri="{FF2B5EF4-FFF2-40B4-BE49-F238E27FC236}">
                <a16:creationId xmlns:a16="http://schemas.microsoft.com/office/drawing/2014/main" id="{61A0C125-26BA-4EB9-C7A7-F90C327BD5F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6029" r="16794" b="-1"/>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F97565EE-17B6-D8EF-5543-49C50094445A}"/>
              </a:ext>
            </a:extLst>
          </p:cNvPr>
          <p:cNvSpPr>
            <a:spLocks noGrp="1"/>
          </p:cNvSpPr>
          <p:nvPr>
            <p:ph idx="1"/>
          </p:nvPr>
        </p:nvSpPr>
        <p:spPr>
          <a:xfrm>
            <a:off x="7320465" y="2194102"/>
            <a:ext cx="4140013" cy="3908586"/>
          </a:xfrm>
        </p:spPr>
        <p:txBody>
          <a:bodyPr vert="horz" lIns="91440" tIns="45720" rIns="91440" bIns="45720" rtlCol="0">
            <a:normAutofit/>
          </a:bodyPr>
          <a:lstStyle/>
          <a:p>
            <a:r>
              <a:rPr lang="en-US" sz="2000">
                <a:ea typeface="+mn-lt"/>
                <a:cs typeface="+mn-lt"/>
              </a:rPr>
              <a:t>The Chinese culture has been introduced.</a:t>
            </a:r>
            <a:endParaRPr lang="en-US" sz="2000">
              <a:ea typeface="Calibri" panose="020F0502020204030204"/>
              <a:cs typeface="Calibri" panose="020F0502020204030204"/>
            </a:endParaRPr>
          </a:p>
          <a:p>
            <a:r>
              <a:rPr lang="en-US" sz="2000">
                <a:ea typeface="+mn-lt"/>
                <a:cs typeface="+mn-lt"/>
              </a:rPr>
              <a:t>The success and failure factors of joint ventures have been discussed.</a:t>
            </a:r>
            <a:endParaRPr lang="en-US" sz="2000"/>
          </a:p>
          <a:p>
            <a:r>
              <a:rPr lang="en-US" sz="2000">
                <a:ea typeface="+mn-lt"/>
                <a:cs typeface="+mn-lt"/>
              </a:rPr>
              <a:t>Cultural sensitivity in China has been described.</a:t>
            </a:r>
            <a:endParaRPr lang="en-US" sz="2000"/>
          </a:p>
          <a:p>
            <a:r>
              <a:rPr lang="en-US" sz="2000">
                <a:ea typeface="+mn-lt"/>
                <a:cs typeface="+mn-lt"/>
              </a:rPr>
              <a:t>The cross-culture of both countries using Hofstede's cultural dimensions has been examined.</a:t>
            </a:r>
            <a:endParaRPr lang="en-US" sz="2000"/>
          </a:p>
          <a:p>
            <a:r>
              <a:rPr lang="en-US" sz="2000">
                <a:ea typeface="+mn-lt"/>
                <a:cs typeface="+mn-lt"/>
              </a:rPr>
              <a:t>Few recommendations have been made.</a:t>
            </a:r>
            <a:endParaRPr lang="en-US" sz="2000"/>
          </a:p>
          <a:p>
            <a:endParaRPr lang="en-US" sz="2000">
              <a:ea typeface="Calibri"/>
              <a:cs typeface="Calibri"/>
            </a:endParaRPr>
          </a:p>
        </p:txBody>
      </p:sp>
      <p:sp>
        <p:nvSpPr>
          <p:cNvPr id="7" name="TextBox 6">
            <a:extLst>
              <a:ext uri="{FF2B5EF4-FFF2-40B4-BE49-F238E27FC236}">
                <a16:creationId xmlns:a16="http://schemas.microsoft.com/office/drawing/2014/main" id="{D56B100C-1913-ECFE-79E5-82FD0FBED612}"/>
              </a:ext>
            </a:extLst>
          </p:cNvPr>
          <p:cNvSpPr txBox="1"/>
          <p:nvPr/>
        </p:nvSpPr>
        <p:spPr>
          <a:xfrm>
            <a:off x="425570" y="633466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(Source: Textor, 2023)</a:t>
            </a:r>
            <a:endParaRPr lang="en-US"/>
          </a:p>
        </p:txBody>
      </p:sp>
    </p:spTree>
    <p:extLst>
      <p:ext uri="{BB962C8B-B14F-4D97-AF65-F5344CB8AC3E}">
        <p14:creationId xmlns:p14="http://schemas.microsoft.com/office/powerpoint/2010/main" val="9390175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E412CE-D145-BDAF-A74F-3744D392DF0A}"/>
              </a:ext>
            </a:extLst>
          </p:cNvPr>
          <p:cNvSpPr>
            <a:spLocks noGrp="1"/>
          </p:cNvSpPr>
          <p:nvPr>
            <p:ph type="title"/>
          </p:nvPr>
        </p:nvSpPr>
        <p:spPr>
          <a:xfrm>
            <a:off x="7320466" y="609600"/>
            <a:ext cx="4140014" cy="1330839"/>
          </a:xfrm>
        </p:spPr>
        <p:txBody>
          <a:bodyPr>
            <a:normAutofit/>
          </a:bodyPr>
          <a:lstStyle/>
          <a:p>
            <a:r>
              <a:rPr lang="en-US">
                <a:latin typeface="Times New Roman"/>
                <a:cs typeface="Times New Roman"/>
              </a:rPr>
              <a:t>References</a:t>
            </a:r>
            <a:endParaRPr lang="en-US" dirty="0"/>
          </a:p>
        </p:txBody>
      </p:sp>
      <p:pic>
        <p:nvPicPr>
          <p:cNvPr id="4" name="Picture 4" descr="Clipart - Book Stack - Pile de livres">
            <a:extLst>
              <a:ext uri="{FF2B5EF4-FFF2-40B4-BE49-F238E27FC236}">
                <a16:creationId xmlns:a16="http://schemas.microsoft.com/office/drawing/2014/main" id="{BE00E74F-4CFA-4701-6BD9-9C88335A9E29}"/>
              </a:ext>
            </a:extLst>
          </p:cNvPr>
          <p:cNvPicPr>
            <a:picLocks noChangeAspect="1"/>
          </p:cNvPicPr>
          <p:nvPr/>
        </p:nvPicPr>
        <p:blipFill rotWithShape="1">
          <a:blip r:embed="rId3"/>
          <a:srcRect l="8775" r="17508"/>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2559097F-9D88-2FE7-6343-62DE3CA5B432}"/>
              </a:ext>
            </a:extLst>
          </p:cNvPr>
          <p:cNvSpPr>
            <a:spLocks noGrp="1"/>
          </p:cNvSpPr>
          <p:nvPr>
            <p:ph idx="1"/>
          </p:nvPr>
        </p:nvSpPr>
        <p:spPr>
          <a:xfrm>
            <a:off x="7320465" y="2194102"/>
            <a:ext cx="4140013" cy="3908586"/>
          </a:xfrm>
        </p:spPr>
        <p:txBody>
          <a:bodyPr vert="horz" lIns="91440" tIns="45720" rIns="91440" bIns="45720" rtlCol="0">
            <a:normAutofit/>
          </a:bodyPr>
          <a:lstStyle/>
          <a:p>
            <a:r>
              <a:rPr lang="en-US" sz="700">
                <a:ea typeface="+mn-lt"/>
                <a:cs typeface="+mn-lt"/>
              </a:rPr>
              <a:t>Chan, C., Ramírez, C. and Stefoni, C., (2019). Negotiating precarious labour relations: dynamics of vulnerability and reciprocity between Chinese employers and their migrant workers in Santiago, Chile. </a:t>
            </a:r>
            <a:r>
              <a:rPr lang="en-US" sz="700" i="1">
                <a:ea typeface="+mn-lt"/>
                <a:cs typeface="+mn-lt"/>
              </a:rPr>
              <a:t>Ethnic and Racial Studies</a:t>
            </a:r>
            <a:r>
              <a:rPr lang="en-US" sz="700">
                <a:ea typeface="+mn-lt"/>
                <a:cs typeface="+mn-lt"/>
              </a:rPr>
              <a:t>, </a:t>
            </a:r>
            <a:r>
              <a:rPr lang="en-US" sz="700" i="1">
                <a:ea typeface="+mn-lt"/>
                <a:cs typeface="+mn-lt"/>
              </a:rPr>
              <a:t>42</a:t>
            </a:r>
            <a:r>
              <a:rPr lang="en-US" sz="700">
                <a:ea typeface="+mn-lt"/>
                <a:cs typeface="+mn-lt"/>
              </a:rPr>
              <a:t>(9), pp.1456-1475.</a:t>
            </a:r>
            <a:endParaRPr lang="en-US" sz="700">
              <a:ea typeface="Calibri"/>
              <a:cs typeface="Calibri"/>
            </a:endParaRPr>
          </a:p>
          <a:p>
            <a:r>
              <a:rPr lang="en-US" sz="700">
                <a:ea typeface="+mn-lt"/>
                <a:cs typeface="+mn-lt"/>
              </a:rPr>
              <a:t>Clark, D., (2023). </a:t>
            </a:r>
            <a:r>
              <a:rPr lang="en-US" sz="700" i="1">
                <a:ea typeface="+mn-lt"/>
                <a:cs typeface="+mn-lt"/>
                <a:hlinkClick r:id="rId4"/>
              </a:rPr>
              <a:t>UK population 2021</a:t>
            </a:r>
            <a:r>
              <a:rPr lang="en-US" sz="700" i="1">
                <a:ea typeface="+mn-lt"/>
                <a:cs typeface="+mn-lt"/>
              </a:rPr>
              <a:t>.</a:t>
            </a:r>
            <a:r>
              <a:rPr lang="en-US" sz="700">
                <a:ea typeface="+mn-lt"/>
                <a:cs typeface="+mn-lt"/>
              </a:rPr>
              <a:t> Available at: </a:t>
            </a:r>
            <a:r>
              <a:rPr lang="en-US" sz="700">
                <a:ea typeface="+mn-lt"/>
                <a:cs typeface="+mn-lt"/>
                <a:hlinkClick r:id="rId4"/>
              </a:rPr>
              <a:t>https://www.statista.com/statistics/281296/uk-population/</a:t>
            </a:r>
            <a:r>
              <a:rPr lang="en-US" sz="700">
                <a:ea typeface="+mn-lt"/>
                <a:cs typeface="+mn-lt"/>
              </a:rPr>
              <a:t> [Accessed on: 24th July 2023]</a:t>
            </a:r>
          </a:p>
          <a:p>
            <a:r>
              <a:rPr lang="en-US" sz="700">
                <a:ea typeface="+mn-lt"/>
                <a:cs typeface="+mn-lt"/>
              </a:rPr>
              <a:t>Hofstede Insights, (2023). </a:t>
            </a:r>
            <a:r>
              <a:rPr lang="en-US" sz="700" i="1">
                <a:ea typeface="+mn-lt"/>
                <a:cs typeface="+mn-lt"/>
              </a:rPr>
              <a:t>Country Comparison Tool. </a:t>
            </a:r>
            <a:r>
              <a:rPr lang="en-US" sz="700">
                <a:ea typeface="+mn-lt"/>
                <a:cs typeface="+mn-lt"/>
              </a:rPr>
              <a:t>Available at: </a:t>
            </a:r>
            <a:r>
              <a:rPr lang="en-US" sz="700">
                <a:ea typeface="+mn-lt"/>
                <a:cs typeface="+mn-lt"/>
                <a:hlinkClick r:id="rId5"/>
              </a:rPr>
              <a:t>https://www.hofstede-insights.com/country-comparison-tool?countries=china%2Cunited+kingdom</a:t>
            </a:r>
            <a:r>
              <a:rPr lang="en-US" sz="700">
                <a:ea typeface="+mn-lt"/>
                <a:cs typeface="+mn-lt"/>
              </a:rPr>
              <a:t> [Accessed on: 24th July 2023]</a:t>
            </a:r>
          </a:p>
          <a:p>
            <a:r>
              <a:rPr lang="en-US" sz="700">
                <a:ea typeface="+mn-lt"/>
                <a:cs typeface="+mn-lt"/>
              </a:rPr>
              <a:t>IvyPanda, (2022). </a:t>
            </a:r>
            <a:r>
              <a:rPr lang="en-US" sz="700" i="1">
                <a:ea typeface="+mn-lt"/>
                <a:cs typeface="+mn-lt"/>
                <a:hlinkClick r:id="rId6"/>
              </a:rPr>
              <a:t>General Motors &amp; China's SAIC Motors Relationship</a:t>
            </a:r>
            <a:r>
              <a:rPr lang="en-US" sz="700" i="1">
                <a:ea typeface="+mn-lt"/>
                <a:cs typeface="+mn-lt"/>
              </a:rPr>
              <a:t>.</a:t>
            </a:r>
            <a:r>
              <a:rPr lang="en-US" sz="700">
                <a:ea typeface="+mn-lt"/>
                <a:cs typeface="+mn-lt"/>
              </a:rPr>
              <a:t> Available at: </a:t>
            </a:r>
            <a:r>
              <a:rPr lang="en-US" sz="700">
                <a:ea typeface="+mn-lt"/>
                <a:cs typeface="+mn-lt"/>
                <a:hlinkClick r:id="rId6"/>
              </a:rPr>
              <a:t>https://ivypanda.com/essays/general-motors-and-chinas-saic-motors-relationship/</a:t>
            </a:r>
            <a:r>
              <a:rPr lang="en-US" sz="700">
                <a:ea typeface="+mn-lt"/>
                <a:cs typeface="+mn-lt"/>
              </a:rPr>
              <a:t> [Accessed on: 24th July 2023]</a:t>
            </a:r>
          </a:p>
          <a:p>
            <a:r>
              <a:rPr lang="en-US" sz="700">
                <a:ea typeface="+mn-lt"/>
                <a:cs typeface="+mn-lt"/>
              </a:rPr>
              <a:t>Shamim, S., Zeng, J., Shariq, S.M. and Khan, Z., (2019). Role of big data management in enhancing big data decision-making capability and quality among Chinese firms: A dynamic capabilities view. </a:t>
            </a:r>
            <a:r>
              <a:rPr lang="en-US" sz="700" i="1">
                <a:ea typeface="+mn-lt"/>
                <a:cs typeface="+mn-lt"/>
              </a:rPr>
              <a:t>Information &amp; Management</a:t>
            </a:r>
            <a:r>
              <a:rPr lang="en-US" sz="700">
                <a:ea typeface="+mn-lt"/>
                <a:cs typeface="+mn-lt"/>
              </a:rPr>
              <a:t>, </a:t>
            </a:r>
            <a:r>
              <a:rPr lang="en-US" sz="700" i="1">
                <a:ea typeface="+mn-lt"/>
                <a:cs typeface="+mn-lt"/>
              </a:rPr>
              <a:t>56</a:t>
            </a:r>
            <a:r>
              <a:rPr lang="en-US" sz="700">
                <a:ea typeface="+mn-lt"/>
                <a:cs typeface="+mn-lt"/>
              </a:rPr>
              <a:t>(6), p.103135.</a:t>
            </a:r>
            <a:endParaRPr lang="en-US" sz="700"/>
          </a:p>
          <a:p>
            <a:r>
              <a:rPr lang="en-US" sz="700">
                <a:ea typeface="+mn-lt"/>
                <a:cs typeface="+mn-lt"/>
              </a:rPr>
              <a:t>Sheehan, M., (2018). </a:t>
            </a:r>
            <a:r>
              <a:rPr lang="en-US" sz="700" i="1">
                <a:ea typeface="+mn-lt"/>
                <a:cs typeface="+mn-lt"/>
                <a:hlinkClick r:id="rId7"/>
              </a:rPr>
              <a:t>How Google took on China—and lost | MIT Technology Review</a:t>
            </a:r>
            <a:r>
              <a:rPr lang="en-US" sz="700" i="1">
                <a:ea typeface="+mn-lt"/>
                <a:cs typeface="+mn-lt"/>
              </a:rPr>
              <a:t>. </a:t>
            </a:r>
            <a:r>
              <a:rPr lang="en-US" sz="700">
                <a:ea typeface="+mn-lt"/>
                <a:cs typeface="+mn-lt"/>
              </a:rPr>
              <a:t>Available at: </a:t>
            </a:r>
            <a:r>
              <a:rPr lang="en-US" sz="700">
                <a:ea typeface="+mn-lt"/>
                <a:cs typeface="+mn-lt"/>
                <a:hlinkClick r:id="rId7"/>
              </a:rPr>
              <a:t>https://www.technologyreview.com/2018/12/19/138307/how-google-took-on-china-and-lost/</a:t>
            </a:r>
            <a:r>
              <a:rPr lang="en-US" sz="700">
                <a:ea typeface="+mn-lt"/>
                <a:cs typeface="+mn-lt"/>
              </a:rPr>
              <a:t> [Accessed on: 24th July 2023]</a:t>
            </a:r>
          </a:p>
          <a:p>
            <a:r>
              <a:rPr lang="en-US" sz="700">
                <a:ea typeface="+mn-lt"/>
                <a:cs typeface="+mn-lt"/>
              </a:rPr>
              <a:t>Sheng, A., (2022). </a:t>
            </a:r>
            <a:r>
              <a:rPr lang="en-US" sz="700" i="1">
                <a:ea typeface="+mn-lt"/>
                <a:cs typeface="+mn-lt"/>
              </a:rPr>
              <a:t>The Difference between Chinese and British Business Practice. </a:t>
            </a:r>
            <a:r>
              <a:rPr lang="en-US" sz="700">
                <a:ea typeface="+mn-lt"/>
                <a:cs typeface="+mn-lt"/>
              </a:rPr>
              <a:t>Available at: </a:t>
            </a:r>
            <a:r>
              <a:rPr lang="en-US" sz="700">
                <a:ea typeface="+mn-lt"/>
                <a:cs typeface="+mn-lt"/>
                <a:hlinkClick r:id="rId8"/>
              </a:rPr>
              <a:t>https://www.linkedin.com/pulse/difference-between-chinese-british-business-practice-alice-sheng/</a:t>
            </a:r>
            <a:r>
              <a:rPr lang="en-US" sz="700">
                <a:ea typeface="+mn-lt"/>
                <a:cs typeface="+mn-lt"/>
              </a:rPr>
              <a:t> [Accessed on: 24th July 2023]</a:t>
            </a:r>
            <a:endParaRPr lang="en-US" sz="700"/>
          </a:p>
          <a:p>
            <a:r>
              <a:rPr lang="en-US" sz="700">
                <a:ea typeface="+mn-lt"/>
                <a:cs typeface="+mn-lt"/>
              </a:rPr>
              <a:t>Textor, C., (2023). </a:t>
            </a:r>
            <a:r>
              <a:rPr lang="en-US" sz="700" i="1">
                <a:ea typeface="+mn-lt"/>
                <a:cs typeface="+mn-lt"/>
                <a:hlinkClick r:id="rId9"/>
              </a:rPr>
              <a:t>China: total population 1980-2028</a:t>
            </a:r>
            <a:r>
              <a:rPr lang="en-US" sz="700" i="1">
                <a:ea typeface="+mn-lt"/>
                <a:cs typeface="+mn-lt"/>
              </a:rPr>
              <a:t>.</a:t>
            </a:r>
            <a:r>
              <a:rPr lang="en-US" sz="700">
                <a:ea typeface="+mn-lt"/>
                <a:cs typeface="+mn-lt"/>
              </a:rPr>
              <a:t> Available at: </a:t>
            </a:r>
            <a:r>
              <a:rPr lang="en-US" sz="700">
                <a:ea typeface="+mn-lt"/>
                <a:cs typeface="+mn-lt"/>
                <a:hlinkClick r:id="rId9"/>
              </a:rPr>
              <a:t>https://www.statista.com/statistics/263765/total-population-of-china/</a:t>
            </a:r>
            <a:r>
              <a:rPr lang="en-US" sz="700">
                <a:ea typeface="+mn-lt"/>
                <a:cs typeface="+mn-lt"/>
              </a:rPr>
              <a:t> [Accessed on: 24th July 2023]</a:t>
            </a:r>
          </a:p>
          <a:p>
            <a:r>
              <a:rPr lang="en-US" sz="700">
                <a:ea typeface="+mn-lt"/>
                <a:cs typeface="+mn-lt"/>
              </a:rPr>
              <a:t>Wei, S., (2023). Harmony in Confucian thought and building a community of shared future for mankind. In </a:t>
            </a:r>
            <a:r>
              <a:rPr lang="en-US" sz="700" i="1">
                <a:ea typeface="+mn-lt"/>
                <a:cs typeface="+mn-lt"/>
              </a:rPr>
              <a:t>SHS Web of Conferences</a:t>
            </a:r>
            <a:r>
              <a:rPr lang="en-US" sz="700">
                <a:ea typeface="+mn-lt"/>
                <a:cs typeface="+mn-lt"/>
              </a:rPr>
              <a:t> (Vol. 153, p. 01006). EDP Sciences.</a:t>
            </a:r>
            <a:endParaRPr lang="en-US" sz="700"/>
          </a:p>
          <a:p>
            <a:r>
              <a:rPr lang="en-US" sz="700">
                <a:ea typeface="+mn-lt"/>
                <a:cs typeface="+mn-lt"/>
              </a:rPr>
              <a:t>Zhao, Y., (2022). A Study of Nonverbal Communication in China-US Business Negotiations. </a:t>
            </a:r>
            <a:r>
              <a:rPr lang="en-US" sz="700" i="1">
                <a:ea typeface="+mn-lt"/>
                <a:cs typeface="+mn-lt"/>
              </a:rPr>
              <a:t>Studies in Social Science &amp; Humanities</a:t>
            </a:r>
            <a:r>
              <a:rPr lang="en-US" sz="700">
                <a:ea typeface="+mn-lt"/>
                <a:cs typeface="+mn-lt"/>
              </a:rPr>
              <a:t>, </a:t>
            </a:r>
            <a:r>
              <a:rPr lang="en-US" sz="700" i="1">
                <a:ea typeface="+mn-lt"/>
                <a:cs typeface="+mn-lt"/>
              </a:rPr>
              <a:t>1</a:t>
            </a:r>
            <a:r>
              <a:rPr lang="en-US" sz="700">
                <a:ea typeface="+mn-lt"/>
                <a:cs typeface="+mn-lt"/>
              </a:rPr>
              <a:t>(4), pp.27-35.</a:t>
            </a:r>
            <a:endParaRPr lang="en-US" sz="700"/>
          </a:p>
          <a:p>
            <a:endParaRPr lang="en-US" sz="700">
              <a:ea typeface="Calibri"/>
              <a:cs typeface="Calibri"/>
            </a:endParaRPr>
          </a:p>
        </p:txBody>
      </p:sp>
    </p:spTree>
    <p:extLst>
      <p:ext uri="{BB962C8B-B14F-4D97-AF65-F5344CB8AC3E}">
        <p14:creationId xmlns:p14="http://schemas.microsoft.com/office/powerpoint/2010/main" val="247665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Any Questions&quot; Images – Browse 358 Stock Photos, Vectors, and Video | Adobe  Stock">
            <a:extLst>
              <a:ext uri="{FF2B5EF4-FFF2-40B4-BE49-F238E27FC236}">
                <a16:creationId xmlns:a16="http://schemas.microsoft.com/office/drawing/2014/main" id="{C77CAAE6-AA66-484F-6496-9AB68F07BC8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7191" b="1733"/>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42741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7"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33,630 Thank You Stock Photos - Free &amp; Royalty-Free Stock ...">
            <a:extLst>
              <a:ext uri="{FF2B5EF4-FFF2-40B4-BE49-F238E27FC236}">
                <a16:creationId xmlns:a16="http://schemas.microsoft.com/office/drawing/2014/main" id="{13B15CAF-A691-C3A7-01EB-995D9D203FE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404" b="14342"/>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26721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TotalTime>
  <Words>2774</Words>
  <Application>Microsoft Office PowerPoint</Application>
  <PresentationFormat>Widescreen</PresentationFormat>
  <Paragraphs>113</Paragraphs>
  <Slides>15</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Joint venture between the UK and China</vt:lpstr>
      <vt:lpstr>Agenda of the presentation</vt:lpstr>
      <vt:lpstr>Introduction</vt:lpstr>
      <vt:lpstr>Introduction to Chinese culture </vt:lpstr>
      <vt:lpstr>Introduction to Chinese culture</vt:lpstr>
      <vt:lpstr>Success and failure factors of joint ventures</vt:lpstr>
      <vt:lpstr>Cultural sensitivity in China</vt:lpstr>
      <vt:lpstr>Hofstede cultural dimensions: China and the UK</vt:lpstr>
      <vt:lpstr>Hofstede cultural dimension: China and the UK</vt:lpstr>
      <vt:lpstr>Recommendations</vt:lpstr>
      <vt:lpstr>Contd...</vt:lpstr>
      <vt:lpstr>Conclusion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Darinka Corman</cp:lastModifiedBy>
  <cp:revision>73</cp:revision>
  <dcterms:created xsi:type="dcterms:W3CDTF">2023-07-24T14:43:19Z</dcterms:created>
  <dcterms:modified xsi:type="dcterms:W3CDTF">2023-07-25T14:16:44Z</dcterms:modified>
</cp:coreProperties>
</file>