
<file path=[Content_Types].xml><?xml version="1.0" encoding="utf-8"?>
<Types xmlns="http://schemas.openxmlformats.org/package/2006/content-types">
  <Default Extension="jpg" ContentType="image/jp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59" r:id="rId5"/>
    <p:sldId id="260" r:id="rId6"/>
    <p:sldId id="261" r:id="rId7"/>
    <p:sldId id="262" r:id="rId8"/>
    <p:sldId id="263" r:id="rId9"/>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23" d="100"/>
          <a:sy n="123" d="100"/>
        </p:scale>
        <p:origin x="72" y="1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6177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3A4A"/>
        </a:solidFill>
        <a:effectLst/>
      </p:bgPr>
    </p:bg>
    <p:spTree>
      <p:nvGrpSpPr>
        <p:cNvPr id="1" name=""/>
        <p:cNvGrpSpPr/>
        <p:nvPr/>
      </p:nvGrpSpPr>
      <p:grpSpPr>
        <a:xfrm>
          <a:off x="0" y="0"/>
          <a:ext cx="0" cy="0"/>
          <a:chOff x="0" y="0"/>
          <a:chExt cx="0" cy="0"/>
        </a:xfrm>
      </p:grpSpPr>
      <p:sp>
        <p:nvSpPr>
          <p:cNvPr id="2" name="Shape 0"/>
          <p:cNvSpPr/>
          <p:nvPr/>
        </p:nvSpPr>
        <p:spPr>
          <a:xfrm>
            <a:off x="6949440" y="-1280160"/>
            <a:ext cx="3657600" cy="3657600"/>
          </a:xfrm>
          <a:prstGeom prst="ellipse">
            <a:avLst/>
          </a:prstGeom>
          <a:solidFill>
            <a:srgbClr val="028090">
              <a:alpha val="20000"/>
            </a:srgbClr>
          </a:solidFill>
          <a:ln w="12700">
            <a:solidFill>
              <a:srgbClr val="028090">
                <a:alpha val="20000"/>
              </a:srgbClr>
            </a:solidFill>
            <a:prstDash val="solid"/>
          </a:ln>
        </p:spPr>
        <p:txBody>
          <a:bodyPr/>
          <a:lstStyle/>
          <a:p>
            <a:endParaRPr lang="en-GB"/>
          </a:p>
        </p:txBody>
      </p:sp>
      <p:sp>
        <p:nvSpPr>
          <p:cNvPr id="3" name="Shape 1"/>
          <p:cNvSpPr/>
          <p:nvPr/>
        </p:nvSpPr>
        <p:spPr>
          <a:xfrm>
            <a:off x="411480" y="384048"/>
            <a:ext cx="3200400" cy="411480"/>
          </a:xfrm>
          <a:prstGeom prst="rect">
            <a:avLst/>
          </a:prstGeom>
          <a:solidFill>
            <a:srgbClr val="028090"/>
          </a:solidFill>
          <a:ln w="12700">
            <a:solidFill>
              <a:srgbClr val="028090"/>
            </a:solidFill>
            <a:prstDash val="solid"/>
          </a:ln>
        </p:spPr>
        <p:txBody>
          <a:bodyPr/>
          <a:lstStyle/>
          <a:p>
            <a:endParaRPr lang="en-GB"/>
          </a:p>
        </p:txBody>
      </p:sp>
      <p:sp>
        <p:nvSpPr>
          <p:cNvPr id="4" name="Text 2"/>
          <p:cNvSpPr/>
          <p:nvPr/>
        </p:nvSpPr>
        <p:spPr>
          <a:xfrm>
            <a:off x="411480" y="384048"/>
            <a:ext cx="3200400" cy="411480"/>
          </a:xfrm>
          <a:prstGeom prst="rect">
            <a:avLst/>
          </a:prstGeom>
          <a:noFill/>
          <a:ln/>
        </p:spPr>
        <p:txBody>
          <a:bodyPr wrap="square" lIns="38100" tIns="38100" rIns="38100" bIns="38100" rtlCol="0" anchor="ctr"/>
          <a:lstStyle/>
          <a:p>
            <a:pPr marL="0" indent="0" algn="ctr">
              <a:buNone/>
            </a:pPr>
            <a:r>
              <a:rPr lang="en-US" sz="1200" b="1" dirty="0">
                <a:solidFill>
                  <a:srgbClr val="FFFFFF"/>
                </a:solidFill>
                <a:latin typeface="Calibri" pitchFamily="34" charset="0"/>
                <a:ea typeface="Calibri" pitchFamily="34" charset="-122"/>
                <a:cs typeface="Calibri" pitchFamily="34" charset="-120"/>
              </a:rPr>
              <a:t>LCHS4009  ·  Professional Development in Health and Social Care</a:t>
            </a:r>
            <a:endParaRPr lang="en-US" sz="1200" dirty="0"/>
          </a:p>
        </p:txBody>
      </p:sp>
      <p:pic>
        <p:nvPicPr>
          <p:cNvPr id="5" name="Image 0" descr="/home/claude/images2/nurse_bp.jpg"/>
          <p:cNvPicPr>
            <a:picLocks noChangeAspect="1"/>
          </p:cNvPicPr>
          <p:nvPr/>
        </p:nvPicPr>
        <p:blipFill>
          <a:blip r:embed="rId3"/>
          <a:srcRect/>
          <a:stretch/>
        </p:blipFill>
        <p:spPr>
          <a:xfrm>
            <a:off x="5303520" y="0"/>
            <a:ext cx="3840480" cy="5143500"/>
          </a:xfrm>
          <a:prstGeom prst="rect">
            <a:avLst/>
          </a:prstGeom>
        </p:spPr>
      </p:pic>
      <p:sp>
        <p:nvSpPr>
          <p:cNvPr id="6" name="Shape 3"/>
          <p:cNvSpPr/>
          <p:nvPr/>
        </p:nvSpPr>
        <p:spPr>
          <a:xfrm>
            <a:off x="5303520" y="0"/>
            <a:ext cx="3840480" cy="5143500"/>
          </a:xfrm>
          <a:prstGeom prst="rect">
            <a:avLst/>
          </a:prstGeom>
          <a:solidFill>
            <a:srgbClr val="000000">
              <a:alpha val="62000"/>
            </a:srgbClr>
          </a:solidFill>
          <a:ln w="12700">
            <a:solidFill>
              <a:srgbClr val="000000">
                <a:alpha val="62000"/>
              </a:srgbClr>
            </a:solidFill>
            <a:prstDash val="solid"/>
          </a:ln>
        </p:spPr>
        <p:txBody>
          <a:bodyPr/>
          <a:lstStyle/>
          <a:p>
            <a:endParaRPr lang="en-GB"/>
          </a:p>
        </p:txBody>
      </p:sp>
      <p:sp>
        <p:nvSpPr>
          <p:cNvPr id="7" name="Text 4"/>
          <p:cNvSpPr/>
          <p:nvPr/>
        </p:nvSpPr>
        <p:spPr>
          <a:xfrm>
            <a:off x="411480" y="1005840"/>
            <a:ext cx="4663440" cy="914400"/>
          </a:xfrm>
          <a:prstGeom prst="rect">
            <a:avLst/>
          </a:prstGeom>
          <a:noFill/>
          <a:ln/>
        </p:spPr>
        <p:txBody>
          <a:bodyPr wrap="square" lIns="0" tIns="0" rIns="0" bIns="0" rtlCol="0" anchor="ctr"/>
          <a:lstStyle/>
          <a:p>
            <a:pPr marL="0" indent="0" algn="l">
              <a:buNone/>
            </a:pPr>
            <a:r>
              <a:rPr lang="en-US" sz="4400" b="1" dirty="0">
                <a:solidFill>
                  <a:srgbClr val="FFFFFF"/>
                </a:solidFill>
                <a:latin typeface="Cambria" pitchFamily="34" charset="0"/>
                <a:ea typeface="Cambria" pitchFamily="34" charset="-122"/>
                <a:cs typeface="Cambria" pitchFamily="34" charset="-120"/>
              </a:rPr>
              <a:t>Communication</a:t>
            </a:r>
            <a:endParaRPr lang="en-US" sz="4400" dirty="0"/>
          </a:p>
        </p:txBody>
      </p:sp>
      <p:sp>
        <p:nvSpPr>
          <p:cNvPr id="8" name="Text 5"/>
          <p:cNvSpPr/>
          <p:nvPr/>
        </p:nvSpPr>
        <p:spPr>
          <a:xfrm>
            <a:off x="411480" y="1901952"/>
            <a:ext cx="4663440" cy="594360"/>
          </a:xfrm>
          <a:prstGeom prst="rect">
            <a:avLst/>
          </a:prstGeom>
          <a:noFill/>
          <a:ln/>
        </p:spPr>
        <p:txBody>
          <a:bodyPr wrap="square" lIns="0" tIns="0" rIns="0" bIns="0" rtlCol="0" anchor="ctr"/>
          <a:lstStyle/>
          <a:p>
            <a:pPr marL="0" indent="0" algn="l">
              <a:buNone/>
            </a:pPr>
            <a:r>
              <a:rPr lang="en-US" sz="2400" dirty="0">
                <a:solidFill>
                  <a:srgbClr val="5BA4AF"/>
                </a:solidFill>
                <a:latin typeface="Cambria" pitchFamily="34" charset="0"/>
                <a:ea typeface="Cambria" pitchFamily="34" charset="-122"/>
                <a:cs typeface="Cambria" pitchFamily="34" charset="-120"/>
              </a:rPr>
              <a:t>in Health and </a:t>
            </a:r>
            <a:r>
              <a:rPr lang="en-US" sz="2400">
                <a:solidFill>
                  <a:srgbClr val="5BA4AF"/>
                </a:solidFill>
                <a:latin typeface="Cambria" pitchFamily="34" charset="0"/>
                <a:ea typeface="Cambria" pitchFamily="34" charset="-122"/>
                <a:cs typeface="Cambria" pitchFamily="34" charset="-120"/>
              </a:rPr>
              <a:t>Social Care</a:t>
            </a:r>
            <a:endParaRPr lang="en-US" sz="2400" dirty="0"/>
          </a:p>
        </p:txBody>
      </p:sp>
      <p:sp>
        <p:nvSpPr>
          <p:cNvPr id="9" name="Shape 6"/>
          <p:cNvSpPr/>
          <p:nvPr/>
        </p:nvSpPr>
        <p:spPr>
          <a:xfrm>
            <a:off x="411480" y="2596896"/>
            <a:ext cx="4389120" cy="36576"/>
          </a:xfrm>
          <a:prstGeom prst="rect">
            <a:avLst/>
          </a:prstGeom>
          <a:solidFill>
            <a:srgbClr val="5BA4AF"/>
          </a:solidFill>
          <a:ln w="12700">
            <a:solidFill>
              <a:srgbClr val="5BA4AF"/>
            </a:solidFill>
            <a:prstDash val="solid"/>
          </a:ln>
        </p:spPr>
        <p:txBody>
          <a:bodyPr/>
          <a:lstStyle/>
          <a:p>
            <a:endParaRPr lang="en-GB"/>
          </a:p>
        </p:txBody>
      </p:sp>
      <p:sp>
        <p:nvSpPr>
          <p:cNvPr id="10" name="Text 7"/>
          <p:cNvSpPr/>
          <p:nvPr/>
        </p:nvSpPr>
        <p:spPr>
          <a:xfrm>
            <a:off x="411480" y="2724912"/>
            <a:ext cx="4663440" cy="320040"/>
          </a:xfrm>
          <a:prstGeom prst="rect">
            <a:avLst/>
          </a:prstGeom>
          <a:noFill/>
          <a:ln/>
        </p:spPr>
        <p:txBody>
          <a:bodyPr wrap="square" lIns="0" tIns="0" rIns="0" bIns="0" rtlCol="0" anchor="ctr"/>
          <a:lstStyle/>
          <a:p>
            <a:pPr marL="0" indent="0" algn="l">
              <a:buNone/>
            </a:pPr>
            <a:r>
              <a:rPr lang="en-US" sz="1400" dirty="0">
                <a:solidFill>
                  <a:srgbClr val="C9E8EE"/>
                </a:solidFill>
                <a:latin typeface="Calibri" pitchFamily="34" charset="0"/>
                <a:ea typeface="Calibri" pitchFamily="34" charset="-122"/>
                <a:cs typeface="Calibri" pitchFamily="34" charset="-120"/>
              </a:rPr>
              <a:t>Self-Awareness Presentation  ·  Component 1</a:t>
            </a:r>
            <a:endParaRPr lang="en-US" sz="1400" dirty="0"/>
          </a:p>
        </p:txBody>
      </p:sp>
      <p:sp>
        <p:nvSpPr>
          <p:cNvPr id="11" name="Text 8"/>
          <p:cNvSpPr/>
          <p:nvPr/>
        </p:nvSpPr>
        <p:spPr>
          <a:xfrm>
            <a:off x="411480" y="3182112"/>
            <a:ext cx="4663440" cy="627888"/>
          </a:xfrm>
          <a:prstGeom prst="rect">
            <a:avLst/>
          </a:prstGeom>
          <a:noFill/>
          <a:ln/>
        </p:spPr>
        <p:txBody>
          <a:bodyPr wrap="square" lIns="0" tIns="0" rIns="0" bIns="0" rtlCol="0" anchor="ctr"/>
          <a:lstStyle/>
          <a:p>
            <a:pPr marL="0" indent="0" algn="l">
              <a:buNone/>
            </a:pPr>
            <a:r>
              <a:rPr lang="en-US" sz="1400" dirty="0">
                <a:solidFill>
                  <a:srgbClr val="FFFFFF"/>
                </a:solidFill>
                <a:latin typeface="Calibri" pitchFamily="34" charset="0"/>
                <a:ea typeface="Calibri" pitchFamily="34" charset="-122"/>
                <a:cs typeface="Calibri" pitchFamily="34" charset="-120"/>
              </a:rPr>
              <a:t>Elizabeth </a:t>
            </a:r>
            <a:r>
              <a:rPr lang="en-US" sz="1400" dirty="0" err="1">
                <a:solidFill>
                  <a:srgbClr val="FFFFFF"/>
                </a:solidFill>
                <a:latin typeface="Calibri" pitchFamily="34" charset="0"/>
                <a:ea typeface="Calibri" pitchFamily="34" charset="-122"/>
                <a:cs typeface="Calibri" pitchFamily="34" charset="-120"/>
              </a:rPr>
              <a:t>Nuworkpor</a:t>
            </a:r>
            <a:r>
              <a:rPr lang="en-US" sz="1400" dirty="0">
                <a:solidFill>
                  <a:srgbClr val="FFFFFF"/>
                </a:solidFill>
                <a:latin typeface="Calibri" pitchFamily="34" charset="0"/>
                <a:ea typeface="Calibri" pitchFamily="34" charset="-122"/>
                <a:cs typeface="Calibri" pitchFamily="34" charset="-120"/>
              </a:rPr>
              <a:t>  |  Student ID: 2508597</a:t>
            </a:r>
            <a:br>
              <a:rPr lang="en-US" sz="1400" dirty="0">
                <a:solidFill>
                  <a:srgbClr val="FFFFFF"/>
                </a:solidFill>
                <a:latin typeface="Calibri" pitchFamily="34" charset="0"/>
                <a:ea typeface="Calibri" pitchFamily="34" charset="-122"/>
                <a:cs typeface="Calibri" pitchFamily="34" charset="-120"/>
              </a:rPr>
            </a:br>
            <a:r>
              <a:rPr lang="en-US" sz="1400" dirty="0">
                <a:solidFill>
                  <a:srgbClr val="FFFFFF"/>
                </a:solidFill>
                <a:latin typeface="Calibri" pitchFamily="34" charset="0"/>
                <a:ea typeface="Calibri" pitchFamily="34" charset="-122"/>
                <a:cs typeface="Calibri" pitchFamily="34" charset="-120"/>
              </a:rPr>
              <a:t>Lecturer: Hajra </a:t>
            </a:r>
            <a:r>
              <a:rPr lang="en-US" sz="1400" dirty="0" err="1">
                <a:solidFill>
                  <a:srgbClr val="FFFFFF"/>
                </a:solidFill>
                <a:latin typeface="Calibri" pitchFamily="34" charset="0"/>
                <a:ea typeface="Calibri" pitchFamily="34" charset="-122"/>
                <a:cs typeface="Calibri" pitchFamily="34" charset="-120"/>
              </a:rPr>
              <a:t>Mustasim</a:t>
            </a:r>
            <a:br>
              <a:rPr lang="en-US" sz="1300" dirty="0">
                <a:solidFill>
                  <a:srgbClr val="FFFFFF"/>
                </a:solidFill>
                <a:latin typeface="Calibri" pitchFamily="34" charset="0"/>
                <a:ea typeface="Calibri" pitchFamily="34" charset="-122"/>
                <a:cs typeface="Calibri" pitchFamily="34" charset="-120"/>
              </a:rPr>
            </a:br>
            <a:endParaRPr lang="en-US" sz="13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1E3A4A"/>
          </a:solidFill>
          <a:ln w="12700">
            <a:solidFill>
              <a:srgbClr val="1E3A4A"/>
            </a:solidFill>
            <a:prstDash val="solid"/>
          </a:ln>
        </p:spPr>
        <p:txBody>
          <a:bodyPr/>
          <a:lstStyle/>
          <a:p>
            <a:endParaRPr lang="en-GB"/>
          </a:p>
        </p:txBody>
      </p:sp>
      <p:sp>
        <p:nvSpPr>
          <p:cNvPr id="3" name="Text 1"/>
          <p:cNvSpPr/>
          <p:nvPr/>
        </p:nvSpPr>
        <p:spPr>
          <a:xfrm>
            <a:off x="411480" y="0"/>
            <a:ext cx="8321040" cy="777240"/>
          </a:xfrm>
          <a:prstGeom prst="rect">
            <a:avLst/>
          </a:prstGeom>
          <a:noFill/>
          <a:ln/>
        </p:spPr>
        <p:txBody>
          <a:bodyPr wrap="square" lIns="0" tIns="0" rIns="0" bIns="0" rtlCol="0" anchor="ctr"/>
          <a:lstStyle/>
          <a:p>
            <a:pPr marL="0" indent="0" algn="l">
              <a:buNone/>
            </a:pPr>
            <a:r>
              <a:rPr lang="en-US" sz="2200" b="1" dirty="0">
                <a:solidFill>
                  <a:srgbClr val="FFFFFF"/>
                </a:solidFill>
                <a:latin typeface="Cambria" pitchFamily="34" charset="0"/>
                <a:ea typeface="Cambria" pitchFamily="34" charset="-122"/>
                <a:cs typeface="Cambria" pitchFamily="34" charset="-120"/>
              </a:rPr>
              <a:t>Introduction</a:t>
            </a:r>
            <a:endParaRPr lang="en-US" sz="2200" dirty="0"/>
          </a:p>
        </p:txBody>
      </p:sp>
      <p:sp>
        <p:nvSpPr>
          <p:cNvPr id="4" name="Shape 2"/>
          <p:cNvSpPr/>
          <p:nvPr/>
        </p:nvSpPr>
        <p:spPr>
          <a:xfrm>
            <a:off x="274320" y="960120"/>
            <a:ext cx="4160520" cy="3913632"/>
          </a:xfrm>
          <a:prstGeom prst="rect">
            <a:avLst/>
          </a:prstGeom>
          <a:solidFill>
            <a:srgbClr val="EFF8FA"/>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5" name="Shape 3"/>
          <p:cNvSpPr/>
          <p:nvPr/>
        </p:nvSpPr>
        <p:spPr>
          <a:xfrm>
            <a:off x="274320" y="960120"/>
            <a:ext cx="4160520" cy="457200"/>
          </a:xfrm>
          <a:prstGeom prst="rect">
            <a:avLst/>
          </a:prstGeom>
          <a:solidFill>
            <a:srgbClr val="1E3A4A"/>
          </a:solidFill>
          <a:ln w="12700">
            <a:solidFill>
              <a:srgbClr val="1E3A4A"/>
            </a:solidFill>
            <a:prstDash val="solid"/>
          </a:ln>
        </p:spPr>
        <p:txBody>
          <a:bodyPr/>
          <a:lstStyle/>
          <a:p>
            <a:endParaRPr lang="en-GB"/>
          </a:p>
        </p:txBody>
      </p:sp>
      <p:sp>
        <p:nvSpPr>
          <p:cNvPr id="6" name="Text 4"/>
          <p:cNvSpPr/>
          <p:nvPr/>
        </p:nvSpPr>
        <p:spPr>
          <a:xfrm>
            <a:off x="274320" y="960120"/>
            <a:ext cx="4160520" cy="457200"/>
          </a:xfrm>
          <a:prstGeom prst="rect">
            <a:avLst/>
          </a:prstGeom>
          <a:noFill/>
          <a:ln/>
        </p:spPr>
        <p:txBody>
          <a:bodyPr wrap="square" lIns="50800" tIns="50800" rIns="50800" bIns="50800" rtlCol="0" anchor="ctr"/>
          <a:lstStyle/>
          <a:p>
            <a:pPr marL="0" indent="0" algn="ctr">
              <a:buNone/>
            </a:pPr>
            <a:r>
              <a:rPr lang="en-US" sz="1200" b="1" dirty="0">
                <a:solidFill>
                  <a:srgbClr val="FFFFFF"/>
                </a:solidFill>
                <a:latin typeface="Cambria" pitchFamily="34" charset="0"/>
                <a:ea typeface="Cambria" pitchFamily="34" charset="-122"/>
                <a:cs typeface="Cambria" pitchFamily="34" charset="-120"/>
              </a:rPr>
              <a:t>What This Presentation Will Cover</a:t>
            </a:r>
            <a:endParaRPr lang="en-US" sz="1200" dirty="0"/>
          </a:p>
        </p:txBody>
      </p:sp>
      <p:sp>
        <p:nvSpPr>
          <p:cNvPr id="7" name="Text 5"/>
          <p:cNvSpPr/>
          <p:nvPr/>
        </p:nvSpPr>
        <p:spPr>
          <a:xfrm>
            <a:off x="384048" y="1481328"/>
            <a:ext cx="3931920" cy="3273552"/>
          </a:xfrm>
          <a:prstGeom prst="rect">
            <a:avLst/>
          </a:prstGeom>
          <a:noFill/>
          <a:ln/>
        </p:spPr>
        <p:txBody>
          <a:bodyPr wrap="square" lIns="101600" tIns="101600" rIns="101600" bIns="101600" rtlCol="0" anchor="t"/>
          <a:lstStyle/>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Defined communication as a key professional skill in health and social care.</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Explained why communication is critical to safe, effective practice.</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Introduce the SBAR model - a structured communication tool used in the NHS.</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Apply SBAR to a practical scenario in a health and social care role.</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Reflect on communication as a personal professional development priority.</a:t>
            </a:r>
            <a:endParaRPr lang="en-US" sz="1200" dirty="0">
              <a:latin typeface="Arial" panose="020B0604020202020204" pitchFamily="34" charset="0"/>
              <a:cs typeface="Arial" panose="020B0604020202020204" pitchFamily="34" charset="0"/>
            </a:endParaRPr>
          </a:p>
        </p:txBody>
      </p:sp>
      <p:sp>
        <p:nvSpPr>
          <p:cNvPr id="8" name="Shape 6"/>
          <p:cNvSpPr/>
          <p:nvPr/>
        </p:nvSpPr>
        <p:spPr>
          <a:xfrm>
            <a:off x="4709160" y="960120"/>
            <a:ext cx="4160520" cy="3913632"/>
          </a:xfrm>
          <a:prstGeom prst="rect">
            <a:avLst/>
          </a:prstGeom>
          <a:solidFill>
            <a:srgbClr val="EFF8FA"/>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9" name="Shape 7"/>
          <p:cNvSpPr/>
          <p:nvPr/>
        </p:nvSpPr>
        <p:spPr>
          <a:xfrm>
            <a:off x="4709160" y="960120"/>
            <a:ext cx="4160520" cy="457200"/>
          </a:xfrm>
          <a:prstGeom prst="rect">
            <a:avLst/>
          </a:prstGeom>
          <a:solidFill>
            <a:srgbClr val="028090"/>
          </a:solidFill>
          <a:ln w="12700">
            <a:solidFill>
              <a:srgbClr val="028090"/>
            </a:solidFill>
            <a:prstDash val="solid"/>
          </a:ln>
        </p:spPr>
        <p:txBody>
          <a:bodyPr/>
          <a:lstStyle/>
          <a:p>
            <a:endParaRPr lang="en-GB"/>
          </a:p>
        </p:txBody>
      </p:sp>
      <p:sp>
        <p:nvSpPr>
          <p:cNvPr id="10" name="Text 8"/>
          <p:cNvSpPr/>
          <p:nvPr/>
        </p:nvSpPr>
        <p:spPr>
          <a:xfrm>
            <a:off x="4709160" y="960120"/>
            <a:ext cx="4160520" cy="457200"/>
          </a:xfrm>
          <a:prstGeom prst="rect">
            <a:avLst/>
          </a:prstGeom>
          <a:noFill/>
          <a:ln/>
        </p:spPr>
        <p:txBody>
          <a:bodyPr wrap="square" lIns="50800" tIns="50800" rIns="50800" bIns="50800" rtlCol="0" anchor="ctr"/>
          <a:lstStyle/>
          <a:p>
            <a:pPr marL="0" indent="0" algn="ctr">
              <a:buNone/>
            </a:pPr>
            <a:r>
              <a:rPr lang="en-US" sz="1200" b="1" dirty="0">
                <a:solidFill>
                  <a:srgbClr val="FFFFFF"/>
                </a:solidFill>
                <a:latin typeface="Cambria" pitchFamily="34" charset="0"/>
                <a:ea typeface="Cambria" pitchFamily="34" charset="-122"/>
                <a:cs typeface="Cambria" pitchFamily="34" charset="-120"/>
              </a:rPr>
              <a:t>Why I Chose Communication</a:t>
            </a:r>
            <a:endParaRPr lang="en-US" sz="1200" dirty="0"/>
          </a:p>
        </p:txBody>
      </p:sp>
      <p:sp>
        <p:nvSpPr>
          <p:cNvPr id="11" name="Text 9"/>
          <p:cNvSpPr/>
          <p:nvPr/>
        </p:nvSpPr>
        <p:spPr>
          <a:xfrm>
            <a:off x="4818888" y="1481328"/>
            <a:ext cx="3931920" cy="3273552"/>
          </a:xfrm>
          <a:prstGeom prst="rect">
            <a:avLst/>
          </a:prstGeom>
          <a:noFill/>
          <a:ln/>
        </p:spPr>
        <p:txBody>
          <a:bodyPr wrap="square" lIns="101600" tIns="101600" rIns="101600" bIns="101600" rtlCol="0" anchor="t"/>
          <a:lstStyle/>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Communication underpins every interaction in health and social care between professionals, patients, families, and agencies.</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NHS England (2021) identifies communication failure as one of the most frequently reported factors in patient safety incidents.</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Effective communication enables person-centred care, informed consent, and coordinated multi-agency support.</a:t>
            </a:r>
            <a:br>
              <a:rPr lang="en-US" sz="1200" dirty="0">
                <a:solidFill>
                  <a:srgbClr val="374151"/>
                </a:solidFill>
                <a:latin typeface="Arial" panose="020B0604020202020204" pitchFamily="34" charset="0"/>
                <a:ea typeface="Calibri" pitchFamily="34" charset="-122"/>
                <a:cs typeface="Arial" panose="020B0604020202020204" pitchFamily="34" charset="0"/>
              </a:rPr>
            </a:b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It is a skill I must continuously develop to practise safely and professionally in any H&amp;SC role.</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1E3A4A"/>
          </a:solidFill>
          <a:ln w="12700">
            <a:solidFill>
              <a:srgbClr val="1E3A4A"/>
            </a:solidFill>
            <a:prstDash val="solid"/>
          </a:ln>
        </p:spPr>
        <p:txBody>
          <a:bodyPr/>
          <a:lstStyle/>
          <a:p>
            <a:endParaRPr lang="en-GB"/>
          </a:p>
        </p:txBody>
      </p:sp>
      <p:sp>
        <p:nvSpPr>
          <p:cNvPr id="3" name="Text 1"/>
          <p:cNvSpPr/>
          <p:nvPr/>
        </p:nvSpPr>
        <p:spPr>
          <a:xfrm>
            <a:off x="411480" y="0"/>
            <a:ext cx="8321040" cy="777240"/>
          </a:xfrm>
          <a:prstGeom prst="rect">
            <a:avLst/>
          </a:prstGeom>
          <a:noFill/>
          <a:ln/>
        </p:spPr>
        <p:txBody>
          <a:bodyPr wrap="square" lIns="0" tIns="0" rIns="0" bIns="0" rtlCol="0" anchor="ctr"/>
          <a:lstStyle/>
          <a:p>
            <a:pPr marL="0" indent="0" algn="l">
              <a:buNone/>
            </a:pPr>
            <a:r>
              <a:rPr lang="en-US" sz="2200" b="1" dirty="0">
                <a:solidFill>
                  <a:srgbClr val="FFFFFF"/>
                </a:solidFill>
                <a:latin typeface="Cambria" pitchFamily="34" charset="0"/>
                <a:ea typeface="Cambria" pitchFamily="34" charset="-122"/>
                <a:cs typeface="Cambria" pitchFamily="34" charset="-120"/>
              </a:rPr>
              <a:t>Understanding Communication in Health and Social Care</a:t>
            </a:r>
            <a:endParaRPr lang="en-US" sz="2200" dirty="0"/>
          </a:p>
        </p:txBody>
      </p:sp>
      <p:sp>
        <p:nvSpPr>
          <p:cNvPr id="4" name="Text 2"/>
          <p:cNvSpPr/>
          <p:nvPr/>
        </p:nvSpPr>
        <p:spPr>
          <a:xfrm>
            <a:off x="365760" y="850392"/>
            <a:ext cx="8412480" cy="256032"/>
          </a:xfrm>
          <a:prstGeom prst="rect">
            <a:avLst/>
          </a:prstGeom>
          <a:noFill/>
          <a:ln/>
        </p:spPr>
        <p:txBody>
          <a:bodyPr wrap="square" lIns="0" tIns="0" rIns="0" bIns="0" rtlCol="0" anchor="ctr"/>
          <a:lstStyle/>
          <a:p>
            <a:pPr marL="0" indent="0" algn="l">
              <a:buNone/>
            </a:pPr>
            <a:r>
              <a:rPr lang="en-US" sz="1200" i="1" dirty="0">
                <a:solidFill>
                  <a:srgbClr val="6B7280"/>
                </a:solidFill>
                <a:latin typeface="Arial" panose="020B0604020202020204" pitchFamily="34" charset="0"/>
                <a:ea typeface="Calibri" pitchFamily="34" charset="-122"/>
                <a:cs typeface="Arial" panose="020B0604020202020204" pitchFamily="34" charset="0"/>
              </a:rPr>
              <a:t>Communication is the foundation of safe, effective, person-centred health and social care practice</a:t>
            </a:r>
            <a:r>
              <a:rPr lang="en-US" sz="1050" i="1" dirty="0">
                <a:solidFill>
                  <a:srgbClr val="6B7280"/>
                </a:solidFill>
                <a:latin typeface="Calibri" pitchFamily="34" charset="0"/>
                <a:ea typeface="Calibri" pitchFamily="34" charset="-122"/>
                <a:cs typeface="Calibri" pitchFamily="34" charset="-120"/>
              </a:rPr>
              <a:t>.</a:t>
            </a:r>
            <a:endParaRPr lang="en-US" sz="1050" dirty="0"/>
          </a:p>
        </p:txBody>
      </p:sp>
      <p:sp>
        <p:nvSpPr>
          <p:cNvPr id="5" name="Shape 3"/>
          <p:cNvSpPr/>
          <p:nvPr/>
        </p:nvSpPr>
        <p:spPr>
          <a:xfrm>
            <a:off x="274320" y="1170432"/>
            <a:ext cx="8595360" cy="658368"/>
          </a:xfrm>
          <a:prstGeom prst="rect">
            <a:avLst/>
          </a:prstGeom>
          <a:solidFill>
            <a:srgbClr val="1E3A4A"/>
          </a:solidFill>
          <a:ln w="12700">
            <a:solidFill>
              <a:srgbClr val="1E3A4A"/>
            </a:solidFill>
            <a:prstDash val="solid"/>
          </a:ln>
          <a:effectLst>
            <a:outerShdw blurRad="63500" dist="25400" dir="8100000" algn="bl" rotWithShape="0">
              <a:srgbClr val="000000">
                <a:alpha val="8000"/>
              </a:srgbClr>
            </a:outerShdw>
          </a:effectLst>
        </p:spPr>
        <p:txBody>
          <a:bodyPr/>
          <a:lstStyle/>
          <a:p>
            <a:endParaRPr lang="en-GB"/>
          </a:p>
        </p:txBody>
      </p:sp>
      <p:sp>
        <p:nvSpPr>
          <p:cNvPr id="6" name="Text 4"/>
          <p:cNvSpPr/>
          <p:nvPr/>
        </p:nvSpPr>
        <p:spPr>
          <a:xfrm>
            <a:off x="274320" y="1170432"/>
            <a:ext cx="8595360" cy="658368"/>
          </a:xfrm>
          <a:prstGeom prst="rect">
            <a:avLst/>
          </a:prstGeom>
          <a:noFill/>
          <a:ln/>
        </p:spPr>
        <p:txBody>
          <a:bodyPr wrap="square" lIns="101600" tIns="101600" rIns="101600" bIns="101600" rtlCol="0" anchor="ctr"/>
          <a:lstStyle/>
          <a:p>
            <a:pPr marL="0" indent="0" algn="ctr">
              <a:buNone/>
            </a:pPr>
            <a:r>
              <a:rPr lang="en-US" sz="1200" i="1" dirty="0">
                <a:solidFill>
                  <a:srgbClr val="C9E8EE"/>
                </a:solidFill>
                <a:latin typeface="Arial" panose="020B0604020202020204" pitchFamily="34" charset="0"/>
                <a:ea typeface="Calibri" pitchFamily="34" charset="-122"/>
                <a:cs typeface="Arial" panose="020B0604020202020204" pitchFamily="34" charset="0"/>
              </a:rPr>
              <a:t>"Communication is the process by which information, ideas, and feelings are conveyed, encompassing verbal, non-verbal, written, and digital forms."</a:t>
            </a:r>
            <a:r>
              <a:rPr lang="en-US" sz="1200" b="1" dirty="0">
                <a:solidFill>
                  <a:srgbClr val="E8A838"/>
                </a:solidFill>
                <a:latin typeface="Arial" panose="020B0604020202020204" pitchFamily="34" charset="0"/>
                <a:ea typeface="Calibri" pitchFamily="34" charset="-122"/>
                <a:cs typeface="Arial" panose="020B0604020202020204" pitchFamily="34" charset="0"/>
              </a:rPr>
              <a:t>  (McCabe and Timmins, 2023)</a:t>
            </a:r>
            <a:endParaRPr lang="en-US" sz="1200" dirty="0">
              <a:latin typeface="Arial" panose="020B0604020202020204" pitchFamily="34" charset="0"/>
              <a:cs typeface="Arial" panose="020B0604020202020204" pitchFamily="34" charset="0"/>
            </a:endParaRPr>
          </a:p>
        </p:txBody>
      </p:sp>
      <p:pic>
        <p:nvPicPr>
          <p:cNvPr id="7" name="Image 0" descr="/home/claude/images2/nurse_patient.jpg"/>
          <p:cNvPicPr>
            <a:picLocks noChangeAspect="1"/>
          </p:cNvPicPr>
          <p:nvPr/>
        </p:nvPicPr>
        <p:blipFill>
          <a:blip r:embed="rId3"/>
          <a:srcRect/>
          <a:stretch/>
        </p:blipFill>
        <p:spPr>
          <a:xfrm>
            <a:off x="5943600" y="1920240"/>
            <a:ext cx="2926080" cy="2084832"/>
          </a:xfrm>
          <a:prstGeom prst="rect">
            <a:avLst/>
          </a:prstGeom>
        </p:spPr>
      </p:pic>
      <p:sp>
        <p:nvSpPr>
          <p:cNvPr id="8" name="Shape 5"/>
          <p:cNvSpPr/>
          <p:nvPr/>
        </p:nvSpPr>
        <p:spPr>
          <a:xfrm>
            <a:off x="274320" y="1920240"/>
            <a:ext cx="5394960" cy="603504"/>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9" name="Shape 6"/>
          <p:cNvSpPr/>
          <p:nvPr/>
        </p:nvSpPr>
        <p:spPr>
          <a:xfrm>
            <a:off x="347472" y="2011680"/>
            <a:ext cx="420624" cy="420624"/>
          </a:xfrm>
          <a:prstGeom prst="ellipse">
            <a:avLst/>
          </a:prstGeom>
          <a:solidFill>
            <a:srgbClr val="028090"/>
          </a:solidFill>
          <a:ln w="12700">
            <a:solidFill>
              <a:srgbClr val="028090"/>
            </a:solidFill>
            <a:prstDash val="solid"/>
          </a:ln>
        </p:spPr>
        <p:txBody>
          <a:bodyPr/>
          <a:lstStyle/>
          <a:p>
            <a:endParaRPr lang="en-GB"/>
          </a:p>
        </p:txBody>
      </p:sp>
      <p:sp>
        <p:nvSpPr>
          <p:cNvPr id="10" name="Text 7"/>
          <p:cNvSpPr/>
          <p:nvPr/>
        </p:nvSpPr>
        <p:spPr>
          <a:xfrm>
            <a:off x="347472" y="2011680"/>
            <a:ext cx="420624" cy="420624"/>
          </a:xfrm>
          <a:prstGeom prst="rect">
            <a:avLst/>
          </a:prstGeom>
          <a:noFill/>
          <a:ln/>
        </p:spPr>
        <p:txBody>
          <a:bodyPr wrap="square" lIns="0" tIns="0" rIns="0" bIns="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V</a:t>
            </a:r>
            <a:endParaRPr lang="en-US" sz="900" dirty="0"/>
          </a:p>
        </p:txBody>
      </p:sp>
      <p:sp>
        <p:nvSpPr>
          <p:cNvPr id="11" name="Text 8"/>
          <p:cNvSpPr/>
          <p:nvPr/>
        </p:nvSpPr>
        <p:spPr>
          <a:xfrm>
            <a:off x="841248" y="1859003"/>
            <a:ext cx="4663440" cy="228600"/>
          </a:xfrm>
          <a:prstGeom prst="rect">
            <a:avLst/>
          </a:prstGeom>
          <a:noFill/>
          <a:ln/>
        </p:spPr>
        <p:txBody>
          <a:bodyPr wrap="square" lIns="25400" tIns="25400" rIns="25400" bIns="25400" rtlCol="0" anchor="ctr"/>
          <a:lstStyle/>
          <a:p>
            <a:pPr marL="0" indent="0" algn="l">
              <a:buNone/>
            </a:pPr>
            <a:r>
              <a:rPr lang="en-US" sz="1150" b="1" dirty="0">
                <a:solidFill>
                  <a:srgbClr val="1E3A4A"/>
                </a:solidFill>
                <a:latin typeface="Cambria" pitchFamily="34" charset="0"/>
                <a:ea typeface="Cambria" pitchFamily="34" charset="-122"/>
                <a:cs typeface="Cambria" pitchFamily="34" charset="-120"/>
              </a:rPr>
              <a:t>Verbal Communication</a:t>
            </a:r>
            <a:endParaRPr lang="en-US" sz="1150" dirty="0"/>
          </a:p>
        </p:txBody>
      </p:sp>
      <p:sp>
        <p:nvSpPr>
          <p:cNvPr id="12" name="Text 9"/>
          <p:cNvSpPr/>
          <p:nvPr/>
        </p:nvSpPr>
        <p:spPr>
          <a:xfrm>
            <a:off x="841248" y="2041883"/>
            <a:ext cx="4663440" cy="301752"/>
          </a:xfrm>
          <a:prstGeom prst="rect">
            <a:avLst/>
          </a:prstGeom>
          <a:noFill/>
          <a:ln/>
        </p:spPr>
        <p:txBody>
          <a:bodyPr wrap="square" lIns="25400" tIns="25400" rIns="25400" bIns="25400" rtlCol="0" anchor="t"/>
          <a:lstStyle/>
          <a:p>
            <a:pPr marL="0" indent="0" algn="l">
              <a:buNone/>
            </a:pPr>
            <a:r>
              <a:rPr lang="en-US" sz="1050" dirty="0">
                <a:solidFill>
                  <a:srgbClr val="374151"/>
                </a:solidFill>
                <a:latin typeface="Calibri" pitchFamily="34" charset="0"/>
                <a:ea typeface="Calibri" pitchFamily="34" charset="-122"/>
                <a:cs typeface="Calibri" pitchFamily="34" charset="-120"/>
              </a:rPr>
              <a:t>Spoken words, tone of voice, pace, and clarity. In H&amp;SC, clear verbal communication ensures accurate information transfer during assessments, handovers, and patient interactions.</a:t>
            </a:r>
            <a:endParaRPr lang="en-US" sz="1050" dirty="0"/>
          </a:p>
        </p:txBody>
      </p:sp>
      <p:sp>
        <p:nvSpPr>
          <p:cNvPr id="13" name="Shape 10"/>
          <p:cNvSpPr/>
          <p:nvPr/>
        </p:nvSpPr>
        <p:spPr>
          <a:xfrm>
            <a:off x="274320" y="2615184"/>
            <a:ext cx="5394960" cy="603504"/>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14" name="Shape 11"/>
          <p:cNvSpPr/>
          <p:nvPr/>
        </p:nvSpPr>
        <p:spPr>
          <a:xfrm>
            <a:off x="347472" y="2706624"/>
            <a:ext cx="420624" cy="420624"/>
          </a:xfrm>
          <a:prstGeom prst="ellipse">
            <a:avLst/>
          </a:prstGeom>
          <a:solidFill>
            <a:srgbClr val="016570"/>
          </a:solidFill>
          <a:ln w="12700">
            <a:solidFill>
              <a:srgbClr val="016570"/>
            </a:solidFill>
            <a:prstDash val="solid"/>
          </a:ln>
        </p:spPr>
        <p:txBody>
          <a:bodyPr/>
          <a:lstStyle/>
          <a:p>
            <a:endParaRPr lang="en-GB"/>
          </a:p>
        </p:txBody>
      </p:sp>
      <p:sp>
        <p:nvSpPr>
          <p:cNvPr id="15" name="Text 12"/>
          <p:cNvSpPr/>
          <p:nvPr/>
        </p:nvSpPr>
        <p:spPr>
          <a:xfrm>
            <a:off x="347472" y="2706624"/>
            <a:ext cx="420624" cy="420624"/>
          </a:xfrm>
          <a:prstGeom prst="rect">
            <a:avLst/>
          </a:prstGeom>
          <a:noFill/>
          <a:ln/>
        </p:spPr>
        <p:txBody>
          <a:bodyPr wrap="square" lIns="0" tIns="0" rIns="0" bIns="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NV</a:t>
            </a:r>
            <a:endParaRPr lang="en-US" sz="900" dirty="0"/>
          </a:p>
        </p:txBody>
      </p:sp>
      <p:sp>
        <p:nvSpPr>
          <p:cNvPr id="16" name="Text 13"/>
          <p:cNvSpPr/>
          <p:nvPr/>
        </p:nvSpPr>
        <p:spPr>
          <a:xfrm>
            <a:off x="859536" y="2560320"/>
            <a:ext cx="4663440" cy="228600"/>
          </a:xfrm>
          <a:prstGeom prst="rect">
            <a:avLst/>
          </a:prstGeom>
          <a:noFill/>
          <a:ln/>
        </p:spPr>
        <p:txBody>
          <a:bodyPr wrap="square" lIns="25400" tIns="25400" rIns="25400" bIns="25400" rtlCol="0" anchor="ctr"/>
          <a:lstStyle/>
          <a:p>
            <a:pPr marL="0" indent="0" algn="l">
              <a:buNone/>
            </a:pPr>
            <a:r>
              <a:rPr lang="en-US" sz="1150" b="1" dirty="0">
                <a:solidFill>
                  <a:srgbClr val="1E3A4A"/>
                </a:solidFill>
                <a:latin typeface="Cambria" pitchFamily="34" charset="0"/>
                <a:ea typeface="Cambria" pitchFamily="34" charset="-122"/>
                <a:cs typeface="Cambria" pitchFamily="34" charset="-120"/>
              </a:rPr>
              <a:t>Non-Verbal Communication</a:t>
            </a:r>
            <a:endParaRPr lang="en-US" sz="1150" dirty="0"/>
          </a:p>
        </p:txBody>
      </p:sp>
      <p:sp>
        <p:nvSpPr>
          <p:cNvPr id="17" name="Text 14"/>
          <p:cNvSpPr/>
          <p:nvPr/>
        </p:nvSpPr>
        <p:spPr>
          <a:xfrm>
            <a:off x="868681" y="2713690"/>
            <a:ext cx="4663440" cy="504998"/>
          </a:xfrm>
          <a:prstGeom prst="rect">
            <a:avLst/>
          </a:prstGeom>
          <a:noFill/>
          <a:ln/>
        </p:spPr>
        <p:txBody>
          <a:bodyPr wrap="square" lIns="25400" tIns="25400" rIns="25400" bIns="25400" rtlCol="0" anchor="t"/>
          <a:lstStyle/>
          <a:p>
            <a:pPr marL="0" indent="0" algn="l">
              <a:buNone/>
            </a:pPr>
            <a:r>
              <a:rPr lang="en-US" sz="1050" dirty="0">
                <a:solidFill>
                  <a:srgbClr val="374151"/>
                </a:solidFill>
                <a:latin typeface="Calibri" pitchFamily="34" charset="0"/>
                <a:ea typeface="Calibri" pitchFamily="34" charset="-122"/>
                <a:cs typeface="Calibri" pitchFamily="34" charset="-120"/>
              </a:rPr>
              <a:t>Body language, facial expressions, eye contact, and proximity. Non-verbal cues significantly shape how messages are received and whether service users feel heard and respected.</a:t>
            </a:r>
            <a:endParaRPr lang="en-US" sz="1050" dirty="0"/>
          </a:p>
        </p:txBody>
      </p:sp>
      <p:sp>
        <p:nvSpPr>
          <p:cNvPr id="18" name="Shape 15"/>
          <p:cNvSpPr/>
          <p:nvPr/>
        </p:nvSpPr>
        <p:spPr>
          <a:xfrm>
            <a:off x="274320" y="3310128"/>
            <a:ext cx="5394960" cy="603504"/>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19" name="Shape 16"/>
          <p:cNvSpPr/>
          <p:nvPr/>
        </p:nvSpPr>
        <p:spPr>
          <a:xfrm>
            <a:off x="347472" y="3401568"/>
            <a:ext cx="420624" cy="420624"/>
          </a:xfrm>
          <a:prstGeom prst="ellipse">
            <a:avLst/>
          </a:prstGeom>
          <a:solidFill>
            <a:srgbClr val="5BA4AF"/>
          </a:solidFill>
          <a:ln w="12700">
            <a:solidFill>
              <a:srgbClr val="5BA4AF"/>
            </a:solidFill>
            <a:prstDash val="solid"/>
          </a:ln>
        </p:spPr>
        <p:txBody>
          <a:bodyPr/>
          <a:lstStyle/>
          <a:p>
            <a:endParaRPr lang="en-GB"/>
          </a:p>
        </p:txBody>
      </p:sp>
      <p:sp>
        <p:nvSpPr>
          <p:cNvPr id="20" name="Text 17"/>
          <p:cNvSpPr/>
          <p:nvPr/>
        </p:nvSpPr>
        <p:spPr>
          <a:xfrm>
            <a:off x="347472" y="3401568"/>
            <a:ext cx="420624" cy="420624"/>
          </a:xfrm>
          <a:prstGeom prst="rect">
            <a:avLst/>
          </a:prstGeom>
          <a:noFill/>
          <a:ln/>
        </p:spPr>
        <p:txBody>
          <a:bodyPr wrap="square" lIns="0" tIns="0" rIns="0" bIns="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W</a:t>
            </a:r>
            <a:endParaRPr lang="en-US" sz="900" dirty="0"/>
          </a:p>
        </p:txBody>
      </p:sp>
      <p:sp>
        <p:nvSpPr>
          <p:cNvPr id="21" name="Text 18"/>
          <p:cNvSpPr/>
          <p:nvPr/>
        </p:nvSpPr>
        <p:spPr>
          <a:xfrm>
            <a:off x="868681" y="3259837"/>
            <a:ext cx="4663440" cy="228600"/>
          </a:xfrm>
          <a:prstGeom prst="rect">
            <a:avLst/>
          </a:prstGeom>
          <a:noFill/>
          <a:ln/>
        </p:spPr>
        <p:txBody>
          <a:bodyPr wrap="square" lIns="25400" tIns="25400" rIns="25400" bIns="25400" rtlCol="0" anchor="ctr"/>
          <a:lstStyle/>
          <a:p>
            <a:pPr marL="0" indent="0" algn="l">
              <a:buNone/>
            </a:pPr>
            <a:r>
              <a:rPr lang="en-US" sz="1150" b="1" dirty="0">
                <a:solidFill>
                  <a:srgbClr val="1E3A4A"/>
                </a:solidFill>
                <a:latin typeface="Cambria" pitchFamily="34" charset="0"/>
                <a:ea typeface="Cambria" pitchFamily="34" charset="-122"/>
                <a:cs typeface="Cambria" pitchFamily="34" charset="-120"/>
              </a:rPr>
              <a:t>Written and Digital</a:t>
            </a:r>
            <a:endParaRPr lang="en-US" sz="1150" dirty="0"/>
          </a:p>
        </p:txBody>
      </p:sp>
      <p:sp>
        <p:nvSpPr>
          <p:cNvPr id="22" name="Text 19"/>
          <p:cNvSpPr/>
          <p:nvPr/>
        </p:nvSpPr>
        <p:spPr>
          <a:xfrm>
            <a:off x="859536" y="3417224"/>
            <a:ext cx="4663440" cy="301752"/>
          </a:xfrm>
          <a:prstGeom prst="rect">
            <a:avLst/>
          </a:prstGeom>
          <a:noFill/>
          <a:ln/>
        </p:spPr>
        <p:txBody>
          <a:bodyPr wrap="square" lIns="25400" tIns="25400" rIns="25400" bIns="25400" rtlCol="0" anchor="t"/>
          <a:lstStyle/>
          <a:p>
            <a:pPr marL="0" indent="0" algn="l">
              <a:buNone/>
            </a:pPr>
            <a:r>
              <a:rPr lang="en-US" sz="1050" dirty="0">
                <a:solidFill>
                  <a:srgbClr val="374151"/>
                </a:solidFill>
                <a:latin typeface="Calibri" pitchFamily="34" charset="0"/>
                <a:ea typeface="Calibri" pitchFamily="34" charset="-122"/>
                <a:cs typeface="Calibri" pitchFamily="34" charset="-120"/>
              </a:rPr>
              <a:t>Care plans, clinical records, emails, and referral letters. Accurate written communication is a legal obligation and professional duty in every health and social care setting.</a:t>
            </a:r>
            <a:endParaRPr lang="en-US" sz="1050" dirty="0"/>
          </a:p>
        </p:txBody>
      </p:sp>
      <p:sp>
        <p:nvSpPr>
          <p:cNvPr id="23" name="Shape 20"/>
          <p:cNvSpPr/>
          <p:nvPr/>
        </p:nvSpPr>
        <p:spPr>
          <a:xfrm>
            <a:off x="274320" y="4041648"/>
            <a:ext cx="8595360" cy="685800"/>
          </a:xfrm>
          <a:prstGeom prst="rect">
            <a:avLst/>
          </a:prstGeom>
          <a:solidFill>
            <a:srgbClr val="EFF8FA"/>
          </a:solidFill>
          <a:ln w="12700">
            <a:solidFill>
              <a:srgbClr val="C9E8EE"/>
            </a:solidFill>
            <a:prstDash val="solid"/>
          </a:ln>
        </p:spPr>
        <p:txBody>
          <a:bodyPr/>
          <a:lstStyle/>
          <a:p>
            <a:endParaRPr lang="en-GB"/>
          </a:p>
        </p:txBody>
      </p:sp>
      <p:sp>
        <p:nvSpPr>
          <p:cNvPr id="24" name="Text 21"/>
          <p:cNvSpPr/>
          <p:nvPr/>
        </p:nvSpPr>
        <p:spPr>
          <a:xfrm>
            <a:off x="384048" y="4096512"/>
            <a:ext cx="1463040" cy="384048"/>
          </a:xfrm>
          <a:prstGeom prst="rect">
            <a:avLst/>
          </a:prstGeom>
          <a:noFill/>
          <a:ln/>
        </p:spPr>
        <p:txBody>
          <a:bodyPr wrap="square" lIns="25400" tIns="25400" rIns="25400" bIns="25400" rtlCol="0" anchor="ctr"/>
          <a:lstStyle/>
          <a:p>
            <a:pPr marL="0" indent="0" algn="l">
              <a:buNone/>
            </a:pPr>
            <a:r>
              <a:rPr lang="en-US" sz="1050" b="1" dirty="0">
                <a:solidFill>
                  <a:srgbClr val="1E3A4A"/>
                </a:solidFill>
                <a:latin typeface="Cambria" pitchFamily="34" charset="0"/>
                <a:ea typeface="Cambria" pitchFamily="34" charset="-122"/>
                <a:cs typeface="Cambria" pitchFamily="34" charset="-120"/>
              </a:rPr>
              <a:t>Key elements:</a:t>
            </a:r>
            <a:endParaRPr lang="en-US" sz="1050" dirty="0"/>
          </a:p>
        </p:txBody>
      </p:sp>
      <p:sp>
        <p:nvSpPr>
          <p:cNvPr id="25" name="Shape 22"/>
          <p:cNvSpPr/>
          <p:nvPr/>
        </p:nvSpPr>
        <p:spPr>
          <a:xfrm>
            <a:off x="1920240" y="4160520"/>
            <a:ext cx="1261872" cy="384048"/>
          </a:xfrm>
          <a:prstGeom prst="rect">
            <a:avLst/>
          </a:prstGeom>
          <a:solidFill>
            <a:srgbClr val="028090"/>
          </a:solidFill>
          <a:ln w="12700">
            <a:solidFill>
              <a:srgbClr val="028090"/>
            </a:solidFill>
            <a:prstDash val="solid"/>
          </a:ln>
        </p:spPr>
        <p:txBody>
          <a:bodyPr/>
          <a:lstStyle/>
          <a:p>
            <a:endParaRPr lang="en-GB"/>
          </a:p>
        </p:txBody>
      </p:sp>
      <p:sp>
        <p:nvSpPr>
          <p:cNvPr id="26" name="Text 23"/>
          <p:cNvSpPr/>
          <p:nvPr/>
        </p:nvSpPr>
        <p:spPr>
          <a:xfrm>
            <a:off x="1920240" y="4160520"/>
            <a:ext cx="1261872" cy="384048"/>
          </a:xfrm>
          <a:prstGeom prst="rect">
            <a:avLst/>
          </a:prstGeom>
          <a:noFill/>
          <a:ln/>
        </p:spPr>
        <p:txBody>
          <a:bodyPr wrap="square" lIns="25400" tIns="25400" rIns="25400" bIns="2540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Active Listening</a:t>
            </a:r>
            <a:endParaRPr lang="en-US" sz="900" dirty="0"/>
          </a:p>
        </p:txBody>
      </p:sp>
      <p:sp>
        <p:nvSpPr>
          <p:cNvPr id="27" name="Shape 24"/>
          <p:cNvSpPr/>
          <p:nvPr/>
        </p:nvSpPr>
        <p:spPr>
          <a:xfrm>
            <a:off x="3273552" y="4160520"/>
            <a:ext cx="1261872" cy="384048"/>
          </a:xfrm>
          <a:prstGeom prst="rect">
            <a:avLst/>
          </a:prstGeom>
          <a:solidFill>
            <a:srgbClr val="028090"/>
          </a:solidFill>
          <a:ln w="12700">
            <a:solidFill>
              <a:srgbClr val="028090"/>
            </a:solidFill>
            <a:prstDash val="solid"/>
          </a:ln>
        </p:spPr>
        <p:txBody>
          <a:bodyPr/>
          <a:lstStyle/>
          <a:p>
            <a:endParaRPr lang="en-GB"/>
          </a:p>
        </p:txBody>
      </p:sp>
      <p:sp>
        <p:nvSpPr>
          <p:cNvPr id="28" name="Text 25"/>
          <p:cNvSpPr/>
          <p:nvPr/>
        </p:nvSpPr>
        <p:spPr>
          <a:xfrm>
            <a:off x="3273552" y="4160520"/>
            <a:ext cx="1261872" cy="384048"/>
          </a:xfrm>
          <a:prstGeom prst="rect">
            <a:avLst/>
          </a:prstGeom>
          <a:noFill/>
          <a:ln/>
        </p:spPr>
        <p:txBody>
          <a:bodyPr wrap="square" lIns="25400" tIns="25400" rIns="25400" bIns="2540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Clarity</a:t>
            </a:r>
            <a:endParaRPr lang="en-US" sz="900" dirty="0"/>
          </a:p>
        </p:txBody>
      </p:sp>
      <p:sp>
        <p:nvSpPr>
          <p:cNvPr id="29" name="Shape 26"/>
          <p:cNvSpPr/>
          <p:nvPr/>
        </p:nvSpPr>
        <p:spPr>
          <a:xfrm>
            <a:off x="4626864" y="4160520"/>
            <a:ext cx="1261872" cy="384048"/>
          </a:xfrm>
          <a:prstGeom prst="rect">
            <a:avLst/>
          </a:prstGeom>
          <a:solidFill>
            <a:srgbClr val="028090"/>
          </a:solidFill>
          <a:ln w="12700">
            <a:solidFill>
              <a:srgbClr val="028090"/>
            </a:solidFill>
            <a:prstDash val="solid"/>
          </a:ln>
        </p:spPr>
        <p:txBody>
          <a:bodyPr/>
          <a:lstStyle/>
          <a:p>
            <a:endParaRPr lang="en-GB"/>
          </a:p>
        </p:txBody>
      </p:sp>
      <p:sp>
        <p:nvSpPr>
          <p:cNvPr id="30" name="Text 27"/>
          <p:cNvSpPr/>
          <p:nvPr/>
        </p:nvSpPr>
        <p:spPr>
          <a:xfrm>
            <a:off x="4626864" y="4160520"/>
            <a:ext cx="1261872" cy="384048"/>
          </a:xfrm>
          <a:prstGeom prst="rect">
            <a:avLst/>
          </a:prstGeom>
          <a:noFill/>
          <a:ln/>
        </p:spPr>
        <p:txBody>
          <a:bodyPr wrap="square" lIns="25400" tIns="25400" rIns="25400" bIns="2540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Empathy</a:t>
            </a:r>
            <a:endParaRPr lang="en-US" sz="900" dirty="0"/>
          </a:p>
        </p:txBody>
      </p:sp>
      <p:sp>
        <p:nvSpPr>
          <p:cNvPr id="31" name="Shape 28"/>
          <p:cNvSpPr/>
          <p:nvPr/>
        </p:nvSpPr>
        <p:spPr>
          <a:xfrm>
            <a:off x="5980176" y="4160520"/>
            <a:ext cx="1261872" cy="384048"/>
          </a:xfrm>
          <a:prstGeom prst="rect">
            <a:avLst/>
          </a:prstGeom>
          <a:solidFill>
            <a:srgbClr val="028090"/>
          </a:solidFill>
          <a:ln w="12700">
            <a:solidFill>
              <a:srgbClr val="028090"/>
            </a:solidFill>
            <a:prstDash val="solid"/>
          </a:ln>
        </p:spPr>
        <p:txBody>
          <a:bodyPr/>
          <a:lstStyle/>
          <a:p>
            <a:endParaRPr lang="en-GB"/>
          </a:p>
        </p:txBody>
      </p:sp>
      <p:sp>
        <p:nvSpPr>
          <p:cNvPr id="32" name="Text 29"/>
          <p:cNvSpPr/>
          <p:nvPr/>
        </p:nvSpPr>
        <p:spPr>
          <a:xfrm>
            <a:off x="5980176" y="4160520"/>
            <a:ext cx="1261872" cy="384048"/>
          </a:xfrm>
          <a:prstGeom prst="rect">
            <a:avLst/>
          </a:prstGeom>
          <a:noFill/>
          <a:ln/>
        </p:spPr>
        <p:txBody>
          <a:bodyPr wrap="square" lIns="25400" tIns="25400" rIns="25400" bIns="2540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Cultural Sensitivity</a:t>
            </a:r>
            <a:endParaRPr lang="en-US" sz="900" dirty="0"/>
          </a:p>
        </p:txBody>
      </p:sp>
      <p:sp>
        <p:nvSpPr>
          <p:cNvPr id="33" name="Shape 30"/>
          <p:cNvSpPr/>
          <p:nvPr/>
        </p:nvSpPr>
        <p:spPr>
          <a:xfrm>
            <a:off x="7333488" y="4160520"/>
            <a:ext cx="1261872" cy="384048"/>
          </a:xfrm>
          <a:prstGeom prst="rect">
            <a:avLst/>
          </a:prstGeom>
          <a:solidFill>
            <a:srgbClr val="028090"/>
          </a:solidFill>
          <a:ln w="12700">
            <a:solidFill>
              <a:srgbClr val="028090"/>
            </a:solidFill>
            <a:prstDash val="solid"/>
          </a:ln>
        </p:spPr>
        <p:txBody>
          <a:bodyPr/>
          <a:lstStyle/>
          <a:p>
            <a:endParaRPr lang="en-GB"/>
          </a:p>
        </p:txBody>
      </p:sp>
      <p:sp>
        <p:nvSpPr>
          <p:cNvPr id="34" name="Text 31"/>
          <p:cNvSpPr/>
          <p:nvPr/>
        </p:nvSpPr>
        <p:spPr>
          <a:xfrm>
            <a:off x="7333488" y="4160520"/>
            <a:ext cx="1261872" cy="384048"/>
          </a:xfrm>
          <a:prstGeom prst="rect">
            <a:avLst/>
          </a:prstGeom>
          <a:noFill/>
          <a:ln/>
        </p:spPr>
        <p:txBody>
          <a:bodyPr wrap="square" lIns="25400" tIns="25400" rIns="25400" bIns="2540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Confidentiality</a:t>
            </a:r>
            <a:endParaRPr lang="en-US" sz="900" dirty="0"/>
          </a:p>
        </p:txBody>
      </p:sp>
      <p:sp>
        <p:nvSpPr>
          <p:cNvPr id="35" name="Text 32"/>
          <p:cNvSpPr/>
          <p:nvPr/>
        </p:nvSpPr>
        <p:spPr>
          <a:xfrm>
            <a:off x="365760" y="4846320"/>
            <a:ext cx="8412480" cy="201168"/>
          </a:xfrm>
          <a:prstGeom prst="rect">
            <a:avLst/>
          </a:prstGeom>
          <a:noFill/>
          <a:ln/>
        </p:spPr>
        <p:txBody>
          <a:bodyPr wrap="square" lIns="0" tIns="0" rIns="0" bIns="0" rtlCol="0" anchor="ctr"/>
          <a:lstStyle/>
          <a:p>
            <a:pPr marL="0" indent="0" algn="r">
              <a:buNone/>
            </a:pPr>
            <a:r>
              <a:rPr lang="en-US" sz="900" i="1" dirty="0">
                <a:solidFill>
                  <a:srgbClr val="6B7280"/>
                </a:solidFill>
                <a:latin typeface="Calibri" pitchFamily="34" charset="0"/>
                <a:ea typeface="Calibri" pitchFamily="34" charset="-122"/>
                <a:cs typeface="Calibri" pitchFamily="34" charset="-120"/>
              </a:rPr>
              <a:t>(McCabe and Timmins, 2023)</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1E3A4A"/>
          </a:solidFill>
          <a:ln w="12700">
            <a:solidFill>
              <a:srgbClr val="1E3A4A"/>
            </a:solidFill>
            <a:prstDash val="solid"/>
          </a:ln>
        </p:spPr>
        <p:txBody>
          <a:bodyPr/>
          <a:lstStyle/>
          <a:p>
            <a:endParaRPr lang="en-GB"/>
          </a:p>
        </p:txBody>
      </p:sp>
      <p:sp>
        <p:nvSpPr>
          <p:cNvPr id="3" name="Text 1"/>
          <p:cNvSpPr/>
          <p:nvPr/>
        </p:nvSpPr>
        <p:spPr>
          <a:xfrm>
            <a:off x="411480" y="0"/>
            <a:ext cx="8321040" cy="777240"/>
          </a:xfrm>
          <a:prstGeom prst="rect">
            <a:avLst/>
          </a:prstGeom>
          <a:noFill/>
          <a:ln/>
        </p:spPr>
        <p:txBody>
          <a:bodyPr wrap="square" lIns="0" tIns="0" rIns="0" bIns="0" rtlCol="0" anchor="ctr"/>
          <a:lstStyle/>
          <a:p>
            <a:pPr marL="0" indent="0" algn="l">
              <a:buNone/>
            </a:pPr>
            <a:r>
              <a:rPr lang="en-US" sz="2200" b="1" dirty="0">
                <a:solidFill>
                  <a:srgbClr val="FFFFFF"/>
                </a:solidFill>
                <a:latin typeface="Cambria" pitchFamily="34" charset="0"/>
                <a:ea typeface="Cambria" pitchFamily="34" charset="-122"/>
                <a:cs typeface="Cambria" pitchFamily="34" charset="-120"/>
              </a:rPr>
              <a:t>Why Communication Matters in Health and Social Care</a:t>
            </a:r>
            <a:endParaRPr lang="en-US" sz="2200" dirty="0"/>
          </a:p>
        </p:txBody>
      </p:sp>
      <p:sp>
        <p:nvSpPr>
          <p:cNvPr id="4" name="Text 2"/>
          <p:cNvSpPr/>
          <p:nvPr/>
        </p:nvSpPr>
        <p:spPr>
          <a:xfrm>
            <a:off x="365760" y="850392"/>
            <a:ext cx="8412480" cy="256032"/>
          </a:xfrm>
          <a:prstGeom prst="rect">
            <a:avLst/>
          </a:prstGeom>
          <a:noFill/>
          <a:ln/>
        </p:spPr>
        <p:txBody>
          <a:bodyPr wrap="square" lIns="0" tIns="0" rIns="0" bIns="0" rtlCol="0" anchor="ctr"/>
          <a:lstStyle/>
          <a:p>
            <a:pPr marL="0" indent="0" algn="l">
              <a:buNone/>
            </a:pPr>
            <a:r>
              <a:rPr lang="en-US" sz="1200" i="1" dirty="0">
                <a:solidFill>
                  <a:srgbClr val="6B7280"/>
                </a:solidFill>
                <a:latin typeface="Calibri" pitchFamily="34" charset="0"/>
                <a:ea typeface="Calibri" pitchFamily="34" charset="-122"/>
                <a:cs typeface="Calibri" pitchFamily="34" charset="-120"/>
              </a:rPr>
              <a:t>Effective communication is not just professional courtesy, it is a patient safety imperative.</a:t>
            </a:r>
            <a:endParaRPr lang="en-US" sz="1200" dirty="0"/>
          </a:p>
        </p:txBody>
      </p:sp>
      <p:sp>
        <p:nvSpPr>
          <p:cNvPr id="5" name="Shape 3"/>
          <p:cNvSpPr/>
          <p:nvPr/>
        </p:nvSpPr>
        <p:spPr>
          <a:xfrm>
            <a:off x="274320" y="1170432"/>
            <a:ext cx="8595360" cy="960120"/>
          </a:xfrm>
          <a:prstGeom prst="rect">
            <a:avLst/>
          </a:prstGeom>
          <a:solidFill>
            <a:srgbClr val="1E3A4A"/>
          </a:solidFill>
          <a:ln w="12700">
            <a:solidFill>
              <a:srgbClr val="1E3A4A"/>
            </a:solidFill>
            <a:prstDash val="solid"/>
          </a:ln>
          <a:effectLst>
            <a:outerShdw blurRad="63500" dist="25400" dir="8100000" algn="bl" rotWithShape="0">
              <a:srgbClr val="000000">
                <a:alpha val="8000"/>
              </a:srgbClr>
            </a:outerShdw>
          </a:effectLst>
        </p:spPr>
        <p:txBody>
          <a:bodyPr/>
          <a:lstStyle/>
          <a:p>
            <a:endParaRPr lang="en-GB"/>
          </a:p>
        </p:txBody>
      </p:sp>
      <p:sp>
        <p:nvSpPr>
          <p:cNvPr id="6" name="Text 4"/>
          <p:cNvSpPr/>
          <p:nvPr/>
        </p:nvSpPr>
        <p:spPr>
          <a:xfrm>
            <a:off x="274320" y="1170432"/>
            <a:ext cx="8595360" cy="960120"/>
          </a:xfrm>
          <a:prstGeom prst="rect">
            <a:avLst/>
          </a:prstGeom>
          <a:noFill/>
          <a:ln/>
        </p:spPr>
        <p:txBody>
          <a:bodyPr wrap="square" lIns="101600" tIns="101600" rIns="101600" bIns="101600" rtlCol="0" anchor="ctr"/>
          <a:lstStyle/>
          <a:p>
            <a:pPr marL="0" indent="0" algn="ctr">
              <a:buNone/>
            </a:pPr>
            <a:r>
              <a:rPr lang="en-US" sz="4200" b="1" dirty="0">
                <a:solidFill>
                  <a:srgbClr val="E8A838"/>
                </a:solidFill>
                <a:latin typeface="Cambria" pitchFamily="34" charset="0"/>
                <a:ea typeface="Cambria" pitchFamily="34" charset="-122"/>
                <a:cs typeface="Cambria" pitchFamily="34" charset="-120"/>
              </a:rPr>
              <a:t>70%</a:t>
            </a:r>
            <a:r>
              <a:rPr lang="en-US" sz="1600" dirty="0">
                <a:solidFill>
                  <a:srgbClr val="FFFFFF"/>
                </a:solidFill>
                <a:latin typeface="Calibri" pitchFamily="34" charset="0"/>
                <a:ea typeface="Calibri" pitchFamily="34" charset="-122"/>
                <a:cs typeface="Calibri" pitchFamily="34" charset="-120"/>
              </a:rPr>
              <a:t>  of serious patient safety incidents involve a communication failure  </a:t>
            </a:r>
            <a:r>
              <a:rPr lang="en-US" sz="1200" i="1" dirty="0">
                <a:solidFill>
                  <a:srgbClr val="C9E8EE"/>
                </a:solidFill>
                <a:latin typeface="Calibri" pitchFamily="34" charset="0"/>
                <a:ea typeface="Calibri" pitchFamily="34" charset="-122"/>
                <a:cs typeface="Calibri" pitchFamily="34" charset="-120"/>
              </a:rPr>
              <a:t>(NHS England, 2021)</a:t>
            </a:r>
            <a:endParaRPr lang="en-US" sz="4200" dirty="0"/>
          </a:p>
        </p:txBody>
      </p:sp>
      <p:sp>
        <p:nvSpPr>
          <p:cNvPr id="7" name="Shape 5"/>
          <p:cNvSpPr/>
          <p:nvPr/>
        </p:nvSpPr>
        <p:spPr>
          <a:xfrm>
            <a:off x="274320" y="2267712"/>
            <a:ext cx="4160520" cy="1207008"/>
          </a:xfrm>
          <a:prstGeom prst="rect">
            <a:avLst/>
          </a:prstGeom>
          <a:solidFill>
            <a:srgbClr val="FFFFFF"/>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8" name="Shape 6"/>
          <p:cNvSpPr/>
          <p:nvPr/>
        </p:nvSpPr>
        <p:spPr>
          <a:xfrm>
            <a:off x="384048" y="2377440"/>
            <a:ext cx="402336" cy="402336"/>
          </a:xfrm>
          <a:prstGeom prst="ellipse">
            <a:avLst/>
          </a:prstGeom>
          <a:solidFill>
            <a:srgbClr val="028090"/>
          </a:solidFill>
          <a:ln w="12700">
            <a:solidFill>
              <a:srgbClr val="028090"/>
            </a:solidFill>
            <a:prstDash val="solid"/>
          </a:ln>
        </p:spPr>
        <p:txBody>
          <a:bodyPr/>
          <a:lstStyle/>
          <a:p>
            <a:endParaRPr lang="en-GB"/>
          </a:p>
        </p:txBody>
      </p:sp>
      <p:sp>
        <p:nvSpPr>
          <p:cNvPr id="9" name="Text 7"/>
          <p:cNvSpPr/>
          <p:nvPr/>
        </p:nvSpPr>
        <p:spPr>
          <a:xfrm>
            <a:off x="384048" y="2377440"/>
            <a:ext cx="402336" cy="402336"/>
          </a:xfrm>
          <a:prstGeom prst="rect">
            <a:avLst/>
          </a:prstGeom>
          <a:noFill/>
          <a:ln/>
        </p:spPr>
        <p:txBody>
          <a:bodyPr wrap="square" lIns="0" tIns="0" rIns="0" bIns="0" rtlCol="0" anchor="ctr"/>
          <a:lstStyle/>
          <a:p>
            <a:pPr marL="0" indent="0" algn="ctr">
              <a:buNone/>
            </a:pPr>
            <a:r>
              <a:rPr lang="en-US" sz="1000" b="1" dirty="0">
                <a:solidFill>
                  <a:srgbClr val="FFFFFF"/>
                </a:solidFill>
                <a:latin typeface="Calibri" pitchFamily="34" charset="0"/>
                <a:ea typeface="Calibri" pitchFamily="34" charset="-122"/>
                <a:cs typeface="Calibri" pitchFamily="34" charset="-120"/>
              </a:rPr>
              <a:t>01</a:t>
            </a:r>
            <a:endParaRPr lang="en-US" sz="1000" dirty="0"/>
          </a:p>
        </p:txBody>
      </p:sp>
      <p:sp>
        <p:nvSpPr>
          <p:cNvPr id="10" name="Text 8"/>
          <p:cNvSpPr/>
          <p:nvPr/>
        </p:nvSpPr>
        <p:spPr>
          <a:xfrm>
            <a:off x="877824" y="2359152"/>
            <a:ext cx="3438144" cy="274320"/>
          </a:xfrm>
          <a:prstGeom prst="rect">
            <a:avLst/>
          </a:prstGeom>
          <a:noFill/>
          <a:ln/>
        </p:spPr>
        <p:txBody>
          <a:bodyPr wrap="square" lIns="25400" tIns="25400" rIns="25400" bIns="25400" rtlCol="0" anchor="ctr"/>
          <a:lstStyle/>
          <a:p>
            <a:pPr marL="0" indent="0" algn="l">
              <a:buNone/>
            </a:pPr>
            <a:r>
              <a:rPr lang="en-US" sz="1200" b="1" dirty="0">
                <a:solidFill>
                  <a:srgbClr val="1E3A4A"/>
                </a:solidFill>
                <a:latin typeface="Cambria" pitchFamily="34" charset="0"/>
                <a:ea typeface="Cambria" pitchFamily="34" charset="-122"/>
                <a:cs typeface="Cambria" pitchFamily="34" charset="-120"/>
              </a:rPr>
              <a:t>Patient Safety</a:t>
            </a:r>
            <a:endParaRPr lang="en-US" sz="1200" dirty="0"/>
          </a:p>
        </p:txBody>
      </p:sp>
      <p:sp>
        <p:nvSpPr>
          <p:cNvPr id="11" name="Text 9"/>
          <p:cNvSpPr/>
          <p:nvPr/>
        </p:nvSpPr>
        <p:spPr>
          <a:xfrm>
            <a:off x="384048" y="2706624"/>
            <a:ext cx="3931920" cy="768096"/>
          </a:xfrm>
          <a:prstGeom prst="rect">
            <a:avLst/>
          </a:prstGeom>
          <a:noFill/>
          <a:ln/>
        </p:spPr>
        <p:txBody>
          <a:bodyPr wrap="square" lIns="50800" tIns="50800" rIns="50800" bIns="50800" rtlCol="0" anchor="t"/>
          <a:lstStyle/>
          <a:p>
            <a:pPr marL="0" indent="0" algn="l">
              <a:buNone/>
            </a:pPr>
            <a:r>
              <a:rPr lang="en-US" sz="1200" dirty="0">
                <a:solidFill>
                  <a:srgbClr val="374151"/>
                </a:solidFill>
                <a:latin typeface="Arial" panose="020B0604020202020204" pitchFamily="34" charset="0"/>
                <a:ea typeface="Calibri" pitchFamily="34" charset="-122"/>
                <a:cs typeface="Arial" panose="020B0604020202020204" pitchFamily="34" charset="0"/>
              </a:rPr>
              <a:t>Clear, structured communication prevents medication errors, missed diagnoses, and unsafe handovers. It is central to the NHS's duty of care to every patient.  (NHS England, 2021)</a:t>
            </a:r>
            <a:endParaRPr lang="en-US" sz="1200" dirty="0">
              <a:latin typeface="Arial" panose="020B0604020202020204" pitchFamily="34" charset="0"/>
              <a:cs typeface="Arial" panose="020B0604020202020204" pitchFamily="34" charset="0"/>
            </a:endParaRPr>
          </a:p>
        </p:txBody>
      </p:sp>
      <p:sp>
        <p:nvSpPr>
          <p:cNvPr id="12" name="Shape 10"/>
          <p:cNvSpPr/>
          <p:nvPr/>
        </p:nvSpPr>
        <p:spPr>
          <a:xfrm>
            <a:off x="4709160" y="2267712"/>
            <a:ext cx="4160520" cy="1207008"/>
          </a:xfrm>
          <a:prstGeom prst="rect">
            <a:avLst/>
          </a:prstGeom>
          <a:solidFill>
            <a:srgbClr val="FFFFFF"/>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13" name="Shape 11"/>
          <p:cNvSpPr/>
          <p:nvPr/>
        </p:nvSpPr>
        <p:spPr>
          <a:xfrm>
            <a:off x="4818888" y="2377440"/>
            <a:ext cx="402336" cy="402336"/>
          </a:xfrm>
          <a:prstGeom prst="ellipse">
            <a:avLst/>
          </a:prstGeom>
          <a:solidFill>
            <a:srgbClr val="016570"/>
          </a:solidFill>
          <a:ln w="12700">
            <a:solidFill>
              <a:srgbClr val="016570"/>
            </a:solidFill>
            <a:prstDash val="solid"/>
          </a:ln>
        </p:spPr>
        <p:txBody>
          <a:bodyPr/>
          <a:lstStyle/>
          <a:p>
            <a:endParaRPr lang="en-GB"/>
          </a:p>
        </p:txBody>
      </p:sp>
      <p:sp>
        <p:nvSpPr>
          <p:cNvPr id="14" name="Text 12"/>
          <p:cNvSpPr/>
          <p:nvPr/>
        </p:nvSpPr>
        <p:spPr>
          <a:xfrm>
            <a:off x="4818888" y="2377440"/>
            <a:ext cx="402336" cy="402336"/>
          </a:xfrm>
          <a:prstGeom prst="rect">
            <a:avLst/>
          </a:prstGeom>
          <a:noFill/>
          <a:ln/>
        </p:spPr>
        <p:txBody>
          <a:bodyPr wrap="square" lIns="0" tIns="0" rIns="0" bIns="0" rtlCol="0" anchor="ctr"/>
          <a:lstStyle/>
          <a:p>
            <a:pPr marL="0" indent="0" algn="ctr">
              <a:buNone/>
            </a:pPr>
            <a:r>
              <a:rPr lang="en-US" sz="1000" b="1" dirty="0">
                <a:solidFill>
                  <a:srgbClr val="FFFFFF"/>
                </a:solidFill>
                <a:latin typeface="Calibri" pitchFamily="34" charset="0"/>
                <a:ea typeface="Calibri" pitchFamily="34" charset="-122"/>
                <a:cs typeface="Calibri" pitchFamily="34" charset="-120"/>
              </a:rPr>
              <a:t>02</a:t>
            </a:r>
            <a:endParaRPr lang="en-US" sz="1000" dirty="0"/>
          </a:p>
        </p:txBody>
      </p:sp>
      <p:sp>
        <p:nvSpPr>
          <p:cNvPr id="15" name="Text 13"/>
          <p:cNvSpPr/>
          <p:nvPr/>
        </p:nvSpPr>
        <p:spPr>
          <a:xfrm>
            <a:off x="5312664" y="2359152"/>
            <a:ext cx="3438144" cy="274320"/>
          </a:xfrm>
          <a:prstGeom prst="rect">
            <a:avLst/>
          </a:prstGeom>
          <a:noFill/>
          <a:ln/>
        </p:spPr>
        <p:txBody>
          <a:bodyPr wrap="square" lIns="25400" tIns="25400" rIns="25400" bIns="25400" rtlCol="0" anchor="ctr"/>
          <a:lstStyle/>
          <a:p>
            <a:pPr marL="0" indent="0" algn="l">
              <a:buNone/>
            </a:pPr>
            <a:r>
              <a:rPr lang="en-US" sz="1200" b="1" dirty="0">
                <a:solidFill>
                  <a:srgbClr val="1E3A4A"/>
                </a:solidFill>
                <a:latin typeface="Cambria" pitchFamily="34" charset="0"/>
                <a:ea typeface="Cambria" pitchFamily="34" charset="-122"/>
                <a:cs typeface="Cambria" pitchFamily="34" charset="-120"/>
              </a:rPr>
              <a:t>Therapeutic Relationships</a:t>
            </a:r>
            <a:endParaRPr lang="en-US" sz="1200" dirty="0"/>
          </a:p>
        </p:txBody>
      </p:sp>
      <p:sp>
        <p:nvSpPr>
          <p:cNvPr id="16" name="Text 14"/>
          <p:cNvSpPr/>
          <p:nvPr/>
        </p:nvSpPr>
        <p:spPr>
          <a:xfrm>
            <a:off x="4818888" y="2706624"/>
            <a:ext cx="3931920" cy="768096"/>
          </a:xfrm>
          <a:prstGeom prst="rect">
            <a:avLst/>
          </a:prstGeom>
          <a:noFill/>
          <a:ln/>
        </p:spPr>
        <p:txBody>
          <a:bodyPr wrap="square" lIns="50800" tIns="50800" rIns="50800" bIns="50800" rtlCol="0" anchor="t"/>
          <a:lstStyle/>
          <a:p>
            <a:pPr marL="0" indent="0" algn="l">
              <a:buNone/>
            </a:pPr>
            <a:r>
              <a:rPr lang="en-US" sz="1200" dirty="0">
                <a:solidFill>
                  <a:srgbClr val="374151"/>
                </a:solidFill>
                <a:latin typeface="Arial" panose="020B0604020202020204" pitchFamily="34" charset="0"/>
                <a:ea typeface="Calibri" pitchFamily="34" charset="-122"/>
                <a:cs typeface="Arial" panose="020B0604020202020204" pitchFamily="34" charset="0"/>
              </a:rPr>
              <a:t>Communication builds trust between professionals and service users. McCabe and Timmins (2023) identify empathic communication as the foundation of person-centred care.  (McCabe and Timmins, 2023)</a:t>
            </a:r>
            <a:endParaRPr lang="en-US" sz="1200" dirty="0">
              <a:latin typeface="Arial" panose="020B0604020202020204" pitchFamily="34" charset="0"/>
              <a:cs typeface="Arial" panose="020B0604020202020204" pitchFamily="34" charset="0"/>
            </a:endParaRPr>
          </a:p>
        </p:txBody>
      </p:sp>
      <p:sp>
        <p:nvSpPr>
          <p:cNvPr id="17" name="Shape 15"/>
          <p:cNvSpPr/>
          <p:nvPr/>
        </p:nvSpPr>
        <p:spPr>
          <a:xfrm>
            <a:off x="274320" y="3621024"/>
            <a:ext cx="4160520" cy="1207008"/>
          </a:xfrm>
          <a:prstGeom prst="rect">
            <a:avLst/>
          </a:prstGeom>
          <a:solidFill>
            <a:srgbClr val="FFFFFF"/>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18" name="Shape 16"/>
          <p:cNvSpPr/>
          <p:nvPr/>
        </p:nvSpPr>
        <p:spPr>
          <a:xfrm>
            <a:off x="384048" y="3730752"/>
            <a:ext cx="402336" cy="402336"/>
          </a:xfrm>
          <a:prstGeom prst="ellipse">
            <a:avLst/>
          </a:prstGeom>
          <a:solidFill>
            <a:srgbClr val="5BA4AF"/>
          </a:solidFill>
          <a:ln w="12700">
            <a:solidFill>
              <a:srgbClr val="5BA4AF"/>
            </a:solidFill>
            <a:prstDash val="solid"/>
          </a:ln>
        </p:spPr>
        <p:txBody>
          <a:bodyPr/>
          <a:lstStyle/>
          <a:p>
            <a:endParaRPr lang="en-GB"/>
          </a:p>
        </p:txBody>
      </p:sp>
      <p:sp>
        <p:nvSpPr>
          <p:cNvPr id="19" name="Text 17"/>
          <p:cNvSpPr/>
          <p:nvPr/>
        </p:nvSpPr>
        <p:spPr>
          <a:xfrm>
            <a:off x="384048" y="3730752"/>
            <a:ext cx="402336" cy="402336"/>
          </a:xfrm>
          <a:prstGeom prst="rect">
            <a:avLst/>
          </a:prstGeom>
          <a:noFill/>
          <a:ln/>
        </p:spPr>
        <p:txBody>
          <a:bodyPr wrap="square" lIns="0" tIns="0" rIns="0" bIns="0" rtlCol="0" anchor="ctr"/>
          <a:lstStyle/>
          <a:p>
            <a:pPr marL="0" indent="0" algn="ctr">
              <a:buNone/>
            </a:pPr>
            <a:r>
              <a:rPr lang="en-US" sz="1000" b="1" dirty="0">
                <a:solidFill>
                  <a:srgbClr val="FFFFFF"/>
                </a:solidFill>
                <a:latin typeface="Calibri" pitchFamily="34" charset="0"/>
                <a:ea typeface="Calibri" pitchFamily="34" charset="-122"/>
                <a:cs typeface="Calibri" pitchFamily="34" charset="-120"/>
              </a:rPr>
              <a:t>03</a:t>
            </a:r>
            <a:endParaRPr lang="en-US" sz="1000" dirty="0"/>
          </a:p>
        </p:txBody>
      </p:sp>
      <p:sp>
        <p:nvSpPr>
          <p:cNvPr id="20" name="Text 18"/>
          <p:cNvSpPr/>
          <p:nvPr/>
        </p:nvSpPr>
        <p:spPr>
          <a:xfrm>
            <a:off x="877824" y="3712464"/>
            <a:ext cx="3438144" cy="274320"/>
          </a:xfrm>
          <a:prstGeom prst="rect">
            <a:avLst/>
          </a:prstGeom>
          <a:noFill/>
          <a:ln/>
        </p:spPr>
        <p:txBody>
          <a:bodyPr wrap="square" lIns="25400" tIns="25400" rIns="25400" bIns="25400" rtlCol="0" anchor="ctr"/>
          <a:lstStyle/>
          <a:p>
            <a:pPr marL="0" indent="0" algn="l">
              <a:buNone/>
            </a:pPr>
            <a:r>
              <a:rPr lang="en-US" sz="1200" b="1" dirty="0">
                <a:solidFill>
                  <a:srgbClr val="1E3A4A"/>
                </a:solidFill>
                <a:latin typeface="Cambria" pitchFamily="34" charset="0"/>
                <a:ea typeface="Cambria" pitchFamily="34" charset="-122"/>
                <a:cs typeface="Cambria" pitchFamily="34" charset="-120"/>
              </a:rPr>
              <a:t>Multi-Disciplinary Teamwork</a:t>
            </a:r>
            <a:endParaRPr lang="en-US" sz="1200" dirty="0"/>
          </a:p>
        </p:txBody>
      </p:sp>
      <p:sp>
        <p:nvSpPr>
          <p:cNvPr id="21" name="Text 19"/>
          <p:cNvSpPr/>
          <p:nvPr/>
        </p:nvSpPr>
        <p:spPr>
          <a:xfrm>
            <a:off x="384048" y="4059936"/>
            <a:ext cx="3931920" cy="768096"/>
          </a:xfrm>
          <a:prstGeom prst="rect">
            <a:avLst/>
          </a:prstGeom>
          <a:noFill/>
          <a:ln/>
        </p:spPr>
        <p:txBody>
          <a:bodyPr wrap="square" lIns="50800" tIns="50800" rIns="50800" bIns="50800" rtlCol="0" anchor="t"/>
          <a:lstStyle/>
          <a:p>
            <a:pPr marL="0" indent="0" algn="l">
              <a:buNone/>
            </a:pPr>
            <a:r>
              <a:rPr lang="en-US" sz="1200" dirty="0">
                <a:solidFill>
                  <a:srgbClr val="374151"/>
                </a:solidFill>
                <a:latin typeface="Arial" panose="020B0604020202020204" pitchFamily="34" charset="0"/>
                <a:ea typeface="Calibri" pitchFamily="34" charset="-122"/>
                <a:cs typeface="Arial" panose="020B0604020202020204" pitchFamily="34" charset="0"/>
              </a:rPr>
              <a:t>Effective communication enables nurses, social workers, GPs, and therapists to coordinate safe, holistic support plans and conduct effective clinical handovers.  (NHS England, 2021)</a:t>
            </a:r>
            <a:endParaRPr lang="en-US" sz="1200" dirty="0">
              <a:latin typeface="Arial" panose="020B0604020202020204" pitchFamily="34" charset="0"/>
              <a:cs typeface="Arial" panose="020B0604020202020204" pitchFamily="34" charset="0"/>
            </a:endParaRPr>
          </a:p>
        </p:txBody>
      </p:sp>
      <p:sp>
        <p:nvSpPr>
          <p:cNvPr id="22" name="Shape 20"/>
          <p:cNvSpPr/>
          <p:nvPr/>
        </p:nvSpPr>
        <p:spPr>
          <a:xfrm>
            <a:off x="4709160" y="3621024"/>
            <a:ext cx="4160520" cy="1207008"/>
          </a:xfrm>
          <a:prstGeom prst="rect">
            <a:avLst/>
          </a:prstGeom>
          <a:solidFill>
            <a:srgbClr val="FFFFFF"/>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23" name="Shape 21"/>
          <p:cNvSpPr/>
          <p:nvPr/>
        </p:nvSpPr>
        <p:spPr>
          <a:xfrm>
            <a:off x="4818888" y="3730752"/>
            <a:ext cx="402336" cy="402336"/>
          </a:xfrm>
          <a:prstGeom prst="ellipse">
            <a:avLst/>
          </a:prstGeom>
          <a:solidFill>
            <a:srgbClr val="028090"/>
          </a:solidFill>
          <a:ln w="12700">
            <a:solidFill>
              <a:srgbClr val="028090"/>
            </a:solidFill>
            <a:prstDash val="solid"/>
          </a:ln>
        </p:spPr>
        <p:txBody>
          <a:bodyPr/>
          <a:lstStyle/>
          <a:p>
            <a:endParaRPr lang="en-GB"/>
          </a:p>
        </p:txBody>
      </p:sp>
      <p:sp>
        <p:nvSpPr>
          <p:cNvPr id="24" name="Text 22"/>
          <p:cNvSpPr/>
          <p:nvPr/>
        </p:nvSpPr>
        <p:spPr>
          <a:xfrm>
            <a:off x="4818888" y="3730752"/>
            <a:ext cx="402336" cy="402336"/>
          </a:xfrm>
          <a:prstGeom prst="rect">
            <a:avLst/>
          </a:prstGeom>
          <a:noFill/>
          <a:ln/>
        </p:spPr>
        <p:txBody>
          <a:bodyPr wrap="square" lIns="0" tIns="0" rIns="0" bIns="0" rtlCol="0" anchor="ctr"/>
          <a:lstStyle/>
          <a:p>
            <a:pPr marL="0" indent="0" algn="ctr">
              <a:buNone/>
            </a:pPr>
            <a:r>
              <a:rPr lang="en-US" sz="1000" b="1" dirty="0">
                <a:solidFill>
                  <a:srgbClr val="FFFFFF"/>
                </a:solidFill>
                <a:latin typeface="Calibri" pitchFamily="34" charset="0"/>
                <a:ea typeface="Calibri" pitchFamily="34" charset="-122"/>
                <a:cs typeface="Calibri" pitchFamily="34" charset="-120"/>
              </a:rPr>
              <a:t>04</a:t>
            </a:r>
            <a:endParaRPr lang="en-US" sz="1000" dirty="0"/>
          </a:p>
        </p:txBody>
      </p:sp>
      <p:sp>
        <p:nvSpPr>
          <p:cNvPr id="25" name="Text 23"/>
          <p:cNvSpPr/>
          <p:nvPr/>
        </p:nvSpPr>
        <p:spPr>
          <a:xfrm>
            <a:off x="5312664" y="3712464"/>
            <a:ext cx="3438144" cy="274320"/>
          </a:xfrm>
          <a:prstGeom prst="rect">
            <a:avLst/>
          </a:prstGeom>
          <a:noFill/>
          <a:ln/>
        </p:spPr>
        <p:txBody>
          <a:bodyPr wrap="square" lIns="25400" tIns="25400" rIns="25400" bIns="25400" rtlCol="0" anchor="ctr"/>
          <a:lstStyle/>
          <a:p>
            <a:pPr marL="0" indent="0" algn="l">
              <a:buNone/>
            </a:pPr>
            <a:r>
              <a:rPr lang="en-US" sz="1200" b="1" dirty="0">
                <a:solidFill>
                  <a:srgbClr val="1E3A4A"/>
                </a:solidFill>
                <a:latin typeface="Cambria" pitchFamily="34" charset="0"/>
                <a:ea typeface="Cambria" pitchFamily="34" charset="-122"/>
                <a:cs typeface="Cambria" pitchFamily="34" charset="-120"/>
              </a:rPr>
              <a:t>Legal and Ethical Duty</a:t>
            </a:r>
            <a:endParaRPr lang="en-US" sz="1200" dirty="0"/>
          </a:p>
        </p:txBody>
      </p:sp>
      <p:sp>
        <p:nvSpPr>
          <p:cNvPr id="26" name="Text 24"/>
          <p:cNvSpPr/>
          <p:nvPr/>
        </p:nvSpPr>
        <p:spPr>
          <a:xfrm>
            <a:off x="4818888" y="4059936"/>
            <a:ext cx="3931920" cy="768096"/>
          </a:xfrm>
          <a:prstGeom prst="rect">
            <a:avLst/>
          </a:prstGeom>
          <a:noFill/>
          <a:ln/>
        </p:spPr>
        <p:txBody>
          <a:bodyPr wrap="square" lIns="50800" tIns="50800" rIns="50800" bIns="50800" rtlCol="0" anchor="t"/>
          <a:lstStyle/>
          <a:p>
            <a:pPr marL="0" indent="0" algn="l">
              <a:buNone/>
            </a:pPr>
            <a:r>
              <a:rPr lang="en-US" sz="1200" dirty="0">
                <a:solidFill>
                  <a:srgbClr val="374151"/>
                </a:solidFill>
                <a:latin typeface="Arial" panose="020B0604020202020204" pitchFamily="34" charset="0"/>
                <a:ea typeface="Calibri" pitchFamily="34" charset="-122"/>
                <a:cs typeface="Arial" panose="020B0604020202020204" pitchFamily="34" charset="0"/>
              </a:rPr>
              <a:t>Accurate documentation, informed consent, and confidentiality are underpinned by clear communication. Failures can result in regulatory action or harm to service users.  (NMC, 2018; Burnard and Gill, 2014)</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1E3A4A"/>
          </a:solidFill>
          <a:ln w="12700">
            <a:solidFill>
              <a:srgbClr val="1E3A4A"/>
            </a:solidFill>
            <a:prstDash val="solid"/>
          </a:ln>
        </p:spPr>
        <p:txBody>
          <a:bodyPr/>
          <a:lstStyle/>
          <a:p>
            <a:endParaRPr lang="en-GB"/>
          </a:p>
        </p:txBody>
      </p:sp>
      <p:sp>
        <p:nvSpPr>
          <p:cNvPr id="3" name="Text 1"/>
          <p:cNvSpPr/>
          <p:nvPr/>
        </p:nvSpPr>
        <p:spPr>
          <a:xfrm>
            <a:off x="411480" y="0"/>
            <a:ext cx="8321040" cy="777240"/>
          </a:xfrm>
          <a:prstGeom prst="rect">
            <a:avLst/>
          </a:prstGeom>
          <a:noFill/>
          <a:ln/>
        </p:spPr>
        <p:txBody>
          <a:bodyPr wrap="square" lIns="0" tIns="0" rIns="0" bIns="0" rtlCol="0" anchor="ctr"/>
          <a:lstStyle/>
          <a:p>
            <a:pPr marL="0" indent="0" algn="l">
              <a:buNone/>
            </a:pPr>
            <a:r>
              <a:rPr lang="en-US" sz="2200" b="1" dirty="0">
                <a:solidFill>
                  <a:srgbClr val="FFFFFF"/>
                </a:solidFill>
                <a:latin typeface="Cambria" pitchFamily="34" charset="0"/>
                <a:ea typeface="Cambria" pitchFamily="34" charset="-122"/>
                <a:cs typeface="Cambria" pitchFamily="34" charset="-120"/>
              </a:rPr>
              <a:t>The SBAR Communication Model</a:t>
            </a:r>
            <a:endParaRPr lang="en-US" sz="2200" dirty="0"/>
          </a:p>
        </p:txBody>
      </p:sp>
      <p:sp>
        <p:nvSpPr>
          <p:cNvPr id="4" name="Text 2"/>
          <p:cNvSpPr/>
          <p:nvPr/>
        </p:nvSpPr>
        <p:spPr>
          <a:xfrm>
            <a:off x="365760" y="850392"/>
            <a:ext cx="8412480" cy="256032"/>
          </a:xfrm>
          <a:prstGeom prst="rect">
            <a:avLst/>
          </a:prstGeom>
          <a:noFill/>
          <a:ln/>
        </p:spPr>
        <p:txBody>
          <a:bodyPr wrap="square" lIns="0" tIns="0" rIns="0" bIns="0" rtlCol="0" anchor="ctr"/>
          <a:lstStyle/>
          <a:p>
            <a:pPr marL="0" indent="0" algn="l">
              <a:buNone/>
            </a:pPr>
            <a:r>
              <a:rPr lang="en-US" sz="1200" i="1" dirty="0">
                <a:solidFill>
                  <a:srgbClr val="6B7280"/>
                </a:solidFill>
                <a:latin typeface="Arial" panose="020B0604020202020204" pitchFamily="34" charset="0"/>
                <a:ea typeface="Calibri" pitchFamily="34" charset="-122"/>
                <a:cs typeface="Arial" panose="020B0604020202020204" pitchFamily="34" charset="0"/>
              </a:rPr>
              <a:t>Developed by the US Navy and adopted by NHS England as a structured tool for safe clinical communication and escalation</a:t>
            </a:r>
            <a:r>
              <a:rPr lang="en-US" sz="1050" i="1" dirty="0">
                <a:solidFill>
                  <a:srgbClr val="6B7280"/>
                </a:solidFill>
                <a:latin typeface="Calibri" pitchFamily="34" charset="0"/>
                <a:ea typeface="Calibri" pitchFamily="34" charset="-122"/>
                <a:cs typeface="Calibri" pitchFamily="34" charset="-120"/>
              </a:rPr>
              <a:t>.</a:t>
            </a:r>
            <a:endParaRPr lang="en-US" sz="1050" dirty="0"/>
          </a:p>
        </p:txBody>
      </p:sp>
      <p:sp>
        <p:nvSpPr>
          <p:cNvPr id="5" name="Shape 3"/>
          <p:cNvSpPr/>
          <p:nvPr/>
        </p:nvSpPr>
        <p:spPr>
          <a:xfrm>
            <a:off x="274320" y="1170432"/>
            <a:ext cx="8595360" cy="411480"/>
          </a:xfrm>
          <a:prstGeom prst="rect">
            <a:avLst/>
          </a:prstGeom>
          <a:solidFill>
            <a:srgbClr val="1E3A4A"/>
          </a:solidFill>
          <a:ln w="12700">
            <a:solidFill>
              <a:srgbClr val="1E3A4A"/>
            </a:solidFill>
            <a:prstDash val="solid"/>
          </a:ln>
        </p:spPr>
        <p:txBody>
          <a:bodyPr/>
          <a:lstStyle/>
          <a:p>
            <a:endParaRPr lang="en-GB"/>
          </a:p>
        </p:txBody>
      </p:sp>
      <p:sp>
        <p:nvSpPr>
          <p:cNvPr id="6" name="Text 4"/>
          <p:cNvSpPr/>
          <p:nvPr/>
        </p:nvSpPr>
        <p:spPr>
          <a:xfrm>
            <a:off x="274320" y="1170432"/>
            <a:ext cx="8595360" cy="411480"/>
          </a:xfrm>
          <a:prstGeom prst="rect">
            <a:avLst/>
          </a:prstGeom>
          <a:noFill/>
          <a:ln/>
        </p:spPr>
        <p:txBody>
          <a:bodyPr wrap="square" lIns="76200" tIns="76200" rIns="76200" bIns="76200" rtlCol="0" anchor="ctr"/>
          <a:lstStyle/>
          <a:p>
            <a:pPr marL="0" indent="0" algn="ctr">
              <a:buNone/>
            </a:pPr>
            <a:r>
              <a:rPr lang="en-US" sz="1200" b="1" dirty="0">
                <a:solidFill>
                  <a:srgbClr val="E8A838"/>
                </a:solidFill>
                <a:latin typeface="Arial" panose="020B0604020202020204" pitchFamily="34" charset="0"/>
                <a:ea typeface="Calibri" pitchFamily="34" charset="-122"/>
                <a:cs typeface="Arial" panose="020B0604020202020204" pitchFamily="34" charset="0"/>
              </a:rPr>
              <a:t>SBAR</a:t>
            </a:r>
            <a:r>
              <a:rPr lang="en-US" sz="1200" dirty="0">
                <a:solidFill>
                  <a:srgbClr val="FFFFFF"/>
                </a:solidFill>
                <a:latin typeface="Arial" panose="020B0604020202020204" pitchFamily="34" charset="0"/>
                <a:ea typeface="Calibri" pitchFamily="34" charset="-122"/>
                <a:cs typeface="Arial" panose="020B0604020202020204" pitchFamily="34" charset="0"/>
              </a:rPr>
              <a:t> stands for  </a:t>
            </a:r>
            <a:r>
              <a:rPr lang="en-US" sz="1200" b="1" dirty="0">
                <a:solidFill>
                  <a:srgbClr val="C9E8EE"/>
                </a:solidFill>
                <a:latin typeface="Arial" panose="020B0604020202020204" pitchFamily="34" charset="0"/>
                <a:ea typeface="Calibri" pitchFamily="34" charset="-122"/>
                <a:cs typeface="Arial" panose="020B0604020202020204" pitchFamily="34" charset="0"/>
              </a:rPr>
              <a:t>Situation  ·  Background  ·  Assessment  ·  Recommendation</a:t>
            </a:r>
            <a:r>
              <a:rPr lang="en-US" sz="1200" b="1" dirty="0">
                <a:solidFill>
                  <a:srgbClr val="FFFFFF"/>
                </a:solidFill>
                <a:latin typeface="Arial" panose="020B0604020202020204" pitchFamily="34" charset="0"/>
                <a:ea typeface="Calibri" pitchFamily="34" charset="-122"/>
                <a:cs typeface="Arial" panose="020B0604020202020204" pitchFamily="34" charset="0"/>
              </a:rPr>
              <a:t>,</a:t>
            </a:r>
            <a:r>
              <a:rPr lang="en-US" sz="1200" dirty="0">
                <a:solidFill>
                  <a:srgbClr val="FFFFFF"/>
                </a:solidFill>
                <a:latin typeface="Arial" panose="020B0604020202020204" pitchFamily="34" charset="0"/>
                <a:ea typeface="Calibri" pitchFamily="34" charset="-122"/>
                <a:cs typeface="Arial" panose="020B0604020202020204" pitchFamily="34" charset="0"/>
              </a:rPr>
              <a:t> providing a structured framework for clear, safe professional communication  </a:t>
            </a:r>
            <a:r>
              <a:rPr lang="en-US" sz="1200" i="1" dirty="0">
                <a:solidFill>
                  <a:srgbClr val="6B7280"/>
                </a:solidFill>
                <a:latin typeface="Arial" panose="020B0604020202020204" pitchFamily="34" charset="0"/>
                <a:ea typeface="Calibri" pitchFamily="34" charset="-122"/>
                <a:cs typeface="Arial" panose="020B0604020202020204" pitchFamily="34" charset="0"/>
              </a:rPr>
              <a:t>(NHS England, 2021)</a:t>
            </a:r>
            <a:endParaRPr lang="en-US" sz="1200" dirty="0">
              <a:latin typeface="Arial" panose="020B0604020202020204" pitchFamily="34" charset="0"/>
              <a:cs typeface="Arial" panose="020B0604020202020204" pitchFamily="34" charset="0"/>
            </a:endParaRPr>
          </a:p>
        </p:txBody>
      </p:sp>
      <p:sp>
        <p:nvSpPr>
          <p:cNvPr id="7" name="Shape 5"/>
          <p:cNvSpPr/>
          <p:nvPr/>
        </p:nvSpPr>
        <p:spPr>
          <a:xfrm>
            <a:off x="274320" y="1691640"/>
            <a:ext cx="2029968" cy="3337560"/>
          </a:xfrm>
          <a:prstGeom prst="rect">
            <a:avLst/>
          </a:prstGeom>
          <a:solidFill>
            <a:srgbClr val="EFF8FA"/>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8" name="Shape 6"/>
          <p:cNvSpPr/>
          <p:nvPr/>
        </p:nvSpPr>
        <p:spPr>
          <a:xfrm>
            <a:off x="274320" y="1691640"/>
            <a:ext cx="2029968" cy="777240"/>
          </a:xfrm>
          <a:prstGeom prst="rect">
            <a:avLst/>
          </a:prstGeom>
          <a:solidFill>
            <a:srgbClr val="028090"/>
          </a:solidFill>
          <a:ln w="12700">
            <a:solidFill>
              <a:srgbClr val="028090"/>
            </a:solidFill>
            <a:prstDash val="solid"/>
          </a:ln>
        </p:spPr>
        <p:txBody>
          <a:bodyPr/>
          <a:lstStyle/>
          <a:p>
            <a:endParaRPr lang="en-GB"/>
          </a:p>
        </p:txBody>
      </p:sp>
      <p:sp>
        <p:nvSpPr>
          <p:cNvPr id="9" name="Text 7"/>
          <p:cNvSpPr/>
          <p:nvPr/>
        </p:nvSpPr>
        <p:spPr>
          <a:xfrm>
            <a:off x="274320" y="1691640"/>
            <a:ext cx="658368" cy="777240"/>
          </a:xfrm>
          <a:prstGeom prst="rect">
            <a:avLst/>
          </a:prstGeom>
          <a:noFill/>
          <a:ln/>
        </p:spPr>
        <p:txBody>
          <a:bodyPr wrap="square" lIns="0" tIns="0" rIns="0" bIns="0" rtlCol="0" anchor="ctr"/>
          <a:lstStyle/>
          <a:p>
            <a:pPr marL="0" indent="0" algn="ctr">
              <a:buNone/>
            </a:pPr>
            <a:r>
              <a:rPr lang="en-US" sz="3800" b="1" dirty="0">
                <a:solidFill>
                  <a:srgbClr val="FFFFFF"/>
                </a:solidFill>
                <a:latin typeface="Cambria" pitchFamily="34" charset="0"/>
                <a:ea typeface="Cambria" pitchFamily="34" charset="-122"/>
                <a:cs typeface="Cambria" pitchFamily="34" charset="-120"/>
              </a:rPr>
              <a:t>S</a:t>
            </a:r>
            <a:endParaRPr lang="en-US" sz="3800" dirty="0"/>
          </a:p>
        </p:txBody>
      </p:sp>
      <p:sp>
        <p:nvSpPr>
          <p:cNvPr id="10" name="Text 8"/>
          <p:cNvSpPr/>
          <p:nvPr/>
        </p:nvSpPr>
        <p:spPr>
          <a:xfrm>
            <a:off x="932688" y="1691640"/>
            <a:ext cx="1371600" cy="777240"/>
          </a:xfrm>
          <a:prstGeom prst="rect">
            <a:avLst/>
          </a:prstGeom>
          <a:noFill/>
          <a:ln/>
        </p:spPr>
        <p:txBody>
          <a:bodyPr wrap="square" lIns="50800" tIns="50800" rIns="50800" bIns="50800" rtlCol="0" anchor="ctr"/>
          <a:lstStyle/>
          <a:p>
            <a:pPr marL="0" indent="0" algn="l">
              <a:buNone/>
            </a:pPr>
            <a:r>
              <a:rPr lang="en-US" sz="1100" b="1" dirty="0">
                <a:solidFill>
                  <a:srgbClr val="FFFFFF"/>
                </a:solidFill>
                <a:latin typeface="Cambria" pitchFamily="34" charset="0"/>
                <a:ea typeface="Cambria" pitchFamily="34" charset="-122"/>
                <a:cs typeface="Cambria" pitchFamily="34" charset="-120"/>
              </a:rPr>
              <a:t>Situation</a:t>
            </a:r>
            <a:endParaRPr lang="en-US" sz="1100" dirty="0"/>
          </a:p>
        </p:txBody>
      </p:sp>
      <p:sp>
        <p:nvSpPr>
          <p:cNvPr id="11" name="Text 9"/>
          <p:cNvSpPr/>
          <p:nvPr/>
        </p:nvSpPr>
        <p:spPr>
          <a:xfrm>
            <a:off x="365760" y="2542032"/>
            <a:ext cx="1847088" cy="292608"/>
          </a:xfrm>
          <a:prstGeom prst="rect">
            <a:avLst/>
          </a:prstGeom>
          <a:noFill/>
          <a:ln/>
        </p:spPr>
        <p:txBody>
          <a:bodyPr wrap="square" lIns="25400" tIns="25400" rIns="25400" bIns="25400" rtlCol="0" anchor="ctr"/>
          <a:lstStyle/>
          <a:p>
            <a:pPr marL="0" indent="0" algn="l">
              <a:buNone/>
            </a:pPr>
            <a:r>
              <a:rPr lang="en-US" sz="1000" b="1" dirty="0">
                <a:solidFill>
                  <a:srgbClr val="028090"/>
                </a:solidFill>
                <a:latin typeface="Calibri" pitchFamily="34" charset="0"/>
                <a:ea typeface="Calibri" pitchFamily="34" charset="-122"/>
                <a:cs typeface="Calibri" pitchFamily="34" charset="-120"/>
              </a:rPr>
              <a:t>What is happening NOW?</a:t>
            </a:r>
            <a:endParaRPr lang="en-US" sz="1000" dirty="0"/>
          </a:p>
        </p:txBody>
      </p:sp>
      <p:sp>
        <p:nvSpPr>
          <p:cNvPr id="12" name="Text 10"/>
          <p:cNvSpPr/>
          <p:nvPr/>
        </p:nvSpPr>
        <p:spPr>
          <a:xfrm>
            <a:off x="365760" y="2862072"/>
            <a:ext cx="1847088" cy="2066544"/>
          </a:xfrm>
          <a:prstGeom prst="rect">
            <a:avLst/>
          </a:prstGeom>
          <a:noFill/>
          <a:ln/>
        </p:spPr>
        <p:txBody>
          <a:bodyPr wrap="square" lIns="50800" tIns="50800" rIns="50800" bIns="50800" rtlCol="0" anchor="t"/>
          <a:lstStyle/>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Identify yourself and your role</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State the patient's name and location</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Describe the immediate concern clearly and concisely</a:t>
            </a:r>
            <a:endParaRPr lang="en-US" sz="1200" dirty="0">
              <a:latin typeface="Arial" panose="020B0604020202020204" pitchFamily="34" charset="0"/>
              <a:cs typeface="Arial" panose="020B0604020202020204" pitchFamily="34" charset="0"/>
            </a:endParaRPr>
          </a:p>
        </p:txBody>
      </p:sp>
      <p:sp>
        <p:nvSpPr>
          <p:cNvPr id="13" name="Shape 11"/>
          <p:cNvSpPr/>
          <p:nvPr/>
        </p:nvSpPr>
        <p:spPr>
          <a:xfrm>
            <a:off x="2395728" y="1691640"/>
            <a:ext cx="2029968" cy="3337560"/>
          </a:xfrm>
          <a:prstGeom prst="rect">
            <a:avLst/>
          </a:prstGeom>
          <a:solidFill>
            <a:srgbClr val="EFF8FA"/>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14" name="Shape 12"/>
          <p:cNvSpPr/>
          <p:nvPr/>
        </p:nvSpPr>
        <p:spPr>
          <a:xfrm>
            <a:off x="2395728" y="1691640"/>
            <a:ext cx="2029968" cy="777240"/>
          </a:xfrm>
          <a:prstGeom prst="rect">
            <a:avLst/>
          </a:prstGeom>
          <a:solidFill>
            <a:srgbClr val="016570"/>
          </a:solidFill>
          <a:ln w="12700">
            <a:solidFill>
              <a:srgbClr val="016570"/>
            </a:solidFill>
            <a:prstDash val="solid"/>
          </a:ln>
        </p:spPr>
        <p:txBody>
          <a:bodyPr/>
          <a:lstStyle/>
          <a:p>
            <a:endParaRPr lang="en-GB"/>
          </a:p>
        </p:txBody>
      </p:sp>
      <p:sp>
        <p:nvSpPr>
          <p:cNvPr id="15" name="Text 13"/>
          <p:cNvSpPr/>
          <p:nvPr/>
        </p:nvSpPr>
        <p:spPr>
          <a:xfrm>
            <a:off x="2395728" y="1691640"/>
            <a:ext cx="658368" cy="777240"/>
          </a:xfrm>
          <a:prstGeom prst="rect">
            <a:avLst/>
          </a:prstGeom>
          <a:noFill/>
          <a:ln/>
        </p:spPr>
        <p:txBody>
          <a:bodyPr wrap="square" lIns="0" tIns="0" rIns="0" bIns="0" rtlCol="0" anchor="ctr"/>
          <a:lstStyle/>
          <a:p>
            <a:pPr marL="0" indent="0" algn="ctr">
              <a:buNone/>
            </a:pPr>
            <a:r>
              <a:rPr lang="en-US" sz="3800" b="1" dirty="0">
                <a:solidFill>
                  <a:srgbClr val="FFFFFF"/>
                </a:solidFill>
                <a:latin typeface="Cambria" pitchFamily="34" charset="0"/>
                <a:ea typeface="Cambria" pitchFamily="34" charset="-122"/>
                <a:cs typeface="Cambria" pitchFamily="34" charset="-120"/>
              </a:rPr>
              <a:t>B</a:t>
            </a:r>
            <a:endParaRPr lang="en-US" sz="3800" dirty="0"/>
          </a:p>
        </p:txBody>
      </p:sp>
      <p:sp>
        <p:nvSpPr>
          <p:cNvPr id="16" name="Text 14"/>
          <p:cNvSpPr/>
          <p:nvPr/>
        </p:nvSpPr>
        <p:spPr>
          <a:xfrm>
            <a:off x="3054096" y="1691640"/>
            <a:ext cx="1371600" cy="777240"/>
          </a:xfrm>
          <a:prstGeom prst="rect">
            <a:avLst/>
          </a:prstGeom>
          <a:noFill/>
          <a:ln/>
        </p:spPr>
        <p:txBody>
          <a:bodyPr wrap="square" lIns="50800" tIns="50800" rIns="50800" bIns="50800" rtlCol="0" anchor="ctr"/>
          <a:lstStyle/>
          <a:p>
            <a:pPr marL="0" indent="0" algn="l">
              <a:buNone/>
            </a:pPr>
            <a:r>
              <a:rPr lang="en-US" sz="1100" b="1" dirty="0">
                <a:solidFill>
                  <a:srgbClr val="FFFFFF"/>
                </a:solidFill>
                <a:latin typeface="Cambria" pitchFamily="34" charset="0"/>
                <a:ea typeface="Cambria" pitchFamily="34" charset="-122"/>
                <a:cs typeface="Cambria" pitchFamily="34" charset="-120"/>
              </a:rPr>
              <a:t>Background</a:t>
            </a:r>
            <a:endParaRPr lang="en-US" sz="1100" dirty="0"/>
          </a:p>
        </p:txBody>
      </p:sp>
      <p:sp>
        <p:nvSpPr>
          <p:cNvPr id="17" name="Text 15"/>
          <p:cNvSpPr/>
          <p:nvPr/>
        </p:nvSpPr>
        <p:spPr>
          <a:xfrm>
            <a:off x="2487168" y="2542032"/>
            <a:ext cx="1847088" cy="292608"/>
          </a:xfrm>
          <a:prstGeom prst="rect">
            <a:avLst/>
          </a:prstGeom>
          <a:noFill/>
          <a:ln/>
        </p:spPr>
        <p:txBody>
          <a:bodyPr wrap="square" lIns="25400" tIns="25400" rIns="25400" bIns="25400" rtlCol="0" anchor="ctr"/>
          <a:lstStyle/>
          <a:p>
            <a:pPr marL="0" indent="0" algn="l">
              <a:buNone/>
            </a:pPr>
            <a:r>
              <a:rPr lang="en-US" sz="1000" b="1" dirty="0">
                <a:solidFill>
                  <a:srgbClr val="016570"/>
                </a:solidFill>
                <a:latin typeface="Calibri" pitchFamily="34" charset="0"/>
                <a:ea typeface="Calibri" pitchFamily="34" charset="-122"/>
                <a:cs typeface="Calibri" pitchFamily="34" charset="-120"/>
              </a:rPr>
              <a:t>What is the CONTEXT?</a:t>
            </a:r>
            <a:endParaRPr lang="en-US" sz="1000" dirty="0"/>
          </a:p>
        </p:txBody>
      </p:sp>
      <p:sp>
        <p:nvSpPr>
          <p:cNvPr id="18" name="Text 16"/>
          <p:cNvSpPr/>
          <p:nvPr/>
        </p:nvSpPr>
        <p:spPr>
          <a:xfrm>
            <a:off x="2487168" y="2862072"/>
            <a:ext cx="1847088" cy="2066544"/>
          </a:xfrm>
          <a:prstGeom prst="rect">
            <a:avLst/>
          </a:prstGeom>
          <a:noFill/>
          <a:ln/>
        </p:spPr>
        <p:txBody>
          <a:bodyPr wrap="square" lIns="50800" tIns="50800" rIns="50800" bIns="50800" rtlCol="0" anchor="t"/>
          <a:lstStyle/>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Reason for admission or referral to the service</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Relevant medical, social, or developmental history</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Any recent changes noted in the person's condition</a:t>
            </a:r>
            <a:endParaRPr lang="en-US" sz="1200" dirty="0">
              <a:latin typeface="Arial" panose="020B0604020202020204" pitchFamily="34" charset="0"/>
              <a:cs typeface="Arial" panose="020B0604020202020204" pitchFamily="34" charset="0"/>
            </a:endParaRPr>
          </a:p>
        </p:txBody>
      </p:sp>
      <p:sp>
        <p:nvSpPr>
          <p:cNvPr id="19" name="Shape 17"/>
          <p:cNvSpPr/>
          <p:nvPr/>
        </p:nvSpPr>
        <p:spPr>
          <a:xfrm>
            <a:off x="4517136" y="1691640"/>
            <a:ext cx="2029968" cy="3337560"/>
          </a:xfrm>
          <a:prstGeom prst="rect">
            <a:avLst/>
          </a:prstGeom>
          <a:solidFill>
            <a:srgbClr val="EFF8FA"/>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20" name="Shape 18"/>
          <p:cNvSpPr/>
          <p:nvPr/>
        </p:nvSpPr>
        <p:spPr>
          <a:xfrm>
            <a:off x="4517136" y="1691640"/>
            <a:ext cx="2029968" cy="777240"/>
          </a:xfrm>
          <a:prstGeom prst="rect">
            <a:avLst/>
          </a:prstGeom>
          <a:solidFill>
            <a:srgbClr val="5BA4AF"/>
          </a:solidFill>
          <a:ln w="12700">
            <a:solidFill>
              <a:srgbClr val="5BA4AF"/>
            </a:solidFill>
            <a:prstDash val="solid"/>
          </a:ln>
        </p:spPr>
        <p:txBody>
          <a:bodyPr/>
          <a:lstStyle/>
          <a:p>
            <a:endParaRPr lang="en-GB"/>
          </a:p>
        </p:txBody>
      </p:sp>
      <p:sp>
        <p:nvSpPr>
          <p:cNvPr id="21" name="Text 19"/>
          <p:cNvSpPr/>
          <p:nvPr/>
        </p:nvSpPr>
        <p:spPr>
          <a:xfrm>
            <a:off x="4517136" y="1691640"/>
            <a:ext cx="658368" cy="777240"/>
          </a:xfrm>
          <a:prstGeom prst="rect">
            <a:avLst/>
          </a:prstGeom>
          <a:noFill/>
          <a:ln/>
        </p:spPr>
        <p:txBody>
          <a:bodyPr wrap="square" lIns="0" tIns="0" rIns="0" bIns="0" rtlCol="0" anchor="ctr"/>
          <a:lstStyle/>
          <a:p>
            <a:pPr marL="0" indent="0" algn="ctr">
              <a:buNone/>
            </a:pPr>
            <a:r>
              <a:rPr lang="en-US" sz="3800" b="1" dirty="0">
                <a:solidFill>
                  <a:srgbClr val="FFFFFF"/>
                </a:solidFill>
                <a:latin typeface="Cambria" pitchFamily="34" charset="0"/>
                <a:ea typeface="Cambria" pitchFamily="34" charset="-122"/>
                <a:cs typeface="Cambria" pitchFamily="34" charset="-120"/>
              </a:rPr>
              <a:t>A</a:t>
            </a:r>
            <a:endParaRPr lang="en-US" sz="3800" dirty="0"/>
          </a:p>
        </p:txBody>
      </p:sp>
      <p:sp>
        <p:nvSpPr>
          <p:cNvPr id="22" name="Text 20"/>
          <p:cNvSpPr/>
          <p:nvPr/>
        </p:nvSpPr>
        <p:spPr>
          <a:xfrm>
            <a:off x="5175504" y="1691640"/>
            <a:ext cx="1371600" cy="777240"/>
          </a:xfrm>
          <a:prstGeom prst="rect">
            <a:avLst/>
          </a:prstGeom>
          <a:noFill/>
          <a:ln/>
        </p:spPr>
        <p:txBody>
          <a:bodyPr wrap="square" lIns="50800" tIns="50800" rIns="50800" bIns="50800" rtlCol="0" anchor="ctr"/>
          <a:lstStyle/>
          <a:p>
            <a:pPr marL="0" indent="0" algn="l">
              <a:buNone/>
            </a:pPr>
            <a:r>
              <a:rPr lang="en-US" sz="1100" b="1" dirty="0">
                <a:solidFill>
                  <a:srgbClr val="FFFFFF"/>
                </a:solidFill>
                <a:latin typeface="Cambria" pitchFamily="34" charset="0"/>
                <a:ea typeface="Cambria" pitchFamily="34" charset="-122"/>
                <a:cs typeface="Cambria" pitchFamily="34" charset="-120"/>
              </a:rPr>
              <a:t>Assessment</a:t>
            </a:r>
            <a:endParaRPr lang="en-US" sz="1100" dirty="0"/>
          </a:p>
        </p:txBody>
      </p:sp>
      <p:sp>
        <p:nvSpPr>
          <p:cNvPr id="23" name="Text 21"/>
          <p:cNvSpPr/>
          <p:nvPr/>
        </p:nvSpPr>
        <p:spPr>
          <a:xfrm>
            <a:off x="4608576" y="2542032"/>
            <a:ext cx="1847088" cy="292608"/>
          </a:xfrm>
          <a:prstGeom prst="rect">
            <a:avLst/>
          </a:prstGeom>
          <a:noFill/>
          <a:ln/>
        </p:spPr>
        <p:txBody>
          <a:bodyPr wrap="square" lIns="25400" tIns="25400" rIns="25400" bIns="25400" rtlCol="0" anchor="ctr"/>
          <a:lstStyle/>
          <a:p>
            <a:pPr marL="0" indent="0" algn="l">
              <a:buNone/>
            </a:pPr>
            <a:r>
              <a:rPr lang="en-US" sz="1000" b="1" dirty="0">
                <a:solidFill>
                  <a:srgbClr val="5BA4AF"/>
                </a:solidFill>
                <a:latin typeface="Calibri" pitchFamily="34" charset="0"/>
                <a:ea typeface="Calibri" pitchFamily="34" charset="-122"/>
                <a:cs typeface="Calibri" pitchFamily="34" charset="-120"/>
              </a:rPr>
              <a:t>What do you THINK?</a:t>
            </a:r>
            <a:endParaRPr lang="en-US" sz="1000" dirty="0"/>
          </a:p>
        </p:txBody>
      </p:sp>
      <p:sp>
        <p:nvSpPr>
          <p:cNvPr id="24" name="Text 22"/>
          <p:cNvSpPr/>
          <p:nvPr/>
        </p:nvSpPr>
        <p:spPr>
          <a:xfrm>
            <a:off x="4608576" y="2862072"/>
            <a:ext cx="1847088" cy="2066544"/>
          </a:xfrm>
          <a:prstGeom prst="rect">
            <a:avLst/>
          </a:prstGeom>
          <a:noFill/>
          <a:ln/>
        </p:spPr>
        <p:txBody>
          <a:bodyPr wrap="square" lIns="50800" tIns="50800" rIns="50800" bIns="50800" rtlCol="0" anchor="t"/>
          <a:lstStyle/>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Your professional judgement about what is happening</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What you believe the underlying issue or risk may be</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Key observations, measurements, or concerns noted</a:t>
            </a:r>
            <a:endParaRPr lang="en-US" sz="1200" dirty="0">
              <a:latin typeface="Arial" panose="020B0604020202020204" pitchFamily="34" charset="0"/>
              <a:cs typeface="Arial" panose="020B0604020202020204" pitchFamily="34" charset="0"/>
            </a:endParaRPr>
          </a:p>
        </p:txBody>
      </p:sp>
      <p:sp>
        <p:nvSpPr>
          <p:cNvPr id="25" name="Shape 23"/>
          <p:cNvSpPr/>
          <p:nvPr/>
        </p:nvSpPr>
        <p:spPr>
          <a:xfrm>
            <a:off x="6638544" y="1691640"/>
            <a:ext cx="2029968" cy="3337560"/>
          </a:xfrm>
          <a:prstGeom prst="rect">
            <a:avLst/>
          </a:prstGeom>
          <a:solidFill>
            <a:srgbClr val="EFF8FA"/>
          </a:solidFill>
          <a:ln w="12700">
            <a:solidFill>
              <a:srgbClr val="C9E8EE"/>
            </a:solidFill>
            <a:prstDash val="solid"/>
          </a:ln>
          <a:effectLst>
            <a:outerShdw blurRad="101600" dist="38100" dir="8100000" algn="bl" rotWithShape="0">
              <a:srgbClr val="000000">
                <a:alpha val="12000"/>
              </a:srgbClr>
            </a:outerShdw>
          </a:effectLst>
        </p:spPr>
        <p:txBody>
          <a:bodyPr/>
          <a:lstStyle/>
          <a:p>
            <a:endParaRPr lang="en-GB"/>
          </a:p>
        </p:txBody>
      </p:sp>
      <p:sp>
        <p:nvSpPr>
          <p:cNvPr id="26" name="Shape 24"/>
          <p:cNvSpPr/>
          <p:nvPr/>
        </p:nvSpPr>
        <p:spPr>
          <a:xfrm>
            <a:off x="6638544" y="1691640"/>
            <a:ext cx="2029968" cy="777240"/>
          </a:xfrm>
          <a:prstGeom prst="rect">
            <a:avLst/>
          </a:prstGeom>
          <a:solidFill>
            <a:srgbClr val="028090"/>
          </a:solidFill>
          <a:ln w="12700">
            <a:solidFill>
              <a:srgbClr val="028090"/>
            </a:solidFill>
            <a:prstDash val="solid"/>
          </a:ln>
        </p:spPr>
        <p:txBody>
          <a:bodyPr/>
          <a:lstStyle/>
          <a:p>
            <a:endParaRPr lang="en-GB"/>
          </a:p>
        </p:txBody>
      </p:sp>
      <p:sp>
        <p:nvSpPr>
          <p:cNvPr id="27" name="Text 25"/>
          <p:cNvSpPr/>
          <p:nvPr/>
        </p:nvSpPr>
        <p:spPr>
          <a:xfrm>
            <a:off x="6638544" y="1691640"/>
            <a:ext cx="658368" cy="777240"/>
          </a:xfrm>
          <a:prstGeom prst="rect">
            <a:avLst/>
          </a:prstGeom>
          <a:noFill/>
          <a:ln/>
        </p:spPr>
        <p:txBody>
          <a:bodyPr wrap="square" lIns="0" tIns="0" rIns="0" bIns="0" rtlCol="0" anchor="ctr"/>
          <a:lstStyle/>
          <a:p>
            <a:pPr marL="0" indent="0" algn="ctr">
              <a:buNone/>
            </a:pPr>
            <a:r>
              <a:rPr lang="en-US" sz="3800" b="1" dirty="0">
                <a:solidFill>
                  <a:srgbClr val="FFFFFF"/>
                </a:solidFill>
                <a:latin typeface="Cambria" pitchFamily="34" charset="0"/>
                <a:ea typeface="Cambria" pitchFamily="34" charset="-122"/>
                <a:cs typeface="Cambria" pitchFamily="34" charset="-120"/>
              </a:rPr>
              <a:t>R</a:t>
            </a:r>
            <a:endParaRPr lang="en-US" sz="3800" dirty="0"/>
          </a:p>
        </p:txBody>
      </p:sp>
      <p:sp>
        <p:nvSpPr>
          <p:cNvPr id="28" name="Text 26"/>
          <p:cNvSpPr/>
          <p:nvPr/>
        </p:nvSpPr>
        <p:spPr>
          <a:xfrm>
            <a:off x="7296912" y="1691640"/>
            <a:ext cx="1371600" cy="777240"/>
          </a:xfrm>
          <a:prstGeom prst="rect">
            <a:avLst/>
          </a:prstGeom>
          <a:noFill/>
          <a:ln/>
        </p:spPr>
        <p:txBody>
          <a:bodyPr wrap="square" lIns="50800" tIns="50800" rIns="50800" bIns="50800" rtlCol="0" anchor="ctr"/>
          <a:lstStyle/>
          <a:p>
            <a:pPr marL="0" indent="0" algn="l">
              <a:buNone/>
            </a:pPr>
            <a:r>
              <a:rPr lang="en-US" sz="1100" b="1" dirty="0">
                <a:solidFill>
                  <a:srgbClr val="FFFFFF"/>
                </a:solidFill>
                <a:latin typeface="Cambria" pitchFamily="34" charset="0"/>
                <a:ea typeface="Cambria" pitchFamily="34" charset="-122"/>
                <a:cs typeface="Cambria" pitchFamily="34" charset="-120"/>
              </a:rPr>
              <a:t>Recommendation</a:t>
            </a:r>
            <a:endParaRPr lang="en-US" sz="1100" dirty="0"/>
          </a:p>
        </p:txBody>
      </p:sp>
      <p:sp>
        <p:nvSpPr>
          <p:cNvPr id="29" name="Text 27"/>
          <p:cNvSpPr/>
          <p:nvPr/>
        </p:nvSpPr>
        <p:spPr>
          <a:xfrm>
            <a:off x="6729984" y="2542032"/>
            <a:ext cx="1847088" cy="292608"/>
          </a:xfrm>
          <a:prstGeom prst="rect">
            <a:avLst/>
          </a:prstGeom>
          <a:noFill/>
          <a:ln/>
        </p:spPr>
        <p:txBody>
          <a:bodyPr wrap="square" lIns="25400" tIns="25400" rIns="25400" bIns="25400" rtlCol="0" anchor="ctr"/>
          <a:lstStyle/>
          <a:p>
            <a:pPr marL="0" indent="0" algn="l">
              <a:buNone/>
            </a:pPr>
            <a:r>
              <a:rPr lang="en-US" sz="1000" b="1" dirty="0">
                <a:solidFill>
                  <a:srgbClr val="028090"/>
                </a:solidFill>
                <a:latin typeface="Calibri" pitchFamily="34" charset="0"/>
                <a:ea typeface="Calibri" pitchFamily="34" charset="-122"/>
                <a:cs typeface="Calibri" pitchFamily="34" charset="-120"/>
              </a:rPr>
              <a:t>What do you NEED?</a:t>
            </a:r>
            <a:endParaRPr lang="en-US" sz="1000" dirty="0"/>
          </a:p>
        </p:txBody>
      </p:sp>
      <p:sp>
        <p:nvSpPr>
          <p:cNvPr id="30" name="Text 28"/>
          <p:cNvSpPr/>
          <p:nvPr/>
        </p:nvSpPr>
        <p:spPr>
          <a:xfrm>
            <a:off x="6729984" y="2862072"/>
            <a:ext cx="1847088" cy="2066544"/>
          </a:xfrm>
          <a:prstGeom prst="rect">
            <a:avLst/>
          </a:prstGeom>
          <a:noFill/>
          <a:ln/>
        </p:spPr>
        <p:txBody>
          <a:bodyPr wrap="square" lIns="50800" tIns="50800" rIns="50800" bIns="50800" rtlCol="0" anchor="t"/>
          <a:lstStyle/>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The specific action you are requesting from the recipient</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Indicate the level of urgency clearly</a:t>
            </a:r>
            <a:endParaRPr lang="en-US" sz="1200" dirty="0">
              <a:latin typeface="Arial" panose="020B0604020202020204" pitchFamily="34" charset="0"/>
              <a:cs typeface="Arial" panose="020B0604020202020204" pitchFamily="34" charset="0"/>
            </a:endParaRPr>
          </a:p>
          <a:p>
            <a:pPr marL="342900" indent="-342900" algn="l">
              <a:buSzPct val="100000"/>
              <a:buChar char="•"/>
            </a:pPr>
            <a:r>
              <a:rPr lang="en-US" sz="1200" dirty="0">
                <a:solidFill>
                  <a:srgbClr val="374151"/>
                </a:solidFill>
                <a:latin typeface="Arial" panose="020B0604020202020204" pitchFamily="34" charset="0"/>
                <a:ea typeface="Calibri" pitchFamily="34" charset="-122"/>
                <a:cs typeface="Arial" panose="020B0604020202020204" pitchFamily="34" charset="0"/>
              </a:rPr>
              <a:t>Any immediate steps already taken or care plan changes needed</a:t>
            </a:r>
            <a:endParaRPr lang="en-US" sz="1200" dirty="0">
              <a:latin typeface="Arial" panose="020B0604020202020204" pitchFamily="34" charset="0"/>
              <a:cs typeface="Arial" panose="020B0604020202020204" pitchFamily="34" charset="0"/>
            </a:endParaRPr>
          </a:p>
        </p:txBody>
      </p:sp>
      <p:sp>
        <p:nvSpPr>
          <p:cNvPr id="31" name="Text 29"/>
          <p:cNvSpPr/>
          <p:nvPr/>
        </p:nvSpPr>
        <p:spPr>
          <a:xfrm>
            <a:off x="365760" y="4846320"/>
            <a:ext cx="8412480" cy="201168"/>
          </a:xfrm>
          <a:prstGeom prst="rect">
            <a:avLst/>
          </a:prstGeom>
          <a:noFill/>
          <a:ln/>
        </p:spPr>
        <p:txBody>
          <a:bodyPr wrap="square" lIns="0" tIns="0" rIns="0" bIns="0" rtlCol="0" anchor="ctr"/>
          <a:lstStyle/>
          <a:p>
            <a:pPr marL="0" indent="0" algn="r">
              <a:buNone/>
            </a:pPr>
            <a:r>
              <a:rPr lang="en-US" sz="1200" i="1" dirty="0">
                <a:solidFill>
                  <a:srgbClr val="6B7280"/>
                </a:solidFill>
                <a:latin typeface="Arial" panose="020B0604020202020204" pitchFamily="34" charset="0"/>
                <a:ea typeface="Calibri" pitchFamily="34" charset="-122"/>
                <a:cs typeface="Arial" panose="020B0604020202020204" pitchFamily="34" charset="0"/>
              </a:rPr>
              <a:t>(NHS England, 2021; McCabe and Timmins, 2023)</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028090"/>
          </a:solidFill>
          <a:ln w="12700">
            <a:solidFill>
              <a:srgbClr val="028090"/>
            </a:solidFill>
            <a:prstDash val="solid"/>
          </a:ln>
        </p:spPr>
        <p:txBody>
          <a:bodyPr/>
          <a:lstStyle/>
          <a:p>
            <a:endParaRPr lang="en-GB"/>
          </a:p>
        </p:txBody>
      </p:sp>
      <p:sp>
        <p:nvSpPr>
          <p:cNvPr id="3" name="Text 1"/>
          <p:cNvSpPr/>
          <p:nvPr/>
        </p:nvSpPr>
        <p:spPr>
          <a:xfrm>
            <a:off x="411480" y="0"/>
            <a:ext cx="8321040" cy="777240"/>
          </a:xfrm>
          <a:prstGeom prst="rect">
            <a:avLst/>
          </a:prstGeom>
          <a:noFill/>
          <a:ln/>
        </p:spPr>
        <p:txBody>
          <a:bodyPr wrap="square" lIns="0" tIns="0" rIns="0" bIns="0" rtlCol="0" anchor="ctr"/>
          <a:lstStyle/>
          <a:p>
            <a:pPr marL="0" indent="0" algn="l">
              <a:buNone/>
            </a:pPr>
            <a:r>
              <a:rPr lang="en-US" sz="2200" b="1" dirty="0">
                <a:solidFill>
                  <a:srgbClr val="FFFFFF"/>
                </a:solidFill>
                <a:latin typeface="Cambria" pitchFamily="34" charset="0"/>
                <a:ea typeface="Cambria" pitchFamily="34" charset="-122"/>
                <a:cs typeface="Cambria" pitchFamily="34" charset="-120"/>
              </a:rPr>
              <a:t>Practical Application of SBAR</a:t>
            </a:r>
            <a:endParaRPr lang="en-US" sz="2200" dirty="0"/>
          </a:p>
        </p:txBody>
      </p:sp>
      <p:sp>
        <p:nvSpPr>
          <p:cNvPr id="4" name="Text 2"/>
          <p:cNvSpPr/>
          <p:nvPr/>
        </p:nvSpPr>
        <p:spPr>
          <a:xfrm>
            <a:off x="365760" y="850392"/>
            <a:ext cx="8412480" cy="256032"/>
          </a:xfrm>
          <a:prstGeom prst="rect">
            <a:avLst/>
          </a:prstGeom>
          <a:noFill/>
          <a:ln/>
        </p:spPr>
        <p:txBody>
          <a:bodyPr wrap="square" lIns="0" tIns="0" rIns="0" bIns="0" rtlCol="0" anchor="ctr"/>
          <a:lstStyle/>
          <a:p>
            <a:pPr marL="0" indent="0" algn="l">
              <a:buNone/>
            </a:pPr>
            <a:r>
              <a:rPr lang="en-US" sz="1200" i="1" dirty="0">
                <a:solidFill>
                  <a:srgbClr val="6B7280"/>
                </a:solidFill>
                <a:latin typeface="Arial" panose="020B0604020202020204" pitchFamily="34" charset="0"/>
                <a:ea typeface="Calibri" pitchFamily="34" charset="-122"/>
                <a:cs typeface="Arial" panose="020B0604020202020204" pitchFamily="34" charset="0"/>
              </a:rPr>
              <a:t>Scenario: Healthcare Assistant (HCA) in an NHS medical ward, escalating a concern about a deteriorating patient</a:t>
            </a:r>
            <a:r>
              <a:rPr lang="en-US" sz="1050" i="1" dirty="0">
                <a:solidFill>
                  <a:srgbClr val="6B7280"/>
                </a:solidFill>
                <a:latin typeface="Calibri" pitchFamily="34" charset="0"/>
                <a:ea typeface="Calibri" pitchFamily="34" charset="-122"/>
                <a:cs typeface="Calibri" pitchFamily="34" charset="-120"/>
              </a:rPr>
              <a:t>.</a:t>
            </a:r>
            <a:endParaRPr lang="en-US" sz="1050" dirty="0"/>
          </a:p>
        </p:txBody>
      </p:sp>
      <p:sp>
        <p:nvSpPr>
          <p:cNvPr id="5" name="Shape 3"/>
          <p:cNvSpPr/>
          <p:nvPr/>
        </p:nvSpPr>
        <p:spPr>
          <a:xfrm>
            <a:off x="274320" y="1170432"/>
            <a:ext cx="3337560" cy="3749040"/>
          </a:xfrm>
          <a:prstGeom prst="rect">
            <a:avLst/>
          </a:prstGeom>
          <a:solidFill>
            <a:srgbClr val="1E3A4A"/>
          </a:solidFill>
          <a:ln w="12700">
            <a:solidFill>
              <a:srgbClr val="1E3A4A"/>
            </a:solidFill>
            <a:prstDash val="solid"/>
          </a:ln>
          <a:effectLst>
            <a:outerShdw blurRad="101600" dist="38100" dir="8100000" algn="bl" rotWithShape="0">
              <a:srgbClr val="000000">
                <a:alpha val="12000"/>
              </a:srgbClr>
            </a:outerShdw>
          </a:effectLst>
        </p:spPr>
        <p:txBody>
          <a:bodyPr/>
          <a:lstStyle/>
          <a:p>
            <a:endParaRPr lang="en-GB"/>
          </a:p>
        </p:txBody>
      </p:sp>
      <p:pic>
        <p:nvPicPr>
          <p:cNvPr id="6" name="Image 0" descr="/home/claude/images2/nurse_bp.jpg"/>
          <p:cNvPicPr>
            <a:picLocks noChangeAspect="1"/>
          </p:cNvPicPr>
          <p:nvPr/>
        </p:nvPicPr>
        <p:blipFill>
          <a:blip r:embed="rId3"/>
          <a:srcRect/>
          <a:stretch/>
        </p:blipFill>
        <p:spPr>
          <a:xfrm>
            <a:off x="274320" y="1170432"/>
            <a:ext cx="3337560" cy="1536192"/>
          </a:xfrm>
          <a:prstGeom prst="rect">
            <a:avLst/>
          </a:prstGeom>
        </p:spPr>
      </p:pic>
      <p:sp>
        <p:nvSpPr>
          <p:cNvPr id="7" name="Text 4"/>
          <p:cNvSpPr/>
          <p:nvPr/>
        </p:nvSpPr>
        <p:spPr>
          <a:xfrm>
            <a:off x="384048" y="2779776"/>
            <a:ext cx="3108960" cy="329184"/>
          </a:xfrm>
          <a:prstGeom prst="rect">
            <a:avLst/>
          </a:prstGeom>
          <a:noFill/>
          <a:ln/>
        </p:spPr>
        <p:txBody>
          <a:bodyPr wrap="square" lIns="50800" tIns="50800" rIns="50800" bIns="50800" rtlCol="0" anchor="ctr"/>
          <a:lstStyle/>
          <a:p>
            <a:pPr marL="0" indent="0" algn="l">
              <a:buNone/>
            </a:pPr>
            <a:r>
              <a:rPr lang="en-US" sz="1300" b="1" dirty="0">
                <a:solidFill>
                  <a:srgbClr val="5BA4AF"/>
                </a:solidFill>
                <a:latin typeface="Cambria" pitchFamily="34" charset="0"/>
                <a:ea typeface="Cambria" pitchFamily="34" charset="-122"/>
                <a:cs typeface="Cambria" pitchFamily="34" charset="-120"/>
              </a:rPr>
              <a:t>The Scenario</a:t>
            </a:r>
            <a:endParaRPr lang="en-US" sz="1300" dirty="0"/>
          </a:p>
        </p:txBody>
      </p:sp>
      <p:sp>
        <p:nvSpPr>
          <p:cNvPr id="8" name="Shape 5"/>
          <p:cNvSpPr/>
          <p:nvPr/>
        </p:nvSpPr>
        <p:spPr>
          <a:xfrm>
            <a:off x="384048" y="3163824"/>
            <a:ext cx="3108960" cy="36576"/>
          </a:xfrm>
          <a:prstGeom prst="rect">
            <a:avLst/>
          </a:prstGeom>
          <a:solidFill>
            <a:srgbClr val="5BA4AF"/>
          </a:solidFill>
          <a:ln w="12700">
            <a:solidFill>
              <a:srgbClr val="5BA4AF"/>
            </a:solidFill>
            <a:prstDash val="solid"/>
          </a:ln>
        </p:spPr>
        <p:txBody>
          <a:bodyPr/>
          <a:lstStyle/>
          <a:p>
            <a:endParaRPr lang="en-GB"/>
          </a:p>
        </p:txBody>
      </p:sp>
      <p:sp>
        <p:nvSpPr>
          <p:cNvPr id="9" name="Text 6"/>
          <p:cNvSpPr/>
          <p:nvPr/>
        </p:nvSpPr>
        <p:spPr>
          <a:xfrm>
            <a:off x="384048" y="3236976"/>
            <a:ext cx="3108960" cy="1572768"/>
          </a:xfrm>
          <a:prstGeom prst="rect">
            <a:avLst/>
          </a:prstGeom>
          <a:noFill/>
          <a:ln/>
        </p:spPr>
        <p:txBody>
          <a:bodyPr wrap="square" lIns="76200" tIns="76200" rIns="76200" bIns="76200" rtlCol="0" anchor="t"/>
          <a:lstStyle/>
          <a:p>
            <a:pPr marL="0" indent="0" algn="l">
              <a:buNone/>
            </a:pPr>
            <a:r>
              <a:rPr lang="en-US" sz="950" b="1" dirty="0">
                <a:solidFill>
                  <a:srgbClr val="D1E8EE"/>
                </a:solidFill>
                <a:latin typeface="Calibri" pitchFamily="34" charset="0"/>
                <a:ea typeface="Calibri" pitchFamily="34" charset="-122"/>
                <a:cs typeface="Calibri" pitchFamily="34" charset="-120"/>
              </a:rPr>
              <a:t>Role: </a:t>
            </a:r>
            <a:r>
              <a:rPr lang="en-US" sz="950" dirty="0">
                <a:solidFill>
                  <a:srgbClr val="D1E8EE"/>
                </a:solidFill>
                <a:latin typeface="Calibri" pitchFamily="34" charset="0"/>
                <a:ea typeface="Calibri" pitchFamily="34" charset="-122"/>
                <a:cs typeface="Calibri" pitchFamily="34" charset="-120"/>
              </a:rPr>
              <a:t>Healthcare Assistant, NHS Medical Ward
</a:t>
            </a:r>
            <a:r>
              <a:rPr lang="en-US" sz="950" b="1" dirty="0">
                <a:solidFill>
                  <a:srgbClr val="D1E8EE"/>
                </a:solidFill>
                <a:latin typeface="Calibri" pitchFamily="34" charset="0"/>
                <a:ea typeface="Calibri" pitchFamily="34" charset="-122"/>
                <a:cs typeface="Calibri" pitchFamily="34" charset="-120"/>
              </a:rPr>
              <a:t>Patient: </a:t>
            </a:r>
            <a:r>
              <a:rPr lang="en-US" sz="950" dirty="0">
                <a:solidFill>
                  <a:srgbClr val="D1E8EE"/>
                </a:solidFill>
                <a:latin typeface="Calibri" pitchFamily="34" charset="0"/>
                <a:ea typeface="Calibri" pitchFamily="34" charset="-122"/>
                <a:cs typeface="Calibri" pitchFamily="34" charset="-120"/>
              </a:rPr>
              <a:t>Mr. Ahmed, Bed 7 — admitted 48hrs ago for routine knee replacement
</a:t>
            </a:r>
            <a:r>
              <a:rPr lang="en-US" sz="950" b="1" dirty="0">
                <a:solidFill>
                  <a:srgbClr val="D1E8EE"/>
                </a:solidFill>
                <a:latin typeface="Calibri" pitchFamily="34" charset="0"/>
                <a:ea typeface="Calibri" pitchFamily="34" charset="-122"/>
                <a:cs typeface="Calibri" pitchFamily="34" charset="-120"/>
              </a:rPr>
              <a:t>Concern: </a:t>
            </a:r>
            <a:r>
              <a:rPr lang="en-US" sz="950" dirty="0">
                <a:solidFill>
                  <a:srgbClr val="D1E8EE"/>
                </a:solidFill>
                <a:latin typeface="Calibri" pitchFamily="34" charset="0"/>
                <a:ea typeface="Calibri" pitchFamily="34" charset="-122"/>
                <a:cs typeface="Calibri" pitchFamily="34" charset="-120"/>
              </a:rPr>
              <a:t>He has become confused; blood pressure has dropped from 128/82 to 90/60 in the last hour
</a:t>
            </a:r>
            <a:r>
              <a:rPr lang="en-US" sz="950" b="1" dirty="0">
                <a:solidFill>
                  <a:srgbClr val="D1E8EE"/>
                </a:solidFill>
                <a:latin typeface="Calibri" pitchFamily="34" charset="0"/>
                <a:ea typeface="Calibri" pitchFamily="34" charset="-122"/>
                <a:cs typeface="Calibri" pitchFamily="34" charset="-120"/>
              </a:rPr>
              <a:t>Action: </a:t>
            </a:r>
            <a:r>
              <a:rPr lang="en-US" sz="950" dirty="0">
                <a:solidFill>
                  <a:srgbClr val="D1E8EE"/>
                </a:solidFill>
                <a:latin typeface="Calibri" pitchFamily="34" charset="0"/>
                <a:ea typeface="Calibri" pitchFamily="34" charset="-122"/>
                <a:cs typeface="Calibri" pitchFamily="34" charset="-120"/>
              </a:rPr>
              <a:t>Escalate immediately to the senior nurse using SBAR</a:t>
            </a:r>
            <a:endParaRPr lang="en-US" sz="950" dirty="0"/>
          </a:p>
        </p:txBody>
      </p:sp>
      <p:sp>
        <p:nvSpPr>
          <p:cNvPr id="10" name="Shape 7"/>
          <p:cNvSpPr/>
          <p:nvPr/>
        </p:nvSpPr>
        <p:spPr>
          <a:xfrm>
            <a:off x="3794760" y="1170432"/>
            <a:ext cx="5074920" cy="841248"/>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11" name="Shape 8"/>
          <p:cNvSpPr/>
          <p:nvPr/>
        </p:nvSpPr>
        <p:spPr>
          <a:xfrm>
            <a:off x="3794760" y="1170432"/>
            <a:ext cx="658368" cy="841248"/>
          </a:xfrm>
          <a:prstGeom prst="rect">
            <a:avLst/>
          </a:prstGeom>
          <a:solidFill>
            <a:srgbClr val="028090"/>
          </a:solidFill>
          <a:ln w="12700">
            <a:solidFill>
              <a:srgbClr val="028090"/>
            </a:solidFill>
            <a:prstDash val="solid"/>
          </a:ln>
        </p:spPr>
        <p:txBody>
          <a:bodyPr/>
          <a:lstStyle/>
          <a:p>
            <a:endParaRPr lang="en-GB"/>
          </a:p>
        </p:txBody>
      </p:sp>
      <p:sp>
        <p:nvSpPr>
          <p:cNvPr id="12" name="Text 9"/>
          <p:cNvSpPr/>
          <p:nvPr/>
        </p:nvSpPr>
        <p:spPr>
          <a:xfrm>
            <a:off x="3794760" y="1170432"/>
            <a:ext cx="658368" cy="841248"/>
          </a:xfrm>
          <a:prstGeom prst="rect">
            <a:avLst/>
          </a:prstGeom>
          <a:noFill/>
          <a:ln/>
        </p:spPr>
        <p:txBody>
          <a:bodyPr wrap="square" lIns="0" tIns="0" rIns="0" bIns="0" rtlCol="0" anchor="ctr"/>
          <a:lstStyle/>
          <a:p>
            <a:pPr marL="0" indent="0" algn="ctr">
              <a:buNone/>
            </a:pPr>
            <a:r>
              <a:rPr lang="en-US" sz="2600" b="1" dirty="0">
                <a:solidFill>
                  <a:srgbClr val="FFFFFF"/>
                </a:solidFill>
                <a:latin typeface="Cambria" pitchFamily="34" charset="0"/>
                <a:ea typeface="Cambria" pitchFamily="34" charset="-122"/>
                <a:cs typeface="Cambria" pitchFamily="34" charset="-120"/>
              </a:rPr>
              <a:t>S</a:t>
            </a:r>
            <a:endParaRPr lang="en-US" sz="2600" dirty="0"/>
          </a:p>
        </p:txBody>
      </p:sp>
      <p:sp>
        <p:nvSpPr>
          <p:cNvPr id="13" name="Text 10"/>
          <p:cNvSpPr/>
          <p:nvPr/>
        </p:nvSpPr>
        <p:spPr>
          <a:xfrm>
            <a:off x="4526280" y="1216152"/>
            <a:ext cx="4279392" cy="219456"/>
          </a:xfrm>
          <a:prstGeom prst="rect">
            <a:avLst/>
          </a:prstGeom>
          <a:noFill/>
          <a:ln/>
        </p:spPr>
        <p:txBody>
          <a:bodyPr wrap="square" lIns="25400" tIns="25400" rIns="25400" bIns="25400" rtlCol="0" anchor="ctr"/>
          <a:lstStyle/>
          <a:p>
            <a:pPr marL="0" indent="0" algn="l">
              <a:buNone/>
            </a:pPr>
            <a:r>
              <a:rPr lang="en-US" sz="1100" b="1" dirty="0">
                <a:solidFill>
                  <a:srgbClr val="028090"/>
                </a:solidFill>
                <a:latin typeface="Cambria" pitchFamily="34" charset="0"/>
                <a:ea typeface="Cambria" pitchFamily="34" charset="-122"/>
                <a:cs typeface="Cambria" pitchFamily="34" charset="-120"/>
              </a:rPr>
              <a:t>Situation</a:t>
            </a:r>
            <a:endParaRPr lang="en-US" sz="1100" dirty="0"/>
          </a:p>
        </p:txBody>
      </p:sp>
      <p:sp>
        <p:nvSpPr>
          <p:cNvPr id="14" name="Text 11"/>
          <p:cNvSpPr/>
          <p:nvPr/>
        </p:nvSpPr>
        <p:spPr>
          <a:xfrm>
            <a:off x="4526280" y="1453896"/>
            <a:ext cx="4279392" cy="502920"/>
          </a:xfrm>
          <a:prstGeom prst="rect">
            <a:avLst/>
          </a:prstGeom>
          <a:noFill/>
          <a:ln/>
        </p:spPr>
        <p:txBody>
          <a:bodyPr wrap="square" lIns="25400" tIns="25400" rIns="25400" bIns="25400" rtlCol="0" anchor="t"/>
          <a:lstStyle/>
          <a:p>
            <a:pPr marL="0" indent="0" algn="l">
              <a:buNone/>
            </a:pPr>
            <a:r>
              <a:rPr lang="en-US" sz="1050" i="1" dirty="0">
                <a:solidFill>
                  <a:srgbClr val="374151"/>
                </a:solidFill>
                <a:latin typeface="Arial" panose="020B0604020202020204" pitchFamily="34" charset="0"/>
                <a:ea typeface="Calibri" pitchFamily="34" charset="-122"/>
                <a:cs typeface="Arial" panose="020B0604020202020204" pitchFamily="34" charset="0"/>
              </a:rPr>
              <a:t>"I am Elizabeth, Healthcare Assistant on Ward 4. Mr. Ahmed in Bed 7 has become increasingly confused and his blood pressure has dropped significantly in the last hour."</a:t>
            </a:r>
            <a:endParaRPr lang="en-US" sz="1050" dirty="0">
              <a:latin typeface="Arial" panose="020B0604020202020204" pitchFamily="34" charset="0"/>
              <a:cs typeface="Arial" panose="020B0604020202020204" pitchFamily="34" charset="0"/>
            </a:endParaRPr>
          </a:p>
        </p:txBody>
      </p:sp>
      <p:sp>
        <p:nvSpPr>
          <p:cNvPr id="15" name="Shape 12"/>
          <p:cNvSpPr/>
          <p:nvPr/>
        </p:nvSpPr>
        <p:spPr>
          <a:xfrm>
            <a:off x="3794760" y="2103120"/>
            <a:ext cx="5074920" cy="841248"/>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16" name="Shape 13"/>
          <p:cNvSpPr/>
          <p:nvPr/>
        </p:nvSpPr>
        <p:spPr>
          <a:xfrm>
            <a:off x="3794760" y="2103120"/>
            <a:ext cx="658368" cy="841248"/>
          </a:xfrm>
          <a:prstGeom prst="rect">
            <a:avLst/>
          </a:prstGeom>
          <a:solidFill>
            <a:srgbClr val="016570"/>
          </a:solidFill>
          <a:ln w="12700">
            <a:solidFill>
              <a:srgbClr val="016570"/>
            </a:solidFill>
            <a:prstDash val="solid"/>
          </a:ln>
        </p:spPr>
        <p:txBody>
          <a:bodyPr/>
          <a:lstStyle/>
          <a:p>
            <a:endParaRPr lang="en-GB"/>
          </a:p>
        </p:txBody>
      </p:sp>
      <p:sp>
        <p:nvSpPr>
          <p:cNvPr id="17" name="Text 14"/>
          <p:cNvSpPr/>
          <p:nvPr/>
        </p:nvSpPr>
        <p:spPr>
          <a:xfrm>
            <a:off x="3794760" y="2103120"/>
            <a:ext cx="658368" cy="841248"/>
          </a:xfrm>
          <a:prstGeom prst="rect">
            <a:avLst/>
          </a:prstGeom>
          <a:noFill/>
          <a:ln/>
        </p:spPr>
        <p:txBody>
          <a:bodyPr wrap="square" lIns="0" tIns="0" rIns="0" bIns="0" rtlCol="0" anchor="ctr"/>
          <a:lstStyle/>
          <a:p>
            <a:pPr marL="0" indent="0" algn="ctr">
              <a:buNone/>
            </a:pPr>
            <a:r>
              <a:rPr lang="en-US" sz="2600" b="1" dirty="0">
                <a:solidFill>
                  <a:srgbClr val="FFFFFF"/>
                </a:solidFill>
                <a:latin typeface="Cambria" pitchFamily="34" charset="0"/>
                <a:ea typeface="Cambria" pitchFamily="34" charset="-122"/>
                <a:cs typeface="Cambria" pitchFamily="34" charset="-120"/>
              </a:rPr>
              <a:t>B</a:t>
            </a:r>
            <a:endParaRPr lang="en-US" sz="2600" dirty="0"/>
          </a:p>
        </p:txBody>
      </p:sp>
      <p:sp>
        <p:nvSpPr>
          <p:cNvPr id="18" name="Text 15"/>
          <p:cNvSpPr/>
          <p:nvPr/>
        </p:nvSpPr>
        <p:spPr>
          <a:xfrm>
            <a:off x="4526280" y="2148840"/>
            <a:ext cx="4279392" cy="219456"/>
          </a:xfrm>
          <a:prstGeom prst="rect">
            <a:avLst/>
          </a:prstGeom>
          <a:noFill/>
          <a:ln/>
        </p:spPr>
        <p:txBody>
          <a:bodyPr wrap="square" lIns="25400" tIns="25400" rIns="25400" bIns="25400" rtlCol="0" anchor="ctr"/>
          <a:lstStyle/>
          <a:p>
            <a:pPr marL="0" indent="0" algn="l">
              <a:buNone/>
            </a:pPr>
            <a:r>
              <a:rPr lang="en-US" sz="1100" b="1" dirty="0">
                <a:solidFill>
                  <a:srgbClr val="016570"/>
                </a:solidFill>
                <a:latin typeface="Cambria" pitchFamily="34" charset="0"/>
                <a:ea typeface="Cambria" pitchFamily="34" charset="-122"/>
                <a:cs typeface="Cambria" pitchFamily="34" charset="-120"/>
              </a:rPr>
              <a:t>Background</a:t>
            </a:r>
            <a:endParaRPr lang="en-US" sz="1100" dirty="0"/>
          </a:p>
        </p:txBody>
      </p:sp>
      <p:sp>
        <p:nvSpPr>
          <p:cNvPr id="19" name="Text 16"/>
          <p:cNvSpPr/>
          <p:nvPr/>
        </p:nvSpPr>
        <p:spPr>
          <a:xfrm>
            <a:off x="4526280" y="2386584"/>
            <a:ext cx="4279392" cy="502920"/>
          </a:xfrm>
          <a:prstGeom prst="rect">
            <a:avLst/>
          </a:prstGeom>
          <a:noFill/>
          <a:ln/>
        </p:spPr>
        <p:txBody>
          <a:bodyPr wrap="square" lIns="25400" tIns="25400" rIns="25400" bIns="25400" rtlCol="0" anchor="t"/>
          <a:lstStyle/>
          <a:p>
            <a:pPr marL="0" indent="0" algn="l">
              <a:buNone/>
            </a:pPr>
            <a:r>
              <a:rPr lang="en-US" sz="1050" i="1" dirty="0">
                <a:solidFill>
                  <a:srgbClr val="374151"/>
                </a:solidFill>
                <a:latin typeface="Arial" panose="020B0604020202020204" pitchFamily="34" charset="0"/>
                <a:ea typeface="Calibri" pitchFamily="34" charset="-122"/>
                <a:cs typeface="Arial" panose="020B0604020202020204" pitchFamily="34" charset="0"/>
              </a:rPr>
              <a:t>"He was admitted 48 hours ago for a routine knee replacement. He has no prior cardiac or neurological history and there have been no complications until now."</a:t>
            </a:r>
            <a:endParaRPr lang="en-US" sz="1050" dirty="0">
              <a:latin typeface="Arial" panose="020B0604020202020204" pitchFamily="34" charset="0"/>
              <a:cs typeface="Arial" panose="020B0604020202020204" pitchFamily="34" charset="0"/>
            </a:endParaRPr>
          </a:p>
        </p:txBody>
      </p:sp>
      <p:sp>
        <p:nvSpPr>
          <p:cNvPr id="20" name="Shape 17"/>
          <p:cNvSpPr/>
          <p:nvPr/>
        </p:nvSpPr>
        <p:spPr>
          <a:xfrm>
            <a:off x="3794760" y="3035808"/>
            <a:ext cx="5074920" cy="841248"/>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21" name="Shape 18"/>
          <p:cNvSpPr/>
          <p:nvPr/>
        </p:nvSpPr>
        <p:spPr>
          <a:xfrm>
            <a:off x="3794760" y="3035808"/>
            <a:ext cx="658368" cy="841248"/>
          </a:xfrm>
          <a:prstGeom prst="rect">
            <a:avLst/>
          </a:prstGeom>
          <a:solidFill>
            <a:srgbClr val="5BA4AF"/>
          </a:solidFill>
          <a:ln w="12700">
            <a:solidFill>
              <a:srgbClr val="5BA4AF"/>
            </a:solidFill>
            <a:prstDash val="solid"/>
          </a:ln>
        </p:spPr>
        <p:txBody>
          <a:bodyPr/>
          <a:lstStyle/>
          <a:p>
            <a:endParaRPr lang="en-GB"/>
          </a:p>
        </p:txBody>
      </p:sp>
      <p:sp>
        <p:nvSpPr>
          <p:cNvPr id="22" name="Text 19"/>
          <p:cNvSpPr/>
          <p:nvPr/>
        </p:nvSpPr>
        <p:spPr>
          <a:xfrm>
            <a:off x="3794760" y="3035808"/>
            <a:ext cx="658368" cy="841248"/>
          </a:xfrm>
          <a:prstGeom prst="rect">
            <a:avLst/>
          </a:prstGeom>
          <a:noFill/>
          <a:ln/>
        </p:spPr>
        <p:txBody>
          <a:bodyPr wrap="square" lIns="0" tIns="0" rIns="0" bIns="0" rtlCol="0" anchor="ctr"/>
          <a:lstStyle/>
          <a:p>
            <a:pPr marL="0" indent="0" algn="ctr">
              <a:buNone/>
            </a:pPr>
            <a:r>
              <a:rPr lang="en-US" sz="2600" b="1" dirty="0">
                <a:solidFill>
                  <a:srgbClr val="FFFFFF"/>
                </a:solidFill>
                <a:latin typeface="Cambria" pitchFamily="34" charset="0"/>
                <a:ea typeface="Cambria" pitchFamily="34" charset="-122"/>
                <a:cs typeface="Cambria" pitchFamily="34" charset="-120"/>
              </a:rPr>
              <a:t>A</a:t>
            </a:r>
            <a:endParaRPr lang="en-US" sz="2600" dirty="0"/>
          </a:p>
        </p:txBody>
      </p:sp>
      <p:sp>
        <p:nvSpPr>
          <p:cNvPr id="23" name="Text 20"/>
          <p:cNvSpPr/>
          <p:nvPr/>
        </p:nvSpPr>
        <p:spPr>
          <a:xfrm>
            <a:off x="4526280" y="3081528"/>
            <a:ext cx="4279392" cy="219456"/>
          </a:xfrm>
          <a:prstGeom prst="rect">
            <a:avLst/>
          </a:prstGeom>
          <a:noFill/>
          <a:ln/>
        </p:spPr>
        <p:txBody>
          <a:bodyPr wrap="square" lIns="25400" tIns="25400" rIns="25400" bIns="25400" rtlCol="0" anchor="ctr"/>
          <a:lstStyle/>
          <a:p>
            <a:pPr marL="0" indent="0" algn="l">
              <a:buNone/>
            </a:pPr>
            <a:r>
              <a:rPr lang="en-US" sz="1100" b="1" dirty="0">
                <a:solidFill>
                  <a:srgbClr val="5BA4AF"/>
                </a:solidFill>
                <a:latin typeface="Cambria" pitchFamily="34" charset="0"/>
                <a:ea typeface="Cambria" pitchFamily="34" charset="-122"/>
                <a:cs typeface="Cambria" pitchFamily="34" charset="-120"/>
              </a:rPr>
              <a:t>Assessment</a:t>
            </a:r>
            <a:endParaRPr lang="en-US" sz="1100" dirty="0"/>
          </a:p>
        </p:txBody>
      </p:sp>
      <p:sp>
        <p:nvSpPr>
          <p:cNvPr id="24" name="Text 21"/>
          <p:cNvSpPr/>
          <p:nvPr/>
        </p:nvSpPr>
        <p:spPr>
          <a:xfrm>
            <a:off x="4526280" y="3319272"/>
            <a:ext cx="4279392" cy="502920"/>
          </a:xfrm>
          <a:prstGeom prst="rect">
            <a:avLst/>
          </a:prstGeom>
          <a:noFill/>
          <a:ln/>
        </p:spPr>
        <p:txBody>
          <a:bodyPr wrap="square" lIns="25400" tIns="25400" rIns="25400" bIns="25400" rtlCol="0" anchor="t"/>
          <a:lstStyle/>
          <a:p>
            <a:pPr marL="0" indent="0" algn="l">
              <a:buNone/>
            </a:pPr>
            <a:r>
              <a:rPr lang="en-US" sz="1050" i="1" dirty="0">
                <a:solidFill>
                  <a:srgbClr val="374151"/>
                </a:solidFill>
                <a:latin typeface="Arial" panose="020B0604020202020204" pitchFamily="34" charset="0"/>
                <a:ea typeface="Calibri" pitchFamily="34" charset="-122"/>
                <a:cs typeface="Arial" panose="020B0604020202020204" pitchFamily="34" charset="0"/>
              </a:rPr>
              <a:t>"I am concerned he may be developing a post-operative complication. His observations are outside normal parameters and his mental state is deteriorating."</a:t>
            </a:r>
            <a:endParaRPr lang="en-US" sz="1050" dirty="0">
              <a:latin typeface="Arial" panose="020B0604020202020204" pitchFamily="34" charset="0"/>
              <a:cs typeface="Arial" panose="020B0604020202020204" pitchFamily="34" charset="0"/>
            </a:endParaRPr>
          </a:p>
        </p:txBody>
      </p:sp>
      <p:sp>
        <p:nvSpPr>
          <p:cNvPr id="25" name="Shape 22"/>
          <p:cNvSpPr/>
          <p:nvPr/>
        </p:nvSpPr>
        <p:spPr>
          <a:xfrm>
            <a:off x="3794760" y="3968496"/>
            <a:ext cx="5074920" cy="841248"/>
          </a:xfrm>
          <a:prstGeom prst="rect">
            <a:avLst/>
          </a:prstGeom>
          <a:solidFill>
            <a:srgbClr val="FFFFFF"/>
          </a:solidFill>
          <a:ln w="12700">
            <a:solidFill>
              <a:srgbClr val="C9E8EE"/>
            </a:solidFill>
            <a:prstDash val="solid"/>
          </a:ln>
          <a:effectLst>
            <a:outerShdw blurRad="63500" dist="25400" dir="8100000" algn="bl" rotWithShape="0">
              <a:srgbClr val="000000">
                <a:alpha val="8000"/>
              </a:srgbClr>
            </a:outerShdw>
          </a:effectLst>
        </p:spPr>
        <p:txBody>
          <a:bodyPr/>
          <a:lstStyle/>
          <a:p>
            <a:endParaRPr lang="en-GB"/>
          </a:p>
        </p:txBody>
      </p:sp>
      <p:sp>
        <p:nvSpPr>
          <p:cNvPr id="26" name="Shape 23"/>
          <p:cNvSpPr/>
          <p:nvPr/>
        </p:nvSpPr>
        <p:spPr>
          <a:xfrm>
            <a:off x="3794760" y="3968496"/>
            <a:ext cx="658368" cy="841248"/>
          </a:xfrm>
          <a:prstGeom prst="rect">
            <a:avLst/>
          </a:prstGeom>
          <a:solidFill>
            <a:srgbClr val="028090"/>
          </a:solidFill>
          <a:ln w="12700">
            <a:solidFill>
              <a:srgbClr val="028090"/>
            </a:solidFill>
            <a:prstDash val="solid"/>
          </a:ln>
        </p:spPr>
        <p:txBody>
          <a:bodyPr/>
          <a:lstStyle/>
          <a:p>
            <a:endParaRPr lang="en-GB"/>
          </a:p>
        </p:txBody>
      </p:sp>
      <p:sp>
        <p:nvSpPr>
          <p:cNvPr id="27" name="Text 24"/>
          <p:cNvSpPr/>
          <p:nvPr/>
        </p:nvSpPr>
        <p:spPr>
          <a:xfrm>
            <a:off x="3794760" y="3968496"/>
            <a:ext cx="658368" cy="841248"/>
          </a:xfrm>
          <a:prstGeom prst="rect">
            <a:avLst/>
          </a:prstGeom>
          <a:noFill/>
          <a:ln/>
        </p:spPr>
        <p:txBody>
          <a:bodyPr wrap="square" lIns="0" tIns="0" rIns="0" bIns="0" rtlCol="0" anchor="ctr"/>
          <a:lstStyle/>
          <a:p>
            <a:pPr marL="0" indent="0" algn="ctr">
              <a:buNone/>
            </a:pPr>
            <a:r>
              <a:rPr lang="en-US" sz="2600" b="1" dirty="0">
                <a:solidFill>
                  <a:srgbClr val="FFFFFF"/>
                </a:solidFill>
                <a:latin typeface="Cambria" pitchFamily="34" charset="0"/>
                <a:ea typeface="Cambria" pitchFamily="34" charset="-122"/>
                <a:cs typeface="Cambria" pitchFamily="34" charset="-120"/>
              </a:rPr>
              <a:t>R</a:t>
            </a:r>
            <a:endParaRPr lang="en-US" sz="2600" dirty="0"/>
          </a:p>
        </p:txBody>
      </p:sp>
      <p:sp>
        <p:nvSpPr>
          <p:cNvPr id="28" name="Text 25"/>
          <p:cNvSpPr/>
          <p:nvPr/>
        </p:nvSpPr>
        <p:spPr>
          <a:xfrm>
            <a:off x="4526280" y="4014216"/>
            <a:ext cx="4279392" cy="219456"/>
          </a:xfrm>
          <a:prstGeom prst="rect">
            <a:avLst/>
          </a:prstGeom>
          <a:noFill/>
          <a:ln/>
        </p:spPr>
        <p:txBody>
          <a:bodyPr wrap="square" lIns="25400" tIns="25400" rIns="25400" bIns="25400" rtlCol="0" anchor="ctr"/>
          <a:lstStyle/>
          <a:p>
            <a:pPr marL="0" indent="0" algn="l">
              <a:buNone/>
            </a:pPr>
            <a:r>
              <a:rPr lang="en-US" sz="1100" b="1" dirty="0">
                <a:solidFill>
                  <a:srgbClr val="028090"/>
                </a:solidFill>
                <a:latin typeface="Cambria" pitchFamily="34" charset="0"/>
                <a:ea typeface="Cambria" pitchFamily="34" charset="-122"/>
                <a:cs typeface="Cambria" pitchFamily="34" charset="-120"/>
              </a:rPr>
              <a:t>Recommendation</a:t>
            </a:r>
            <a:endParaRPr lang="en-US" sz="1100" dirty="0"/>
          </a:p>
        </p:txBody>
      </p:sp>
      <p:sp>
        <p:nvSpPr>
          <p:cNvPr id="29" name="Text 26"/>
          <p:cNvSpPr/>
          <p:nvPr/>
        </p:nvSpPr>
        <p:spPr>
          <a:xfrm>
            <a:off x="4526280" y="4251960"/>
            <a:ext cx="4279392" cy="502920"/>
          </a:xfrm>
          <a:prstGeom prst="rect">
            <a:avLst/>
          </a:prstGeom>
          <a:noFill/>
          <a:ln/>
        </p:spPr>
        <p:txBody>
          <a:bodyPr wrap="square" lIns="25400" tIns="25400" rIns="25400" bIns="25400" rtlCol="0" anchor="t"/>
          <a:lstStyle/>
          <a:p>
            <a:pPr marL="0" indent="0" algn="l">
              <a:buNone/>
            </a:pPr>
            <a:r>
              <a:rPr lang="en-US" sz="1050" i="1" dirty="0">
                <a:solidFill>
                  <a:srgbClr val="374151"/>
                </a:solidFill>
                <a:latin typeface="Arial" panose="020B0604020202020204" pitchFamily="34" charset="0"/>
                <a:ea typeface="Calibri" pitchFamily="34" charset="-122"/>
                <a:cs typeface="Arial" panose="020B0604020202020204" pitchFamily="34" charset="0"/>
              </a:rPr>
              <a:t>"I am requesting an urgent clinical review. Could you please come to assess Mr. Ahmed immediately? I have already increased his observation frequency."</a:t>
            </a:r>
            <a:endParaRPr lang="en-US" sz="1050" dirty="0">
              <a:latin typeface="Arial" panose="020B0604020202020204" pitchFamily="34" charset="0"/>
              <a:cs typeface="Arial" panose="020B0604020202020204" pitchFamily="34" charset="0"/>
            </a:endParaRPr>
          </a:p>
        </p:txBody>
      </p:sp>
      <p:sp>
        <p:nvSpPr>
          <p:cNvPr id="30" name="Shape 27"/>
          <p:cNvSpPr/>
          <p:nvPr/>
        </p:nvSpPr>
        <p:spPr>
          <a:xfrm>
            <a:off x="3794760" y="4910328"/>
            <a:ext cx="5074920" cy="182880"/>
          </a:xfrm>
          <a:prstGeom prst="rect">
            <a:avLst/>
          </a:prstGeom>
          <a:solidFill>
            <a:srgbClr val="00A896"/>
          </a:solidFill>
          <a:ln w="12700">
            <a:solidFill>
              <a:srgbClr val="00A896"/>
            </a:solidFill>
            <a:prstDash val="solid"/>
          </a:ln>
        </p:spPr>
        <p:txBody>
          <a:bodyPr/>
          <a:lstStyle/>
          <a:p>
            <a:endParaRPr lang="en-GB"/>
          </a:p>
        </p:txBody>
      </p:sp>
      <p:sp>
        <p:nvSpPr>
          <p:cNvPr id="31" name="Text 28"/>
          <p:cNvSpPr/>
          <p:nvPr/>
        </p:nvSpPr>
        <p:spPr>
          <a:xfrm>
            <a:off x="3794760" y="4910328"/>
            <a:ext cx="5074920" cy="182880"/>
          </a:xfrm>
          <a:prstGeom prst="rect">
            <a:avLst/>
          </a:prstGeom>
          <a:noFill/>
          <a:ln/>
        </p:spPr>
        <p:txBody>
          <a:bodyPr wrap="square" lIns="25400" tIns="25400" rIns="25400" bIns="25400" rtlCol="0" anchor="ctr"/>
          <a:lstStyle/>
          <a:p>
            <a:pPr marL="0" indent="0" algn="ctr">
              <a:buNone/>
            </a:pPr>
            <a:r>
              <a:rPr lang="en-US" sz="900" b="1" dirty="0">
                <a:solidFill>
                  <a:srgbClr val="FFFFFF"/>
                </a:solidFill>
                <a:latin typeface="Calibri" pitchFamily="34" charset="0"/>
                <a:ea typeface="Calibri" pitchFamily="34" charset="-122"/>
                <a:cs typeface="Calibri" pitchFamily="34" charset="-120"/>
              </a:rPr>
              <a:t>Outcome: Structured communication → faster clinical response → improved patient safety</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1E3A4A"/>
        </a:solidFill>
        <a:effectLst/>
      </p:bgPr>
    </p:bg>
    <p:spTree>
      <p:nvGrpSpPr>
        <p:cNvPr id="1" name=""/>
        <p:cNvGrpSpPr/>
        <p:nvPr/>
      </p:nvGrpSpPr>
      <p:grpSpPr>
        <a:xfrm>
          <a:off x="0" y="0"/>
          <a:ext cx="0" cy="0"/>
          <a:chOff x="0" y="0"/>
          <a:chExt cx="0" cy="0"/>
        </a:xfrm>
      </p:grpSpPr>
      <p:sp>
        <p:nvSpPr>
          <p:cNvPr id="2" name="Shape 0"/>
          <p:cNvSpPr/>
          <p:nvPr/>
        </p:nvSpPr>
        <p:spPr>
          <a:xfrm>
            <a:off x="-1097280" y="2926080"/>
            <a:ext cx="3840480" cy="3840480"/>
          </a:xfrm>
          <a:prstGeom prst="ellipse">
            <a:avLst/>
          </a:prstGeom>
          <a:solidFill>
            <a:srgbClr val="028090">
              <a:alpha val="18000"/>
            </a:srgbClr>
          </a:solidFill>
          <a:ln w="12700">
            <a:solidFill>
              <a:srgbClr val="028090">
                <a:alpha val="18000"/>
              </a:srgbClr>
            </a:solidFill>
            <a:prstDash val="solid"/>
          </a:ln>
        </p:spPr>
        <p:txBody>
          <a:bodyPr/>
          <a:lstStyle/>
          <a:p>
            <a:endParaRPr lang="en-GB"/>
          </a:p>
        </p:txBody>
      </p:sp>
      <p:sp>
        <p:nvSpPr>
          <p:cNvPr id="3" name="Shape 1"/>
          <p:cNvSpPr/>
          <p:nvPr/>
        </p:nvSpPr>
        <p:spPr>
          <a:xfrm>
            <a:off x="7772400" y="-731520"/>
            <a:ext cx="2560320" cy="2560320"/>
          </a:xfrm>
          <a:prstGeom prst="ellipse">
            <a:avLst/>
          </a:prstGeom>
          <a:solidFill>
            <a:srgbClr val="5BA4AF">
              <a:alpha val="15000"/>
            </a:srgbClr>
          </a:solidFill>
          <a:ln w="12700">
            <a:solidFill>
              <a:srgbClr val="5BA4AF">
                <a:alpha val="15000"/>
              </a:srgbClr>
            </a:solidFill>
            <a:prstDash val="solid"/>
          </a:ln>
        </p:spPr>
        <p:txBody>
          <a:bodyPr/>
          <a:lstStyle/>
          <a:p>
            <a:endParaRPr lang="en-GB"/>
          </a:p>
        </p:txBody>
      </p:sp>
      <p:sp>
        <p:nvSpPr>
          <p:cNvPr id="4" name="Text 2"/>
          <p:cNvSpPr/>
          <p:nvPr/>
        </p:nvSpPr>
        <p:spPr>
          <a:xfrm>
            <a:off x="411480" y="256032"/>
            <a:ext cx="8321040" cy="530352"/>
          </a:xfrm>
          <a:prstGeom prst="rect">
            <a:avLst/>
          </a:prstGeom>
          <a:noFill/>
          <a:ln/>
        </p:spPr>
        <p:txBody>
          <a:bodyPr wrap="square" lIns="0" tIns="0" rIns="0" bIns="0" rtlCol="0" anchor="ctr"/>
          <a:lstStyle/>
          <a:p>
            <a:pPr marL="0" indent="0" algn="l">
              <a:buNone/>
            </a:pPr>
            <a:r>
              <a:rPr lang="en-US" sz="3000" b="1" dirty="0">
                <a:solidFill>
                  <a:srgbClr val="FFFFFF"/>
                </a:solidFill>
                <a:latin typeface="Cambria" pitchFamily="34" charset="0"/>
                <a:ea typeface="Cambria" pitchFamily="34" charset="-122"/>
                <a:cs typeface="Cambria" pitchFamily="34" charset="-120"/>
              </a:rPr>
              <a:t>Conclusion</a:t>
            </a:r>
            <a:endParaRPr lang="en-US" sz="3000" dirty="0"/>
          </a:p>
        </p:txBody>
      </p:sp>
      <p:sp>
        <p:nvSpPr>
          <p:cNvPr id="5" name="Shape 3"/>
          <p:cNvSpPr/>
          <p:nvPr/>
        </p:nvSpPr>
        <p:spPr>
          <a:xfrm>
            <a:off x="411480" y="850392"/>
            <a:ext cx="8321040" cy="36576"/>
          </a:xfrm>
          <a:prstGeom prst="rect">
            <a:avLst/>
          </a:prstGeom>
          <a:solidFill>
            <a:srgbClr val="028090"/>
          </a:solidFill>
          <a:ln w="12700">
            <a:solidFill>
              <a:srgbClr val="028090"/>
            </a:solidFill>
            <a:prstDash val="solid"/>
          </a:ln>
        </p:spPr>
        <p:txBody>
          <a:bodyPr/>
          <a:lstStyle/>
          <a:p>
            <a:endParaRPr lang="en-GB"/>
          </a:p>
        </p:txBody>
      </p:sp>
      <p:sp>
        <p:nvSpPr>
          <p:cNvPr id="6" name="Shape 4"/>
          <p:cNvSpPr/>
          <p:nvPr/>
        </p:nvSpPr>
        <p:spPr>
          <a:xfrm>
            <a:off x="411480" y="987552"/>
            <a:ext cx="8321040" cy="1828800"/>
          </a:xfrm>
          <a:prstGeom prst="rect">
            <a:avLst/>
          </a:prstGeom>
          <a:solidFill>
            <a:srgbClr val="162E3A"/>
          </a:solidFill>
          <a:ln w="12700">
            <a:solidFill>
              <a:srgbClr val="1E4D60"/>
            </a:solidFill>
            <a:prstDash val="solid"/>
          </a:ln>
          <a:effectLst>
            <a:outerShdw blurRad="101600" dist="38100" dir="8100000" algn="bl" rotWithShape="0">
              <a:srgbClr val="000000">
                <a:alpha val="12000"/>
              </a:srgbClr>
            </a:outerShdw>
          </a:effectLst>
        </p:spPr>
        <p:txBody>
          <a:bodyPr/>
          <a:lstStyle/>
          <a:p>
            <a:endParaRPr lang="en-GB"/>
          </a:p>
        </p:txBody>
      </p:sp>
      <p:sp>
        <p:nvSpPr>
          <p:cNvPr id="7" name="Text 5"/>
          <p:cNvSpPr/>
          <p:nvPr/>
        </p:nvSpPr>
        <p:spPr>
          <a:xfrm>
            <a:off x="530352" y="1042416"/>
            <a:ext cx="8229600" cy="320040"/>
          </a:xfrm>
          <a:prstGeom prst="rect">
            <a:avLst/>
          </a:prstGeom>
          <a:noFill/>
          <a:ln/>
        </p:spPr>
        <p:txBody>
          <a:bodyPr wrap="square" lIns="50800" tIns="50800" rIns="50800" bIns="50800" rtlCol="0" anchor="ctr"/>
          <a:lstStyle/>
          <a:p>
            <a:pPr marL="0" indent="0" algn="l">
              <a:buNone/>
            </a:pPr>
            <a:r>
              <a:rPr lang="en-US" sz="1200" b="1" dirty="0">
                <a:solidFill>
                  <a:srgbClr val="5BA4AF"/>
                </a:solidFill>
                <a:latin typeface="Cambria" pitchFamily="34" charset="0"/>
                <a:ea typeface="Cambria" pitchFamily="34" charset="-122"/>
                <a:cs typeface="Cambria" pitchFamily="34" charset="-120"/>
              </a:rPr>
              <a:t>Overall Judgement</a:t>
            </a:r>
            <a:endParaRPr lang="en-US" sz="1200" dirty="0"/>
          </a:p>
        </p:txBody>
      </p:sp>
      <p:sp>
        <p:nvSpPr>
          <p:cNvPr id="8" name="Text 6"/>
          <p:cNvSpPr/>
          <p:nvPr/>
        </p:nvSpPr>
        <p:spPr>
          <a:xfrm>
            <a:off x="530352" y="1389888"/>
            <a:ext cx="8229600" cy="1353312"/>
          </a:xfrm>
          <a:prstGeom prst="rect">
            <a:avLst/>
          </a:prstGeom>
          <a:noFill/>
          <a:ln/>
        </p:spPr>
        <p:txBody>
          <a:bodyPr wrap="square" lIns="76200" tIns="76200" rIns="76200" bIns="76200" rtlCol="0" anchor="t"/>
          <a:lstStyle/>
          <a:p>
            <a:pPr marL="0" indent="0" algn="l">
              <a:buNone/>
            </a:pPr>
            <a:r>
              <a:rPr lang="en-US" sz="1200" dirty="0">
                <a:solidFill>
                  <a:srgbClr val="D1E8EE"/>
                </a:solidFill>
                <a:latin typeface="Arial" panose="020B0604020202020204" pitchFamily="34" charset="0"/>
                <a:ea typeface="Calibri" pitchFamily="34" charset="-122"/>
                <a:cs typeface="Arial" panose="020B0604020202020204" pitchFamily="34" charset="0"/>
              </a:rPr>
              <a:t>Communication is one of the most fundamental skills in health and social care, not merely a 'soft skill' but a patient safety tool with direct consequences for patient outcomes. The SBAR model demonstrates that even in high-pressure situations, structured communication reduces errors and enables faster clinical responses. As a trainee professional, developing strong communication skills across verbal, non-verbal, and written channels is essential to safe, ethical, and effective practice in every health and social care context.</a:t>
            </a:r>
            <a:endParaRPr lang="en-US" sz="1200" dirty="0">
              <a:latin typeface="Arial" panose="020B0604020202020204" pitchFamily="34" charset="0"/>
              <a:cs typeface="Arial" panose="020B0604020202020204" pitchFamily="34" charset="0"/>
            </a:endParaRPr>
          </a:p>
        </p:txBody>
      </p:sp>
      <p:sp>
        <p:nvSpPr>
          <p:cNvPr id="9" name="Shape 7"/>
          <p:cNvSpPr/>
          <p:nvPr/>
        </p:nvSpPr>
        <p:spPr>
          <a:xfrm>
            <a:off x="411480" y="2962656"/>
            <a:ext cx="8321040" cy="1901952"/>
          </a:xfrm>
          <a:prstGeom prst="rect">
            <a:avLst/>
          </a:prstGeom>
          <a:solidFill>
            <a:srgbClr val="028090"/>
          </a:solidFill>
          <a:ln w="12700">
            <a:solidFill>
              <a:srgbClr val="028090"/>
            </a:solidFill>
            <a:prstDash val="solid"/>
          </a:ln>
          <a:effectLst>
            <a:outerShdw blurRad="101600" dist="38100" dir="8100000" algn="bl" rotWithShape="0">
              <a:srgbClr val="000000">
                <a:alpha val="12000"/>
              </a:srgbClr>
            </a:outerShdw>
          </a:effectLst>
        </p:spPr>
        <p:txBody>
          <a:bodyPr/>
          <a:lstStyle/>
          <a:p>
            <a:endParaRPr lang="en-GB"/>
          </a:p>
        </p:txBody>
      </p:sp>
      <p:sp>
        <p:nvSpPr>
          <p:cNvPr id="10" name="Text 8"/>
          <p:cNvSpPr/>
          <p:nvPr/>
        </p:nvSpPr>
        <p:spPr>
          <a:xfrm>
            <a:off x="530352" y="3017520"/>
            <a:ext cx="8229600" cy="347472"/>
          </a:xfrm>
          <a:prstGeom prst="rect">
            <a:avLst/>
          </a:prstGeom>
          <a:noFill/>
          <a:ln/>
        </p:spPr>
        <p:txBody>
          <a:bodyPr wrap="square" lIns="50800" tIns="50800" rIns="50800" bIns="50800" rtlCol="0" anchor="ctr"/>
          <a:lstStyle/>
          <a:p>
            <a:pPr marL="0" indent="0" algn="l">
              <a:buNone/>
            </a:pPr>
            <a:r>
              <a:rPr lang="en-US" sz="1200" b="1" dirty="0">
                <a:solidFill>
                  <a:srgbClr val="FFFFFF"/>
                </a:solidFill>
                <a:latin typeface="Cambria" pitchFamily="34" charset="0"/>
                <a:ea typeface="Cambria" pitchFamily="34" charset="-122"/>
                <a:cs typeface="Cambria" pitchFamily="34" charset="-120"/>
              </a:rPr>
              <a:t>Personal Reflection and Professional Development</a:t>
            </a:r>
            <a:endParaRPr lang="en-US" sz="1200" dirty="0"/>
          </a:p>
        </p:txBody>
      </p:sp>
      <p:sp>
        <p:nvSpPr>
          <p:cNvPr id="11" name="Text 9"/>
          <p:cNvSpPr/>
          <p:nvPr/>
        </p:nvSpPr>
        <p:spPr>
          <a:xfrm>
            <a:off x="530352" y="3401568"/>
            <a:ext cx="8229600" cy="1389888"/>
          </a:xfrm>
          <a:prstGeom prst="rect">
            <a:avLst/>
          </a:prstGeom>
          <a:noFill/>
          <a:ln/>
        </p:spPr>
        <p:txBody>
          <a:bodyPr wrap="square" lIns="76200" tIns="76200" rIns="76200" bIns="76200" rtlCol="0" anchor="t"/>
          <a:lstStyle/>
          <a:p>
            <a:pPr marL="0" indent="0" algn="l">
              <a:buNone/>
            </a:pPr>
            <a:r>
              <a:rPr lang="en-US" sz="1200" dirty="0">
                <a:solidFill>
                  <a:srgbClr val="FFFFFF"/>
                </a:solidFill>
                <a:latin typeface="Arial" panose="020B0604020202020204" pitchFamily="34" charset="0"/>
                <a:ea typeface="Calibri" pitchFamily="34" charset="-122"/>
                <a:cs typeface="Arial" panose="020B0604020202020204" pitchFamily="34" charset="0"/>
              </a:rPr>
              <a:t>Reflecting on my practice, I recognise strengths in written and analytical communication from my professional experience, but identify active listening across cultural and clinical contexts as a development priority. My action plan includes: practising SBAR in simulated handover scenarios, completing the NHS online communication training module, and actively seeking feedback from supervisors during placement. Communication is not static, it demands continuous reflection and development throughout a career in health and social care.</a:t>
            </a:r>
            <a:endParaRPr lang="en-US" sz="1200" dirty="0">
              <a:latin typeface="Arial" panose="020B0604020202020204" pitchFamily="34" charset="0"/>
              <a:cs typeface="Arial" panose="020B060402020202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0"/>
            <a:ext cx="9144000" cy="777240"/>
          </a:xfrm>
          <a:prstGeom prst="rect">
            <a:avLst/>
          </a:prstGeom>
          <a:solidFill>
            <a:srgbClr val="1E3A4A"/>
          </a:solidFill>
          <a:ln w="12700">
            <a:solidFill>
              <a:srgbClr val="1E3A4A"/>
            </a:solidFill>
            <a:prstDash val="solid"/>
          </a:ln>
        </p:spPr>
        <p:txBody>
          <a:bodyPr/>
          <a:lstStyle/>
          <a:p>
            <a:endParaRPr lang="en-GB"/>
          </a:p>
        </p:txBody>
      </p:sp>
      <p:sp>
        <p:nvSpPr>
          <p:cNvPr id="3" name="Text 1"/>
          <p:cNvSpPr/>
          <p:nvPr/>
        </p:nvSpPr>
        <p:spPr>
          <a:xfrm>
            <a:off x="411480" y="0"/>
            <a:ext cx="8321040" cy="777240"/>
          </a:xfrm>
          <a:prstGeom prst="rect">
            <a:avLst/>
          </a:prstGeom>
          <a:noFill/>
          <a:ln/>
        </p:spPr>
        <p:txBody>
          <a:bodyPr wrap="square" lIns="0" tIns="0" rIns="0" bIns="0" rtlCol="0" anchor="ctr"/>
          <a:lstStyle/>
          <a:p>
            <a:pPr marL="0" indent="0" algn="l">
              <a:buNone/>
            </a:pPr>
            <a:r>
              <a:rPr lang="en-US" sz="2200" b="1" dirty="0">
                <a:solidFill>
                  <a:srgbClr val="FFFFFF"/>
                </a:solidFill>
                <a:latin typeface="Cambria" pitchFamily="34" charset="0"/>
                <a:ea typeface="Cambria" pitchFamily="34" charset="-122"/>
                <a:cs typeface="Cambria" pitchFamily="34" charset="-120"/>
              </a:rPr>
              <a:t>References</a:t>
            </a:r>
            <a:endParaRPr lang="en-US" sz="2200" dirty="0"/>
          </a:p>
        </p:txBody>
      </p:sp>
      <p:sp>
        <p:nvSpPr>
          <p:cNvPr id="5" name="Rectangle 4"/>
          <p:cNvSpPr/>
          <p:nvPr/>
        </p:nvSpPr>
        <p:spPr>
          <a:xfrm>
            <a:off x="274320" y="1115568"/>
            <a:ext cx="8595360" cy="530352"/>
          </a:xfrm>
          <a:prstGeom prst="rect">
            <a:avLst/>
          </a:prstGeom>
          <a:solidFill>
            <a:srgbClr val="EFF8FA"/>
          </a:solidFill>
          <a:ln w="6350">
            <a:solidFill>
              <a:srgbClr val="C9E8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6" name="Oval 5"/>
          <p:cNvSpPr/>
          <p:nvPr/>
        </p:nvSpPr>
        <p:spPr>
          <a:xfrm>
            <a:off x="347472" y="1225295"/>
            <a:ext cx="310896" cy="310896"/>
          </a:xfrm>
          <a:prstGeom prst="ellipse">
            <a:avLst/>
          </a:prstGeom>
          <a:solidFill>
            <a:srgbClr val="02809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7" name="TextBox 6"/>
          <p:cNvSpPr txBox="1"/>
          <p:nvPr/>
        </p:nvSpPr>
        <p:spPr>
          <a:xfrm>
            <a:off x="347472" y="1225295"/>
            <a:ext cx="310896" cy="310896"/>
          </a:xfrm>
          <a:prstGeom prst="rect">
            <a:avLst/>
          </a:prstGeom>
          <a:noFill/>
        </p:spPr>
        <p:txBody>
          <a:bodyPr wrap="square">
            <a:spAutoFit/>
          </a:bodyPr>
          <a:lstStyle/>
          <a:p>
            <a:pPr algn="ctr"/>
            <a:r>
              <a:rPr sz="1100" b="1" i="0">
                <a:solidFill>
                  <a:srgbClr val="FFFFFF"/>
                </a:solidFill>
                <a:latin typeface="Calibri"/>
              </a:rPr>
              <a:t>1</a:t>
            </a:r>
          </a:p>
        </p:txBody>
      </p:sp>
      <p:sp>
        <p:nvSpPr>
          <p:cNvPr id="8" name="TextBox 7"/>
          <p:cNvSpPr txBox="1"/>
          <p:nvPr/>
        </p:nvSpPr>
        <p:spPr>
          <a:xfrm>
            <a:off x="768096" y="1152144"/>
            <a:ext cx="8010144" cy="461665"/>
          </a:xfrm>
          <a:prstGeom prst="rect">
            <a:avLst/>
          </a:prstGeom>
          <a:noFill/>
        </p:spPr>
        <p:txBody>
          <a:bodyPr wrap="square">
            <a:spAutoFit/>
          </a:bodyPr>
          <a:lstStyle/>
          <a:p>
            <a:pPr algn="l"/>
            <a:r>
              <a:rPr sz="1200" b="0" i="0" dirty="0">
                <a:solidFill>
                  <a:srgbClr val="374151"/>
                </a:solidFill>
                <a:latin typeface="Arial" panose="020B0604020202020204" pitchFamily="34" charset="0"/>
                <a:cs typeface="Arial" panose="020B0604020202020204" pitchFamily="34" charset="0"/>
              </a:rPr>
              <a:t>Arnold, E.C. and Boggs, K.U. (2019) Interpersonal Relationships: Professional Communication Skills for Nurses. 8th </a:t>
            </a:r>
            <a:r>
              <a:rPr sz="1200" b="0" i="0" dirty="0" err="1">
                <a:solidFill>
                  <a:srgbClr val="374151"/>
                </a:solidFill>
                <a:latin typeface="Arial" panose="020B0604020202020204" pitchFamily="34" charset="0"/>
                <a:cs typeface="Arial" panose="020B0604020202020204" pitchFamily="34" charset="0"/>
              </a:rPr>
              <a:t>edn</a:t>
            </a:r>
            <a:r>
              <a:rPr sz="1200" b="0" i="0" dirty="0">
                <a:solidFill>
                  <a:srgbClr val="374151"/>
                </a:solidFill>
                <a:latin typeface="Arial" panose="020B0604020202020204" pitchFamily="34" charset="0"/>
                <a:cs typeface="Arial" panose="020B0604020202020204" pitchFamily="34" charset="0"/>
              </a:rPr>
              <a:t>. St. Louis: Elsevier.</a:t>
            </a:r>
          </a:p>
        </p:txBody>
      </p:sp>
      <p:sp>
        <p:nvSpPr>
          <p:cNvPr id="9" name="Rectangle 8"/>
          <p:cNvSpPr/>
          <p:nvPr/>
        </p:nvSpPr>
        <p:spPr>
          <a:xfrm>
            <a:off x="274320" y="1728216"/>
            <a:ext cx="8595360" cy="530352"/>
          </a:xfrm>
          <a:prstGeom prst="rect">
            <a:avLst/>
          </a:prstGeom>
          <a:solidFill>
            <a:srgbClr val="FFFFFF"/>
          </a:solidFill>
          <a:ln w="6350">
            <a:solidFill>
              <a:srgbClr val="C9E8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0" name="Oval 9"/>
          <p:cNvSpPr/>
          <p:nvPr/>
        </p:nvSpPr>
        <p:spPr>
          <a:xfrm>
            <a:off x="347472" y="1837944"/>
            <a:ext cx="310896" cy="310896"/>
          </a:xfrm>
          <a:prstGeom prst="ellipse">
            <a:avLst/>
          </a:prstGeom>
          <a:solidFill>
            <a:srgbClr val="02809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1" name="TextBox 10"/>
          <p:cNvSpPr txBox="1"/>
          <p:nvPr/>
        </p:nvSpPr>
        <p:spPr>
          <a:xfrm>
            <a:off x="347472" y="1837944"/>
            <a:ext cx="310896" cy="310896"/>
          </a:xfrm>
          <a:prstGeom prst="rect">
            <a:avLst/>
          </a:prstGeom>
          <a:noFill/>
        </p:spPr>
        <p:txBody>
          <a:bodyPr wrap="square">
            <a:spAutoFit/>
          </a:bodyPr>
          <a:lstStyle/>
          <a:p>
            <a:pPr algn="ctr"/>
            <a:r>
              <a:rPr sz="1100" b="1" i="0">
                <a:solidFill>
                  <a:srgbClr val="FFFFFF"/>
                </a:solidFill>
                <a:latin typeface="Calibri"/>
              </a:rPr>
              <a:t>2</a:t>
            </a:r>
          </a:p>
        </p:txBody>
      </p:sp>
      <p:sp>
        <p:nvSpPr>
          <p:cNvPr id="12" name="TextBox 11"/>
          <p:cNvSpPr txBox="1"/>
          <p:nvPr/>
        </p:nvSpPr>
        <p:spPr>
          <a:xfrm>
            <a:off x="768096" y="1764792"/>
            <a:ext cx="8010144" cy="276999"/>
          </a:xfrm>
          <a:prstGeom prst="rect">
            <a:avLst/>
          </a:prstGeom>
          <a:noFill/>
        </p:spPr>
        <p:txBody>
          <a:bodyPr wrap="square">
            <a:spAutoFit/>
          </a:bodyPr>
          <a:lstStyle/>
          <a:p>
            <a:pPr algn="l"/>
            <a:r>
              <a:rPr sz="1200" b="0" i="0" dirty="0">
                <a:solidFill>
                  <a:srgbClr val="374151"/>
                </a:solidFill>
                <a:latin typeface="Arial" panose="020B0604020202020204" pitchFamily="34" charset="0"/>
                <a:cs typeface="Arial" panose="020B0604020202020204" pitchFamily="34" charset="0"/>
              </a:rPr>
              <a:t>Bramhall, E. (2014) 'Effective communication skills in nursing practice', Nursing Standard, 29(14), pp. 53-59.</a:t>
            </a:r>
          </a:p>
        </p:txBody>
      </p:sp>
      <p:sp>
        <p:nvSpPr>
          <p:cNvPr id="13" name="Rectangle 12"/>
          <p:cNvSpPr/>
          <p:nvPr/>
        </p:nvSpPr>
        <p:spPr>
          <a:xfrm>
            <a:off x="274320" y="2340864"/>
            <a:ext cx="8595360" cy="530352"/>
          </a:xfrm>
          <a:prstGeom prst="rect">
            <a:avLst/>
          </a:prstGeom>
          <a:solidFill>
            <a:srgbClr val="EFF8FA"/>
          </a:solidFill>
          <a:ln w="6350">
            <a:solidFill>
              <a:srgbClr val="C9E8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4" name="Oval 13"/>
          <p:cNvSpPr/>
          <p:nvPr/>
        </p:nvSpPr>
        <p:spPr>
          <a:xfrm>
            <a:off x="347472" y="2450592"/>
            <a:ext cx="310896" cy="310896"/>
          </a:xfrm>
          <a:prstGeom prst="ellipse">
            <a:avLst/>
          </a:prstGeom>
          <a:solidFill>
            <a:srgbClr val="02809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5" name="TextBox 14"/>
          <p:cNvSpPr txBox="1"/>
          <p:nvPr/>
        </p:nvSpPr>
        <p:spPr>
          <a:xfrm>
            <a:off x="347472" y="2450592"/>
            <a:ext cx="310896" cy="310896"/>
          </a:xfrm>
          <a:prstGeom prst="rect">
            <a:avLst/>
          </a:prstGeom>
          <a:noFill/>
        </p:spPr>
        <p:txBody>
          <a:bodyPr wrap="square">
            <a:spAutoFit/>
          </a:bodyPr>
          <a:lstStyle/>
          <a:p>
            <a:pPr algn="ctr"/>
            <a:r>
              <a:rPr sz="1100" b="1" i="0">
                <a:solidFill>
                  <a:srgbClr val="FFFFFF"/>
                </a:solidFill>
                <a:latin typeface="Calibri"/>
              </a:rPr>
              <a:t>3</a:t>
            </a:r>
          </a:p>
        </p:txBody>
      </p:sp>
      <p:sp>
        <p:nvSpPr>
          <p:cNvPr id="16" name="TextBox 15"/>
          <p:cNvSpPr txBox="1"/>
          <p:nvPr/>
        </p:nvSpPr>
        <p:spPr>
          <a:xfrm>
            <a:off x="768096" y="2377440"/>
            <a:ext cx="8010144" cy="276999"/>
          </a:xfrm>
          <a:prstGeom prst="rect">
            <a:avLst/>
          </a:prstGeom>
          <a:noFill/>
        </p:spPr>
        <p:txBody>
          <a:bodyPr wrap="square">
            <a:spAutoFit/>
          </a:bodyPr>
          <a:lstStyle/>
          <a:p>
            <a:pPr algn="l"/>
            <a:r>
              <a:rPr sz="1200" b="0" i="0" dirty="0">
                <a:solidFill>
                  <a:srgbClr val="374151"/>
                </a:solidFill>
                <a:latin typeface="Arial" panose="020B0604020202020204" pitchFamily="34" charset="0"/>
                <a:cs typeface="Arial" panose="020B0604020202020204" pitchFamily="34" charset="0"/>
              </a:rPr>
              <a:t>Burnard, P. and Gill, P. (2014) Culture, Communication and Nursing. Harlow: Pearson Education.</a:t>
            </a:r>
          </a:p>
        </p:txBody>
      </p:sp>
      <p:sp>
        <p:nvSpPr>
          <p:cNvPr id="17" name="Rectangle 16"/>
          <p:cNvSpPr/>
          <p:nvPr/>
        </p:nvSpPr>
        <p:spPr>
          <a:xfrm>
            <a:off x="274320" y="2953512"/>
            <a:ext cx="8595360" cy="530352"/>
          </a:xfrm>
          <a:prstGeom prst="rect">
            <a:avLst/>
          </a:prstGeom>
          <a:solidFill>
            <a:srgbClr val="FFFFFF"/>
          </a:solidFill>
          <a:ln w="6350">
            <a:solidFill>
              <a:srgbClr val="C9E8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8" name="Oval 17"/>
          <p:cNvSpPr/>
          <p:nvPr/>
        </p:nvSpPr>
        <p:spPr>
          <a:xfrm>
            <a:off x="347472" y="3063240"/>
            <a:ext cx="310896" cy="310896"/>
          </a:xfrm>
          <a:prstGeom prst="ellipse">
            <a:avLst/>
          </a:prstGeom>
          <a:solidFill>
            <a:srgbClr val="02809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19" name="TextBox 18"/>
          <p:cNvSpPr txBox="1"/>
          <p:nvPr/>
        </p:nvSpPr>
        <p:spPr>
          <a:xfrm>
            <a:off x="347472" y="3063240"/>
            <a:ext cx="310896" cy="310896"/>
          </a:xfrm>
          <a:prstGeom prst="rect">
            <a:avLst/>
          </a:prstGeom>
          <a:noFill/>
        </p:spPr>
        <p:txBody>
          <a:bodyPr wrap="square">
            <a:spAutoFit/>
          </a:bodyPr>
          <a:lstStyle/>
          <a:p>
            <a:pPr algn="ctr"/>
            <a:r>
              <a:rPr sz="1100" b="1" i="0">
                <a:solidFill>
                  <a:srgbClr val="FFFFFF"/>
                </a:solidFill>
                <a:latin typeface="Calibri"/>
              </a:rPr>
              <a:t>4</a:t>
            </a:r>
          </a:p>
        </p:txBody>
      </p:sp>
      <p:sp>
        <p:nvSpPr>
          <p:cNvPr id="20" name="TextBox 19"/>
          <p:cNvSpPr txBox="1"/>
          <p:nvPr/>
        </p:nvSpPr>
        <p:spPr>
          <a:xfrm>
            <a:off x="768096" y="2990088"/>
            <a:ext cx="8010144" cy="461665"/>
          </a:xfrm>
          <a:prstGeom prst="rect">
            <a:avLst/>
          </a:prstGeom>
          <a:noFill/>
        </p:spPr>
        <p:txBody>
          <a:bodyPr wrap="square">
            <a:spAutoFit/>
          </a:bodyPr>
          <a:lstStyle/>
          <a:p>
            <a:pPr algn="l"/>
            <a:r>
              <a:rPr sz="1200" b="0" i="0" dirty="0">
                <a:solidFill>
                  <a:srgbClr val="374151"/>
                </a:solidFill>
                <a:latin typeface="Arial" panose="020B0604020202020204" pitchFamily="34" charset="0"/>
                <a:cs typeface="Arial" panose="020B0604020202020204" pitchFamily="34" charset="0"/>
              </a:rPr>
              <a:t>McCabe, C. and Timmins, F. (2023) Communication Skills for Nursing Practice. 3rd </a:t>
            </a:r>
            <a:r>
              <a:rPr sz="1200" b="0" i="0" dirty="0" err="1">
                <a:solidFill>
                  <a:srgbClr val="374151"/>
                </a:solidFill>
                <a:latin typeface="Arial" panose="020B0604020202020204" pitchFamily="34" charset="0"/>
                <a:cs typeface="Arial" panose="020B0604020202020204" pitchFamily="34" charset="0"/>
              </a:rPr>
              <a:t>edn</a:t>
            </a:r>
            <a:r>
              <a:rPr sz="1200" b="0" i="0" dirty="0">
                <a:solidFill>
                  <a:srgbClr val="374151"/>
                </a:solidFill>
                <a:latin typeface="Arial" panose="020B0604020202020204" pitchFamily="34" charset="0"/>
                <a:cs typeface="Arial" panose="020B0604020202020204" pitchFamily="34" charset="0"/>
              </a:rPr>
              <a:t>. London: Macmillan International Higher Education</a:t>
            </a:r>
            <a:r>
              <a:rPr sz="1000" b="0" i="0" dirty="0">
                <a:solidFill>
                  <a:srgbClr val="374151"/>
                </a:solidFill>
                <a:latin typeface="Calibri"/>
              </a:rPr>
              <a:t>.</a:t>
            </a:r>
          </a:p>
        </p:txBody>
      </p:sp>
      <p:sp>
        <p:nvSpPr>
          <p:cNvPr id="21" name="Rectangle 20"/>
          <p:cNvSpPr/>
          <p:nvPr/>
        </p:nvSpPr>
        <p:spPr>
          <a:xfrm>
            <a:off x="274320" y="3566160"/>
            <a:ext cx="8595360" cy="530352"/>
          </a:xfrm>
          <a:prstGeom prst="rect">
            <a:avLst/>
          </a:prstGeom>
          <a:solidFill>
            <a:srgbClr val="EFF8FA"/>
          </a:solidFill>
          <a:ln w="6350">
            <a:solidFill>
              <a:srgbClr val="C9E8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2" name="Oval 21"/>
          <p:cNvSpPr/>
          <p:nvPr/>
        </p:nvSpPr>
        <p:spPr>
          <a:xfrm>
            <a:off x="347472" y="3675888"/>
            <a:ext cx="310896" cy="310896"/>
          </a:xfrm>
          <a:prstGeom prst="ellipse">
            <a:avLst/>
          </a:prstGeom>
          <a:solidFill>
            <a:srgbClr val="02809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3" name="TextBox 22"/>
          <p:cNvSpPr txBox="1"/>
          <p:nvPr/>
        </p:nvSpPr>
        <p:spPr>
          <a:xfrm>
            <a:off x="347472" y="3675888"/>
            <a:ext cx="310896" cy="310896"/>
          </a:xfrm>
          <a:prstGeom prst="rect">
            <a:avLst/>
          </a:prstGeom>
          <a:noFill/>
        </p:spPr>
        <p:txBody>
          <a:bodyPr wrap="square">
            <a:spAutoFit/>
          </a:bodyPr>
          <a:lstStyle/>
          <a:p>
            <a:pPr algn="ctr"/>
            <a:r>
              <a:rPr sz="1100" b="1" i="0">
                <a:solidFill>
                  <a:srgbClr val="FFFFFF"/>
                </a:solidFill>
                <a:latin typeface="Calibri"/>
              </a:rPr>
              <a:t>5</a:t>
            </a:r>
          </a:p>
        </p:txBody>
      </p:sp>
      <p:sp>
        <p:nvSpPr>
          <p:cNvPr id="24" name="TextBox 23"/>
          <p:cNvSpPr txBox="1"/>
          <p:nvPr/>
        </p:nvSpPr>
        <p:spPr>
          <a:xfrm>
            <a:off x="768096" y="3602736"/>
            <a:ext cx="8010144" cy="461665"/>
          </a:xfrm>
          <a:prstGeom prst="rect">
            <a:avLst/>
          </a:prstGeom>
          <a:noFill/>
        </p:spPr>
        <p:txBody>
          <a:bodyPr wrap="square">
            <a:spAutoFit/>
          </a:bodyPr>
          <a:lstStyle/>
          <a:p>
            <a:pPr algn="l"/>
            <a:r>
              <a:rPr sz="1200" b="0" i="0" dirty="0">
                <a:solidFill>
                  <a:srgbClr val="374151"/>
                </a:solidFill>
                <a:latin typeface="Arial" panose="020B0604020202020204" pitchFamily="34" charset="0"/>
                <a:cs typeface="Arial" panose="020B0604020202020204" pitchFamily="34" charset="0"/>
              </a:rPr>
              <a:t>NHS England (2021) SBAR Communication Tool: Situation, Background, Assessment, Recommendation. Available at: https://www.england.nhs.uk/patient-safety/ [Accessed: 1 June 2026].</a:t>
            </a:r>
          </a:p>
        </p:txBody>
      </p:sp>
      <p:sp>
        <p:nvSpPr>
          <p:cNvPr id="25" name="Rectangle 24"/>
          <p:cNvSpPr/>
          <p:nvPr/>
        </p:nvSpPr>
        <p:spPr>
          <a:xfrm>
            <a:off x="274320" y="4178808"/>
            <a:ext cx="8595360" cy="530352"/>
          </a:xfrm>
          <a:prstGeom prst="rect">
            <a:avLst/>
          </a:prstGeom>
          <a:solidFill>
            <a:srgbClr val="FFFFFF"/>
          </a:solidFill>
          <a:ln w="6350">
            <a:solidFill>
              <a:srgbClr val="C9E8EE"/>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6" name="Oval 25"/>
          <p:cNvSpPr/>
          <p:nvPr/>
        </p:nvSpPr>
        <p:spPr>
          <a:xfrm>
            <a:off x="347472" y="4288536"/>
            <a:ext cx="310896" cy="310896"/>
          </a:xfrm>
          <a:prstGeom prst="ellipse">
            <a:avLst/>
          </a:prstGeom>
          <a:solidFill>
            <a:srgbClr val="02809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a:p>
        </p:txBody>
      </p:sp>
      <p:sp>
        <p:nvSpPr>
          <p:cNvPr id="27" name="TextBox 26"/>
          <p:cNvSpPr txBox="1"/>
          <p:nvPr/>
        </p:nvSpPr>
        <p:spPr>
          <a:xfrm>
            <a:off x="347472" y="4288536"/>
            <a:ext cx="310896" cy="310896"/>
          </a:xfrm>
          <a:prstGeom prst="rect">
            <a:avLst/>
          </a:prstGeom>
          <a:noFill/>
        </p:spPr>
        <p:txBody>
          <a:bodyPr wrap="square">
            <a:spAutoFit/>
          </a:bodyPr>
          <a:lstStyle/>
          <a:p>
            <a:pPr algn="ctr"/>
            <a:r>
              <a:rPr sz="1100" b="1" i="0">
                <a:solidFill>
                  <a:srgbClr val="FFFFFF"/>
                </a:solidFill>
                <a:latin typeface="Calibri"/>
              </a:rPr>
              <a:t>6</a:t>
            </a:r>
          </a:p>
        </p:txBody>
      </p:sp>
      <p:sp>
        <p:nvSpPr>
          <p:cNvPr id="28" name="TextBox 27"/>
          <p:cNvSpPr txBox="1"/>
          <p:nvPr/>
        </p:nvSpPr>
        <p:spPr>
          <a:xfrm>
            <a:off x="768096" y="4133088"/>
            <a:ext cx="8010144" cy="646331"/>
          </a:xfrm>
          <a:prstGeom prst="rect">
            <a:avLst/>
          </a:prstGeom>
          <a:noFill/>
        </p:spPr>
        <p:txBody>
          <a:bodyPr wrap="square">
            <a:spAutoFit/>
          </a:bodyPr>
          <a:lstStyle/>
          <a:p>
            <a:pPr algn="l"/>
            <a:r>
              <a:rPr sz="1200" b="0" i="0" dirty="0">
                <a:solidFill>
                  <a:srgbClr val="374151"/>
                </a:solidFill>
                <a:latin typeface="Arial" panose="020B0604020202020204" pitchFamily="34" charset="0"/>
                <a:cs typeface="Arial" panose="020B0604020202020204" pitchFamily="34" charset="0"/>
              </a:rPr>
              <a:t>Nursing and Midwifery Council (2018) The Code: Professional Standards of Practice and </a:t>
            </a:r>
            <a:r>
              <a:rPr sz="1200" b="0" i="0" dirty="0" err="1">
                <a:solidFill>
                  <a:srgbClr val="374151"/>
                </a:solidFill>
                <a:latin typeface="Arial" panose="020B0604020202020204" pitchFamily="34" charset="0"/>
                <a:cs typeface="Arial" panose="020B0604020202020204" pitchFamily="34" charset="0"/>
              </a:rPr>
              <a:t>Behaviour</a:t>
            </a:r>
            <a:r>
              <a:rPr sz="1200" b="0" i="0" dirty="0">
                <a:solidFill>
                  <a:srgbClr val="374151"/>
                </a:solidFill>
                <a:latin typeface="Arial" panose="020B0604020202020204" pitchFamily="34" charset="0"/>
                <a:cs typeface="Arial" panose="020B0604020202020204" pitchFamily="34" charset="0"/>
              </a:rPr>
              <a:t> for Nurses, Midwives and Nursing Associates. London: NMC. Available at: https://www.nmc.org.uk/standards/code/ [Accessed: 1 June 2026].</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160</TotalTime>
  <Words>1346</Words>
  <Application>Microsoft Office PowerPoint</Application>
  <PresentationFormat>On-screen Show (16:9)</PresentationFormat>
  <Paragraphs>122</Paragraphs>
  <Slides>8</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Cambria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in Health and Social Care – LCHS4009</dc:title>
  <dc:subject>PptxGenJS Presentation</dc:subject>
  <dc:creator>Elizabeth Nuworkpor</dc:creator>
  <cp:lastModifiedBy>Elizabeth Nuworkpor</cp:lastModifiedBy>
  <cp:revision>9</cp:revision>
  <dcterms:created xsi:type="dcterms:W3CDTF">2026-06-10T18:50:22Z</dcterms:created>
  <dcterms:modified xsi:type="dcterms:W3CDTF">2026-06-20T18:17:44Z</dcterms:modified>
</cp:coreProperties>
</file>