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2"/>
  </p:notesMasterIdLst>
  <p:sldIdLst>
    <p:sldId id="301" r:id="rId2"/>
    <p:sldId id="694" r:id="rId3"/>
    <p:sldId id="753" r:id="rId4"/>
    <p:sldId id="757" r:id="rId5"/>
    <p:sldId id="278" r:id="rId6"/>
    <p:sldId id="780" r:id="rId7"/>
    <p:sldId id="779" r:id="rId8"/>
    <p:sldId id="767" r:id="rId9"/>
    <p:sldId id="774" r:id="rId10"/>
    <p:sldId id="768" r:id="rId11"/>
    <p:sldId id="792" r:id="rId12"/>
    <p:sldId id="791" r:id="rId13"/>
    <p:sldId id="789" r:id="rId14"/>
    <p:sldId id="790" r:id="rId15"/>
    <p:sldId id="782" r:id="rId16"/>
    <p:sldId id="781" r:id="rId17"/>
    <p:sldId id="786" r:id="rId18"/>
    <p:sldId id="775" r:id="rId19"/>
    <p:sldId id="772" r:id="rId20"/>
    <p:sldId id="770" r:id="rId21"/>
    <p:sldId id="777" r:id="rId22"/>
    <p:sldId id="776" r:id="rId23"/>
    <p:sldId id="778" r:id="rId24"/>
    <p:sldId id="769" r:id="rId25"/>
    <p:sldId id="787" r:id="rId26"/>
    <p:sldId id="788" r:id="rId27"/>
    <p:sldId id="297" r:id="rId28"/>
    <p:sldId id="771" r:id="rId29"/>
    <p:sldId id="784" r:id="rId30"/>
    <p:sldId id="766" r:id="rId31"/>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AD7C41-CFBD-422D-84F6-A699BD632E38}" v="3" dt="2026-10-12T10:11:01.595"/>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468" autoAdjust="0"/>
  </p:normalViewPr>
  <p:slideViewPr>
    <p:cSldViewPr>
      <p:cViewPr varScale="1">
        <p:scale>
          <a:sx n="95" d="100"/>
          <a:sy n="95" d="100"/>
        </p:scale>
        <p:origin x="186" y="10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nest Wavei" userId="7d0c69e1-f8bd-49ad-bbdd-77db4a82a920" providerId="ADAL" clId="{B57BC2BE-759A-4DB3-883D-8B6BBFE6669A}"/>
    <pc:docChg chg="undo custSel addSld modSld sldOrd">
      <pc:chgData name="Ernest Wavei" userId="7d0c69e1-f8bd-49ad-bbdd-77db4a82a920" providerId="ADAL" clId="{B57BC2BE-759A-4DB3-883D-8B6BBFE6669A}" dt="2026-10-12T10:11:32.785" v="332" actId="14100"/>
      <pc:docMkLst>
        <pc:docMk/>
      </pc:docMkLst>
      <pc:sldChg chg="addSp delSp modSp mod">
        <pc:chgData name="Ernest Wavei" userId="7d0c69e1-f8bd-49ad-bbdd-77db4a82a920" providerId="ADAL" clId="{B57BC2BE-759A-4DB3-883D-8B6BBFE6669A}" dt="2026-10-08T10:36:17.438" v="225" actId="20577"/>
        <pc:sldMkLst>
          <pc:docMk/>
          <pc:sldMk cId="1999124334" sldId="768"/>
        </pc:sldMkLst>
        <pc:spChg chg="mod">
          <ac:chgData name="Ernest Wavei" userId="7d0c69e1-f8bd-49ad-bbdd-77db4a82a920" providerId="ADAL" clId="{B57BC2BE-759A-4DB3-883D-8B6BBFE6669A}" dt="2026-10-08T10:36:17.438" v="225" actId="20577"/>
          <ac:spMkLst>
            <pc:docMk/>
            <pc:sldMk cId="1999124334" sldId="768"/>
            <ac:spMk id="9" creationId="{15B3A137-6EE6-0C76-78CC-75742E776A8B}"/>
          </ac:spMkLst>
        </pc:spChg>
      </pc:sldChg>
      <pc:sldChg chg="modSp mod">
        <pc:chgData name="Ernest Wavei" userId="7d0c69e1-f8bd-49ad-bbdd-77db4a82a920" providerId="ADAL" clId="{B57BC2BE-759A-4DB3-883D-8B6BBFE6669A}" dt="2026-10-12T10:11:32.785" v="332" actId="14100"/>
        <pc:sldMkLst>
          <pc:docMk/>
          <pc:sldMk cId="2756735820" sldId="771"/>
        </pc:sldMkLst>
        <pc:spChg chg="mod">
          <ac:chgData name="Ernest Wavei" userId="7d0c69e1-f8bd-49ad-bbdd-77db4a82a920" providerId="ADAL" clId="{B57BC2BE-759A-4DB3-883D-8B6BBFE6669A}" dt="2026-10-12T10:11:18.324" v="329" actId="14100"/>
          <ac:spMkLst>
            <pc:docMk/>
            <pc:sldMk cId="2756735820" sldId="771"/>
            <ac:spMk id="2" creationId="{24608714-96A0-0B22-6CEE-6AE178AB2E43}"/>
          </ac:spMkLst>
        </pc:spChg>
        <pc:spChg chg="mod">
          <ac:chgData name="Ernest Wavei" userId="7d0c69e1-f8bd-49ad-bbdd-77db4a82a920" providerId="ADAL" clId="{B57BC2BE-759A-4DB3-883D-8B6BBFE6669A}" dt="2026-10-12T10:11:32.785" v="332" actId="14100"/>
          <ac:spMkLst>
            <pc:docMk/>
            <pc:sldMk cId="2756735820" sldId="771"/>
            <ac:spMk id="3" creationId="{E4238DE2-9739-30BC-710F-341856F71E71}"/>
          </ac:spMkLst>
        </pc:spChg>
      </pc:sldChg>
      <pc:sldChg chg="modSp mod">
        <pc:chgData name="Ernest Wavei" userId="7d0c69e1-f8bd-49ad-bbdd-77db4a82a920" providerId="ADAL" clId="{B57BC2BE-759A-4DB3-883D-8B6BBFE6669A}" dt="2026-10-08T10:29:19.561" v="19" actId="20577"/>
        <pc:sldMkLst>
          <pc:docMk/>
          <pc:sldMk cId="1091896709" sldId="789"/>
        </pc:sldMkLst>
        <pc:spChg chg="mod">
          <ac:chgData name="Ernest Wavei" userId="7d0c69e1-f8bd-49ad-bbdd-77db4a82a920" providerId="ADAL" clId="{B57BC2BE-759A-4DB3-883D-8B6BBFE6669A}" dt="2026-10-08T10:29:19.561" v="19" actId="20577"/>
          <ac:spMkLst>
            <pc:docMk/>
            <pc:sldMk cId="1091896709" sldId="789"/>
            <ac:spMk id="3" creationId="{83D0A9F3-B187-2C9A-3119-98CC8626734A}"/>
          </ac:spMkLst>
        </pc:spChg>
      </pc:sldChg>
      <pc:sldChg chg="addSp delSp modSp add mod">
        <pc:chgData name="Ernest Wavei" userId="7d0c69e1-f8bd-49ad-bbdd-77db4a82a920" providerId="ADAL" clId="{B57BC2BE-759A-4DB3-883D-8B6BBFE6669A}" dt="2026-10-08T10:36:40.250" v="229" actId="14100"/>
        <pc:sldMkLst>
          <pc:docMk/>
          <pc:sldMk cId="3327662870" sldId="791"/>
        </pc:sldMkLst>
        <pc:picChg chg="add mod">
          <ac:chgData name="Ernest Wavei" userId="7d0c69e1-f8bd-49ad-bbdd-77db4a82a920" providerId="ADAL" clId="{B57BC2BE-759A-4DB3-883D-8B6BBFE6669A}" dt="2026-10-08T10:36:40.250" v="229" actId="14100"/>
          <ac:picMkLst>
            <pc:docMk/>
            <pc:sldMk cId="3327662870" sldId="791"/>
            <ac:picMk id="8" creationId="{6ECE0833-2BBB-BDE0-3BAA-6A823CEDEC48}"/>
          </ac:picMkLst>
        </pc:picChg>
      </pc:sldChg>
      <pc:sldChg chg="modSp new mod ord">
        <pc:chgData name="Ernest Wavei" userId="7d0c69e1-f8bd-49ad-bbdd-77db4a82a920" providerId="ADAL" clId="{B57BC2BE-759A-4DB3-883D-8B6BBFE6669A}" dt="2026-10-12T10:10:28.892" v="324"/>
        <pc:sldMkLst>
          <pc:docMk/>
          <pc:sldMk cId="3892341017" sldId="792"/>
        </pc:sldMkLst>
        <pc:spChg chg="mod">
          <ac:chgData name="Ernest Wavei" userId="7d0c69e1-f8bd-49ad-bbdd-77db4a82a920" providerId="ADAL" clId="{B57BC2BE-759A-4DB3-883D-8B6BBFE6669A}" dt="2026-10-12T10:10:25.315" v="322" actId="255"/>
          <ac:spMkLst>
            <pc:docMk/>
            <pc:sldMk cId="3892341017" sldId="792"/>
            <ac:spMk id="2" creationId="{4E3EAC64-F245-155E-68FC-826316F37999}"/>
          </ac:spMkLst>
        </pc:spChg>
        <pc:spChg chg="mod">
          <ac:chgData name="Ernest Wavei" userId="7d0c69e1-f8bd-49ad-bbdd-77db4a82a920" providerId="ADAL" clId="{B57BC2BE-759A-4DB3-883D-8B6BBFE6669A}" dt="2026-10-12T10:07:41.965" v="311"/>
          <ac:spMkLst>
            <pc:docMk/>
            <pc:sldMk cId="3892341017" sldId="792"/>
            <ac:spMk id="3" creationId="{F334B042-9476-615A-708D-28A32E2CFBF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49AB4DF2-40FB-40BA-B563-FF21D736671A}" type="datetimeFigureOut">
              <a:rPr lang="en-GB" smtClean="0"/>
              <a:t>12/10/2026</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2412C399-9D3C-4068-BDAF-18AF4F600B2C}" type="slidenum">
              <a:rPr lang="en-GB" smtClean="0"/>
              <a:t>‹#›</a:t>
            </a:fld>
            <a:endParaRPr lang="en-GB"/>
          </a:p>
        </p:txBody>
      </p:sp>
    </p:spTree>
    <p:extLst>
      <p:ext uri="{BB962C8B-B14F-4D97-AF65-F5344CB8AC3E}">
        <p14:creationId xmlns:p14="http://schemas.microsoft.com/office/powerpoint/2010/main" val="1867300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9A453-43CB-29E1-A0E7-085C729E01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E71A7A-EBB3-245E-F889-4C5D353A46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C49F0A-9830-2710-C1CA-63FCC4EE85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67D7968-77C5-0BAF-11BE-58AF482722A6}"/>
              </a:ext>
            </a:extLst>
          </p:cNvPr>
          <p:cNvSpPr>
            <a:spLocks noGrp="1"/>
          </p:cNvSpPr>
          <p:nvPr>
            <p:ph type="sldNum" sz="quarter" idx="5"/>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2349799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1252236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6939" y="609676"/>
            <a:ext cx="3586479" cy="69723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10/12/2026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12192000" cy="6857998"/>
          </a:xfrm>
          <a:prstGeom prst="rect">
            <a:avLst/>
          </a:prstGeom>
        </p:spPr>
      </p:pic>
      <p:sp>
        <p:nvSpPr>
          <p:cNvPr id="2" name="Holder 2"/>
          <p:cNvSpPr>
            <a:spLocks noGrp="1"/>
          </p:cNvSpPr>
          <p:nvPr>
            <p:ph type="title"/>
          </p:nvPr>
        </p:nvSpPr>
        <p:spPr>
          <a:xfrm>
            <a:off x="223824" y="227787"/>
            <a:ext cx="11744350" cy="1209928"/>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578916" y="1467688"/>
            <a:ext cx="11031220" cy="3866515"/>
          </a:xfrm>
          <a:prstGeom prst="rect">
            <a:avLst/>
          </a:prstGeom>
        </p:spPr>
        <p:txBody>
          <a:bodyPr wrap="square" lIns="0" tIns="0" rIns="0" bIns="0">
            <a:spAutoFit/>
          </a:bodyPr>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10/12/2026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freepngimg.com/png/24945-register-button-transparent"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108/JHTI-01-2026-007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1108/JHTI-01-2026-0070"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8137-6427-8F4F-127B-CDBA60049EC0}"/>
              </a:ext>
            </a:extLst>
          </p:cNvPr>
          <p:cNvSpPr>
            <a:spLocks noGrp="1"/>
          </p:cNvSpPr>
          <p:nvPr>
            <p:ph type="title"/>
          </p:nvPr>
        </p:nvSpPr>
        <p:spPr>
          <a:xfrm>
            <a:off x="152400" y="838200"/>
            <a:ext cx="11744350" cy="1354217"/>
          </a:xfrm>
        </p:spPr>
        <p:txBody>
          <a:bodyPr/>
          <a:lstStyle/>
          <a:p>
            <a:pPr marR="5080" algn="ctr">
              <a:lnSpc>
                <a:spcPct val="100000"/>
              </a:lnSpc>
              <a:spcBef>
                <a:spcPts val="805"/>
              </a:spcBef>
            </a:pPr>
            <a:r>
              <a:rPr lang="en-GB" b="1" spc="120" dirty="0"/>
              <a:t>BMTP6016</a:t>
            </a:r>
            <a:br>
              <a:rPr lang="en-GB" b="1" dirty="0"/>
            </a:br>
            <a:r>
              <a:rPr lang="en-GB" b="1" spc="125" dirty="0"/>
              <a:t>Strategic</a:t>
            </a:r>
            <a:r>
              <a:rPr lang="en-GB" b="1" spc="-225" dirty="0"/>
              <a:t> </a:t>
            </a:r>
            <a:r>
              <a:rPr lang="en-GB" b="1" spc="45" dirty="0"/>
              <a:t>Tourism, </a:t>
            </a:r>
            <a:r>
              <a:rPr lang="en-GB" b="1" spc="220" dirty="0"/>
              <a:t>Events</a:t>
            </a:r>
            <a:r>
              <a:rPr lang="en-GB" b="1" spc="-130" dirty="0"/>
              <a:t> </a:t>
            </a:r>
            <a:r>
              <a:rPr lang="en-GB" b="1" spc="-295" dirty="0"/>
              <a:t>&amp;</a:t>
            </a:r>
            <a:r>
              <a:rPr lang="en-GB" b="1" spc="-585" dirty="0"/>
              <a:t> </a:t>
            </a:r>
            <a:r>
              <a:rPr lang="en-GB" b="1" spc="175" dirty="0"/>
              <a:t>Leisure </a:t>
            </a:r>
            <a:r>
              <a:rPr lang="en-GB" b="1" spc="220" dirty="0"/>
              <a:t>Management</a:t>
            </a:r>
            <a:endParaRPr lang="en-GB" b="1" dirty="0">
              <a:latin typeface="Arial Bold" panose="020B0704020202020204" pitchFamily="34" charset="0"/>
              <a:ea typeface="Calibri Light" panose="020F0302020204030204" pitchFamily="34" charset="0"/>
              <a:cs typeface="Arial Bold" panose="020B0704020202020204" pitchFamily="34" charset="0"/>
            </a:endParaRPr>
          </a:p>
        </p:txBody>
      </p:sp>
      <p:sp>
        <p:nvSpPr>
          <p:cNvPr id="3" name="Text Placeholder 2">
            <a:extLst>
              <a:ext uri="{FF2B5EF4-FFF2-40B4-BE49-F238E27FC236}">
                <a16:creationId xmlns:a16="http://schemas.microsoft.com/office/drawing/2014/main" id="{69469788-9A2B-B17C-C1DB-C6783A35770E}"/>
              </a:ext>
            </a:extLst>
          </p:cNvPr>
          <p:cNvSpPr>
            <a:spLocks noGrp="1"/>
          </p:cNvSpPr>
          <p:nvPr>
            <p:ph type="body" idx="1"/>
          </p:nvPr>
        </p:nvSpPr>
        <p:spPr>
          <a:xfrm>
            <a:off x="963777" y="2743200"/>
            <a:ext cx="10264446" cy="2308324"/>
          </a:xfrm>
        </p:spPr>
        <p:txBody>
          <a:bodyPr/>
          <a:lstStyle/>
          <a:p>
            <a:endParaRPr lang="en-GB" sz="3200" b="1" dirty="0">
              <a:latin typeface="+mn-lt"/>
            </a:endParaRPr>
          </a:p>
          <a:p>
            <a:r>
              <a:rPr lang="en-GB" sz="3200" b="1" dirty="0">
                <a:latin typeface="+mn-lt"/>
              </a:rPr>
              <a:t>Stakeholder theory</a:t>
            </a:r>
          </a:p>
          <a:p>
            <a:r>
              <a:rPr lang="en-GB" sz="3200" b="1" dirty="0">
                <a:latin typeface="+mn-lt"/>
              </a:rPr>
              <a:t>Stakeholders in the tourism, event and hospitality industry</a:t>
            </a:r>
          </a:p>
          <a:p>
            <a:endParaRPr lang="en-GB" dirty="0">
              <a:latin typeface="+mn-lt"/>
            </a:endParaRPr>
          </a:p>
          <a:p>
            <a:r>
              <a:rPr lang="en-GB" sz="3000" i="1" dirty="0">
                <a:latin typeface="+mn-lt"/>
              </a:rPr>
              <a:t>Dr. Ernest </a:t>
            </a:r>
            <a:r>
              <a:rPr lang="en-GB" sz="3000" i="1" dirty="0" err="1">
                <a:latin typeface="+mn-lt"/>
              </a:rPr>
              <a:t>Balutie</a:t>
            </a:r>
            <a:r>
              <a:rPr lang="en-GB" sz="3000" i="1" dirty="0">
                <a:latin typeface="+mn-lt"/>
              </a:rPr>
              <a:t> Wavei </a:t>
            </a:r>
          </a:p>
        </p:txBody>
      </p:sp>
    </p:spTree>
    <p:extLst>
      <p:ext uri="{BB962C8B-B14F-4D97-AF65-F5344CB8AC3E}">
        <p14:creationId xmlns:p14="http://schemas.microsoft.com/office/powerpoint/2010/main" val="2012304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4972B-37CE-458E-167F-93F478A271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DE06C9-9595-6057-703E-4E962AC881E0}"/>
              </a:ext>
            </a:extLst>
          </p:cNvPr>
          <p:cNvSpPr>
            <a:spLocks noGrp="1"/>
          </p:cNvSpPr>
          <p:nvPr>
            <p:ph idx="1"/>
          </p:nvPr>
        </p:nvSpPr>
        <p:spPr>
          <a:xfrm>
            <a:off x="224204" y="1107508"/>
            <a:ext cx="11743592" cy="5191692"/>
          </a:xfrm>
        </p:spPr>
        <p:txBody>
          <a:bodyPr>
            <a:normAutofit/>
          </a:bodyPr>
          <a:lstStyle/>
          <a:p>
            <a:pPr marL="0" indent="0">
              <a:buNone/>
            </a:pPr>
            <a:br>
              <a:rPr lang="en-GB" sz="1800" b="1" dirty="0"/>
            </a:br>
            <a:endParaRPr lang="en-GB" sz="1800" b="1" dirty="0"/>
          </a:p>
        </p:txBody>
      </p:sp>
      <p:sp>
        <p:nvSpPr>
          <p:cNvPr id="4" name="Rectangle 1">
            <a:extLst>
              <a:ext uri="{FF2B5EF4-FFF2-40B4-BE49-F238E27FC236}">
                <a16:creationId xmlns:a16="http://schemas.microsoft.com/office/drawing/2014/main" id="{AF1F72DD-5336-53FB-270F-EAFB35A4955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11" descr="Black pen and pencil on white background">
            <a:extLst>
              <a:ext uri="{FF2B5EF4-FFF2-40B4-BE49-F238E27FC236}">
                <a16:creationId xmlns:a16="http://schemas.microsoft.com/office/drawing/2014/main" id="{419723EE-A017-05A8-F9AC-1455F575B26D}"/>
              </a:ext>
            </a:extLst>
          </p:cNvPr>
          <p:cNvPicPr>
            <a:picLocks noChangeAspect="1"/>
          </p:cNvPicPr>
          <p:nvPr/>
        </p:nvPicPr>
        <p:blipFill rotWithShape="1">
          <a:blip r:embed="rId3">
            <a:extLst>
              <a:ext uri="{28A0092B-C50C-407E-A947-70E740481C1C}">
                <a14:useLocalDpi xmlns:a14="http://schemas.microsoft.com/office/drawing/2010/main" val="0"/>
              </a:ext>
            </a:extLst>
          </a:blip>
          <a:srcRect l="72750"/>
          <a:stretch/>
        </p:blipFill>
        <p:spPr>
          <a:xfrm rot="962306">
            <a:off x="8833449" y="935759"/>
            <a:ext cx="1763222" cy="4313208"/>
          </a:xfrm>
          <a:prstGeom prst="rect">
            <a:avLst/>
          </a:prstGeom>
        </p:spPr>
      </p:pic>
      <p:pic>
        <p:nvPicPr>
          <p:cNvPr id="15" name="Picture 14" descr="A blue and white sign&#10;&#10;Description automatically generated">
            <a:extLst>
              <a:ext uri="{FF2B5EF4-FFF2-40B4-BE49-F238E27FC236}">
                <a16:creationId xmlns:a16="http://schemas.microsoft.com/office/drawing/2014/main" id="{3A788C37-8D6E-ED35-C8C8-DA0B7533FA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16289" y="1552342"/>
            <a:ext cx="8133047" cy="3080042"/>
          </a:xfrm>
          <a:prstGeom prst="rect">
            <a:avLst/>
          </a:prstGeom>
        </p:spPr>
      </p:pic>
    </p:spTree>
    <p:extLst>
      <p:ext uri="{BB962C8B-B14F-4D97-AF65-F5344CB8AC3E}">
        <p14:creationId xmlns:p14="http://schemas.microsoft.com/office/powerpoint/2010/main" val="52773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53264-A532-98CF-2B5C-D81A86B2979A}"/>
              </a:ext>
            </a:extLst>
          </p:cNvPr>
          <p:cNvSpPr>
            <a:spLocks noGrp="1"/>
          </p:cNvSpPr>
          <p:nvPr>
            <p:ph type="title"/>
          </p:nvPr>
        </p:nvSpPr>
        <p:spPr>
          <a:xfrm>
            <a:off x="838200" y="-230797"/>
            <a:ext cx="10515600" cy="926757"/>
          </a:xfrm>
        </p:spPr>
        <p:txBody>
          <a:bodyPr>
            <a:normAutofit fontScale="90000"/>
          </a:bodyPr>
          <a:lstStyle/>
          <a:p>
            <a:r>
              <a:rPr lang="en-GB" sz="3200" dirty="0">
                <a:solidFill>
                  <a:srgbClr val="0070C0"/>
                </a:solidFill>
              </a:rPr>
              <a:t>				</a:t>
            </a:r>
            <a:br>
              <a:rPr lang="en-GB" sz="3200" dirty="0">
                <a:solidFill>
                  <a:srgbClr val="0070C0"/>
                </a:solidFill>
              </a:rPr>
            </a:br>
            <a:r>
              <a:rPr lang="en-GB" sz="3200" dirty="0">
                <a:solidFill>
                  <a:srgbClr val="0070C0"/>
                </a:solidFill>
              </a:rPr>
              <a:t>					</a:t>
            </a:r>
            <a:r>
              <a:rPr lang="en-GB" b="1" dirty="0">
                <a:solidFill>
                  <a:srgbClr val="0070C0"/>
                </a:solidFill>
                <a:latin typeface="Arial" panose="020B0604020202020204" pitchFamily="34" charset="0"/>
                <a:cs typeface="Arial" panose="020B0604020202020204" pitchFamily="34" charset="0"/>
              </a:rPr>
              <a:t>Where Are We Now?</a:t>
            </a:r>
          </a:p>
        </p:txBody>
      </p:sp>
      <p:graphicFrame>
        <p:nvGraphicFramePr>
          <p:cNvPr id="6" name="Content Placeholder 5">
            <a:extLst>
              <a:ext uri="{FF2B5EF4-FFF2-40B4-BE49-F238E27FC236}">
                <a16:creationId xmlns:a16="http://schemas.microsoft.com/office/drawing/2014/main" id="{1D6BFB10-D954-BD26-0458-3271CB4E8942}"/>
              </a:ext>
            </a:extLst>
          </p:cNvPr>
          <p:cNvGraphicFramePr>
            <a:graphicFrameLocks noGrp="1"/>
          </p:cNvGraphicFramePr>
          <p:nvPr>
            <p:ph idx="1"/>
            <p:extLst>
              <p:ext uri="{D42A27DB-BD31-4B8C-83A1-F6EECF244321}">
                <p14:modId xmlns:p14="http://schemas.microsoft.com/office/powerpoint/2010/main" val="4095161037"/>
              </p:ext>
            </p:extLst>
          </p:nvPr>
        </p:nvGraphicFramePr>
        <p:xfrm>
          <a:off x="0" y="761999"/>
          <a:ext cx="12192000" cy="6306868"/>
        </p:xfrm>
        <a:graphic>
          <a:graphicData uri="http://schemas.openxmlformats.org/drawingml/2006/table">
            <a:tbl>
              <a:tblPr firstRow="1" bandRow="1">
                <a:tableStyleId>{7DF18680-E054-41AD-8BC1-D1AEF772440D}</a:tableStyleId>
              </a:tblPr>
              <a:tblGrid>
                <a:gridCol w="1488332">
                  <a:extLst>
                    <a:ext uri="{9D8B030D-6E8A-4147-A177-3AD203B41FA5}">
                      <a16:colId xmlns:a16="http://schemas.microsoft.com/office/drawing/2014/main" val="3368446010"/>
                    </a:ext>
                  </a:extLst>
                </a:gridCol>
                <a:gridCol w="10703668">
                  <a:extLst>
                    <a:ext uri="{9D8B030D-6E8A-4147-A177-3AD203B41FA5}">
                      <a16:colId xmlns:a16="http://schemas.microsoft.com/office/drawing/2014/main" val="2997792221"/>
                    </a:ext>
                  </a:extLst>
                </a:gridCol>
              </a:tblGrid>
              <a:tr h="501730">
                <a:tc>
                  <a:txBody>
                    <a:bodyPr/>
                    <a:lstStyle/>
                    <a:p>
                      <a:r>
                        <a:rPr lang="en-GB" sz="2400" dirty="0"/>
                        <a:t>Module:</a:t>
                      </a:r>
                    </a:p>
                  </a:txBody>
                  <a:tcPr/>
                </a:tc>
                <a:tc>
                  <a:txBody>
                    <a:bodyPr/>
                    <a:lstStyle/>
                    <a:p>
                      <a:r>
                        <a:rPr lang="en-GB" sz="2400" dirty="0"/>
                        <a:t>Strategic Management</a:t>
                      </a:r>
                    </a:p>
                  </a:txBody>
                  <a:tcPr/>
                </a:tc>
                <a:extLst>
                  <a:ext uri="{0D108BD9-81ED-4DB2-BD59-A6C34878D82A}">
                    <a16:rowId xmlns:a16="http://schemas.microsoft.com/office/drawing/2014/main" val="270035281"/>
                  </a:ext>
                </a:extLst>
              </a:tr>
              <a:tr h="465892">
                <a:tc>
                  <a:txBody>
                    <a:bodyPr/>
                    <a:lstStyle/>
                    <a:p>
                      <a:r>
                        <a:rPr lang="en-GB" sz="2400" b="1" dirty="0"/>
                        <a:t>Week</a:t>
                      </a:r>
                    </a:p>
                  </a:txBody>
                  <a:tcPr/>
                </a:tc>
                <a:tc>
                  <a:txBody>
                    <a:bodyPr/>
                    <a:lstStyle/>
                    <a:p>
                      <a:r>
                        <a:rPr lang="en-GB" sz="2400" b="1" dirty="0"/>
                        <a:t>Lecture Topic</a:t>
                      </a:r>
                    </a:p>
                  </a:txBody>
                  <a:tcPr/>
                </a:tc>
                <a:extLst>
                  <a:ext uri="{0D108BD9-81ED-4DB2-BD59-A6C34878D82A}">
                    <a16:rowId xmlns:a16="http://schemas.microsoft.com/office/drawing/2014/main" val="1744130047"/>
                  </a:ext>
                </a:extLst>
              </a:tr>
              <a:tr h="447973">
                <a:tc>
                  <a:txBody>
                    <a:bodyPr/>
                    <a:lstStyle/>
                    <a:p>
                      <a:r>
                        <a:rPr lang="en-GB" sz="2400" dirty="0"/>
                        <a:t>1</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kern="1200" dirty="0">
                          <a:solidFill>
                            <a:schemeClr val="dk1"/>
                          </a:solidFill>
                          <a:effectLst/>
                          <a:latin typeface="+mn-lt"/>
                          <a:ea typeface="+mn-ea"/>
                          <a:cs typeface="+mn-cs"/>
                        </a:rPr>
                        <a:t>Module Overview, Strategic Management in business operations &amp; Assignment</a:t>
                      </a:r>
                      <a:endParaRPr lang="en-GB" sz="2400" kern="1200" dirty="0">
                        <a:solidFill>
                          <a:schemeClr val="dk1"/>
                        </a:solidFill>
                        <a:effectLst/>
                        <a:latin typeface="+mn-lt"/>
                        <a:ea typeface="+mn-ea"/>
                        <a:cs typeface="+mn-cs"/>
                      </a:endParaRPr>
                    </a:p>
                  </a:txBody>
                  <a:tcPr>
                    <a:solidFill>
                      <a:schemeClr val="bg1"/>
                    </a:solidFill>
                  </a:tcPr>
                </a:tc>
                <a:extLst>
                  <a:ext uri="{0D108BD9-81ED-4DB2-BD59-A6C34878D82A}">
                    <a16:rowId xmlns:a16="http://schemas.microsoft.com/office/drawing/2014/main" val="1307091113"/>
                  </a:ext>
                </a:extLst>
              </a:tr>
              <a:tr h="445994">
                <a:tc>
                  <a:txBody>
                    <a:bodyPr/>
                    <a:lstStyle/>
                    <a:p>
                      <a:r>
                        <a:rPr lang="en-GB" sz="2400" dirty="0"/>
                        <a:t>2</a:t>
                      </a:r>
                    </a:p>
                  </a:txBody>
                  <a:tcPr>
                    <a:solidFill>
                      <a:schemeClr val="bg1">
                        <a:lumMod val="95000"/>
                      </a:schemeClr>
                    </a:solidFill>
                  </a:tcPr>
                </a:tc>
                <a:tc>
                  <a:txBody>
                    <a:bodyPr/>
                    <a:lstStyle/>
                    <a:p>
                      <a:r>
                        <a:rPr lang="en-GB" sz="2400" dirty="0">
                          <a:effectLst/>
                          <a:latin typeface="+mn-lt"/>
                          <a:ea typeface="Arial" panose="020B0604020202020204" pitchFamily="34" charset="0"/>
                          <a:cs typeface="Arial" panose="020B0604020202020204" pitchFamily="34" charset="0"/>
                        </a:rPr>
                        <a:t>Strategy and Theoretical Underpinnings</a:t>
                      </a:r>
                    </a:p>
                  </a:txBody>
                  <a:tcPr marL="68580" marR="68580" marT="0" marB="0">
                    <a:solidFill>
                      <a:schemeClr val="bg1">
                        <a:lumMod val="95000"/>
                      </a:schemeClr>
                    </a:solidFill>
                  </a:tcPr>
                </a:tc>
                <a:extLst>
                  <a:ext uri="{0D108BD9-81ED-4DB2-BD59-A6C34878D82A}">
                    <a16:rowId xmlns:a16="http://schemas.microsoft.com/office/drawing/2014/main" val="4188229969"/>
                  </a:ext>
                </a:extLst>
              </a:tr>
              <a:tr h="558900">
                <a:tc>
                  <a:txBody>
                    <a:bodyPr/>
                    <a:lstStyle/>
                    <a:p>
                      <a:r>
                        <a:rPr lang="en-GB" sz="2400" dirty="0"/>
                        <a:t>3</a:t>
                      </a:r>
                    </a:p>
                  </a:txBody>
                  <a:tcPr>
                    <a:solidFill>
                      <a:srgbClr val="FFFF00"/>
                    </a:solidFill>
                  </a:tcPr>
                </a:tc>
                <a:tc>
                  <a:txBody>
                    <a:bodyPr/>
                    <a:lstStyle/>
                    <a:p>
                      <a:pPr marL="0" marR="0" lvl="0" indent="0" algn="l" defTabSz="914354" rtl="0" eaLnBrk="1" fontAlgn="auto" latinLnBrk="0" hangingPunct="1">
                        <a:lnSpc>
                          <a:spcPct val="115000"/>
                        </a:lnSpc>
                        <a:spcBef>
                          <a:spcPts val="0"/>
                        </a:spcBef>
                        <a:spcAft>
                          <a:spcPts val="1000"/>
                        </a:spcAft>
                        <a:buClrTx/>
                        <a:buSzTx/>
                        <a:buFontTx/>
                        <a:buNone/>
                        <a:tabLst/>
                        <a:defRPr/>
                      </a:pPr>
                      <a:r>
                        <a:rPr lang="en-GB" sz="2400" kern="1200" dirty="0">
                          <a:solidFill>
                            <a:schemeClr val="dk1"/>
                          </a:solidFill>
                          <a:effectLst/>
                          <a:latin typeface="+mn-lt"/>
                          <a:ea typeface="+mn-ea"/>
                          <a:cs typeface="+mn-cs"/>
                        </a:rPr>
                        <a:t>Stakeholders in Tourism, Events and Leisure</a:t>
                      </a:r>
                      <a:endParaRPr lang="en-US" sz="2400" dirty="0">
                        <a:effectLst/>
                        <a:latin typeface="Arial" panose="020B0604020202020204" pitchFamily="34" charset="0"/>
                        <a:ea typeface="Arial" panose="020B0604020202020204" pitchFamily="34" charset="0"/>
                        <a:cs typeface="Arial" panose="020B0604020202020204" pitchFamily="34" charset="0"/>
                      </a:endParaRPr>
                    </a:p>
                  </a:txBody>
                  <a:tcPr marL="114300" marR="114300" marT="0" marB="0">
                    <a:solidFill>
                      <a:srgbClr val="FFFF00"/>
                    </a:solidFill>
                  </a:tcPr>
                </a:tc>
                <a:extLst>
                  <a:ext uri="{0D108BD9-81ED-4DB2-BD59-A6C34878D82A}">
                    <a16:rowId xmlns:a16="http://schemas.microsoft.com/office/drawing/2014/main" val="1412933572"/>
                  </a:ext>
                </a:extLst>
              </a:tr>
              <a:tr h="591573">
                <a:tc>
                  <a:txBody>
                    <a:bodyPr/>
                    <a:lstStyle/>
                    <a:p>
                      <a:r>
                        <a:rPr lang="en-GB" sz="2400" dirty="0"/>
                        <a:t>4</a:t>
                      </a:r>
                    </a:p>
                  </a:txBody>
                  <a:tcPr>
                    <a:solidFill>
                      <a:schemeClr val="bg1"/>
                    </a:solidFill>
                  </a:tcPr>
                </a:tc>
                <a:tc>
                  <a:txBody>
                    <a:bodyPr/>
                    <a:lstStyle/>
                    <a:p>
                      <a:pPr algn="l">
                        <a:lnSpc>
                          <a:spcPct val="115000"/>
                        </a:lnSpc>
                        <a:spcAft>
                          <a:spcPts val="1000"/>
                        </a:spcAft>
                      </a:pPr>
                      <a:r>
                        <a:rPr lang="en-GB" sz="2400" dirty="0">
                          <a:effectLst/>
                          <a:latin typeface="+mn-lt"/>
                          <a:ea typeface="Calibri" panose="020F0502020204030204" pitchFamily="34" charset="0"/>
                        </a:rPr>
                        <a:t> Internal Analysis of a Business</a:t>
                      </a:r>
                    </a:p>
                  </a:txBody>
                  <a:tcPr marL="114300" marR="114300" marT="0" marB="0">
                    <a:solidFill>
                      <a:schemeClr val="bg1"/>
                    </a:solidFill>
                  </a:tcPr>
                </a:tc>
                <a:extLst>
                  <a:ext uri="{0D108BD9-81ED-4DB2-BD59-A6C34878D82A}">
                    <a16:rowId xmlns:a16="http://schemas.microsoft.com/office/drawing/2014/main" val="888160518"/>
                  </a:ext>
                </a:extLst>
              </a:tr>
              <a:tr h="447973">
                <a:tc>
                  <a:txBody>
                    <a:bodyPr/>
                    <a:lstStyle/>
                    <a:p>
                      <a:r>
                        <a:rPr lang="en-GB" sz="2400" dirty="0">
                          <a:latin typeface="+mn-lt"/>
                        </a:rPr>
                        <a:t>5</a:t>
                      </a:r>
                    </a:p>
                  </a:txBody>
                  <a:tcPr/>
                </a:tc>
                <a:tc>
                  <a:txBody>
                    <a:bodyPr/>
                    <a:lstStyle/>
                    <a:p>
                      <a:pPr algn="l">
                        <a:lnSpc>
                          <a:spcPct val="115000"/>
                        </a:lnSpc>
                        <a:spcAft>
                          <a:spcPts val="1000"/>
                        </a:spcAft>
                      </a:pPr>
                      <a:r>
                        <a:rPr lang="en-GB" sz="2400" dirty="0">
                          <a:effectLst/>
                          <a:latin typeface="+mn-lt"/>
                          <a:ea typeface="Calibri" panose="020F0502020204030204" pitchFamily="34" charset="0"/>
                        </a:rPr>
                        <a:t>External Analysis of a Business</a:t>
                      </a:r>
                    </a:p>
                  </a:txBody>
                  <a:tcPr marL="114300" marR="114300" marT="0" marB="0"/>
                </a:tc>
                <a:extLst>
                  <a:ext uri="{0D108BD9-81ED-4DB2-BD59-A6C34878D82A}">
                    <a16:rowId xmlns:a16="http://schemas.microsoft.com/office/drawing/2014/main" val="744119425"/>
                  </a:ext>
                </a:extLst>
              </a:tr>
              <a:tr h="447973">
                <a:tc>
                  <a:txBody>
                    <a:bodyPr/>
                    <a:lstStyle/>
                    <a:p>
                      <a:r>
                        <a:rPr lang="en-GB" sz="2400" dirty="0"/>
                        <a:t>6</a:t>
                      </a:r>
                    </a:p>
                  </a:txBody>
                  <a:tcPr/>
                </a:tc>
                <a:tc>
                  <a:txBody>
                    <a:bodyPr/>
                    <a:lstStyle/>
                    <a:p>
                      <a:r>
                        <a:rPr lang="en-GB" sz="2400" kern="1200" dirty="0">
                          <a:solidFill>
                            <a:schemeClr val="dk1"/>
                          </a:solidFill>
                          <a:effectLst/>
                          <a:latin typeface="+mn-lt"/>
                          <a:ea typeface="+mn-ea"/>
                          <a:cs typeface="+mn-cs"/>
                        </a:rPr>
                        <a:t>Strategy Formulation Tools</a:t>
                      </a:r>
                      <a:endParaRPr lang="en-GB" sz="2400" dirty="0"/>
                    </a:p>
                  </a:txBody>
                  <a:tcPr/>
                </a:tc>
                <a:extLst>
                  <a:ext uri="{0D108BD9-81ED-4DB2-BD59-A6C34878D82A}">
                    <a16:rowId xmlns:a16="http://schemas.microsoft.com/office/drawing/2014/main" val="2367244149"/>
                  </a:ext>
                </a:extLst>
              </a:tr>
              <a:tr h="447973">
                <a:tc>
                  <a:txBody>
                    <a:bodyPr/>
                    <a:lstStyle/>
                    <a:p>
                      <a:endParaRPr lang="en-GB" sz="2400" dirty="0"/>
                    </a:p>
                  </a:txBody>
                  <a:tcPr/>
                </a:tc>
                <a:tc>
                  <a:txBody>
                    <a:bodyPr/>
                    <a:lstStyle/>
                    <a:p>
                      <a:r>
                        <a:rPr lang="fr-FR" sz="2400" kern="1200" dirty="0">
                          <a:solidFill>
                            <a:schemeClr val="dk1"/>
                          </a:solidFill>
                          <a:effectLst/>
                          <a:latin typeface="+mn-lt"/>
                          <a:ea typeface="+mn-ea"/>
                          <a:cs typeface="+mn-cs"/>
                        </a:rPr>
                        <a:t>Reading Week</a:t>
                      </a:r>
                      <a:endParaRPr lang="en-GB" sz="2400" dirty="0"/>
                    </a:p>
                  </a:txBody>
                  <a:tcPr/>
                </a:tc>
                <a:extLst>
                  <a:ext uri="{0D108BD9-81ED-4DB2-BD59-A6C34878D82A}">
                    <a16:rowId xmlns:a16="http://schemas.microsoft.com/office/drawing/2014/main" val="1951991702"/>
                  </a:ext>
                </a:extLst>
              </a:tr>
              <a:tr h="447973">
                <a:tc>
                  <a:txBody>
                    <a:bodyPr/>
                    <a:lstStyle/>
                    <a:p>
                      <a:r>
                        <a:rPr lang="en-GB" sz="2400" dirty="0"/>
                        <a:t>7</a:t>
                      </a:r>
                    </a:p>
                  </a:txBody>
                  <a:tcPr/>
                </a:tc>
                <a:tc>
                  <a:txBody>
                    <a:bodyPr/>
                    <a:lstStyle/>
                    <a:p>
                      <a:r>
                        <a:rPr lang="en-GB" sz="2400" dirty="0"/>
                        <a:t>Strategic Leadership</a:t>
                      </a:r>
                    </a:p>
                  </a:txBody>
                  <a:tcPr/>
                </a:tc>
                <a:extLst>
                  <a:ext uri="{0D108BD9-81ED-4DB2-BD59-A6C34878D82A}">
                    <a16:rowId xmlns:a16="http://schemas.microsoft.com/office/drawing/2014/main" val="1056787572"/>
                  </a:ext>
                </a:extLst>
              </a:tr>
              <a:tr h="622613">
                <a:tc>
                  <a:txBody>
                    <a:bodyPr/>
                    <a:lstStyle/>
                    <a:p>
                      <a:r>
                        <a:rPr lang="en-GB" sz="2400" dirty="0"/>
                        <a:t>8-10</a:t>
                      </a:r>
                    </a:p>
                  </a:txBody>
                  <a:tcPr/>
                </a:tc>
                <a:tc>
                  <a:txBody>
                    <a:bodyPr/>
                    <a:lstStyle/>
                    <a:p>
                      <a:r>
                        <a:rPr lang="en-GB" sz="2400" dirty="0"/>
                        <a:t>Political economy, Geopolitical Dynamics, and Strategies</a:t>
                      </a:r>
                    </a:p>
                  </a:txBody>
                  <a:tcPr/>
                </a:tc>
                <a:extLst>
                  <a:ext uri="{0D108BD9-81ED-4DB2-BD59-A6C34878D82A}">
                    <a16:rowId xmlns:a16="http://schemas.microsoft.com/office/drawing/2014/main" val="701370909"/>
                  </a:ext>
                </a:extLst>
              </a:tr>
              <a:tr h="802790">
                <a:tc>
                  <a:txBody>
                    <a:bodyPr/>
                    <a:lstStyle/>
                    <a:p>
                      <a:r>
                        <a:rPr lang="en-GB" sz="2400" dirty="0"/>
                        <a:t>11-13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Module Recap, Assignment Workshop, &amp; Assignment Submission</a:t>
                      </a: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txBody>
                  <a:tcPr/>
                </a:tc>
                <a:extLst>
                  <a:ext uri="{0D108BD9-81ED-4DB2-BD59-A6C34878D82A}">
                    <a16:rowId xmlns:a16="http://schemas.microsoft.com/office/drawing/2014/main" val="1253939323"/>
                  </a:ext>
                </a:extLst>
              </a:tr>
            </a:tbl>
          </a:graphicData>
        </a:graphic>
      </p:graphicFrame>
    </p:spTree>
    <p:extLst>
      <p:ext uri="{BB962C8B-B14F-4D97-AF65-F5344CB8AC3E}">
        <p14:creationId xmlns:p14="http://schemas.microsoft.com/office/powerpoint/2010/main" val="4249969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F6B6-C21B-DBB1-59A0-9CAB64E1F946}"/>
              </a:ext>
            </a:extLst>
          </p:cNvPr>
          <p:cNvSpPr>
            <a:spLocks noGrp="1"/>
          </p:cNvSpPr>
          <p:nvPr>
            <p:ph type="title"/>
          </p:nvPr>
        </p:nvSpPr>
        <p:spPr>
          <a:xfrm>
            <a:off x="223824" y="227787"/>
            <a:ext cx="11744350" cy="677108"/>
          </a:xfrm>
        </p:spPr>
        <p:txBody>
          <a:bodyPr/>
          <a:lstStyle/>
          <a:p>
            <a:pPr algn="ctr"/>
            <a:r>
              <a:rPr lang="en-GB" dirty="0">
                <a:solidFill>
                  <a:schemeClr val="accent1">
                    <a:lumMod val="75000"/>
                  </a:schemeClr>
                </a:solidFill>
              </a:rPr>
              <a:t>Today’s Objectives</a:t>
            </a:r>
          </a:p>
        </p:txBody>
      </p:sp>
      <p:sp>
        <p:nvSpPr>
          <p:cNvPr id="3" name="Text Placeholder 2">
            <a:extLst>
              <a:ext uri="{FF2B5EF4-FFF2-40B4-BE49-F238E27FC236}">
                <a16:creationId xmlns:a16="http://schemas.microsoft.com/office/drawing/2014/main" id="{81523CF0-0B8A-091C-48AA-1C045A81CB1A}"/>
              </a:ext>
            </a:extLst>
          </p:cNvPr>
          <p:cNvSpPr>
            <a:spLocks noGrp="1"/>
          </p:cNvSpPr>
          <p:nvPr>
            <p:ph type="body" idx="1"/>
          </p:nvPr>
        </p:nvSpPr>
        <p:spPr>
          <a:xfrm>
            <a:off x="578916" y="1467688"/>
            <a:ext cx="11031220" cy="2092881"/>
          </a:xfrm>
        </p:spPr>
        <p:txBody>
          <a:bodyPr/>
          <a:lstStyle/>
          <a:p>
            <a:pPr marL="342900" indent="-342900">
              <a:buFont typeface="Arial" panose="020B0604020202020204" pitchFamily="34" charset="0"/>
              <a:buChar char="•"/>
            </a:pPr>
            <a:r>
              <a:rPr lang="en-GB" sz="2800" dirty="0">
                <a:latin typeface="+mj-lt"/>
              </a:rPr>
              <a:t>Discuss the concept of stakeholder</a:t>
            </a:r>
          </a:p>
          <a:p>
            <a:pPr marL="342900" indent="-342900">
              <a:buFont typeface="Arial" panose="020B0604020202020204" pitchFamily="34" charset="0"/>
              <a:buChar char="•"/>
            </a:pPr>
            <a:r>
              <a:rPr lang="en-GB" sz="2800" dirty="0">
                <a:latin typeface="+mj-lt"/>
              </a:rPr>
              <a:t>Explain stakeholder theory </a:t>
            </a:r>
          </a:p>
          <a:p>
            <a:pPr marL="342900" indent="-342900">
              <a:buFont typeface="Arial" panose="020B0604020202020204" pitchFamily="34" charset="0"/>
              <a:buChar char="•"/>
            </a:pPr>
            <a:r>
              <a:rPr lang="en-GB" sz="2800" dirty="0">
                <a:latin typeface="+mj-lt"/>
              </a:rPr>
              <a:t>Identify and discuss the stakeholders in the  tourism and hospitality industry</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65221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2000" y="381000"/>
            <a:ext cx="802254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Defining Stakeholder</a:t>
            </a:r>
            <a:endParaRPr sz="4800" dirty="0">
              <a:solidFill>
                <a:schemeClr val="accent1"/>
              </a:solidFill>
            </a:endParaRPr>
          </a:p>
        </p:txBody>
      </p:sp>
      <p:sp>
        <p:nvSpPr>
          <p:cNvPr id="3" name="object 3"/>
          <p:cNvSpPr txBox="1"/>
          <p:nvPr/>
        </p:nvSpPr>
        <p:spPr>
          <a:xfrm>
            <a:off x="609600" y="1020329"/>
            <a:ext cx="11318875" cy="4689745"/>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endParaRPr lang="en-GB" sz="2800" dirty="0">
              <a:latin typeface="Calibri"/>
              <a:cs typeface="Calibri"/>
            </a:endParaRPr>
          </a:p>
          <a:p>
            <a:pPr marL="12700" marR="5080">
              <a:lnSpc>
                <a:spcPts val="3030"/>
              </a:lnSpc>
              <a:spcBef>
                <a:spcPts val="1050"/>
              </a:spcBef>
              <a:tabLst>
                <a:tab pos="241300" algn="l"/>
              </a:tabLst>
            </a:pPr>
            <a:r>
              <a:rPr lang="en-GB" sz="2800" b="1" dirty="0">
                <a:latin typeface="Calibri"/>
                <a:cs typeface="Calibri"/>
              </a:rPr>
              <a:t>Discussion </a:t>
            </a:r>
            <a:r>
              <a:rPr lang="en-GB" sz="2800" b="1" dirty="0">
                <a:solidFill>
                  <a:srgbClr val="FF0000"/>
                </a:solidFill>
                <a:latin typeface="Calibri"/>
                <a:cs typeface="Calibri"/>
              </a:rPr>
              <a:t>(10 minutes)</a:t>
            </a:r>
          </a:p>
          <a:p>
            <a:pPr marL="12700" marR="5080">
              <a:lnSpc>
                <a:spcPts val="3030"/>
              </a:lnSpc>
              <a:spcBef>
                <a:spcPts val="1050"/>
              </a:spcBef>
              <a:tabLst>
                <a:tab pos="241300" algn="l"/>
              </a:tabLst>
            </a:pPr>
            <a:endParaRPr lang="en-GB" sz="2800" b="1" dirty="0">
              <a:solidFill>
                <a:srgbClr val="FF0000"/>
              </a:solidFill>
              <a:latin typeface="Calibri"/>
              <a:cs typeface="Calibri"/>
            </a:endParaRPr>
          </a:p>
          <a:p>
            <a:pPr marL="240029" marR="5080" indent="-227329">
              <a:lnSpc>
                <a:spcPts val="3030"/>
              </a:lnSpc>
              <a:spcBef>
                <a:spcPts val="1050"/>
              </a:spcBef>
              <a:buFont typeface="Arial"/>
              <a:buChar char="•"/>
              <a:tabLst>
                <a:tab pos="241300" algn="l"/>
              </a:tabLst>
            </a:pPr>
            <a:r>
              <a:rPr lang="en-GB" sz="2800" dirty="0"/>
              <a:t>How would you define stakeholders in your own words?</a:t>
            </a:r>
          </a:p>
          <a:p>
            <a:pPr marL="240029" marR="5080" indent="-227329">
              <a:lnSpc>
                <a:spcPts val="3030"/>
              </a:lnSpc>
              <a:spcBef>
                <a:spcPts val="1050"/>
              </a:spcBef>
              <a:buFont typeface="Arial"/>
              <a:buChar char="•"/>
              <a:tabLst>
                <a:tab pos="241300" algn="l"/>
              </a:tabLst>
            </a:pPr>
            <a:endParaRPr lang="en-GB" sz="2800" dirty="0">
              <a:latin typeface="+mn-lt"/>
              <a:cs typeface="Calibri"/>
            </a:endParaRPr>
          </a:p>
          <a:p>
            <a:pPr marL="240029" marR="5080" indent="-227329">
              <a:lnSpc>
                <a:spcPts val="3030"/>
              </a:lnSpc>
              <a:spcBef>
                <a:spcPts val="1050"/>
              </a:spcBef>
              <a:buFont typeface="Arial"/>
              <a:buChar char="•"/>
              <a:tabLst>
                <a:tab pos="241300" algn="l"/>
              </a:tabLst>
            </a:pPr>
            <a:r>
              <a:rPr lang="en-GB" sz="2800" dirty="0">
                <a:latin typeface="+mn-lt"/>
                <a:cs typeface="Calibri"/>
              </a:rPr>
              <a:t>Are stakeholders important?</a:t>
            </a:r>
          </a:p>
          <a:p>
            <a:pPr marL="12700" marR="5080">
              <a:lnSpc>
                <a:spcPts val="3030"/>
              </a:lnSpc>
              <a:spcBef>
                <a:spcPts val="1050"/>
              </a:spcBef>
              <a:tabLst>
                <a:tab pos="241300" algn="l"/>
              </a:tabLst>
            </a:pPr>
            <a:r>
              <a:rPr lang="en-GB" sz="2800" dirty="0">
                <a:latin typeface="+mn-lt"/>
                <a:cs typeface="Calibri"/>
              </a:rPr>
              <a:t>  If NO, Why?</a:t>
            </a:r>
          </a:p>
          <a:p>
            <a:pPr marL="12700" marR="5080">
              <a:lnSpc>
                <a:spcPts val="3030"/>
              </a:lnSpc>
              <a:spcBef>
                <a:spcPts val="1050"/>
              </a:spcBef>
              <a:tabLst>
                <a:tab pos="241300" algn="l"/>
              </a:tabLst>
            </a:pPr>
            <a:r>
              <a:rPr lang="en-GB" sz="2800" dirty="0">
                <a:latin typeface="+mn-lt"/>
                <a:cs typeface="Calibri"/>
              </a:rPr>
              <a:t>  If YES, Why?</a:t>
            </a:r>
          </a:p>
          <a:p>
            <a:pPr marL="12700" marR="5080">
              <a:lnSpc>
                <a:spcPts val="3030"/>
              </a:lnSpc>
              <a:spcBef>
                <a:spcPts val="1050"/>
              </a:spcBef>
              <a:tabLst>
                <a:tab pos="241300" algn="l"/>
              </a:tabLst>
            </a:pPr>
            <a:endParaRPr sz="2800" dirty="0">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7C132-264B-3DDA-B745-E05BA87F96C3}"/>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16F3733-9D11-B160-A754-C0D4A6695917}"/>
              </a:ext>
            </a:extLst>
          </p:cNvPr>
          <p:cNvSpPr txBox="1">
            <a:spLocks noGrp="1"/>
          </p:cNvSpPr>
          <p:nvPr>
            <p:ph type="title"/>
          </p:nvPr>
        </p:nvSpPr>
        <p:spPr>
          <a:xfrm>
            <a:off x="762000" y="381000"/>
            <a:ext cx="802254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Defining Stakeholder</a:t>
            </a:r>
            <a:endParaRPr sz="4800" dirty="0">
              <a:solidFill>
                <a:schemeClr val="accent1"/>
              </a:solidFill>
            </a:endParaRPr>
          </a:p>
        </p:txBody>
      </p:sp>
      <p:sp>
        <p:nvSpPr>
          <p:cNvPr id="3" name="object 3">
            <a:extLst>
              <a:ext uri="{FF2B5EF4-FFF2-40B4-BE49-F238E27FC236}">
                <a16:creationId xmlns:a16="http://schemas.microsoft.com/office/drawing/2014/main" id="{F75DE5FF-352C-6631-D434-07F2F3C5E2D9}"/>
              </a:ext>
            </a:extLst>
          </p:cNvPr>
          <p:cNvSpPr txBox="1"/>
          <p:nvPr/>
        </p:nvSpPr>
        <p:spPr>
          <a:xfrm>
            <a:off x="609600" y="1600200"/>
            <a:ext cx="11318875" cy="483466"/>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r>
              <a:rPr lang="en-GB" sz="2800" dirty="0"/>
              <a:t>In what ways are stakeholders connected to a business? </a:t>
            </a:r>
            <a:r>
              <a:rPr lang="en-GB" sz="2800" dirty="0">
                <a:solidFill>
                  <a:srgbClr val="FF0000"/>
                </a:solidFill>
              </a:rPr>
              <a:t>(10 minutes)</a:t>
            </a:r>
            <a:endParaRPr lang="en-GB" sz="2800" dirty="0">
              <a:solidFill>
                <a:srgbClr val="FF0000"/>
              </a:solidFill>
              <a:latin typeface="Calibri"/>
              <a:cs typeface="Calibri"/>
            </a:endParaRPr>
          </a:p>
        </p:txBody>
      </p:sp>
    </p:spTree>
    <p:extLst>
      <p:ext uri="{BB962C8B-B14F-4D97-AF65-F5344CB8AC3E}">
        <p14:creationId xmlns:p14="http://schemas.microsoft.com/office/powerpoint/2010/main" val="2060323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9AD82-A9A2-AC13-E377-4B07E8862F06}"/>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E6077467-F075-EEE4-845B-05CC5C5C11C6}"/>
              </a:ext>
            </a:extLst>
          </p:cNvPr>
          <p:cNvSpPr txBox="1">
            <a:spLocks noGrp="1"/>
          </p:cNvSpPr>
          <p:nvPr>
            <p:ph type="title"/>
          </p:nvPr>
        </p:nvSpPr>
        <p:spPr>
          <a:xfrm>
            <a:off x="762000" y="381000"/>
            <a:ext cx="802254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Defining Stakeholder</a:t>
            </a:r>
            <a:endParaRPr sz="4800" dirty="0">
              <a:solidFill>
                <a:schemeClr val="accent1"/>
              </a:solidFill>
            </a:endParaRPr>
          </a:p>
        </p:txBody>
      </p:sp>
      <p:sp>
        <p:nvSpPr>
          <p:cNvPr id="3" name="object 3">
            <a:extLst>
              <a:ext uri="{FF2B5EF4-FFF2-40B4-BE49-F238E27FC236}">
                <a16:creationId xmlns:a16="http://schemas.microsoft.com/office/drawing/2014/main" id="{ACDFD783-8944-1C40-CC23-4731B7545CF6}"/>
              </a:ext>
            </a:extLst>
          </p:cNvPr>
          <p:cNvSpPr txBox="1"/>
          <p:nvPr/>
        </p:nvSpPr>
        <p:spPr>
          <a:xfrm>
            <a:off x="609600" y="1020329"/>
            <a:ext cx="11318875" cy="2971326"/>
          </a:xfrm>
          <a:prstGeom prst="rect">
            <a:avLst/>
          </a:prstGeom>
        </p:spPr>
        <p:txBody>
          <a:bodyPr vert="horz" wrap="square" lIns="0" tIns="97790" rIns="0" bIns="0" rtlCol="0">
            <a:spAutoFit/>
          </a:bodyPr>
          <a:lstStyle/>
          <a:p>
            <a:pPr marL="240029" marR="5080" indent="-227329">
              <a:lnSpc>
                <a:spcPts val="3030"/>
              </a:lnSpc>
              <a:spcBef>
                <a:spcPts val="1050"/>
              </a:spcBef>
              <a:buFont typeface="Arial"/>
              <a:buChar char="•"/>
              <a:tabLst>
                <a:tab pos="241300" algn="l"/>
              </a:tabLst>
            </a:pPr>
            <a:endParaRPr lang="en-GB" sz="2800" dirty="0">
              <a:latin typeface="Calibri"/>
              <a:cs typeface="Calibri"/>
            </a:endParaRPr>
          </a:p>
          <a:p>
            <a:pPr marL="240029" marR="5080" indent="-227329">
              <a:lnSpc>
                <a:spcPts val="3030"/>
              </a:lnSpc>
              <a:spcBef>
                <a:spcPts val="1050"/>
              </a:spcBef>
              <a:buFont typeface="Arial"/>
              <a:buChar char="•"/>
              <a:tabLst>
                <a:tab pos="241300" algn="l"/>
              </a:tabLst>
            </a:pPr>
            <a:r>
              <a:rPr lang="en-GB" sz="2800" dirty="0">
                <a:latin typeface="+mn-lt"/>
                <a:cs typeface="Calibri"/>
              </a:rPr>
              <a:t>Businesses are established and managed to create value. </a:t>
            </a:r>
          </a:p>
          <a:p>
            <a:pPr marL="240029" marR="5080" indent="-227329">
              <a:lnSpc>
                <a:spcPts val="3030"/>
              </a:lnSpc>
              <a:spcBef>
                <a:spcPts val="1050"/>
              </a:spcBef>
              <a:buFont typeface="Arial"/>
              <a:buChar char="•"/>
              <a:tabLst>
                <a:tab pos="241300" algn="l"/>
              </a:tabLst>
            </a:pPr>
            <a:endParaRPr lang="en-GB" sz="2800" dirty="0">
              <a:latin typeface="+mn-lt"/>
              <a:cs typeface="Calibri"/>
            </a:endParaRPr>
          </a:p>
          <a:p>
            <a:pPr marL="240029" marR="5080" indent="-227329">
              <a:lnSpc>
                <a:spcPts val="3030"/>
              </a:lnSpc>
              <a:spcBef>
                <a:spcPts val="1050"/>
              </a:spcBef>
              <a:buFont typeface="Arial"/>
              <a:buChar char="•"/>
              <a:tabLst>
                <a:tab pos="241300" algn="l"/>
              </a:tabLst>
            </a:pPr>
            <a:r>
              <a:rPr lang="en-GB" sz="2800" dirty="0">
                <a:latin typeface="+mn-lt"/>
              </a:rPr>
              <a:t>Stakeholders are both recipients and (co-) creators of value in the business environment.</a:t>
            </a:r>
            <a:endParaRPr lang="en-GB" sz="2800" dirty="0">
              <a:latin typeface="+mn-lt"/>
              <a:cs typeface="Calibri"/>
            </a:endParaRPr>
          </a:p>
          <a:p>
            <a:pPr marL="12700" marR="5080">
              <a:lnSpc>
                <a:spcPts val="3030"/>
              </a:lnSpc>
              <a:spcBef>
                <a:spcPts val="1050"/>
              </a:spcBef>
              <a:tabLst>
                <a:tab pos="241300" algn="l"/>
              </a:tabLst>
            </a:pPr>
            <a:endParaRPr sz="2800" dirty="0">
              <a:latin typeface="Calibri"/>
              <a:cs typeface="Calibri"/>
            </a:endParaRPr>
          </a:p>
        </p:txBody>
      </p:sp>
    </p:spTree>
    <p:extLst>
      <p:ext uri="{BB962C8B-B14F-4D97-AF65-F5344CB8AC3E}">
        <p14:creationId xmlns:p14="http://schemas.microsoft.com/office/powerpoint/2010/main" val="2750294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01D19-A4B4-D16F-D8C9-903E41E67851}"/>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E8227F80-DE83-9676-D842-A10B7F03384D}"/>
              </a:ext>
            </a:extLst>
          </p:cNvPr>
          <p:cNvSpPr txBox="1">
            <a:spLocks noGrp="1"/>
          </p:cNvSpPr>
          <p:nvPr>
            <p:ph type="title"/>
          </p:nvPr>
        </p:nvSpPr>
        <p:spPr>
          <a:xfrm>
            <a:off x="838200" y="76200"/>
            <a:ext cx="802254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Stakeholder theory</a:t>
            </a:r>
            <a:endParaRPr sz="4800" dirty="0">
              <a:solidFill>
                <a:schemeClr val="accent1"/>
              </a:solidFill>
            </a:endParaRPr>
          </a:p>
        </p:txBody>
      </p:sp>
      <p:sp>
        <p:nvSpPr>
          <p:cNvPr id="3" name="object 3">
            <a:extLst>
              <a:ext uri="{FF2B5EF4-FFF2-40B4-BE49-F238E27FC236}">
                <a16:creationId xmlns:a16="http://schemas.microsoft.com/office/drawing/2014/main" id="{D6F094F8-D590-F4DA-56ED-D4ABF7FDC696}"/>
              </a:ext>
            </a:extLst>
          </p:cNvPr>
          <p:cNvSpPr txBox="1"/>
          <p:nvPr/>
        </p:nvSpPr>
        <p:spPr>
          <a:xfrm>
            <a:off x="83736" y="685800"/>
            <a:ext cx="12115800" cy="6759543"/>
          </a:xfrm>
          <a:prstGeom prst="rect">
            <a:avLst/>
          </a:prstGeom>
        </p:spPr>
        <p:txBody>
          <a:bodyPr vert="horz" wrap="square" lIns="0" tIns="97790" rIns="0" bIns="0" rtlCol="0">
            <a:spAutoFit/>
          </a:bodyPr>
          <a:lstStyle/>
          <a:p>
            <a:pPr marL="240029" indent="-227329" algn="just">
              <a:lnSpc>
                <a:spcPct val="100000"/>
              </a:lnSpc>
              <a:spcBef>
                <a:spcPts val="660"/>
              </a:spcBef>
              <a:buFont typeface="Arial"/>
              <a:buChar char="•"/>
              <a:tabLst>
                <a:tab pos="240029" algn="l"/>
              </a:tabLst>
            </a:pPr>
            <a:r>
              <a:rPr lang="en-GB" sz="2800" dirty="0"/>
              <a:t>Commonly an organisation’s activities are shaped through interactions with stakeholders, known as individuals or groups who can affect or are affected by the achievement of the organisation’s objectives.</a:t>
            </a:r>
          </a:p>
          <a:p>
            <a:pPr marL="12700" algn="just">
              <a:lnSpc>
                <a:spcPct val="100000"/>
              </a:lnSpc>
              <a:spcBef>
                <a:spcPts val="660"/>
              </a:spcBef>
              <a:tabLst>
                <a:tab pos="240029" algn="l"/>
              </a:tabLst>
            </a:pPr>
            <a:endParaRPr lang="en-GB" sz="2800" dirty="0"/>
          </a:p>
          <a:p>
            <a:pPr marL="240029" indent="-227329" algn="just">
              <a:lnSpc>
                <a:spcPct val="100000"/>
              </a:lnSpc>
              <a:spcBef>
                <a:spcPts val="660"/>
              </a:spcBef>
              <a:buFont typeface="Arial"/>
              <a:buChar char="•"/>
              <a:tabLst>
                <a:tab pos="240029" algn="l"/>
              </a:tabLst>
            </a:pPr>
            <a:r>
              <a:rPr lang="en-GB" sz="2800" dirty="0"/>
              <a:t>In stakeholder theory a company is characterised as a set of relationships, crucial to its functioning, among individuals or groups who affect or are affected by its business operations (Freeman et al., 2010).</a:t>
            </a:r>
          </a:p>
          <a:p>
            <a:pPr marL="240029" indent="-227329" algn="just">
              <a:lnSpc>
                <a:spcPct val="100000"/>
              </a:lnSpc>
              <a:spcBef>
                <a:spcPts val="660"/>
              </a:spcBef>
              <a:buFont typeface="Arial"/>
              <a:buChar char="•"/>
              <a:tabLst>
                <a:tab pos="240029" algn="l"/>
              </a:tabLst>
            </a:pPr>
            <a:endParaRPr lang="en-GB" sz="2800" dirty="0"/>
          </a:p>
          <a:p>
            <a:pPr marL="240029" indent="-227329" algn="just">
              <a:lnSpc>
                <a:spcPct val="100000"/>
              </a:lnSpc>
              <a:spcBef>
                <a:spcPts val="660"/>
              </a:spcBef>
              <a:buFont typeface="Arial"/>
              <a:buChar char="•"/>
              <a:tabLst>
                <a:tab pos="240029" algn="l"/>
              </a:tabLst>
            </a:pPr>
            <a:r>
              <a:rPr lang="en-GB" sz="2800" dirty="0"/>
              <a:t>Multiple stakeholders contribute essential resources, shape the business environment, and both derive benefits from and exert influence on a company’s efficiency and overall impacts.</a:t>
            </a:r>
          </a:p>
          <a:p>
            <a:pPr marL="12700">
              <a:lnSpc>
                <a:spcPct val="100000"/>
              </a:lnSpc>
              <a:spcBef>
                <a:spcPts val="660"/>
              </a:spcBef>
              <a:tabLst>
                <a:tab pos="240029" algn="l"/>
              </a:tabLst>
            </a:pPr>
            <a:endParaRPr lang="en-GB" sz="2800" spc="-10" dirty="0">
              <a:latin typeface="Calibri"/>
              <a:cs typeface="Calibri"/>
            </a:endParaRPr>
          </a:p>
          <a:p>
            <a:pPr marL="12700">
              <a:lnSpc>
                <a:spcPct val="100000"/>
              </a:lnSpc>
              <a:spcBef>
                <a:spcPts val="660"/>
              </a:spcBef>
              <a:tabLst>
                <a:tab pos="240029" algn="l"/>
              </a:tabLst>
            </a:pPr>
            <a:endParaRPr lang="en-GB" sz="2800" spc="-10" dirty="0">
              <a:latin typeface="Calibri"/>
              <a:cs typeface="Calibri"/>
            </a:endParaRPr>
          </a:p>
          <a:p>
            <a:pPr marL="240029" indent="-227329">
              <a:lnSpc>
                <a:spcPct val="100000"/>
              </a:lnSpc>
              <a:spcBef>
                <a:spcPts val="660"/>
              </a:spcBef>
              <a:buFont typeface="Arial"/>
              <a:buChar char="•"/>
              <a:tabLst>
                <a:tab pos="240029" algn="l"/>
              </a:tabLst>
            </a:pPr>
            <a:endParaRPr sz="2800" dirty="0">
              <a:latin typeface="Calibri"/>
              <a:cs typeface="Calibri"/>
            </a:endParaRPr>
          </a:p>
        </p:txBody>
      </p:sp>
    </p:spTree>
    <p:extLst>
      <p:ext uri="{BB962C8B-B14F-4D97-AF65-F5344CB8AC3E}">
        <p14:creationId xmlns:p14="http://schemas.microsoft.com/office/powerpoint/2010/main" val="2120202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47A239-17D8-7AC3-BEDD-9286EB55595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E36C5A4F-CEA8-B5A8-3EA8-F16E43E6522B}"/>
              </a:ext>
            </a:extLst>
          </p:cNvPr>
          <p:cNvSpPr txBox="1">
            <a:spLocks noGrp="1"/>
          </p:cNvSpPr>
          <p:nvPr>
            <p:ph type="title"/>
          </p:nvPr>
        </p:nvSpPr>
        <p:spPr>
          <a:xfrm>
            <a:off x="762000" y="76200"/>
            <a:ext cx="802254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Stakeholder theory</a:t>
            </a:r>
            <a:endParaRPr sz="4800" dirty="0">
              <a:solidFill>
                <a:schemeClr val="accent1"/>
              </a:solidFill>
            </a:endParaRPr>
          </a:p>
        </p:txBody>
      </p:sp>
      <p:sp>
        <p:nvSpPr>
          <p:cNvPr id="3" name="object 3">
            <a:extLst>
              <a:ext uri="{FF2B5EF4-FFF2-40B4-BE49-F238E27FC236}">
                <a16:creationId xmlns:a16="http://schemas.microsoft.com/office/drawing/2014/main" id="{17651F45-2377-A245-9A83-7DD76A7CFE88}"/>
              </a:ext>
            </a:extLst>
          </p:cNvPr>
          <p:cNvSpPr txBox="1"/>
          <p:nvPr/>
        </p:nvSpPr>
        <p:spPr>
          <a:xfrm>
            <a:off x="152400" y="685800"/>
            <a:ext cx="11963400" cy="6759543"/>
          </a:xfrm>
          <a:prstGeom prst="rect">
            <a:avLst/>
          </a:prstGeom>
        </p:spPr>
        <p:txBody>
          <a:bodyPr vert="horz" wrap="square" lIns="0" tIns="97790" rIns="0" bIns="0" rtlCol="0">
            <a:spAutoFit/>
          </a:bodyPr>
          <a:lstStyle/>
          <a:p>
            <a:pPr marL="240029" indent="-227329" algn="just">
              <a:lnSpc>
                <a:spcPct val="100000"/>
              </a:lnSpc>
              <a:spcBef>
                <a:spcPts val="660"/>
              </a:spcBef>
              <a:buFont typeface="Arial"/>
              <a:buChar char="•"/>
              <a:tabLst>
                <a:tab pos="240029" algn="l"/>
              </a:tabLst>
            </a:pPr>
            <a:r>
              <a:rPr lang="en-GB" sz="2800" dirty="0"/>
              <a:t>Value creation is fundamentally rooted in the collective efforts of the stakeholder network, such that the withdrawal of support from any single stakeholder may jeopardise the organisation’s viability.</a:t>
            </a:r>
          </a:p>
          <a:p>
            <a:pPr marL="240029" indent="-227329" algn="just">
              <a:lnSpc>
                <a:spcPct val="100000"/>
              </a:lnSpc>
              <a:spcBef>
                <a:spcPts val="660"/>
              </a:spcBef>
              <a:buFont typeface="Arial"/>
              <a:buChar char="•"/>
              <a:tabLst>
                <a:tab pos="240029" algn="l"/>
              </a:tabLst>
            </a:pPr>
            <a:endParaRPr lang="en-GB" sz="2800" dirty="0"/>
          </a:p>
          <a:p>
            <a:pPr marL="240029" indent="-227329" algn="just">
              <a:lnSpc>
                <a:spcPct val="100000"/>
              </a:lnSpc>
              <a:spcBef>
                <a:spcPts val="660"/>
              </a:spcBef>
              <a:buFont typeface="Arial"/>
              <a:buChar char="•"/>
              <a:tabLst>
                <a:tab pos="240029" algn="l"/>
              </a:tabLst>
            </a:pPr>
            <a:r>
              <a:rPr lang="en-GB" sz="2800" dirty="0"/>
              <a:t>Stakeholder-oriented view enriches the discourse by recognising that relationships constitute the foundation of an effective value-creation system.</a:t>
            </a:r>
          </a:p>
          <a:p>
            <a:pPr marL="240029" indent="-227329" algn="just">
              <a:lnSpc>
                <a:spcPct val="100000"/>
              </a:lnSpc>
              <a:spcBef>
                <a:spcPts val="660"/>
              </a:spcBef>
              <a:buFont typeface="Arial"/>
              <a:buChar char="•"/>
              <a:tabLst>
                <a:tab pos="240029" algn="l"/>
              </a:tabLst>
            </a:pPr>
            <a:endParaRPr lang="en-GB" sz="2800" dirty="0"/>
          </a:p>
          <a:p>
            <a:pPr marL="240029" indent="-227329" algn="just">
              <a:spcBef>
                <a:spcPts val="660"/>
              </a:spcBef>
              <a:buFont typeface="Arial"/>
              <a:buChar char="•"/>
              <a:tabLst>
                <a:tab pos="240029" algn="l"/>
              </a:tabLst>
            </a:pPr>
            <a:r>
              <a:rPr lang="en-GB" sz="2800" dirty="0"/>
              <a:t>Consequently, the operation of a sustainable business model is dependent upon maintaining sound and constructive relationships with both internal and external stakeholders </a:t>
            </a:r>
            <a:r>
              <a:rPr lang="en-GB" sz="2800" spc="-10" dirty="0">
                <a:latin typeface="Calibri"/>
                <a:cs typeface="Calibri"/>
              </a:rPr>
              <a:t>(</a:t>
            </a:r>
            <a:r>
              <a:rPr lang="en-GB" sz="2800" spc="-10" dirty="0" err="1">
                <a:latin typeface="Calibri"/>
                <a:cs typeface="Calibri"/>
              </a:rPr>
              <a:t>Freudenreich</a:t>
            </a:r>
            <a:r>
              <a:rPr lang="en-GB" sz="2800" spc="-10" dirty="0">
                <a:latin typeface="Calibri"/>
                <a:cs typeface="Calibri"/>
              </a:rPr>
              <a:t> et al., 2020).</a:t>
            </a:r>
          </a:p>
          <a:p>
            <a:pPr marL="12700">
              <a:lnSpc>
                <a:spcPct val="100000"/>
              </a:lnSpc>
              <a:spcBef>
                <a:spcPts val="660"/>
              </a:spcBef>
              <a:tabLst>
                <a:tab pos="240029" algn="l"/>
              </a:tabLst>
            </a:pPr>
            <a:endParaRPr lang="en-GB" sz="2800" dirty="0"/>
          </a:p>
          <a:p>
            <a:pPr marL="12700">
              <a:lnSpc>
                <a:spcPct val="100000"/>
              </a:lnSpc>
              <a:spcBef>
                <a:spcPts val="660"/>
              </a:spcBef>
              <a:tabLst>
                <a:tab pos="240029" algn="l"/>
              </a:tabLst>
            </a:pPr>
            <a:endParaRPr lang="en-GB" sz="2800" spc="-10" dirty="0">
              <a:latin typeface="Calibri"/>
              <a:cs typeface="Calibri"/>
            </a:endParaRPr>
          </a:p>
          <a:p>
            <a:pPr marL="240029" indent="-227329">
              <a:lnSpc>
                <a:spcPct val="100000"/>
              </a:lnSpc>
              <a:spcBef>
                <a:spcPts val="660"/>
              </a:spcBef>
              <a:buFont typeface="Arial"/>
              <a:buChar char="•"/>
              <a:tabLst>
                <a:tab pos="240029" algn="l"/>
              </a:tabLst>
            </a:pPr>
            <a:endParaRPr sz="2800" dirty="0">
              <a:latin typeface="Calibri"/>
              <a:cs typeface="Calibri"/>
            </a:endParaRPr>
          </a:p>
        </p:txBody>
      </p:sp>
    </p:spTree>
    <p:extLst>
      <p:ext uri="{BB962C8B-B14F-4D97-AF65-F5344CB8AC3E}">
        <p14:creationId xmlns:p14="http://schemas.microsoft.com/office/powerpoint/2010/main" val="1213566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D6909-034C-5B7B-73BE-15785FE24482}"/>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024CA9C9-417A-E944-9EEC-CBB2D7B776AC}"/>
              </a:ext>
            </a:extLst>
          </p:cNvPr>
          <p:cNvSpPr txBox="1">
            <a:spLocks noGrp="1"/>
          </p:cNvSpPr>
          <p:nvPr>
            <p:ph type="title"/>
          </p:nvPr>
        </p:nvSpPr>
        <p:spPr>
          <a:xfrm>
            <a:off x="762000" y="186605"/>
            <a:ext cx="1036320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Stakeholders and Business value creation</a:t>
            </a:r>
            <a:endParaRPr sz="4800" dirty="0">
              <a:solidFill>
                <a:schemeClr val="accent1"/>
              </a:solidFill>
            </a:endParaRPr>
          </a:p>
        </p:txBody>
      </p:sp>
      <p:sp>
        <p:nvSpPr>
          <p:cNvPr id="3" name="object 3">
            <a:extLst>
              <a:ext uri="{FF2B5EF4-FFF2-40B4-BE49-F238E27FC236}">
                <a16:creationId xmlns:a16="http://schemas.microsoft.com/office/drawing/2014/main" id="{94791C7C-4A35-920B-C082-1BC5AAA1EC65}"/>
              </a:ext>
            </a:extLst>
          </p:cNvPr>
          <p:cNvSpPr txBox="1"/>
          <p:nvPr/>
        </p:nvSpPr>
        <p:spPr>
          <a:xfrm>
            <a:off x="609600" y="1066800"/>
            <a:ext cx="11318875" cy="2091598"/>
          </a:xfrm>
          <a:prstGeom prst="rect">
            <a:avLst/>
          </a:prstGeom>
        </p:spPr>
        <p:txBody>
          <a:bodyPr vert="horz" wrap="square" lIns="0" tIns="97790" rIns="0" bIns="0" rtlCol="0">
            <a:spAutoFit/>
          </a:bodyPr>
          <a:lstStyle/>
          <a:p>
            <a:pPr marL="12700">
              <a:lnSpc>
                <a:spcPct val="100000"/>
              </a:lnSpc>
              <a:spcBef>
                <a:spcPts val="660"/>
              </a:spcBef>
              <a:tabLst>
                <a:tab pos="240029" algn="l"/>
              </a:tabLst>
            </a:pPr>
            <a:endParaRPr lang="en-GB" sz="2800" spc="-10" dirty="0">
              <a:latin typeface="Calibri"/>
              <a:cs typeface="Calibri"/>
            </a:endParaRPr>
          </a:p>
          <a:p>
            <a:pPr marL="12700">
              <a:lnSpc>
                <a:spcPct val="100000"/>
              </a:lnSpc>
              <a:spcBef>
                <a:spcPts val="660"/>
              </a:spcBef>
              <a:tabLst>
                <a:tab pos="240029" algn="l"/>
              </a:tabLst>
            </a:pPr>
            <a:endParaRPr lang="en-GB" sz="2800" spc="-10" dirty="0">
              <a:latin typeface="Calibri"/>
              <a:cs typeface="Calibri"/>
            </a:endParaRPr>
          </a:p>
          <a:p>
            <a:pPr marL="12700">
              <a:lnSpc>
                <a:spcPct val="100000"/>
              </a:lnSpc>
              <a:spcBef>
                <a:spcPts val="660"/>
              </a:spcBef>
              <a:tabLst>
                <a:tab pos="240029" algn="l"/>
              </a:tabLst>
            </a:pPr>
            <a:endParaRPr lang="en-GB" sz="2800" spc="-10" dirty="0">
              <a:latin typeface="Calibri"/>
              <a:cs typeface="Calibri"/>
            </a:endParaRPr>
          </a:p>
          <a:p>
            <a:pPr marL="240029" indent="-227329">
              <a:lnSpc>
                <a:spcPct val="100000"/>
              </a:lnSpc>
              <a:spcBef>
                <a:spcPts val="660"/>
              </a:spcBef>
              <a:buFont typeface="Arial"/>
              <a:buChar char="•"/>
              <a:tabLst>
                <a:tab pos="240029" algn="l"/>
              </a:tabLst>
            </a:pPr>
            <a:endParaRPr sz="2800" dirty="0">
              <a:latin typeface="Calibri"/>
              <a:cs typeface="Calibri"/>
            </a:endParaRPr>
          </a:p>
        </p:txBody>
      </p:sp>
      <p:pic>
        <p:nvPicPr>
          <p:cNvPr id="7" name="Picture 6">
            <a:extLst>
              <a:ext uri="{FF2B5EF4-FFF2-40B4-BE49-F238E27FC236}">
                <a16:creationId xmlns:a16="http://schemas.microsoft.com/office/drawing/2014/main" id="{BC69B8A9-56C3-B10B-87A0-0C4E97350D40}"/>
              </a:ext>
            </a:extLst>
          </p:cNvPr>
          <p:cNvPicPr>
            <a:picLocks noChangeAspect="1"/>
          </p:cNvPicPr>
          <p:nvPr/>
        </p:nvPicPr>
        <p:blipFill>
          <a:blip r:embed="rId2"/>
          <a:stretch>
            <a:fillRect/>
          </a:stretch>
        </p:blipFill>
        <p:spPr>
          <a:xfrm>
            <a:off x="304800" y="2590800"/>
            <a:ext cx="9859751" cy="1904999"/>
          </a:xfrm>
          <a:prstGeom prst="rect">
            <a:avLst/>
          </a:prstGeom>
        </p:spPr>
      </p:pic>
      <p:sp>
        <p:nvSpPr>
          <p:cNvPr id="9" name="TextBox 8">
            <a:extLst>
              <a:ext uri="{FF2B5EF4-FFF2-40B4-BE49-F238E27FC236}">
                <a16:creationId xmlns:a16="http://schemas.microsoft.com/office/drawing/2014/main" id="{15B3A137-6EE6-0C76-78CC-75742E776A8B}"/>
              </a:ext>
            </a:extLst>
          </p:cNvPr>
          <p:cNvSpPr txBox="1"/>
          <p:nvPr/>
        </p:nvSpPr>
        <p:spPr>
          <a:xfrm>
            <a:off x="228600" y="4191000"/>
            <a:ext cx="11049000" cy="1564531"/>
          </a:xfrm>
          <a:prstGeom prst="rect">
            <a:avLst/>
          </a:prstGeom>
          <a:noFill/>
        </p:spPr>
        <p:txBody>
          <a:bodyPr wrap="square">
            <a:spAutoFit/>
          </a:bodyPr>
          <a:lstStyle/>
          <a:p>
            <a:pPr marL="12700">
              <a:lnSpc>
                <a:spcPct val="100000"/>
              </a:lnSpc>
              <a:spcBef>
                <a:spcPts val="660"/>
              </a:spcBef>
              <a:tabLst>
                <a:tab pos="240029" algn="l"/>
              </a:tabLst>
            </a:pPr>
            <a:r>
              <a:rPr lang="en-GB" sz="2800" spc="-10" dirty="0">
                <a:latin typeface="Calibri"/>
                <a:cs typeface="Calibri"/>
              </a:rPr>
              <a:t>(</a:t>
            </a:r>
            <a:r>
              <a:rPr lang="en-GB" sz="2800" spc="-10" dirty="0" err="1">
                <a:latin typeface="Calibri"/>
                <a:cs typeface="Calibri"/>
              </a:rPr>
              <a:t>Freudenreich</a:t>
            </a:r>
            <a:r>
              <a:rPr lang="en-GB" sz="2800" spc="-10" dirty="0">
                <a:latin typeface="Calibri"/>
                <a:cs typeface="Calibri"/>
              </a:rPr>
              <a:t> et al., 2020).</a:t>
            </a:r>
          </a:p>
          <a:p>
            <a:pPr marL="12700">
              <a:lnSpc>
                <a:spcPct val="100000"/>
              </a:lnSpc>
              <a:spcBef>
                <a:spcPts val="660"/>
              </a:spcBef>
              <a:tabLst>
                <a:tab pos="240029" algn="l"/>
              </a:tabLst>
            </a:pPr>
            <a:endParaRPr lang="en-GB" sz="2800" spc="-10" dirty="0">
              <a:latin typeface="Calibri"/>
              <a:cs typeface="Calibri"/>
            </a:endParaRPr>
          </a:p>
          <a:p>
            <a:pPr marL="12700">
              <a:lnSpc>
                <a:spcPct val="100000"/>
              </a:lnSpc>
              <a:spcBef>
                <a:spcPts val="660"/>
              </a:spcBef>
              <a:tabLst>
                <a:tab pos="240029" algn="l"/>
              </a:tabLst>
            </a:pPr>
            <a:r>
              <a:rPr lang="en-GB" sz="2800" spc="-10" dirty="0">
                <a:latin typeface="Calibri"/>
                <a:cs typeface="Calibri"/>
              </a:rPr>
              <a:t>Next slide presents tourism and events stakeholders and visitor valuation</a:t>
            </a:r>
          </a:p>
        </p:txBody>
      </p:sp>
      <p:sp>
        <p:nvSpPr>
          <p:cNvPr id="11" name="TextBox 10">
            <a:extLst>
              <a:ext uri="{FF2B5EF4-FFF2-40B4-BE49-F238E27FC236}">
                <a16:creationId xmlns:a16="http://schemas.microsoft.com/office/drawing/2014/main" id="{6D2C40A1-5306-9EAD-8642-0B1B2036B8B4}"/>
              </a:ext>
            </a:extLst>
          </p:cNvPr>
          <p:cNvSpPr txBox="1"/>
          <p:nvPr/>
        </p:nvSpPr>
        <p:spPr>
          <a:xfrm>
            <a:off x="228600" y="1305659"/>
            <a:ext cx="10515600" cy="523220"/>
          </a:xfrm>
          <a:prstGeom prst="rect">
            <a:avLst/>
          </a:prstGeom>
          <a:noFill/>
        </p:spPr>
        <p:txBody>
          <a:bodyPr wrap="square">
            <a:spAutoFit/>
          </a:bodyPr>
          <a:lstStyle/>
          <a:p>
            <a:r>
              <a:rPr lang="en-GB" sz="2800" spc="-10" dirty="0">
                <a:latin typeface="Calibri"/>
                <a:cs typeface="Calibri"/>
              </a:rPr>
              <a:t>Business model and stakeholder theory perspectives on value creation </a:t>
            </a:r>
            <a:endParaRPr lang="en-GB" sz="2800" dirty="0"/>
          </a:p>
        </p:txBody>
      </p:sp>
    </p:spTree>
    <p:extLst>
      <p:ext uri="{BB962C8B-B14F-4D97-AF65-F5344CB8AC3E}">
        <p14:creationId xmlns:p14="http://schemas.microsoft.com/office/powerpoint/2010/main" val="1999124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EAC64-F245-155E-68FC-826316F37999}"/>
              </a:ext>
            </a:extLst>
          </p:cNvPr>
          <p:cNvSpPr>
            <a:spLocks noGrp="1"/>
          </p:cNvSpPr>
          <p:nvPr>
            <p:ph type="title"/>
          </p:nvPr>
        </p:nvSpPr>
        <p:spPr>
          <a:xfrm>
            <a:off x="223824" y="227787"/>
            <a:ext cx="11744350" cy="677108"/>
          </a:xfrm>
        </p:spPr>
        <p:txBody>
          <a:bodyPr/>
          <a:lstStyle/>
          <a:p>
            <a:r>
              <a:rPr lang="en-GB" dirty="0">
                <a:solidFill>
                  <a:srgbClr val="0070C0"/>
                </a:solidFill>
              </a:rPr>
              <a:t>Insights into tourism and hospitality stakeholders</a:t>
            </a:r>
          </a:p>
        </p:txBody>
      </p:sp>
      <p:sp>
        <p:nvSpPr>
          <p:cNvPr id="3" name="Text Placeholder 2">
            <a:extLst>
              <a:ext uri="{FF2B5EF4-FFF2-40B4-BE49-F238E27FC236}">
                <a16:creationId xmlns:a16="http://schemas.microsoft.com/office/drawing/2014/main" id="{F334B042-9476-615A-708D-28A32E2CFBF3}"/>
              </a:ext>
            </a:extLst>
          </p:cNvPr>
          <p:cNvSpPr>
            <a:spLocks noGrp="1"/>
          </p:cNvSpPr>
          <p:nvPr>
            <p:ph type="body" idx="1"/>
          </p:nvPr>
        </p:nvSpPr>
        <p:spPr>
          <a:xfrm>
            <a:off x="578916" y="1467688"/>
            <a:ext cx="11031220" cy="2215991"/>
          </a:xfrm>
        </p:spPr>
        <p:txBody>
          <a:bodyPr/>
          <a:lstStyle/>
          <a:p>
            <a:r>
              <a:rPr lang="en-GB" dirty="0">
                <a:solidFill>
                  <a:srgbClr val="FF0000"/>
                </a:solidFill>
              </a:rPr>
              <a:t>Read: </a:t>
            </a:r>
          </a:p>
          <a:p>
            <a:endParaRPr lang="en-GB" dirty="0"/>
          </a:p>
          <a:p>
            <a:r>
              <a:rPr lang="en-GB" dirty="0"/>
              <a:t>Wavei, E. B., &amp; Lo, A. (2026). Behavioural </a:t>
            </a:r>
            <a:r>
              <a:rPr lang="en-GB" dirty="0" err="1"/>
              <a:t>microfoundations</a:t>
            </a:r>
            <a:r>
              <a:rPr lang="en-GB" dirty="0"/>
              <a:t> and stakeholder influences in knowledge-driven customer relationship management in hotels. </a:t>
            </a:r>
            <a:r>
              <a:rPr lang="en-GB" i="1" dirty="0"/>
              <a:t>Journal of Hospitality and Tourism Insights</a:t>
            </a:r>
            <a:r>
              <a:rPr lang="en-GB" dirty="0"/>
              <a:t>, 1-20. </a:t>
            </a:r>
            <a:r>
              <a:rPr lang="en-GB" dirty="0">
                <a:hlinkClick r:id="rId2"/>
              </a:rPr>
              <a:t>https://doi.org/10.1108/JHTI-01-2026-0070</a:t>
            </a:r>
            <a:endParaRPr lang="en-GB" dirty="0"/>
          </a:p>
        </p:txBody>
      </p:sp>
    </p:spTree>
    <p:extLst>
      <p:ext uri="{BB962C8B-B14F-4D97-AF65-F5344CB8AC3E}">
        <p14:creationId xmlns:p14="http://schemas.microsoft.com/office/powerpoint/2010/main" val="3892341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BCD0E-B659-D120-C835-DDA42D556DD1}"/>
            </a:ext>
          </a:extLst>
        </p:cNvPr>
        <p:cNvGrpSpPr/>
        <p:nvPr/>
      </p:nvGrpSpPr>
      <p:grpSpPr>
        <a:xfrm>
          <a:off x="0" y="0"/>
          <a:ext cx="0" cy="0"/>
          <a:chOff x="0" y="0"/>
          <a:chExt cx="0" cy="0"/>
        </a:xfrm>
      </p:grpSpPr>
      <p:sp>
        <p:nvSpPr>
          <p:cNvPr id="3" name="object 3">
            <a:extLst>
              <a:ext uri="{FF2B5EF4-FFF2-40B4-BE49-F238E27FC236}">
                <a16:creationId xmlns:a16="http://schemas.microsoft.com/office/drawing/2014/main" id="{09FA39E0-A7EE-60F8-28AB-E9D0944C34AC}"/>
              </a:ext>
            </a:extLst>
          </p:cNvPr>
          <p:cNvSpPr txBox="1"/>
          <p:nvPr/>
        </p:nvSpPr>
        <p:spPr>
          <a:xfrm>
            <a:off x="609600" y="1066800"/>
            <a:ext cx="11318875" cy="2091598"/>
          </a:xfrm>
          <a:prstGeom prst="rect">
            <a:avLst/>
          </a:prstGeom>
        </p:spPr>
        <p:txBody>
          <a:bodyPr vert="horz" wrap="square" lIns="0" tIns="97790" rIns="0" bIns="0" rtlCol="0">
            <a:spAutoFit/>
          </a:bodyPr>
          <a:lstStyle/>
          <a:p>
            <a:pPr marL="12700">
              <a:lnSpc>
                <a:spcPct val="100000"/>
              </a:lnSpc>
              <a:spcBef>
                <a:spcPts val="660"/>
              </a:spcBef>
              <a:tabLst>
                <a:tab pos="240029" algn="l"/>
              </a:tabLst>
            </a:pPr>
            <a:endParaRPr lang="en-GB" sz="2800" spc="-10" dirty="0">
              <a:latin typeface="Calibri"/>
              <a:cs typeface="Calibri"/>
            </a:endParaRPr>
          </a:p>
          <a:p>
            <a:pPr marL="12700">
              <a:lnSpc>
                <a:spcPct val="100000"/>
              </a:lnSpc>
              <a:spcBef>
                <a:spcPts val="660"/>
              </a:spcBef>
              <a:tabLst>
                <a:tab pos="240029" algn="l"/>
              </a:tabLst>
            </a:pPr>
            <a:endParaRPr lang="en-GB" sz="2800" spc="-10" dirty="0">
              <a:latin typeface="Calibri"/>
              <a:cs typeface="Calibri"/>
            </a:endParaRPr>
          </a:p>
          <a:p>
            <a:pPr marL="12700">
              <a:lnSpc>
                <a:spcPct val="100000"/>
              </a:lnSpc>
              <a:spcBef>
                <a:spcPts val="660"/>
              </a:spcBef>
              <a:tabLst>
                <a:tab pos="240029" algn="l"/>
              </a:tabLst>
            </a:pPr>
            <a:endParaRPr lang="en-GB" sz="2800" spc="-10" dirty="0">
              <a:latin typeface="Calibri"/>
              <a:cs typeface="Calibri"/>
            </a:endParaRPr>
          </a:p>
          <a:p>
            <a:pPr marL="240029" indent="-227329">
              <a:lnSpc>
                <a:spcPct val="100000"/>
              </a:lnSpc>
              <a:spcBef>
                <a:spcPts val="660"/>
              </a:spcBef>
              <a:buFont typeface="Arial"/>
              <a:buChar char="•"/>
              <a:tabLst>
                <a:tab pos="240029" algn="l"/>
              </a:tabLst>
            </a:pPr>
            <a:endParaRPr sz="2800" dirty="0">
              <a:latin typeface="Calibri"/>
              <a:cs typeface="Calibri"/>
            </a:endParaRPr>
          </a:p>
        </p:txBody>
      </p:sp>
      <p:pic>
        <p:nvPicPr>
          <p:cNvPr id="8" name="Picture 7">
            <a:extLst>
              <a:ext uri="{FF2B5EF4-FFF2-40B4-BE49-F238E27FC236}">
                <a16:creationId xmlns:a16="http://schemas.microsoft.com/office/drawing/2014/main" id="{6ECE0833-2BBB-BDE0-3BAA-6A823CEDEC48}"/>
              </a:ext>
            </a:extLst>
          </p:cNvPr>
          <p:cNvPicPr>
            <a:picLocks noChangeAspect="1"/>
          </p:cNvPicPr>
          <p:nvPr/>
        </p:nvPicPr>
        <p:blipFill>
          <a:blip r:embed="rId2"/>
          <a:stretch>
            <a:fillRect/>
          </a:stretch>
        </p:blipFill>
        <p:spPr>
          <a:xfrm>
            <a:off x="762000" y="0"/>
            <a:ext cx="9372600" cy="6858000"/>
          </a:xfrm>
          <a:prstGeom prst="rect">
            <a:avLst/>
          </a:prstGeom>
        </p:spPr>
      </p:pic>
    </p:spTree>
    <p:extLst>
      <p:ext uri="{BB962C8B-B14F-4D97-AF65-F5344CB8AC3E}">
        <p14:creationId xmlns:p14="http://schemas.microsoft.com/office/powerpoint/2010/main" val="3327662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D2B3B-9DF7-FBA1-FB82-0899663E5CC3}"/>
              </a:ext>
            </a:extLst>
          </p:cNvPr>
          <p:cNvSpPr>
            <a:spLocks noGrp="1"/>
          </p:cNvSpPr>
          <p:nvPr>
            <p:ph type="title"/>
          </p:nvPr>
        </p:nvSpPr>
        <p:spPr>
          <a:xfrm>
            <a:off x="223824" y="227787"/>
            <a:ext cx="11744350" cy="1354217"/>
          </a:xfrm>
        </p:spPr>
        <p:txBody>
          <a:bodyPr/>
          <a:lstStyle/>
          <a:p>
            <a:r>
              <a:rPr lang="en-GB" b="1" dirty="0">
                <a:solidFill>
                  <a:schemeClr val="tx2"/>
                </a:solidFill>
              </a:rPr>
              <a:t>Case Study 1: Tourism - </a:t>
            </a:r>
            <a:r>
              <a:rPr lang="en-GB" b="1" dirty="0" err="1">
                <a:solidFill>
                  <a:schemeClr val="tx2"/>
                </a:solidFill>
              </a:rPr>
              <a:t>EcoCoast</a:t>
            </a:r>
            <a:r>
              <a:rPr lang="en-GB" b="1" dirty="0">
                <a:solidFill>
                  <a:schemeClr val="tx2"/>
                </a:solidFill>
              </a:rPr>
              <a:t> Resort (Tourism Destination / Hotel)</a:t>
            </a:r>
          </a:p>
        </p:txBody>
      </p:sp>
      <p:sp>
        <p:nvSpPr>
          <p:cNvPr id="3" name="Text Placeholder 2">
            <a:extLst>
              <a:ext uri="{FF2B5EF4-FFF2-40B4-BE49-F238E27FC236}">
                <a16:creationId xmlns:a16="http://schemas.microsoft.com/office/drawing/2014/main" id="{83D0A9F3-B187-2C9A-3119-98CC8626734A}"/>
              </a:ext>
            </a:extLst>
          </p:cNvPr>
          <p:cNvSpPr>
            <a:spLocks noGrp="1"/>
          </p:cNvSpPr>
          <p:nvPr>
            <p:ph type="body" idx="1"/>
          </p:nvPr>
        </p:nvSpPr>
        <p:spPr>
          <a:xfrm>
            <a:off x="457200" y="2209800"/>
            <a:ext cx="11031220" cy="1107996"/>
          </a:xfrm>
        </p:spPr>
        <p:txBody>
          <a:bodyPr/>
          <a:lstStyle/>
          <a:p>
            <a:r>
              <a:rPr lang="en-GB" dirty="0"/>
              <a:t>Refer to the word document </a:t>
            </a:r>
          </a:p>
          <a:p>
            <a:endParaRPr lang="en-GB" dirty="0"/>
          </a:p>
          <a:p>
            <a:r>
              <a:rPr lang="en-GB" dirty="0">
                <a:solidFill>
                  <a:srgbClr val="FF0000"/>
                </a:solidFill>
              </a:rPr>
              <a:t>20 minutes</a:t>
            </a:r>
          </a:p>
        </p:txBody>
      </p:sp>
    </p:spTree>
    <p:extLst>
      <p:ext uri="{BB962C8B-B14F-4D97-AF65-F5344CB8AC3E}">
        <p14:creationId xmlns:p14="http://schemas.microsoft.com/office/powerpoint/2010/main" val="1091896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ABA2D-D187-9F61-B11E-4824E623B9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FA5DA7-154C-C299-F71A-B8576C35F540}"/>
              </a:ext>
            </a:extLst>
          </p:cNvPr>
          <p:cNvSpPr>
            <a:spLocks noGrp="1"/>
          </p:cNvSpPr>
          <p:nvPr>
            <p:ph type="title"/>
          </p:nvPr>
        </p:nvSpPr>
        <p:spPr>
          <a:xfrm>
            <a:off x="223824" y="227787"/>
            <a:ext cx="11744350" cy="1354217"/>
          </a:xfrm>
        </p:spPr>
        <p:txBody>
          <a:bodyPr/>
          <a:lstStyle/>
          <a:p>
            <a:r>
              <a:rPr lang="en-GB" b="1" dirty="0">
                <a:solidFill>
                  <a:schemeClr val="tx2"/>
                </a:solidFill>
              </a:rPr>
              <a:t>Case Study 2: Events - </a:t>
            </a:r>
            <a:r>
              <a:rPr lang="en-GB" b="1" dirty="0" err="1">
                <a:solidFill>
                  <a:schemeClr val="tx2"/>
                </a:solidFill>
              </a:rPr>
              <a:t>CitySound</a:t>
            </a:r>
            <a:r>
              <a:rPr lang="en-GB" b="1" dirty="0">
                <a:solidFill>
                  <a:schemeClr val="tx2"/>
                </a:solidFill>
              </a:rPr>
              <a:t> Music Festival (Events Organisation)</a:t>
            </a:r>
          </a:p>
        </p:txBody>
      </p:sp>
      <p:sp>
        <p:nvSpPr>
          <p:cNvPr id="3" name="Text Placeholder 2">
            <a:extLst>
              <a:ext uri="{FF2B5EF4-FFF2-40B4-BE49-F238E27FC236}">
                <a16:creationId xmlns:a16="http://schemas.microsoft.com/office/drawing/2014/main" id="{C73F8C22-BFCD-C6C7-7E2E-54AEF263E7B0}"/>
              </a:ext>
            </a:extLst>
          </p:cNvPr>
          <p:cNvSpPr>
            <a:spLocks noGrp="1"/>
          </p:cNvSpPr>
          <p:nvPr>
            <p:ph type="body" idx="1"/>
          </p:nvPr>
        </p:nvSpPr>
        <p:spPr>
          <a:xfrm>
            <a:off x="457200" y="2514600"/>
            <a:ext cx="11031220" cy="1107996"/>
          </a:xfrm>
        </p:spPr>
        <p:txBody>
          <a:bodyPr/>
          <a:lstStyle/>
          <a:p>
            <a:r>
              <a:rPr lang="en-GB" dirty="0"/>
              <a:t>Refer to the word document for detail</a:t>
            </a:r>
          </a:p>
          <a:p>
            <a:endParaRPr lang="en-GB" dirty="0"/>
          </a:p>
          <a:p>
            <a:r>
              <a:rPr lang="en-GB" dirty="0">
                <a:solidFill>
                  <a:srgbClr val="FF0000"/>
                </a:solidFill>
              </a:rPr>
              <a:t>20 minutes</a:t>
            </a:r>
          </a:p>
        </p:txBody>
      </p:sp>
    </p:spTree>
    <p:extLst>
      <p:ext uri="{BB962C8B-B14F-4D97-AF65-F5344CB8AC3E}">
        <p14:creationId xmlns:p14="http://schemas.microsoft.com/office/powerpoint/2010/main" val="192258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3D855-98A7-00A7-CED8-60F1156734B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F653789-239D-B008-7A78-038A7255563E}"/>
              </a:ext>
            </a:extLst>
          </p:cNvPr>
          <p:cNvSpPr txBox="1">
            <a:spLocks noGrp="1"/>
          </p:cNvSpPr>
          <p:nvPr>
            <p:ph type="title"/>
          </p:nvPr>
        </p:nvSpPr>
        <p:spPr>
          <a:xfrm>
            <a:off x="762000" y="12187"/>
            <a:ext cx="998220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Stakeholders in the hospitality industry</a:t>
            </a:r>
            <a:endParaRPr sz="4800" dirty="0">
              <a:solidFill>
                <a:schemeClr val="accent1"/>
              </a:solidFill>
            </a:endParaRPr>
          </a:p>
        </p:txBody>
      </p:sp>
      <p:sp>
        <p:nvSpPr>
          <p:cNvPr id="3" name="object 3">
            <a:extLst>
              <a:ext uri="{FF2B5EF4-FFF2-40B4-BE49-F238E27FC236}">
                <a16:creationId xmlns:a16="http://schemas.microsoft.com/office/drawing/2014/main" id="{6A6E80B8-B214-CFA1-E1B4-F7F7B6C3B960}"/>
              </a:ext>
            </a:extLst>
          </p:cNvPr>
          <p:cNvSpPr txBox="1"/>
          <p:nvPr/>
        </p:nvSpPr>
        <p:spPr>
          <a:xfrm>
            <a:off x="76200" y="1101896"/>
            <a:ext cx="12039600" cy="4605107"/>
          </a:xfrm>
          <a:prstGeom prst="rect">
            <a:avLst/>
          </a:prstGeom>
        </p:spPr>
        <p:txBody>
          <a:bodyPr vert="horz" wrap="square" lIns="0" tIns="97790" rIns="0" bIns="0" rtlCol="0">
            <a:spAutoFit/>
          </a:bodyPr>
          <a:lstStyle/>
          <a:p>
            <a:pPr marL="12700">
              <a:lnSpc>
                <a:spcPct val="100000"/>
              </a:lnSpc>
              <a:spcBef>
                <a:spcPts val="660"/>
              </a:spcBef>
              <a:tabLst>
                <a:tab pos="240029" algn="l"/>
              </a:tabLst>
            </a:pPr>
            <a:r>
              <a:rPr lang="en-GB" sz="2800" b="1" dirty="0"/>
              <a:t>Activity:  </a:t>
            </a:r>
            <a:r>
              <a:rPr lang="en-GB" sz="2800" b="1" dirty="0">
                <a:solidFill>
                  <a:srgbClr val="FF0000"/>
                </a:solidFill>
              </a:rPr>
              <a:t>(25 minutes)</a:t>
            </a:r>
            <a:endParaRPr lang="en-GB" sz="2800" dirty="0">
              <a:solidFill>
                <a:srgbClr val="FF0000"/>
              </a:solidFill>
            </a:endParaRPr>
          </a:p>
          <a:p>
            <a:pPr marL="12700">
              <a:lnSpc>
                <a:spcPct val="100000"/>
              </a:lnSpc>
              <a:spcBef>
                <a:spcPts val="660"/>
              </a:spcBef>
              <a:tabLst>
                <a:tab pos="240029" algn="l"/>
              </a:tabLst>
            </a:pPr>
            <a:r>
              <a:rPr lang="en-GB" sz="2800" dirty="0"/>
              <a:t>Research the stakeholders of the following restaurants and present your findings:</a:t>
            </a:r>
          </a:p>
          <a:p>
            <a:pPr marL="12700">
              <a:lnSpc>
                <a:spcPct val="100000"/>
              </a:lnSpc>
              <a:spcBef>
                <a:spcPts val="660"/>
              </a:spcBef>
              <a:tabLst>
                <a:tab pos="240029" algn="l"/>
              </a:tabLst>
            </a:pPr>
            <a:endParaRPr lang="en-GB" sz="2800" dirty="0"/>
          </a:p>
          <a:p>
            <a:pPr marL="527050" indent="-514350">
              <a:lnSpc>
                <a:spcPct val="100000"/>
              </a:lnSpc>
              <a:spcBef>
                <a:spcPts val="660"/>
              </a:spcBef>
              <a:buAutoNum type="arabicPeriod"/>
              <a:tabLst>
                <a:tab pos="240029" algn="l"/>
              </a:tabLst>
            </a:pPr>
            <a:r>
              <a:rPr lang="en-GB" sz="2800" dirty="0"/>
              <a:t>McDonald’s                              2. Welsh House Swansea</a:t>
            </a:r>
          </a:p>
          <a:p>
            <a:pPr marL="527050" indent="-514350">
              <a:lnSpc>
                <a:spcPct val="100000"/>
              </a:lnSpc>
              <a:spcBef>
                <a:spcPts val="660"/>
              </a:spcBef>
              <a:buAutoNum type="arabicPeriod"/>
              <a:tabLst>
                <a:tab pos="240029" algn="l"/>
              </a:tabLst>
            </a:pPr>
            <a:endParaRPr lang="en-GB" sz="2800" dirty="0"/>
          </a:p>
          <a:p>
            <a:pPr marL="527050" indent="-514350">
              <a:lnSpc>
                <a:spcPct val="100000"/>
              </a:lnSpc>
              <a:spcBef>
                <a:spcPts val="660"/>
              </a:spcBef>
              <a:buAutoNum type="arabicPeriod"/>
              <a:tabLst>
                <a:tab pos="240029" algn="l"/>
              </a:tabLst>
            </a:pPr>
            <a:r>
              <a:rPr lang="en-GB" sz="2800" dirty="0"/>
              <a:t>Costa coffee</a:t>
            </a:r>
          </a:p>
          <a:p>
            <a:pPr marL="527050" indent="-514350">
              <a:lnSpc>
                <a:spcPct val="100000"/>
              </a:lnSpc>
              <a:spcBef>
                <a:spcPts val="660"/>
              </a:spcBef>
              <a:buAutoNum type="arabicPeriod"/>
              <a:tabLst>
                <a:tab pos="240029" algn="l"/>
              </a:tabLst>
            </a:pPr>
            <a:endParaRPr lang="en-GB" sz="2800" dirty="0"/>
          </a:p>
          <a:p>
            <a:pPr marL="12700">
              <a:lnSpc>
                <a:spcPct val="100000"/>
              </a:lnSpc>
              <a:spcBef>
                <a:spcPts val="660"/>
              </a:spcBef>
              <a:tabLst>
                <a:tab pos="240029" algn="l"/>
              </a:tabLst>
            </a:pPr>
            <a:endParaRPr lang="en-GB" sz="2800" dirty="0">
              <a:latin typeface="Calibri"/>
              <a:cs typeface="Calibri"/>
            </a:endParaRPr>
          </a:p>
        </p:txBody>
      </p:sp>
      <p:pic>
        <p:nvPicPr>
          <p:cNvPr id="4" name="object 4">
            <a:extLst>
              <a:ext uri="{FF2B5EF4-FFF2-40B4-BE49-F238E27FC236}">
                <a16:creationId xmlns:a16="http://schemas.microsoft.com/office/drawing/2014/main" id="{EC9ACC20-55C0-D2B7-DE3A-E1E6E0E0CA2E}"/>
              </a:ext>
            </a:extLst>
          </p:cNvPr>
          <p:cNvPicPr/>
          <p:nvPr/>
        </p:nvPicPr>
        <p:blipFill>
          <a:blip r:embed="rId2" cstate="print"/>
          <a:stretch>
            <a:fillRect/>
          </a:stretch>
        </p:blipFill>
        <p:spPr>
          <a:xfrm>
            <a:off x="2971800" y="2524719"/>
            <a:ext cx="1981200" cy="1371600"/>
          </a:xfrm>
          <a:prstGeom prst="rect">
            <a:avLst/>
          </a:prstGeom>
        </p:spPr>
      </p:pic>
      <p:pic>
        <p:nvPicPr>
          <p:cNvPr id="6" name="Picture 5">
            <a:extLst>
              <a:ext uri="{FF2B5EF4-FFF2-40B4-BE49-F238E27FC236}">
                <a16:creationId xmlns:a16="http://schemas.microsoft.com/office/drawing/2014/main" id="{76A708AA-4D8C-7038-C093-DCADBC136BD5}"/>
              </a:ext>
            </a:extLst>
          </p:cNvPr>
          <p:cNvPicPr>
            <a:picLocks noChangeAspect="1"/>
          </p:cNvPicPr>
          <p:nvPr/>
        </p:nvPicPr>
        <p:blipFill>
          <a:blip r:embed="rId3"/>
          <a:stretch>
            <a:fillRect/>
          </a:stretch>
        </p:blipFill>
        <p:spPr>
          <a:xfrm>
            <a:off x="2771471" y="4229624"/>
            <a:ext cx="2181529" cy="1009791"/>
          </a:xfrm>
          <a:prstGeom prst="rect">
            <a:avLst/>
          </a:prstGeom>
        </p:spPr>
      </p:pic>
    </p:spTree>
    <p:extLst>
      <p:ext uri="{BB962C8B-B14F-4D97-AF65-F5344CB8AC3E}">
        <p14:creationId xmlns:p14="http://schemas.microsoft.com/office/powerpoint/2010/main" val="782392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D21CD-4F6F-8C92-2668-544412236EBF}"/>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C7FF94A-8989-18BB-9156-8DC70423F6EF}"/>
              </a:ext>
            </a:extLst>
          </p:cNvPr>
          <p:cNvSpPr txBox="1">
            <a:spLocks noGrp="1"/>
          </p:cNvSpPr>
          <p:nvPr>
            <p:ph type="title"/>
          </p:nvPr>
        </p:nvSpPr>
        <p:spPr>
          <a:xfrm>
            <a:off x="762000" y="12187"/>
            <a:ext cx="998220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Stakeholders in the hospitality industry</a:t>
            </a:r>
            <a:endParaRPr sz="4800" dirty="0">
              <a:solidFill>
                <a:schemeClr val="accent1"/>
              </a:solidFill>
            </a:endParaRPr>
          </a:p>
        </p:txBody>
      </p:sp>
      <p:sp>
        <p:nvSpPr>
          <p:cNvPr id="3" name="object 3">
            <a:extLst>
              <a:ext uri="{FF2B5EF4-FFF2-40B4-BE49-F238E27FC236}">
                <a16:creationId xmlns:a16="http://schemas.microsoft.com/office/drawing/2014/main" id="{7A48CEC4-ABB8-C431-292B-64007975F54B}"/>
              </a:ext>
            </a:extLst>
          </p:cNvPr>
          <p:cNvSpPr txBox="1"/>
          <p:nvPr/>
        </p:nvSpPr>
        <p:spPr>
          <a:xfrm>
            <a:off x="152400" y="762000"/>
            <a:ext cx="12039600" cy="5646418"/>
          </a:xfrm>
          <a:prstGeom prst="rect">
            <a:avLst/>
          </a:prstGeom>
        </p:spPr>
        <p:txBody>
          <a:bodyPr vert="horz" wrap="square" lIns="0" tIns="97790" rIns="0" bIns="0" rtlCol="0">
            <a:spAutoFit/>
          </a:bodyPr>
          <a:lstStyle/>
          <a:p>
            <a:pPr marL="469900" indent="-457200">
              <a:lnSpc>
                <a:spcPct val="100000"/>
              </a:lnSpc>
              <a:spcBef>
                <a:spcPts val="660"/>
              </a:spcBef>
              <a:buFont typeface="Arial" panose="020B0604020202020204" pitchFamily="34" charset="0"/>
              <a:buChar char="•"/>
              <a:tabLst>
                <a:tab pos="240029" algn="l"/>
              </a:tabLst>
            </a:pPr>
            <a:r>
              <a:rPr lang="en-GB" sz="2800" dirty="0"/>
              <a:t>Customers/users</a:t>
            </a:r>
          </a:p>
          <a:p>
            <a:pPr marL="469900" indent="-457200">
              <a:lnSpc>
                <a:spcPct val="100000"/>
              </a:lnSpc>
              <a:spcBef>
                <a:spcPts val="660"/>
              </a:spcBef>
              <a:buFont typeface="Arial" panose="020B0604020202020204" pitchFamily="34" charset="0"/>
              <a:buChar char="•"/>
              <a:tabLst>
                <a:tab pos="240029" algn="l"/>
              </a:tabLst>
            </a:pPr>
            <a:r>
              <a:rPr lang="en-GB" sz="2800" dirty="0"/>
              <a:t>Suppliers </a:t>
            </a:r>
          </a:p>
          <a:p>
            <a:pPr marL="469900" indent="-457200">
              <a:lnSpc>
                <a:spcPct val="100000"/>
              </a:lnSpc>
              <a:spcBef>
                <a:spcPts val="660"/>
              </a:spcBef>
              <a:buFont typeface="Arial" panose="020B0604020202020204" pitchFamily="34" charset="0"/>
              <a:buChar char="•"/>
              <a:tabLst>
                <a:tab pos="240029" algn="l"/>
              </a:tabLst>
            </a:pPr>
            <a:r>
              <a:rPr lang="en-GB" sz="2800" dirty="0"/>
              <a:t>Government and regulators</a:t>
            </a:r>
          </a:p>
          <a:p>
            <a:pPr marL="469900" indent="-457200">
              <a:lnSpc>
                <a:spcPct val="100000"/>
              </a:lnSpc>
              <a:spcBef>
                <a:spcPts val="660"/>
              </a:spcBef>
              <a:buFont typeface="Arial" panose="020B0604020202020204" pitchFamily="34" charset="0"/>
              <a:buChar char="•"/>
              <a:tabLst>
                <a:tab pos="240029" algn="l"/>
              </a:tabLst>
            </a:pPr>
            <a:r>
              <a:rPr lang="en-GB" sz="2800" dirty="0"/>
              <a:t>Business partners</a:t>
            </a:r>
          </a:p>
          <a:p>
            <a:pPr marL="469900" indent="-457200">
              <a:lnSpc>
                <a:spcPct val="100000"/>
              </a:lnSpc>
              <a:spcBef>
                <a:spcPts val="660"/>
              </a:spcBef>
              <a:buFont typeface="Arial" panose="020B0604020202020204" pitchFamily="34" charset="0"/>
              <a:buChar char="•"/>
              <a:tabLst>
                <a:tab pos="240029" algn="l"/>
              </a:tabLst>
            </a:pPr>
            <a:r>
              <a:rPr lang="en-GB" sz="2800" dirty="0"/>
              <a:t>Financial stakeholders (e.g., investors and shareholders)</a:t>
            </a:r>
          </a:p>
          <a:p>
            <a:pPr marL="469900" indent="-457200">
              <a:lnSpc>
                <a:spcPct val="100000"/>
              </a:lnSpc>
              <a:spcBef>
                <a:spcPts val="660"/>
              </a:spcBef>
              <a:buFont typeface="Arial" panose="020B0604020202020204" pitchFamily="34" charset="0"/>
              <a:buChar char="•"/>
              <a:tabLst>
                <a:tab pos="240029" algn="l"/>
              </a:tabLst>
            </a:pPr>
            <a:r>
              <a:rPr lang="en-GB" sz="2800" dirty="0"/>
              <a:t>Board, management, staff etc.</a:t>
            </a:r>
          </a:p>
          <a:p>
            <a:pPr marL="469900" indent="-457200">
              <a:lnSpc>
                <a:spcPct val="100000"/>
              </a:lnSpc>
              <a:spcBef>
                <a:spcPts val="660"/>
              </a:spcBef>
              <a:buFont typeface="Arial" panose="020B0604020202020204" pitchFamily="34" charset="0"/>
              <a:buChar char="•"/>
              <a:tabLst>
                <a:tab pos="240029" algn="l"/>
              </a:tabLst>
            </a:pPr>
            <a:r>
              <a:rPr lang="en-GB" sz="2800" dirty="0"/>
              <a:t>Society </a:t>
            </a:r>
          </a:p>
          <a:p>
            <a:pPr marL="469900" indent="-457200">
              <a:lnSpc>
                <a:spcPct val="100000"/>
              </a:lnSpc>
              <a:spcBef>
                <a:spcPts val="660"/>
              </a:spcBef>
              <a:buFont typeface="Arial" panose="020B0604020202020204" pitchFamily="34" charset="0"/>
              <a:buChar char="•"/>
              <a:tabLst>
                <a:tab pos="240029" algn="l"/>
              </a:tabLst>
            </a:pPr>
            <a:endParaRPr lang="en-GB" sz="2800" dirty="0"/>
          </a:p>
          <a:p>
            <a:pPr marL="12700">
              <a:lnSpc>
                <a:spcPct val="100000"/>
              </a:lnSpc>
              <a:spcBef>
                <a:spcPts val="660"/>
              </a:spcBef>
              <a:tabLst>
                <a:tab pos="240029" algn="l"/>
              </a:tabLst>
            </a:pPr>
            <a:r>
              <a:rPr lang="en-GB" sz="2800" dirty="0"/>
              <a:t>Research each of these stakeholders and explain their roles, as well as the value they contribute to a tourism firm or event company. </a:t>
            </a:r>
            <a:r>
              <a:rPr lang="en-GB" sz="2800" dirty="0">
                <a:solidFill>
                  <a:srgbClr val="FF0000"/>
                </a:solidFill>
              </a:rPr>
              <a:t>(45 minutes)</a:t>
            </a:r>
          </a:p>
          <a:p>
            <a:pPr marL="12700">
              <a:lnSpc>
                <a:spcPct val="100000"/>
              </a:lnSpc>
              <a:spcBef>
                <a:spcPts val="660"/>
              </a:spcBef>
              <a:tabLst>
                <a:tab pos="240029" algn="l"/>
              </a:tabLst>
            </a:pPr>
            <a:endParaRPr sz="2800" dirty="0">
              <a:latin typeface="Calibri"/>
              <a:cs typeface="Calibri"/>
            </a:endParaRPr>
          </a:p>
        </p:txBody>
      </p:sp>
    </p:spTree>
    <p:extLst>
      <p:ext uri="{BB962C8B-B14F-4D97-AF65-F5344CB8AC3E}">
        <p14:creationId xmlns:p14="http://schemas.microsoft.com/office/powerpoint/2010/main" val="951338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2FFAC-BB4C-305C-6F3E-06B65FB038AE}"/>
              </a:ext>
            </a:extLst>
          </p:cNvPr>
          <p:cNvSpPr>
            <a:spLocks noGrp="1"/>
          </p:cNvSpPr>
          <p:nvPr>
            <p:ph type="title"/>
          </p:nvPr>
        </p:nvSpPr>
        <p:spPr>
          <a:xfrm>
            <a:off x="223824" y="227787"/>
            <a:ext cx="11744350" cy="677108"/>
          </a:xfrm>
        </p:spPr>
        <p:txBody>
          <a:bodyPr/>
          <a:lstStyle/>
          <a:p>
            <a:r>
              <a:rPr lang="en-GB" dirty="0"/>
              <a:t>Coffee Break</a:t>
            </a:r>
          </a:p>
        </p:txBody>
      </p:sp>
      <p:sp>
        <p:nvSpPr>
          <p:cNvPr id="3" name="Text Placeholder 2">
            <a:extLst>
              <a:ext uri="{FF2B5EF4-FFF2-40B4-BE49-F238E27FC236}">
                <a16:creationId xmlns:a16="http://schemas.microsoft.com/office/drawing/2014/main" id="{36210094-4A3B-F2C7-D73D-0F28A68F4DF0}"/>
              </a:ext>
            </a:extLst>
          </p:cNvPr>
          <p:cNvSpPr>
            <a:spLocks noGrp="1"/>
          </p:cNvSpPr>
          <p:nvPr>
            <p:ph type="body" idx="1"/>
          </p:nvPr>
        </p:nvSpPr>
        <p:spPr>
          <a:xfrm>
            <a:off x="578916" y="1467688"/>
            <a:ext cx="11031220" cy="1846659"/>
          </a:xfrm>
        </p:spPr>
        <p:txBody>
          <a:bodyPr/>
          <a:lstStyle/>
          <a:p>
            <a:r>
              <a:rPr lang="en-GB" dirty="0">
                <a:solidFill>
                  <a:srgbClr val="FF0000"/>
                </a:solidFill>
              </a:rPr>
              <a:t>30 minutes</a:t>
            </a:r>
          </a:p>
          <a:p>
            <a:endParaRPr lang="en-GB" dirty="0"/>
          </a:p>
          <a:p>
            <a:endParaRPr lang="en-GB" dirty="0"/>
          </a:p>
          <a:p>
            <a:endParaRPr lang="en-GB" dirty="0"/>
          </a:p>
          <a:p>
            <a:endParaRPr lang="en-GB" dirty="0"/>
          </a:p>
        </p:txBody>
      </p:sp>
      <p:pic>
        <p:nvPicPr>
          <p:cNvPr id="4" name="object 2">
            <a:extLst>
              <a:ext uri="{FF2B5EF4-FFF2-40B4-BE49-F238E27FC236}">
                <a16:creationId xmlns:a16="http://schemas.microsoft.com/office/drawing/2014/main" id="{EC19AC06-9091-78CE-DB95-1805E6A640BF}"/>
              </a:ext>
            </a:extLst>
          </p:cNvPr>
          <p:cNvPicPr/>
          <p:nvPr/>
        </p:nvPicPr>
        <p:blipFill>
          <a:blip r:embed="rId2" cstate="print"/>
          <a:stretch>
            <a:fillRect/>
          </a:stretch>
        </p:blipFill>
        <p:spPr>
          <a:xfrm>
            <a:off x="4483608" y="1424939"/>
            <a:ext cx="3224784" cy="3223260"/>
          </a:xfrm>
          <a:prstGeom prst="rect">
            <a:avLst/>
          </a:prstGeom>
        </p:spPr>
      </p:pic>
    </p:spTree>
    <p:extLst>
      <p:ext uri="{BB962C8B-B14F-4D97-AF65-F5344CB8AC3E}">
        <p14:creationId xmlns:p14="http://schemas.microsoft.com/office/powerpoint/2010/main" val="3016491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24BD7-2CEC-7FD0-9959-1822536C46B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EC80048B-9E30-E9A8-1733-F6028F18704E}"/>
              </a:ext>
            </a:extLst>
          </p:cNvPr>
          <p:cNvSpPr txBox="1">
            <a:spLocks noGrp="1"/>
          </p:cNvSpPr>
          <p:nvPr>
            <p:ph type="title"/>
          </p:nvPr>
        </p:nvSpPr>
        <p:spPr>
          <a:xfrm>
            <a:off x="762000" y="12187"/>
            <a:ext cx="998220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Stakeholders in Business</a:t>
            </a:r>
            <a:endParaRPr sz="4800" dirty="0">
              <a:solidFill>
                <a:schemeClr val="accent1"/>
              </a:solidFill>
            </a:endParaRPr>
          </a:p>
        </p:txBody>
      </p:sp>
      <p:sp>
        <p:nvSpPr>
          <p:cNvPr id="3" name="object 3">
            <a:extLst>
              <a:ext uri="{FF2B5EF4-FFF2-40B4-BE49-F238E27FC236}">
                <a16:creationId xmlns:a16="http://schemas.microsoft.com/office/drawing/2014/main" id="{3347225B-8068-7E7D-CEE5-9DE694A94C79}"/>
              </a:ext>
            </a:extLst>
          </p:cNvPr>
          <p:cNvSpPr txBox="1"/>
          <p:nvPr/>
        </p:nvSpPr>
        <p:spPr>
          <a:xfrm>
            <a:off x="152400" y="762000"/>
            <a:ext cx="12039600" cy="3043141"/>
          </a:xfrm>
          <a:prstGeom prst="rect">
            <a:avLst/>
          </a:prstGeom>
        </p:spPr>
        <p:txBody>
          <a:bodyPr vert="horz" wrap="square" lIns="0" tIns="97790" rIns="0" bIns="0" rtlCol="0">
            <a:spAutoFit/>
          </a:bodyPr>
          <a:lstStyle/>
          <a:p>
            <a:pPr marL="12700">
              <a:lnSpc>
                <a:spcPct val="100000"/>
              </a:lnSpc>
              <a:spcBef>
                <a:spcPts val="660"/>
              </a:spcBef>
              <a:tabLst>
                <a:tab pos="240029" algn="l"/>
              </a:tabLst>
            </a:pPr>
            <a:endParaRPr lang="en-GB" sz="2800" dirty="0"/>
          </a:p>
          <a:p>
            <a:pPr marL="12700">
              <a:lnSpc>
                <a:spcPct val="100000"/>
              </a:lnSpc>
              <a:spcBef>
                <a:spcPts val="660"/>
              </a:spcBef>
              <a:tabLst>
                <a:tab pos="240029" algn="l"/>
              </a:tabLst>
            </a:pPr>
            <a:r>
              <a:rPr lang="en-GB" sz="2800" dirty="0"/>
              <a:t>Lets discuss the stakeholder value creation framework for business model analysis proposed by </a:t>
            </a:r>
            <a:r>
              <a:rPr lang="en-GB" sz="2800" spc="-10" dirty="0" err="1">
                <a:latin typeface="Calibri"/>
                <a:cs typeface="Calibri"/>
              </a:rPr>
              <a:t>Freudenreich</a:t>
            </a:r>
            <a:r>
              <a:rPr lang="en-GB" sz="2800" spc="-10" dirty="0">
                <a:latin typeface="Calibri"/>
                <a:cs typeface="Calibri"/>
              </a:rPr>
              <a:t> et al. (2020).</a:t>
            </a:r>
          </a:p>
          <a:p>
            <a:pPr marL="12700">
              <a:lnSpc>
                <a:spcPct val="100000"/>
              </a:lnSpc>
              <a:spcBef>
                <a:spcPts val="660"/>
              </a:spcBef>
              <a:tabLst>
                <a:tab pos="240029" algn="l"/>
              </a:tabLst>
            </a:pPr>
            <a:endParaRPr lang="en-GB" sz="2800" spc="-10" dirty="0">
              <a:latin typeface="Calibri"/>
              <a:cs typeface="Calibri"/>
            </a:endParaRPr>
          </a:p>
          <a:p>
            <a:pPr marL="12700">
              <a:lnSpc>
                <a:spcPct val="100000"/>
              </a:lnSpc>
              <a:spcBef>
                <a:spcPts val="660"/>
              </a:spcBef>
              <a:tabLst>
                <a:tab pos="240029" algn="l"/>
              </a:tabLst>
            </a:pPr>
            <a:endParaRPr lang="en-GB" sz="2800" spc="-10" dirty="0">
              <a:latin typeface="Calibri"/>
              <a:cs typeface="Calibri"/>
            </a:endParaRPr>
          </a:p>
          <a:p>
            <a:pPr marL="12700">
              <a:lnSpc>
                <a:spcPct val="100000"/>
              </a:lnSpc>
              <a:spcBef>
                <a:spcPts val="660"/>
              </a:spcBef>
              <a:tabLst>
                <a:tab pos="240029" algn="l"/>
              </a:tabLst>
            </a:pPr>
            <a:r>
              <a:rPr lang="en-GB" sz="2800" spc="-10" dirty="0">
                <a:latin typeface="Calibri"/>
                <a:cs typeface="Calibri"/>
              </a:rPr>
              <a:t>Please see next slide</a:t>
            </a:r>
            <a:endParaRPr sz="2800" dirty="0">
              <a:latin typeface="Calibri"/>
              <a:cs typeface="Calibri"/>
            </a:endParaRPr>
          </a:p>
        </p:txBody>
      </p:sp>
    </p:spTree>
    <p:extLst>
      <p:ext uri="{BB962C8B-B14F-4D97-AF65-F5344CB8AC3E}">
        <p14:creationId xmlns:p14="http://schemas.microsoft.com/office/powerpoint/2010/main" val="19702542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119BB-FD63-3BC9-2A77-798C3FE591F8}"/>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0B57340-5BFA-A640-6D8A-B273A75CE893}"/>
              </a:ext>
            </a:extLst>
          </p:cNvPr>
          <p:cNvSpPr txBox="1">
            <a:spLocks noGrp="1"/>
          </p:cNvSpPr>
          <p:nvPr>
            <p:ph type="title"/>
          </p:nvPr>
        </p:nvSpPr>
        <p:spPr>
          <a:xfrm>
            <a:off x="762000" y="32635"/>
            <a:ext cx="998220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Stakeholders in Business</a:t>
            </a:r>
            <a:endParaRPr sz="4800" dirty="0">
              <a:solidFill>
                <a:schemeClr val="accent1"/>
              </a:solidFill>
            </a:endParaRPr>
          </a:p>
        </p:txBody>
      </p:sp>
      <p:pic>
        <p:nvPicPr>
          <p:cNvPr id="5" name="Picture 4">
            <a:extLst>
              <a:ext uri="{FF2B5EF4-FFF2-40B4-BE49-F238E27FC236}">
                <a16:creationId xmlns:a16="http://schemas.microsoft.com/office/drawing/2014/main" id="{EE7A4A1D-55BF-D0A6-D01F-511DCD27D368}"/>
              </a:ext>
            </a:extLst>
          </p:cNvPr>
          <p:cNvPicPr>
            <a:picLocks noChangeAspect="1"/>
          </p:cNvPicPr>
          <p:nvPr/>
        </p:nvPicPr>
        <p:blipFill>
          <a:blip r:embed="rId2"/>
          <a:stretch>
            <a:fillRect/>
          </a:stretch>
        </p:blipFill>
        <p:spPr>
          <a:xfrm>
            <a:off x="1447800" y="784123"/>
            <a:ext cx="8686800" cy="4930877"/>
          </a:xfrm>
          <a:prstGeom prst="rect">
            <a:avLst/>
          </a:prstGeom>
        </p:spPr>
      </p:pic>
    </p:spTree>
    <p:extLst>
      <p:ext uri="{BB962C8B-B14F-4D97-AF65-F5344CB8AC3E}">
        <p14:creationId xmlns:p14="http://schemas.microsoft.com/office/powerpoint/2010/main" val="1523911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EE51C-4293-666A-9156-790F7DBE2F3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58760D76-345F-ECB6-E998-0370996C85E6}"/>
              </a:ext>
            </a:extLst>
          </p:cNvPr>
          <p:cNvSpPr txBox="1">
            <a:spLocks noGrp="1"/>
          </p:cNvSpPr>
          <p:nvPr>
            <p:ph type="title"/>
          </p:nvPr>
        </p:nvSpPr>
        <p:spPr>
          <a:xfrm>
            <a:off x="0" y="186605"/>
            <a:ext cx="1203960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Stakeholders in the Tourism and Hospitality industry</a:t>
            </a:r>
            <a:endParaRPr dirty="0">
              <a:solidFill>
                <a:schemeClr val="accent1"/>
              </a:solidFill>
            </a:endParaRPr>
          </a:p>
        </p:txBody>
      </p:sp>
      <p:sp>
        <p:nvSpPr>
          <p:cNvPr id="3" name="object 3">
            <a:extLst>
              <a:ext uri="{FF2B5EF4-FFF2-40B4-BE49-F238E27FC236}">
                <a16:creationId xmlns:a16="http://schemas.microsoft.com/office/drawing/2014/main" id="{DE597E4E-D676-A2CA-7649-575E29B014FE}"/>
              </a:ext>
            </a:extLst>
          </p:cNvPr>
          <p:cNvSpPr txBox="1"/>
          <p:nvPr/>
        </p:nvSpPr>
        <p:spPr>
          <a:xfrm>
            <a:off x="152400" y="1066800"/>
            <a:ext cx="12039600" cy="3904915"/>
          </a:xfrm>
          <a:prstGeom prst="rect">
            <a:avLst/>
          </a:prstGeom>
        </p:spPr>
        <p:txBody>
          <a:bodyPr vert="horz" wrap="square" lIns="0" tIns="97790" rIns="0" bIns="0" rtlCol="0">
            <a:spAutoFit/>
          </a:bodyPr>
          <a:lstStyle/>
          <a:p>
            <a:pPr marL="12700" algn="just">
              <a:spcBef>
                <a:spcPts val="660"/>
              </a:spcBef>
              <a:tabLst>
                <a:tab pos="240029" algn="l"/>
              </a:tabLst>
            </a:pPr>
            <a:r>
              <a:rPr lang="en-GB" sz="2800" b="1" dirty="0">
                <a:latin typeface="Calibri" panose="020F0502020204030204" pitchFamily="34" charset="0"/>
                <a:ea typeface="Calibri" panose="020F0502020204030204" pitchFamily="34" charset="0"/>
                <a:cs typeface="Calibri" panose="020F0502020204030204" pitchFamily="34" charset="0"/>
              </a:rPr>
              <a:t>Employees (managers and staff) </a:t>
            </a:r>
          </a:p>
          <a:p>
            <a:pPr marL="240029" indent="-227329" algn="just">
              <a:spcBef>
                <a:spcPts val="660"/>
              </a:spcBef>
              <a:buFont typeface="Arial"/>
              <a:buChar char="•"/>
              <a:tabLst>
                <a:tab pos="240029" algn="l"/>
              </a:tabLst>
            </a:pPr>
            <a:r>
              <a:rPr lang="en-GB" sz="2800" dirty="0">
                <a:latin typeface="Calibri" panose="020F0502020204030204" pitchFamily="34" charset="0"/>
                <a:ea typeface="Calibri" panose="020F0502020204030204" pitchFamily="34" charset="0"/>
                <a:cs typeface="Calibri" panose="020F0502020204030204" pitchFamily="34" charset="0"/>
              </a:rPr>
              <a:t>Provide their knowledge and capabilities to the running of the business. </a:t>
            </a:r>
          </a:p>
          <a:p>
            <a:pPr marL="240029" indent="-227329" algn="just">
              <a:spcBef>
                <a:spcPts val="660"/>
              </a:spcBef>
              <a:buFont typeface="Arial"/>
              <a:buChar char="•"/>
              <a:tabLst>
                <a:tab pos="240029" algn="l"/>
              </a:tabLst>
            </a:pPr>
            <a:endParaRPr lang="en-GB" sz="2800" dirty="0">
              <a:latin typeface="Calibri" panose="020F0502020204030204" pitchFamily="34" charset="0"/>
              <a:ea typeface="Calibri" panose="020F0502020204030204" pitchFamily="34" charset="0"/>
              <a:cs typeface="Calibri" panose="020F0502020204030204" pitchFamily="34" charset="0"/>
            </a:endParaRPr>
          </a:p>
          <a:p>
            <a:pPr marL="240029" indent="-227329" algn="just">
              <a:spcBef>
                <a:spcPts val="660"/>
              </a:spcBef>
              <a:buFont typeface="Arial"/>
              <a:buChar char="•"/>
              <a:tabLst>
                <a:tab pos="240029" algn="l"/>
              </a:tabLst>
            </a:pPr>
            <a:r>
              <a:rPr lang="en-GB" sz="2800" dirty="0">
                <a:latin typeface="Calibri" panose="020F0502020204030204" pitchFamily="34" charset="0"/>
                <a:ea typeface="Calibri" panose="020F0502020204030204" pitchFamily="34" charset="0"/>
                <a:cs typeface="Calibri" panose="020F0502020204030204" pitchFamily="34" charset="0"/>
              </a:rPr>
              <a:t>Business model literature argue that employees may not be considered stakeholders.  For example, in exchange, the business pays fair wages and salaries, training to help employees to improve their skills and expertise, as well as social benefits and holidays (Lambert, 2012).</a:t>
            </a:r>
          </a:p>
          <a:p>
            <a:pPr marL="12700">
              <a:spcBef>
                <a:spcPts val="660"/>
              </a:spcBef>
              <a:tabLst>
                <a:tab pos="240029" algn="l"/>
              </a:tabLst>
            </a:pPr>
            <a:endParaRPr lang="en-GB" sz="2800" dirty="0"/>
          </a:p>
        </p:txBody>
      </p:sp>
    </p:spTree>
    <p:extLst>
      <p:ext uri="{BB962C8B-B14F-4D97-AF65-F5344CB8AC3E}">
        <p14:creationId xmlns:p14="http://schemas.microsoft.com/office/powerpoint/2010/main" val="5523608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EF383-0A6B-8773-E6A3-20DE7C281248}"/>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0FE44DF-1819-8C0A-DEAC-85C5F020266F}"/>
              </a:ext>
            </a:extLst>
          </p:cNvPr>
          <p:cNvSpPr txBox="1">
            <a:spLocks noGrp="1"/>
          </p:cNvSpPr>
          <p:nvPr>
            <p:ph type="title"/>
          </p:nvPr>
        </p:nvSpPr>
        <p:spPr>
          <a:xfrm>
            <a:off x="304800" y="186605"/>
            <a:ext cx="1188720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Stakeholders in the Tourism and Hospitality industry</a:t>
            </a:r>
            <a:endParaRPr dirty="0">
              <a:solidFill>
                <a:schemeClr val="accent1"/>
              </a:solidFill>
            </a:endParaRPr>
          </a:p>
        </p:txBody>
      </p:sp>
      <p:sp>
        <p:nvSpPr>
          <p:cNvPr id="3" name="object 3">
            <a:extLst>
              <a:ext uri="{FF2B5EF4-FFF2-40B4-BE49-F238E27FC236}">
                <a16:creationId xmlns:a16="http://schemas.microsoft.com/office/drawing/2014/main" id="{A58D6B5C-FF21-3306-834A-8F079B9FF93F}"/>
              </a:ext>
            </a:extLst>
          </p:cNvPr>
          <p:cNvSpPr txBox="1"/>
          <p:nvPr/>
        </p:nvSpPr>
        <p:spPr>
          <a:xfrm>
            <a:off x="76200" y="838200"/>
            <a:ext cx="12039600" cy="5377113"/>
          </a:xfrm>
          <a:prstGeom prst="rect">
            <a:avLst/>
          </a:prstGeom>
        </p:spPr>
        <p:txBody>
          <a:bodyPr vert="horz" wrap="square" lIns="0" tIns="97790" rIns="0" bIns="0" rtlCol="0">
            <a:spAutoFit/>
          </a:bodyPr>
          <a:lstStyle/>
          <a:p>
            <a:pPr marL="12700" algn="just">
              <a:spcBef>
                <a:spcPts val="660"/>
              </a:spcBef>
              <a:tabLst>
                <a:tab pos="240029" algn="l"/>
              </a:tabLst>
            </a:pPr>
            <a:r>
              <a:rPr lang="en-GB" sz="2800" b="1" dirty="0">
                <a:latin typeface="Calibri" panose="020F0502020204030204" pitchFamily="34" charset="0"/>
                <a:ea typeface="Calibri" panose="020F0502020204030204" pitchFamily="34" charset="0"/>
                <a:cs typeface="Calibri" panose="020F0502020204030204" pitchFamily="34" charset="0"/>
              </a:rPr>
              <a:t>Customers</a:t>
            </a:r>
          </a:p>
          <a:p>
            <a:pPr marL="240029" indent="-227329" algn="just">
              <a:spcBef>
                <a:spcPts val="660"/>
              </a:spcBef>
              <a:buFont typeface="Arial"/>
              <a:buChar char="•"/>
              <a:tabLst>
                <a:tab pos="240029" algn="l"/>
              </a:tabLst>
            </a:pPr>
            <a:r>
              <a:rPr lang="en-GB" sz="2800" dirty="0">
                <a:latin typeface="+mj-lt"/>
              </a:rPr>
              <a:t>C</a:t>
            </a:r>
            <a:r>
              <a:rPr lang="en-GB" sz="2800" dirty="0"/>
              <a:t>ustomers are regarded as a central stakeholder group and are variously conceptualised as customer segments, target markets, or end users. </a:t>
            </a:r>
          </a:p>
          <a:p>
            <a:pPr marL="240029" indent="-227329" algn="just">
              <a:spcBef>
                <a:spcPts val="660"/>
              </a:spcBef>
              <a:buFont typeface="Arial"/>
              <a:buChar char="•"/>
              <a:tabLst>
                <a:tab pos="240029" algn="l"/>
              </a:tabLst>
            </a:pPr>
            <a:endParaRPr lang="en-GB" sz="2800" dirty="0">
              <a:latin typeface="Calibri" panose="020F0502020204030204" pitchFamily="34" charset="0"/>
              <a:ea typeface="Calibri" panose="020F0502020204030204" pitchFamily="34" charset="0"/>
              <a:cs typeface="Calibri" panose="020F0502020204030204" pitchFamily="34" charset="0"/>
            </a:endParaRPr>
          </a:p>
          <a:p>
            <a:pPr marL="12700" algn="just">
              <a:spcBef>
                <a:spcPts val="660"/>
              </a:spcBef>
              <a:tabLst>
                <a:tab pos="240029" algn="l"/>
              </a:tabLst>
            </a:pPr>
            <a:r>
              <a:rPr lang="en-GB" sz="2800" b="1" dirty="0">
                <a:latin typeface="Calibri" panose="020F0502020204030204" pitchFamily="34" charset="0"/>
                <a:ea typeface="Calibri" panose="020F0502020204030204" pitchFamily="34" charset="0"/>
                <a:cs typeface="Calibri" panose="020F0502020204030204" pitchFamily="34" charset="0"/>
              </a:rPr>
              <a:t>Financial stakeholders</a:t>
            </a:r>
          </a:p>
          <a:p>
            <a:pPr marL="240029" indent="-227329" algn="just">
              <a:spcBef>
                <a:spcPts val="660"/>
              </a:spcBef>
              <a:buFont typeface="Arial"/>
              <a:buChar char="•"/>
              <a:tabLst>
                <a:tab pos="240029" algn="l"/>
              </a:tabLst>
            </a:pPr>
            <a:r>
              <a:rPr lang="en-GB" sz="2800" dirty="0"/>
              <a:t>Encompasses financial management activities such as investment, financing, and accounting. </a:t>
            </a:r>
          </a:p>
          <a:p>
            <a:pPr marL="240029" indent="-227329" algn="just">
              <a:spcBef>
                <a:spcPts val="660"/>
              </a:spcBef>
              <a:buFont typeface="Arial"/>
              <a:buChar char="•"/>
              <a:tabLst>
                <a:tab pos="240029" algn="l"/>
              </a:tabLst>
            </a:pPr>
            <a:r>
              <a:rPr lang="en-GB" sz="2800" dirty="0"/>
              <a:t>A reciprocal relationship between the company and its financial stakeholders, whereby stakeholders provide funding to sustain or expand operations in return for a share of the profits.</a:t>
            </a:r>
            <a:endParaRPr lang="en-GB" sz="2800" dirty="0">
              <a:latin typeface="Calibri" panose="020F0502020204030204" pitchFamily="34" charset="0"/>
              <a:ea typeface="Calibri" panose="020F0502020204030204" pitchFamily="34" charset="0"/>
              <a:cs typeface="Calibri" panose="020F0502020204030204" pitchFamily="34" charset="0"/>
            </a:endParaRPr>
          </a:p>
          <a:p>
            <a:pPr marL="12700">
              <a:spcBef>
                <a:spcPts val="660"/>
              </a:spcBef>
              <a:tabLst>
                <a:tab pos="240029" algn="l"/>
              </a:tabLst>
            </a:pPr>
            <a:endParaRPr lang="en-GB" sz="2800" dirty="0"/>
          </a:p>
        </p:txBody>
      </p:sp>
    </p:spTree>
    <p:extLst>
      <p:ext uri="{BB962C8B-B14F-4D97-AF65-F5344CB8AC3E}">
        <p14:creationId xmlns:p14="http://schemas.microsoft.com/office/powerpoint/2010/main" val="15364903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1F501-2FD2-63DD-C87D-011B84DDAB45}"/>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4DAC5C06-9077-E771-7986-A182443A184B}"/>
              </a:ext>
            </a:extLst>
          </p:cNvPr>
          <p:cNvSpPr txBox="1">
            <a:spLocks noGrp="1"/>
          </p:cNvSpPr>
          <p:nvPr>
            <p:ph type="title"/>
          </p:nvPr>
        </p:nvSpPr>
        <p:spPr>
          <a:xfrm>
            <a:off x="152400" y="186605"/>
            <a:ext cx="1181100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Stakeholders in the Tourism and Hospitality industry</a:t>
            </a:r>
            <a:endParaRPr dirty="0">
              <a:solidFill>
                <a:schemeClr val="accent1"/>
              </a:solidFill>
            </a:endParaRPr>
          </a:p>
        </p:txBody>
      </p:sp>
      <p:sp>
        <p:nvSpPr>
          <p:cNvPr id="3" name="object 3">
            <a:extLst>
              <a:ext uri="{FF2B5EF4-FFF2-40B4-BE49-F238E27FC236}">
                <a16:creationId xmlns:a16="http://schemas.microsoft.com/office/drawing/2014/main" id="{8BE23BA4-772A-ED86-CCE5-CCFC87AE5FE9}"/>
              </a:ext>
            </a:extLst>
          </p:cNvPr>
          <p:cNvSpPr txBox="1"/>
          <p:nvPr/>
        </p:nvSpPr>
        <p:spPr>
          <a:xfrm>
            <a:off x="152400" y="1066800"/>
            <a:ext cx="12039600" cy="3815147"/>
          </a:xfrm>
          <a:prstGeom prst="rect">
            <a:avLst/>
          </a:prstGeom>
        </p:spPr>
        <p:txBody>
          <a:bodyPr vert="horz" wrap="square" lIns="0" tIns="97790" rIns="0" bIns="0" rtlCol="0">
            <a:spAutoFit/>
          </a:bodyPr>
          <a:lstStyle/>
          <a:p>
            <a:pPr marL="12700" algn="just">
              <a:spcBef>
                <a:spcPts val="660"/>
              </a:spcBef>
              <a:tabLst>
                <a:tab pos="240029" algn="l"/>
              </a:tabLst>
            </a:pPr>
            <a:r>
              <a:rPr lang="en-GB" sz="2800" b="1" dirty="0">
                <a:latin typeface="Calibri" panose="020F0502020204030204" pitchFamily="34" charset="0"/>
                <a:ea typeface="Calibri" panose="020F0502020204030204" pitchFamily="34" charset="0"/>
                <a:cs typeface="Calibri" panose="020F0502020204030204" pitchFamily="34" charset="0"/>
              </a:rPr>
              <a:t>Business partners</a:t>
            </a:r>
          </a:p>
          <a:p>
            <a:pPr marL="240029" indent="-227329" algn="just">
              <a:spcBef>
                <a:spcPts val="660"/>
              </a:spcBef>
              <a:buFont typeface="Arial"/>
              <a:buChar char="•"/>
              <a:tabLst>
                <a:tab pos="240029" algn="l"/>
              </a:tabLst>
            </a:pPr>
            <a:r>
              <a:rPr lang="en-GB" sz="2800" dirty="0"/>
              <a:t>Suppliers of goods and services are recognised as a central element of value creation within a business, encompassing activities such as research and development, input procurement, and production. </a:t>
            </a:r>
          </a:p>
          <a:p>
            <a:pPr marL="240029" indent="-227329" algn="just">
              <a:spcBef>
                <a:spcPts val="660"/>
              </a:spcBef>
              <a:buFont typeface="Arial"/>
              <a:buChar char="•"/>
              <a:tabLst>
                <a:tab pos="240029" algn="l"/>
              </a:tabLst>
            </a:pPr>
            <a:endParaRPr lang="en-GB" sz="2800" dirty="0"/>
          </a:p>
          <a:p>
            <a:pPr marL="240029" indent="-227329" algn="just">
              <a:spcBef>
                <a:spcPts val="660"/>
              </a:spcBef>
              <a:buFont typeface="Arial"/>
              <a:buChar char="•"/>
              <a:tabLst>
                <a:tab pos="240029" algn="l"/>
              </a:tabLst>
            </a:pPr>
            <a:r>
              <a:rPr lang="en-GB" sz="2800" dirty="0"/>
              <a:t>Their contributions meet organisational production needs in exchange for financial compensation, as well as potential long-term contracts or other non-monetary benefits.</a:t>
            </a:r>
          </a:p>
        </p:txBody>
      </p:sp>
    </p:spTree>
    <p:extLst>
      <p:ext uri="{BB962C8B-B14F-4D97-AF65-F5344CB8AC3E}">
        <p14:creationId xmlns:p14="http://schemas.microsoft.com/office/powerpoint/2010/main" val="21207996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CD1743-D7E2-9A99-264D-8CF53928284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E43EBC0-01A1-18A2-C363-0AD0E7C89A52}"/>
              </a:ext>
            </a:extLst>
          </p:cNvPr>
          <p:cNvSpPr txBox="1">
            <a:spLocks noGrp="1"/>
          </p:cNvSpPr>
          <p:nvPr>
            <p:ph type="title"/>
          </p:nvPr>
        </p:nvSpPr>
        <p:spPr>
          <a:xfrm>
            <a:off x="152400" y="186605"/>
            <a:ext cx="1196340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Stakeholders in the Tourism and Hospitality industry</a:t>
            </a:r>
            <a:endParaRPr dirty="0">
              <a:solidFill>
                <a:schemeClr val="accent1"/>
              </a:solidFill>
            </a:endParaRPr>
          </a:p>
        </p:txBody>
      </p:sp>
      <p:sp>
        <p:nvSpPr>
          <p:cNvPr id="3" name="object 3">
            <a:extLst>
              <a:ext uri="{FF2B5EF4-FFF2-40B4-BE49-F238E27FC236}">
                <a16:creationId xmlns:a16="http://schemas.microsoft.com/office/drawing/2014/main" id="{1387CC8B-BA51-32D5-1A01-617DD08D353B}"/>
              </a:ext>
            </a:extLst>
          </p:cNvPr>
          <p:cNvSpPr txBox="1"/>
          <p:nvPr/>
        </p:nvSpPr>
        <p:spPr>
          <a:xfrm>
            <a:off x="76200" y="838200"/>
            <a:ext cx="12039600" cy="5897768"/>
          </a:xfrm>
          <a:prstGeom prst="rect">
            <a:avLst/>
          </a:prstGeom>
        </p:spPr>
        <p:txBody>
          <a:bodyPr vert="horz" wrap="square" lIns="0" tIns="97790" rIns="0" bIns="0" rtlCol="0">
            <a:spAutoFit/>
          </a:bodyPr>
          <a:lstStyle/>
          <a:p>
            <a:pPr marL="12700" algn="just">
              <a:spcBef>
                <a:spcPts val="660"/>
              </a:spcBef>
              <a:tabLst>
                <a:tab pos="240029" algn="l"/>
              </a:tabLst>
            </a:pPr>
            <a:r>
              <a:rPr lang="en-GB" sz="2800" b="1" dirty="0">
                <a:latin typeface="Calibri" panose="020F0502020204030204" pitchFamily="34" charset="0"/>
                <a:ea typeface="Calibri" panose="020F0502020204030204" pitchFamily="34" charset="0"/>
                <a:cs typeface="Calibri" panose="020F0502020204030204" pitchFamily="34" charset="0"/>
              </a:rPr>
              <a:t>Societal stakeholders</a:t>
            </a:r>
          </a:p>
          <a:p>
            <a:pPr marL="240029" indent="-227329" algn="just">
              <a:spcBef>
                <a:spcPts val="660"/>
              </a:spcBef>
              <a:buFont typeface="Arial"/>
              <a:buChar char="•"/>
              <a:tabLst>
                <a:tab pos="240029" algn="l"/>
              </a:tabLst>
            </a:pPr>
            <a:r>
              <a:rPr lang="en-GB" sz="2800" dirty="0"/>
              <a:t>Represents perceived needs in society and the natural environment.</a:t>
            </a:r>
          </a:p>
          <a:p>
            <a:pPr marL="12700" algn="just">
              <a:spcBef>
                <a:spcPts val="660"/>
              </a:spcBef>
              <a:tabLst>
                <a:tab pos="240029" algn="l"/>
              </a:tabLst>
            </a:pPr>
            <a:r>
              <a:rPr lang="en-GB" sz="2800" dirty="0"/>
              <a:t> </a:t>
            </a:r>
          </a:p>
          <a:p>
            <a:pPr marL="240029" indent="-227329" algn="just">
              <a:spcBef>
                <a:spcPts val="660"/>
              </a:spcBef>
              <a:buFont typeface="Arial"/>
              <a:buChar char="•"/>
              <a:tabLst>
                <a:tab pos="240029" algn="l"/>
              </a:tabLst>
            </a:pPr>
            <a:r>
              <a:rPr lang="en-GB" sz="2800" dirty="0"/>
              <a:t>The relationship of members of this group to the focal business is not governed by contract. Societal stakeholders are also rarely discussed in the business model literature.</a:t>
            </a:r>
          </a:p>
          <a:p>
            <a:pPr marL="240029" indent="-227329" algn="just">
              <a:spcBef>
                <a:spcPts val="660"/>
              </a:spcBef>
              <a:buFont typeface="Arial"/>
              <a:buChar char="•"/>
              <a:tabLst>
                <a:tab pos="240029" algn="l"/>
              </a:tabLst>
            </a:pPr>
            <a:endParaRPr lang="en-GB" sz="2800" dirty="0"/>
          </a:p>
          <a:p>
            <a:pPr marL="240029" indent="-227329" algn="just">
              <a:spcBef>
                <a:spcPts val="660"/>
              </a:spcBef>
              <a:buFont typeface="Arial"/>
              <a:buChar char="•"/>
              <a:tabLst>
                <a:tab pos="240029" algn="l"/>
              </a:tabLst>
            </a:pPr>
            <a:r>
              <a:rPr lang="en-GB" sz="2800" dirty="0"/>
              <a:t>Provision and maintenance of a stable operating environment for the business through regulations and social norms. For example, Government policy and regulations on hospitality and restaurant operations in the UK.</a:t>
            </a:r>
          </a:p>
          <a:p>
            <a:pPr marL="240029" indent="-227329" algn="just">
              <a:spcBef>
                <a:spcPts val="660"/>
              </a:spcBef>
              <a:buFont typeface="Arial"/>
              <a:buChar char="•"/>
              <a:tabLst>
                <a:tab pos="240029" algn="l"/>
              </a:tabLst>
            </a:pPr>
            <a:endParaRPr lang="en-GB" sz="2800" dirty="0"/>
          </a:p>
          <a:p>
            <a:pPr marL="240029" indent="-227329" algn="just">
              <a:spcBef>
                <a:spcPts val="660"/>
              </a:spcBef>
              <a:buFont typeface="Arial"/>
              <a:buChar char="•"/>
              <a:tabLst>
                <a:tab pos="240029" algn="l"/>
              </a:tabLst>
            </a:pPr>
            <a:endParaRPr lang="en-GB" sz="2800" dirty="0"/>
          </a:p>
        </p:txBody>
      </p:sp>
    </p:spTree>
    <p:extLst>
      <p:ext uri="{BB962C8B-B14F-4D97-AF65-F5344CB8AC3E}">
        <p14:creationId xmlns:p14="http://schemas.microsoft.com/office/powerpoint/2010/main" val="34099991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D1E56-4753-4DA9-04BA-C4F067D4CE4E}"/>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E9D38AE5-027A-3783-BE65-DB4360878D25}"/>
              </a:ext>
            </a:extLst>
          </p:cNvPr>
          <p:cNvSpPr txBox="1">
            <a:spLocks noGrp="1"/>
          </p:cNvSpPr>
          <p:nvPr>
            <p:ph type="title"/>
          </p:nvPr>
        </p:nvSpPr>
        <p:spPr>
          <a:xfrm>
            <a:off x="762000" y="12187"/>
            <a:ext cx="9982200" cy="751488"/>
          </a:xfrm>
          <a:prstGeom prst="rect">
            <a:avLst/>
          </a:prstGeom>
        </p:spPr>
        <p:txBody>
          <a:bodyPr vert="horz" wrap="square" lIns="0" tIns="12700" rIns="0" bIns="0" rtlCol="0">
            <a:spAutoFit/>
          </a:bodyPr>
          <a:lstStyle/>
          <a:p>
            <a:pPr marL="12700">
              <a:lnSpc>
                <a:spcPct val="100000"/>
              </a:lnSpc>
              <a:spcBef>
                <a:spcPts val="100"/>
              </a:spcBef>
            </a:pPr>
            <a:r>
              <a:rPr lang="en-GB" sz="4800" dirty="0">
                <a:solidFill>
                  <a:schemeClr val="accent1"/>
                </a:solidFill>
              </a:rPr>
              <a:t>Stakeholders in the Tourism and Events</a:t>
            </a:r>
            <a:endParaRPr sz="4800" dirty="0">
              <a:solidFill>
                <a:schemeClr val="accent1"/>
              </a:solidFill>
            </a:endParaRPr>
          </a:p>
        </p:txBody>
      </p:sp>
      <p:sp>
        <p:nvSpPr>
          <p:cNvPr id="3" name="object 3">
            <a:extLst>
              <a:ext uri="{FF2B5EF4-FFF2-40B4-BE49-F238E27FC236}">
                <a16:creationId xmlns:a16="http://schemas.microsoft.com/office/drawing/2014/main" id="{2370DA66-B210-8F50-C897-A40510065FCC}"/>
              </a:ext>
            </a:extLst>
          </p:cNvPr>
          <p:cNvSpPr txBox="1"/>
          <p:nvPr/>
        </p:nvSpPr>
        <p:spPr>
          <a:xfrm>
            <a:off x="76200" y="969993"/>
            <a:ext cx="12039600" cy="5007781"/>
          </a:xfrm>
          <a:prstGeom prst="rect">
            <a:avLst/>
          </a:prstGeom>
        </p:spPr>
        <p:txBody>
          <a:bodyPr vert="horz" wrap="square" lIns="0" tIns="97790" rIns="0" bIns="0" rtlCol="0">
            <a:spAutoFit/>
          </a:bodyPr>
          <a:lstStyle/>
          <a:p>
            <a:pPr marL="12700">
              <a:lnSpc>
                <a:spcPct val="100000"/>
              </a:lnSpc>
              <a:spcBef>
                <a:spcPts val="660"/>
              </a:spcBef>
              <a:tabLst>
                <a:tab pos="240029" algn="l"/>
              </a:tabLst>
            </a:pPr>
            <a:r>
              <a:rPr lang="en-GB" sz="3200" b="1" dirty="0">
                <a:latin typeface="Calibri"/>
                <a:cs typeface="Calibri"/>
              </a:rPr>
              <a:t>Group discussion and Presentation </a:t>
            </a:r>
            <a:r>
              <a:rPr lang="en-GB" sz="3200" b="1" dirty="0">
                <a:solidFill>
                  <a:srgbClr val="FF0000"/>
                </a:solidFill>
                <a:latin typeface="Calibri"/>
                <a:cs typeface="Calibri"/>
              </a:rPr>
              <a:t>25 minutes</a:t>
            </a:r>
          </a:p>
          <a:p>
            <a:pPr marL="12700">
              <a:lnSpc>
                <a:spcPct val="100000"/>
              </a:lnSpc>
              <a:spcBef>
                <a:spcPts val="660"/>
              </a:spcBef>
              <a:tabLst>
                <a:tab pos="240029" algn="l"/>
              </a:tabLst>
            </a:pPr>
            <a:r>
              <a:rPr lang="en-GB" sz="2800" b="1" u="sng" dirty="0">
                <a:latin typeface="Calibri"/>
                <a:cs typeface="Calibri"/>
              </a:rPr>
              <a:t>Tourism students</a:t>
            </a:r>
          </a:p>
          <a:p>
            <a:pPr marL="12700">
              <a:lnSpc>
                <a:spcPct val="100000"/>
              </a:lnSpc>
              <a:spcBef>
                <a:spcPts val="660"/>
              </a:spcBef>
              <a:tabLst>
                <a:tab pos="240029" algn="l"/>
              </a:tabLst>
            </a:pPr>
            <a:r>
              <a:rPr lang="en-GB" sz="2800" dirty="0"/>
              <a:t>Identify at least four leading travel and tour companies in the UK and USA, and two roles each they play in the tourism and hospitality industry? Also identify their stakeholders</a:t>
            </a:r>
          </a:p>
          <a:p>
            <a:pPr marL="12700">
              <a:lnSpc>
                <a:spcPct val="100000"/>
              </a:lnSpc>
              <a:spcBef>
                <a:spcPts val="660"/>
              </a:spcBef>
              <a:tabLst>
                <a:tab pos="240029" algn="l"/>
              </a:tabLst>
            </a:pPr>
            <a:endParaRPr lang="en-GB" sz="2800" dirty="0"/>
          </a:p>
          <a:p>
            <a:pPr marL="12700">
              <a:lnSpc>
                <a:spcPct val="100000"/>
              </a:lnSpc>
              <a:spcBef>
                <a:spcPts val="660"/>
              </a:spcBef>
              <a:tabLst>
                <a:tab pos="240029" algn="l"/>
              </a:tabLst>
            </a:pPr>
            <a:r>
              <a:rPr lang="en-GB" sz="2800" b="1" u="sng" dirty="0">
                <a:latin typeface="Calibri"/>
                <a:cs typeface="Calibri"/>
              </a:rPr>
              <a:t>Events students</a:t>
            </a:r>
          </a:p>
          <a:p>
            <a:pPr marL="12700">
              <a:spcBef>
                <a:spcPts val="660"/>
              </a:spcBef>
              <a:tabLst>
                <a:tab pos="240029" algn="l"/>
              </a:tabLst>
            </a:pPr>
            <a:r>
              <a:rPr lang="en-GB" sz="2800" dirty="0"/>
              <a:t>Identify at least four leading event companies in the UK and USA, and two roles they play in the events sector? Also identify their stakeholders.</a:t>
            </a:r>
          </a:p>
          <a:p>
            <a:pPr marL="12700">
              <a:lnSpc>
                <a:spcPct val="100000"/>
              </a:lnSpc>
              <a:spcBef>
                <a:spcPts val="660"/>
              </a:spcBef>
              <a:tabLst>
                <a:tab pos="240029" algn="l"/>
              </a:tabLst>
            </a:pPr>
            <a:endParaRPr lang="en-GB" sz="2800" dirty="0">
              <a:latin typeface="Calibri"/>
              <a:cs typeface="Calibri"/>
            </a:endParaRPr>
          </a:p>
        </p:txBody>
      </p:sp>
    </p:spTree>
    <p:extLst>
      <p:ext uri="{BB962C8B-B14F-4D97-AF65-F5344CB8AC3E}">
        <p14:creationId xmlns:p14="http://schemas.microsoft.com/office/powerpoint/2010/main" val="41573929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DF48C-ABD1-2A7C-310C-EF31576A397A}"/>
              </a:ext>
            </a:extLst>
          </p:cNvPr>
          <p:cNvSpPr>
            <a:spLocks noGrp="1"/>
          </p:cNvSpPr>
          <p:nvPr>
            <p:ph type="title"/>
          </p:nvPr>
        </p:nvSpPr>
        <p:spPr>
          <a:xfrm>
            <a:off x="223824" y="227787"/>
            <a:ext cx="11744350" cy="677108"/>
          </a:xfrm>
        </p:spPr>
        <p:txBody>
          <a:bodyPr/>
          <a:lstStyle/>
          <a:p>
            <a:r>
              <a:rPr lang="en-GB" dirty="0"/>
              <a:t>Recap</a:t>
            </a:r>
          </a:p>
        </p:txBody>
      </p:sp>
      <p:sp>
        <p:nvSpPr>
          <p:cNvPr id="3" name="Text Placeholder 2">
            <a:extLst>
              <a:ext uri="{FF2B5EF4-FFF2-40B4-BE49-F238E27FC236}">
                <a16:creationId xmlns:a16="http://schemas.microsoft.com/office/drawing/2014/main" id="{57B9695F-4418-D97B-4535-0B24EFA51D96}"/>
              </a:ext>
            </a:extLst>
          </p:cNvPr>
          <p:cNvSpPr>
            <a:spLocks noGrp="1"/>
          </p:cNvSpPr>
          <p:nvPr>
            <p:ph type="body" idx="1"/>
          </p:nvPr>
        </p:nvSpPr>
        <p:spPr>
          <a:xfrm>
            <a:off x="578916" y="1467688"/>
            <a:ext cx="11031220" cy="861774"/>
          </a:xfrm>
        </p:spPr>
        <p:txBody>
          <a:bodyPr/>
          <a:lstStyle/>
          <a:p>
            <a:r>
              <a:rPr lang="en-GB" sz="2800" dirty="0"/>
              <a:t>What did we discuss today?</a:t>
            </a:r>
          </a:p>
          <a:p>
            <a:endParaRPr lang="en-GB" sz="2800" dirty="0"/>
          </a:p>
        </p:txBody>
      </p:sp>
    </p:spTree>
    <p:extLst>
      <p:ext uri="{BB962C8B-B14F-4D97-AF65-F5344CB8AC3E}">
        <p14:creationId xmlns:p14="http://schemas.microsoft.com/office/powerpoint/2010/main" val="15631920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3FF3C-8E0C-9D7F-0647-19D81191CE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7EFD19-5A09-3C37-295E-034C98BE3ABA}"/>
              </a:ext>
            </a:extLst>
          </p:cNvPr>
          <p:cNvSpPr>
            <a:spLocks noGrp="1"/>
          </p:cNvSpPr>
          <p:nvPr>
            <p:ph type="title"/>
          </p:nvPr>
        </p:nvSpPr>
        <p:spPr>
          <a:xfrm>
            <a:off x="223824" y="227787"/>
            <a:ext cx="11744350" cy="677108"/>
          </a:xfrm>
        </p:spPr>
        <p:txBody>
          <a:bodyPr/>
          <a:lstStyle/>
          <a:p>
            <a:r>
              <a:rPr lang="en-GB" dirty="0"/>
              <a:t>Recap</a:t>
            </a:r>
          </a:p>
        </p:txBody>
      </p:sp>
      <p:sp>
        <p:nvSpPr>
          <p:cNvPr id="3" name="Text Placeholder 2">
            <a:extLst>
              <a:ext uri="{FF2B5EF4-FFF2-40B4-BE49-F238E27FC236}">
                <a16:creationId xmlns:a16="http://schemas.microsoft.com/office/drawing/2014/main" id="{B4B21DA2-C642-9E4A-33C5-EA58AD2E1592}"/>
              </a:ext>
            </a:extLst>
          </p:cNvPr>
          <p:cNvSpPr>
            <a:spLocks noGrp="1"/>
          </p:cNvSpPr>
          <p:nvPr>
            <p:ph type="body" idx="1"/>
          </p:nvPr>
        </p:nvSpPr>
        <p:spPr>
          <a:xfrm>
            <a:off x="578916" y="1467688"/>
            <a:ext cx="11031220" cy="3016210"/>
          </a:xfrm>
        </p:spPr>
        <p:txBody>
          <a:bodyPr/>
          <a:lstStyle/>
          <a:p>
            <a:r>
              <a:rPr lang="en-GB" sz="2800" dirty="0"/>
              <a:t>What did we discuss today?</a:t>
            </a:r>
          </a:p>
          <a:p>
            <a:endParaRPr lang="en-GB" sz="2800" dirty="0"/>
          </a:p>
          <a:p>
            <a:pPr marL="457200" indent="-457200">
              <a:buFont typeface="Wingdings" panose="05000000000000000000" pitchFamily="2" charset="2"/>
              <a:buChar char="ü"/>
            </a:pPr>
            <a:r>
              <a:rPr lang="en-GB" sz="2800" dirty="0"/>
              <a:t>Stakeholder</a:t>
            </a:r>
          </a:p>
          <a:p>
            <a:pPr marL="457200" indent="-457200">
              <a:buFont typeface="Wingdings" panose="05000000000000000000" pitchFamily="2" charset="2"/>
              <a:buChar char="ü"/>
            </a:pPr>
            <a:r>
              <a:rPr lang="en-GB" sz="2800" dirty="0"/>
              <a:t>Stakeholder theory</a:t>
            </a:r>
          </a:p>
          <a:p>
            <a:pPr marL="457200" indent="-457200">
              <a:buFont typeface="Wingdings" panose="05000000000000000000" pitchFamily="2" charset="2"/>
              <a:buChar char="ü"/>
            </a:pPr>
            <a:r>
              <a:rPr lang="en-GB" sz="2800" dirty="0"/>
              <a:t>How stakeholders influence business</a:t>
            </a:r>
          </a:p>
          <a:p>
            <a:pPr marL="457200" indent="-457200">
              <a:buFont typeface="Wingdings" panose="05000000000000000000" pitchFamily="2" charset="2"/>
              <a:buChar char="ü"/>
            </a:pPr>
            <a:r>
              <a:rPr lang="en-GB" sz="2800" dirty="0"/>
              <a:t>Stakeholder and value creation in business</a:t>
            </a:r>
          </a:p>
          <a:p>
            <a:pPr marL="457200" indent="-457200">
              <a:buFont typeface="Wingdings" panose="05000000000000000000" pitchFamily="2" charset="2"/>
              <a:buChar char="ü"/>
            </a:pPr>
            <a:r>
              <a:rPr lang="en-GB" sz="2800" dirty="0"/>
              <a:t>Stakeholders in the tourism and events setting and the rationale.</a:t>
            </a:r>
          </a:p>
        </p:txBody>
      </p:sp>
    </p:spTree>
    <p:extLst>
      <p:ext uri="{BB962C8B-B14F-4D97-AF65-F5344CB8AC3E}">
        <p14:creationId xmlns:p14="http://schemas.microsoft.com/office/powerpoint/2010/main" val="2878609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2400" y="2057400"/>
            <a:ext cx="11744350" cy="1043618"/>
          </a:xfrm>
          <a:prstGeom prst="rect">
            <a:avLst/>
          </a:prstGeom>
        </p:spPr>
        <p:txBody>
          <a:bodyPr vert="horz" wrap="square" lIns="0" tIns="210565" rIns="0" bIns="0" rtlCol="0">
            <a:spAutoFit/>
          </a:bodyPr>
          <a:lstStyle/>
          <a:p>
            <a:pPr marL="170815" algn="ctr">
              <a:lnSpc>
                <a:spcPct val="100000"/>
              </a:lnSpc>
              <a:spcBef>
                <a:spcPts val="105"/>
              </a:spcBef>
            </a:pPr>
            <a:r>
              <a:rPr lang="en-GB" sz="5400" b="1" dirty="0"/>
              <a:t>Any Questions?</a:t>
            </a:r>
            <a:endParaRPr sz="5400" b="1" spc="-3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08714-96A0-0B22-6CEE-6AE178AB2E43}"/>
              </a:ext>
            </a:extLst>
          </p:cNvPr>
          <p:cNvSpPr>
            <a:spLocks noGrp="1"/>
          </p:cNvSpPr>
          <p:nvPr>
            <p:ph type="title"/>
          </p:nvPr>
        </p:nvSpPr>
        <p:spPr>
          <a:xfrm>
            <a:off x="222351" y="76200"/>
            <a:ext cx="11744350" cy="609600"/>
          </a:xfrm>
        </p:spPr>
        <p:txBody>
          <a:bodyPr/>
          <a:lstStyle/>
          <a:p>
            <a:r>
              <a:rPr lang="en-GB" dirty="0"/>
              <a:t>References (Selected)</a:t>
            </a:r>
          </a:p>
        </p:txBody>
      </p:sp>
      <p:sp>
        <p:nvSpPr>
          <p:cNvPr id="3" name="Text Placeholder 2">
            <a:extLst>
              <a:ext uri="{FF2B5EF4-FFF2-40B4-BE49-F238E27FC236}">
                <a16:creationId xmlns:a16="http://schemas.microsoft.com/office/drawing/2014/main" id="{E4238DE2-9739-30BC-710F-341856F71E71}"/>
              </a:ext>
            </a:extLst>
          </p:cNvPr>
          <p:cNvSpPr>
            <a:spLocks noGrp="1"/>
          </p:cNvSpPr>
          <p:nvPr>
            <p:ph type="body" idx="1"/>
          </p:nvPr>
        </p:nvSpPr>
        <p:spPr>
          <a:xfrm>
            <a:off x="0" y="706734"/>
            <a:ext cx="12115800" cy="5909310"/>
          </a:xfrm>
        </p:spPr>
        <p:txBody>
          <a:bodyPr/>
          <a:lstStyle/>
          <a:p>
            <a:pPr algn="just"/>
            <a:r>
              <a:rPr lang="en-GB" dirty="0" err="1"/>
              <a:t>Bonnafous</a:t>
            </a:r>
            <a:r>
              <a:rPr lang="en-GB" dirty="0"/>
              <a:t>-Boucher, M. and Rendtorff, J.D., 2016. </a:t>
            </a:r>
            <a:r>
              <a:rPr lang="en-GB" i="1" dirty="0"/>
              <a:t>Stakeholder theory: A model for strategic management</a:t>
            </a:r>
            <a:r>
              <a:rPr lang="en-GB" dirty="0"/>
              <a:t>. Springer.</a:t>
            </a:r>
          </a:p>
          <a:p>
            <a:pPr algn="just"/>
            <a:endParaRPr lang="en-GB" dirty="0"/>
          </a:p>
          <a:p>
            <a:pPr algn="just"/>
            <a:r>
              <a:rPr lang="en-GB" dirty="0"/>
              <a:t>Freeman, R.E., 2023. Managing for stakeholders: Trade-offs or value creation. In </a:t>
            </a:r>
            <a:r>
              <a:rPr lang="en-GB" i="1" dirty="0"/>
              <a:t>R. Edward Freeman’s selected works on stakeholder theory and business ethics</a:t>
            </a:r>
            <a:r>
              <a:rPr lang="en-GB" dirty="0"/>
              <a:t> (pp. 295-299). Cham: Springer International Publishing.</a:t>
            </a:r>
          </a:p>
          <a:p>
            <a:pPr algn="just"/>
            <a:endParaRPr lang="en-GB" dirty="0"/>
          </a:p>
          <a:p>
            <a:pPr algn="just"/>
            <a:r>
              <a:rPr lang="en-GB" dirty="0" err="1"/>
              <a:t>Freudenreich</a:t>
            </a:r>
            <a:r>
              <a:rPr lang="en-GB" dirty="0"/>
              <a:t>, B., </a:t>
            </a:r>
            <a:r>
              <a:rPr lang="en-GB" dirty="0" err="1"/>
              <a:t>Lüdeke</a:t>
            </a:r>
            <a:r>
              <a:rPr lang="en-GB" dirty="0"/>
              <a:t>-Freund, F. and </a:t>
            </a:r>
            <a:r>
              <a:rPr lang="en-GB" dirty="0" err="1"/>
              <a:t>Schaltegger</a:t>
            </a:r>
            <a:r>
              <a:rPr lang="en-GB" dirty="0"/>
              <a:t>, S., 2020. A stakeholder theory perspective on business models: Value creation for sustainability. </a:t>
            </a:r>
            <a:r>
              <a:rPr lang="en-GB" i="1" dirty="0"/>
              <a:t>Journal of business ethics</a:t>
            </a:r>
            <a:r>
              <a:rPr lang="en-GB" dirty="0"/>
              <a:t>, </a:t>
            </a:r>
            <a:r>
              <a:rPr lang="en-GB" i="1" dirty="0"/>
              <a:t>166</a:t>
            </a:r>
            <a:r>
              <a:rPr lang="en-GB" dirty="0"/>
              <a:t>(1), pp.3-18.</a:t>
            </a:r>
          </a:p>
          <a:p>
            <a:pPr algn="just"/>
            <a:endParaRPr lang="en-GB" dirty="0"/>
          </a:p>
          <a:p>
            <a:pPr algn="just"/>
            <a:r>
              <a:rPr lang="en-GB" dirty="0"/>
              <a:t>Wavei, E. B., &amp; Lo, A. (2026). Behavioural </a:t>
            </a:r>
            <a:r>
              <a:rPr lang="en-GB" dirty="0" err="1"/>
              <a:t>microfoundations</a:t>
            </a:r>
            <a:r>
              <a:rPr lang="en-GB" dirty="0"/>
              <a:t> and stakeholder influences in knowledge-driven customer relationship management in hotels. </a:t>
            </a:r>
            <a:r>
              <a:rPr lang="en-GB" i="1" dirty="0"/>
              <a:t>Journal of Hospitality and Tourism Insights</a:t>
            </a:r>
            <a:r>
              <a:rPr lang="en-GB" dirty="0"/>
              <a:t>, 1-20. </a:t>
            </a:r>
            <a:r>
              <a:rPr lang="en-GB" dirty="0">
                <a:hlinkClick r:id="rId2"/>
              </a:rPr>
              <a:t>https://doi.org/10.1108/JHTI-01-2026-0070</a:t>
            </a:r>
            <a:endParaRPr lang="en-GB" dirty="0"/>
          </a:p>
          <a:p>
            <a:pPr algn="just"/>
            <a:endParaRPr lang="en-GB" dirty="0"/>
          </a:p>
        </p:txBody>
      </p:sp>
    </p:spTree>
    <p:extLst>
      <p:ext uri="{BB962C8B-B14F-4D97-AF65-F5344CB8AC3E}">
        <p14:creationId xmlns:p14="http://schemas.microsoft.com/office/powerpoint/2010/main" val="27567358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214B8-CF2D-B1DF-D73D-902400D9B18F}"/>
              </a:ext>
            </a:extLst>
          </p:cNvPr>
          <p:cNvSpPr>
            <a:spLocks noGrp="1"/>
          </p:cNvSpPr>
          <p:nvPr>
            <p:ph type="title"/>
          </p:nvPr>
        </p:nvSpPr>
        <p:spPr>
          <a:xfrm>
            <a:off x="223824" y="227787"/>
            <a:ext cx="11744350" cy="677108"/>
          </a:xfrm>
        </p:spPr>
        <p:txBody>
          <a:bodyPr/>
          <a:lstStyle/>
          <a:p>
            <a:r>
              <a:rPr lang="en-GB" dirty="0"/>
              <a:t>Next Week…</a:t>
            </a:r>
          </a:p>
        </p:txBody>
      </p:sp>
      <p:sp>
        <p:nvSpPr>
          <p:cNvPr id="3" name="Text Placeholder 2">
            <a:extLst>
              <a:ext uri="{FF2B5EF4-FFF2-40B4-BE49-F238E27FC236}">
                <a16:creationId xmlns:a16="http://schemas.microsoft.com/office/drawing/2014/main" id="{C981B8F0-74C9-D494-C864-BB79A1FF3C11}"/>
              </a:ext>
            </a:extLst>
          </p:cNvPr>
          <p:cNvSpPr>
            <a:spLocks noGrp="1"/>
          </p:cNvSpPr>
          <p:nvPr>
            <p:ph type="body" idx="1"/>
          </p:nvPr>
        </p:nvSpPr>
        <p:spPr>
          <a:xfrm>
            <a:off x="578916" y="1467688"/>
            <a:ext cx="11031220" cy="369332"/>
          </a:xfrm>
        </p:spPr>
        <p:txBody>
          <a:bodyPr/>
          <a:lstStyle/>
          <a:p>
            <a:r>
              <a:rPr lang="en-GB" dirty="0"/>
              <a:t>Internal Analysis of a business</a:t>
            </a:r>
          </a:p>
        </p:txBody>
      </p:sp>
    </p:spTree>
    <p:extLst>
      <p:ext uri="{BB962C8B-B14F-4D97-AF65-F5344CB8AC3E}">
        <p14:creationId xmlns:p14="http://schemas.microsoft.com/office/powerpoint/2010/main" val="1219323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F015F2-6CFF-AB6F-6306-0F199F6DB5BE}"/>
              </a:ext>
            </a:extLst>
          </p:cNvPr>
          <p:cNvSpPr>
            <a:spLocks noGrp="1"/>
          </p:cNvSpPr>
          <p:nvPr>
            <p:ph idx="1"/>
          </p:nvPr>
        </p:nvSpPr>
        <p:spPr>
          <a:xfrm>
            <a:off x="755072" y="376836"/>
            <a:ext cx="10515600" cy="5216442"/>
          </a:xfrm>
        </p:spPr>
        <p:txBody>
          <a:bodyPr>
            <a:normAutofit/>
          </a:bodyPr>
          <a:lstStyle/>
          <a:p>
            <a:pPr marL="3657600" lvl="8" indent="0">
              <a:buNone/>
            </a:pPr>
            <a:r>
              <a:rPr lang="en-GB" sz="5400" b="1" dirty="0">
                <a:solidFill>
                  <a:schemeClr val="accent6"/>
                </a:solidFill>
              </a:rPr>
              <a:t>			</a:t>
            </a:r>
            <a:r>
              <a:rPr lang="en-GB" sz="5400" b="1" dirty="0">
                <a:solidFill>
                  <a:schemeClr val="accent2">
                    <a:lumMod val="50000"/>
                  </a:schemeClr>
                </a:solidFill>
              </a:rPr>
              <a:t>Thank You </a:t>
            </a:r>
          </a:p>
          <a:p>
            <a:pPr marL="3657600" lvl="8" indent="0">
              <a:buNone/>
            </a:pPr>
            <a:r>
              <a:rPr lang="en-GB" sz="5400" b="1" dirty="0">
                <a:solidFill>
                  <a:schemeClr val="accent2">
                    <a:lumMod val="50000"/>
                  </a:schemeClr>
                </a:solidFill>
              </a:rPr>
              <a:t>					For </a:t>
            </a:r>
          </a:p>
          <a:p>
            <a:pPr marL="3657600" lvl="8" indent="0">
              <a:buNone/>
            </a:pPr>
            <a:r>
              <a:rPr lang="en-GB" sz="5400" b="1" dirty="0">
                <a:solidFill>
                  <a:schemeClr val="accent2">
                    <a:lumMod val="50000"/>
                  </a:schemeClr>
                </a:solidFill>
              </a:rPr>
              <a:t>                      Joining</a:t>
            </a:r>
          </a:p>
          <a:p>
            <a:pPr marL="3657600" lvl="8" indent="0">
              <a:buNone/>
            </a:pPr>
            <a:r>
              <a:rPr lang="en-GB" sz="5400" dirty="0"/>
              <a:t>  </a:t>
            </a:r>
          </a:p>
          <a:p>
            <a:pPr marL="3657600" lvl="8" indent="0">
              <a:buNone/>
            </a:pPr>
            <a:r>
              <a:rPr lang="en-GB" sz="5400" dirty="0"/>
              <a:t>       See you next week!</a:t>
            </a:r>
          </a:p>
          <a:p>
            <a:pPr marL="0" indent="0">
              <a:buNone/>
            </a:pPr>
            <a:r>
              <a:rPr lang="en-GB" b="1"/>
              <a:t>Dr. </a:t>
            </a:r>
            <a:r>
              <a:rPr lang="en-GB" b="1" dirty="0"/>
              <a:t>Ernest </a:t>
            </a:r>
            <a:r>
              <a:rPr lang="en-GB" b="1" dirty="0" err="1"/>
              <a:t>Balutie</a:t>
            </a:r>
            <a:r>
              <a:rPr lang="en-GB" b="1" dirty="0"/>
              <a:t> Wavei</a:t>
            </a:r>
          </a:p>
          <a:p>
            <a:pPr marL="0" indent="0">
              <a:buNone/>
            </a:pPr>
            <a:r>
              <a:rPr lang="en-GB" dirty="0"/>
              <a:t>Email: </a:t>
            </a:r>
            <a:r>
              <a:rPr lang="en-GB" b="1" u="sng" dirty="0">
                <a:solidFill>
                  <a:schemeClr val="accent1"/>
                </a:solidFill>
              </a:rPr>
              <a:t>e.wavei@uwtsd.ac.uk</a:t>
            </a:r>
          </a:p>
        </p:txBody>
      </p:sp>
    </p:spTree>
    <p:extLst>
      <p:ext uri="{BB962C8B-B14F-4D97-AF65-F5344CB8AC3E}">
        <p14:creationId xmlns:p14="http://schemas.microsoft.com/office/powerpoint/2010/main" val="34661179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1252</Words>
  <Application>Microsoft Office PowerPoint</Application>
  <PresentationFormat>Widescreen</PresentationFormat>
  <Paragraphs>175</Paragraphs>
  <Slides>30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Aptos</vt:lpstr>
      <vt:lpstr>Arial</vt:lpstr>
      <vt:lpstr>Arial Bold</vt:lpstr>
      <vt:lpstr>Calibri</vt:lpstr>
      <vt:lpstr>Calibri Light</vt:lpstr>
      <vt:lpstr>Wingdings</vt:lpstr>
      <vt:lpstr>Office Theme</vt:lpstr>
      <vt:lpstr>BMTP6016 Strategic Tourism, Events &amp; Leisure Management</vt:lpstr>
      <vt:lpstr>PowerPoint Presentation</vt:lpstr>
      <vt:lpstr>          Where Are We Now?</vt:lpstr>
      <vt:lpstr>Today’s Objectives</vt:lpstr>
      <vt:lpstr>Defining Stakeholder</vt:lpstr>
      <vt:lpstr>Defining Stakeholder</vt:lpstr>
      <vt:lpstr>Defining Stakeholder</vt:lpstr>
      <vt:lpstr>Stakeholder theory</vt:lpstr>
      <vt:lpstr>Stakeholder theory</vt:lpstr>
      <vt:lpstr>Stakeholders and Business value creation</vt:lpstr>
      <vt:lpstr>Insights into tourism and hospitality stakeholders</vt:lpstr>
      <vt:lpstr>PowerPoint Presentation</vt:lpstr>
      <vt:lpstr>Case Study 1: Tourism - EcoCoast Resort (Tourism Destination / Hotel)</vt:lpstr>
      <vt:lpstr>Case Study 2: Events - CitySound Music Festival (Events Organisation)</vt:lpstr>
      <vt:lpstr>Stakeholders in the hospitality industry</vt:lpstr>
      <vt:lpstr>Stakeholders in the hospitality industry</vt:lpstr>
      <vt:lpstr>Coffee Break</vt:lpstr>
      <vt:lpstr>Stakeholders in Business</vt:lpstr>
      <vt:lpstr>Stakeholders in Business</vt:lpstr>
      <vt:lpstr>Stakeholders in the Tourism and Hospitality industry</vt:lpstr>
      <vt:lpstr>Stakeholders in the Tourism and Hospitality industry</vt:lpstr>
      <vt:lpstr>Stakeholders in the Tourism and Hospitality industry</vt:lpstr>
      <vt:lpstr>Stakeholders in the Tourism and Hospitality industry</vt:lpstr>
      <vt:lpstr>Stakeholders in the Tourism and Events</vt:lpstr>
      <vt:lpstr>Recap</vt:lpstr>
      <vt:lpstr>Recap</vt:lpstr>
      <vt:lpstr>Any Questions?</vt:lpstr>
      <vt:lpstr>References (Selected)</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Ernest Wavei</cp:lastModifiedBy>
  <cp:revision>1</cp:revision>
  <dcterms:created xsi:type="dcterms:W3CDTF">2025-07-22T22:48:14Z</dcterms:created>
  <dcterms:modified xsi:type="dcterms:W3CDTF">2026-10-12T10:11:34Z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2024-09-15T00:00:00Z</vt:filetime>
  </property>
  <property fmtid="{D5CDD505-2E9C-101B-9397-08002B2CF9AE}" pid="3" name="Creator">
    <vt:lpwstr>Microsoft® PowerPoint® for Microsoft 365</vt:lpwstr>
  </property>
  <property fmtid="{D5CDD505-2E9C-101B-9397-08002B2CF9AE}" pid="4" name="LastSaved">
    <vt:filetime>2025-07-22T00:00:00Z</vt:filetime>
  </property>
  <property fmtid="{D5CDD505-2E9C-101B-9397-08002B2CF9AE}" pid="5" name="Producer">
    <vt:lpwstr>Microsoft® PowerPoint® for Microsoft 365</vt:lpwstr>
  </property>
</Properties>
</file>