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4"/>
  </p:notesMasterIdLst>
  <p:sldIdLst>
    <p:sldId id="256" r:id="rId2"/>
    <p:sldId id="257" r:id="rId3"/>
    <p:sldId id="262" r:id="rId4"/>
    <p:sldId id="263" r:id="rId5"/>
    <p:sldId id="265" r:id="rId6"/>
    <p:sldId id="267" r:id="rId7"/>
    <p:sldId id="268" r:id="rId8"/>
    <p:sldId id="266" r:id="rId9"/>
    <p:sldId id="269" r:id="rId10"/>
    <p:sldId id="264" r:id="rId11"/>
    <p:sldId id="270" r:id="rId12"/>
    <p:sldId id="261" r:id="rId13"/>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B8E3D"/>
    <a:srgbClr val="FFF533"/>
    <a:srgbClr val="EAB05C"/>
    <a:srgbClr val="FF6DEA"/>
    <a:srgbClr val="DD87A6"/>
    <a:srgbClr val="BA2D1C"/>
    <a:srgbClr val="FFE4BD"/>
    <a:srgbClr val="FFF0D5"/>
    <a:srgbClr val="047D9E"/>
    <a:srgbClr val="06ACD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9" d="100"/>
          <a:sy n="79" d="100"/>
        </p:scale>
        <p:origin x="144" y="1134"/>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11/16/2025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This is the slide where this study presents the Mid Staffordshire scandal. The Mid Staffordshire NHS Foundation Trust had extremely low standards of care extremely low between 2005 and 2009, which, according to the research, led to the deaths of hundreds of patients and could have been prevented. It was a long investigation, the public enquiry under Robert Francis QC, collecting evidence from over 250 witnesses and inspecting over a million pages of it. The conclusion of the 2013 report contained 290 specific recommendations, which pointed to systemic failures and the necessity of significant changes in the way the NHS provides patient safety and quality of care.</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2</a:t>
            </a:fld>
            <a:endParaRPr lang="en-US"/>
          </a:p>
        </p:txBody>
      </p:sp>
    </p:spTree>
    <p:extLst>
      <p:ext uri="{BB962C8B-B14F-4D97-AF65-F5344CB8AC3E}">
        <p14:creationId xmlns:p14="http://schemas.microsoft.com/office/powerpoint/2010/main" val="20761535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In this slide, this study discusses the most significant quality-of-care failures that were found during the inquiry. Basic patient requirements were not addressed (cleanliness, food, water, and assistance). Others were abandoned in beds that had excrement or were unable to access food and beverages. Medication errors and delays in treatment were also observed. Worryingly, patients requested to be assisted, but at times, staff disregarded them. Numerous complaints and indications of distress were brought up and not dealt with by either the board or the management, which created a culture in which poor care was acceptable.</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20490076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This slide is dedicated to the issues of staffing and leadership malpractice that led to the scandal. It was discovered that the trust was perpetually understaffed, especially in nursing, and leadership was too much preoccupied with financial objectives, such as becoming a Foundation Trust instead of being concerned with safe care. They disregarded warning signs of low results, and employees became demoralized. There was a lack of </a:t>
            </a:r>
            <a:r>
              <a:rPr lang="en-US" sz="1200" b="0" i="0" u="none" strike="noStrike" kern="1200" dirty="0" err="1">
                <a:solidFill>
                  <a:schemeClr val="tx1"/>
                </a:solidFill>
                <a:effectLst/>
                <a:latin typeface="+mn-lt"/>
                <a:ea typeface="+mn-ea"/>
                <a:cs typeface="+mn-cs"/>
              </a:rPr>
              <a:t>organised</a:t>
            </a:r>
            <a:r>
              <a:rPr lang="en-US" sz="1200" b="0" i="0" u="none" strike="noStrike" kern="1200" dirty="0">
                <a:solidFill>
                  <a:schemeClr val="tx1"/>
                </a:solidFill>
                <a:effectLst/>
                <a:latin typeface="+mn-lt"/>
                <a:ea typeface="+mn-ea"/>
                <a:cs typeface="+mn-cs"/>
              </a:rPr>
              <a:t> governance, with committee structures shifting regularly, with a lack of clear lines of accountability. These were the key workforce and leadership problems that were the root cause of the tragedy.</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4013319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In this case, observe the critical role of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culture at Mid Staffs. The investigation discovered that there was a culture of fear of speaking out among the staff. The leadership of the trust focused its attention on the reputation of the system, as opposed to the actual patient welfare, and on the business of the system. There was poor incident reporting and a lack of openness. Francis focused on the implementation of a duty of </a:t>
            </a:r>
            <a:r>
              <a:rPr lang="en-US" sz="1200" b="0" i="0" u="none" strike="noStrike" kern="1200" dirty="0" err="1">
                <a:solidFill>
                  <a:schemeClr val="tx1"/>
                </a:solidFill>
                <a:effectLst/>
                <a:latin typeface="+mn-lt"/>
                <a:ea typeface="+mn-ea"/>
                <a:cs typeface="+mn-cs"/>
              </a:rPr>
              <a:t>candour</a:t>
            </a:r>
            <a:r>
              <a:rPr lang="en-US" sz="1200" b="0" i="0" u="none" strike="noStrike" kern="1200" dirty="0">
                <a:solidFill>
                  <a:schemeClr val="tx1"/>
                </a:solidFill>
                <a:effectLst/>
                <a:latin typeface="+mn-lt"/>
                <a:ea typeface="+mn-ea"/>
                <a:cs typeface="+mn-cs"/>
              </a:rPr>
              <a:t> in order to make the staff confess failures. The culture would not have stopped poor care without effective feedback and learning from mistakes.</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1476590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This slide looks into systemic governance and regulatory failures. The warning signs were not addressed by the board, and the external regulatory bodies, such as Monitor, were more concerned with the financial component rather than with the quality of care. Although the Healthcare Commission ultimately unraveled the care issues, they could not do so early enough. Among the key suggestions of Francis was to establish a single regulator, who would oversee the health of the financial setup as well as the quality of care in order to eliminate the divided accountability with which such failures were perpetuated. The structure of governance did not match the realities of patient care, which was an incredible malfunction in the system design.</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3192699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In this case, here is the human cost summarized in this study. Francis says that between 400 and 1,200 more people died during that period that interval than need have been the case, had care been more attentive. In addition to mortality, patients were subjected to real indignities: dehydration, malnutrition, and neglect. Others were left lying in beds or feces. Families have suffered psychological shock and loss, which resulted in this scandal; the faith people had in the NHS was compromised. The results were not only clinical but also human and systemic.</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7</a:t>
            </a:fld>
            <a:endParaRPr lang="en-US"/>
          </a:p>
        </p:txBody>
      </p:sp>
    </p:spTree>
    <p:extLst>
      <p:ext uri="{BB962C8B-B14F-4D97-AF65-F5344CB8AC3E}">
        <p14:creationId xmlns:p14="http://schemas.microsoft.com/office/powerpoint/2010/main" val="22025132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 In this slide, we use a root-cause (fishbone) analysis to learn why the Mid Staffs failures have taken place. On the personnel level, first, there was chronic understaffing, low morale, and poor leadership. There was a failure in the processes not to give proper escalation, incident reporting was not provided, and quality care pathways were absent. Conditions in the sphere of policy were poor: regulations were present but not applied, and control was disjointed. It was not an easy place to work as the wards were congested and the resources were limited. The management/governance were more concerned about financial goals than safe care, and the board was found to be slow in taking action on numerous occasions.</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2923306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In this case, the Swiss-Cheese Model indicates the failure of </a:t>
            </a:r>
            <a:r>
              <a:rPr lang="en-US" sz="1200" b="0" i="0" u="none" strike="noStrike" kern="1200" dirty="0" err="1">
                <a:solidFill>
                  <a:schemeClr val="tx1"/>
                </a:solidFill>
                <a:effectLst/>
                <a:latin typeface="+mn-lt"/>
                <a:ea typeface="+mn-ea"/>
                <a:cs typeface="+mn-cs"/>
              </a:rPr>
              <a:t>defence</a:t>
            </a:r>
            <a:r>
              <a:rPr lang="en-US" sz="1200" b="0" i="0" u="none" strike="noStrike" kern="1200" dirty="0">
                <a:solidFill>
                  <a:schemeClr val="tx1"/>
                </a:solidFill>
                <a:effectLst/>
                <a:latin typeface="+mn-lt"/>
                <a:ea typeface="+mn-ea"/>
                <a:cs typeface="+mn-cs"/>
              </a:rPr>
              <a:t> through several layers in Mid Staffs. At the organizational level, the board failed to address some important and alarming signals. The regulatory layer failed to address the issue promptly. In teams, the breakdown of communication did not allow escalation. Process-level failures comprise the failure to perform basic care tasks such as nutrition and hygiene. And at the personal level, employees experienced burnout, a lack of transparency, and the feeling of not being safe to voice. If all these safeguards were in place, damage to patients was virtually unavoidable.</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21264820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following slide summarizes the main reform suggestions of the Francis Report to ensure that the recurrence of such a scandal does not recur. To begin with, a common regulator is needed to combine the financial with safety. Next, there would be a legal obligation of </a:t>
            </a:r>
            <a:r>
              <a:rPr lang="en-US" sz="1200" b="0" i="0" u="none" strike="noStrike" kern="1200" dirty="0" err="1">
                <a:solidFill>
                  <a:schemeClr val="tx1"/>
                </a:solidFill>
                <a:effectLst/>
                <a:latin typeface="+mn-lt"/>
                <a:ea typeface="+mn-ea"/>
                <a:cs typeface="+mn-cs"/>
              </a:rPr>
              <a:t>candour</a:t>
            </a:r>
            <a:r>
              <a:rPr lang="en-US" sz="1200" b="0" i="0" u="none" strike="noStrike" kern="1200" dirty="0">
                <a:solidFill>
                  <a:schemeClr val="tx1"/>
                </a:solidFill>
                <a:effectLst/>
                <a:latin typeface="+mn-lt"/>
                <a:ea typeface="+mn-ea"/>
                <a:cs typeface="+mn-cs"/>
              </a:rPr>
              <a:t>, which would compel the staff to confess their mistakes. The improved clinical governance and accountability at the board level were also suggested. Significantly, the staffing required a radical boost - additional nurses, improved skills mix. Finally, the culture change: the culture that promotes transparency, learning, and continuous improvement in patient safety.</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4023276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D8306-DB0D-88FB-3032-C0C5D90D48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EB6EE8-872D-B9FA-2B93-A062326C40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A5C232-FE01-1EBC-85B9-62A384586693}"/>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This is the last slide that </a:t>
            </a:r>
            <a:r>
              <a:rPr lang="en-US" sz="1200" b="0" i="0" u="none" strike="noStrike" kern="1200" dirty="0" err="1">
                <a:solidFill>
                  <a:schemeClr val="tx1"/>
                </a:solidFill>
                <a:effectLst/>
                <a:latin typeface="+mn-lt"/>
                <a:ea typeface="+mn-ea"/>
                <a:cs typeface="+mn-cs"/>
              </a:rPr>
              <a:t>summarises</a:t>
            </a:r>
            <a:r>
              <a:rPr lang="en-US" sz="1200" b="0" i="0" u="none" strike="noStrike" kern="1200" dirty="0">
                <a:solidFill>
                  <a:schemeClr val="tx1"/>
                </a:solidFill>
                <a:effectLst/>
                <a:latin typeface="+mn-lt"/>
                <a:ea typeface="+mn-ea"/>
                <a:cs typeface="+mn-cs"/>
              </a:rPr>
              <a:t> the impact of the Mid Staffordshire scandal on the wider quality improvement in the NHS. The culture changed dramatically in the footsteps of Francis: it was more patient-centered, open, and safe. NHS scrutinizers were stricter. The role of leadership was once again regarded as an important component of providing quality care. And, maybe most significantly, the scandal was a great lesson: financial goals should never be permitted to override the well-being of patients. Such lessons are still very applicable in the modern world in terms of any healthcare quality-assurance program.</a:t>
            </a:r>
            <a:endParaRPr lang="en-US" dirty="0"/>
          </a:p>
        </p:txBody>
      </p:sp>
      <p:sp>
        <p:nvSpPr>
          <p:cNvPr id="4" name="Slide Number Placeholder 3">
            <a:extLst>
              <a:ext uri="{FF2B5EF4-FFF2-40B4-BE49-F238E27FC236}">
                <a16:creationId xmlns:a16="http://schemas.microsoft.com/office/drawing/2014/main" id="{87FEA55D-EBEE-9FD4-6C4D-7A6843CC916E}"/>
              </a:ext>
            </a:extLst>
          </p:cNvPr>
          <p:cNvSpPr>
            <a:spLocks noGrp="1"/>
          </p:cNvSpPr>
          <p:nvPr>
            <p:ph type="sldNum" sz="quarter" idx="5"/>
          </p:nvPr>
        </p:nvSpPr>
        <p:spPr/>
        <p:txBody>
          <a:bodyPr/>
          <a:lstStyle/>
          <a:p>
            <a:fld id="{AF533E96-F078-4B3D-A8F4-F1AF21EBC357}" type="slidenum">
              <a:rPr lang="en-US" smtClean="0"/>
              <a:t>11</a:t>
            </a:fld>
            <a:endParaRPr lang="en-US"/>
          </a:p>
        </p:txBody>
      </p:sp>
    </p:spTree>
    <p:extLst>
      <p:ext uri="{BB962C8B-B14F-4D97-AF65-F5344CB8AC3E}">
        <p14:creationId xmlns:p14="http://schemas.microsoft.com/office/powerpoint/2010/main" val="7150076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48965" y="1328360"/>
            <a:ext cx="6101578" cy="1832460"/>
          </a:xfrm>
          <a:noFill/>
          <a:effectLst>
            <a:outerShdw blurRad="50800" dist="38100" dir="2700000" algn="tl" rotWithShape="0">
              <a:prstClr val="black">
                <a:alpha val="40000"/>
              </a:prstClr>
            </a:outerShdw>
          </a:effectLst>
        </p:spPr>
        <p:txBody>
          <a:bodyPr>
            <a:normAutofit/>
          </a:bodyPr>
          <a:lstStyle>
            <a:lvl1pPr algn="l">
              <a:defRPr sz="3600">
                <a:solidFill>
                  <a:schemeClr val="accent4">
                    <a:lumMod val="50000"/>
                  </a:schemeClr>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457200" y="3640685"/>
            <a:ext cx="6101578" cy="610820"/>
          </a:xfrm>
        </p:spPr>
        <p:txBody>
          <a:bodyPr>
            <a:normAutofit/>
          </a:bodyPr>
          <a:lstStyle>
            <a:lvl1pPr marL="0" indent="0" algn="l">
              <a:buNone/>
              <a:defRPr sz="2800" b="0" i="0">
                <a:solidFill>
                  <a:schemeClr val="accent6">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199" y="281175"/>
            <a:ext cx="8286617" cy="763525"/>
          </a:xfrm>
        </p:spPr>
        <p:txBody>
          <a:bodyPr>
            <a:normAutofit/>
          </a:bodyPr>
          <a:lstStyle>
            <a:lvl1pPr algn="l">
              <a:defRPr sz="3600" baseline="0">
                <a:solidFill>
                  <a:schemeClr val="accent4">
                    <a:lumMod val="5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57200" y="1350109"/>
            <a:ext cx="8286617" cy="3512215"/>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5237" y="293818"/>
            <a:ext cx="6405375" cy="903587"/>
          </a:xfrm>
        </p:spPr>
        <p:txBody>
          <a:bodyPr>
            <a:normAutofit/>
          </a:bodyPr>
          <a:lstStyle>
            <a:lvl1pPr algn="l">
              <a:defRPr sz="3600">
                <a:solidFill>
                  <a:schemeClr val="accent6">
                    <a:lumMod val="40000"/>
                    <a:lumOff val="6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73407" y="1197405"/>
            <a:ext cx="6405375" cy="3505584"/>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1809" y="281175"/>
            <a:ext cx="8075311" cy="763526"/>
          </a:xfrm>
        </p:spPr>
        <p:txBody>
          <a:bodyPr>
            <a:normAutofit/>
          </a:bodyPr>
          <a:lstStyle>
            <a:lvl1pPr algn="l">
              <a:defRPr sz="3600" u="none" baseline="0">
                <a:solidFill>
                  <a:schemeClr val="accent4">
                    <a:lumMod val="5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1809" y="1544993"/>
            <a:ext cx="4040188" cy="568644"/>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80" y="2113636"/>
            <a:ext cx="4035120" cy="2427818"/>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544992"/>
            <a:ext cx="4041775" cy="568643"/>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1" y="2113635"/>
            <a:ext cx="4041775" cy="2427819"/>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11/16/2025</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psnet.ahrq.gov/" TargetMode="External"/><Relationship Id="rId7" Type="http://schemas.openxmlformats.org/officeDocument/2006/relationships/hyperlink" Target="https://www.uwaterloo.ca/scholar/sites/ca.scholar/files/sshen/files/li2021federated.pdf" TargetMode="External"/><Relationship Id="rId2" Type="http://schemas.openxmlformats.org/officeDocument/2006/relationships/hyperlink" Target="https://www.theguardian.com/society/2013/feb/06/mid-staffs-hospital-scandal-guide" TargetMode="External"/><Relationship Id="rId1" Type="http://schemas.openxmlformats.org/officeDocument/2006/relationships/slideLayout" Target="../slideLayouts/slideLayout5.xml"/><Relationship Id="rId6" Type="http://schemas.openxmlformats.org/officeDocument/2006/relationships/hyperlink" Target="https://hansard.parliament.uk/commons/2014-03-05/debates/14030569000001/FrancisReport" TargetMode="External"/><Relationship Id="rId5" Type="http://schemas.openxmlformats.org/officeDocument/2006/relationships/hyperlink" Target="https://research.birmingham.ac.uk/files/75198741/Smith_and_Chambers_Political_Quarterly_re_boards_and_Francis_2019.pdf" TargetMode="External"/><Relationship Id="rId4" Type="http://schemas.openxmlformats.org/officeDocument/2006/relationships/hyperlink" Target="https://psnet.ahrq.gov/issue/report-mid-staffordshire-nhs-foundation-trust-public-inqui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350110"/>
            <a:ext cx="6101578" cy="1832460"/>
          </a:xfrm>
        </p:spPr>
        <p:txBody>
          <a:bodyPr>
            <a:normAutofit fontScale="90000"/>
          </a:bodyPr>
          <a:lstStyle/>
          <a:p>
            <a:r>
              <a:rPr lang="en-US" b="1" dirty="0">
                <a:solidFill>
                  <a:schemeClr val="tx2">
                    <a:lumMod val="40000"/>
                    <a:lumOff val="60000"/>
                  </a:schemeClr>
                </a:solidFill>
              </a:rPr>
              <a:t>MSc Public Health and Social Care in Practice</a:t>
            </a:r>
            <a:r>
              <a:rPr lang="en-US" dirty="0">
                <a:solidFill>
                  <a:schemeClr val="tx2">
                    <a:lumMod val="40000"/>
                    <a:lumOff val="60000"/>
                  </a:schemeClr>
                </a:solidFill>
              </a:rPr>
              <a:t>:</a:t>
            </a:r>
            <a:br>
              <a:rPr lang="en-US" dirty="0"/>
            </a:br>
            <a:r>
              <a:rPr lang="en-US" b="1" dirty="0">
                <a:solidFill>
                  <a:srgbClr val="CB8E3D"/>
                </a:solidFill>
                <a:latin typeface="Times New Roman" panose="02020603050405020304" pitchFamily="18" charset="0"/>
                <a:cs typeface="Times New Roman" panose="02020603050405020304" pitchFamily="18" charset="0"/>
              </a:rPr>
              <a:t>Mid Staffordshire NHS Foundation Trust (UK)</a:t>
            </a:r>
          </a:p>
        </p:txBody>
      </p:sp>
      <p:sp>
        <p:nvSpPr>
          <p:cNvPr id="3" name="Subtitle 2"/>
          <p:cNvSpPr>
            <a:spLocks noGrp="1"/>
          </p:cNvSpPr>
          <p:nvPr>
            <p:ph type="subTitle" idx="1"/>
          </p:nvPr>
        </p:nvSpPr>
        <p:spPr/>
        <p:txBody>
          <a:bodyPr>
            <a:noAutofit/>
          </a:bodyPr>
          <a:lstStyle/>
          <a:p>
            <a:r>
              <a:rPr lang="en-US" b="1" dirty="0">
                <a:solidFill>
                  <a:srgbClr val="CB8E3D"/>
                </a:solidFill>
              </a:rPr>
              <a:t>Quality Assurance and Service Improvements</a:t>
            </a: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US" sz="4000" b="1" dirty="0"/>
              <a:t>Introduction to Mid Staffordshire Scandal</a:t>
            </a:r>
            <a:endParaRPr lang="en-US" sz="4000" dirty="0"/>
          </a:p>
        </p:txBody>
      </p:sp>
      <p:sp>
        <p:nvSpPr>
          <p:cNvPr id="3" name="Content Placeholder 2"/>
          <p:cNvSpPr>
            <a:spLocks noGrp="1"/>
          </p:cNvSpPr>
          <p:nvPr>
            <p:ph sz="half" idx="1"/>
          </p:nvPr>
        </p:nvSpPr>
        <p:spPr/>
        <p:txBody>
          <a:bodyPr>
            <a:noAutofit/>
          </a:bodyPr>
          <a:lstStyle/>
          <a:p>
            <a:pPr fontAlgn="base"/>
            <a:r>
              <a:rPr lang="en-US" sz="1600" dirty="0">
                <a:latin typeface="Times New Roman" panose="02020603050405020304" pitchFamily="18" charset="0"/>
                <a:cs typeface="Times New Roman" panose="02020603050405020304" pitchFamily="18" charset="0"/>
              </a:rPr>
              <a:t>The scandal of Mid Staffordshire NHS Foundation Trust occurred in the period 2005-2009 (theguardian.com, 2013).</a:t>
            </a:r>
          </a:p>
          <a:p>
            <a:pPr fontAlgn="base"/>
            <a:r>
              <a:rPr lang="en-US" sz="1600" dirty="0">
                <a:latin typeface="Times New Roman" panose="02020603050405020304" pitchFamily="18" charset="0"/>
                <a:cs typeface="Times New Roman" panose="02020603050405020304" pitchFamily="18" charset="0"/>
              </a:rPr>
              <a:t>There were hundreds of possibly preventable deaths that took place because of deplorable care.</a:t>
            </a:r>
          </a:p>
          <a:p>
            <a:pPr fontAlgn="base"/>
            <a:r>
              <a:rPr lang="en-US" sz="1600" dirty="0">
                <a:latin typeface="Times New Roman" panose="02020603050405020304" pitchFamily="18" charset="0"/>
                <a:cs typeface="Times New Roman" panose="02020603050405020304" pitchFamily="18" charset="0"/>
              </a:rPr>
              <a:t>Its final report was published in 2013 by the Francis Inquiry (Robert Francis QC) (psnet.ahrq.gov, 2013).</a:t>
            </a:r>
          </a:p>
          <a:p>
            <a:pPr fontAlgn="base"/>
            <a:r>
              <a:rPr lang="en-US" sz="1600" dirty="0">
                <a:latin typeface="Times New Roman" panose="02020603050405020304" pitchFamily="18" charset="0"/>
                <a:cs typeface="Times New Roman" panose="02020603050405020304" pitchFamily="18" charset="0"/>
              </a:rPr>
              <a:t>The investigation gathered testimony from 250+ and more than a million pages of documentation.</a:t>
            </a:r>
          </a:p>
          <a:p>
            <a:pPr fontAlgn="base"/>
            <a:r>
              <a:rPr lang="en-US" sz="1600" dirty="0">
                <a:latin typeface="Times New Roman" panose="02020603050405020304" pitchFamily="18" charset="0"/>
                <a:cs typeface="Times New Roman" panose="02020603050405020304" pitchFamily="18" charset="0"/>
              </a:rPr>
              <a:t>The report gave 290 recommendations on how to enhance safety, governance, and culture.</a:t>
            </a:r>
          </a:p>
        </p:txBody>
      </p:sp>
      <p:pic>
        <p:nvPicPr>
          <p:cNvPr id="1026" name="Picture 2">
            <a:extLst>
              <a:ext uri="{FF2B5EF4-FFF2-40B4-BE49-F238E27FC236}">
                <a16:creationId xmlns:a16="http://schemas.microsoft.com/office/drawing/2014/main" id="{A61E69B8-522B-352C-A254-3C8537025C6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648200" y="1761331"/>
            <a:ext cx="4038600" cy="2271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27E40E-D4D7-58E1-68D0-A4A1A23B91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98A438-AD8A-3D41-F263-EFCEED50C5DA}"/>
              </a:ext>
            </a:extLst>
          </p:cNvPr>
          <p:cNvSpPr>
            <a:spLocks noGrp="1"/>
          </p:cNvSpPr>
          <p:nvPr>
            <p:ph type="title"/>
          </p:nvPr>
        </p:nvSpPr>
        <p:spPr/>
        <p:txBody>
          <a:bodyPr>
            <a:normAutofit/>
          </a:bodyPr>
          <a:lstStyle/>
          <a:p>
            <a:pPr algn="l"/>
            <a:r>
              <a:rPr lang="en-US" sz="3200" b="1" dirty="0">
                <a:latin typeface="Times New Roman" panose="02020603050405020304" pitchFamily="18" charset="0"/>
                <a:cs typeface="Times New Roman" panose="02020603050405020304" pitchFamily="18" charset="0"/>
              </a:rPr>
              <a:t>Key Quality Failures</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FCB492-5844-579B-996B-CE25623A51D2}"/>
              </a:ext>
            </a:extLst>
          </p:cNvPr>
          <p:cNvSpPr>
            <a:spLocks noGrp="1"/>
          </p:cNvSpPr>
          <p:nvPr>
            <p:ph sz="half" idx="1"/>
          </p:nvPr>
        </p:nvSpPr>
        <p:spPr/>
        <p:txBody>
          <a:bodyPr>
            <a:noAutofit/>
          </a:bodyPr>
          <a:lstStyle/>
          <a:p>
            <a:pPr fontAlgn="base"/>
            <a:r>
              <a:rPr lang="en-US" sz="1600" dirty="0">
                <a:latin typeface="Times New Roman" panose="02020603050405020304" pitchFamily="18" charset="0"/>
                <a:cs typeface="Times New Roman" panose="02020603050405020304" pitchFamily="18" charset="0"/>
              </a:rPr>
              <a:t>Simple care (hygiene, nutrition, hydration) was disregarded regularly.</a:t>
            </a:r>
          </a:p>
          <a:p>
            <a:pPr fontAlgn="base"/>
            <a:r>
              <a:rPr lang="en-US" sz="1600" dirty="0">
                <a:latin typeface="Times New Roman" panose="02020603050405020304" pitchFamily="18" charset="0"/>
                <a:cs typeface="Times New Roman" panose="02020603050405020304" pitchFamily="18" charset="0"/>
              </a:rPr>
              <a:t>Dozens of patients remained in dirty beds or had no one to feed or drink.</a:t>
            </a:r>
          </a:p>
          <a:p>
            <a:pPr fontAlgn="base"/>
            <a:r>
              <a:rPr lang="en-US" sz="1600" dirty="0">
                <a:latin typeface="Times New Roman" panose="02020603050405020304" pitchFamily="18" charset="0"/>
                <a:cs typeface="Times New Roman" panose="02020603050405020304" pitchFamily="18" charset="0"/>
              </a:rPr>
              <a:t>There were frequent medication errors and delays.</a:t>
            </a:r>
          </a:p>
          <a:p>
            <a:pPr fontAlgn="base"/>
            <a:r>
              <a:rPr lang="en-US" sz="1600" dirty="0">
                <a:latin typeface="Times New Roman" panose="02020603050405020304" pitchFamily="18" charset="0"/>
                <a:cs typeface="Times New Roman" panose="02020603050405020304" pitchFamily="18" charset="0"/>
              </a:rPr>
              <a:t>Long periods of time were taken before patients were attended to when they requested the assistance of the help (to use the toilet).</a:t>
            </a:r>
          </a:p>
          <a:p>
            <a:pPr fontAlgn="base"/>
            <a:r>
              <a:rPr lang="en-US" sz="1600" dirty="0">
                <a:latin typeface="Times New Roman" panose="02020603050405020304" pitchFamily="18" charset="0"/>
                <a:cs typeface="Times New Roman" panose="02020603050405020304" pitchFamily="18" charset="0"/>
              </a:rPr>
              <a:t>The management tended to ignore patient complaints and warning signs (Smith, and Chambers, 2019).</a:t>
            </a:r>
          </a:p>
        </p:txBody>
      </p:sp>
      <p:pic>
        <p:nvPicPr>
          <p:cNvPr id="2050" name="Picture 2">
            <a:extLst>
              <a:ext uri="{FF2B5EF4-FFF2-40B4-BE49-F238E27FC236}">
                <a16:creationId xmlns:a16="http://schemas.microsoft.com/office/drawing/2014/main" id="{5FCFA443-B367-F567-6F49-3E1D2DD5D2C8}"/>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4648200" y="1551829"/>
            <a:ext cx="4038600" cy="2690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6663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83966-408B-F647-1629-51C7E58C89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778F85-38AB-B747-F8A2-AFC0196CF283}"/>
              </a:ext>
            </a:extLst>
          </p:cNvPr>
          <p:cNvSpPr>
            <a:spLocks noGrp="1"/>
          </p:cNvSpPr>
          <p:nvPr>
            <p:ph type="title"/>
          </p:nvPr>
        </p:nvSpPr>
        <p:spPr/>
        <p:txBody>
          <a:bodyPr>
            <a:normAutofit/>
          </a:bodyPr>
          <a:lstStyle/>
          <a:p>
            <a:pPr algn="l"/>
            <a:r>
              <a:rPr lang="en-US" sz="3200" b="1" dirty="0">
                <a:latin typeface="Times New Roman" panose="02020603050405020304" pitchFamily="18" charset="0"/>
                <a:cs typeface="Times New Roman" panose="02020603050405020304" pitchFamily="18" charset="0"/>
              </a:rPr>
              <a:t>Staffing &amp; Leadership Failures</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3F6F45C-2C98-906D-025E-E5C1C3490AAB}"/>
              </a:ext>
            </a:extLst>
          </p:cNvPr>
          <p:cNvSpPr>
            <a:spLocks noGrp="1"/>
          </p:cNvSpPr>
          <p:nvPr>
            <p:ph sz="half" idx="1"/>
          </p:nvPr>
        </p:nvSpPr>
        <p:spPr/>
        <p:txBody>
          <a:bodyPr>
            <a:noAutofit/>
          </a:bodyPr>
          <a:lstStyle/>
          <a:p>
            <a:pPr fontAlgn="base"/>
            <a:r>
              <a:rPr lang="en-US" sz="1600" dirty="0">
                <a:latin typeface="Times New Roman" panose="02020603050405020304" pitchFamily="18" charset="0"/>
                <a:cs typeface="Times New Roman" panose="02020603050405020304" pitchFamily="18" charset="0"/>
              </a:rPr>
              <a:t>Francis' report indicated that there was a serious shortage of staff and, more so, of nurses (hansard.parliament.uk, 2014).</a:t>
            </a:r>
          </a:p>
          <a:p>
            <a:pPr fontAlgn="base"/>
            <a:r>
              <a:rPr lang="en-US" sz="1600" dirty="0">
                <a:latin typeface="Times New Roman" panose="02020603050405020304" pitchFamily="18" charset="0"/>
                <a:cs typeface="Times New Roman" panose="02020603050405020304" pitchFamily="18" charset="0"/>
              </a:rPr>
              <a:t>The financial targets (to become a Foundation Trust) were given priority by the board compared to patient safety.</a:t>
            </a:r>
          </a:p>
          <a:p>
            <a:pPr fontAlgn="base"/>
            <a:r>
              <a:rPr lang="en-US" sz="1600" dirty="0">
                <a:latin typeface="Times New Roman" panose="02020603050405020304" pitchFamily="18" charset="0"/>
                <a:cs typeface="Times New Roman" panose="02020603050405020304" pitchFamily="18" charset="0"/>
              </a:rPr>
              <a:t>Executive leadership failed to act upon warning signs or poor patient outcomes.</a:t>
            </a:r>
          </a:p>
          <a:p>
            <a:pPr fontAlgn="base"/>
            <a:r>
              <a:rPr lang="en-US" sz="1600" dirty="0">
                <a:latin typeface="Times New Roman" panose="02020603050405020304" pitchFamily="18" charset="0"/>
                <a:cs typeface="Times New Roman" panose="02020603050405020304" pitchFamily="18" charset="0"/>
              </a:rPr>
              <a:t>Clinical performance was impacted by high turnover and low morale.</a:t>
            </a:r>
          </a:p>
          <a:p>
            <a:r>
              <a:rPr lang="en-US" sz="1600" dirty="0">
                <a:latin typeface="Times New Roman" panose="02020603050405020304" pitchFamily="18" charset="0"/>
                <a:cs typeface="Times New Roman" panose="02020603050405020304" pitchFamily="18" charset="0"/>
              </a:rPr>
              <a:t>The governance structure of the trust was very weak; there were shifting committees and weak accountability (Li </a:t>
            </a:r>
            <a:r>
              <a:rPr lang="en-US" sz="1600" i="1" dirty="0">
                <a:latin typeface="Times New Roman" panose="02020603050405020304" pitchFamily="18" charset="0"/>
                <a:cs typeface="Times New Roman" panose="02020603050405020304" pitchFamily="18" charset="0"/>
              </a:rPr>
              <a:t>et al</a:t>
            </a:r>
            <a:r>
              <a:rPr lang="en-US" sz="1600" dirty="0">
                <a:latin typeface="Times New Roman" panose="02020603050405020304" pitchFamily="18" charset="0"/>
                <a:cs typeface="Times New Roman" panose="02020603050405020304" pitchFamily="18" charset="0"/>
              </a:rPr>
              <a:t>., 2021).</a:t>
            </a:r>
          </a:p>
        </p:txBody>
      </p:sp>
      <p:pic>
        <p:nvPicPr>
          <p:cNvPr id="3074" name="Picture 2">
            <a:extLst>
              <a:ext uri="{FF2B5EF4-FFF2-40B4-BE49-F238E27FC236}">
                <a16:creationId xmlns:a16="http://schemas.microsoft.com/office/drawing/2014/main" id="{C70D54D5-B939-26E6-46E7-23B23D472D40}"/>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724404" y="1655520"/>
            <a:ext cx="3646013" cy="20417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0679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AD1847-3EFD-01B2-CDBF-CC816840C3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5092EB-86AC-A8E1-92F5-5274135E9CE8}"/>
              </a:ext>
            </a:extLst>
          </p:cNvPr>
          <p:cNvSpPr>
            <a:spLocks noGrp="1"/>
          </p:cNvSpPr>
          <p:nvPr>
            <p:ph type="title"/>
          </p:nvPr>
        </p:nvSpPr>
        <p:spPr/>
        <p:txBody>
          <a:bodyPr>
            <a:normAutofit/>
          </a:bodyPr>
          <a:lstStyle/>
          <a:p>
            <a:pPr algn="l"/>
            <a:r>
              <a:rPr lang="en-US" sz="3200" b="1" dirty="0" err="1">
                <a:latin typeface="Times New Roman" panose="02020603050405020304" pitchFamily="18" charset="0"/>
                <a:cs typeface="Times New Roman" panose="02020603050405020304" pitchFamily="18" charset="0"/>
              </a:rPr>
              <a:t>Organisational</a:t>
            </a:r>
            <a:r>
              <a:rPr lang="en-US" sz="3200" b="1" dirty="0">
                <a:latin typeface="Times New Roman" panose="02020603050405020304" pitchFamily="18" charset="0"/>
                <a:cs typeface="Times New Roman" panose="02020603050405020304" pitchFamily="18" charset="0"/>
              </a:rPr>
              <a:t> Culture</a:t>
            </a:r>
          </a:p>
        </p:txBody>
      </p:sp>
      <p:sp>
        <p:nvSpPr>
          <p:cNvPr id="3" name="Content Placeholder 2">
            <a:extLst>
              <a:ext uri="{FF2B5EF4-FFF2-40B4-BE49-F238E27FC236}">
                <a16:creationId xmlns:a16="http://schemas.microsoft.com/office/drawing/2014/main" id="{8427ACE4-7580-36AB-EB47-94A5C45466D4}"/>
              </a:ext>
            </a:extLst>
          </p:cNvPr>
          <p:cNvSpPr>
            <a:spLocks noGrp="1"/>
          </p:cNvSpPr>
          <p:nvPr>
            <p:ph sz="half" idx="1"/>
          </p:nvPr>
        </p:nvSpPr>
        <p:spPr/>
        <p:txBody>
          <a:bodyPr>
            <a:noAutofit/>
          </a:bodyPr>
          <a:lstStyle/>
          <a:p>
            <a:pPr fontAlgn="base"/>
            <a:r>
              <a:rPr lang="en-US" sz="1600" dirty="0">
                <a:latin typeface="Times New Roman" panose="02020603050405020304" pitchFamily="18" charset="0"/>
                <a:cs typeface="Times New Roman" panose="02020603050405020304" pitchFamily="18" charset="0"/>
              </a:rPr>
              <a:t>There was even a culture of fear; there was discouragement of whistleblowers.</a:t>
            </a:r>
          </a:p>
          <a:p>
            <a:pPr fontAlgn="base"/>
            <a:r>
              <a:rPr lang="en-US" sz="1600" dirty="0">
                <a:latin typeface="Times New Roman" panose="02020603050405020304" pitchFamily="18" charset="0"/>
                <a:cs typeface="Times New Roman" panose="02020603050405020304" pitchFamily="18" charset="0"/>
              </a:rPr>
              <a:t>The trust was more interested in doing the business of the system rather than caring for the patients.</a:t>
            </a:r>
          </a:p>
          <a:p>
            <a:pPr fontAlgn="base"/>
            <a:r>
              <a:rPr lang="en-US" sz="1600" dirty="0">
                <a:latin typeface="Times New Roman" panose="02020603050405020304" pitchFamily="18" charset="0"/>
                <a:cs typeface="Times New Roman" panose="02020603050405020304" pitchFamily="18" charset="0"/>
              </a:rPr>
              <a:t>Incident reporting was not done with transparency and openness.</a:t>
            </a:r>
          </a:p>
          <a:p>
            <a:pPr fontAlgn="base"/>
            <a:r>
              <a:rPr lang="en-US" sz="1600" dirty="0">
                <a:latin typeface="Times New Roman" panose="02020603050405020304" pitchFamily="18" charset="0"/>
                <a:cs typeface="Times New Roman" panose="02020603050405020304" pitchFamily="18" charset="0"/>
              </a:rPr>
              <a:t>Francis pointed to the necessity of the duty of </a:t>
            </a:r>
            <a:r>
              <a:rPr lang="en-US" sz="1600" dirty="0" err="1">
                <a:latin typeface="Times New Roman" panose="02020603050405020304" pitchFamily="18" charset="0"/>
                <a:cs typeface="Times New Roman" panose="02020603050405020304" pitchFamily="18" charset="0"/>
              </a:rPr>
              <a:t>candour</a:t>
            </a:r>
            <a:r>
              <a:rPr lang="en-US" sz="1600" dirty="0">
                <a:latin typeface="Times New Roman" panose="02020603050405020304" pitchFamily="18" charset="0"/>
                <a:cs typeface="Times New Roman" panose="02020603050405020304" pitchFamily="18" charset="0"/>
              </a:rPr>
              <a:t>: telling the truth when things are not going good.</a:t>
            </a:r>
          </a:p>
          <a:p>
            <a:pPr fontAlgn="base"/>
            <a:r>
              <a:rPr lang="en-US" sz="1600" dirty="0">
                <a:latin typeface="Times New Roman" panose="02020603050405020304" pitchFamily="18" charset="0"/>
                <a:cs typeface="Times New Roman" panose="02020603050405020304" pitchFamily="18" charset="0"/>
              </a:rPr>
              <a:t>Learning by mistakes could not take place due to a poor feedback mechanism (Smith, and Chambers, 2019).</a:t>
            </a:r>
          </a:p>
        </p:txBody>
      </p:sp>
      <p:pic>
        <p:nvPicPr>
          <p:cNvPr id="4098" name="Picture 2">
            <a:extLst>
              <a:ext uri="{FF2B5EF4-FFF2-40B4-BE49-F238E27FC236}">
                <a16:creationId xmlns:a16="http://schemas.microsoft.com/office/drawing/2014/main" id="{9107E546-33DA-A5E4-62DA-35BDA574BD8D}"/>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4648200" y="1761331"/>
            <a:ext cx="4038600" cy="2271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9391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734A8F-4C14-CCE7-1759-03392C13BD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0F9F37-00FB-1625-BF3F-D7B344B83D1E}"/>
              </a:ext>
            </a:extLst>
          </p:cNvPr>
          <p:cNvSpPr>
            <a:spLocks noGrp="1"/>
          </p:cNvSpPr>
          <p:nvPr>
            <p:ph type="title"/>
          </p:nvPr>
        </p:nvSpPr>
        <p:spPr/>
        <p:txBody>
          <a:bodyPr>
            <a:normAutofit/>
          </a:bodyPr>
          <a:lstStyle/>
          <a:p>
            <a:pPr algn="l"/>
            <a:r>
              <a:rPr lang="en-US" sz="3200" b="1" dirty="0">
                <a:latin typeface="Times New Roman" panose="02020603050405020304" pitchFamily="18" charset="0"/>
                <a:cs typeface="Times New Roman" panose="02020603050405020304" pitchFamily="18" charset="0"/>
              </a:rPr>
              <a:t>Systems Failures</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26DF14C-0973-B6D8-7C42-90019808E12C}"/>
              </a:ext>
            </a:extLst>
          </p:cNvPr>
          <p:cNvSpPr>
            <a:spLocks noGrp="1"/>
          </p:cNvSpPr>
          <p:nvPr>
            <p:ph sz="half" idx="1"/>
          </p:nvPr>
        </p:nvSpPr>
        <p:spPr/>
        <p:txBody>
          <a:bodyPr>
            <a:noAutofit/>
          </a:bodyPr>
          <a:lstStyle/>
          <a:p>
            <a:pPr fontAlgn="base"/>
            <a:r>
              <a:rPr lang="en-US" sz="1600" dirty="0">
                <a:latin typeface="Times New Roman" panose="02020603050405020304" pitchFamily="18" charset="0"/>
                <a:cs typeface="Times New Roman" panose="02020603050405020304" pitchFamily="18" charset="0"/>
              </a:rPr>
              <a:t>The board was non-bureaucratic and not sensitive to warning signals.</a:t>
            </a:r>
          </a:p>
          <a:p>
            <a:pPr fontAlgn="base"/>
            <a:r>
              <a:rPr lang="en-US" sz="1600" dirty="0">
                <a:latin typeface="Times New Roman" panose="02020603050405020304" pitchFamily="18" charset="0"/>
                <a:cs typeface="Times New Roman" panose="02020603050405020304" pitchFamily="18" charset="0"/>
              </a:rPr>
              <a:t>Monitor and other external regulators were not able to adequately evaluate patient safety.</a:t>
            </a:r>
          </a:p>
          <a:p>
            <a:pPr fontAlgn="base"/>
            <a:r>
              <a:rPr lang="en-US" sz="1600" dirty="0">
                <a:latin typeface="Times New Roman" panose="02020603050405020304" pitchFamily="18" charset="0"/>
                <a:cs typeface="Times New Roman" panose="02020603050405020304" pitchFamily="18" charset="0"/>
              </a:rPr>
              <a:t>The Healthcare Commission failed to notice the warning signs, although they later criticized care (theguardian.com, 2013).</a:t>
            </a:r>
          </a:p>
          <a:p>
            <a:pPr fontAlgn="base"/>
            <a:r>
              <a:rPr lang="en-US" sz="1600" dirty="0">
                <a:latin typeface="Times New Roman" panose="02020603050405020304" pitchFamily="18" charset="0"/>
                <a:cs typeface="Times New Roman" panose="02020603050405020304" pitchFamily="18" charset="0"/>
              </a:rPr>
              <a:t>The report demanded one regulator that would have been a combination of financial and quality oversight.</a:t>
            </a:r>
          </a:p>
          <a:p>
            <a:pPr fontAlgn="base"/>
            <a:r>
              <a:rPr lang="en-US" sz="1600" dirty="0">
                <a:latin typeface="Times New Roman" panose="02020603050405020304" pitchFamily="18" charset="0"/>
                <a:cs typeface="Times New Roman" panose="02020603050405020304" pitchFamily="18" charset="0"/>
              </a:rPr>
              <a:t>The structures of governance were poor and disjointed, and had no links to front-line performance.</a:t>
            </a:r>
          </a:p>
          <a:p>
            <a:pPr marL="0" indent="0">
              <a:buNone/>
            </a:pPr>
            <a:endParaRPr lang="en-US" sz="1600" dirty="0">
              <a:latin typeface="Times New Roman" panose="02020603050405020304" pitchFamily="18" charset="0"/>
              <a:cs typeface="Times New Roman" panose="02020603050405020304" pitchFamily="18" charset="0"/>
            </a:endParaRPr>
          </a:p>
        </p:txBody>
      </p:sp>
      <p:pic>
        <p:nvPicPr>
          <p:cNvPr id="5122" name="Picture 2">
            <a:extLst>
              <a:ext uri="{FF2B5EF4-FFF2-40B4-BE49-F238E27FC236}">
                <a16:creationId xmlns:a16="http://schemas.microsoft.com/office/drawing/2014/main" id="{29BE29A1-0D93-DE23-EE51-FAF2232C0297}"/>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4829761" y="1200150"/>
            <a:ext cx="3675478" cy="3394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79823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0FCCCC-66B0-F82A-BED8-78F170215D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D1E8E4-D6F0-CDE8-DDD4-D305D2046AFE}"/>
              </a:ext>
            </a:extLst>
          </p:cNvPr>
          <p:cNvSpPr>
            <a:spLocks noGrp="1"/>
          </p:cNvSpPr>
          <p:nvPr>
            <p:ph type="title"/>
          </p:nvPr>
        </p:nvSpPr>
        <p:spPr/>
        <p:txBody>
          <a:bodyPr>
            <a:normAutofit/>
          </a:bodyPr>
          <a:lstStyle/>
          <a:p>
            <a:pPr algn="l"/>
            <a:r>
              <a:rPr lang="en-US" sz="3200" b="1" dirty="0">
                <a:latin typeface="Times New Roman" panose="02020603050405020304" pitchFamily="18" charset="0"/>
                <a:cs typeface="Times New Roman" panose="02020603050405020304" pitchFamily="18" charset="0"/>
              </a:rPr>
              <a:t>Outcomes: Patient Harm &amp; Mortality</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33C0EF3-D979-DB3F-7CD9-F53217BF1FF4}"/>
              </a:ext>
            </a:extLst>
          </p:cNvPr>
          <p:cNvSpPr>
            <a:spLocks noGrp="1"/>
          </p:cNvSpPr>
          <p:nvPr>
            <p:ph sz="half" idx="1"/>
          </p:nvPr>
        </p:nvSpPr>
        <p:spPr/>
        <p:txBody>
          <a:bodyPr>
            <a:noAutofit/>
          </a:bodyPr>
          <a:lstStyle/>
          <a:p>
            <a:pPr fontAlgn="base"/>
            <a:r>
              <a:rPr lang="en-US" sz="1600" dirty="0">
                <a:latin typeface="Times New Roman" panose="02020603050405020304" pitchFamily="18" charset="0"/>
                <a:cs typeface="Times New Roman" panose="02020603050405020304" pitchFamily="18" charset="0"/>
              </a:rPr>
              <a:t>Francis' report predicted between 400 and 1200 excess deaths between the years 2005 and 2009  (theguardian.com, 2013).</a:t>
            </a:r>
          </a:p>
          <a:p>
            <a:pPr fontAlgn="base"/>
            <a:r>
              <a:rPr lang="en-US" sz="1600" dirty="0">
                <a:latin typeface="Times New Roman" panose="02020603050405020304" pitchFamily="18" charset="0"/>
                <a:cs typeface="Times New Roman" panose="02020603050405020304" pitchFamily="18" charset="0"/>
              </a:rPr>
              <a:t>There were a lot of patients who became dehydrated, malnourished, and neglected.</a:t>
            </a:r>
          </a:p>
          <a:p>
            <a:pPr fontAlgn="base"/>
            <a:r>
              <a:rPr lang="en-US" sz="1600" dirty="0">
                <a:latin typeface="Times New Roman" panose="02020603050405020304" pitchFamily="18" charset="0"/>
                <a:cs typeface="Times New Roman" panose="02020603050405020304" pitchFamily="18" charset="0"/>
              </a:rPr>
              <a:t>The dignity of patients was taken away; others were left with dirty sheets or feces.</a:t>
            </a:r>
          </a:p>
          <a:p>
            <a:pPr fontAlgn="base"/>
            <a:r>
              <a:rPr lang="en-US" sz="1600" dirty="0">
                <a:latin typeface="Times New Roman" panose="02020603050405020304" pitchFamily="18" charset="0"/>
                <a:cs typeface="Times New Roman" panose="02020603050405020304" pitchFamily="18" charset="0"/>
              </a:rPr>
              <a:t>Families were suffering a lot emotionally and psychologically.</a:t>
            </a:r>
          </a:p>
          <a:p>
            <a:pPr fontAlgn="base"/>
            <a:r>
              <a:rPr lang="en-US" sz="1600" dirty="0">
                <a:latin typeface="Times New Roman" panose="02020603050405020304" pitchFamily="18" charset="0"/>
                <a:cs typeface="Times New Roman" panose="02020603050405020304" pitchFamily="18" charset="0"/>
              </a:rPr>
              <a:t>The scandal had a devastating impact on the confidence of the population towards the NHS, both in the region and the entire country.</a:t>
            </a:r>
          </a:p>
          <a:p>
            <a:pPr marL="0" indent="0">
              <a:buNone/>
            </a:pPr>
            <a:endParaRPr lang="en-US" sz="1600" dirty="0">
              <a:latin typeface="Times New Roman" panose="02020603050405020304" pitchFamily="18" charset="0"/>
              <a:cs typeface="Times New Roman" panose="02020603050405020304" pitchFamily="18" charset="0"/>
            </a:endParaRPr>
          </a:p>
        </p:txBody>
      </p:sp>
      <p:pic>
        <p:nvPicPr>
          <p:cNvPr id="6146" name="Picture 2">
            <a:extLst>
              <a:ext uri="{FF2B5EF4-FFF2-40B4-BE49-F238E27FC236}">
                <a16:creationId xmlns:a16="http://schemas.microsoft.com/office/drawing/2014/main" id="{00F50BF5-401A-BA9F-55A3-F5E3F18CF20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648200" y="1382712"/>
            <a:ext cx="4038600" cy="3028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9822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0B20E3-7D68-B1C5-09A4-66D16599CB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33DD64-9989-B350-7FAC-4F97EDA279A6}"/>
              </a:ext>
            </a:extLst>
          </p:cNvPr>
          <p:cNvSpPr>
            <a:spLocks noGrp="1"/>
          </p:cNvSpPr>
          <p:nvPr>
            <p:ph type="title"/>
          </p:nvPr>
        </p:nvSpPr>
        <p:spPr/>
        <p:txBody>
          <a:bodyPr>
            <a:normAutofit/>
          </a:bodyPr>
          <a:lstStyle/>
          <a:p>
            <a:pPr algn="l"/>
            <a:r>
              <a:rPr lang="en-US" sz="3200" b="1" dirty="0">
                <a:latin typeface="Times New Roman" panose="02020603050405020304" pitchFamily="18" charset="0"/>
                <a:cs typeface="Times New Roman" panose="02020603050405020304" pitchFamily="18" charset="0"/>
              </a:rPr>
              <a:t>Root-Cause Analysis (Fishbone)</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1A120C4-143B-6356-08C6-D2313297CFA3}"/>
              </a:ext>
            </a:extLst>
          </p:cNvPr>
          <p:cNvSpPr>
            <a:spLocks noGrp="1"/>
          </p:cNvSpPr>
          <p:nvPr>
            <p:ph sz="half" idx="1"/>
          </p:nvPr>
        </p:nvSpPr>
        <p:spPr/>
        <p:txBody>
          <a:bodyPr>
            <a:normAutofit/>
          </a:bodyPr>
          <a:lstStyle/>
          <a:p>
            <a:pPr fontAlgn="base"/>
            <a:r>
              <a:rPr lang="en-US" sz="1600" dirty="0">
                <a:latin typeface="Times New Roman" panose="02020603050405020304" pitchFamily="18" charset="0"/>
                <a:cs typeface="Times New Roman" panose="02020603050405020304" pitchFamily="18" charset="0"/>
              </a:rPr>
              <a:t>People: poor leadership, low morale, and understaffed.</a:t>
            </a:r>
          </a:p>
          <a:p>
            <a:pPr fontAlgn="base"/>
            <a:r>
              <a:rPr lang="en-US" sz="1600" dirty="0">
                <a:latin typeface="Times New Roman" panose="02020603050405020304" pitchFamily="18" charset="0"/>
                <a:cs typeface="Times New Roman" panose="02020603050405020304" pitchFamily="18" charset="0"/>
              </a:rPr>
              <a:t>Process: the absence of escalation, ineffective incident reporting, and low-quality care pathways.</a:t>
            </a:r>
          </a:p>
          <a:p>
            <a:pPr fontAlgn="base"/>
            <a:r>
              <a:rPr lang="en-US" sz="1600" dirty="0">
                <a:latin typeface="Times New Roman" panose="02020603050405020304" pitchFamily="18" charset="0"/>
                <a:cs typeface="Times New Roman" panose="02020603050405020304" pitchFamily="18" charset="0"/>
              </a:rPr>
              <a:t>Policy: poor implementation of quality policies, disjointed control.</a:t>
            </a:r>
          </a:p>
          <a:p>
            <a:pPr fontAlgn="base"/>
            <a:r>
              <a:rPr lang="en-US" sz="1600" dirty="0">
                <a:latin typeface="Times New Roman" panose="02020603050405020304" pitchFamily="18" charset="0"/>
                <a:cs typeface="Times New Roman" panose="02020603050405020304" pitchFamily="18" charset="0"/>
              </a:rPr>
              <a:t>Environment: resource limitation, overcrowded wards.</a:t>
            </a:r>
          </a:p>
          <a:p>
            <a:pPr fontAlgn="base"/>
            <a:r>
              <a:rPr lang="en-US" sz="1600" dirty="0">
                <a:latin typeface="Times New Roman" panose="02020603050405020304" pitchFamily="18" charset="0"/>
                <a:cs typeface="Times New Roman" panose="02020603050405020304" pitchFamily="18" charset="0"/>
              </a:rPr>
              <a:t>Governance/Management: priorities of cost-cutting, inactivity of boards.</a:t>
            </a:r>
          </a:p>
        </p:txBody>
      </p:sp>
      <p:pic>
        <p:nvPicPr>
          <p:cNvPr id="7170" name="Picture 2">
            <a:extLst>
              <a:ext uri="{FF2B5EF4-FFF2-40B4-BE49-F238E27FC236}">
                <a16:creationId xmlns:a16="http://schemas.microsoft.com/office/drawing/2014/main" id="{B06A7662-F182-B83F-26E6-1A6194F3DD4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648200" y="1398154"/>
            <a:ext cx="4038600" cy="2998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4665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5EDB18-E07A-E821-63D4-5DF59CFBA9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AB8557-3116-CA89-BCC9-A7998DF856E0}"/>
              </a:ext>
            </a:extLst>
          </p:cNvPr>
          <p:cNvSpPr>
            <a:spLocks noGrp="1"/>
          </p:cNvSpPr>
          <p:nvPr>
            <p:ph type="title"/>
          </p:nvPr>
        </p:nvSpPr>
        <p:spPr/>
        <p:txBody>
          <a:bodyPr>
            <a:normAutofit/>
          </a:bodyPr>
          <a:lstStyle/>
          <a:p>
            <a:pPr algn="l"/>
            <a:r>
              <a:rPr lang="en-US" sz="3200" b="1" dirty="0">
                <a:latin typeface="Times New Roman" panose="02020603050405020304" pitchFamily="18" charset="0"/>
                <a:cs typeface="Times New Roman" panose="02020603050405020304" pitchFamily="18" charset="0"/>
              </a:rPr>
              <a:t>Swiss-Cheese Model of Safety Failures</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0BCCBD6-6226-1D7A-1301-2F52C493D9AE}"/>
              </a:ext>
            </a:extLst>
          </p:cNvPr>
          <p:cNvSpPr>
            <a:spLocks noGrp="1"/>
          </p:cNvSpPr>
          <p:nvPr>
            <p:ph sz="half" idx="1"/>
          </p:nvPr>
        </p:nvSpPr>
        <p:spPr/>
        <p:txBody>
          <a:bodyPr>
            <a:normAutofit fontScale="62500" lnSpcReduction="20000"/>
          </a:bodyPr>
          <a:lstStyle/>
          <a:p>
            <a:pPr fontAlgn="base"/>
            <a:r>
              <a:rPr lang="en-US" dirty="0" err="1">
                <a:latin typeface="Times New Roman" panose="02020603050405020304" pitchFamily="18" charset="0"/>
                <a:cs typeface="Times New Roman" panose="02020603050405020304" pitchFamily="18" charset="0"/>
              </a:rPr>
              <a:t>Organisational</a:t>
            </a:r>
            <a:r>
              <a:rPr lang="en-US" dirty="0">
                <a:latin typeface="Times New Roman" panose="02020603050405020304" pitchFamily="18" charset="0"/>
                <a:cs typeface="Times New Roman" panose="02020603050405020304" pitchFamily="18" charset="0"/>
              </a:rPr>
              <a:t> layer: The Board is incompetent in taking action on risk.</a:t>
            </a:r>
          </a:p>
          <a:p>
            <a:pPr fontAlgn="base"/>
            <a:r>
              <a:rPr lang="en-US" dirty="0">
                <a:latin typeface="Times New Roman" panose="02020603050405020304" pitchFamily="18" charset="0"/>
                <a:cs typeface="Times New Roman" panose="02020603050405020304" pitchFamily="18" charset="0"/>
              </a:rPr>
              <a:t>Regulatory layer: The external regulators were not able to spot or intervene in time (Smith, and Chambers, 2019).</a:t>
            </a:r>
          </a:p>
          <a:p>
            <a:pPr fontAlgn="base"/>
            <a:r>
              <a:rPr lang="en-US" dirty="0">
                <a:latin typeface="Times New Roman" panose="02020603050405020304" pitchFamily="18" charset="0"/>
                <a:cs typeface="Times New Roman" panose="02020603050405020304" pitchFamily="18" charset="0"/>
              </a:rPr>
              <a:t>Team layer: Low communication level, no escalation.</a:t>
            </a:r>
          </a:p>
          <a:p>
            <a:pPr fontAlgn="base"/>
            <a:r>
              <a:rPr lang="en-US" dirty="0">
                <a:latin typeface="Times New Roman" panose="02020603050405020304" pitchFamily="18" charset="0"/>
                <a:cs typeface="Times New Roman" panose="02020603050405020304" pitchFamily="18" charset="0"/>
              </a:rPr>
              <a:t>Process layer: Neglect of essential care - hygiene, nutrition.</a:t>
            </a:r>
          </a:p>
          <a:p>
            <a:pPr fontAlgn="base"/>
            <a:r>
              <a:rPr lang="en-US" dirty="0">
                <a:latin typeface="Times New Roman" panose="02020603050405020304" pitchFamily="18" charset="0"/>
                <a:cs typeface="Times New Roman" panose="02020603050405020304" pitchFamily="18" charset="0"/>
              </a:rPr>
              <a:t>Individual layer: Burnout, apathy, and absence of </a:t>
            </a:r>
            <a:r>
              <a:rPr lang="en-US" dirty="0" err="1">
                <a:latin typeface="Times New Roman" panose="02020603050405020304" pitchFamily="18" charset="0"/>
                <a:cs typeface="Times New Roman" panose="02020603050405020304" pitchFamily="18" charset="0"/>
              </a:rPr>
              <a:t>candour</a:t>
            </a:r>
            <a:r>
              <a:rPr lang="en-US" dirty="0">
                <a:latin typeface="Times New Roman" panose="02020603050405020304" pitchFamily="18" charset="0"/>
                <a:cs typeface="Times New Roman" panose="02020603050405020304" pitchFamily="18" charset="0"/>
              </a:rPr>
              <a:t> among staff.</a:t>
            </a:r>
          </a:p>
          <a:p>
            <a:pPr marL="0" indent="0">
              <a:buNone/>
            </a:pPr>
            <a:endParaRPr lang="en-US" dirty="0">
              <a:latin typeface="Times New Roman" panose="02020603050405020304" pitchFamily="18" charset="0"/>
              <a:cs typeface="Times New Roman" panose="02020603050405020304" pitchFamily="18" charset="0"/>
            </a:endParaRPr>
          </a:p>
        </p:txBody>
      </p:sp>
      <p:pic>
        <p:nvPicPr>
          <p:cNvPr id="8194" name="Picture 2">
            <a:extLst>
              <a:ext uri="{FF2B5EF4-FFF2-40B4-BE49-F238E27FC236}">
                <a16:creationId xmlns:a16="http://schemas.microsoft.com/office/drawing/2014/main" id="{A6479A3A-1A89-CC12-ADAB-ED0CFCF4C131}"/>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648200" y="1420502"/>
            <a:ext cx="4038600" cy="2953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9563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E4F269-B753-5D11-89E0-D79A54435B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B7D7D9-B858-F1C8-84F8-75D501E1EE74}"/>
              </a:ext>
            </a:extLst>
          </p:cNvPr>
          <p:cNvSpPr>
            <a:spLocks noGrp="1"/>
          </p:cNvSpPr>
          <p:nvPr>
            <p:ph type="title"/>
          </p:nvPr>
        </p:nvSpPr>
        <p:spPr/>
        <p:txBody>
          <a:bodyPr>
            <a:normAutofit/>
          </a:bodyPr>
          <a:lstStyle/>
          <a:p>
            <a:pPr algn="l"/>
            <a:r>
              <a:rPr lang="en-US" sz="3200" b="1" dirty="0">
                <a:latin typeface="Times New Roman" panose="02020603050405020304" pitchFamily="18" charset="0"/>
                <a:cs typeface="Times New Roman" panose="02020603050405020304" pitchFamily="18" charset="0"/>
              </a:rPr>
              <a:t>Policy &amp; Reform Recommendations</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6455088-F3B5-5C76-ED03-BC0063D748C1}"/>
              </a:ext>
            </a:extLst>
          </p:cNvPr>
          <p:cNvSpPr>
            <a:spLocks noGrp="1"/>
          </p:cNvSpPr>
          <p:nvPr>
            <p:ph sz="half" idx="1"/>
          </p:nvPr>
        </p:nvSpPr>
        <p:spPr/>
        <p:txBody>
          <a:bodyPr>
            <a:normAutofit fontScale="62500" lnSpcReduction="20000"/>
          </a:bodyPr>
          <a:lstStyle/>
          <a:p>
            <a:pPr fontAlgn="base"/>
            <a:r>
              <a:rPr lang="en-US" dirty="0">
                <a:latin typeface="Times New Roman" panose="02020603050405020304" pitchFamily="18" charset="0"/>
                <a:cs typeface="Times New Roman" panose="02020603050405020304" pitchFamily="18" charset="0"/>
              </a:rPr>
              <a:t>Francis suggested one unified finance + quality regulator.</a:t>
            </a:r>
          </a:p>
          <a:p>
            <a:pPr fontAlgn="base"/>
            <a:r>
              <a:rPr lang="en-US" dirty="0">
                <a:latin typeface="Times New Roman" panose="02020603050405020304" pitchFamily="18" charset="0"/>
                <a:cs typeface="Times New Roman" panose="02020603050405020304" pitchFamily="18" charset="0"/>
              </a:rPr>
              <a:t>Bring in a legislative requirement of </a:t>
            </a:r>
            <a:r>
              <a:rPr lang="en-US" dirty="0" err="1">
                <a:latin typeface="Times New Roman" panose="02020603050405020304" pitchFamily="18" charset="0"/>
                <a:cs typeface="Times New Roman" panose="02020603050405020304" pitchFamily="18" charset="0"/>
              </a:rPr>
              <a:t>candour</a:t>
            </a:r>
            <a:r>
              <a:rPr lang="en-US" dirty="0">
                <a:latin typeface="Times New Roman" panose="02020603050405020304" pitchFamily="18" charset="0"/>
                <a:cs typeface="Times New Roman" panose="02020603050405020304" pitchFamily="18" charset="0"/>
              </a:rPr>
              <a:t>: personnel should be willing to share errors (theguardian.com, 2013).</a:t>
            </a:r>
          </a:p>
          <a:p>
            <a:pPr fontAlgn="base"/>
            <a:r>
              <a:rPr lang="en-US" dirty="0">
                <a:latin typeface="Times New Roman" panose="02020603050405020304" pitchFamily="18" charset="0"/>
                <a:cs typeface="Times New Roman" panose="02020603050405020304" pitchFamily="18" charset="0"/>
              </a:rPr>
              <a:t>Enhance board accountability and clinical governance.</a:t>
            </a:r>
          </a:p>
          <a:p>
            <a:pPr fontAlgn="base"/>
            <a:r>
              <a:rPr lang="en-US" dirty="0">
                <a:latin typeface="Times New Roman" panose="02020603050405020304" pitchFamily="18" charset="0"/>
                <a:cs typeface="Times New Roman" panose="02020603050405020304" pitchFamily="18" charset="0"/>
              </a:rPr>
              <a:t>Enhance staffing and competence, particularly nurses.</a:t>
            </a:r>
          </a:p>
          <a:p>
            <a:pPr fontAlgn="base"/>
            <a:r>
              <a:rPr lang="en-US" dirty="0">
                <a:latin typeface="Times New Roman" panose="02020603050405020304" pitchFamily="18" charset="0"/>
                <a:cs typeface="Times New Roman" panose="02020603050405020304" pitchFamily="18" charset="0"/>
              </a:rPr>
              <a:t>Cultivate a safety-culture of transparency, learning, and openness.</a:t>
            </a:r>
          </a:p>
          <a:p>
            <a:pPr marL="0" indent="0">
              <a:buNone/>
            </a:pPr>
            <a:endParaRPr lang="en-US" dirty="0">
              <a:latin typeface="Times New Roman" panose="02020603050405020304" pitchFamily="18" charset="0"/>
              <a:cs typeface="Times New Roman" panose="02020603050405020304" pitchFamily="18" charset="0"/>
            </a:endParaRPr>
          </a:p>
        </p:txBody>
      </p:sp>
      <p:pic>
        <p:nvPicPr>
          <p:cNvPr id="9218" name="Picture 2">
            <a:extLst>
              <a:ext uri="{FF2B5EF4-FFF2-40B4-BE49-F238E27FC236}">
                <a16:creationId xmlns:a16="http://schemas.microsoft.com/office/drawing/2014/main" id="{C806EC6B-F1DB-207D-555F-4B7C8DDAA911}"/>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4648200" y="1769219"/>
            <a:ext cx="4038600" cy="2255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7305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CA28D3-5672-610D-69BD-E212C08814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A987A1-3693-70B1-3A56-24635E64A871}"/>
              </a:ext>
            </a:extLst>
          </p:cNvPr>
          <p:cNvSpPr>
            <a:spLocks noGrp="1"/>
          </p:cNvSpPr>
          <p:nvPr>
            <p:ph type="title"/>
          </p:nvPr>
        </p:nvSpPr>
        <p:spPr/>
        <p:txBody>
          <a:bodyPr>
            <a:normAutofit/>
          </a:bodyPr>
          <a:lstStyle/>
          <a:p>
            <a:pPr algn="l"/>
            <a:r>
              <a:rPr lang="en-US" sz="3200" b="1" dirty="0">
                <a:latin typeface="Times New Roman" panose="02020603050405020304" pitchFamily="18" charset="0"/>
                <a:cs typeface="Times New Roman" panose="02020603050405020304" pitchFamily="18" charset="0"/>
              </a:rPr>
              <a:t>Impact &amp; Lessons for Quality Improvement</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E60DD24-47CB-5E0F-F6A3-DC0C8F65F07C}"/>
              </a:ext>
            </a:extLst>
          </p:cNvPr>
          <p:cNvSpPr>
            <a:spLocks noGrp="1"/>
          </p:cNvSpPr>
          <p:nvPr>
            <p:ph sz="half" idx="1"/>
          </p:nvPr>
        </p:nvSpPr>
        <p:spPr/>
        <p:txBody>
          <a:bodyPr>
            <a:normAutofit fontScale="62500" lnSpcReduction="20000"/>
          </a:bodyPr>
          <a:lstStyle/>
          <a:p>
            <a:pPr fontAlgn="base"/>
            <a:r>
              <a:rPr lang="en-US" dirty="0">
                <a:latin typeface="Times New Roman" panose="02020603050405020304" pitchFamily="18" charset="0"/>
                <a:cs typeface="Times New Roman" panose="02020603050405020304" pitchFamily="18" charset="0"/>
              </a:rPr>
              <a:t>The scandal changed the standards of NHS safety culture and governance.</a:t>
            </a:r>
          </a:p>
          <a:p>
            <a:pPr fontAlgn="base"/>
            <a:r>
              <a:rPr lang="en-US" dirty="0">
                <a:latin typeface="Times New Roman" panose="02020603050405020304" pitchFamily="18" charset="0"/>
                <a:cs typeface="Times New Roman" panose="02020603050405020304" pitchFamily="18" charset="0"/>
              </a:rPr>
              <a:t>Induced focus on patient-</a:t>
            </a:r>
            <a:r>
              <a:rPr lang="en-US" dirty="0" err="1">
                <a:latin typeface="Times New Roman" panose="02020603050405020304" pitchFamily="18" charset="0"/>
                <a:cs typeface="Times New Roman" panose="02020603050405020304" pitchFamily="18" charset="0"/>
              </a:rPr>
              <a:t>centred</a:t>
            </a:r>
            <a:r>
              <a:rPr lang="en-US" dirty="0">
                <a:latin typeface="Times New Roman" panose="02020603050405020304" pitchFamily="18" charset="0"/>
                <a:cs typeface="Times New Roman" panose="02020603050405020304" pitchFamily="18" charset="0"/>
              </a:rPr>
              <a:t> care and openness.</a:t>
            </a:r>
          </a:p>
          <a:p>
            <a:pPr fontAlgn="base"/>
            <a:r>
              <a:rPr lang="en-US" dirty="0">
                <a:latin typeface="Times New Roman" panose="02020603050405020304" pitchFamily="18" charset="0"/>
                <a:cs typeface="Times New Roman" panose="02020603050405020304" pitchFamily="18" charset="0"/>
              </a:rPr>
              <a:t>Driven by regulation and heightened attention of NHS trusts.</a:t>
            </a:r>
          </a:p>
          <a:p>
            <a:pPr fontAlgn="base"/>
            <a:r>
              <a:rPr lang="en-US" dirty="0">
                <a:latin typeface="Times New Roman" panose="02020603050405020304" pitchFamily="18" charset="0"/>
                <a:cs typeface="Times New Roman" panose="02020603050405020304" pitchFamily="18" charset="0"/>
              </a:rPr>
              <a:t>Emphasized the importance of good leadership in ensuring quality.</a:t>
            </a:r>
          </a:p>
          <a:p>
            <a:pPr fontAlgn="base"/>
            <a:r>
              <a:rPr lang="en-US" dirty="0">
                <a:latin typeface="Times New Roman" panose="02020603050405020304" pitchFamily="18" charset="0"/>
                <a:cs typeface="Times New Roman" panose="02020603050405020304" pitchFamily="18" charset="0"/>
              </a:rPr>
              <a:t>Proven that patient safety should not be in the backseat to financial goals.</a:t>
            </a:r>
          </a:p>
          <a:p>
            <a:pPr marL="0" indent="0">
              <a:buNone/>
            </a:pPr>
            <a:endParaRPr lang="en-US" dirty="0">
              <a:latin typeface="Times New Roman" panose="02020603050405020304" pitchFamily="18" charset="0"/>
              <a:cs typeface="Times New Roman" panose="02020603050405020304" pitchFamily="18" charset="0"/>
            </a:endParaRPr>
          </a:p>
        </p:txBody>
      </p:sp>
      <p:pic>
        <p:nvPicPr>
          <p:cNvPr id="10244" name="Picture 4">
            <a:extLst>
              <a:ext uri="{FF2B5EF4-FFF2-40B4-BE49-F238E27FC236}">
                <a16:creationId xmlns:a16="http://schemas.microsoft.com/office/drawing/2014/main" id="{8B7F9F0D-6CA8-0E7C-1503-3C2AAD0C4F47}"/>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4648200" y="1887537"/>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8629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13375-B9BF-BC81-DE62-346563A10A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423EBF-38C7-3BDA-0768-33C16631ADDF}"/>
              </a:ext>
            </a:extLst>
          </p:cNvPr>
          <p:cNvSpPr>
            <a:spLocks noGrp="1"/>
          </p:cNvSpPr>
          <p:nvPr>
            <p:ph type="title"/>
          </p:nvPr>
        </p:nvSpPr>
        <p:spPr/>
        <p:txBody>
          <a:bodyPr>
            <a:normAutofit/>
          </a:bodyPr>
          <a:lstStyle/>
          <a:p>
            <a:pPr algn="l"/>
            <a:r>
              <a:rPr lang="en-US" b="1" dirty="0">
                <a:latin typeface="Times New Roman" panose="02020603050405020304" pitchFamily="18" charset="0"/>
                <a:cs typeface="Times New Roman" panose="02020603050405020304" pitchFamily="18" charset="0"/>
              </a:rPr>
              <a:t>Reference List</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7C83442-0B96-017A-B4EA-2B44D1EF2EE9}"/>
              </a:ext>
            </a:extLst>
          </p:cNvPr>
          <p:cNvSpPr>
            <a:spLocks noGrp="1"/>
          </p:cNvSpPr>
          <p:nvPr>
            <p:ph sz="half" idx="1"/>
          </p:nvPr>
        </p:nvSpPr>
        <p:spPr>
          <a:xfrm>
            <a:off x="457200" y="1350110"/>
            <a:ext cx="8229600" cy="3394472"/>
          </a:xfrm>
        </p:spPr>
        <p:txBody>
          <a:bodyPr>
            <a:noAutofit/>
          </a:bodyPr>
          <a:lstStyle/>
          <a:p>
            <a:r>
              <a:rPr lang="en-US" sz="1600" u="sng" dirty="0">
                <a:latin typeface="Times New Roman" panose="02020603050405020304" pitchFamily="18" charset="0"/>
                <a:cs typeface="Times New Roman" panose="02020603050405020304" pitchFamily="18" charset="0"/>
                <a:hlinkClick r:id="rId2"/>
              </a:rPr>
              <a:t>theguardian.com</a:t>
            </a:r>
            <a:r>
              <a:rPr lang="en-US" sz="1600" dirty="0">
                <a:latin typeface="Times New Roman" panose="02020603050405020304" pitchFamily="18" charset="0"/>
                <a:cs typeface="Times New Roman" panose="02020603050405020304" pitchFamily="18" charset="0"/>
              </a:rPr>
              <a:t> Available at: </a:t>
            </a:r>
            <a:r>
              <a:rPr lang="en-US" sz="1600" u="sng" dirty="0">
                <a:latin typeface="Times New Roman" panose="02020603050405020304" pitchFamily="18" charset="0"/>
                <a:cs typeface="Times New Roman" panose="02020603050405020304" pitchFamily="18" charset="0"/>
                <a:hlinkClick r:id="rId2"/>
              </a:rPr>
              <a:t>https://www.theguardian.com/society/2013/feb/06/mid-staffs-hospital-scandal-guide</a:t>
            </a:r>
            <a:endParaRPr lang="en-US" sz="1600" dirty="0">
              <a:latin typeface="Times New Roman" panose="02020603050405020304" pitchFamily="18" charset="0"/>
              <a:cs typeface="Times New Roman" panose="02020603050405020304" pitchFamily="18" charset="0"/>
            </a:endParaRPr>
          </a:p>
          <a:p>
            <a:r>
              <a:rPr lang="en-US" sz="1600" u="sng" dirty="0">
                <a:latin typeface="Times New Roman" panose="02020603050405020304" pitchFamily="18" charset="0"/>
                <a:cs typeface="Times New Roman" panose="02020603050405020304" pitchFamily="18" charset="0"/>
                <a:hlinkClick r:id="rId3"/>
              </a:rPr>
              <a:t>psnet.ahrq.gov</a:t>
            </a:r>
            <a:r>
              <a:rPr lang="en-US" sz="1600" dirty="0">
                <a:latin typeface="Times New Roman" panose="02020603050405020304" pitchFamily="18" charset="0"/>
                <a:cs typeface="Times New Roman" panose="02020603050405020304" pitchFamily="18" charset="0"/>
              </a:rPr>
              <a:t> Available at: </a:t>
            </a:r>
            <a:r>
              <a:rPr lang="en-US" sz="1600" u="sng" dirty="0">
                <a:latin typeface="Times New Roman" panose="02020603050405020304" pitchFamily="18" charset="0"/>
                <a:cs typeface="Times New Roman" panose="02020603050405020304" pitchFamily="18" charset="0"/>
                <a:hlinkClick r:id="rId4"/>
              </a:rPr>
              <a:t>https://psnet.ahrq.gov/issue/report-mid-staffordshire-nhs-foundation-trust-public-inquiry</a:t>
            </a:r>
            <a:r>
              <a:rPr lang="en-US" sz="1600" dirty="0">
                <a:latin typeface="Times New Roman" panose="02020603050405020304" pitchFamily="18" charset="0"/>
                <a:cs typeface="Times New Roman" panose="02020603050405020304" pitchFamily="18" charset="0"/>
              </a:rPr>
              <a:t>. </a:t>
            </a:r>
          </a:p>
          <a:p>
            <a:r>
              <a:rPr lang="en-US" sz="1600" dirty="0">
                <a:latin typeface="Times New Roman" panose="02020603050405020304" pitchFamily="18" charset="0"/>
                <a:cs typeface="Times New Roman" panose="02020603050405020304" pitchFamily="18" charset="0"/>
              </a:rPr>
              <a:t>Smith, J. and Chambers, N., 2019. Mid Staffordshire: A case study of failed governance and leadership?. </a:t>
            </a:r>
            <a:r>
              <a:rPr lang="en-US" sz="1600" i="1" dirty="0">
                <a:latin typeface="Times New Roman" panose="02020603050405020304" pitchFamily="18" charset="0"/>
                <a:cs typeface="Times New Roman" panose="02020603050405020304" pitchFamily="18" charset="0"/>
              </a:rPr>
              <a:t>The Political Quarterly</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90</a:t>
            </a:r>
            <a:r>
              <a:rPr lang="en-US" sz="1600" dirty="0">
                <a:latin typeface="Times New Roman" panose="02020603050405020304" pitchFamily="18" charset="0"/>
                <a:cs typeface="Times New Roman" panose="02020603050405020304" pitchFamily="18" charset="0"/>
              </a:rPr>
              <a:t>(2), pp.194-201. Available at: </a:t>
            </a:r>
            <a:r>
              <a:rPr lang="en-US" sz="1600" u="sng" dirty="0">
                <a:latin typeface="Times New Roman" panose="02020603050405020304" pitchFamily="18" charset="0"/>
                <a:cs typeface="Times New Roman" panose="02020603050405020304" pitchFamily="18" charset="0"/>
                <a:hlinkClick r:id="rId5"/>
              </a:rPr>
              <a:t>https://research.birmingham.ac.uk/files/75198741/Smith_and_Chambers_Political_Quarterly_re_boards_and_Francis_2019.pdf</a:t>
            </a:r>
            <a:r>
              <a:rPr lang="en-US" sz="1600" dirty="0">
                <a:latin typeface="Times New Roman" panose="02020603050405020304" pitchFamily="18" charset="0"/>
                <a:cs typeface="Times New Roman" panose="02020603050405020304" pitchFamily="18" charset="0"/>
              </a:rPr>
              <a:t>. </a:t>
            </a:r>
          </a:p>
          <a:p>
            <a:r>
              <a:rPr lang="en-US" sz="1600" u="sng" dirty="0">
                <a:latin typeface="Times New Roman" panose="02020603050405020304" pitchFamily="18" charset="0"/>
                <a:cs typeface="Times New Roman" panose="02020603050405020304" pitchFamily="18" charset="0"/>
                <a:hlinkClick r:id="rId6"/>
              </a:rPr>
              <a:t>hansard.parliament.uk</a:t>
            </a:r>
            <a:r>
              <a:rPr lang="en-US" sz="1600" dirty="0">
                <a:latin typeface="Times New Roman" panose="02020603050405020304" pitchFamily="18" charset="0"/>
                <a:cs typeface="Times New Roman" panose="02020603050405020304" pitchFamily="18" charset="0"/>
              </a:rPr>
              <a:t> Available at: </a:t>
            </a:r>
            <a:r>
              <a:rPr lang="en-US" sz="1600" u="sng" dirty="0">
                <a:latin typeface="Times New Roman" panose="02020603050405020304" pitchFamily="18" charset="0"/>
                <a:cs typeface="Times New Roman" panose="02020603050405020304" pitchFamily="18" charset="0"/>
                <a:hlinkClick r:id="rId6"/>
              </a:rPr>
              <a:t>https://hansard.parliament.uk/commons/2014-03-05/debates/14030569000001/FrancisReport</a:t>
            </a:r>
            <a:r>
              <a:rPr lang="en-US" sz="1600" dirty="0">
                <a:latin typeface="Times New Roman" panose="02020603050405020304" pitchFamily="18" charset="0"/>
                <a:cs typeface="Times New Roman" panose="02020603050405020304" pitchFamily="18" charset="0"/>
              </a:rPr>
              <a:t>. </a:t>
            </a:r>
          </a:p>
          <a:p>
            <a:r>
              <a:rPr lang="en-US" sz="1600" dirty="0">
                <a:latin typeface="Times New Roman" panose="02020603050405020304" pitchFamily="18" charset="0"/>
                <a:cs typeface="Times New Roman" panose="02020603050405020304" pitchFamily="18" charset="0"/>
              </a:rPr>
              <a:t>Li, J., Meng, Y., Ma, L., Du, S., Zhu, H., Pei, Q. and Shen, X., 2021. A federated learning based privacy-preserving smart healthcare system. </a:t>
            </a:r>
            <a:r>
              <a:rPr lang="en-US" sz="1600" i="1" dirty="0">
                <a:latin typeface="Times New Roman" panose="02020603050405020304" pitchFamily="18" charset="0"/>
                <a:cs typeface="Times New Roman" panose="02020603050405020304" pitchFamily="18" charset="0"/>
              </a:rPr>
              <a:t>IEEE Transactions on Industrial Informatics</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18</a:t>
            </a:r>
            <a:r>
              <a:rPr lang="en-US" sz="1600" dirty="0">
                <a:latin typeface="Times New Roman" panose="02020603050405020304" pitchFamily="18" charset="0"/>
                <a:cs typeface="Times New Roman" panose="02020603050405020304" pitchFamily="18" charset="0"/>
              </a:rPr>
              <a:t>(3). Available at: </a:t>
            </a:r>
            <a:r>
              <a:rPr lang="en-US" sz="1600" u="sng" dirty="0">
                <a:latin typeface="Times New Roman" panose="02020603050405020304" pitchFamily="18" charset="0"/>
                <a:cs typeface="Times New Roman" panose="02020603050405020304" pitchFamily="18" charset="0"/>
                <a:hlinkClick r:id="rId7"/>
              </a:rPr>
              <a:t>https://www.uwaterloo.ca/scholar/sites/ca.scholar/files/sshen/files/li2021federated.pdf</a:t>
            </a:r>
            <a:r>
              <a:rPr lang="en-US" sz="16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5788441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2213</Words>
  <Application>Microsoft Office PowerPoint</Application>
  <PresentationFormat>On-screen Show (16:9)</PresentationFormat>
  <Paragraphs>88</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Office Theme</vt:lpstr>
      <vt:lpstr>MSc Public Health and Social Care in Practice: Mid Staffordshire NHS Foundation Trust (UK)</vt:lpstr>
      <vt:lpstr>Introduction to Mid Staffordshire Scandal</vt:lpstr>
      <vt:lpstr>Key Quality Failures</vt:lpstr>
      <vt:lpstr>Staffing &amp; Leadership Failures</vt:lpstr>
      <vt:lpstr>Organisational Culture</vt:lpstr>
      <vt:lpstr>Systems Failures</vt:lpstr>
      <vt:lpstr>Outcomes: Patient Harm &amp; Mortality</vt:lpstr>
      <vt:lpstr>Root-Cause Analysis (Fishbone)</vt:lpstr>
      <vt:lpstr>Swiss-Cheese Model of Safety Failures</vt:lpstr>
      <vt:lpstr>Policy &amp; Reform Recommendations</vt:lpstr>
      <vt:lpstr>Impact &amp; Lessons for Quality Improvement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2017-08-01T15:40:51Z</dcterms:created>
  <dcterms:modified xsi:type="dcterms:W3CDTF">2025-11-16T14:00:35Z</dcterms:modified>
</cp:coreProperties>
</file>