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9" r:id="rId1"/>
  </p:sldMasterIdLst>
  <p:sldIdLst>
    <p:sldId id="260" r:id="rId2"/>
    <p:sldId id="274" r:id="rId3"/>
    <p:sldId id="273" r:id="rId4"/>
    <p:sldId id="256" r:id="rId5"/>
    <p:sldId id="259" r:id="rId6"/>
    <p:sldId id="257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ry Grant-Wood" initials="RG" lastIdx="1" clrIdx="0">
    <p:extLst>
      <p:ext uri="{19B8F6BF-5375-455C-9EA6-DF929625EA0E}">
        <p15:presenceInfo xmlns:p15="http://schemas.microsoft.com/office/powerpoint/2012/main" userId="882a7042ec94d6c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5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56D30E-A9DC-4E18-8628-EB999782C8A4}" v="231" dt="2020-08-27T12:55:51.1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9989290050569497"/>
          <c:y val="2.3583339948738732E-2"/>
          <c:w val="0.59645357657384368"/>
          <c:h val="0.93514581514096851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326-4DB7-9615-5B9746264720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AC2-495F-B393-0C31E9A64FE2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4AC2-495F-B393-0C31E9A64FE2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4AC2-495F-B393-0C31E9A64FE2}"/>
              </c:ext>
            </c:extLst>
          </c:dPt>
          <c:dPt>
            <c:idx val="4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4AC2-495F-B393-0C31E9A64FE2}"/>
              </c:ext>
            </c:extLst>
          </c:dPt>
          <c:cat>
            <c:numRef>
              <c:f>Sheet1!$A$2:$A$6</c:f>
              <c:numCache>
                <c:formatCode>General</c:formatCode>
                <c:ptCount val="5"/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8.1999999999999993</c:v>
                </c:pt>
                <c:pt idx="1">
                  <c:v>3.2</c:v>
                </c:pt>
                <c:pt idx="2">
                  <c:v>1.5</c:v>
                </c:pt>
                <c:pt idx="3">
                  <c:v>0.9</c:v>
                </c:pt>
                <c:pt idx="4">
                  <c:v>0.7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26-4DB7-9615-5B97462647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93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91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47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304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085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663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43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65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849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50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690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8172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514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62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8588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27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619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2345051-2045-45DA-935E-2E3CA1A69ADC}" type="datetimeFigureOut">
              <a:rPr lang="en-US" smtClean="0"/>
              <a:t>8/27/2020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8377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75" r:id="rId16"/>
    <p:sldLayoutId id="21474840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A2F6A-E4C9-4CE9-B453-E7BE20A0F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4785" y="3920837"/>
            <a:ext cx="4250030" cy="2923307"/>
          </a:xfrm>
        </p:spPr>
        <p:txBody>
          <a:bodyPr>
            <a:normAutofit fontScale="40000" lnSpcReduction="20000"/>
          </a:bodyPr>
          <a:lstStyle/>
          <a:p>
            <a:pPr marL="36900" indent="0">
              <a:buNone/>
            </a:pPr>
            <a:endParaRPr lang="en-GB" sz="2400" dirty="0">
              <a:latin typeface="HP Simplified" panose="020B0604020204020204" pitchFamily="34" charset="0"/>
            </a:endParaRPr>
          </a:p>
          <a:p>
            <a:pPr marL="36900" indent="0">
              <a:buNone/>
            </a:pPr>
            <a:endParaRPr lang="en-GB" sz="2400" dirty="0">
              <a:latin typeface="HP Simplified" panose="020B0604020204020204" pitchFamily="34" charset="0"/>
            </a:endParaRPr>
          </a:p>
          <a:p>
            <a:pPr marL="36900" indent="0">
              <a:buNone/>
            </a:pPr>
            <a:r>
              <a:rPr lang="en-GB" sz="7400" dirty="0">
                <a:effectLst/>
                <a:latin typeface="HP Simplified" panose="020B0604020204020204" pitchFamily="34" charset="0"/>
              </a:rPr>
              <a:t>MA Music Business</a:t>
            </a:r>
          </a:p>
          <a:p>
            <a:pPr marL="36900" indent="0">
              <a:buNone/>
            </a:pPr>
            <a:r>
              <a:rPr lang="en-GB" sz="7400" dirty="0">
                <a:effectLst/>
                <a:latin typeface="HP Simplified" panose="020B0604020204020204" pitchFamily="34" charset="0"/>
              </a:rPr>
              <a:t>BMTY7006</a:t>
            </a:r>
          </a:p>
          <a:p>
            <a:pPr marL="36900" indent="0">
              <a:buNone/>
            </a:pPr>
            <a:endParaRPr lang="en-GB" sz="2400" dirty="0">
              <a:latin typeface="HP Simplified" panose="020B0604020204020204" pitchFamily="34" charset="0"/>
            </a:endParaRPr>
          </a:p>
          <a:p>
            <a:pPr marL="36900" indent="0">
              <a:buNone/>
            </a:pPr>
            <a:r>
              <a:rPr lang="en-GB" sz="4500" dirty="0">
                <a:latin typeface="HP Simplified" panose="020B0604020204020204" pitchFamily="34" charset="0"/>
              </a:rPr>
              <a:t>Discipline Tutor </a:t>
            </a:r>
            <a:r>
              <a:rPr lang="en-GB" sz="4500" i="1" dirty="0">
                <a:latin typeface="HP Simplified" panose="020B0604020204020204" pitchFamily="34" charset="0"/>
              </a:rPr>
              <a:t>- Steve Cole</a:t>
            </a:r>
          </a:p>
          <a:p>
            <a:pPr marL="36900" indent="0">
              <a:buNone/>
            </a:pPr>
            <a:r>
              <a:rPr lang="en-GB" sz="4500" i="1" dirty="0">
                <a:latin typeface="HP Simplified" panose="020B0604020204020204" pitchFamily="34" charset="0"/>
              </a:rPr>
              <a:t>Rory Grant-Wood </a:t>
            </a:r>
          </a:p>
          <a:p>
            <a:pPr marL="36900" indent="0">
              <a:buNone/>
            </a:pPr>
            <a:r>
              <a:rPr lang="en-GB" sz="4500" i="1" dirty="0">
                <a:latin typeface="HP Simplified" panose="020B0604020204020204" pitchFamily="34" charset="0"/>
              </a:rPr>
              <a:t>1909411</a:t>
            </a:r>
            <a:endParaRPr lang="en-GB" i="1" dirty="0">
              <a:latin typeface="HP Simplified" panose="020B0604020204020204" pitchFamily="34" charset="0"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86C375ED-8D5C-45C7-950C-D7644B110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064" y="217974"/>
            <a:ext cx="3193473" cy="319347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A31A1A-1396-4C4A-9BC6-036D969E44D9}"/>
              </a:ext>
            </a:extLst>
          </p:cNvPr>
          <p:cNvCxnSpPr>
            <a:cxnSpLocks/>
          </p:cNvCxnSpPr>
          <p:nvPr/>
        </p:nvCxnSpPr>
        <p:spPr>
          <a:xfrm>
            <a:off x="7467600" y="0"/>
            <a:ext cx="0" cy="685800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F595EE0-AA05-4ADA-8351-3E93F48C75B1}"/>
              </a:ext>
            </a:extLst>
          </p:cNvPr>
          <p:cNvCxnSpPr>
            <a:cxnSpLocks/>
          </p:cNvCxnSpPr>
          <p:nvPr/>
        </p:nvCxnSpPr>
        <p:spPr>
          <a:xfrm flipH="1">
            <a:off x="7467600" y="3934691"/>
            <a:ext cx="47244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F15B9B5-A09E-443D-B55C-AF9C5BB25DB0}"/>
              </a:ext>
            </a:extLst>
          </p:cNvPr>
          <p:cNvSpPr txBox="1">
            <a:spLocks/>
          </p:cNvSpPr>
          <p:nvPr/>
        </p:nvSpPr>
        <p:spPr>
          <a:xfrm>
            <a:off x="1026036" y="1118832"/>
            <a:ext cx="5261411" cy="507060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Font typeface="Wingdings 2" charset="2"/>
              <a:buNone/>
            </a:pPr>
            <a:r>
              <a:rPr lang="en-GB" sz="3600" b="1" dirty="0">
                <a:latin typeface="HP Simplified" panose="020B0604020204020204" pitchFamily="34" charset="0"/>
              </a:rPr>
              <a:t>Creative Business Project</a:t>
            </a:r>
          </a:p>
          <a:p>
            <a:pPr marL="36900" indent="0" algn="ctr">
              <a:buFont typeface="Wingdings 2" charset="2"/>
              <a:buNone/>
            </a:pPr>
            <a:r>
              <a:rPr lang="en-GB" sz="3200" b="1" dirty="0">
                <a:latin typeface="HP Simplified" panose="020B0604020204020204" pitchFamily="34" charset="0"/>
              </a:rPr>
              <a:t>Presentation</a:t>
            </a:r>
          </a:p>
          <a:p>
            <a:pPr marL="36900" indent="0">
              <a:buFont typeface="Wingdings 2" charset="2"/>
              <a:buNone/>
            </a:pPr>
            <a:endParaRPr lang="en-GB" sz="3600" b="1" dirty="0">
              <a:latin typeface="HP Simplified" panose="020B0604020204020204" pitchFamily="34" charset="0"/>
            </a:endParaRPr>
          </a:p>
          <a:p>
            <a:pPr marL="36900" indent="0" algn="ctr">
              <a:buFont typeface="Wingdings 2" charset="2"/>
              <a:buNone/>
            </a:pPr>
            <a:r>
              <a:rPr lang="en-GB" sz="5400" b="1" dirty="0">
                <a:solidFill>
                  <a:schemeClr val="tx1">
                    <a:lumMod val="85000"/>
                  </a:schemeClr>
                </a:solidFill>
                <a:latin typeface="Moonglade DEMO" panose="02000503000000000000" pitchFamily="2" charset="-18"/>
              </a:rPr>
              <a:t>‘LEGATO</a:t>
            </a:r>
            <a:r>
              <a:rPr lang="en-GB" sz="5400" b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’</a:t>
            </a:r>
          </a:p>
          <a:p>
            <a:pPr marL="36900" indent="0">
              <a:buFont typeface="Wingdings 2" charset="2"/>
              <a:buNone/>
            </a:pPr>
            <a:endParaRPr lang="en-GB" sz="2800" b="1" dirty="0">
              <a:latin typeface="HP Simplified" panose="020B0604020204020204" pitchFamily="34" charset="0"/>
            </a:endParaRPr>
          </a:p>
          <a:p>
            <a:pPr marL="36900" indent="0">
              <a:buFont typeface="Wingdings 2" charset="2"/>
              <a:buNone/>
            </a:pPr>
            <a:endParaRPr lang="en-GB" sz="2800" b="1" dirty="0"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248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33F9DFA-BF8C-43C7-8577-6D9B80EB1547}"/>
              </a:ext>
            </a:extLst>
          </p:cNvPr>
          <p:cNvSpPr txBox="1"/>
          <p:nvPr/>
        </p:nvSpPr>
        <p:spPr>
          <a:xfrm>
            <a:off x="1274617" y="1012954"/>
            <a:ext cx="834043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Independent Industry is large and continues to 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Lack of efficient communication and collaboration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Legato provides the solution </a:t>
            </a:r>
            <a:endParaRPr lang="en-GB" dirty="0"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571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CF7650-7342-48D6-999E-174C77B5F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2D286E-2458-46AD-B49E-911912F70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FA5A48-B7F8-4E2C-86A7-5924FEA1E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9236" y="0"/>
            <a:ext cx="74935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152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game, fish&#10;&#10;Description automatically generated">
            <a:extLst>
              <a:ext uri="{FF2B5EF4-FFF2-40B4-BE49-F238E27FC236}">
                <a16:creationId xmlns:a16="http://schemas.microsoft.com/office/drawing/2014/main" id="{3C1BA461-47E3-45B7-BA22-68E74B06F0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4159"/>
            <a:ext cx="12192000" cy="28895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0D755A-FDF9-4B6F-973D-1AF4139E9B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10800" dirty="0">
                <a:latin typeface="Moonglade DEMO" panose="02000503000000000000" pitchFamily="2" charset="-18"/>
              </a:rPr>
              <a:t>LEGATO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70A3630-55F2-4BC3-B9E2-6490A9309ABE}"/>
              </a:ext>
            </a:extLst>
          </p:cNvPr>
          <p:cNvSpPr txBox="1"/>
          <p:nvPr/>
        </p:nvSpPr>
        <p:spPr>
          <a:xfrm>
            <a:off x="2811626" y="4480511"/>
            <a:ext cx="65687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[l</a:t>
            </a:r>
            <a:r>
              <a:rPr lang="en-GB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uh-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gah-toh]</a:t>
            </a:r>
          </a:p>
          <a:p>
            <a:endParaRPr lang="en-GB" b="1" dirty="0">
              <a:solidFill>
                <a:schemeClr val="tx1">
                  <a:lumMod val="85000"/>
                </a:schemeClr>
              </a:solidFill>
              <a:latin typeface="HP Simplified" panose="020B0604020204020204" pitchFamily="34" charset="0"/>
            </a:endParaRPr>
          </a:p>
          <a:p>
            <a:pPr algn="ctr"/>
            <a:r>
              <a:rPr lang="en-GB" sz="16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Smooth and Connected; without breaks between successive tones</a:t>
            </a:r>
          </a:p>
        </p:txBody>
      </p:sp>
    </p:spTree>
    <p:extLst>
      <p:ext uri="{BB962C8B-B14F-4D97-AF65-F5344CB8AC3E}">
        <p14:creationId xmlns:p14="http://schemas.microsoft.com/office/powerpoint/2010/main" val="856945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E4F26-FB21-46D1-9BC8-CDA29F236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983" y="1043419"/>
            <a:ext cx="9440034" cy="10883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>
                <a:latin typeface="HP Simplified" panose="020B0604020204020204" pitchFamily="34" charset="0"/>
              </a:rPr>
              <a:t>What is </a:t>
            </a:r>
            <a:br>
              <a:rPr lang="en-US" sz="4800" dirty="0">
                <a:latin typeface="HP Simplified" panose="020B0604020204020204" pitchFamily="34" charset="0"/>
              </a:rPr>
            </a:br>
            <a:r>
              <a:rPr lang="en-US" sz="4800" dirty="0">
                <a:latin typeface="Moonglade DEMO" panose="02000503000000000000" pitchFamily="2" charset="-18"/>
              </a:rPr>
              <a:t>LEGATO</a:t>
            </a:r>
            <a:r>
              <a:rPr lang="en-US" sz="4800" dirty="0">
                <a:latin typeface="HP Simplified" panose="020B0604020204020204" pitchFamily="34" charset="0"/>
              </a:rPr>
              <a:t>?</a:t>
            </a:r>
          </a:p>
        </p:txBody>
      </p:sp>
      <p:pic>
        <p:nvPicPr>
          <p:cNvPr id="5" name="Picture 4" descr="A picture containing sitting, front, looking, standing&#10;&#10;Description automatically generated">
            <a:extLst>
              <a:ext uri="{FF2B5EF4-FFF2-40B4-BE49-F238E27FC236}">
                <a16:creationId xmlns:a16="http://schemas.microsoft.com/office/drawing/2014/main" id="{B8BCCE31-3939-45D4-972F-E261262529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699" y="2372943"/>
            <a:ext cx="3052602" cy="31551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6228A-1F35-4D2D-B210-AA737031C5D7}"/>
              </a:ext>
            </a:extLst>
          </p:cNvPr>
          <p:cNvSpPr txBox="1"/>
          <p:nvPr/>
        </p:nvSpPr>
        <p:spPr>
          <a:xfrm>
            <a:off x="7961718" y="3119518"/>
            <a:ext cx="33251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HP Simplified" panose="020B0604020204020204" pitchFamily="34" charset="0"/>
              </a:rPr>
              <a:t>Professional Networking Platform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6DB6E8B-AA4B-4CAC-95FD-05F1912EB538}"/>
              </a:ext>
            </a:extLst>
          </p:cNvPr>
          <p:cNvSpPr txBox="1"/>
          <p:nvPr/>
        </p:nvSpPr>
        <p:spPr>
          <a:xfrm>
            <a:off x="905137" y="3119518"/>
            <a:ext cx="33251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HP Simplified" panose="020B0604020204020204" pitchFamily="34" charset="0"/>
              </a:rPr>
              <a:t>Independent Musicians &amp; Companies</a:t>
            </a:r>
          </a:p>
        </p:txBody>
      </p:sp>
    </p:spTree>
    <p:extLst>
      <p:ext uri="{BB962C8B-B14F-4D97-AF65-F5344CB8AC3E}">
        <p14:creationId xmlns:p14="http://schemas.microsoft.com/office/powerpoint/2010/main" val="1841880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CE23E9-C25D-4EA7-8C09-85D030A3E8B5}"/>
              </a:ext>
            </a:extLst>
          </p:cNvPr>
          <p:cNvSpPr txBox="1"/>
          <p:nvPr/>
        </p:nvSpPr>
        <p:spPr>
          <a:xfrm>
            <a:off x="2367117" y="371474"/>
            <a:ext cx="7594495" cy="18288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HP Simplified" panose="020B0604020204020204" pitchFamily="34" charset="0"/>
                <a:ea typeface="+mj-ea"/>
              </a:rPr>
              <a:t>Database Search &amp; Filter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54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</a:endParaRPr>
          </a:p>
        </p:txBody>
      </p:sp>
      <p:pic>
        <p:nvPicPr>
          <p:cNvPr id="9" name="Picture 8" descr="A picture containing screen, sitting, computer, table&#10;&#10;Description automatically generated">
            <a:extLst>
              <a:ext uri="{FF2B5EF4-FFF2-40B4-BE49-F238E27FC236}">
                <a16:creationId xmlns:a16="http://schemas.microsoft.com/office/drawing/2014/main" id="{343AF32A-405B-4488-8DAD-4832AEF020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364" y="1285875"/>
            <a:ext cx="5715000" cy="42862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AD60122-2ECB-4BFD-9C89-828CA56A18C2}"/>
              </a:ext>
            </a:extLst>
          </p:cNvPr>
          <p:cNvSpPr txBox="1"/>
          <p:nvPr/>
        </p:nvSpPr>
        <p:spPr>
          <a:xfrm>
            <a:off x="628295" y="1494325"/>
            <a:ext cx="692243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Price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(£,££,£££,££££)</a:t>
            </a:r>
            <a:endParaRPr lang="en-GB" sz="2800" i="1" dirty="0">
              <a:latin typeface="Bahnschrift Light" panose="020B0502040204020203" pitchFamily="34" charset="0"/>
            </a:endParaRPr>
          </a:p>
          <a:p>
            <a:pPr marL="285750" indent="-285750">
              <a:buFontTx/>
              <a:buChar char="-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Location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(Nearest me or Target location)</a:t>
            </a:r>
          </a:p>
          <a:p>
            <a:pPr marL="285750" indent="-285750">
              <a:buFontTx/>
              <a:buChar char="-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Rating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(1-5 stars)</a:t>
            </a:r>
          </a:p>
          <a:p>
            <a:pPr marL="285750" indent="-285750">
              <a:buFontTx/>
              <a:buChar char="-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Genre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(Acoustic, Dance, Hip-Hop, Techno, Pop, Etc...)</a:t>
            </a:r>
            <a:endParaRPr lang="en-GB" sz="2800" i="1" dirty="0">
              <a:latin typeface="Bahnschrift Light" panose="020B0502040204020203" pitchFamily="34" charset="0"/>
            </a:endParaRPr>
          </a:p>
          <a:p>
            <a:r>
              <a:rPr lang="en-GB" sz="2800" dirty="0">
                <a:latin typeface="HP Simplified" panose="020B0604020204020204" pitchFamily="34" charset="0"/>
              </a:rPr>
              <a:t> 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Featured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(Paid Sponsors/Popular Services)</a:t>
            </a:r>
          </a:p>
          <a:p>
            <a:pPr marL="285750" indent="-285750">
              <a:buFontTx/>
              <a:buChar char="-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Occupation</a:t>
            </a:r>
            <a:r>
              <a:rPr lang="en-GB" sz="2800" dirty="0">
                <a:latin typeface="HP Simplified" panose="020B0604020204020204" pitchFamily="34" charset="0"/>
              </a:rPr>
              <a:t> </a:t>
            </a:r>
            <a:r>
              <a:rPr lang="en-GB" sz="2000" i="1" dirty="0">
                <a:latin typeface="Bahnschrift Light" panose="020B0502040204020203" pitchFamily="34" charset="0"/>
              </a:rPr>
              <a:t>(Artist, Producer, Video, Visual, Editing, Legal, Venue, Etc..)</a:t>
            </a:r>
            <a:endParaRPr lang="en-GB" sz="1600" i="1" dirty="0">
              <a:latin typeface="Bahnschrift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078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11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6EF8B-C384-4ED2-A17E-FF93A5708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362" y="438942"/>
            <a:ext cx="4887126" cy="690170"/>
          </a:xfrm>
        </p:spPr>
        <p:txBody>
          <a:bodyPr anchor="b">
            <a:normAutofit/>
          </a:bodyPr>
          <a:lstStyle/>
          <a:p>
            <a:pPr algn="l"/>
            <a:r>
              <a:rPr lang="en-GB" sz="3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Profile </a:t>
            </a:r>
          </a:p>
        </p:txBody>
      </p:sp>
      <p:sp>
        <p:nvSpPr>
          <p:cNvPr id="35" name="Content Placeholder 8">
            <a:extLst>
              <a:ext uri="{FF2B5EF4-FFF2-40B4-BE49-F238E27FC236}">
                <a16:creationId xmlns:a16="http://schemas.microsoft.com/office/drawing/2014/main" id="{C4762BEC-1F27-4AF9-BADD-534901028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576" y="1320257"/>
            <a:ext cx="6138498" cy="5237018"/>
          </a:xfrm>
        </p:spPr>
        <p:txBody>
          <a:bodyPr anchor="t">
            <a:normAutofit fontScale="62500" lnSpcReduction="20000"/>
          </a:bodyPr>
          <a:lstStyle/>
          <a:p>
            <a:r>
              <a:rPr lang="en-US" sz="31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</a:t>
            </a:r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Bio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Profile Photo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Rating and Reviews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Customization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Achievements 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Chat and Mail</a:t>
            </a:r>
          </a:p>
          <a:p>
            <a:endParaRPr lang="en-US" sz="33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  <a:latin typeface="HP Simplified" panose="020B0604020204020204" pitchFamily="34" charset="0"/>
            </a:endParaRPr>
          </a:p>
          <a:p>
            <a:r>
              <a:rPr lang="en-US" sz="33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  <a:latin typeface="HP Simplified" panose="020B0604020204020204" pitchFamily="34" charset="0"/>
              </a:rPr>
              <a:t>- Project Posts</a:t>
            </a:r>
          </a:p>
          <a:p>
            <a:endParaRPr lang="en-US" sz="1600" dirty="0">
              <a:ln>
                <a:solidFill>
                  <a:srgbClr val="404040">
                    <a:alpha val="10000"/>
                  </a:srgbClr>
                </a:solidFill>
              </a:ln>
              <a:solidFill>
                <a:srgbClr val="DADADA"/>
              </a:solidFill>
            </a:endParaRP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5A7ED78F-D49F-4B09-8402-B05EBB4C3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429" y="795063"/>
            <a:ext cx="5571067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117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F5AD6-FB4B-42F5-9CF1-3A1F7BE08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596348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Pricing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99E5E-6A5A-4E82-BD40-535866058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119" y="1857590"/>
            <a:ext cx="10353762" cy="1792629"/>
          </a:xfrm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GB" sz="2800" dirty="0">
                <a:latin typeface="HP Simplified" panose="020B0604020204020204" pitchFamily="34" charset="0"/>
              </a:rPr>
              <a:t>FREEMIUM</a:t>
            </a:r>
          </a:p>
          <a:p>
            <a:pPr marL="36900" indent="0" algn="ctr">
              <a:buNone/>
            </a:pPr>
            <a:r>
              <a:rPr lang="en-GB" sz="2800" dirty="0">
                <a:solidFill>
                  <a:srgbClr val="FFFF00"/>
                </a:solidFill>
                <a:latin typeface="HP Simplified" panose="020B0604020204020204" pitchFamily="34" charset="0"/>
              </a:rPr>
              <a:t>Free</a:t>
            </a:r>
            <a:r>
              <a:rPr lang="en-GB" sz="2800" dirty="0">
                <a:latin typeface="HP Simplified" panose="020B0604020204020204" pitchFamily="34" charset="0"/>
              </a:rPr>
              <a:t> + </a:t>
            </a:r>
            <a:r>
              <a:rPr lang="en-GB" sz="2800" dirty="0">
                <a:solidFill>
                  <a:srgbClr val="FF0000"/>
                </a:solidFill>
                <a:latin typeface="HP Simplified" panose="020B0604020204020204" pitchFamily="34" charset="0"/>
              </a:rPr>
              <a:t>Premium</a:t>
            </a:r>
          </a:p>
          <a:p>
            <a:pPr marL="36900" indent="0" algn="ctr">
              <a:buNone/>
            </a:pPr>
            <a:endParaRPr lang="en-GB" sz="2400" dirty="0">
              <a:solidFill>
                <a:srgbClr val="FF0000"/>
              </a:solidFill>
              <a:latin typeface="HP Simplified" panose="020B0604020204020204" pitchFamily="34" charset="0"/>
            </a:endParaRPr>
          </a:p>
          <a:p>
            <a:pPr marL="36900" indent="0" algn="ctr">
              <a:buNone/>
            </a:pPr>
            <a:endParaRPr lang="en-GB" sz="2400" dirty="0">
              <a:solidFill>
                <a:srgbClr val="FF0000"/>
              </a:solidFill>
              <a:latin typeface="HP Simplified" panose="020B0604020204020204" pitchFamily="34" charset="0"/>
            </a:endParaRPr>
          </a:p>
          <a:p>
            <a:pPr marL="36900" indent="0" algn="ctr">
              <a:buNone/>
            </a:pPr>
            <a:endParaRPr lang="en-GB" sz="1800" dirty="0">
              <a:solidFill>
                <a:srgbClr val="FF0000"/>
              </a:solidFill>
              <a:latin typeface="HP Simplified" panose="020B0604020204020204" pitchFamily="34" charset="0"/>
            </a:endParaRP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3B05B97-163A-4178-95B1-35A01B24EF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74" y="2953073"/>
            <a:ext cx="2474685" cy="2474685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B9D018DB-3874-4517-9D83-93086B69A3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6376" y="2011459"/>
            <a:ext cx="4357914" cy="4357914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8FC431A9-6CBE-4B40-967A-D264E3DDCE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6556" y="2681771"/>
            <a:ext cx="2582146" cy="27069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8CA0583-FA07-4BEF-8F0E-6B8992032A65}"/>
              </a:ext>
            </a:extLst>
          </p:cNvPr>
          <p:cNvSpPr txBox="1"/>
          <p:nvPr/>
        </p:nvSpPr>
        <p:spPr>
          <a:xfrm>
            <a:off x="1064546" y="5715005"/>
            <a:ext cx="21760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$6.8 Billion </a:t>
            </a:r>
            <a:r>
              <a:rPr lang="en-GB" sz="24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(2019)</a:t>
            </a:r>
            <a:endParaRPr lang="en-GB" sz="3200" i="1" dirty="0">
              <a:solidFill>
                <a:schemeClr val="tx1">
                  <a:lumMod val="85000"/>
                </a:schemeClr>
              </a:solidFill>
              <a:latin typeface="HP Simplified" panose="020B0604020204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C4D468-17A2-450C-A50D-B5A7992E5320}"/>
              </a:ext>
            </a:extLst>
          </p:cNvPr>
          <p:cNvSpPr txBox="1"/>
          <p:nvPr/>
        </p:nvSpPr>
        <p:spPr>
          <a:xfrm>
            <a:off x="5491410" y="5237952"/>
            <a:ext cx="21760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$1.7 Billion </a:t>
            </a:r>
            <a:r>
              <a:rPr lang="en-GB" sz="24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(2019)</a:t>
            </a:r>
            <a:endParaRPr lang="en-GB" sz="3200" i="1" dirty="0">
              <a:solidFill>
                <a:schemeClr val="tx1">
                  <a:lumMod val="85000"/>
                </a:schemeClr>
              </a:solidFill>
              <a:latin typeface="HP Simplified" panose="020B06040202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795DB1-46CF-4718-977F-ECE404078CAB}"/>
              </a:ext>
            </a:extLst>
          </p:cNvPr>
          <p:cNvSpPr txBox="1"/>
          <p:nvPr/>
        </p:nvSpPr>
        <p:spPr>
          <a:xfrm>
            <a:off x="9556251" y="5715007"/>
            <a:ext cx="24035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$700 Million </a:t>
            </a:r>
            <a:r>
              <a:rPr lang="en-GB" sz="2400" i="1" dirty="0">
                <a:solidFill>
                  <a:schemeClr val="tx1">
                    <a:lumMod val="85000"/>
                  </a:schemeClr>
                </a:solidFill>
                <a:latin typeface="HP Simplified" panose="020B0604020204020204" pitchFamily="34" charset="0"/>
              </a:rPr>
              <a:t>(2019)</a:t>
            </a:r>
            <a:endParaRPr lang="en-GB" sz="3200" i="1" dirty="0">
              <a:solidFill>
                <a:schemeClr val="tx1">
                  <a:lumMod val="85000"/>
                </a:schemeClr>
              </a:solidFill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347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FAEFC-2E21-4617-9926-D7787A42D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750" y="169123"/>
            <a:ext cx="10353762" cy="970450"/>
          </a:xfrm>
        </p:spPr>
        <p:txBody>
          <a:bodyPr/>
          <a:lstStyle/>
          <a:p>
            <a:pPr algn="l"/>
            <a:r>
              <a:rPr lang="en-GB" dirty="0">
                <a:latin typeface="HP Simplified" panose="020B0604020204020204" pitchFamily="34" charset="0"/>
              </a:rPr>
              <a:t>Subscription Tiers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A63B-566C-44C3-AB79-3E6F69400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307" y="887065"/>
            <a:ext cx="10353762" cy="4058751"/>
          </a:xfrm>
        </p:spPr>
        <p:txBody>
          <a:bodyPr/>
          <a:lstStyle/>
          <a:p>
            <a:pPr marL="36900" indent="0" algn="ctr">
              <a:buNone/>
            </a:pPr>
            <a:r>
              <a:rPr lang="en-GB" dirty="0">
                <a:latin typeface="HP Simplified" panose="020B0604020204020204" pitchFamily="34" charset="0"/>
              </a:rPr>
              <a:t>Premium – Artist                         Premium – Business                          Premium – Pro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A5417-EECD-4DAD-A0D4-42AD51D4E855}"/>
              </a:ext>
            </a:extLst>
          </p:cNvPr>
          <p:cNvSpPr txBox="1"/>
          <p:nvPr/>
        </p:nvSpPr>
        <p:spPr>
          <a:xfrm>
            <a:off x="265937" y="1381754"/>
            <a:ext cx="200297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HP Simplified" panose="020B0604020204020204" pitchFamily="34" charset="0"/>
              </a:rPr>
              <a:t>Price per month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Customisable Profiles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Ratings &amp; Reviews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Search Database with Advanced Filters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Project Posts per month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Basic Data &amp; Analytics 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Advanced Data &amp; Analytics</a:t>
            </a:r>
          </a:p>
          <a:p>
            <a:pPr algn="ctr"/>
            <a:endParaRPr lang="en-GB" sz="1400" dirty="0">
              <a:latin typeface="HP Simplified" panose="020B0604020204020204" pitchFamily="34" charset="0"/>
            </a:endParaRPr>
          </a:p>
          <a:p>
            <a:pPr algn="ctr"/>
            <a:r>
              <a:rPr lang="en-GB" sz="1400" dirty="0">
                <a:latin typeface="HP Simplified" panose="020B0604020204020204" pitchFamily="34" charset="0"/>
              </a:rPr>
              <a:t>Early Access to Future Updates</a:t>
            </a:r>
          </a:p>
          <a:p>
            <a:endParaRPr lang="en-GB" sz="1400" dirty="0">
              <a:latin typeface="HP Simplified" panose="020B0604020204020204" pitchFamily="34" charset="0"/>
            </a:endParaRPr>
          </a:p>
          <a:p>
            <a:r>
              <a:rPr lang="en-GB" sz="1400" dirty="0">
                <a:latin typeface="HP Simplified" panose="020B0604020204020204" pitchFamily="34" charset="0"/>
              </a:rPr>
              <a:t> </a:t>
            </a:r>
          </a:p>
          <a:p>
            <a:endParaRPr lang="en-GB" dirty="0">
              <a:latin typeface="HP Simplified" panose="020B0604020204020204" pitchFamily="34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97B305-F4D9-4F4B-ACC7-CCD4E5D85941}"/>
              </a:ext>
            </a:extLst>
          </p:cNvPr>
          <p:cNvSpPr txBox="1"/>
          <p:nvPr/>
        </p:nvSpPr>
        <p:spPr>
          <a:xfrm>
            <a:off x="2629480" y="1396039"/>
            <a:ext cx="20029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£19.99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9" name="Graphic 8" descr="Checkmark">
            <a:extLst>
              <a:ext uri="{FF2B5EF4-FFF2-40B4-BE49-F238E27FC236}">
                <a16:creationId xmlns:a16="http://schemas.microsoft.com/office/drawing/2014/main" id="{FE532DE0-103C-419D-96CE-E3CAC319BB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9669" y="1768917"/>
            <a:ext cx="582596" cy="582596"/>
          </a:xfrm>
          <a:prstGeom prst="rect">
            <a:avLst/>
          </a:prstGeom>
        </p:spPr>
      </p:pic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03B7911F-C611-401A-806C-1F55FE3A7A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9668" y="2497172"/>
            <a:ext cx="582596" cy="582596"/>
          </a:xfrm>
          <a:prstGeom prst="rect">
            <a:avLst/>
          </a:prstGeom>
        </p:spPr>
      </p:pic>
      <p:pic>
        <p:nvPicPr>
          <p:cNvPr id="11" name="Graphic 10" descr="Checkmark">
            <a:extLst>
              <a:ext uri="{FF2B5EF4-FFF2-40B4-BE49-F238E27FC236}">
                <a16:creationId xmlns:a16="http://schemas.microsoft.com/office/drawing/2014/main" id="{813A4052-6DDC-45B4-A0F1-DB42A35406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9668" y="3184279"/>
            <a:ext cx="582596" cy="582596"/>
          </a:xfrm>
          <a:prstGeom prst="rect">
            <a:avLst/>
          </a:prstGeom>
        </p:spPr>
      </p:pic>
      <p:pic>
        <p:nvPicPr>
          <p:cNvPr id="12" name="Graphic 11" descr="Checkmark">
            <a:extLst>
              <a:ext uri="{FF2B5EF4-FFF2-40B4-BE49-F238E27FC236}">
                <a16:creationId xmlns:a16="http://schemas.microsoft.com/office/drawing/2014/main" id="{1C1AA457-7FFF-4870-B13B-0C55097BE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4162" y="2412508"/>
            <a:ext cx="582596" cy="582596"/>
          </a:xfrm>
          <a:prstGeom prst="rect">
            <a:avLst/>
          </a:prstGeom>
        </p:spPr>
      </p:pic>
      <p:pic>
        <p:nvPicPr>
          <p:cNvPr id="13" name="Graphic 12" descr="Checkmark">
            <a:extLst>
              <a:ext uri="{FF2B5EF4-FFF2-40B4-BE49-F238E27FC236}">
                <a16:creationId xmlns:a16="http://schemas.microsoft.com/office/drawing/2014/main" id="{094E2B1F-5EB4-4585-A440-722BCA673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74708" y="1768917"/>
            <a:ext cx="582596" cy="582596"/>
          </a:xfrm>
          <a:prstGeom prst="rect">
            <a:avLst/>
          </a:prstGeom>
        </p:spPr>
      </p:pic>
      <p:pic>
        <p:nvPicPr>
          <p:cNvPr id="14" name="Graphic 13" descr="Checkmark">
            <a:extLst>
              <a:ext uri="{FF2B5EF4-FFF2-40B4-BE49-F238E27FC236}">
                <a16:creationId xmlns:a16="http://schemas.microsoft.com/office/drawing/2014/main" id="{54945063-A0D3-4E2E-BCEB-CB77021CE1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4162" y="3176792"/>
            <a:ext cx="582596" cy="582596"/>
          </a:xfrm>
          <a:prstGeom prst="rect">
            <a:avLst/>
          </a:prstGeom>
        </p:spPr>
      </p:pic>
      <p:pic>
        <p:nvPicPr>
          <p:cNvPr id="15" name="Graphic 14" descr="Checkmark">
            <a:extLst>
              <a:ext uri="{FF2B5EF4-FFF2-40B4-BE49-F238E27FC236}">
                <a16:creationId xmlns:a16="http://schemas.microsoft.com/office/drawing/2014/main" id="{C438D681-14C0-492C-AA5A-8967C9B356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01064" y="1774702"/>
            <a:ext cx="582596" cy="582596"/>
          </a:xfrm>
          <a:prstGeom prst="rect">
            <a:avLst/>
          </a:prstGeom>
        </p:spPr>
      </p:pic>
      <p:pic>
        <p:nvPicPr>
          <p:cNvPr id="16" name="Graphic 15" descr="Checkmark">
            <a:extLst>
              <a:ext uri="{FF2B5EF4-FFF2-40B4-BE49-F238E27FC236}">
                <a16:creationId xmlns:a16="http://schemas.microsoft.com/office/drawing/2014/main" id="{52C45987-5B3B-498E-9C56-559D5A75B1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01064" y="2412508"/>
            <a:ext cx="582596" cy="582596"/>
          </a:xfrm>
          <a:prstGeom prst="rect">
            <a:avLst/>
          </a:prstGeom>
        </p:spPr>
      </p:pic>
      <p:pic>
        <p:nvPicPr>
          <p:cNvPr id="17" name="Graphic 16" descr="Checkmark">
            <a:extLst>
              <a:ext uri="{FF2B5EF4-FFF2-40B4-BE49-F238E27FC236}">
                <a16:creationId xmlns:a16="http://schemas.microsoft.com/office/drawing/2014/main" id="{15515645-1086-4334-A95E-99D8DF57C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01064" y="3176792"/>
            <a:ext cx="582596" cy="582596"/>
          </a:xfrm>
          <a:prstGeom prst="rect">
            <a:avLst/>
          </a:prstGeom>
        </p:spPr>
      </p:pic>
      <p:pic>
        <p:nvPicPr>
          <p:cNvPr id="18" name="Graphic 17" descr="Checkmark">
            <a:extLst>
              <a:ext uri="{FF2B5EF4-FFF2-40B4-BE49-F238E27FC236}">
                <a16:creationId xmlns:a16="http://schemas.microsoft.com/office/drawing/2014/main" id="{23387147-8763-412A-92A4-FC6AFDE82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4162" y="4532234"/>
            <a:ext cx="582596" cy="582596"/>
          </a:xfrm>
          <a:prstGeom prst="rect">
            <a:avLst/>
          </a:prstGeom>
        </p:spPr>
      </p:pic>
      <p:pic>
        <p:nvPicPr>
          <p:cNvPr id="19" name="Graphic 18" descr="Checkmark">
            <a:extLst>
              <a:ext uri="{FF2B5EF4-FFF2-40B4-BE49-F238E27FC236}">
                <a16:creationId xmlns:a16="http://schemas.microsoft.com/office/drawing/2014/main" id="{6763C084-96A0-40A4-8957-662552D3B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01064" y="5245974"/>
            <a:ext cx="582596" cy="582596"/>
          </a:xfrm>
          <a:prstGeom prst="rect">
            <a:avLst/>
          </a:prstGeom>
        </p:spPr>
      </p:pic>
      <p:pic>
        <p:nvPicPr>
          <p:cNvPr id="20" name="Graphic 19" descr="Checkmark">
            <a:extLst>
              <a:ext uri="{FF2B5EF4-FFF2-40B4-BE49-F238E27FC236}">
                <a16:creationId xmlns:a16="http://schemas.microsoft.com/office/drawing/2014/main" id="{871A3F7A-F74F-4D98-AA14-EF03E3B433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01064" y="5954656"/>
            <a:ext cx="582596" cy="58259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B788C7-EFFB-426A-8C9F-A779DCDE1AF3}"/>
              </a:ext>
            </a:extLst>
          </p:cNvPr>
          <p:cNvSpPr txBox="1"/>
          <p:nvPr/>
        </p:nvSpPr>
        <p:spPr>
          <a:xfrm>
            <a:off x="2629480" y="4108385"/>
            <a:ext cx="200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6F920AE-B419-4970-9145-E72E5F0D5B2C}"/>
              </a:ext>
            </a:extLst>
          </p:cNvPr>
          <p:cNvSpPr txBox="1"/>
          <p:nvPr/>
        </p:nvSpPr>
        <p:spPr>
          <a:xfrm>
            <a:off x="5803388" y="4108385"/>
            <a:ext cx="200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15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824E529-3120-480D-B688-06C3E5297512}"/>
              </a:ext>
            </a:extLst>
          </p:cNvPr>
          <p:cNvSpPr txBox="1"/>
          <p:nvPr/>
        </p:nvSpPr>
        <p:spPr>
          <a:xfrm>
            <a:off x="8990875" y="4108385"/>
            <a:ext cx="2002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30+</a:t>
            </a:r>
          </a:p>
        </p:txBody>
      </p:sp>
      <p:pic>
        <p:nvPicPr>
          <p:cNvPr id="24" name="Graphic 23" descr="Checkmark">
            <a:extLst>
              <a:ext uri="{FF2B5EF4-FFF2-40B4-BE49-F238E27FC236}">
                <a16:creationId xmlns:a16="http://schemas.microsoft.com/office/drawing/2014/main" id="{B357DDA0-7CE2-4573-8387-835272FB3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87484" y="4537292"/>
            <a:ext cx="582596" cy="582596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D23C4789-658B-4B6F-9C31-7988B9401E58}"/>
              </a:ext>
            </a:extLst>
          </p:cNvPr>
          <p:cNvSpPr txBox="1"/>
          <p:nvPr/>
        </p:nvSpPr>
        <p:spPr>
          <a:xfrm>
            <a:off x="5849272" y="1393013"/>
            <a:ext cx="20029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£49.99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08E4532-091A-4DC8-BB2E-2C7D17756427}"/>
              </a:ext>
            </a:extLst>
          </p:cNvPr>
          <p:cNvSpPr txBox="1"/>
          <p:nvPr/>
        </p:nvSpPr>
        <p:spPr>
          <a:xfrm>
            <a:off x="8977296" y="1358761"/>
            <a:ext cx="20029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HP Simplified" panose="020B0604020204020204" pitchFamily="34" charset="0"/>
              </a:rPr>
              <a:t>£149.99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9" name="Multiplication Sign 28">
            <a:extLst>
              <a:ext uri="{FF2B5EF4-FFF2-40B4-BE49-F238E27FC236}">
                <a16:creationId xmlns:a16="http://schemas.microsoft.com/office/drawing/2014/main" id="{D09CE7CF-0A22-4780-8AE9-41422943EE4D}"/>
              </a:ext>
            </a:extLst>
          </p:cNvPr>
          <p:cNvSpPr/>
          <p:nvPr/>
        </p:nvSpPr>
        <p:spPr>
          <a:xfrm>
            <a:off x="3320826" y="4624955"/>
            <a:ext cx="582596" cy="682802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Multiplication Sign 29">
            <a:extLst>
              <a:ext uri="{FF2B5EF4-FFF2-40B4-BE49-F238E27FC236}">
                <a16:creationId xmlns:a16="http://schemas.microsoft.com/office/drawing/2014/main" id="{D1AAF31A-E87C-4755-8EBC-E3AE57C85B64}"/>
              </a:ext>
            </a:extLst>
          </p:cNvPr>
          <p:cNvSpPr/>
          <p:nvPr/>
        </p:nvSpPr>
        <p:spPr>
          <a:xfrm>
            <a:off x="3339668" y="5343663"/>
            <a:ext cx="582596" cy="682802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Multiplication Sign 30">
            <a:extLst>
              <a:ext uri="{FF2B5EF4-FFF2-40B4-BE49-F238E27FC236}">
                <a16:creationId xmlns:a16="http://schemas.microsoft.com/office/drawing/2014/main" id="{C89BAB0D-4902-4FD9-87FF-95050CD515F0}"/>
              </a:ext>
            </a:extLst>
          </p:cNvPr>
          <p:cNvSpPr/>
          <p:nvPr/>
        </p:nvSpPr>
        <p:spPr>
          <a:xfrm>
            <a:off x="3339668" y="6006075"/>
            <a:ext cx="582596" cy="682802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Multiplication Sign 31">
            <a:extLst>
              <a:ext uri="{FF2B5EF4-FFF2-40B4-BE49-F238E27FC236}">
                <a16:creationId xmlns:a16="http://schemas.microsoft.com/office/drawing/2014/main" id="{03C88616-B624-465B-943E-117ADE5A43F0}"/>
              </a:ext>
            </a:extLst>
          </p:cNvPr>
          <p:cNvSpPr/>
          <p:nvPr/>
        </p:nvSpPr>
        <p:spPr>
          <a:xfrm>
            <a:off x="6559460" y="5970935"/>
            <a:ext cx="582596" cy="682802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Multiplication Sign 32">
            <a:extLst>
              <a:ext uri="{FF2B5EF4-FFF2-40B4-BE49-F238E27FC236}">
                <a16:creationId xmlns:a16="http://schemas.microsoft.com/office/drawing/2014/main" id="{A8007205-ECB1-41A2-A7FA-77DAF02F23DB}"/>
              </a:ext>
            </a:extLst>
          </p:cNvPr>
          <p:cNvSpPr/>
          <p:nvPr/>
        </p:nvSpPr>
        <p:spPr>
          <a:xfrm>
            <a:off x="6559460" y="5292324"/>
            <a:ext cx="582596" cy="682802"/>
          </a:xfrm>
          <a:prstGeom prst="mathMultiply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689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08CBC-3D38-4257-8D76-FCD9DE46E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923" y="153833"/>
            <a:ext cx="10353762" cy="970450"/>
          </a:xfrm>
        </p:spPr>
        <p:txBody>
          <a:bodyPr/>
          <a:lstStyle/>
          <a:p>
            <a:pPr algn="l"/>
            <a:r>
              <a:rPr lang="en-GB" dirty="0">
                <a:latin typeface="HP Simplified" panose="020B0604020204020204" pitchFamily="34" charset="0"/>
              </a:rPr>
              <a:t>Revenue Streams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181623-D80A-4038-8BC8-1ECFD79B5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5199" y="174171"/>
            <a:ext cx="3776801" cy="37954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4A19CD-61DD-4003-B040-75815CADF9A5}"/>
              </a:ext>
            </a:extLst>
          </p:cNvPr>
          <p:cNvSpPr txBox="1"/>
          <p:nvPr/>
        </p:nvSpPr>
        <p:spPr>
          <a:xfrm>
            <a:off x="8519885" y="4869015"/>
            <a:ext cx="2148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C8D585"/>
                </a:solidFill>
                <a:latin typeface="HP Simplified" panose="020B0604020204020204" pitchFamily="34" charset="0"/>
              </a:rPr>
              <a:t>Subscription Fees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605D3C-BA29-41F9-BA31-F11CF126D2F1}"/>
              </a:ext>
            </a:extLst>
          </p:cNvPr>
          <p:cNvSpPr txBox="1"/>
          <p:nvPr/>
        </p:nvSpPr>
        <p:spPr>
          <a:xfrm>
            <a:off x="2452915" y="5024916"/>
            <a:ext cx="1582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6">
                    <a:lumMod val="40000"/>
                    <a:lumOff val="60000"/>
                  </a:schemeClr>
                </a:solidFill>
                <a:latin typeface="HP Simplified" panose="020B0604020204020204" pitchFamily="34" charset="0"/>
              </a:rPr>
              <a:t>Advertising</a:t>
            </a:r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C178EC40-4CCD-4070-8869-B5347D70FE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4179541"/>
              </p:ext>
            </p:extLst>
          </p:nvPr>
        </p:nvGraphicFramePr>
        <p:xfrm>
          <a:off x="2718766" y="1815594"/>
          <a:ext cx="6754467" cy="43081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C13C5C6-F73A-4E53-A6AE-31269FCD0CD0}"/>
              </a:ext>
            </a:extLst>
          </p:cNvPr>
          <p:cNvSpPr txBox="1"/>
          <p:nvPr/>
        </p:nvSpPr>
        <p:spPr>
          <a:xfrm>
            <a:off x="2004843" y="2405521"/>
            <a:ext cx="22928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6"/>
                </a:solidFill>
                <a:latin typeface="HP Simplified" panose="020B0604020204020204" pitchFamily="34" charset="0"/>
              </a:rPr>
              <a:t>Features &amp; Sponsors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FCB1141-ECB8-42BB-8741-B7AD27201CF5}"/>
              </a:ext>
            </a:extLst>
          </p:cNvPr>
          <p:cNvSpPr txBox="1"/>
          <p:nvPr/>
        </p:nvSpPr>
        <p:spPr>
          <a:xfrm>
            <a:off x="3776802" y="1347972"/>
            <a:ext cx="1582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HP Simplified" panose="020B0604020204020204" pitchFamily="34" charset="0"/>
              </a:rPr>
              <a:t>Data Sales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56780E-EF91-425D-9787-7A106E91E537}"/>
              </a:ext>
            </a:extLst>
          </p:cNvPr>
          <p:cNvSpPr txBox="1"/>
          <p:nvPr/>
        </p:nvSpPr>
        <p:spPr>
          <a:xfrm>
            <a:off x="5251084" y="1122478"/>
            <a:ext cx="1582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  <a:latin typeface="HP Simplified" panose="020B0604020204020204" pitchFamily="34" charset="0"/>
              </a:rPr>
              <a:t>Commission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2967C42-6A21-44FB-BF3F-B0784D24A998}"/>
              </a:ext>
            </a:extLst>
          </p:cNvPr>
          <p:cNvCxnSpPr>
            <a:cxnSpLocks/>
          </p:cNvCxnSpPr>
          <p:nvPr/>
        </p:nvCxnSpPr>
        <p:spPr>
          <a:xfrm flipH="1" flipV="1">
            <a:off x="7457256" y="4065222"/>
            <a:ext cx="1570630" cy="708227"/>
          </a:xfrm>
          <a:prstGeom prst="straightConnector1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322C156-D2DC-4098-A6B0-4A3073E994CE}"/>
              </a:ext>
            </a:extLst>
          </p:cNvPr>
          <p:cNvCxnSpPr>
            <a:cxnSpLocks/>
          </p:cNvCxnSpPr>
          <p:nvPr/>
        </p:nvCxnSpPr>
        <p:spPr>
          <a:xfrm flipH="1">
            <a:off x="3556000" y="4376778"/>
            <a:ext cx="1170698" cy="559615"/>
          </a:xfrm>
          <a:prstGeom prst="straightConnector1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8359A2F-B491-48D5-8895-F42C7E7C4F6B}"/>
              </a:ext>
            </a:extLst>
          </p:cNvPr>
          <p:cNvCxnSpPr>
            <a:cxnSpLocks/>
          </p:cNvCxnSpPr>
          <p:nvPr/>
        </p:nvCxnSpPr>
        <p:spPr>
          <a:xfrm flipH="1" flipV="1">
            <a:off x="3657600" y="2774853"/>
            <a:ext cx="1006898" cy="340926"/>
          </a:xfrm>
          <a:prstGeom prst="straightConnector1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9920D75-EABF-4C06-9F41-DC18E606BB3E}"/>
              </a:ext>
            </a:extLst>
          </p:cNvPr>
          <p:cNvCxnSpPr>
            <a:cxnSpLocks/>
          </p:cNvCxnSpPr>
          <p:nvPr/>
        </p:nvCxnSpPr>
        <p:spPr>
          <a:xfrm flipH="1" flipV="1">
            <a:off x="4726698" y="1764716"/>
            <a:ext cx="706830" cy="806118"/>
          </a:xfrm>
          <a:prstGeom prst="straightConnector1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33BC487-3582-41B9-9E50-EC5E0D2C83DD}"/>
              </a:ext>
            </a:extLst>
          </p:cNvPr>
          <p:cNvCxnSpPr>
            <a:cxnSpLocks/>
            <a:endCxn id="14" idx="2"/>
          </p:cNvCxnSpPr>
          <p:nvPr/>
        </p:nvCxnSpPr>
        <p:spPr>
          <a:xfrm flipV="1">
            <a:off x="5858723" y="1522588"/>
            <a:ext cx="183390" cy="889174"/>
          </a:xfrm>
          <a:prstGeom prst="straightConnector1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00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CD423-21FF-460A-B5B5-DA3AB11F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3999" y="120657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Costs</a:t>
            </a:r>
          </a:p>
        </p:txBody>
      </p:sp>
      <p:pic>
        <p:nvPicPr>
          <p:cNvPr id="5" name="Picture 4" descr="A close up of electronics&#10;&#10;Description automatically generated">
            <a:extLst>
              <a:ext uri="{FF2B5EF4-FFF2-40B4-BE49-F238E27FC236}">
                <a16:creationId xmlns:a16="http://schemas.microsoft.com/office/drawing/2014/main" id="{9A5A3C88-7D6B-4A73-95EC-B1585361A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465" y="731501"/>
            <a:ext cx="2633544" cy="17556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0D00C0-B182-4C69-AAD2-A1570A7DB8BD}"/>
              </a:ext>
            </a:extLst>
          </p:cNvPr>
          <p:cNvSpPr txBox="1"/>
          <p:nvPr/>
        </p:nvSpPr>
        <p:spPr>
          <a:xfrm>
            <a:off x="4049485" y="1361202"/>
            <a:ext cx="605027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HP Simplified" panose="020B0604020204020204" pitchFamily="34" charset="0"/>
              </a:rPr>
              <a:t>Website Development and Maintenance</a:t>
            </a:r>
          </a:p>
          <a:p>
            <a:pPr algn="ctr"/>
            <a:r>
              <a:rPr lang="en-GB" sz="2800" i="1" dirty="0">
                <a:solidFill>
                  <a:srgbClr val="00B0F0"/>
                </a:solidFill>
                <a:latin typeface="HP Simplified" panose="020B0604020204020204" pitchFamily="34" charset="0"/>
              </a:rPr>
              <a:t>£70,000 </a:t>
            </a:r>
          </a:p>
          <a:p>
            <a:pPr algn="ctr"/>
            <a:r>
              <a:rPr lang="en-GB" sz="1600" i="1" dirty="0">
                <a:latin typeface="HP Simplified" panose="020B0604020204020204" pitchFamily="34" charset="0"/>
              </a:rPr>
              <a:t>for first year</a:t>
            </a:r>
            <a:endParaRPr lang="en-GB" sz="2400" i="1" dirty="0">
              <a:latin typeface="HP Simplified" panose="020B06040202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7F966A-AAEF-4EA1-A765-00323FA77849}"/>
              </a:ext>
            </a:extLst>
          </p:cNvPr>
          <p:cNvSpPr txBox="1"/>
          <p:nvPr/>
        </p:nvSpPr>
        <p:spPr>
          <a:xfrm>
            <a:off x="4556395" y="3144306"/>
            <a:ext cx="503645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HP Simplified" panose="020B0604020204020204" pitchFamily="34" charset="0"/>
              </a:rPr>
              <a:t>Marketing</a:t>
            </a:r>
          </a:p>
          <a:p>
            <a:pPr algn="ctr"/>
            <a:r>
              <a:rPr lang="en-GB" sz="2800" i="1" dirty="0">
                <a:solidFill>
                  <a:srgbClr val="00B050"/>
                </a:solidFill>
                <a:latin typeface="HP Simplified" panose="020B0604020204020204" pitchFamily="34" charset="0"/>
              </a:rPr>
              <a:t>£27,750 </a:t>
            </a:r>
          </a:p>
          <a:p>
            <a:pPr algn="ctr"/>
            <a:r>
              <a:rPr lang="en-GB" sz="1600" i="1" dirty="0">
                <a:latin typeface="HP Simplified" panose="020B0604020204020204" pitchFamily="34" charset="0"/>
              </a:rPr>
              <a:t>for first year</a:t>
            </a:r>
            <a:endParaRPr lang="en-GB" sz="2400" i="1" dirty="0">
              <a:latin typeface="HP Simplified" panose="020B0604020204020204" pitchFamily="34" charset="0"/>
            </a:endParaRPr>
          </a:p>
        </p:txBody>
      </p:sp>
      <p:pic>
        <p:nvPicPr>
          <p:cNvPr id="9" name="Picture 8" descr="A picture containing light&#10;&#10;Description automatically generated">
            <a:extLst>
              <a:ext uri="{FF2B5EF4-FFF2-40B4-BE49-F238E27FC236}">
                <a16:creationId xmlns:a16="http://schemas.microsoft.com/office/drawing/2014/main" id="{45FE2C83-66A4-4EAE-AF21-45DACAF323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217" y="2758433"/>
            <a:ext cx="1898040" cy="1758240"/>
          </a:xfrm>
          <a:prstGeom prst="rect">
            <a:avLst/>
          </a:prstGeom>
        </p:spPr>
      </p:pic>
      <p:pic>
        <p:nvPicPr>
          <p:cNvPr id="11" name="Picture 10" descr="A picture containing ball&#10;&#10;Description automatically generated">
            <a:extLst>
              <a:ext uri="{FF2B5EF4-FFF2-40B4-BE49-F238E27FC236}">
                <a16:creationId xmlns:a16="http://schemas.microsoft.com/office/drawing/2014/main" id="{72C1E4F1-9074-433C-9C2B-6F1D9CC331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502" y="4787909"/>
            <a:ext cx="1571469" cy="157146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52A0357-48A7-4100-9528-5989F23B2866}"/>
              </a:ext>
            </a:extLst>
          </p:cNvPr>
          <p:cNvSpPr txBox="1"/>
          <p:nvPr/>
        </p:nvSpPr>
        <p:spPr>
          <a:xfrm>
            <a:off x="4556395" y="4927411"/>
            <a:ext cx="503645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HP Simplified" panose="020B0604020204020204" pitchFamily="34" charset="0"/>
              </a:rPr>
              <a:t>Security and Legal </a:t>
            </a:r>
          </a:p>
          <a:p>
            <a:pPr algn="ctr"/>
            <a:r>
              <a:rPr lang="en-GB" sz="2800" i="1" dirty="0">
                <a:solidFill>
                  <a:srgbClr val="7030A0"/>
                </a:solidFill>
                <a:latin typeface="HP Simplified" panose="020B0604020204020204" pitchFamily="34" charset="0"/>
              </a:rPr>
              <a:t>£36,000</a:t>
            </a:r>
          </a:p>
          <a:p>
            <a:pPr algn="ctr"/>
            <a:r>
              <a:rPr lang="en-GB" sz="1600" i="1" dirty="0">
                <a:latin typeface="HP Simplified" panose="020B0604020204020204" pitchFamily="34" charset="0"/>
              </a:rPr>
              <a:t>for first year</a:t>
            </a:r>
            <a:endParaRPr lang="en-GB" sz="2400" i="1" dirty="0"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658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0584D-1BCF-48EC-8C97-376268212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597" y="442916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Marketing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8EB203-C33E-4086-A279-B5FBAE72EB74}"/>
              </a:ext>
            </a:extLst>
          </p:cNvPr>
          <p:cNvSpPr txBox="1"/>
          <p:nvPr/>
        </p:nvSpPr>
        <p:spPr>
          <a:xfrm>
            <a:off x="4040174" y="1568151"/>
            <a:ext cx="37446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  <a:latin typeface="HP Simplified" panose="020B0604020204020204" pitchFamily="34" charset="0"/>
              </a:rPr>
              <a:t>Targeted</a:t>
            </a:r>
            <a:r>
              <a:rPr lang="en-GB" sz="2400" dirty="0">
                <a:latin typeface="HP Simplified" panose="020B0604020204020204" pitchFamily="34" charset="0"/>
              </a:rPr>
              <a:t> Adverts</a:t>
            </a:r>
          </a:p>
        </p:txBody>
      </p:sp>
      <p:pic>
        <p:nvPicPr>
          <p:cNvPr id="8" name="Picture 7" descr="A picture containing clock&#10;&#10;Description automatically generated">
            <a:extLst>
              <a:ext uri="{FF2B5EF4-FFF2-40B4-BE49-F238E27FC236}">
                <a16:creationId xmlns:a16="http://schemas.microsoft.com/office/drawing/2014/main" id="{1CEA952F-2B0A-4CB3-A20F-365B13D2C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640" y="2337136"/>
            <a:ext cx="1557676" cy="155767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D88DF49-3CB0-487A-9AE5-7F527E11D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6644" y="1801635"/>
            <a:ext cx="3995356" cy="288883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DF2954-2CC5-45D6-9DA5-1A2AF49B76D4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r="7957"/>
          <a:stretch/>
        </p:blipFill>
        <p:spPr>
          <a:xfrm>
            <a:off x="3958209" y="4520864"/>
            <a:ext cx="4275587" cy="15379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8B10FC9-0D9A-46E2-9D21-C7ABA7B118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935"/>
          <a:stretch/>
        </p:blipFill>
        <p:spPr>
          <a:xfrm>
            <a:off x="507819" y="1718747"/>
            <a:ext cx="3450387" cy="29717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308BA78-6ADC-446E-ABC1-725C00C003BF}"/>
              </a:ext>
            </a:extLst>
          </p:cNvPr>
          <p:cNvSpPr txBox="1"/>
          <p:nvPr/>
        </p:nvSpPr>
        <p:spPr>
          <a:xfrm>
            <a:off x="4547460" y="3947929"/>
            <a:ext cx="2854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latin typeface="HP Simplified" panose="020B0604020204020204" pitchFamily="34" charset="0"/>
              </a:rPr>
              <a:t>£18,000</a:t>
            </a:r>
          </a:p>
        </p:txBody>
      </p:sp>
    </p:spTree>
    <p:extLst>
      <p:ext uri="{BB962C8B-B14F-4D97-AF65-F5344CB8AC3E}">
        <p14:creationId xmlns:p14="http://schemas.microsoft.com/office/powerpoint/2010/main" val="108303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17BC5-2DC9-49E9-8509-67D92757B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506889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Other Marketing Channels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1C226A-80C8-4D29-8AF1-80104EAB1B7F}"/>
              </a:ext>
            </a:extLst>
          </p:cNvPr>
          <p:cNvSpPr txBox="1"/>
          <p:nvPr/>
        </p:nvSpPr>
        <p:spPr>
          <a:xfrm>
            <a:off x="611934" y="3971300"/>
            <a:ext cx="2664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2"/>
                </a:solidFill>
                <a:latin typeface="HP Simplified" panose="020B0604020204020204" pitchFamily="34" charset="0"/>
              </a:rPr>
              <a:t>Industry News Sites</a:t>
            </a:r>
          </a:p>
        </p:txBody>
      </p:sp>
      <p:pic>
        <p:nvPicPr>
          <p:cNvPr id="7" name="Picture 6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92780FED-A9C2-4C72-9D7E-E5A37BD435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034" y="2308659"/>
            <a:ext cx="1662641" cy="1662641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0772FA98-64E6-49CD-98FF-A408BEA9BC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8925" y="2308659"/>
            <a:ext cx="1811500" cy="16626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73C6D3-5BD0-4334-B404-81BBD4E492A5}"/>
              </a:ext>
            </a:extLst>
          </p:cNvPr>
          <p:cNvSpPr txBox="1"/>
          <p:nvPr/>
        </p:nvSpPr>
        <p:spPr>
          <a:xfrm>
            <a:off x="9520329" y="3971300"/>
            <a:ext cx="1648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  <a:latin typeface="HP Simplified" panose="020B0604020204020204" pitchFamily="34" charset="0"/>
              </a:rPr>
              <a:t>Local Radio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8EC725-94B9-4F8F-8D24-6339D32A2BE8}"/>
              </a:ext>
            </a:extLst>
          </p:cNvPr>
          <p:cNvSpPr txBox="1"/>
          <p:nvPr/>
        </p:nvSpPr>
        <p:spPr>
          <a:xfrm>
            <a:off x="3449782" y="5380784"/>
            <a:ext cx="5292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  <a:latin typeface="HP Simplified" panose="020B0604020204020204" pitchFamily="34" charset="0"/>
              </a:rPr>
              <a:t>Search Engine Optimisation (SEO)</a:t>
            </a:r>
          </a:p>
        </p:txBody>
      </p:sp>
      <p:pic>
        <p:nvPicPr>
          <p:cNvPr id="13" name="Picture 12" descr="A close up of a sign&#10;&#10;Description automatically generated">
            <a:extLst>
              <a:ext uri="{FF2B5EF4-FFF2-40B4-BE49-F238E27FC236}">
                <a16:creationId xmlns:a16="http://schemas.microsoft.com/office/drawing/2014/main" id="{742BC01C-5399-423D-95D5-8F8077B86D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650" y="2099448"/>
            <a:ext cx="4076700" cy="2659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278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9914D-3ABC-49B4-8FDF-4021A02B0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47699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Growth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F14F65-CDC6-4164-8B27-70FEFC2BA0B9}"/>
              </a:ext>
            </a:extLst>
          </p:cNvPr>
          <p:cNvSpPr txBox="1"/>
          <p:nvPr/>
        </p:nvSpPr>
        <p:spPr>
          <a:xfrm>
            <a:off x="2272145" y="1580050"/>
            <a:ext cx="23939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HP Simplified" panose="020B0604020204020204" pitchFamily="34" charset="0"/>
              </a:rPr>
              <a:t>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761508-9BE1-41C6-A09B-8DF44CE27CF8}"/>
              </a:ext>
            </a:extLst>
          </p:cNvPr>
          <p:cNvSpPr txBox="1"/>
          <p:nvPr/>
        </p:nvSpPr>
        <p:spPr>
          <a:xfrm>
            <a:off x="7818008" y="1589964"/>
            <a:ext cx="225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HP Simplified" panose="020B0604020204020204" pitchFamily="34" charset="0"/>
              </a:rPr>
              <a:t>Expansion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77DEDA-D601-48E6-B381-CBE31983673B}"/>
              </a:ext>
            </a:extLst>
          </p:cNvPr>
          <p:cNvCxnSpPr>
            <a:stCxn id="2" idx="2"/>
          </p:cNvCxnSpPr>
          <p:nvPr/>
        </p:nvCxnSpPr>
        <p:spPr>
          <a:xfrm>
            <a:off x="6096000" y="1418149"/>
            <a:ext cx="0" cy="5014714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80F5E87-C50B-4E8A-9EEB-B6C1067AF110}"/>
              </a:ext>
            </a:extLst>
          </p:cNvPr>
          <p:cNvCxnSpPr>
            <a:cxnSpLocks/>
          </p:cNvCxnSpPr>
          <p:nvPr/>
        </p:nvCxnSpPr>
        <p:spPr>
          <a:xfrm>
            <a:off x="692727" y="2103270"/>
            <a:ext cx="10848109" cy="0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9A08C176-CBA1-4605-9B3E-952399104C35}"/>
              </a:ext>
            </a:extLst>
          </p:cNvPr>
          <p:cNvSpPr txBox="1"/>
          <p:nvPr/>
        </p:nvSpPr>
        <p:spPr>
          <a:xfrm>
            <a:off x="955974" y="2503063"/>
            <a:ext cx="421177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C000"/>
                </a:solidFill>
                <a:latin typeface="HP Simplified" panose="020B0604020204020204" pitchFamily="34" charset="0"/>
              </a:rPr>
              <a:t>Subscription Packages </a:t>
            </a:r>
            <a:endParaRPr lang="en-GB" sz="2400" dirty="0">
              <a:solidFill>
                <a:srgbClr val="00B0F0"/>
              </a:solidFill>
              <a:latin typeface="HP Simplified" panose="020B0604020204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Bespoke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Added Tiers</a:t>
            </a:r>
          </a:p>
          <a:p>
            <a:pPr marL="342900" indent="-342900">
              <a:buFontTx/>
              <a:buChar char="-"/>
            </a:pPr>
            <a:endParaRPr lang="en-GB" sz="2400" dirty="0">
              <a:solidFill>
                <a:srgbClr val="00B0F0"/>
              </a:solidFill>
              <a:latin typeface="HP Simplified" panose="020B0604020204020204" pitchFamily="34" charset="0"/>
            </a:endParaRPr>
          </a:p>
          <a:p>
            <a:endParaRPr lang="en-GB" dirty="0">
              <a:latin typeface="HP Simplified" panose="020B0604020204020204" pitchFamily="34" charset="0"/>
            </a:endParaRPr>
          </a:p>
          <a:p>
            <a:endParaRPr lang="en-GB" dirty="0">
              <a:latin typeface="HP Simplified" panose="020B0604020204020204" pitchFamily="34" charset="0"/>
            </a:endParaRPr>
          </a:p>
          <a:p>
            <a:r>
              <a:rPr lang="en-GB" sz="2400" dirty="0">
                <a:solidFill>
                  <a:srgbClr val="FFC000"/>
                </a:solidFill>
                <a:latin typeface="HP Simplified" panose="020B0604020204020204" pitchFamily="34" charset="0"/>
              </a:rPr>
              <a:t>Increase Value Proposition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Software Development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Online Courses &amp; Lessons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Increased Customisation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ECB44B-8B51-4725-9834-416BF5D77315}"/>
              </a:ext>
            </a:extLst>
          </p:cNvPr>
          <p:cNvSpPr txBox="1"/>
          <p:nvPr/>
        </p:nvSpPr>
        <p:spPr>
          <a:xfrm>
            <a:off x="6712530" y="2503063"/>
            <a:ext cx="42117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C000"/>
                </a:solidFill>
                <a:latin typeface="HP Simplified" panose="020B0604020204020204" pitchFamily="34" charset="0"/>
              </a:rPr>
              <a:t>Location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Move into Independent Hubs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Office Buildings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National &amp; International Application </a:t>
            </a:r>
          </a:p>
          <a:p>
            <a:endParaRPr lang="en-GB" sz="2400" dirty="0">
              <a:solidFill>
                <a:srgbClr val="FFC000"/>
              </a:solidFill>
              <a:latin typeface="HP Simplified" panose="020B0604020204020204" pitchFamily="34" charset="0"/>
            </a:endParaRPr>
          </a:p>
          <a:p>
            <a:r>
              <a:rPr lang="en-GB" sz="2400" dirty="0">
                <a:solidFill>
                  <a:srgbClr val="FFC000"/>
                </a:solidFill>
                <a:latin typeface="HP Simplified" panose="020B0604020204020204" pitchFamily="34" charset="0"/>
              </a:rPr>
              <a:t>Industry Expansion 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Business Model in Other Industries</a:t>
            </a:r>
          </a:p>
          <a:p>
            <a:pPr marL="342900" indent="-342900">
              <a:buFontTx/>
              <a:buChar char="-"/>
            </a:pPr>
            <a:r>
              <a:rPr lang="en-GB" sz="2000" i="1" dirty="0">
                <a:solidFill>
                  <a:srgbClr val="00B0F0"/>
                </a:solidFill>
                <a:latin typeface="HP Simplified" panose="020B0604020204020204" pitchFamily="34" charset="0"/>
              </a:rPr>
              <a:t>Fashion, Retail, Trade, Etc.. </a:t>
            </a:r>
          </a:p>
        </p:txBody>
      </p:sp>
      <p:pic>
        <p:nvPicPr>
          <p:cNvPr id="20" name="Picture 19" descr="A picture containing clock&#10;&#10;Description automatically generated">
            <a:extLst>
              <a:ext uri="{FF2B5EF4-FFF2-40B4-BE49-F238E27FC236}">
                <a16:creationId xmlns:a16="http://schemas.microsoft.com/office/drawing/2014/main" id="{E5D853DE-4203-4092-8D2E-49ACD0021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78" y="162259"/>
            <a:ext cx="1798938" cy="1798938"/>
          </a:xfrm>
          <a:prstGeom prst="rect">
            <a:avLst/>
          </a:prstGeom>
        </p:spPr>
      </p:pic>
      <p:pic>
        <p:nvPicPr>
          <p:cNvPr id="22" name="Picture 21" descr="A close up of a logo&#10;&#10;Description automatically generated">
            <a:extLst>
              <a:ext uri="{FF2B5EF4-FFF2-40B4-BE49-F238E27FC236}">
                <a16:creationId xmlns:a16="http://schemas.microsoft.com/office/drawing/2014/main" id="{6E3608F9-7427-42A5-9051-D7B3C02A6A7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373" y="-145634"/>
            <a:ext cx="2248904" cy="224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623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54649-E5CE-48BA-A895-8042AA61A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994534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Primary Research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B473CF-3D1F-44F6-8576-390B9B84278D}"/>
              </a:ext>
            </a:extLst>
          </p:cNvPr>
          <p:cNvSpPr txBox="1"/>
          <p:nvPr/>
        </p:nvSpPr>
        <p:spPr>
          <a:xfrm>
            <a:off x="1731814" y="2147453"/>
            <a:ext cx="2535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00B050"/>
                </a:solidFill>
                <a:latin typeface="HP Simplified" panose="020B0604020204020204" pitchFamily="34" charset="0"/>
              </a:rPr>
              <a:t>Quantitative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FFDFC9-7125-468A-B680-30DA1849C802}"/>
              </a:ext>
            </a:extLst>
          </p:cNvPr>
          <p:cNvSpPr txBox="1"/>
          <p:nvPr/>
        </p:nvSpPr>
        <p:spPr>
          <a:xfrm>
            <a:off x="7924805" y="2147453"/>
            <a:ext cx="2535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65000"/>
                  </a:schemeClr>
                </a:solidFill>
                <a:latin typeface="HP Simplified" panose="020B0604020204020204" pitchFamily="34" charset="0"/>
              </a:rPr>
              <a:t>Qualitative</a:t>
            </a:r>
          </a:p>
        </p:txBody>
      </p:sp>
      <p:pic>
        <p:nvPicPr>
          <p:cNvPr id="7" name="Picture 6" descr="A picture containing room&#10;&#10;Description automatically generated">
            <a:extLst>
              <a:ext uri="{FF2B5EF4-FFF2-40B4-BE49-F238E27FC236}">
                <a16:creationId xmlns:a16="http://schemas.microsoft.com/office/drawing/2014/main" id="{993BADA4-4605-40C5-B38D-1B3189329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756" y="3238076"/>
            <a:ext cx="2857500" cy="2857500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F7737BA6-7C59-4D63-AFA6-AECA0C8354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3247"/>
          <a:stretch/>
        </p:blipFill>
        <p:spPr>
          <a:xfrm>
            <a:off x="7384415" y="3098258"/>
            <a:ext cx="3616159" cy="31371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FF6CD29-D9F1-4371-AB91-CE07002519F2}"/>
              </a:ext>
            </a:extLst>
          </p:cNvPr>
          <p:cNvSpPr txBox="1"/>
          <p:nvPr/>
        </p:nvSpPr>
        <p:spPr>
          <a:xfrm>
            <a:off x="4897582" y="715336"/>
            <a:ext cx="2438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solidFill>
                  <a:schemeClr val="tx1">
                    <a:lumMod val="75000"/>
                  </a:schemeClr>
                </a:solidFill>
                <a:latin typeface="Moonglade DEMO" panose="02000503000000000000" pitchFamily="2" charset="-18"/>
              </a:rPr>
              <a:t>Mixed Method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AFA1B0-E2EB-41DB-BCBE-1997492AC85F}"/>
              </a:ext>
            </a:extLst>
          </p:cNvPr>
          <p:cNvSpPr txBox="1"/>
          <p:nvPr/>
        </p:nvSpPr>
        <p:spPr>
          <a:xfrm>
            <a:off x="4925320" y="3238076"/>
            <a:ext cx="23413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800" dirty="0">
                <a:latin typeface="Eras Bold ITC" panose="020B0907030504020204" pitchFamily="34" charset="0"/>
              </a:rPr>
              <a:t>+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D16107-7679-4E29-8E77-E319CFE92BF3}"/>
              </a:ext>
            </a:extLst>
          </p:cNvPr>
          <p:cNvSpPr txBox="1"/>
          <p:nvPr/>
        </p:nvSpPr>
        <p:spPr>
          <a:xfrm>
            <a:off x="1794162" y="2670673"/>
            <a:ext cx="24106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>
                <a:solidFill>
                  <a:srgbClr val="00B0F0"/>
                </a:solidFill>
                <a:latin typeface="HP Simplified" panose="020B0604020204020204" pitchFamily="34" charset="0"/>
              </a:rPr>
              <a:t>Independent </a:t>
            </a:r>
            <a:r>
              <a:rPr lang="en-GB" sz="2000" b="1" i="1" dirty="0">
                <a:solidFill>
                  <a:srgbClr val="00B0F0"/>
                </a:solidFill>
                <a:latin typeface="HP Simplified" panose="020B0604020204020204" pitchFamily="34" charset="0"/>
              </a:rPr>
              <a:t>Artists</a:t>
            </a:r>
            <a:endParaRPr lang="en-GB" b="1" i="1" dirty="0">
              <a:solidFill>
                <a:srgbClr val="00B0F0"/>
              </a:solidFill>
              <a:latin typeface="HP Simplified" panose="020B06040202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B0AE61-2C69-48A9-9117-20670E834CA5}"/>
              </a:ext>
            </a:extLst>
          </p:cNvPr>
          <p:cNvSpPr txBox="1"/>
          <p:nvPr/>
        </p:nvSpPr>
        <p:spPr>
          <a:xfrm>
            <a:off x="7875447" y="2699799"/>
            <a:ext cx="26340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>
                <a:solidFill>
                  <a:srgbClr val="00B0F0"/>
                </a:solidFill>
                <a:latin typeface="HP Simplified" panose="020B0604020204020204" pitchFamily="34" charset="0"/>
              </a:rPr>
              <a:t>Independent </a:t>
            </a:r>
            <a:r>
              <a:rPr lang="en-GB" sz="2000" b="1" i="1" dirty="0">
                <a:solidFill>
                  <a:srgbClr val="00B0F0"/>
                </a:solidFill>
                <a:latin typeface="HP Simplified" panose="020B0604020204020204" pitchFamily="34" charset="0"/>
              </a:rPr>
              <a:t>Companies</a:t>
            </a:r>
            <a:endParaRPr lang="en-GB" b="1" i="1" dirty="0">
              <a:solidFill>
                <a:srgbClr val="00B0F0"/>
              </a:solidFill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5999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743E9-DE49-448C-AC7B-0D63FBF5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204" y="794962"/>
            <a:ext cx="10353762" cy="970450"/>
          </a:xfrm>
        </p:spPr>
        <p:txBody>
          <a:bodyPr/>
          <a:lstStyle/>
          <a:p>
            <a:r>
              <a:rPr lang="en-GB" dirty="0">
                <a:solidFill>
                  <a:srgbClr val="00B050"/>
                </a:solidFill>
                <a:latin typeface="HP Simplified" panose="020B0604020204020204" pitchFamily="34" charset="0"/>
              </a:rPr>
              <a:t>Quantitative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AFF230-39D8-47DF-BD6C-33C5F1175D51}"/>
              </a:ext>
            </a:extLst>
          </p:cNvPr>
          <p:cNvSpPr txBox="1"/>
          <p:nvPr/>
        </p:nvSpPr>
        <p:spPr>
          <a:xfrm>
            <a:off x="675204" y="1619147"/>
            <a:ext cx="3186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rgbClr val="FFC000"/>
                </a:solidFill>
                <a:latin typeface="HP Simplified" panose="020B0604020204020204" pitchFamily="34" charset="0"/>
              </a:rPr>
              <a:t>Key</a:t>
            </a:r>
            <a:r>
              <a:rPr lang="en-GB" sz="2800" i="1" dirty="0">
                <a:latin typeface="HP Simplified" panose="020B0604020204020204" pitchFamily="34" charset="0"/>
              </a:rPr>
              <a:t> Findings: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BAF03A-9AA4-48F1-9EC7-32770F8CB875}"/>
              </a:ext>
            </a:extLst>
          </p:cNvPr>
          <p:cNvSpPr txBox="1"/>
          <p:nvPr/>
        </p:nvSpPr>
        <p:spPr>
          <a:xfrm>
            <a:off x="675204" y="2784764"/>
            <a:ext cx="974888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HP Simplified" panose="020B0604020204020204" pitchFamily="34" charset="0"/>
              </a:rPr>
              <a:t>1) Most artists frequently collaborate with other artists or companies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2) The process of discovering relevant companies/individuals can be tricky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3) Recurring professional relationships are less common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4) </a:t>
            </a:r>
            <a:r>
              <a:rPr lang="en-GB" sz="2000" b="1" dirty="0">
                <a:latin typeface="HP Simplified" panose="020B0604020204020204" pitchFamily="34" charset="0"/>
              </a:rPr>
              <a:t>Artists would happily pay for a service like Legato!</a:t>
            </a:r>
            <a:endParaRPr lang="en-GB" b="1" dirty="0">
              <a:latin typeface="HP Simplified" panose="020B0604020204020204" pitchFamily="34" charset="0"/>
            </a:endParaRPr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19A0EE31-3A79-45AD-A64A-6DFCB97B40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142" y="0"/>
            <a:ext cx="3238295" cy="323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655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E905C-BD62-4036-8BC0-0D2DA37F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794962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  <a:latin typeface="HP Simplified" panose="020B0604020204020204" pitchFamily="34" charset="0"/>
              </a:rPr>
              <a:t>Qualitative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2933F3-E4CE-4D6C-8A67-FF7C535C0009}"/>
              </a:ext>
            </a:extLst>
          </p:cNvPr>
          <p:cNvSpPr txBox="1"/>
          <p:nvPr/>
        </p:nvSpPr>
        <p:spPr>
          <a:xfrm>
            <a:off x="675204" y="1619147"/>
            <a:ext cx="3186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rgbClr val="FFC000"/>
                </a:solidFill>
                <a:latin typeface="HP Simplified" panose="020B0604020204020204" pitchFamily="34" charset="0"/>
              </a:rPr>
              <a:t>Key</a:t>
            </a:r>
            <a:r>
              <a:rPr lang="en-GB" sz="2800" i="1" dirty="0">
                <a:latin typeface="HP Simplified" panose="020B0604020204020204" pitchFamily="34" charset="0"/>
              </a:rPr>
              <a:t> Findings: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529E17-61C3-4F37-ACF6-0AAF5B9F1F43}"/>
              </a:ext>
            </a:extLst>
          </p:cNvPr>
          <p:cNvSpPr txBox="1"/>
          <p:nvPr/>
        </p:nvSpPr>
        <p:spPr>
          <a:xfrm>
            <a:off x="675204" y="2757055"/>
            <a:ext cx="974888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HP Simplified" panose="020B0604020204020204" pitchFamily="34" charset="0"/>
              </a:rPr>
              <a:t>1) Global connectivity is being driven by increased revenue streams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2) Long-Term collaboration reliability is a common issue 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3) Newer artists often struggle with discovering relevant companies to work with</a:t>
            </a: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endParaRPr lang="en-GB" sz="2000" dirty="0">
              <a:latin typeface="HP Simplified" panose="020B0604020204020204" pitchFamily="34" charset="0"/>
            </a:endParaRPr>
          </a:p>
          <a:p>
            <a:r>
              <a:rPr lang="en-GB" sz="2000" dirty="0">
                <a:latin typeface="HP Simplified" panose="020B0604020204020204" pitchFamily="34" charset="0"/>
              </a:rPr>
              <a:t>4) Newer companies don’t have the vital contacts that larger firms do</a:t>
            </a:r>
            <a:endParaRPr lang="en-GB" dirty="0">
              <a:latin typeface="HP Simplified" panose="020B0604020204020204" pitchFamily="34" charset="0"/>
            </a:endParaRPr>
          </a:p>
        </p:txBody>
      </p:sp>
      <p:pic>
        <p:nvPicPr>
          <p:cNvPr id="7" name="Picture 6" descr="A picture containing plate&#10;&#10;Description automatically generated">
            <a:extLst>
              <a:ext uri="{FF2B5EF4-FFF2-40B4-BE49-F238E27FC236}">
                <a16:creationId xmlns:a16="http://schemas.microsoft.com/office/drawing/2014/main" id="{FA157DE9-34B1-497F-A856-2D857D481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1382" y="119392"/>
            <a:ext cx="2999509" cy="299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859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A69E-383F-46D4-A169-2FC101AB7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35528"/>
            <a:ext cx="10353762" cy="970450"/>
          </a:xfrm>
        </p:spPr>
        <p:txBody>
          <a:bodyPr/>
          <a:lstStyle/>
          <a:p>
            <a:r>
              <a:rPr lang="en-GB" dirty="0">
                <a:latin typeface="HP Simplified" panose="020B0604020204020204" pitchFamily="34" charset="0"/>
              </a:rPr>
              <a:t>Summary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8DE93C-BCFA-4E2D-A242-76BD933C748E}"/>
              </a:ext>
            </a:extLst>
          </p:cNvPr>
          <p:cNvSpPr txBox="1"/>
          <p:nvPr/>
        </p:nvSpPr>
        <p:spPr>
          <a:xfrm>
            <a:off x="429491" y="1386086"/>
            <a:ext cx="1084339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Continued Independent Industry growth requires online platforms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Communication &amp; Collaboration is essential to any Independent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HP Simplified" panose="020B06040202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HP Simplified" panose="020B0604020204020204" pitchFamily="34" charset="0"/>
              </a:rPr>
              <a:t>Legato STILL provides the solution </a:t>
            </a:r>
            <a:endParaRPr lang="en-GB" dirty="0">
              <a:latin typeface="HP Simplified" panose="020B0604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645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28E0E0-8069-4E41-8916-65617B7107F4}"/>
              </a:ext>
            </a:extLst>
          </p:cNvPr>
          <p:cNvSpPr txBox="1"/>
          <p:nvPr/>
        </p:nvSpPr>
        <p:spPr>
          <a:xfrm>
            <a:off x="1655618" y="2828835"/>
            <a:ext cx="88807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HP Simplified" panose="020B0604020204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083889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1339</TotalTime>
  <Words>450</Words>
  <Application>Microsoft Office PowerPoint</Application>
  <PresentationFormat>Widescreen</PresentationFormat>
  <Paragraphs>182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Bahnschrift Light</vt:lpstr>
      <vt:lpstr>Calisto MT</vt:lpstr>
      <vt:lpstr>Eras Bold ITC</vt:lpstr>
      <vt:lpstr>HP Simplified</vt:lpstr>
      <vt:lpstr>Moonglade DEMO</vt:lpstr>
      <vt:lpstr>Wingdings 2</vt:lpstr>
      <vt:lpstr>Slate</vt:lpstr>
      <vt:lpstr>PowerPoint Presentation</vt:lpstr>
      <vt:lpstr>PowerPoint Presentation</vt:lpstr>
      <vt:lpstr>PowerPoint Presentation</vt:lpstr>
      <vt:lpstr>LEGATO</vt:lpstr>
      <vt:lpstr>What is  LEGATO?</vt:lpstr>
      <vt:lpstr>PowerPoint Presentation</vt:lpstr>
      <vt:lpstr>Profile </vt:lpstr>
      <vt:lpstr>Pricing Strategy </vt:lpstr>
      <vt:lpstr>Subscription Tiers</vt:lpstr>
      <vt:lpstr>Revenue Streams</vt:lpstr>
      <vt:lpstr>Costs</vt:lpstr>
      <vt:lpstr>Marketing </vt:lpstr>
      <vt:lpstr>Other Marketing Channels</vt:lpstr>
      <vt:lpstr>Growth</vt:lpstr>
      <vt:lpstr>Primary Research</vt:lpstr>
      <vt:lpstr>Quantitative </vt:lpstr>
      <vt:lpstr>Qualitative</vt:lpstr>
      <vt:lpstr>Summary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Rory Grant-Wood</dc:creator>
  <cp:lastModifiedBy>Rory Grant-Wood</cp:lastModifiedBy>
  <cp:revision>1</cp:revision>
  <dcterms:created xsi:type="dcterms:W3CDTF">2020-08-27T12:07:40Z</dcterms:created>
  <dcterms:modified xsi:type="dcterms:W3CDTF">2020-08-28T10:41:03Z</dcterms:modified>
</cp:coreProperties>
</file>