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3"/>
  </p:notesMasterIdLst>
  <p:handoutMasterIdLst>
    <p:handoutMasterId r:id="rId34"/>
  </p:handoutMasterIdLst>
  <p:sldIdLst>
    <p:sldId id="256" r:id="rId4"/>
    <p:sldId id="257" r:id="rId5"/>
    <p:sldId id="269" r:id="rId6"/>
    <p:sldId id="270" r:id="rId7"/>
    <p:sldId id="271" r:id="rId8"/>
    <p:sldId id="274" r:id="rId9"/>
    <p:sldId id="277" r:id="rId10"/>
    <p:sldId id="278" r:id="rId11"/>
    <p:sldId id="281" r:id="rId12"/>
    <p:sldId id="279" r:id="rId13"/>
    <p:sldId id="280" r:id="rId14"/>
    <p:sldId id="282" r:id="rId15"/>
    <p:sldId id="283" r:id="rId16"/>
    <p:sldId id="292" r:id="rId17"/>
    <p:sldId id="302" r:id="rId18"/>
    <p:sldId id="285" r:id="rId19"/>
    <p:sldId id="286" r:id="rId20"/>
    <p:sldId id="293" r:id="rId21"/>
    <p:sldId id="294" r:id="rId22"/>
    <p:sldId id="303" r:id="rId23"/>
    <p:sldId id="288" r:id="rId24"/>
    <p:sldId id="289" r:id="rId25"/>
    <p:sldId id="296" r:id="rId26"/>
    <p:sldId id="297" r:id="rId27"/>
    <p:sldId id="298" r:id="rId28"/>
    <p:sldId id="300" r:id="rId29"/>
    <p:sldId id="299" r:id="rId30"/>
    <p:sldId id="301" r:id="rId31"/>
    <p:sldId id="268" r:id="rId3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freecodecamp.org/the-100-correct-way-to-do-css-breakpoints-88d6a5ba1862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Responsive Web Design by Ethan </a:t>
            </a:r>
            <a:r>
              <a:rPr lang="en-GB" sz="1200" dirty="0" err="1" smtClean="0"/>
              <a:t>Marcotte</a:t>
            </a:r>
            <a:r>
              <a:rPr lang="en-GB" sz="1200" dirty="0" smtClean="0"/>
              <a:t>: </a:t>
            </a:r>
            <a:r>
              <a:rPr lang="en-GB" sz="1200" dirty="0" smtClean="0">
                <a:hlinkClick r:id="rId3"/>
              </a:rPr>
              <a:t>http://alistapart.com/article/responsive-web-design</a:t>
            </a:r>
            <a:r>
              <a:rPr lang="en-GB" sz="1200" dirty="0" smtClean="0"/>
              <a:t> [accessed: 15-Oct-2016]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925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https://1stwebdesigner.com/responsive-design-breakpoints/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https://medium.freecodecamp.org/the-100-correct-way-to-do-css-breakpoints-88d6a5ba1862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89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hlinkClick r:id="rId3"/>
              </a:rPr>
              <a:t>https://medium.freecodecamp.org/the-100-correct-way-to-do-css-breakpoints-88d6a5ba1862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88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https://medium.freecodecamp.org/the-100-correct-way-to-do-css-breakpoints-88d6a5ba1862</a:t>
            </a:r>
          </a:p>
          <a:p>
            <a:r>
              <a:rPr lang="en-GB" smtClean="0"/>
              <a:t>Image Url: </a:t>
            </a:r>
            <a:r>
              <a:rPr lang="en-GB" dirty="0" smtClean="0"/>
              <a:t>https://cdn-images-1.medium.com/max/2000/1*7YeOvzoYgUEDJdfQy2ERXg.png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68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baseline="30000" dirty="0" smtClean="0"/>
              <a:t>1</a:t>
            </a:r>
            <a:r>
              <a:rPr lang="en-GB" sz="1200" dirty="0" smtClean="0"/>
              <a:t>Responsive Web Design with HTML5 and CSS3, 2</a:t>
            </a:r>
            <a:r>
              <a:rPr lang="en-GB" sz="1200" baseline="30000" dirty="0" smtClean="0"/>
              <a:t>nd</a:t>
            </a:r>
            <a:r>
              <a:rPr lang="en-GB" sz="1200" dirty="0" smtClean="0"/>
              <a:t> Edition, </a:t>
            </a:r>
            <a:r>
              <a:rPr lang="en-GB" sz="1200" dirty="0" err="1" smtClean="0"/>
              <a:t>Packt</a:t>
            </a:r>
            <a:r>
              <a:rPr lang="en-GB" sz="1200" dirty="0" smtClean="0"/>
              <a:t> (2015), By Ben Frain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43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Demo: https://www.w3schools.com/cssref/tryit.asp?filename=trycss_dim_width_percent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https://www.w3schools.com/tags/att_source_srcset.asp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https://www.w3schools.com/tags/tryit.asp?filename=tryhtml5_picture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418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the w suffixed value isn't a 'real' size. It's merely an indication to the browser, roughly equivalent to the width in 'CSS pixels‘ – it is</a:t>
            </a:r>
            <a:r>
              <a:rPr lang="en-GB" baseline="0" dirty="0" smtClean="0"/>
              <a:t> the image resolution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http://www.mydevice.io/devices/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https://cloudfour.com/thinks/responsive-images-101-part-4-srcset-width-descriptors/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</a:t>
            </a:r>
            <a:r>
              <a:rPr lang="en-GB" dirty="0" smtClean="0"/>
              <a:t>developer.mozilla.org/en-US/docs/Web/HTML/Element/img#Example_3_Using_the_srcset_attribute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https://www.sitepoint.com/how-to-build-responsive-images-with-srcset/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4154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the w suffixed value isn't a 'real' size. It's merely an indication to the browser, roughly equivalent to the width in 'CSS pixels‘ – it is</a:t>
            </a:r>
            <a:r>
              <a:rPr lang="en-GB" baseline="0" dirty="0" smtClean="0"/>
              <a:t> the image resolution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http://www.mydevice.io/devices/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https://cloudfour.com/thinks/responsive-images-101-part-4-srcset-width-descriptors/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https://developer.mozilla.org/en-US/docs/Web/HTML/Element/img#Example_3_Using_the_srcset_attribute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344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https://varvy.com/pagespeed/prioritize-visible-content.html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44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freecodecamp.org/the-100-correct-way-to-do-css-breakpoints-88d6a5ba186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dn-images-1.medium.com/max/2000/1*7YeOvzoYgUEDJdfQy2ERXg.pn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ref/tryit.asp?filename=trycss_dim_width_percent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timkadlec.com/2012/04/media-query-asset-downloading-result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source_srcset.as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ryit.asp?filename=tryhtml5_pictur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device.io/devices/" TargetMode="External"/><Relationship Id="rId2" Type="http://schemas.openxmlformats.org/officeDocument/2006/relationships/hyperlink" Target="https://webkit.org/demos/srcs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veloper.mozilla.org/en-US/docs/Web/HTML/Element/img#Example_3_Using_the_srcset_attribute" TargetMode="External"/><Relationship Id="rId5" Type="http://schemas.openxmlformats.org/officeDocument/2006/relationships/hyperlink" Target="https://responsiveimages.org/" TargetMode="External"/><Relationship Id="rId4" Type="http://schemas.openxmlformats.org/officeDocument/2006/relationships/hyperlink" Target="http://www.webdesignerdepot.com/2015/08/the-state-of-responsive-images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Responsive Web Design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06-Nov-2017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Flexible Grids</a:t>
            </a:r>
          </a:p>
          <a:p>
            <a:r>
              <a:rPr lang="en-GB" dirty="0" smtClean="0"/>
              <a:t>Flexible Images</a:t>
            </a:r>
          </a:p>
          <a:p>
            <a:r>
              <a:rPr lang="en-GB" dirty="0" smtClean="0"/>
              <a:t>Prioritising Content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Responsive Web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dirty="0"/>
              <a:t>Flexible Grid Layout + Flexible Images and Media + 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31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Flexible Grid: An Important Formula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Constrain the grid width to a max-width value – this is where your </a:t>
            </a:r>
            <a:r>
              <a:rPr lang="en-GB" b="1" dirty="0"/>
              <a:t>breakpoints</a:t>
            </a:r>
            <a:r>
              <a:rPr lang="en-GB" dirty="0"/>
              <a:t> come in.</a:t>
            </a:r>
          </a:p>
          <a:p>
            <a:r>
              <a:rPr lang="en-GB" dirty="0"/>
              <a:t>Then use the formula:</a:t>
            </a:r>
          </a:p>
          <a:p>
            <a:pPr marL="365760" lvl="1" indent="0" algn="ctr">
              <a:buNone/>
            </a:pPr>
            <a:r>
              <a:rPr lang="en-GB" b="1" i="1" dirty="0"/>
              <a:t>target / context = result</a:t>
            </a:r>
            <a:r>
              <a:rPr lang="en-GB" b="1" i="1" baseline="30000" dirty="0"/>
              <a:t>1</a:t>
            </a:r>
          </a:p>
          <a:p>
            <a:r>
              <a:rPr lang="en-GB" b="1" i="1" dirty="0"/>
              <a:t>target</a:t>
            </a:r>
            <a:r>
              <a:rPr lang="en-GB" i="1" dirty="0"/>
              <a:t>:</a:t>
            </a:r>
            <a:r>
              <a:rPr lang="en-GB" dirty="0"/>
              <a:t> is the width of the target element to be sized i.e. width, padding, margin, border.</a:t>
            </a:r>
          </a:p>
          <a:p>
            <a:r>
              <a:rPr lang="en-GB" b="1" i="1" dirty="0"/>
              <a:t>context</a:t>
            </a:r>
            <a:r>
              <a:rPr lang="en-GB" i="1" dirty="0"/>
              <a:t>:</a:t>
            </a:r>
            <a:r>
              <a:rPr lang="en-GB" dirty="0"/>
              <a:t> is the width of target’s parent.</a:t>
            </a:r>
          </a:p>
          <a:p>
            <a:r>
              <a:rPr lang="en-GB" b="1" i="1" dirty="0"/>
              <a:t>result</a:t>
            </a:r>
            <a:r>
              <a:rPr lang="en-GB" i="1" dirty="0"/>
              <a:t>:</a:t>
            </a:r>
            <a:r>
              <a:rPr lang="en-GB" dirty="0"/>
              <a:t> is the resulting flexible width. </a:t>
            </a:r>
            <a:r>
              <a:rPr lang="en-GB" i="1" dirty="0"/>
              <a:t>Multiply by 100 to get the percentage (%) width (do </a:t>
            </a:r>
            <a:r>
              <a:rPr lang="en-GB" i="1" u="sng" dirty="0"/>
              <a:t>not</a:t>
            </a:r>
            <a:r>
              <a:rPr lang="en-GB" i="1" dirty="0"/>
              <a:t> round)</a:t>
            </a:r>
            <a:r>
              <a:rPr lang="en-GB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74636" y="6500083"/>
            <a:ext cx="46914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baseline="30000" dirty="0"/>
              <a:t>1</a:t>
            </a:r>
            <a:r>
              <a:rPr lang="en-GB" sz="1600" dirty="0"/>
              <a:t>Ethan </a:t>
            </a:r>
            <a:r>
              <a:rPr lang="en-GB" sz="1600" dirty="0" err="1"/>
              <a:t>Marcotte</a:t>
            </a:r>
            <a:r>
              <a:rPr lang="en-GB" sz="1600" dirty="0"/>
              <a:t>, pioneer of Responsive Web Design</a:t>
            </a:r>
          </a:p>
        </p:txBody>
      </p:sp>
    </p:spTree>
    <p:extLst>
      <p:ext uri="{BB962C8B-B14F-4D97-AF65-F5344CB8AC3E}">
        <p14:creationId xmlns:p14="http://schemas.microsoft.com/office/powerpoint/2010/main" val="279190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Define the point at which a responsive design should change significantly.</a:t>
            </a:r>
          </a:p>
          <a:p>
            <a:r>
              <a:rPr lang="en-GB" dirty="0"/>
              <a:t>You may be tempted to define your breakpoints </a:t>
            </a:r>
            <a:r>
              <a:rPr lang="en-GB" dirty="0" smtClean="0"/>
              <a:t>only based </a:t>
            </a:r>
            <a:r>
              <a:rPr lang="en-GB" dirty="0"/>
              <a:t>on popular device widths.</a:t>
            </a:r>
          </a:p>
          <a:p>
            <a:pPr marL="0" indent="0" algn="ctr">
              <a:buNone/>
            </a:pPr>
            <a:r>
              <a:rPr lang="en-GB" dirty="0"/>
              <a:t>Avoid doing </a:t>
            </a:r>
            <a:r>
              <a:rPr lang="en-GB" dirty="0" smtClean="0"/>
              <a:t>just this!</a:t>
            </a:r>
          </a:p>
          <a:p>
            <a:r>
              <a:rPr lang="en-GB" dirty="0" smtClean="0"/>
              <a:t>Instead:</a:t>
            </a:r>
          </a:p>
          <a:p>
            <a:pPr lvl="1"/>
            <a:r>
              <a:rPr lang="en-GB" dirty="0" smtClean="0"/>
              <a:t>The Standard breakpoints based on common screen sizes provide a good starting point.</a:t>
            </a:r>
          </a:p>
          <a:p>
            <a:pPr lvl="1"/>
            <a:r>
              <a:rPr lang="en-GB" b="1" i="1" dirty="0" smtClean="0"/>
              <a:t>But ultimately</a:t>
            </a:r>
            <a:r>
              <a:rPr lang="en-GB" dirty="0" smtClean="0"/>
              <a:t>, you should let </a:t>
            </a:r>
            <a:r>
              <a:rPr lang="en-GB" dirty="0"/>
              <a:t>your </a:t>
            </a:r>
            <a:r>
              <a:rPr lang="en-GB" b="1" dirty="0"/>
              <a:t>content and design</a:t>
            </a:r>
            <a:r>
              <a:rPr lang="en-GB" dirty="0"/>
              <a:t> determine your breakpoints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26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Standard Breakpoints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</a:p>
          <a:p>
            <a:endParaRPr lang="en-GB" dirty="0"/>
          </a:p>
        </p:txBody>
      </p:sp>
      <p:sp>
        <p:nvSpPr>
          <p:cNvPr id="4" name="Right Arrow 3">
            <a:hlinkClick r:id="rId3"/>
          </p:cNvPr>
          <p:cNvSpPr/>
          <p:nvPr/>
        </p:nvSpPr>
        <p:spPr>
          <a:xfrm>
            <a:off x="8460432" y="6525344"/>
            <a:ext cx="305616" cy="21602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0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Standard Breakpoints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348" y="1700808"/>
            <a:ext cx="9144000" cy="3328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96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Breakpoints: Orientation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Custom breakpoints to support layouts for orientation changes: portrait and landscape. E.g.</a:t>
            </a:r>
          </a:p>
          <a:p>
            <a:r>
              <a:rPr lang="en-GB" dirty="0" smtClean="0"/>
              <a:t>Mobile Portrait Breakpoint</a:t>
            </a:r>
          </a:p>
          <a:p>
            <a:pPr marL="68580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max-device-width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320px)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 smtClean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r>
              <a:rPr lang="en-GB" dirty="0" smtClean="0"/>
              <a:t>Mobile Landscape Breakpoint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321px)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 smtClean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 smtClean="0"/>
          </a:p>
          <a:p>
            <a:r>
              <a:rPr lang="en-GB" dirty="0" smtClean="0"/>
              <a:t>Tablet Portrait Breakpoint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768px)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max-device-width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1024px)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orientation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portrait)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 smtClean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r>
              <a:rPr lang="en-GB" dirty="0" smtClean="0"/>
              <a:t>Tablet </a:t>
            </a:r>
            <a:r>
              <a:rPr lang="en-GB" dirty="0"/>
              <a:t>Landscape </a:t>
            </a:r>
            <a:r>
              <a:rPr lang="en-GB" dirty="0" smtClean="0"/>
              <a:t>Breakpoint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768px)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max-device-width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1024px)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orientation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landscape)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800" dirty="0" smtClean="0">
                <a:solidFill>
                  <a:srgbClr val="006400"/>
                </a:solidFill>
                <a:latin typeface="Consolas" panose="020B0609020204030204" pitchFamily="49" charset="0"/>
              </a:rPr>
              <a:t>…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2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Breakpoints: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Remember that: </a:t>
            </a:r>
            <a:r>
              <a:rPr lang="en-GB" dirty="0"/>
              <a:t>Responsive Web Design (RWD) is the presentation of web content in the most relevant format </a:t>
            </a:r>
            <a:r>
              <a:rPr lang="en-GB" b="1" i="1" dirty="0"/>
              <a:t>for the viewport and device accessing it</a:t>
            </a:r>
            <a:r>
              <a:rPr lang="en-GB" dirty="0"/>
              <a:t>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 smtClean="0"/>
              <a:t>In other words, your responsive design needs to look good at any possible viewing resolution, </a:t>
            </a:r>
            <a:r>
              <a:rPr lang="en-GB" b="1" i="1" dirty="0" smtClean="0"/>
              <a:t>not just the standards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83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Breakpoints: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No two websites are the same! (hard to find </a:t>
            </a:r>
            <a:r>
              <a:rPr lang="en-GB" dirty="0" smtClean="0">
                <a:sym typeface="Wingdings" panose="05000000000000000000" pitchFamily="2" charset="2"/>
              </a:rPr>
              <a:t>)</a:t>
            </a:r>
          </a:p>
          <a:p>
            <a:r>
              <a:rPr lang="en-GB" dirty="0" smtClean="0"/>
              <a:t>Therefore, the responsive needs of one website is likely to differ from those of another.</a:t>
            </a:r>
          </a:p>
          <a:p>
            <a:r>
              <a:rPr lang="en-GB" dirty="0" smtClean="0"/>
              <a:t>You need to figure out </a:t>
            </a:r>
            <a:r>
              <a:rPr lang="en-GB" b="1" i="1" dirty="0" smtClean="0"/>
              <a:t>where within the range of the standard breakpoints your design breaks</a:t>
            </a:r>
            <a:r>
              <a:rPr lang="en-GB" dirty="0" smtClean="0"/>
              <a:t>!</a:t>
            </a:r>
          </a:p>
          <a:p>
            <a:r>
              <a:rPr lang="en-GB" dirty="0" smtClean="0"/>
              <a:t>Don’t be tempted to simply add another media query for the width where you notice a problem.</a:t>
            </a:r>
          </a:p>
          <a:p>
            <a:pPr lvl="1"/>
            <a:r>
              <a:rPr lang="en-GB" dirty="0" smtClean="0"/>
              <a:t>Find the range within where this problem is occurring.</a:t>
            </a:r>
          </a:p>
          <a:p>
            <a:pPr lvl="1"/>
            <a:r>
              <a:rPr lang="en-GB" dirty="0" smtClean="0"/>
              <a:t>If necessary, also specify an orientation.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44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Breakpoints: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For example, say you notice a problem with your design at 375px.</a:t>
            </a:r>
          </a:p>
          <a:p>
            <a:r>
              <a:rPr lang="en-GB" dirty="0" smtClean="0"/>
              <a:t>Don’t just simply:</a:t>
            </a:r>
          </a:p>
          <a:p>
            <a:pPr lvl="1"/>
            <a:r>
              <a:rPr lang="en-GB" dirty="0" smtClean="0"/>
              <a:t>Ignore it, heck it is not a popular device width</a:t>
            </a:r>
          </a:p>
          <a:p>
            <a:pPr lvl="1"/>
            <a:r>
              <a:rPr lang="en-GB" dirty="0" smtClean="0"/>
              <a:t>Or simply add: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max-device-width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375px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 smtClean="0"/>
              <a:t>Instead, investigate further and say you find the problem is in the range 350px – 375px for portrait orientation, then add:</a:t>
            </a:r>
            <a:endParaRPr lang="en-GB" dirty="0"/>
          </a:p>
          <a:p>
            <a:pPr marL="365760" lvl="1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350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px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max-device-width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375px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orientation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portrait)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22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Breakpoints: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 your browser tools:</a:t>
            </a:r>
          </a:p>
          <a:p>
            <a:pPr lvl="1"/>
            <a:r>
              <a:rPr lang="en-GB" b="1" dirty="0" smtClean="0"/>
              <a:t>Firefox</a:t>
            </a:r>
            <a:r>
              <a:rPr lang="en-GB" dirty="0" smtClean="0"/>
              <a:t>: Developer </a:t>
            </a:r>
            <a:r>
              <a:rPr lang="en-GB" dirty="0" smtClean="0">
                <a:sym typeface="Wingdings" panose="05000000000000000000" pitchFamily="2" charset="2"/>
              </a:rPr>
              <a:t> Responsive Design Mode</a:t>
            </a:r>
          </a:p>
          <a:p>
            <a:pPr lvl="1"/>
            <a:r>
              <a:rPr lang="en-GB" b="1" dirty="0" smtClean="0">
                <a:sym typeface="Wingdings" panose="05000000000000000000" pitchFamily="2" charset="2"/>
              </a:rPr>
              <a:t>Chrome</a:t>
            </a:r>
            <a:r>
              <a:rPr lang="en-GB" dirty="0" smtClean="0">
                <a:sym typeface="Wingdings" panose="05000000000000000000" pitchFamily="2" charset="2"/>
              </a:rPr>
              <a:t>: More tools  Developer Tools  Toggle device toolbar (switch to Responsive)</a:t>
            </a:r>
          </a:p>
          <a:p>
            <a:pPr lvl="1"/>
            <a:r>
              <a:rPr lang="en-GB" b="1" dirty="0" smtClean="0">
                <a:sym typeface="Wingdings" panose="05000000000000000000" pitchFamily="2" charset="2"/>
              </a:rPr>
              <a:t>IE</a:t>
            </a:r>
            <a:r>
              <a:rPr lang="en-GB" dirty="0" smtClean="0">
                <a:sym typeface="Wingdings" panose="05000000000000000000" pitchFamily="2" charset="2"/>
              </a:rPr>
              <a:t>: F12 Developer Tools  Emulation</a:t>
            </a:r>
            <a:endParaRPr lang="en-GB" dirty="0"/>
          </a:p>
          <a:p>
            <a:r>
              <a:rPr lang="en-GB" dirty="0" smtClean="0"/>
              <a:t>Look in between the standard breakpoints that you have created for problems.</a:t>
            </a:r>
          </a:p>
          <a:p>
            <a:pPr lvl="1"/>
            <a:r>
              <a:rPr lang="en-GB" dirty="0" smtClean="0"/>
              <a:t>Document the breakpoint range(s) of problem spots</a:t>
            </a:r>
          </a:p>
          <a:p>
            <a:r>
              <a:rPr lang="en-GB" dirty="0" smtClean="0"/>
              <a:t>Create custom media queries for the problem areas and add the necessary styles to fix.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86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55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Setting the image/media width property to 100% will make it responsive and scale it up and </a:t>
            </a:r>
            <a:r>
              <a:rPr lang="en-GB" dirty="0" smtClean="0"/>
              <a:t>down based on parent element’s width:</a:t>
            </a:r>
            <a:endParaRPr lang="en-GB" dirty="0"/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</a:t>
            </a:r>
            <a:r>
              <a:rPr lang="en-GB" dirty="0" smtClean="0"/>
              <a:t>will make it responsive. Image will scale down</a:t>
            </a:r>
            <a:r>
              <a:rPr lang="en-GB" dirty="0"/>
              <a:t>, but </a:t>
            </a:r>
            <a:r>
              <a:rPr lang="en-GB" dirty="0" smtClean="0"/>
              <a:t>prevents </a:t>
            </a:r>
            <a:r>
              <a:rPr lang="en-GB" dirty="0"/>
              <a:t>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22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Heck! What’s the difference?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ight Arrow 3">
            <a:hlinkClick r:id="rId2"/>
          </p:cNvPr>
          <p:cNvSpPr/>
          <p:nvPr/>
        </p:nvSpPr>
        <p:spPr>
          <a:xfrm>
            <a:off x="8244408" y="6332984"/>
            <a:ext cx="360040" cy="288032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18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You can use media queries 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none;</a:t>
            </a:r>
          </a:p>
          <a:p>
            <a:pPr lvl="1"/>
            <a:r>
              <a:rPr lang="en-GB" dirty="0"/>
              <a:t>Be careful! See this </a:t>
            </a:r>
            <a:r>
              <a:rPr lang="en-GB" dirty="0">
                <a:hlinkClick r:id="rId2"/>
              </a:rPr>
              <a:t>link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Consider using </a:t>
            </a:r>
            <a:r>
              <a:rPr lang="en-GB" b="1" i="1" dirty="0"/>
              <a:t>min-device-width</a:t>
            </a:r>
            <a:r>
              <a:rPr lang="en-GB" dirty="0"/>
              <a:t> instead of min-width.</a:t>
            </a:r>
          </a:p>
          <a:p>
            <a:r>
              <a:rPr lang="en-GB" dirty="0"/>
              <a:t>Alternatively:</a:t>
            </a:r>
          </a:p>
          <a:p>
            <a:pPr lvl="1"/>
            <a:r>
              <a:rPr lang="en-GB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</a:t>
            </a:r>
            <a:r>
              <a:rPr lang="en-GB" dirty="0"/>
              <a:t>to an &lt;</a:t>
            </a:r>
            <a:r>
              <a:rPr lang="en-GB" dirty="0" err="1"/>
              <a:t>img</a:t>
            </a:r>
            <a:r>
              <a:rPr lang="en-GB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</p:txBody>
      </p:sp>
    </p:spTree>
    <p:extLst>
      <p:ext uri="{BB962C8B-B14F-4D97-AF65-F5344CB8AC3E}">
        <p14:creationId xmlns:p14="http://schemas.microsoft.com/office/powerpoint/2010/main" val="381097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 smtClean="0"/>
              <a:t>srcset</a:t>
            </a:r>
            <a:r>
              <a:rPr lang="en-GB" dirty="0" smtClean="0"/>
              <a:t> </a:t>
            </a:r>
            <a:r>
              <a:rPr lang="en-GB" dirty="0"/>
              <a:t>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>
                <a:hlinkClick r:id="rId3"/>
              </a:rPr>
              <a:t>srcset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allows you to specify:</a:t>
            </a:r>
          </a:p>
          <a:p>
            <a:pPr lvl="1"/>
            <a:r>
              <a:rPr lang="en-GB" dirty="0"/>
              <a:t>different image sources, and </a:t>
            </a:r>
          </a:p>
          <a:p>
            <a:pPr lvl="1"/>
            <a:r>
              <a:rPr lang="en-GB" dirty="0"/>
              <a:t>additional information that will allow the browser to decide on the most appropriate image to display.</a:t>
            </a:r>
          </a:p>
          <a:p>
            <a:r>
              <a:rPr lang="en-GB" dirty="0"/>
              <a:t>You can target images based on:</a:t>
            </a:r>
          </a:p>
          <a:p>
            <a:pPr lvl="1"/>
            <a:r>
              <a:rPr lang="en-GB" dirty="0"/>
              <a:t>Device pixel ratio using the </a:t>
            </a:r>
            <a:r>
              <a:rPr lang="en-GB" b="1" dirty="0"/>
              <a:t>x</a:t>
            </a:r>
            <a:r>
              <a:rPr lang="en-GB" dirty="0"/>
              <a:t> descriptor</a:t>
            </a:r>
          </a:p>
          <a:p>
            <a:pPr lvl="1"/>
            <a:r>
              <a:rPr lang="en-GB" dirty="0"/>
              <a:t>Image widths using the </a:t>
            </a:r>
            <a:r>
              <a:rPr lang="en-GB" b="1" dirty="0"/>
              <a:t>w</a:t>
            </a:r>
            <a:r>
              <a:rPr lang="en-GB" dirty="0"/>
              <a:t> descriptor - requires an additional “sizes” attribute to specify width media queries.</a:t>
            </a:r>
          </a:p>
          <a:p>
            <a:r>
              <a:rPr lang="en-GB" i="1" dirty="0"/>
              <a:t>Remember to add the standard </a:t>
            </a:r>
            <a:r>
              <a:rPr lang="en-GB" b="1" i="1" dirty="0" err="1"/>
              <a:t>src</a:t>
            </a:r>
            <a:r>
              <a:rPr lang="en-GB" i="1" dirty="0"/>
              <a:t> attribute as a </a:t>
            </a:r>
            <a:r>
              <a:rPr lang="en-GB" i="1" dirty="0" err="1"/>
              <a:t>fallback</a:t>
            </a:r>
            <a:r>
              <a:rPr lang="en-GB" i="1" dirty="0"/>
              <a:t> for older browsers</a:t>
            </a:r>
            <a:r>
              <a:rPr lang="en-GB" dirty="0"/>
              <a:t>.</a:t>
            </a:r>
          </a:p>
        </p:txBody>
      </p:sp>
      <p:sp>
        <p:nvSpPr>
          <p:cNvPr id="4" name="Right Arrow 3">
            <a:hlinkClick r:id="rId4"/>
          </p:cNvPr>
          <p:cNvSpPr/>
          <p:nvPr/>
        </p:nvSpPr>
        <p:spPr>
          <a:xfrm>
            <a:off x="8316416" y="6525344"/>
            <a:ext cx="288032" cy="21602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56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 smtClean="0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the  </a:t>
            </a:r>
            <a:r>
              <a:rPr lang="en-GB" b="1" dirty="0"/>
              <a:t>x descriptor</a:t>
            </a:r>
            <a:r>
              <a:rPr lang="en-GB" dirty="0"/>
              <a:t>: device pixel ratio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 1x, large.jpg 2x"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pPr lvl="1"/>
            <a:r>
              <a:rPr lang="en-GB" dirty="0"/>
              <a:t>1x for regular resolution screens</a:t>
            </a:r>
          </a:p>
          <a:p>
            <a:pPr lvl="1"/>
            <a:r>
              <a:rPr lang="en-GB" dirty="0"/>
              <a:t>2x on displays with 2 device pixels per CSS </a:t>
            </a:r>
            <a:r>
              <a:rPr lang="en-GB" dirty="0" smtClean="0"/>
              <a:t>pixel (higher resolution </a:t>
            </a:r>
            <a:r>
              <a:rPr lang="en-GB" dirty="0" smtClean="0"/>
              <a:t>devices)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9600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Using the </a:t>
            </a:r>
            <a:r>
              <a:rPr lang="en-GB" b="1" dirty="0"/>
              <a:t>w descriptor</a:t>
            </a:r>
            <a:r>
              <a:rPr lang="en-GB" dirty="0"/>
              <a:t>: images of different resolution widths available, browser picks best one: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cat-320.jpg 320w, cat-640.jpg 640w, cat-1280.jpg 1280w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sizes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="(max-width: 480px) 100vw, (max-width: 900px) 33vw, 254px"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="cat-160.jpg"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="Cat" /&gt;</a:t>
            </a:r>
            <a:endParaRPr lang="en-GB" sz="1700" dirty="0"/>
          </a:p>
          <a:p>
            <a:r>
              <a:rPr lang="en-GB" b="1" dirty="0" err="1"/>
              <a:t>vw</a:t>
            </a:r>
            <a:r>
              <a:rPr lang="en-GB" dirty="0"/>
              <a:t> stands for viewport width, where 1vw = 1% of the viewport width.</a:t>
            </a:r>
          </a:p>
          <a:p>
            <a:pPr lvl="1"/>
            <a:r>
              <a:rPr lang="en-GB" dirty="0"/>
              <a:t>480px wide or smaller, image will be 100% of viewport width</a:t>
            </a:r>
          </a:p>
          <a:p>
            <a:pPr lvl="1"/>
            <a:r>
              <a:rPr lang="en-GB" dirty="0"/>
              <a:t>Between 481px to 900px, 33% of viewport width. </a:t>
            </a:r>
          </a:p>
          <a:p>
            <a:pPr lvl="1"/>
            <a:r>
              <a:rPr lang="en-GB" dirty="0"/>
              <a:t>Anything else, image will be 254px wide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width descriptor ‘</a:t>
            </a:r>
            <a:r>
              <a:rPr lang="en-GB" b="1" dirty="0" smtClean="0"/>
              <a:t>w</a:t>
            </a:r>
            <a:r>
              <a:rPr lang="en-GB" dirty="0" smtClean="0"/>
              <a:t>’ is divided by the source size given in the sizes attribute to determine the effective pixel density.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64829" y="2564904"/>
            <a:ext cx="70567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64829" y="2852936"/>
            <a:ext cx="72183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5525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Using the </a:t>
            </a:r>
            <a:r>
              <a:rPr lang="en-GB" b="1" dirty="0"/>
              <a:t>w descriptor</a:t>
            </a:r>
            <a:r>
              <a:rPr lang="en-GB" dirty="0"/>
              <a:t>: images of different resolution widths available, browser picks best one</a:t>
            </a:r>
            <a:r>
              <a:rPr lang="en-GB" dirty="0" smtClean="0"/>
              <a:t>: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="images/space-needle.jpg"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50vw“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1800" dirty="0" err="1" smtClean="0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="images/space-needle.jpg 200w,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/>
            </a:r>
            <a:b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     images/space-needle-2x.jpg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400w,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/>
            </a:r>
            <a:b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     images/space-needle-hd.jpg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600w"&gt;</a:t>
            </a:r>
            <a:endParaRPr lang="en-GB" sz="1800" dirty="0" smtClean="0"/>
          </a:p>
          <a:p>
            <a:r>
              <a:rPr lang="en-GB" dirty="0" smtClean="0"/>
              <a:t>The </a:t>
            </a:r>
            <a:r>
              <a:rPr lang="en-GB" dirty="0"/>
              <a:t>width descriptor ‘</a:t>
            </a:r>
            <a:r>
              <a:rPr lang="en-GB" b="1" dirty="0"/>
              <a:t>w</a:t>
            </a:r>
            <a:r>
              <a:rPr lang="en-GB" dirty="0"/>
              <a:t>’ is divided by the source size given in the sizes attribute to determine the effective pixel density</a:t>
            </a:r>
            <a:r>
              <a:rPr lang="en-GB" dirty="0" smtClean="0"/>
              <a:t>.</a:t>
            </a:r>
          </a:p>
          <a:p>
            <a:r>
              <a:rPr lang="en-GB" dirty="0" smtClean="0"/>
              <a:t>If the browser width is 500px, image will be displayed 250px wide (50vw). Your </a:t>
            </a:r>
            <a:r>
              <a:rPr lang="en-GB" dirty="0" err="1" smtClean="0"/>
              <a:t>srcset</a:t>
            </a:r>
            <a:r>
              <a:rPr lang="en-GB" dirty="0" smtClean="0"/>
              <a:t> becomes: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100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="images/space-needle.jpg"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50vw“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100" dirty="0" err="1" smtClean="0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="images/space-needle.jpg 0.8x, </a:t>
            </a: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/>
            </a:r>
            <a:b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   images/space-needle-2x.jpg 1.6x,</a:t>
            </a:r>
            <a:b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   images/space-needle-hd.jpg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2.4x"&gt;</a:t>
            </a:r>
            <a:endParaRPr lang="en-GB" sz="21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2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responsive images.</a:t>
            </a:r>
          </a:p>
          <a:p>
            <a:r>
              <a:rPr lang="en-GB" dirty="0"/>
              <a:t>Use the child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dirty="0"/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376510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22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Responsive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Next class</a:t>
            </a:r>
          </a:p>
          <a:p>
            <a:r>
              <a:rPr lang="en-GB" dirty="0"/>
              <a:t>Some links:</a:t>
            </a:r>
          </a:p>
          <a:p>
            <a:pPr lvl="1"/>
            <a:r>
              <a:rPr lang="en-GB" dirty="0">
                <a:hlinkClick r:id="rId2"/>
              </a:rPr>
              <a:t>https://www.sitepoint.com/how-to-build-responsive-images-with-srcset/</a:t>
            </a:r>
          </a:p>
          <a:p>
            <a:pPr lvl="1"/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://webkit.org/demos/srcset/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http://www.mydevice.io/devices/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4"/>
              </a:rPr>
              <a:t>http://www.webdesignerdepot.com/2015/08/the-state-of-responsive-images/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5"/>
              </a:rPr>
              <a:t>https://responsiveimages.org/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6"/>
              </a:rPr>
              <a:t>https://developer.mozilla.org/en-US/docs/Web/HTML/Element/img#Example_3_Using_the_srcset_attribute</a:t>
            </a:r>
            <a:r>
              <a:rPr lang="en-GB" dirty="0"/>
              <a:t>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93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Visible content is what the uses see before they scroll down.</a:t>
            </a:r>
          </a:p>
          <a:p>
            <a:r>
              <a:rPr lang="en-GB" dirty="0"/>
              <a:t>You should </a:t>
            </a:r>
            <a:r>
              <a:rPr lang="en-GB" dirty="0" smtClean="0"/>
              <a:t>aim to prioritise content that is initially visible to the user (above-the-fold).</a:t>
            </a:r>
          </a:p>
          <a:p>
            <a:pPr lvl="1"/>
            <a:r>
              <a:rPr lang="en-GB" dirty="0" smtClean="0"/>
              <a:t>For faster, perceived page loads, you want to reduce the size of the above-the-fold content.</a:t>
            </a:r>
          </a:p>
          <a:p>
            <a:pPr lvl="1"/>
            <a:r>
              <a:rPr lang="en-GB" dirty="0" smtClean="0"/>
              <a:t>Structure your HTML to load the critical, above-the-fold content first.</a:t>
            </a:r>
          </a:p>
          <a:p>
            <a:r>
              <a:rPr lang="en-GB" dirty="0" smtClean="0"/>
              <a:t>A quick, easy and common way of achieving this is to ensure your HTML is presenting content first.</a:t>
            </a:r>
          </a:p>
          <a:p>
            <a:r>
              <a:rPr lang="en-GB" dirty="0" smtClean="0"/>
              <a:t>You change the order of the content based on the viewport size.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80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 RWD Grids, you can prioritise content by shifting columns (changing the order) to the left/right.</a:t>
            </a:r>
          </a:p>
          <a:p>
            <a:r>
              <a:rPr lang="en-GB" sz="2800" dirty="0" smtClean="0"/>
              <a:t>For example, the following layout may be okay for larger screens:</a:t>
            </a:r>
          </a:p>
          <a:p>
            <a:pPr>
              <a:spcBef>
                <a:spcPts val="2400"/>
              </a:spcBef>
            </a:pPr>
            <a:r>
              <a:rPr lang="en-GB" sz="2800" dirty="0" smtClean="0"/>
              <a:t>But on smaller screens, you want:</a:t>
            </a:r>
          </a:p>
          <a:p>
            <a:endParaRPr lang="en-GB" sz="2800" dirty="0" smtClean="0"/>
          </a:p>
          <a:p>
            <a:endParaRPr lang="en-GB" sz="28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3491880" y="3140968"/>
          <a:ext cx="5274168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84176"/>
                <a:gridCol w="368999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Sidebar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Content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228184" y="3933056"/>
          <a:ext cx="2736304" cy="736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36304"/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 smtClean="0"/>
                        <a:t>Content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Sidebar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545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Prioritising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You can use CSS to change this order so that the content section displays second on larger screens </a:t>
            </a:r>
            <a:r>
              <a:rPr lang="en-GB" sz="3200" dirty="0" smtClean="0"/>
              <a:t>using:</a:t>
            </a:r>
          </a:p>
          <a:p>
            <a:r>
              <a:rPr lang="en-GB" sz="3200" dirty="0" smtClean="0"/>
              <a:t>CSS Float</a:t>
            </a:r>
          </a:p>
          <a:p>
            <a:r>
              <a:rPr lang="en-GB" sz="3200" dirty="0" smtClean="0"/>
              <a:t>CSS Positioning i.e. left </a:t>
            </a:r>
            <a:r>
              <a:rPr lang="en-GB" sz="3200" dirty="0"/>
              <a:t>and </a:t>
            </a:r>
            <a:r>
              <a:rPr lang="en-GB" sz="3200" dirty="0" smtClean="0"/>
              <a:t>right properties</a:t>
            </a:r>
          </a:p>
          <a:p>
            <a:r>
              <a:rPr lang="en-GB" sz="3200" dirty="0" smtClean="0"/>
              <a:t>CSS </a:t>
            </a:r>
            <a:r>
              <a:rPr lang="en-GB" sz="3200" dirty="0"/>
              <a:t>Flexbox</a:t>
            </a:r>
            <a:r>
              <a:rPr lang="en-GB" sz="3200" dirty="0" smtClean="0"/>
              <a:t>.</a:t>
            </a:r>
          </a:p>
          <a:p>
            <a:r>
              <a:rPr lang="en-GB" sz="2800" dirty="0" smtClean="0"/>
              <a:t>Say you have the following HTML :</a:t>
            </a:r>
            <a:endParaRPr lang="en-GB" sz="2800" dirty="0"/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="content"&gt;&lt;/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="sidebar"&gt;&lt;/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7900" dirty="0" smtClean="0"/>
          </a:p>
          <a:p>
            <a:pPr marL="0" indent="0">
              <a:buNone/>
            </a:pPr>
            <a:endParaRPr lang="en-GB" sz="32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77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On larger screens, to shift this content around: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="content"&gt;&lt;/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="sidebar"&gt;&lt;/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7300" dirty="0">
              <a:solidFill>
                <a:prstClr val="black"/>
              </a:solidFill>
            </a:endParaRPr>
          </a:p>
          <a:p>
            <a:r>
              <a:rPr lang="en-GB" dirty="0" smtClean="0"/>
              <a:t>Using </a:t>
            </a:r>
            <a:r>
              <a:rPr lang="en-GB" b="1" dirty="0" smtClean="0"/>
              <a:t>float</a:t>
            </a:r>
            <a:r>
              <a:rPr lang="en-GB" dirty="0" smtClean="0"/>
              <a:t> property:</a:t>
            </a:r>
            <a:endParaRPr lang="en-GB" dirty="0"/>
          </a:p>
          <a:p>
            <a:pPr marL="594360" lvl="2" indent="0">
              <a:buNone/>
            </a:pPr>
            <a:r>
              <a:rPr lang="en-GB" sz="16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#sidebar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float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left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6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	 #content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float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right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 smtClean="0"/>
          </a:p>
          <a:p>
            <a:r>
              <a:rPr lang="en-GB" dirty="0" smtClean="0"/>
              <a:t>Alternatively, using </a:t>
            </a:r>
            <a:r>
              <a:rPr lang="en-GB" b="1" dirty="0" smtClean="0"/>
              <a:t>left</a:t>
            </a:r>
            <a:r>
              <a:rPr lang="en-GB" dirty="0" smtClean="0"/>
              <a:t> and </a:t>
            </a:r>
            <a:r>
              <a:rPr lang="en-GB" b="1" dirty="0" smtClean="0"/>
              <a:t>right</a:t>
            </a:r>
            <a:r>
              <a:rPr lang="en-GB" dirty="0" smtClean="0"/>
              <a:t> properties (requires setting position to relative too).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#sidebar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position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right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60%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	 #content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position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left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40%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>
              <a:solidFill>
                <a:prstClr val="black"/>
              </a:solidFill>
            </a:endParaRPr>
          </a:p>
          <a:p>
            <a:pPr marL="640080" lvl="2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40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pPr marL="1051560" lvl="3" indent="0">
              <a:buClr>
                <a:srgbClr val="EB641B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="content"&gt;&lt;/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="sidebar"&gt;&lt;/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7300" dirty="0">
              <a:solidFill>
                <a:prstClr val="black"/>
              </a:solidFill>
            </a:endParaRPr>
          </a:p>
          <a:p>
            <a:r>
              <a:rPr lang="en-GB" dirty="0" smtClean="0"/>
              <a:t>Using </a:t>
            </a:r>
            <a:r>
              <a:rPr lang="en-GB" b="1" dirty="0" smtClean="0"/>
              <a:t>flexbox</a:t>
            </a:r>
            <a:r>
              <a:rPr lang="en-GB" dirty="0" smtClean="0"/>
              <a:t> property:</a:t>
            </a:r>
            <a:endParaRPr lang="en-GB" dirty="0"/>
          </a:p>
          <a:p>
            <a:pPr marL="594360" lvl="2" indent="0">
              <a:buNone/>
            </a:pPr>
            <a:r>
              <a:rPr lang="en-GB" sz="16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#sidebar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order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-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1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 smtClean="0"/>
          </a:p>
          <a:p>
            <a:pPr marL="640080" lvl="2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72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11611</TotalTime>
  <Words>1878</Words>
  <Application>Microsoft Office PowerPoint</Application>
  <PresentationFormat>On-screen Show (4:3)</PresentationFormat>
  <Paragraphs>241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 I</vt:lpstr>
      <vt:lpstr>Today’s Lecture</vt:lpstr>
      <vt:lpstr>Responsive Web Design</vt:lpstr>
      <vt:lpstr>Flexible Grid: An Important Formula</vt:lpstr>
      <vt:lpstr>Breakpoints</vt:lpstr>
      <vt:lpstr>The Standard Breakpoints</vt:lpstr>
      <vt:lpstr>The Standard Breakpoints</vt:lpstr>
      <vt:lpstr>Custom Breakpoints: Orientation</vt:lpstr>
      <vt:lpstr>Custom Breakpoints: Content</vt:lpstr>
      <vt:lpstr>Custom Breakpoints: Content</vt:lpstr>
      <vt:lpstr>Custom Breakpoints: Content</vt:lpstr>
      <vt:lpstr>Custom Breakpoints: Content</vt:lpstr>
      <vt:lpstr>Flexible Images and Media</vt:lpstr>
      <vt:lpstr>Scaling Images and Media</vt:lpstr>
      <vt:lpstr>Heck! What’s the difference?</vt:lpstr>
      <vt:lpstr>Different Images for Different Devices</vt:lpstr>
      <vt:lpstr>The srcset Attribute</vt:lpstr>
      <vt:lpstr>Using the srcset: Examples</vt:lpstr>
      <vt:lpstr>Using the srcset: Examples</vt:lpstr>
      <vt:lpstr>Using the srcset: Examples</vt:lpstr>
      <vt:lpstr>The &lt;picture&gt; Element</vt:lpstr>
      <vt:lpstr>The &lt;picture&gt; Element</vt:lpstr>
      <vt:lpstr>More on Responsive Images</vt:lpstr>
      <vt:lpstr>Prioritising Content</vt:lpstr>
      <vt:lpstr>Prioritising Content</vt:lpstr>
      <vt:lpstr>Prioritising Content</vt:lpstr>
      <vt:lpstr>Prioritising Content</vt:lpstr>
      <vt:lpstr>Prioritising Content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1306</cp:revision>
  <cp:lastPrinted>2017-10-30T06:43:17Z</cp:lastPrinted>
  <dcterms:created xsi:type="dcterms:W3CDTF">2013-09-18T07:00:31Z</dcterms:created>
  <dcterms:modified xsi:type="dcterms:W3CDTF">2017-11-06T08:14:49Z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