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Lst>
  <p:sldSz cy="5143500" cx="9144000"/>
  <p:notesSz cx="6858000" cy="9144000"/>
  <p:embeddedFontLst>
    <p:embeddedFont>
      <p:font typeface="Roboto"/>
      <p:regular r:id="rId17"/>
      <p:bold r:id="rId18"/>
      <p:italic r:id="rId19"/>
      <p:boldItalic r:id="rId20"/>
    </p:embeddedFont>
    <p:embeddedFont>
      <p:font typeface="Montserrat"/>
      <p:regular r:id="rId21"/>
      <p:bold r:id="rId22"/>
      <p:italic r:id="rId23"/>
      <p:boldItalic r:id="rId2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boldItalic.fntdata"/><Relationship Id="rId11" Type="http://schemas.openxmlformats.org/officeDocument/2006/relationships/slide" Target="slides/slide6.xml"/><Relationship Id="rId22" Type="http://schemas.openxmlformats.org/officeDocument/2006/relationships/font" Target="fonts/Montserrat-bold.fntdata"/><Relationship Id="rId10" Type="http://schemas.openxmlformats.org/officeDocument/2006/relationships/slide" Target="slides/slide5.xml"/><Relationship Id="rId21" Type="http://schemas.openxmlformats.org/officeDocument/2006/relationships/font" Target="fonts/Montserrat-regular.fntdata"/><Relationship Id="rId13" Type="http://schemas.openxmlformats.org/officeDocument/2006/relationships/slide" Target="slides/slide8.xml"/><Relationship Id="rId24" Type="http://schemas.openxmlformats.org/officeDocument/2006/relationships/font" Target="fonts/Montserrat-boldItalic.fntdata"/><Relationship Id="rId12" Type="http://schemas.openxmlformats.org/officeDocument/2006/relationships/slide" Target="slides/slide7.xml"/><Relationship Id="rId23" Type="http://schemas.openxmlformats.org/officeDocument/2006/relationships/font" Target="fonts/Montserrat-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Roboto-regular.fntdata"/><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Roboto-italic.fntdata"/><Relationship Id="rId6" Type="http://schemas.openxmlformats.org/officeDocument/2006/relationships/slide" Target="slides/slide1.xml"/><Relationship Id="rId18" Type="http://schemas.openxmlformats.org/officeDocument/2006/relationships/font" Target="fonts/Roboto-bold.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Play I'll be talking about Amazon</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1cd2c521c85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1cd2c521c85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1cd2c521c85_4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1cd2c521c85_4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1cd2c521c85_1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1cd2c521c85_1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1cd2c521c85_4_2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1cd2c521c85_4_2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1cd2c521c85_4_2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1cd2c521c85_4_2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1cd2c521c85_4_2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1cd2c521c85_4_2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1d4154b71b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1d4154b71b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1d4154b71be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1d4154b71be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1d4154b71be_1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1d4154b71be_1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1d4154b71be_3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1d4154b71be_3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flipH="1">
            <a:off x="8246400" y="4245925"/>
            <a:ext cx="897600" cy="897600"/>
          </a:xfrm>
          <a:prstGeom prst="rtTriangl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8246400" y="4245875"/>
            <a:ext cx="897600" cy="897600"/>
          </a:xfrm>
          <a:prstGeom prst="round1Rect">
            <a:avLst>
              <a:gd fmla="val 16667" name="adj"/>
            </a:avLst>
          </a:prstGeom>
          <a:solidFill>
            <a:schemeClr val="lt1">
              <a:alpha val="6808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90525" y="1819275"/>
            <a:ext cx="8222100" cy="933600"/>
          </a:xfrm>
          <a:prstGeom prst="rect">
            <a:avLst/>
          </a:prstGeom>
        </p:spPr>
        <p:txBody>
          <a:bodyPr anchorCtr="0" anchor="b"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3" name="Google Shape;13;p2"/>
          <p:cNvSpPr txBox="1"/>
          <p:nvPr>
            <p:ph idx="1" type="subTitle"/>
          </p:nvPr>
        </p:nvSpPr>
        <p:spPr>
          <a:xfrm>
            <a:off x="390525" y="2789130"/>
            <a:ext cx="8222100" cy="432900"/>
          </a:xfrm>
          <a:prstGeom prst="rect">
            <a:avLst/>
          </a:prstGeom>
        </p:spPr>
        <p:txBody>
          <a:bodyPr anchorCtr="0" anchor="t" bIns="91425" lIns="91425" spcFirstLastPara="1" rIns="91425" wrap="square" tIns="91425">
            <a:normAutofit/>
          </a:bodyPr>
          <a:lstStyle>
            <a:lvl1pPr lvl="0" rtl="0">
              <a:lnSpc>
                <a:spcPct val="100000"/>
              </a:lnSpc>
              <a:spcBef>
                <a:spcPts val="0"/>
              </a:spcBef>
              <a:spcAft>
                <a:spcPts val="0"/>
              </a:spcAft>
              <a:buClr>
                <a:schemeClr val="lt1"/>
              </a:buClr>
              <a:buSzPts val="1800"/>
              <a:buNone/>
              <a:defRPr>
                <a:solidFill>
                  <a:schemeClr val="lt1"/>
                </a:solidFill>
              </a:defRPr>
            </a:lvl1pPr>
            <a:lvl2pPr lvl="1" rtl="0">
              <a:lnSpc>
                <a:spcPct val="100000"/>
              </a:lnSpc>
              <a:spcBef>
                <a:spcPts val="0"/>
              </a:spcBef>
              <a:spcAft>
                <a:spcPts val="0"/>
              </a:spcAft>
              <a:buClr>
                <a:schemeClr val="lt1"/>
              </a:buClr>
              <a:buSzPts val="1800"/>
              <a:buNone/>
              <a:defRPr sz="1800">
                <a:solidFill>
                  <a:schemeClr val="lt1"/>
                </a:solidFill>
              </a:defRPr>
            </a:lvl2pPr>
            <a:lvl3pPr lvl="2" rtl="0">
              <a:lnSpc>
                <a:spcPct val="100000"/>
              </a:lnSpc>
              <a:spcBef>
                <a:spcPts val="0"/>
              </a:spcBef>
              <a:spcAft>
                <a:spcPts val="0"/>
              </a:spcAft>
              <a:buClr>
                <a:schemeClr val="lt1"/>
              </a:buClr>
              <a:buSzPts val="1800"/>
              <a:buNone/>
              <a:defRPr sz="1800">
                <a:solidFill>
                  <a:schemeClr val="lt1"/>
                </a:solidFill>
              </a:defRPr>
            </a:lvl3pPr>
            <a:lvl4pPr lvl="3" rtl="0">
              <a:lnSpc>
                <a:spcPct val="100000"/>
              </a:lnSpc>
              <a:spcBef>
                <a:spcPts val="0"/>
              </a:spcBef>
              <a:spcAft>
                <a:spcPts val="0"/>
              </a:spcAft>
              <a:buClr>
                <a:schemeClr val="lt1"/>
              </a:buClr>
              <a:buSzPts val="1800"/>
              <a:buNone/>
              <a:defRPr sz="1800">
                <a:solidFill>
                  <a:schemeClr val="lt1"/>
                </a:solidFill>
              </a:defRPr>
            </a:lvl4pPr>
            <a:lvl5pPr lvl="4" rtl="0">
              <a:lnSpc>
                <a:spcPct val="100000"/>
              </a:lnSpc>
              <a:spcBef>
                <a:spcPts val="0"/>
              </a:spcBef>
              <a:spcAft>
                <a:spcPts val="0"/>
              </a:spcAft>
              <a:buClr>
                <a:schemeClr val="lt1"/>
              </a:buClr>
              <a:buSzPts val="1800"/>
              <a:buNone/>
              <a:defRPr sz="1800">
                <a:solidFill>
                  <a:schemeClr val="lt1"/>
                </a:solidFill>
              </a:defRPr>
            </a:lvl5pPr>
            <a:lvl6pPr lvl="5" rtl="0">
              <a:lnSpc>
                <a:spcPct val="100000"/>
              </a:lnSpc>
              <a:spcBef>
                <a:spcPts val="0"/>
              </a:spcBef>
              <a:spcAft>
                <a:spcPts val="0"/>
              </a:spcAft>
              <a:buClr>
                <a:schemeClr val="lt1"/>
              </a:buClr>
              <a:buSzPts val="1800"/>
              <a:buNone/>
              <a:defRPr sz="1800">
                <a:solidFill>
                  <a:schemeClr val="lt1"/>
                </a:solidFill>
              </a:defRPr>
            </a:lvl6pPr>
            <a:lvl7pPr lvl="6" rtl="0">
              <a:lnSpc>
                <a:spcPct val="100000"/>
              </a:lnSpc>
              <a:spcBef>
                <a:spcPts val="0"/>
              </a:spcBef>
              <a:spcAft>
                <a:spcPts val="0"/>
              </a:spcAft>
              <a:buClr>
                <a:schemeClr val="lt1"/>
              </a:buClr>
              <a:buSzPts val="1800"/>
              <a:buNone/>
              <a:defRPr sz="1800">
                <a:solidFill>
                  <a:schemeClr val="lt1"/>
                </a:solidFill>
              </a:defRPr>
            </a:lvl7pPr>
            <a:lvl8pPr lvl="7" rtl="0">
              <a:lnSpc>
                <a:spcPct val="100000"/>
              </a:lnSpc>
              <a:spcBef>
                <a:spcPts val="0"/>
              </a:spcBef>
              <a:spcAft>
                <a:spcPts val="0"/>
              </a:spcAft>
              <a:buClr>
                <a:schemeClr val="lt1"/>
              </a:buClr>
              <a:buSzPts val="1800"/>
              <a:buNone/>
              <a:defRPr sz="1800">
                <a:solidFill>
                  <a:schemeClr val="lt1"/>
                </a:solidFill>
              </a:defRPr>
            </a:lvl8pPr>
            <a:lvl9pPr lvl="8" rtl="0">
              <a:lnSpc>
                <a:spcPct val="100000"/>
              </a:lnSpc>
              <a:spcBef>
                <a:spcPts val="0"/>
              </a:spcBef>
              <a:spcAft>
                <a:spcPts val="0"/>
              </a:spcAft>
              <a:buClr>
                <a:schemeClr val="lt1"/>
              </a:buClr>
              <a:buSzPts val="1800"/>
              <a:buNone/>
              <a:defRPr sz="1800">
                <a:solidFill>
                  <a:schemeClr val="lt1"/>
                </a:solidFill>
              </a:defRPr>
            </a:lvl9pPr>
          </a:lstStyle>
          <a:p/>
        </p:txBody>
      </p:sp>
      <p:sp>
        <p:nvSpPr>
          <p:cNvPr id="14" name="Google Shape;14;p2"/>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txBox="1"/>
          <p:nvPr>
            <p:ph type="title"/>
          </p:nvPr>
        </p:nvSpPr>
        <p:spPr>
          <a:xfrm>
            <a:off x="460950" y="2065350"/>
            <a:ext cx="8222100" cy="1012800"/>
          </a:xfrm>
          <a:prstGeom prst="rect">
            <a:avLst/>
          </a:prstGeom>
        </p:spPr>
        <p:txBody>
          <a:bodyPr anchorCtr="0" anchor="ctr" bIns="91425" lIns="91425" spcFirstLastPara="1" rIns="91425" wrap="square" tIns="91425">
            <a:normAutofit/>
          </a:bodyPr>
          <a:lstStyle>
            <a:lvl1pPr lvl="0" rtl="0">
              <a:spcBef>
                <a:spcPts val="0"/>
              </a:spcBef>
              <a:spcAft>
                <a:spcPts val="0"/>
              </a:spcAft>
              <a:buSzPts val="4200"/>
              <a:buNone/>
              <a:defRPr sz="4200"/>
            </a:lvl1pPr>
            <a:lvl2pPr lvl="1" rtl="0">
              <a:spcBef>
                <a:spcPts val="0"/>
              </a:spcBef>
              <a:spcAft>
                <a:spcPts val="0"/>
              </a:spcAft>
              <a:buSzPts val="4200"/>
              <a:buNone/>
              <a:defRPr sz="4200"/>
            </a:lvl2pPr>
            <a:lvl3pPr lvl="2" rtl="0">
              <a:spcBef>
                <a:spcPts val="0"/>
              </a:spcBef>
              <a:spcAft>
                <a:spcPts val="0"/>
              </a:spcAft>
              <a:buSzPts val="4200"/>
              <a:buNone/>
              <a:defRPr sz="4200"/>
            </a:lvl3pPr>
            <a:lvl4pPr lvl="3" rtl="0">
              <a:spcBef>
                <a:spcPts val="0"/>
              </a:spcBef>
              <a:spcAft>
                <a:spcPts val="0"/>
              </a:spcAft>
              <a:buSzPts val="4200"/>
              <a:buNone/>
              <a:defRPr sz="4200"/>
            </a:lvl4pPr>
            <a:lvl5pPr lvl="4" rtl="0">
              <a:spcBef>
                <a:spcPts val="0"/>
              </a:spcBef>
              <a:spcAft>
                <a:spcPts val="0"/>
              </a:spcAft>
              <a:buSzPts val="4200"/>
              <a:buNone/>
              <a:defRPr sz="4200"/>
            </a:lvl5pPr>
            <a:lvl6pPr lvl="5" rtl="0">
              <a:spcBef>
                <a:spcPts val="0"/>
              </a:spcBef>
              <a:spcAft>
                <a:spcPts val="0"/>
              </a:spcAft>
              <a:buSzPts val="4200"/>
              <a:buNone/>
              <a:defRPr sz="4200"/>
            </a:lvl6pPr>
            <a:lvl7pPr lvl="6" rtl="0">
              <a:spcBef>
                <a:spcPts val="0"/>
              </a:spcBef>
              <a:spcAft>
                <a:spcPts val="0"/>
              </a:spcAft>
              <a:buSzPts val="4200"/>
              <a:buNone/>
              <a:defRPr sz="4200"/>
            </a:lvl7pPr>
            <a:lvl8pPr lvl="7" rtl="0">
              <a:spcBef>
                <a:spcPts val="0"/>
              </a:spcBef>
              <a:spcAft>
                <a:spcPts val="0"/>
              </a:spcAft>
              <a:buSzPts val="4200"/>
              <a:buNone/>
              <a:defRPr sz="4200"/>
            </a:lvl8pPr>
            <a:lvl9pPr lvl="8" rtl="0">
              <a:spcBef>
                <a:spcPts val="0"/>
              </a:spcBef>
              <a:spcAft>
                <a:spcPts val="0"/>
              </a:spcAft>
              <a:buSzPts val="4200"/>
              <a:buNone/>
              <a:defRPr sz="4200"/>
            </a:lvl9pPr>
          </a:lstStyle>
          <a:p/>
        </p:txBody>
      </p:sp>
      <p:sp>
        <p:nvSpPr>
          <p:cNvPr id="17" name="Google Shape;17;p3"/>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sp>
        <p:nvSpPr>
          <p:cNvPr id="19" name="Google Shape;19;p4"/>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22" name="Google Shape;22;p4"/>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23" name="Google Shape;23;p4"/>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p:nvPr/>
        </p:nvSpPr>
        <p:spPr>
          <a:xfrm flipH="1" rot="10800000">
            <a:off x="0" y="1686000"/>
            <a:ext cx="9144000" cy="3457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5"/>
          <p:cNvSpPr/>
          <p:nvPr/>
        </p:nvSpPr>
        <p:spPr>
          <a:xfrm>
            <a:off x="0" y="168600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5"/>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p:txBody>
      </p:sp>
      <p:sp>
        <p:nvSpPr>
          <p:cNvPr id="28" name="Google Shape;28;p5"/>
          <p:cNvSpPr txBox="1"/>
          <p:nvPr>
            <p:ph idx="1" type="body"/>
          </p:nvPr>
        </p:nvSpPr>
        <p:spPr>
          <a:xfrm>
            <a:off x="471900" y="1919075"/>
            <a:ext cx="3999900" cy="27102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9" name="Google Shape;29;p5"/>
          <p:cNvSpPr txBox="1"/>
          <p:nvPr>
            <p:ph idx="2" type="body"/>
          </p:nvPr>
        </p:nvSpPr>
        <p:spPr>
          <a:xfrm>
            <a:off x="4694250" y="1919075"/>
            <a:ext cx="3999900" cy="27102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30" name="Google Shape;30;p5"/>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sp>
        <p:nvSpPr>
          <p:cNvPr id="32" name="Google Shape;32;p6"/>
          <p:cNvSpPr/>
          <p:nvPr/>
        </p:nvSpPr>
        <p:spPr>
          <a:xfrm flipH="1" rot="10800000">
            <a:off x="0" y="656400"/>
            <a:ext cx="9144000" cy="4487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6"/>
          <p:cNvSpPr/>
          <p:nvPr/>
        </p:nvSpPr>
        <p:spPr>
          <a:xfrm>
            <a:off x="0" y="656350"/>
            <a:ext cx="91440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98250" y="16350"/>
            <a:ext cx="8826600" cy="602700"/>
          </a:xfrm>
          <a:prstGeom prst="rect">
            <a:avLst/>
          </a:prstGeom>
        </p:spPr>
        <p:txBody>
          <a:bodyPr anchorCtr="0" anchor="ctr" bIns="91425" lIns="91425" spcFirstLastPara="1" rIns="91425" wrap="square" tIns="91425">
            <a:norm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p:txBody>
      </p:sp>
      <p:sp>
        <p:nvSpPr>
          <p:cNvPr id="35" name="Google Shape;35;p6"/>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sp>
        <p:nvSpPr>
          <p:cNvPr id="37" name="Google Shape;37;p7"/>
          <p:cNvSpPr txBox="1"/>
          <p:nvPr/>
        </p:nvSpPr>
        <p:spPr>
          <a:xfrm flipH="1" rot="10800000">
            <a:off x="3276600" y="25"/>
            <a:ext cx="58674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p:nvPr/>
        </p:nvSpPr>
        <p:spPr>
          <a:xfrm rot="-5400000">
            <a:off x="759150" y="2517450"/>
            <a:ext cx="51435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7"/>
          <p:cNvSpPr txBox="1"/>
          <p:nvPr>
            <p:ph type="title"/>
          </p:nvPr>
        </p:nvSpPr>
        <p:spPr>
          <a:xfrm>
            <a:off x="226078" y="357800"/>
            <a:ext cx="2808000" cy="953400"/>
          </a:xfrm>
          <a:prstGeom prst="rect">
            <a:avLst/>
          </a:prstGeom>
        </p:spPr>
        <p:txBody>
          <a:bodyPr anchorCtr="0" anchor="b" bIns="91425" lIns="91425" spcFirstLastPara="1" rIns="91425" wrap="square" tIns="91425">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40" name="Google Shape;40;p7"/>
          <p:cNvSpPr txBox="1"/>
          <p:nvPr>
            <p:ph idx="1" type="body"/>
          </p:nvPr>
        </p:nvSpPr>
        <p:spPr>
          <a:xfrm>
            <a:off x="226075" y="1465800"/>
            <a:ext cx="2808000" cy="3163500"/>
          </a:xfrm>
          <a:prstGeom prst="rect">
            <a:avLst/>
          </a:prstGeom>
        </p:spPr>
        <p:txBody>
          <a:bodyPr anchorCtr="0" anchor="t" bIns="91425" lIns="91425" spcFirstLastPara="1" rIns="91425" wrap="square" tIns="91425">
            <a:normAutofit/>
          </a:bodyPr>
          <a:lstStyle>
            <a:lvl1pPr indent="-304800" lvl="0" marL="457200" rtl="0">
              <a:spcBef>
                <a:spcPts val="0"/>
              </a:spcBef>
              <a:spcAft>
                <a:spcPts val="0"/>
              </a:spcAft>
              <a:buClr>
                <a:schemeClr val="lt1"/>
              </a:buClr>
              <a:buSzPts val="1200"/>
              <a:buChar char="●"/>
              <a:defRPr sz="1200">
                <a:solidFill>
                  <a:schemeClr val="lt1"/>
                </a:solidFill>
              </a:defRPr>
            </a:lvl1pPr>
            <a:lvl2pPr indent="-304800" lvl="1" marL="914400" rtl="0">
              <a:spcBef>
                <a:spcPts val="0"/>
              </a:spcBef>
              <a:spcAft>
                <a:spcPts val="0"/>
              </a:spcAft>
              <a:buClr>
                <a:schemeClr val="lt1"/>
              </a:buClr>
              <a:buSzPts val="1200"/>
              <a:buChar char="○"/>
              <a:defRPr sz="1200">
                <a:solidFill>
                  <a:schemeClr val="lt1"/>
                </a:solidFill>
              </a:defRPr>
            </a:lvl2pPr>
            <a:lvl3pPr indent="-304800" lvl="2" marL="1371600" rtl="0">
              <a:spcBef>
                <a:spcPts val="0"/>
              </a:spcBef>
              <a:spcAft>
                <a:spcPts val="0"/>
              </a:spcAft>
              <a:buClr>
                <a:schemeClr val="lt1"/>
              </a:buClr>
              <a:buSzPts val="1200"/>
              <a:buChar char="■"/>
              <a:defRPr sz="1200">
                <a:solidFill>
                  <a:schemeClr val="lt1"/>
                </a:solidFill>
              </a:defRPr>
            </a:lvl3pPr>
            <a:lvl4pPr indent="-304800" lvl="3" marL="1828800" rtl="0">
              <a:spcBef>
                <a:spcPts val="0"/>
              </a:spcBef>
              <a:spcAft>
                <a:spcPts val="0"/>
              </a:spcAft>
              <a:buClr>
                <a:schemeClr val="lt1"/>
              </a:buClr>
              <a:buSzPts val="1200"/>
              <a:buChar char="●"/>
              <a:defRPr sz="1200">
                <a:solidFill>
                  <a:schemeClr val="lt1"/>
                </a:solidFill>
              </a:defRPr>
            </a:lvl4pPr>
            <a:lvl5pPr indent="-304800" lvl="4" marL="2286000" rtl="0">
              <a:spcBef>
                <a:spcPts val="0"/>
              </a:spcBef>
              <a:spcAft>
                <a:spcPts val="0"/>
              </a:spcAft>
              <a:buClr>
                <a:schemeClr val="lt1"/>
              </a:buClr>
              <a:buSzPts val="1200"/>
              <a:buChar char="○"/>
              <a:defRPr sz="1200">
                <a:solidFill>
                  <a:schemeClr val="lt1"/>
                </a:solidFill>
              </a:defRPr>
            </a:lvl5pPr>
            <a:lvl6pPr indent="-304800" lvl="5" marL="2743200" rtl="0">
              <a:spcBef>
                <a:spcPts val="0"/>
              </a:spcBef>
              <a:spcAft>
                <a:spcPts val="0"/>
              </a:spcAft>
              <a:buClr>
                <a:schemeClr val="lt1"/>
              </a:buClr>
              <a:buSzPts val="1200"/>
              <a:buChar char="■"/>
              <a:defRPr sz="1200">
                <a:solidFill>
                  <a:schemeClr val="lt1"/>
                </a:solidFill>
              </a:defRPr>
            </a:lvl6pPr>
            <a:lvl7pPr indent="-304800" lvl="6" marL="3200400" rtl="0">
              <a:spcBef>
                <a:spcPts val="0"/>
              </a:spcBef>
              <a:spcAft>
                <a:spcPts val="0"/>
              </a:spcAft>
              <a:buClr>
                <a:schemeClr val="lt1"/>
              </a:buClr>
              <a:buSzPts val="1200"/>
              <a:buChar char="●"/>
              <a:defRPr sz="1200">
                <a:solidFill>
                  <a:schemeClr val="lt1"/>
                </a:solidFill>
              </a:defRPr>
            </a:lvl7pPr>
            <a:lvl8pPr indent="-304800" lvl="7" marL="3657600" rtl="0">
              <a:spcBef>
                <a:spcPts val="0"/>
              </a:spcBef>
              <a:spcAft>
                <a:spcPts val="0"/>
              </a:spcAft>
              <a:buClr>
                <a:schemeClr val="lt1"/>
              </a:buClr>
              <a:buSzPts val="1200"/>
              <a:buChar char="○"/>
              <a:defRPr sz="1200">
                <a:solidFill>
                  <a:schemeClr val="lt1"/>
                </a:solidFill>
              </a:defRPr>
            </a:lvl8pPr>
            <a:lvl9pPr indent="-304800" lvl="8" marL="4114800" rtl="0">
              <a:spcBef>
                <a:spcPts val="0"/>
              </a:spcBef>
              <a:spcAft>
                <a:spcPts val="0"/>
              </a:spcAft>
              <a:buClr>
                <a:schemeClr val="lt1"/>
              </a:buClr>
              <a:buSzPts val="1200"/>
              <a:buChar char="■"/>
              <a:defRPr sz="1200">
                <a:solidFill>
                  <a:schemeClr val="lt1"/>
                </a:solidFill>
              </a:defRPr>
            </a:lvl9pPr>
          </a:lstStyle>
          <a:p/>
        </p:txBody>
      </p:sp>
      <p:sp>
        <p:nvSpPr>
          <p:cNvPr id="41" name="Google Shape;41;p7"/>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2" name="Shape 42"/>
        <p:cNvGrpSpPr/>
        <p:nvPr/>
      </p:nvGrpSpPr>
      <p:grpSpPr>
        <a:xfrm>
          <a:off x="0" y="0"/>
          <a:ext cx="0" cy="0"/>
          <a:chOff x="0" y="0"/>
          <a:chExt cx="0" cy="0"/>
        </a:xfrm>
      </p:grpSpPr>
      <p:sp>
        <p:nvSpPr>
          <p:cNvPr id="43" name="Google Shape;43;p8"/>
          <p:cNvSpPr txBox="1"/>
          <p:nvPr>
            <p:ph type="title"/>
          </p:nvPr>
        </p:nvSpPr>
        <p:spPr>
          <a:xfrm>
            <a:off x="490250" y="488250"/>
            <a:ext cx="62271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p:txBody>
      </p:sp>
      <p:sp>
        <p:nvSpPr>
          <p:cNvPr id="44" name="Google Shape;44;p8"/>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5" name="Shape 45"/>
        <p:cNvGrpSpPr/>
        <p:nvPr/>
      </p:nvGrpSpPr>
      <p:grpSpPr>
        <a:xfrm>
          <a:off x="0" y="0"/>
          <a:ext cx="0" cy="0"/>
          <a:chOff x="0" y="0"/>
          <a:chExt cx="0" cy="0"/>
        </a:xfrm>
      </p:grpSpPr>
      <p:sp>
        <p:nvSpPr>
          <p:cNvPr id="46" name="Google Shape;46;p9"/>
          <p:cNvSpPr/>
          <p:nvPr/>
        </p:nvSpPr>
        <p:spPr>
          <a:xfrm flipH="1">
            <a:off x="0" y="0"/>
            <a:ext cx="45720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9"/>
          <p:cNvSpPr/>
          <p:nvPr/>
        </p:nvSpPr>
        <p:spPr>
          <a:xfrm rot="5400000">
            <a:off x="1946425" y="2517750"/>
            <a:ext cx="5142900" cy="1086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rtl="0" algn="ctr">
              <a:spcBef>
                <a:spcPts val="0"/>
              </a:spcBef>
              <a:spcAft>
                <a:spcPts val="0"/>
              </a:spcAft>
              <a:buClr>
                <a:schemeClr val="dk2"/>
              </a:buClr>
              <a:buSzPts val="4200"/>
              <a:buNone/>
              <a:defRPr sz="4200">
                <a:solidFill>
                  <a:schemeClr val="dk2"/>
                </a:solidFill>
              </a:defRPr>
            </a:lvl1pPr>
            <a:lvl2pPr lvl="1" rtl="0" algn="ctr">
              <a:spcBef>
                <a:spcPts val="0"/>
              </a:spcBef>
              <a:spcAft>
                <a:spcPts val="0"/>
              </a:spcAft>
              <a:buClr>
                <a:schemeClr val="dk2"/>
              </a:buClr>
              <a:buSzPts val="4200"/>
              <a:buNone/>
              <a:defRPr sz="4200">
                <a:solidFill>
                  <a:schemeClr val="dk2"/>
                </a:solidFill>
              </a:defRPr>
            </a:lvl2pPr>
            <a:lvl3pPr lvl="2" rtl="0" algn="ctr">
              <a:spcBef>
                <a:spcPts val="0"/>
              </a:spcBef>
              <a:spcAft>
                <a:spcPts val="0"/>
              </a:spcAft>
              <a:buClr>
                <a:schemeClr val="dk2"/>
              </a:buClr>
              <a:buSzPts val="4200"/>
              <a:buNone/>
              <a:defRPr sz="4200">
                <a:solidFill>
                  <a:schemeClr val="dk2"/>
                </a:solidFill>
              </a:defRPr>
            </a:lvl3pPr>
            <a:lvl4pPr lvl="3" rtl="0" algn="ctr">
              <a:spcBef>
                <a:spcPts val="0"/>
              </a:spcBef>
              <a:spcAft>
                <a:spcPts val="0"/>
              </a:spcAft>
              <a:buClr>
                <a:schemeClr val="dk2"/>
              </a:buClr>
              <a:buSzPts val="4200"/>
              <a:buNone/>
              <a:defRPr sz="4200">
                <a:solidFill>
                  <a:schemeClr val="dk2"/>
                </a:solidFill>
              </a:defRPr>
            </a:lvl4pPr>
            <a:lvl5pPr lvl="4" rtl="0" algn="ctr">
              <a:spcBef>
                <a:spcPts val="0"/>
              </a:spcBef>
              <a:spcAft>
                <a:spcPts val="0"/>
              </a:spcAft>
              <a:buClr>
                <a:schemeClr val="dk2"/>
              </a:buClr>
              <a:buSzPts val="4200"/>
              <a:buNone/>
              <a:defRPr sz="4200">
                <a:solidFill>
                  <a:schemeClr val="dk2"/>
                </a:solidFill>
              </a:defRPr>
            </a:lvl5pPr>
            <a:lvl6pPr lvl="5" rtl="0" algn="ctr">
              <a:spcBef>
                <a:spcPts val="0"/>
              </a:spcBef>
              <a:spcAft>
                <a:spcPts val="0"/>
              </a:spcAft>
              <a:buClr>
                <a:schemeClr val="dk2"/>
              </a:buClr>
              <a:buSzPts val="4200"/>
              <a:buNone/>
              <a:defRPr sz="4200">
                <a:solidFill>
                  <a:schemeClr val="dk2"/>
                </a:solidFill>
              </a:defRPr>
            </a:lvl6pPr>
            <a:lvl7pPr lvl="6" rtl="0" algn="ctr">
              <a:spcBef>
                <a:spcPts val="0"/>
              </a:spcBef>
              <a:spcAft>
                <a:spcPts val="0"/>
              </a:spcAft>
              <a:buClr>
                <a:schemeClr val="dk2"/>
              </a:buClr>
              <a:buSzPts val="4200"/>
              <a:buNone/>
              <a:defRPr sz="4200">
                <a:solidFill>
                  <a:schemeClr val="dk2"/>
                </a:solidFill>
              </a:defRPr>
            </a:lvl7pPr>
            <a:lvl8pPr lvl="7" rtl="0" algn="ctr">
              <a:spcBef>
                <a:spcPts val="0"/>
              </a:spcBef>
              <a:spcAft>
                <a:spcPts val="0"/>
              </a:spcAft>
              <a:buClr>
                <a:schemeClr val="dk2"/>
              </a:buClr>
              <a:buSzPts val="4200"/>
              <a:buNone/>
              <a:defRPr sz="4200">
                <a:solidFill>
                  <a:schemeClr val="dk2"/>
                </a:solidFill>
              </a:defRPr>
            </a:lvl8pPr>
            <a:lvl9pPr lvl="8" rtl="0" algn="ctr">
              <a:spcBef>
                <a:spcPts val="0"/>
              </a:spcBef>
              <a:spcAft>
                <a:spcPts val="0"/>
              </a:spcAft>
              <a:buClr>
                <a:schemeClr val="dk2"/>
              </a:buClr>
              <a:buSzPts val="4200"/>
              <a:buNone/>
              <a:defRPr sz="4200">
                <a:solidFill>
                  <a:schemeClr val="dk2"/>
                </a:solidFill>
              </a:defRPr>
            </a:lvl9pPr>
          </a:lstStyle>
          <a:p/>
        </p:txBody>
      </p:sp>
      <p:sp>
        <p:nvSpPr>
          <p:cNvPr id="49" name="Google Shape;49;p9"/>
          <p:cNvSpPr txBox="1"/>
          <p:nvPr>
            <p:ph idx="1" type="subTitle"/>
          </p:nvPr>
        </p:nvSpPr>
        <p:spPr>
          <a:xfrm>
            <a:off x="265500" y="2779467"/>
            <a:ext cx="4045200" cy="12351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50" name="Google Shape;50;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rtl="0">
              <a:spcBef>
                <a:spcPts val="0"/>
              </a:spcBef>
              <a:spcAft>
                <a:spcPts val="0"/>
              </a:spcAft>
              <a:buClr>
                <a:schemeClr val="lt1"/>
              </a:buClr>
              <a:buSzPts val="1800"/>
              <a:buChar char="●"/>
              <a:defRPr>
                <a:solidFill>
                  <a:schemeClr val="lt1"/>
                </a:solidFill>
              </a:defRPr>
            </a:lvl1pPr>
            <a:lvl2pPr indent="-317500" lvl="1" marL="914400" rtl="0">
              <a:spcBef>
                <a:spcPts val="0"/>
              </a:spcBef>
              <a:spcAft>
                <a:spcPts val="0"/>
              </a:spcAft>
              <a:buClr>
                <a:schemeClr val="lt1"/>
              </a:buClr>
              <a:buSzPts val="1400"/>
              <a:buChar char="○"/>
              <a:defRPr>
                <a:solidFill>
                  <a:schemeClr val="lt1"/>
                </a:solidFill>
              </a:defRPr>
            </a:lvl2pPr>
            <a:lvl3pPr indent="-317500" lvl="2" marL="1371600" rtl="0">
              <a:spcBef>
                <a:spcPts val="0"/>
              </a:spcBef>
              <a:spcAft>
                <a:spcPts val="0"/>
              </a:spcAft>
              <a:buClr>
                <a:schemeClr val="lt1"/>
              </a:buClr>
              <a:buSzPts val="1400"/>
              <a:buChar char="■"/>
              <a:defRPr>
                <a:solidFill>
                  <a:schemeClr val="lt1"/>
                </a:solidFill>
              </a:defRPr>
            </a:lvl3pPr>
            <a:lvl4pPr indent="-317500" lvl="3" marL="1828800" rtl="0">
              <a:spcBef>
                <a:spcPts val="0"/>
              </a:spcBef>
              <a:spcAft>
                <a:spcPts val="0"/>
              </a:spcAft>
              <a:buClr>
                <a:schemeClr val="lt1"/>
              </a:buClr>
              <a:buSzPts val="1400"/>
              <a:buChar char="●"/>
              <a:defRPr>
                <a:solidFill>
                  <a:schemeClr val="lt1"/>
                </a:solidFill>
              </a:defRPr>
            </a:lvl4pPr>
            <a:lvl5pPr indent="-317500" lvl="4" marL="2286000" rtl="0">
              <a:spcBef>
                <a:spcPts val="0"/>
              </a:spcBef>
              <a:spcAft>
                <a:spcPts val="0"/>
              </a:spcAft>
              <a:buClr>
                <a:schemeClr val="lt1"/>
              </a:buClr>
              <a:buSzPts val="1400"/>
              <a:buChar char="○"/>
              <a:defRPr>
                <a:solidFill>
                  <a:schemeClr val="lt1"/>
                </a:solidFill>
              </a:defRPr>
            </a:lvl5pPr>
            <a:lvl6pPr indent="-317500" lvl="5" marL="2743200" rtl="0">
              <a:spcBef>
                <a:spcPts val="0"/>
              </a:spcBef>
              <a:spcAft>
                <a:spcPts val="0"/>
              </a:spcAft>
              <a:buClr>
                <a:schemeClr val="lt1"/>
              </a:buClr>
              <a:buSzPts val="1400"/>
              <a:buChar char="■"/>
              <a:defRPr>
                <a:solidFill>
                  <a:schemeClr val="lt1"/>
                </a:solidFill>
              </a:defRPr>
            </a:lvl6pPr>
            <a:lvl7pPr indent="-317500" lvl="6" marL="3200400" rtl="0">
              <a:spcBef>
                <a:spcPts val="0"/>
              </a:spcBef>
              <a:spcAft>
                <a:spcPts val="0"/>
              </a:spcAft>
              <a:buClr>
                <a:schemeClr val="lt1"/>
              </a:buClr>
              <a:buSzPts val="1400"/>
              <a:buChar char="●"/>
              <a:defRPr>
                <a:solidFill>
                  <a:schemeClr val="lt1"/>
                </a:solidFill>
              </a:defRPr>
            </a:lvl7pPr>
            <a:lvl8pPr indent="-317500" lvl="7" marL="3657600" rtl="0">
              <a:spcBef>
                <a:spcPts val="0"/>
              </a:spcBef>
              <a:spcAft>
                <a:spcPts val="0"/>
              </a:spcAft>
              <a:buClr>
                <a:schemeClr val="lt1"/>
              </a:buClr>
              <a:buSzPts val="1400"/>
              <a:buChar char="○"/>
              <a:defRPr>
                <a:solidFill>
                  <a:schemeClr val="lt1"/>
                </a:solidFill>
              </a:defRPr>
            </a:lvl8pPr>
            <a:lvl9pPr indent="-317500" lvl="8" marL="4114800" rtl="0">
              <a:spcBef>
                <a:spcPts val="0"/>
              </a:spcBef>
              <a:spcAft>
                <a:spcPts val="0"/>
              </a:spcAft>
              <a:buClr>
                <a:schemeClr val="lt1"/>
              </a:buClr>
              <a:buSzPts val="1400"/>
              <a:buChar char="■"/>
              <a:defRPr>
                <a:solidFill>
                  <a:schemeClr val="lt1"/>
                </a:solidFill>
              </a:defRPr>
            </a:lvl9pPr>
          </a:lstStyle>
          <a:p/>
        </p:txBody>
      </p:sp>
      <p:sp>
        <p:nvSpPr>
          <p:cNvPr id="51" name="Google Shape;51;p9"/>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2" name="Shape 52"/>
        <p:cNvGrpSpPr/>
        <p:nvPr/>
      </p:nvGrpSpPr>
      <p:grpSpPr>
        <a:xfrm>
          <a:off x="0" y="0"/>
          <a:ext cx="0" cy="0"/>
          <a:chOff x="0" y="0"/>
          <a:chExt cx="0" cy="0"/>
        </a:xfrm>
      </p:grpSpPr>
      <p:sp>
        <p:nvSpPr>
          <p:cNvPr id="53" name="Google Shape;53;p10"/>
          <p:cNvSpPr txBox="1"/>
          <p:nvPr/>
        </p:nvSpPr>
        <p:spPr>
          <a:xfrm flipH="1" rot="10800000">
            <a:off x="0" y="0"/>
            <a:ext cx="9144000" cy="46959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10"/>
          <p:cNvSpPr/>
          <p:nvPr/>
        </p:nvSpPr>
        <p:spPr>
          <a:xfrm flipH="1" rot="10800000">
            <a:off x="0" y="4622725"/>
            <a:ext cx="9144000" cy="74100"/>
          </a:xfrm>
          <a:prstGeom prst="rect">
            <a:avLst/>
          </a:prstGeom>
          <a:gradFill>
            <a:gsLst>
              <a:gs pos="0">
                <a:srgbClr val="F9F9F9"/>
              </a:gs>
              <a:gs pos="36000">
                <a:srgbClr val="F9F9F9"/>
              </a:gs>
              <a:gs pos="80000">
                <a:srgbClr val="DEDEDE"/>
              </a:gs>
              <a:gs pos="100000">
                <a:srgbClr val="999999"/>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0"/>
          <p:cNvSpPr txBox="1"/>
          <p:nvPr>
            <p:ph idx="1" type="body"/>
          </p:nvPr>
        </p:nvSpPr>
        <p:spPr>
          <a:xfrm>
            <a:off x="57150" y="4696825"/>
            <a:ext cx="8382000" cy="446700"/>
          </a:xfrm>
          <a:prstGeom prst="rect">
            <a:avLst/>
          </a:prstGeom>
        </p:spPr>
        <p:txBody>
          <a:bodyPr anchorCtr="0" anchor="ctr" bIns="91425" lIns="91425" spcFirstLastPara="1" rIns="91425" wrap="square" tIns="91425">
            <a:normAutofit/>
          </a:bodyPr>
          <a:lstStyle>
            <a:lvl1pPr indent="-228600" lvl="0" marL="457200" rtl="0">
              <a:lnSpc>
                <a:spcPct val="100000"/>
              </a:lnSpc>
              <a:spcBef>
                <a:spcPts val="0"/>
              </a:spcBef>
              <a:spcAft>
                <a:spcPts val="0"/>
              </a:spcAft>
              <a:buClr>
                <a:schemeClr val="lt1"/>
              </a:buClr>
              <a:buSzPts val="1200"/>
              <a:buNone/>
              <a:defRPr sz="1200">
                <a:solidFill>
                  <a:schemeClr val="lt1"/>
                </a:solidFill>
              </a:defRPr>
            </a:lvl1pPr>
          </a:lstStyle>
          <a:p/>
        </p:txBody>
      </p:sp>
      <p:sp>
        <p:nvSpPr>
          <p:cNvPr id="56" name="Google Shape;56;p10"/>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4"/>
        </a:solidFill>
      </p:bgPr>
    </p:bg>
    <p:spTree>
      <p:nvGrpSpPr>
        <p:cNvPr id="57" name="Shape 57"/>
        <p:cNvGrpSpPr/>
        <p:nvPr/>
      </p:nvGrpSpPr>
      <p:grpSpPr>
        <a:xfrm>
          <a:off x="0" y="0"/>
          <a:ext cx="0" cy="0"/>
          <a:chOff x="0" y="0"/>
          <a:chExt cx="0" cy="0"/>
        </a:xfrm>
      </p:grpSpPr>
      <p:sp>
        <p:nvSpPr>
          <p:cNvPr id="58" name="Google Shape;58;p11"/>
          <p:cNvSpPr txBox="1"/>
          <p:nvPr>
            <p:ph hasCustomPrompt="1" type="title"/>
          </p:nvPr>
        </p:nvSpPr>
        <p:spPr>
          <a:xfrm>
            <a:off x="475500" y="1258525"/>
            <a:ext cx="8222100" cy="1963500"/>
          </a:xfrm>
          <a:prstGeom prst="rect">
            <a:avLst/>
          </a:prstGeom>
        </p:spPr>
        <p:txBody>
          <a:bodyPr anchorCtr="0" anchor="b" bIns="91425" lIns="91425" spcFirstLastPara="1" rIns="91425" wrap="square" tIns="91425">
            <a:normAutofit/>
          </a:bodyPr>
          <a:lstStyle>
            <a:lvl1pPr lvl="0" rtl="0" algn="ctr">
              <a:spcBef>
                <a:spcPts val="0"/>
              </a:spcBef>
              <a:spcAft>
                <a:spcPts val="0"/>
              </a:spcAft>
              <a:buClr>
                <a:schemeClr val="dk2"/>
              </a:buClr>
              <a:buSzPts val="12000"/>
              <a:buNone/>
              <a:defRPr sz="12000">
                <a:solidFill>
                  <a:schemeClr val="dk2"/>
                </a:solidFill>
              </a:defRPr>
            </a:lvl1pPr>
            <a:lvl2pPr lvl="1" rtl="0" algn="ctr">
              <a:spcBef>
                <a:spcPts val="0"/>
              </a:spcBef>
              <a:spcAft>
                <a:spcPts val="0"/>
              </a:spcAft>
              <a:buClr>
                <a:schemeClr val="dk2"/>
              </a:buClr>
              <a:buSzPts val="12000"/>
              <a:buNone/>
              <a:defRPr sz="12000">
                <a:solidFill>
                  <a:schemeClr val="dk2"/>
                </a:solidFill>
              </a:defRPr>
            </a:lvl2pPr>
            <a:lvl3pPr lvl="2" rtl="0" algn="ctr">
              <a:spcBef>
                <a:spcPts val="0"/>
              </a:spcBef>
              <a:spcAft>
                <a:spcPts val="0"/>
              </a:spcAft>
              <a:buClr>
                <a:schemeClr val="dk2"/>
              </a:buClr>
              <a:buSzPts val="12000"/>
              <a:buNone/>
              <a:defRPr sz="12000">
                <a:solidFill>
                  <a:schemeClr val="dk2"/>
                </a:solidFill>
              </a:defRPr>
            </a:lvl3pPr>
            <a:lvl4pPr lvl="3" rtl="0" algn="ctr">
              <a:spcBef>
                <a:spcPts val="0"/>
              </a:spcBef>
              <a:spcAft>
                <a:spcPts val="0"/>
              </a:spcAft>
              <a:buClr>
                <a:schemeClr val="dk2"/>
              </a:buClr>
              <a:buSzPts val="12000"/>
              <a:buNone/>
              <a:defRPr sz="12000">
                <a:solidFill>
                  <a:schemeClr val="dk2"/>
                </a:solidFill>
              </a:defRPr>
            </a:lvl4pPr>
            <a:lvl5pPr lvl="4" rtl="0" algn="ctr">
              <a:spcBef>
                <a:spcPts val="0"/>
              </a:spcBef>
              <a:spcAft>
                <a:spcPts val="0"/>
              </a:spcAft>
              <a:buClr>
                <a:schemeClr val="dk2"/>
              </a:buClr>
              <a:buSzPts val="12000"/>
              <a:buNone/>
              <a:defRPr sz="12000">
                <a:solidFill>
                  <a:schemeClr val="dk2"/>
                </a:solidFill>
              </a:defRPr>
            </a:lvl5pPr>
            <a:lvl6pPr lvl="5" rtl="0" algn="ctr">
              <a:spcBef>
                <a:spcPts val="0"/>
              </a:spcBef>
              <a:spcAft>
                <a:spcPts val="0"/>
              </a:spcAft>
              <a:buClr>
                <a:schemeClr val="dk2"/>
              </a:buClr>
              <a:buSzPts val="12000"/>
              <a:buNone/>
              <a:defRPr sz="12000">
                <a:solidFill>
                  <a:schemeClr val="dk2"/>
                </a:solidFill>
              </a:defRPr>
            </a:lvl6pPr>
            <a:lvl7pPr lvl="6" rtl="0" algn="ctr">
              <a:spcBef>
                <a:spcPts val="0"/>
              </a:spcBef>
              <a:spcAft>
                <a:spcPts val="0"/>
              </a:spcAft>
              <a:buClr>
                <a:schemeClr val="dk2"/>
              </a:buClr>
              <a:buSzPts val="12000"/>
              <a:buNone/>
              <a:defRPr sz="12000">
                <a:solidFill>
                  <a:schemeClr val="dk2"/>
                </a:solidFill>
              </a:defRPr>
            </a:lvl7pPr>
            <a:lvl8pPr lvl="7" rtl="0" algn="ctr">
              <a:spcBef>
                <a:spcPts val="0"/>
              </a:spcBef>
              <a:spcAft>
                <a:spcPts val="0"/>
              </a:spcAft>
              <a:buClr>
                <a:schemeClr val="dk2"/>
              </a:buClr>
              <a:buSzPts val="12000"/>
              <a:buNone/>
              <a:defRPr sz="12000">
                <a:solidFill>
                  <a:schemeClr val="dk2"/>
                </a:solidFill>
              </a:defRPr>
            </a:lvl8pPr>
            <a:lvl9pPr lvl="8" rtl="0" algn="ctr">
              <a:spcBef>
                <a:spcPts val="0"/>
              </a:spcBef>
              <a:spcAft>
                <a:spcPts val="0"/>
              </a:spcAft>
              <a:buClr>
                <a:schemeClr val="dk2"/>
              </a:buClr>
              <a:buSzPts val="12000"/>
              <a:buNone/>
              <a:defRPr sz="12000">
                <a:solidFill>
                  <a:schemeClr val="dk2"/>
                </a:solidFill>
              </a:defRPr>
            </a:lvl9pPr>
          </a:lstStyle>
          <a:p>
            <a:r>
              <a:t>xx%</a:t>
            </a:r>
          </a:p>
        </p:txBody>
      </p:sp>
      <p:sp>
        <p:nvSpPr>
          <p:cNvPr id="59" name="Google Shape;59;p11"/>
          <p:cNvSpPr txBox="1"/>
          <p:nvPr>
            <p:ph idx="1" type="body"/>
          </p:nvPr>
        </p:nvSpPr>
        <p:spPr>
          <a:xfrm>
            <a:off x="475500" y="3304625"/>
            <a:ext cx="8222100" cy="1300800"/>
          </a:xfrm>
          <a:prstGeom prst="rect">
            <a:avLst/>
          </a:prstGeom>
        </p:spPr>
        <p:txBody>
          <a:bodyPr anchorCtr="0" anchor="t" bIns="91425" lIns="91425" spcFirstLastPara="1" rIns="91425" wrap="square" tIns="91425">
            <a:normAutofit/>
          </a:bodyPr>
          <a:lstStyle>
            <a:lvl1pPr indent="-342900" lvl="0" marL="457200" rtl="0" algn="ctr">
              <a:spcBef>
                <a:spcPts val="0"/>
              </a:spcBef>
              <a:spcAft>
                <a:spcPts val="0"/>
              </a:spcAft>
              <a:buSzPts val="18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
        <p:nvSpPr>
          <p:cNvPr id="60" name="Google Shape;60;p11"/>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4"/>
        </a:solidFill>
      </p:bgPr>
    </p:bg>
    <p:spTree>
      <p:nvGrpSpPr>
        <p:cNvPr id="61" name="Shape 61"/>
        <p:cNvGrpSpPr/>
        <p:nvPr/>
      </p:nvGrpSpPr>
      <p:grpSpPr>
        <a:xfrm>
          <a:off x="0" y="0"/>
          <a:ext cx="0" cy="0"/>
          <a:chOff x="0" y="0"/>
          <a:chExt cx="0" cy="0"/>
        </a:xfrm>
      </p:grpSpPr>
      <p:sp>
        <p:nvSpPr>
          <p:cNvPr id="62" name="Google Shape;62;p12"/>
          <p:cNvSpPr txBox="1"/>
          <p:nvPr>
            <p:ph idx="12" type="sldNum"/>
          </p:nvPr>
        </p:nvSpPr>
        <p:spPr>
          <a:xfrm>
            <a:off x="8523541" y="4695623"/>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aterial">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71900" y="738725"/>
            <a:ext cx="8222100" cy="767700"/>
          </a:xfrm>
          <a:prstGeom prst="rect">
            <a:avLst/>
          </a:prstGeom>
          <a:noFill/>
          <a:ln>
            <a:noFill/>
          </a:ln>
        </p:spPr>
        <p:txBody>
          <a:bodyPr anchorCtr="0" anchor="b" bIns="91425" lIns="91425" spcFirstLastPara="1" rIns="91425" wrap="square" tIns="91425">
            <a:normAutofit/>
          </a:bodyPr>
          <a:lstStyle>
            <a:lvl1pPr lvl="0"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1pPr>
            <a:lvl2pPr lvl="1"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2pPr>
            <a:lvl3pPr lvl="2"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3pPr>
            <a:lvl4pPr lvl="3"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4pPr>
            <a:lvl5pPr lvl="4"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5pPr>
            <a:lvl6pPr lvl="5"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6pPr>
            <a:lvl7pPr lvl="6"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7pPr>
            <a:lvl8pPr lvl="7"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8pPr>
            <a:lvl9pPr lvl="8" rtl="0">
              <a:spcBef>
                <a:spcPts val="0"/>
              </a:spcBef>
              <a:spcAft>
                <a:spcPts val="0"/>
              </a:spcAft>
              <a:buClr>
                <a:schemeClr val="lt1"/>
              </a:buClr>
              <a:buSzPts val="3200"/>
              <a:buFont typeface="Roboto"/>
              <a:buNone/>
              <a:defRPr sz="3200">
                <a:solidFill>
                  <a:schemeClr val="lt1"/>
                </a:solidFill>
                <a:latin typeface="Roboto"/>
                <a:ea typeface="Roboto"/>
                <a:cs typeface="Roboto"/>
                <a:sym typeface="Roboto"/>
              </a:defRPr>
            </a:lvl9pPr>
          </a:lstStyle>
          <a:p/>
        </p:txBody>
      </p:sp>
      <p:sp>
        <p:nvSpPr>
          <p:cNvPr id="7" name="Google Shape;7;p1"/>
          <p:cNvSpPr txBox="1"/>
          <p:nvPr>
            <p:ph idx="1" type="body"/>
          </p:nvPr>
        </p:nvSpPr>
        <p:spPr>
          <a:xfrm>
            <a:off x="471900" y="1919075"/>
            <a:ext cx="8222100" cy="2710200"/>
          </a:xfrm>
          <a:prstGeom prst="rect">
            <a:avLst/>
          </a:prstGeom>
          <a:noFill/>
          <a:ln>
            <a:noFill/>
          </a:ln>
        </p:spPr>
        <p:txBody>
          <a:bodyPr anchorCtr="0" anchor="t" bIns="91425" lIns="91425" spcFirstLastPara="1" rIns="91425" wrap="square" tIns="91425">
            <a:normAutofit/>
          </a:bodyPr>
          <a:lstStyle>
            <a:lvl1pPr indent="-342900" lvl="0" marL="457200" rtl="0">
              <a:lnSpc>
                <a:spcPct val="115000"/>
              </a:lnSpc>
              <a:spcBef>
                <a:spcPts val="0"/>
              </a:spcBef>
              <a:spcAft>
                <a:spcPts val="0"/>
              </a:spcAft>
              <a:buClr>
                <a:schemeClr val="lt2"/>
              </a:buClr>
              <a:buSzPts val="1800"/>
              <a:buFont typeface="Roboto"/>
              <a:buChar char="●"/>
              <a:defRPr sz="1800">
                <a:solidFill>
                  <a:schemeClr val="lt2"/>
                </a:solidFill>
                <a:latin typeface="Roboto"/>
                <a:ea typeface="Roboto"/>
                <a:cs typeface="Roboto"/>
                <a:sym typeface="Roboto"/>
              </a:defRPr>
            </a:lvl1pPr>
            <a:lvl2pPr indent="-317500" lvl="1" marL="9144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2pPr>
            <a:lvl3pPr indent="-317500" lvl="2" marL="13716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3pPr>
            <a:lvl4pPr indent="-317500" lvl="3" marL="18288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4pPr>
            <a:lvl5pPr indent="-317500" lvl="4" marL="22860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5pPr>
            <a:lvl6pPr indent="-317500" lvl="5" marL="27432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6pPr>
            <a:lvl7pPr indent="-317500" lvl="6" marL="32004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7pPr>
            <a:lvl8pPr indent="-317500" lvl="7" marL="36576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8pPr>
            <a:lvl9pPr indent="-317500" lvl="8" marL="4114800" rtl="0">
              <a:lnSpc>
                <a:spcPct val="115000"/>
              </a:lnSpc>
              <a:spcBef>
                <a:spcPts val="0"/>
              </a:spcBef>
              <a:spcAft>
                <a:spcPts val="0"/>
              </a:spcAft>
              <a:buClr>
                <a:schemeClr val="lt2"/>
              </a:buClr>
              <a:buSzPts val="1400"/>
              <a:buFont typeface="Roboto"/>
              <a:buChar char="■"/>
              <a:defRPr>
                <a:solidFill>
                  <a:schemeClr val="lt2"/>
                </a:solidFill>
                <a:latin typeface="Roboto"/>
                <a:ea typeface="Roboto"/>
                <a:cs typeface="Roboto"/>
                <a:sym typeface="Roboto"/>
              </a:defRPr>
            </a:lvl9pPr>
          </a:lstStyle>
          <a:p/>
        </p:txBody>
      </p:sp>
      <p:sp>
        <p:nvSpPr>
          <p:cNvPr id="8" name="Google Shape;8;p1"/>
          <p:cNvSpPr txBox="1"/>
          <p:nvPr>
            <p:ph idx="12" type="sldNum"/>
          </p:nvPr>
        </p:nvSpPr>
        <p:spPr>
          <a:xfrm>
            <a:off x="8523541" y="4695623"/>
            <a:ext cx="548700" cy="393600"/>
          </a:xfrm>
          <a:prstGeom prst="rect">
            <a:avLst/>
          </a:prstGeom>
          <a:noFill/>
          <a:ln>
            <a:noFill/>
          </a:ln>
        </p:spPr>
        <p:txBody>
          <a:bodyPr anchorCtr="0" anchor="ctr" bIns="91425" lIns="91425" spcFirstLastPara="1" rIns="91425" wrap="square" tIns="91425">
            <a:normAutofit/>
          </a:bodyPr>
          <a:lstStyle>
            <a:lvl1pPr lvl="0" rtl="0" algn="r">
              <a:buNone/>
              <a:defRPr sz="1000">
                <a:solidFill>
                  <a:schemeClr val="lt2"/>
                </a:solidFill>
                <a:latin typeface="Roboto"/>
                <a:ea typeface="Roboto"/>
                <a:cs typeface="Roboto"/>
                <a:sym typeface="Roboto"/>
              </a:defRPr>
            </a:lvl1pPr>
            <a:lvl2pPr lvl="1" rtl="0" algn="r">
              <a:buNone/>
              <a:defRPr sz="1000">
                <a:solidFill>
                  <a:schemeClr val="lt2"/>
                </a:solidFill>
                <a:latin typeface="Roboto"/>
                <a:ea typeface="Roboto"/>
                <a:cs typeface="Roboto"/>
                <a:sym typeface="Roboto"/>
              </a:defRPr>
            </a:lvl2pPr>
            <a:lvl3pPr lvl="2" rtl="0" algn="r">
              <a:buNone/>
              <a:defRPr sz="1000">
                <a:solidFill>
                  <a:schemeClr val="lt2"/>
                </a:solidFill>
                <a:latin typeface="Roboto"/>
                <a:ea typeface="Roboto"/>
                <a:cs typeface="Roboto"/>
                <a:sym typeface="Roboto"/>
              </a:defRPr>
            </a:lvl3pPr>
            <a:lvl4pPr lvl="3" rtl="0" algn="r">
              <a:buNone/>
              <a:defRPr sz="1000">
                <a:solidFill>
                  <a:schemeClr val="lt2"/>
                </a:solidFill>
                <a:latin typeface="Roboto"/>
                <a:ea typeface="Roboto"/>
                <a:cs typeface="Roboto"/>
                <a:sym typeface="Roboto"/>
              </a:defRPr>
            </a:lvl4pPr>
            <a:lvl5pPr lvl="4" rtl="0" algn="r">
              <a:buNone/>
              <a:defRPr sz="1000">
                <a:solidFill>
                  <a:schemeClr val="lt2"/>
                </a:solidFill>
                <a:latin typeface="Roboto"/>
                <a:ea typeface="Roboto"/>
                <a:cs typeface="Roboto"/>
                <a:sym typeface="Roboto"/>
              </a:defRPr>
            </a:lvl5pPr>
            <a:lvl6pPr lvl="5" rtl="0" algn="r">
              <a:buNone/>
              <a:defRPr sz="1000">
                <a:solidFill>
                  <a:schemeClr val="lt2"/>
                </a:solidFill>
                <a:latin typeface="Roboto"/>
                <a:ea typeface="Roboto"/>
                <a:cs typeface="Roboto"/>
                <a:sym typeface="Roboto"/>
              </a:defRPr>
            </a:lvl6pPr>
            <a:lvl7pPr lvl="6" rtl="0" algn="r">
              <a:buNone/>
              <a:defRPr sz="1000">
                <a:solidFill>
                  <a:schemeClr val="lt2"/>
                </a:solidFill>
                <a:latin typeface="Roboto"/>
                <a:ea typeface="Roboto"/>
                <a:cs typeface="Roboto"/>
                <a:sym typeface="Roboto"/>
              </a:defRPr>
            </a:lvl7pPr>
            <a:lvl8pPr lvl="7" rtl="0" algn="r">
              <a:buNone/>
              <a:defRPr sz="1000">
                <a:solidFill>
                  <a:schemeClr val="lt2"/>
                </a:solidFill>
                <a:latin typeface="Roboto"/>
                <a:ea typeface="Roboto"/>
                <a:cs typeface="Roboto"/>
                <a:sym typeface="Roboto"/>
              </a:defRPr>
            </a:lvl8pPr>
            <a:lvl9pPr lvl="8" rtl="0" algn="r">
              <a:buNone/>
              <a:defRPr sz="1000">
                <a:solidFill>
                  <a:schemeClr val="lt2"/>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drive.google.com/file/d/14Ezx-nJivbAHPe-aP72PkRI6N77_g8gb/view"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drive.google.com/file/d/1FYvulXzlfMArgAwlwEx2KBucSlVAsgot/view" TargetMode="Externa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drive.google.com/file/d/1HjTnM_QUC1vK2rzxHmtMYeymZIihBtp-/view" TargetMode="Externa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hyperlink" Target="http://drive.google.com/file/d/1008nBwFCMrN0skXF2SKj-_LJwGCtNFIh/view" TargetMode="Externa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drive.google.com/file/d/1cbLEfkmG5zwuBcI6s_RYLdFC8z3YF_Y7/view" TargetMode="Externa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drive.google.com/file/d/1qy68Je8_yQEKsznVCOJNtolKHQa6UCvN/view" TargetMode="Externa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hyperlink" Target="http://drive.google.com/file/d/1sbcrWujInUb-qwcYDjpw4xTcdnb0n40L/view" TargetMode="External"/><Relationship Id="rId5"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hyperlink" Target="http://drive.google.com/file/d/1LuSqL1U0TL5lZWokX7dt0VE0pI7h-vwn/view" TargetMode="Externa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6" name="Shape 66"/>
        <p:cNvGrpSpPr/>
        <p:nvPr/>
      </p:nvGrpSpPr>
      <p:grpSpPr>
        <a:xfrm>
          <a:off x="0" y="0"/>
          <a:ext cx="0" cy="0"/>
          <a:chOff x="0" y="0"/>
          <a:chExt cx="0" cy="0"/>
        </a:xfrm>
      </p:grpSpPr>
      <p:sp>
        <p:nvSpPr>
          <p:cNvPr id="67" name="Google Shape;67;p13"/>
          <p:cNvSpPr txBox="1"/>
          <p:nvPr>
            <p:ph type="ctrTitle"/>
          </p:nvPr>
        </p:nvSpPr>
        <p:spPr>
          <a:xfrm>
            <a:off x="311700" y="102050"/>
            <a:ext cx="8520600" cy="17961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Contemporary</a:t>
            </a:r>
            <a:r>
              <a:rPr lang="en"/>
              <a:t> management approaches </a:t>
            </a:r>
            <a:endParaRPr/>
          </a:p>
        </p:txBody>
      </p:sp>
      <p:sp>
        <p:nvSpPr>
          <p:cNvPr id="68" name="Google Shape;68;p13"/>
          <p:cNvSpPr txBox="1"/>
          <p:nvPr>
            <p:ph idx="1" type="subTitle"/>
          </p:nvPr>
        </p:nvSpPr>
        <p:spPr>
          <a:xfrm>
            <a:off x="311700" y="3684125"/>
            <a:ext cx="8520600" cy="1224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solidFill>
                  <a:srgbClr val="000000"/>
                </a:solidFill>
              </a:rPr>
              <a:t>Katy Brenchley</a:t>
            </a:r>
            <a:endParaRPr>
              <a:solidFill>
                <a:srgbClr val="000000"/>
              </a:solidFill>
            </a:endParaRPr>
          </a:p>
          <a:p>
            <a:pPr indent="0" lvl="0" marL="0" rtl="0" algn="l">
              <a:spcBef>
                <a:spcPts val="0"/>
              </a:spcBef>
              <a:spcAft>
                <a:spcPts val="0"/>
              </a:spcAft>
              <a:buNone/>
            </a:pPr>
            <a:r>
              <a:t/>
            </a:r>
            <a:endParaRPr>
              <a:solidFill>
                <a:srgbClr val="000000"/>
              </a:solidFill>
            </a:endParaRPr>
          </a:p>
          <a:p>
            <a:pPr indent="0" lvl="0" marL="0" rtl="0" algn="l">
              <a:spcBef>
                <a:spcPts val="0"/>
              </a:spcBef>
              <a:spcAft>
                <a:spcPts val="0"/>
              </a:spcAft>
              <a:buNone/>
            </a:pPr>
            <a:r>
              <a:rPr lang="en">
                <a:solidFill>
                  <a:srgbClr val="000000"/>
                </a:solidFill>
              </a:rPr>
              <a:t> </a:t>
            </a:r>
            <a:r>
              <a:rPr lang="en">
                <a:solidFill>
                  <a:srgbClr val="000000"/>
                </a:solidFill>
              </a:rPr>
              <a:t>BMSP4013 </a:t>
            </a:r>
            <a:endParaRPr>
              <a:solidFill>
                <a:srgbClr val="00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4"/>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An introduction to Amazon </a:t>
            </a:r>
            <a:endParaRPr/>
          </a:p>
        </p:txBody>
      </p:sp>
      <p:sp>
        <p:nvSpPr>
          <p:cNvPr id="74" name="Google Shape;74;p14"/>
          <p:cNvSpPr txBox="1"/>
          <p:nvPr>
            <p:ph idx="1" type="body"/>
          </p:nvPr>
        </p:nvSpPr>
        <p:spPr>
          <a:xfrm>
            <a:off x="100" y="1755325"/>
            <a:ext cx="9144000" cy="3951600"/>
          </a:xfrm>
          <a:prstGeom prst="rect">
            <a:avLst/>
          </a:prstGeom>
          <a:ln cap="flat" cmpd="sng" w="9525">
            <a:solidFill>
              <a:srgbClr val="000000"/>
            </a:solidFill>
            <a:prstDash val="dot"/>
            <a:round/>
            <a:headEnd len="sm" w="sm" type="none"/>
            <a:tailEnd len="sm" w="sm" type="none"/>
          </a:ln>
        </p:spPr>
        <p:txBody>
          <a:bodyPr anchorCtr="0" anchor="t" bIns="91425" lIns="91425" spcFirstLastPara="1" rIns="91425" wrap="square" tIns="91425">
            <a:normAutofit fontScale="25000" lnSpcReduction="20000"/>
          </a:bodyPr>
          <a:lstStyle/>
          <a:p>
            <a:pPr indent="0" lvl="0" marL="0" rtl="0" algn="l">
              <a:spcBef>
                <a:spcPts val="0"/>
              </a:spcBef>
              <a:spcAft>
                <a:spcPts val="0"/>
              </a:spcAft>
              <a:buNone/>
            </a:pPr>
            <a:r>
              <a:rPr lang="en" sz="4800"/>
              <a:t>A</a:t>
            </a:r>
            <a:r>
              <a:rPr lang="en" sz="4800"/>
              <a:t>mazon is currently the largest internet based company in the world to date, Jeff Bezos </a:t>
            </a:r>
            <a:r>
              <a:rPr lang="en" sz="4800"/>
              <a:t>started</a:t>
            </a:r>
            <a:r>
              <a:rPr lang="en" sz="4800"/>
              <a:t> the </a:t>
            </a:r>
            <a:r>
              <a:rPr lang="en" sz="4800"/>
              <a:t>company</a:t>
            </a:r>
            <a:r>
              <a:rPr lang="en" sz="4800"/>
              <a:t> in 1994 from his home, he chose to sell books as they were easy to source, package and distribute, his business concept was to grow big and fast and was based on a model of delivering online orders </a:t>
            </a:r>
            <a:r>
              <a:rPr lang="en" sz="4800"/>
              <a:t>directly</a:t>
            </a:r>
            <a:r>
              <a:rPr lang="en" sz="4800"/>
              <a:t> to customers anywhere in the world. </a:t>
            </a:r>
            <a:endParaRPr sz="4800"/>
          </a:p>
          <a:p>
            <a:pPr indent="0" lvl="0" marL="0" rtl="0" algn="l">
              <a:spcBef>
                <a:spcPts val="1200"/>
              </a:spcBef>
              <a:spcAft>
                <a:spcPts val="0"/>
              </a:spcAft>
              <a:buNone/>
            </a:pPr>
            <a:r>
              <a:rPr lang="en" sz="4800"/>
              <a:t>Amazons was originally called cadabra, but after feedback from various people Jeff chose Amazon after coming upon it whilst looking through the dictionary for inspiration, Jeff’s original plan was always to sell more than books, his </a:t>
            </a:r>
            <a:r>
              <a:rPr lang="en" sz="4800"/>
              <a:t>vision</a:t>
            </a:r>
            <a:r>
              <a:rPr lang="en" sz="4800"/>
              <a:t> was to be a one stop shop and for the business to one day be a tech </a:t>
            </a:r>
            <a:r>
              <a:rPr lang="en" sz="4800"/>
              <a:t>company</a:t>
            </a:r>
            <a:r>
              <a:rPr lang="en" sz="4800"/>
              <a:t> all of which he achieved by the mid 2000’s.</a:t>
            </a:r>
            <a:endParaRPr sz="4800"/>
          </a:p>
          <a:p>
            <a:pPr indent="0" lvl="0" marL="0" rtl="0" algn="l">
              <a:spcBef>
                <a:spcPts val="1200"/>
              </a:spcBef>
              <a:spcAft>
                <a:spcPts val="0"/>
              </a:spcAft>
              <a:buNone/>
            </a:pPr>
            <a:r>
              <a:t/>
            </a:r>
            <a:endParaRPr sz="4800"/>
          </a:p>
          <a:p>
            <a:pPr indent="0" lvl="0" marL="0" rtl="0" algn="l">
              <a:spcBef>
                <a:spcPts val="1200"/>
              </a:spcBef>
              <a:spcAft>
                <a:spcPts val="0"/>
              </a:spcAft>
              <a:buNone/>
            </a:pPr>
            <a:r>
              <a:rPr lang="en" sz="4800"/>
              <a:t>Amazon joined with other companies, where they used </a:t>
            </a:r>
            <a:r>
              <a:rPr lang="en" sz="4800"/>
              <a:t>their</a:t>
            </a:r>
            <a:r>
              <a:rPr lang="en" sz="4800"/>
              <a:t> platform to advertise his merchandise, he paid them a </a:t>
            </a:r>
            <a:r>
              <a:rPr lang="en" sz="4800"/>
              <a:t>commission</a:t>
            </a:r>
            <a:r>
              <a:rPr lang="en" sz="4800"/>
              <a:t> for every item sold, this win win system expanded Amazon’s associates by 350,000 in 3 years and increased </a:t>
            </a:r>
            <a:r>
              <a:rPr lang="en" sz="4800"/>
              <a:t>revenue</a:t>
            </a:r>
            <a:r>
              <a:rPr lang="en" sz="4800"/>
              <a:t> to more than 600 million.</a:t>
            </a:r>
            <a:endParaRPr sz="4800"/>
          </a:p>
          <a:p>
            <a:pPr indent="0" lvl="0" marL="0" rtl="0" algn="l">
              <a:spcBef>
                <a:spcPts val="1200"/>
              </a:spcBef>
              <a:spcAft>
                <a:spcPts val="0"/>
              </a:spcAft>
              <a:buNone/>
            </a:pPr>
            <a:r>
              <a:t/>
            </a:r>
            <a:endParaRPr sz="4800"/>
          </a:p>
          <a:p>
            <a:pPr indent="0" lvl="0" marL="0" rtl="0" algn="l">
              <a:spcBef>
                <a:spcPts val="1200"/>
              </a:spcBef>
              <a:spcAft>
                <a:spcPts val="0"/>
              </a:spcAft>
              <a:buNone/>
            </a:pPr>
            <a:r>
              <a:rPr lang="en" sz="4800"/>
              <a:t>I recent years amazon has become the second ever 1 trillion pound company in history and continues to expand and change with the times, </a:t>
            </a:r>
            <a:r>
              <a:rPr lang="en" sz="4800"/>
              <a:t>recently</a:t>
            </a:r>
            <a:r>
              <a:rPr lang="en" sz="4800"/>
              <a:t> adopting a more </a:t>
            </a:r>
            <a:r>
              <a:rPr lang="en" sz="4800"/>
              <a:t>automated</a:t>
            </a:r>
            <a:r>
              <a:rPr lang="en" sz="4800"/>
              <a:t> solution to increase </a:t>
            </a:r>
            <a:r>
              <a:rPr lang="en" sz="4800"/>
              <a:t>efficiency</a:t>
            </a:r>
            <a:r>
              <a:rPr lang="en" sz="4800"/>
              <a:t> , such as robots programmed to to find and retrieve item for customers.</a:t>
            </a:r>
            <a:endParaRPr sz="4800"/>
          </a:p>
          <a:p>
            <a:pPr indent="0" lvl="0" marL="0" rtl="0" algn="l">
              <a:spcBef>
                <a:spcPts val="1200"/>
              </a:spcBef>
              <a:spcAft>
                <a:spcPts val="0"/>
              </a:spcAft>
              <a:buNone/>
            </a:pPr>
            <a:r>
              <a:t/>
            </a:r>
            <a:endParaRPr sz="4800">
              <a:solidFill>
                <a:srgbClr val="506078"/>
              </a:solidFill>
              <a:highlight>
                <a:srgbClr val="FFFFFF"/>
              </a:highlight>
              <a:latin typeface="Montserrat"/>
              <a:ea typeface="Montserrat"/>
              <a:cs typeface="Montserrat"/>
              <a:sym typeface="Montserrat"/>
            </a:endParaRPr>
          </a:p>
          <a:p>
            <a:pPr indent="0" lvl="0" marL="0" rtl="0" algn="l">
              <a:spcBef>
                <a:spcPts val="1200"/>
              </a:spcBef>
              <a:spcAft>
                <a:spcPts val="0"/>
              </a:spcAft>
              <a:buNone/>
            </a:pPr>
            <a:r>
              <a:t/>
            </a:r>
            <a:endParaRPr sz="1200">
              <a:solidFill>
                <a:srgbClr val="506078"/>
              </a:solidFill>
              <a:highlight>
                <a:srgbClr val="FFFFFF"/>
              </a:highlight>
              <a:latin typeface="Montserrat"/>
              <a:ea typeface="Montserrat"/>
              <a:cs typeface="Montserrat"/>
              <a:sym typeface="Montserrat"/>
            </a:endParaRPr>
          </a:p>
          <a:p>
            <a:pPr indent="0" lvl="0" marL="0" rtl="0" algn="l">
              <a:spcBef>
                <a:spcPts val="1200"/>
              </a:spcBef>
              <a:spcAft>
                <a:spcPts val="1200"/>
              </a:spcAft>
              <a:buNone/>
            </a:pPr>
            <a:r>
              <a:t/>
            </a:r>
            <a:endParaRPr/>
          </a:p>
        </p:txBody>
      </p:sp>
      <p:pic>
        <p:nvPicPr>
          <p:cNvPr id="75" name="Google Shape;75;p14" title="My Audio Recording 2023-01-11 PM 10-23-52.mp3">
            <a:hlinkClick r:id="rId3"/>
          </p:cNvPr>
          <p:cNvPicPr preferRelativeResize="0"/>
          <p:nvPr/>
        </p:nvPicPr>
        <p:blipFill>
          <a:blip r:embed="rId4">
            <a:alphaModFix/>
          </a:blip>
          <a:stretch>
            <a:fillRect/>
          </a:stretch>
        </p:blipFill>
        <p:spPr>
          <a:xfrm>
            <a:off x="162525" y="434800"/>
            <a:ext cx="496025" cy="4960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5"/>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Clr>
                <a:schemeClr val="dk1"/>
              </a:buClr>
              <a:buSzPts val="1100"/>
              <a:buFont typeface="Arial"/>
              <a:buNone/>
            </a:pPr>
            <a:r>
              <a:rPr lang="en"/>
              <a:t>Organizational function of Amazon </a:t>
            </a:r>
            <a:endParaRPr/>
          </a:p>
        </p:txBody>
      </p:sp>
      <p:sp>
        <p:nvSpPr>
          <p:cNvPr id="81" name="Google Shape;81;p15"/>
          <p:cNvSpPr txBox="1"/>
          <p:nvPr>
            <p:ph idx="1" type="body"/>
          </p:nvPr>
        </p:nvSpPr>
        <p:spPr>
          <a:xfrm>
            <a:off x="471900" y="2376275"/>
            <a:ext cx="8222100" cy="2710200"/>
          </a:xfrm>
          <a:prstGeom prst="rect">
            <a:avLst/>
          </a:prstGeom>
        </p:spPr>
        <p:txBody>
          <a:bodyPr anchorCtr="0" anchor="t" bIns="91425" lIns="91425" spcFirstLastPara="1" rIns="91425" wrap="square" tIns="91425">
            <a:normAutofit fontScale="70000" lnSpcReduction="10000"/>
          </a:bodyPr>
          <a:lstStyle/>
          <a:p>
            <a:pPr indent="0" lvl="0" marL="0" rtl="0" algn="l">
              <a:spcBef>
                <a:spcPts val="0"/>
              </a:spcBef>
              <a:spcAft>
                <a:spcPts val="0"/>
              </a:spcAft>
              <a:buNone/>
            </a:pPr>
            <a:r>
              <a:rPr lang="en"/>
              <a:t>Amazon comes under a  </a:t>
            </a:r>
            <a:r>
              <a:rPr lang="en"/>
              <a:t>hierarchical</a:t>
            </a:r>
            <a:r>
              <a:rPr lang="en"/>
              <a:t> system where it has different levels of authority within a chain of command that connects many levels of management within the organisation, </a:t>
            </a:r>
            <a:r>
              <a:rPr lang="en"/>
              <a:t>typically</a:t>
            </a:r>
            <a:r>
              <a:rPr lang="en"/>
              <a:t> decision making flows from the top down to each level of management this promotes clear </a:t>
            </a:r>
            <a:r>
              <a:rPr lang="en"/>
              <a:t>boundaries</a:t>
            </a:r>
            <a:r>
              <a:rPr lang="en"/>
              <a:t> of control and responsibility and allows complete </a:t>
            </a:r>
            <a:r>
              <a:rPr lang="en"/>
              <a:t>control</a:t>
            </a:r>
            <a:r>
              <a:rPr lang="en"/>
              <a:t> of global operations resulting in increased market share.</a:t>
            </a:r>
            <a:endParaRPr/>
          </a:p>
          <a:p>
            <a:pPr indent="0" lvl="0" marL="0" rtl="0" algn="l">
              <a:spcBef>
                <a:spcPts val="1200"/>
              </a:spcBef>
              <a:spcAft>
                <a:spcPts val="0"/>
              </a:spcAft>
              <a:buNone/>
            </a:pPr>
            <a:r>
              <a:rPr lang="en"/>
              <a:t>This system allows for clear lines of authority, good understanding of roles and responsibilities and accountability for </a:t>
            </a:r>
            <a:r>
              <a:rPr lang="en"/>
              <a:t>decisions</a:t>
            </a:r>
            <a:r>
              <a:rPr lang="en"/>
              <a:t> and actions at different management levels, </a:t>
            </a:r>
            <a:endParaRPr/>
          </a:p>
          <a:p>
            <a:pPr indent="0" lvl="0" marL="0" rtl="0" algn="l">
              <a:spcBef>
                <a:spcPts val="1200"/>
              </a:spcBef>
              <a:spcAft>
                <a:spcPts val="0"/>
              </a:spcAft>
              <a:buNone/>
            </a:pPr>
            <a:r>
              <a:rPr lang="en"/>
              <a:t>In addition to this clear </a:t>
            </a:r>
            <a:r>
              <a:rPr lang="en"/>
              <a:t>career</a:t>
            </a:r>
            <a:r>
              <a:rPr lang="en"/>
              <a:t> paths are available through this </a:t>
            </a:r>
            <a:r>
              <a:rPr lang="en"/>
              <a:t>method</a:t>
            </a:r>
            <a:r>
              <a:rPr lang="en"/>
              <a:t> and opportunities to specialise in certain areas can be obtained due to close supervision and close management control.</a:t>
            </a:r>
            <a:endParaRPr/>
          </a:p>
          <a:p>
            <a:pPr indent="0" lvl="0" marL="0" rtl="0" algn="l">
              <a:spcBef>
                <a:spcPts val="1200"/>
              </a:spcBef>
              <a:spcAft>
                <a:spcPts val="1200"/>
              </a:spcAft>
              <a:buNone/>
            </a:pPr>
            <a:r>
              <a:rPr lang="en"/>
              <a:t>Amazon states </a:t>
            </a:r>
            <a:r>
              <a:rPr lang="en"/>
              <a:t>they have experienced loyalty towards teams, departments and their organisation as a whole through using the hierarchical structure</a:t>
            </a:r>
            <a:endParaRPr/>
          </a:p>
        </p:txBody>
      </p:sp>
      <p:pic>
        <p:nvPicPr>
          <p:cNvPr id="82" name="Google Shape;82;p15" title="My Audio Recording 2023-01-12 PM 10-36-20.mp3">
            <a:hlinkClick r:id="rId3"/>
          </p:cNvPr>
          <p:cNvPicPr preferRelativeResize="0"/>
          <p:nvPr/>
        </p:nvPicPr>
        <p:blipFill>
          <a:blip r:embed="rId4">
            <a:alphaModFix/>
          </a:blip>
          <a:stretch>
            <a:fillRect/>
          </a:stretch>
        </p:blipFill>
        <p:spPr>
          <a:xfrm flipH="1" rot="10800000">
            <a:off x="265325" y="161350"/>
            <a:ext cx="530700" cy="5307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1"/>
                                        </p:tgtEl>
                                        <p:attrNameLst>
                                          <p:attrName>style.visibility</p:attrName>
                                        </p:attrNameLst>
                                      </p:cBhvr>
                                      <p:to>
                                        <p:strVal val="visible"/>
                                      </p:to>
                                    </p:set>
                                    <p:animEffect filter="fade" transition="in">
                                      <p:cBhvr>
                                        <p:cTn dur="1000"/>
                                        <p:tgtEl>
                                          <p:spTgt spid="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16"/>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Organisational function - structure</a:t>
            </a:r>
            <a:endParaRPr/>
          </a:p>
        </p:txBody>
      </p:sp>
      <p:sp>
        <p:nvSpPr>
          <p:cNvPr id="88" name="Google Shape;88;p16"/>
          <p:cNvSpPr txBox="1"/>
          <p:nvPr>
            <p:ph idx="1" type="body"/>
          </p:nvPr>
        </p:nvSpPr>
        <p:spPr>
          <a:xfrm>
            <a:off x="471900" y="1919075"/>
            <a:ext cx="8222100" cy="2710200"/>
          </a:xfrm>
          <a:prstGeom prst="rect">
            <a:avLst/>
          </a:prstGeom>
        </p:spPr>
        <p:txBody>
          <a:bodyPr anchorCtr="0" anchor="t" bIns="91425" lIns="91425" spcFirstLastPara="1" rIns="91425" wrap="square" tIns="91425">
            <a:normAutofit fontScale="70000"/>
          </a:bodyPr>
          <a:lstStyle/>
          <a:p>
            <a:pPr indent="0" lvl="0" marL="0" rtl="0" algn="l">
              <a:spcBef>
                <a:spcPts val="0"/>
              </a:spcBef>
              <a:spcAft>
                <a:spcPts val="0"/>
              </a:spcAft>
              <a:buNone/>
            </a:pPr>
            <a:r>
              <a:rPr lang="en"/>
              <a:t>Amazon consists of 3 CEO’s and 3 senior vice presidents who work alongside Jeff Bezos, they call themselves the ‘s’ team, </a:t>
            </a:r>
            <a:r>
              <a:rPr lang="en"/>
              <a:t>during</a:t>
            </a:r>
            <a:r>
              <a:rPr lang="en"/>
              <a:t> </a:t>
            </a:r>
            <a:r>
              <a:rPr lang="en"/>
              <a:t>their</a:t>
            </a:r>
            <a:r>
              <a:rPr lang="en"/>
              <a:t> meetings they circulate his ideas solve any problems and set short and long term goals and In addition to the ‘s’ team Amazon have several groups of </a:t>
            </a:r>
            <a:r>
              <a:rPr lang="en"/>
              <a:t>employees</a:t>
            </a:r>
            <a:r>
              <a:rPr lang="en"/>
              <a:t> who are solely </a:t>
            </a:r>
            <a:r>
              <a:rPr lang="en"/>
              <a:t>responsible</a:t>
            </a:r>
            <a:r>
              <a:rPr lang="en"/>
              <a:t> for certain key areas, such as finance, humans resources, corporate affairs and web services.</a:t>
            </a:r>
            <a:endParaRPr/>
          </a:p>
          <a:p>
            <a:pPr indent="0" lvl="0" marL="0" rtl="0" algn="l">
              <a:spcBef>
                <a:spcPts val="1200"/>
              </a:spcBef>
              <a:spcAft>
                <a:spcPts val="0"/>
              </a:spcAft>
              <a:buNone/>
            </a:pPr>
            <a:r>
              <a:rPr lang="en"/>
              <a:t>This allows jeff to maintain consistency and be in </a:t>
            </a:r>
            <a:r>
              <a:rPr lang="en"/>
              <a:t>control</a:t>
            </a:r>
            <a:r>
              <a:rPr lang="en"/>
              <a:t> of every operational </a:t>
            </a:r>
            <a:r>
              <a:rPr lang="en"/>
              <a:t>activity</a:t>
            </a:r>
            <a:r>
              <a:rPr lang="en"/>
              <a:t> regardless of its size</a:t>
            </a:r>
            <a:endParaRPr/>
          </a:p>
          <a:p>
            <a:pPr indent="0" lvl="0" marL="0" rtl="0" algn="l">
              <a:spcBef>
                <a:spcPts val="1200"/>
              </a:spcBef>
              <a:spcAft>
                <a:spcPts val="0"/>
              </a:spcAft>
              <a:buNone/>
            </a:pPr>
            <a:r>
              <a:rPr lang="en"/>
              <a:t>Lastly amazons organisational structure is built up of numerous small teams Jeff bezos introduced the ‘2 pizza rule’ where by the teams can be no larger than the amount of people it takes to eat 2 pizzas he adopts this strategy as he believes it promotes efficiency, scalability and leaves more time to focus on the important stuff.</a:t>
            </a:r>
            <a:endParaRPr/>
          </a:p>
          <a:p>
            <a:pPr indent="0" lvl="0" marL="0" rtl="0" algn="l">
              <a:spcBef>
                <a:spcPts val="1200"/>
              </a:spcBef>
              <a:spcAft>
                <a:spcPts val="1200"/>
              </a:spcAft>
              <a:buNone/>
            </a:pPr>
            <a:r>
              <a:t/>
            </a:r>
            <a:endParaRPr/>
          </a:p>
        </p:txBody>
      </p:sp>
      <p:pic>
        <p:nvPicPr>
          <p:cNvPr id="89" name="Google Shape;89;p16" title="My Audio Recording 2023-01-12 PM 10-44-00.mp3">
            <a:hlinkClick r:id="rId3"/>
          </p:cNvPr>
          <p:cNvPicPr preferRelativeResize="0"/>
          <p:nvPr/>
        </p:nvPicPr>
        <p:blipFill>
          <a:blip r:embed="rId4">
            <a:alphaModFix/>
          </a:blip>
          <a:stretch>
            <a:fillRect/>
          </a:stretch>
        </p:blipFill>
        <p:spPr>
          <a:xfrm>
            <a:off x="152400" y="152400"/>
            <a:ext cx="433925" cy="4339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7"/>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Amazon SWOT Analysis </a:t>
            </a:r>
            <a:endParaRPr/>
          </a:p>
        </p:txBody>
      </p:sp>
      <p:sp>
        <p:nvSpPr>
          <p:cNvPr id="95" name="Google Shape;95;p17"/>
          <p:cNvSpPr txBox="1"/>
          <p:nvPr>
            <p:ph idx="1" type="body"/>
          </p:nvPr>
        </p:nvSpPr>
        <p:spPr>
          <a:xfrm>
            <a:off x="471900" y="1919075"/>
            <a:ext cx="8222100" cy="2710200"/>
          </a:xfrm>
          <a:prstGeom prst="rect">
            <a:avLst/>
          </a:prstGeom>
        </p:spPr>
        <p:txBody>
          <a:bodyPr anchorCtr="0" anchor="t" bIns="91425" lIns="91425" spcFirstLastPara="1" rIns="91425" wrap="square" tIns="91425">
            <a:normAutofit fontScale="62500" lnSpcReduction="20000"/>
          </a:bodyPr>
          <a:lstStyle/>
          <a:p>
            <a:pPr indent="0" lvl="0" marL="0" rtl="0" algn="l">
              <a:spcBef>
                <a:spcPts val="0"/>
              </a:spcBef>
              <a:spcAft>
                <a:spcPts val="0"/>
              </a:spcAft>
              <a:buNone/>
            </a:pPr>
            <a:r>
              <a:rPr lang="en"/>
              <a:t>Amazon will typically do two SWOT </a:t>
            </a:r>
            <a:r>
              <a:rPr lang="en"/>
              <a:t>analysis</a:t>
            </a:r>
            <a:r>
              <a:rPr lang="en"/>
              <a:t> each year, the most recent SWOT gives us the following information.</a:t>
            </a:r>
            <a:endParaRPr/>
          </a:p>
          <a:p>
            <a:pPr indent="0" lvl="0" marL="0" rtl="0" algn="l">
              <a:spcBef>
                <a:spcPts val="1200"/>
              </a:spcBef>
              <a:spcAft>
                <a:spcPts val="0"/>
              </a:spcAft>
              <a:buNone/>
            </a:pPr>
            <a:r>
              <a:rPr lang="en"/>
              <a:t>Strengths -  reasonable prices and range of products for customers budgets, options for payment and shipment fit the needs of customers, the option to add to wish lists and keep items in the basket appeal to customers, a strong brand name, customer orientated, large </a:t>
            </a:r>
            <a:r>
              <a:rPr lang="en"/>
              <a:t>number</a:t>
            </a:r>
            <a:r>
              <a:rPr lang="en"/>
              <a:t> of 3rd party </a:t>
            </a:r>
            <a:r>
              <a:rPr lang="en"/>
              <a:t>sellers </a:t>
            </a:r>
            <a:r>
              <a:rPr lang="en"/>
              <a:t> and cost leadership.</a:t>
            </a:r>
            <a:endParaRPr/>
          </a:p>
          <a:p>
            <a:pPr indent="0" lvl="0" marL="0" rtl="0" algn="l">
              <a:spcBef>
                <a:spcPts val="1200"/>
              </a:spcBef>
              <a:spcAft>
                <a:spcPts val="0"/>
              </a:spcAft>
              <a:buNone/>
            </a:pPr>
            <a:r>
              <a:rPr lang="en"/>
              <a:t>Weaknesses - </a:t>
            </a:r>
            <a:r>
              <a:rPr lang="en"/>
              <a:t>criticism</a:t>
            </a:r>
            <a:r>
              <a:rPr lang="en"/>
              <a:t> of high taxes on some products and products being more expensive </a:t>
            </a:r>
            <a:r>
              <a:rPr lang="en"/>
              <a:t>compared</a:t>
            </a:r>
            <a:r>
              <a:rPr lang="en"/>
              <a:t> to other sites, </a:t>
            </a:r>
            <a:r>
              <a:rPr lang="en"/>
              <a:t>their</a:t>
            </a:r>
            <a:r>
              <a:rPr lang="en"/>
              <a:t> business model is easily accessible allowing other companies to copy it and </a:t>
            </a:r>
            <a:r>
              <a:rPr lang="en"/>
              <a:t>counterfeit</a:t>
            </a:r>
            <a:r>
              <a:rPr lang="en"/>
              <a:t> </a:t>
            </a:r>
            <a:r>
              <a:rPr lang="en"/>
              <a:t>products</a:t>
            </a:r>
            <a:r>
              <a:rPr lang="en"/>
              <a:t> being sold due to negligence on amazon’s </a:t>
            </a:r>
            <a:r>
              <a:rPr lang="en"/>
              <a:t>behalf.</a:t>
            </a:r>
            <a:endParaRPr/>
          </a:p>
          <a:p>
            <a:pPr indent="0" lvl="0" marL="0" rtl="0" algn="l">
              <a:spcBef>
                <a:spcPts val="1200"/>
              </a:spcBef>
              <a:spcAft>
                <a:spcPts val="0"/>
              </a:spcAft>
              <a:buNone/>
            </a:pPr>
            <a:r>
              <a:rPr lang="en"/>
              <a:t>Opportunities - to move into highly developed countries and combine with competing companies in the market, expansion with in  electronic marketing, acquire new companies, entice more customers. </a:t>
            </a:r>
            <a:endParaRPr/>
          </a:p>
          <a:p>
            <a:pPr indent="0" lvl="0" marL="0" rtl="0" algn="l">
              <a:spcBef>
                <a:spcPts val="1200"/>
              </a:spcBef>
              <a:spcAft>
                <a:spcPts val="1200"/>
              </a:spcAft>
              <a:buNone/>
            </a:pPr>
            <a:r>
              <a:rPr lang="en"/>
              <a:t>Threats - Competition from walmart and ebay, selling broken or damaged products, putting staff members in un safe and dangerous working condition and losing margins in some areas.</a:t>
            </a:r>
            <a:endParaRPr/>
          </a:p>
        </p:txBody>
      </p:sp>
      <p:pic>
        <p:nvPicPr>
          <p:cNvPr id="96" name="Google Shape;96;p17" title="My Audio Recording 2023-01-12 PM 11-08-40.mp3">
            <a:hlinkClick r:id="rId3"/>
          </p:cNvPr>
          <p:cNvPicPr preferRelativeResize="0"/>
          <p:nvPr/>
        </p:nvPicPr>
        <p:blipFill>
          <a:blip r:embed="rId4">
            <a:alphaModFix/>
          </a:blip>
          <a:stretch>
            <a:fillRect/>
          </a:stretch>
        </p:blipFill>
        <p:spPr>
          <a:xfrm>
            <a:off x="152400" y="152400"/>
            <a:ext cx="433925" cy="4339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8"/>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Amazon PESTLE analysis</a:t>
            </a:r>
            <a:endParaRPr/>
          </a:p>
        </p:txBody>
      </p:sp>
      <p:sp>
        <p:nvSpPr>
          <p:cNvPr id="102" name="Google Shape;102;p18"/>
          <p:cNvSpPr txBox="1"/>
          <p:nvPr>
            <p:ph idx="1" type="body"/>
          </p:nvPr>
        </p:nvSpPr>
        <p:spPr>
          <a:xfrm>
            <a:off x="471900" y="1694100"/>
            <a:ext cx="8222100" cy="3449400"/>
          </a:xfrm>
          <a:prstGeom prst="rect">
            <a:avLst/>
          </a:prstGeom>
        </p:spPr>
        <p:txBody>
          <a:bodyPr anchorCtr="0" anchor="t" bIns="91425" lIns="91425" spcFirstLastPara="1" rIns="91425" wrap="square" tIns="91425">
            <a:normAutofit fontScale="55000" lnSpcReduction="20000"/>
          </a:bodyPr>
          <a:lstStyle/>
          <a:p>
            <a:pPr indent="0" lvl="0" marL="0" rtl="0" algn="l">
              <a:spcBef>
                <a:spcPts val="0"/>
              </a:spcBef>
              <a:spcAft>
                <a:spcPts val="0"/>
              </a:spcAft>
              <a:buNone/>
            </a:pPr>
            <a:r>
              <a:rPr lang="en"/>
              <a:t>Political - </a:t>
            </a:r>
            <a:endParaRPr/>
          </a:p>
          <a:p>
            <a:pPr indent="0" lvl="0" marL="0" rtl="0" algn="l">
              <a:spcBef>
                <a:spcPts val="1200"/>
              </a:spcBef>
              <a:spcAft>
                <a:spcPts val="0"/>
              </a:spcAft>
              <a:buNone/>
            </a:pPr>
            <a:r>
              <a:rPr lang="en"/>
              <a:t>Trade tariff and protectionism, Amazon is a global business and imports the </a:t>
            </a:r>
            <a:r>
              <a:rPr lang="en"/>
              <a:t>majority</a:t>
            </a:r>
            <a:r>
              <a:rPr lang="en"/>
              <a:t> of  products from different countries, some countries make this difficult by changes </a:t>
            </a:r>
            <a:r>
              <a:rPr lang="en"/>
              <a:t>their</a:t>
            </a:r>
            <a:r>
              <a:rPr lang="en"/>
              <a:t> trade and tariff policies on imports</a:t>
            </a:r>
            <a:endParaRPr/>
          </a:p>
          <a:p>
            <a:pPr indent="0" lvl="0" marL="0" rtl="0" algn="l">
              <a:spcBef>
                <a:spcPts val="1200"/>
              </a:spcBef>
              <a:spcAft>
                <a:spcPts val="0"/>
              </a:spcAft>
              <a:buNone/>
            </a:pPr>
            <a:r>
              <a:rPr lang="en"/>
              <a:t>With internet and internet based products becoming </a:t>
            </a:r>
            <a:r>
              <a:rPr lang="en"/>
              <a:t>the new</a:t>
            </a:r>
            <a:r>
              <a:rPr lang="en"/>
              <a:t> norm, governments introduced measures on beating cyber crimes, resulting in the general public being reassured and continued to use online shopping.</a:t>
            </a:r>
            <a:endParaRPr/>
          </a:p>
          <a:p>
            <a:pPr indent="0" lvl="0" marL="0" rtl="0" algn="l">
              <a:spcBef>
                <a:spcPts val="1200"/>
              </a:spcBef>
              <a:spcAft>
                <a:spcPts val="0"/>
              </a:spcAft>
              <a:buNone/>
            </a:pPr>
            <a:r>
              <a:rPr lang="en"/>
              <a:t>Economic - There are so many economical factors to take into accounting, including, taxation, inflation, economic growth, unemployment, currency exchange rates and raw material costs</a:t>
            </a:r>
            <a:endParaRPr/>
          </a:p>
          <a:p>
            <a:pPr indent="0" lvl="0" marL="0" rtl="0" algn="l">
              <a:spcBef>
                <a:spcPts val="1200"/>
              </a:spcBef>
              <a:spcAft>
                <a:spcPts val="0"/>
              </a:spcAft>
              <a:buNone/>
            </a:pPr>
            <a:r>
              <a:rPr lang="en"/>
              <a:t>Social - This is impacted by the beliefs and attitudes of the population relating to cultural and demographical trends</a:t>
            </a:r>
            <a:endParaRPr/>
          </a:p>
          <a:p>
            <a:pPr indent="0" lvl="0" marL="0" rtl="0" algn="l">
              <a:spcBef>
                <a:spcPts val="1200"/>
              </a:spcBef>
              <a:spcAft>
                <a:spcPts val="0"/>
              </a:spcAft>
              <a:buNone/>
            </a:pPr>
            <a:r>
              <a:rPr lang="en"/>
              <a:t>Technological - amazon invested a lot of time and money on delivery drones and yellow locker systems, it uses the latest technology to gain a </a:t>
            </a:r>
            <a:r>
              <a:rPr lang="en"/>
              <a:t>competitive</a:t>
            </a:r>
            <a:r>
              <a:rPr lang="en"/>
              <a:t> edge, increased  research and development department and developed  digital methods to build </a:t>
            </a:r>
            <a:r>
              <a:rPr lang="en"/>
              <a:t>relationship</a:t>
            </a:r>
            <a:r>
              <a:rPr lang="en"/>
              <a:t> with customers</a:t>
            </a:r>
            <a:endParaRPr/>
          </a:p>
          <a:p>
            <a:pPr indent="0" lvl="0" marL="0" rtl="0" algn="l">
              <a:spcBef>
                <a:spcPts val="1200"/>
              </a:spcBef>
              <a:spcAft>
                <a:spcPts val="0"/>
              </a:spcAft>
              <a:buNone/>
            </a:pPr>
            <a:r>
              <a:rPr lang="en"/>
              <a:t>Environmental - Amazon prime is very taxing on the environment due to next day delivery promises from amazon, with 100 million people subscribed to amazon this creates a significant environmental damage, pressure from the government to reduce its carbon emissions has seen amazon state it will reduce its carbon footprint by 50% by 2030</a:t>
            </a:r>
            <a:endParaRPr/>
          </a:p>
          <a:p>
            <a:pPr indent="0" lvl="0" marL="0" rtl="0" algn="l">
              <a:spcBef>
                <a:spcPts val="1200"/>
              </a:spcBef>
              <a:spcAft>
                <a:spcPts val="1200"/>
              </a:spcAft>
              <a:buNone/>
            </a:pPr>
            <a:r>
              <a:rPr lang="en"/>
              <a:t>Legal - It is Amazon’s responsibility to abide by rules and regulations </a:t>
            </a:r>
            <a:r>
              <a:rPr lang="en"/>
              <a:t>for every</a:t>
            </a:r>
            <a:r>
              <a:rPr lang="en"/>
              <a:t> country they do business in or face trial and fines,  they have been accused of violating international safety laws by selling goods to terrorists on the watch list and selling items under false and misleading claims.</a:t>
            </a:r>
            <a:endParaRPr/>
          </a:p>
        </p:txBody>
      </p:sp>
      <p:pic>
        <p:nvPicPr>
          <p:cNvPr id="103" name="Google Shape;103;p18" title="My Audio Recording 2023-01-13 PM 10-33-43.mp3">
            <a:hlinkClick r:id="rId3"/>
          </p:cNvPr>
          <p:cNvPicPr preferRelativeResize="0"/>
          <p:nvPr/>
        </p:nvPicPr>
        <p:blipFill>
          <a:blip r:embed="rId4">
            <a:alphaModFix/>
          </a:blip>
          <a:stretch>
            <a:fillRect/>
          </a:stretch>
        </p:blipFill>
        <p:spPr>
          <a:xfrm>
            <a:off x="152400" y="152400"/>
            <a:ext cx="433925" cy="4339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19"/>
          <p:cNvSpPr txBox="1"/>
          <p:nvPr>
            <p:ph type="title"/>
          </p:nvPr>
        </p:nvSpPr>
        <p:spPr>
          <a:xfrm>
            <a:off x="471900" y="738725"/>
            <a:ext cx="8222100" cy="767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Amazon’s mission and vision statement</a:t>
            </a:r>
            <a:endParaRPr/>
          </a:p>
        </p:txBody>
      </p:sp>
      <p:sp>
        <p:nvSpPr>
          <p:cNvPr id="109" name="Google Shape;109;p19"/>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Mission statement - to serve consumers through online and </a:t>
            </a:r>
            <a:r>
              <a:rPr lang="en"/>
              <a:t>physical</a:t>
            </a:r>
            <a:r>
              <a:rPr lang="en"/>
              <a:t> stores and focus on selection, price and convenience. There mission is to continual</a:t>
            </a:r>
            <a:endParaRPr/>
          </a:p>
          <a:p>
            <a:pPr indent="0" lvl="0" marL="0" rtl="0" algn="l">
              <a:spcBef>
                <a:spcPts val="1200"/>
              </a:spcBef>
              <a:spcAft>
                <a:spcPts val="0"/>
              </a:spcAft>
              <a:buNone/>
            </a:pPr>
            <a:r>
              <a:rPr lang="en"/>
              <a:t>Vision statement - to be Earth’s most consumer centric </a:t>
            </a:r>
            <a:r>
              <a:rPr lang="en"/>
              <a:t>company</a:t>
            </a:r>
            <a:r>
              <a:rPr lang="en"/>
              <a:t> where customers can find and discover anything they might want to buy online and endeavour to offer its customers the lowest possible prices.</a:t>
            </a:r>
            <a:endParaRPr/>
          </a:p>
          <a:p>
            <a:pPr indent="0" lvl="0" marL="0" rtl="0" algn="l">
              <a:spcBef>
                <a:spcPts val="1200"/>
              </a:spcBef>
              <a:spcAft>
                <a:spcPts val="1200"/>
              </a:spcAft>
              <a:buNone/>
            </a:pPr>
            <a:r>
              <a:t/>
            </a:r>
            <a:endParaRPr/>
          </a:p>
        </p:txBody>
      </p:sp>
      <p:pic>
        <p:nvPicPr>
          <p:cNvPr id="110" name="Google Shape;110;p19" title="My Audio Recording 2023-01-13 PM 10-42-25.mp3">
            <a:hlinkClick r:id="rId3"/>
          </p:cNvPr>
          <p:cNvPicPr preferRelativeResize="0"/>
          <p:nvPr/>
        </p:nvPicPr>
        <p:blipFill>
          <a:blip r:embed="rId4">
            <a:alphaModFix/>
          </a:blip>
          <a:stretch>
            <a:fillRect/>
          </a:stretch>
        </p:blipFill>
        <p:spPr>
          <a:xfrm>
            <a:off x="152400" y="152400"/>
            <a:ext cx="433925" cy="4339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0"/>
          <p:cNvSpPr txBox="1"/>
          <p:nvPr>
            <p:ph type="title"/>
          </p:nvPr>
        </p:nvSpPr>
        <p:spPr>
          <a:xfrm>
            <a:off x="471900" y="265350"/>
            <a:ext cx="8222100" cy="9390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              Amazon’s business model</a:t>
            </a:r>
            <a:endParaRPr/>
          </a:p>
        </p:txBody>
      </p:sp>
      <p:sp>
        <p:nvSpPr>
          <p:cNvPr id="116" name="Google Shape;116;p20"/>
          <p:cNvSpPr txBox="1"/>
          <p:nvPr>
            <p:ph idx="1" type="body"/>
          </p:nvPr>
        </p:nvSpPr>
        <p:spPr>
          <a:xfrm>
            <a:off x="471900" y="1919075"/>
            <a:ext cx="8222100" cy="27102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17" name="Google Shape;117;p20"/>
          <p:cNvPicPr preferRelativeResize="0"/>
          <p:nvPr/>
        </p:nvPicPr>
        <p:blipFill>
          <a:blip r:embed="rId3">
            <a:alphaModFix/>
          </a:blip>
          <a:stretch>
            <a:fillRect/>
          </a:stretch>
        </p:blipFill>
        <p:spPr>
          <a:xfrm>
            <a:off x="0" y="1306275"/>
            <a:ext cx="9144000" cy="3837225"/>
          </a:xfrm>
          <a:prstGeom prst="rect">
            <a:avLst/>
          </a:prstGeom>
          <a:noFill/>
          <a:ln>
            <a:noFill/>
          </a:ln>
        </p:spPr>
      </p:pic>
      <p:pic>
        <p:nvPicPr>
          <p:cNvPr id="118" name="Google Shape;118;p20" title="My Audio Recording 2023-01-13 PM 10-52-30.mp3">
            <a:hlinkClick r:id="rId4"/>
          </p:cNvPr>
          <p:cNvPicPr preferRelativeResize="0"/>
          <p:nvPr/>
        </p:nvPicPr>
        <p:blipFill>
          <a:blip r:embed="rId5">
            <a:alphaModFix/>
          </a:blip>
          <a:stretch>
            <a:fillRect/>
          </a:stretch>
        </p:blipFill>
        <p:spPr>
          <a:xfrm>
            <a:off x="152400" y="152400"/>
            <a:ext cx="167100" cy="1671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21"/>
          <p:cNvSpPr txBox="1"/>
          <p:nvPr>
            <p:ph type="title"/>
          </p:nvPr>
        </p:nvSpPr>
        <p:spPr>
          <a:xfrm>
            <a:off x="471900" y="418425"/>
            <a:ext cx="8222100" cy="7755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t>Amazon’s corporate social responsibility</a:t>
            </a:r>
            <a:endParaRPr/>
          </a:p>
        </p:txBody>
      </p:sp>
      <p:sp>
        <p:nvSpPr>
          <p:cNvPr id="124" name="Google Shape;124;p21"/>
          <p:cNvSpPr txBox="1"/>
          <p:nvPr>
            <p:ph idx="1" type="body"/>
          </p:nvPr>
        </p:nvSpPr>
        <p:spPr>
          <a:xfrm>
            <a:off x="471900" y="1919075"/>
            <a:ext cx="8222100" cy="3183600"/>
          </a:xfrm>
          <a:prstGeom prst="rect">
            <a:avLst/>
          </a:prstGeom>
        </p:spPr>
        <p:txBody>
          <a:bodyPr anchorCtr="0" anchor="t" bIns="91425" lIns="91425" spcFirstLastPara="1" rIns="91425" wrap="square" tIns="91425">
            <a:normAutofit fontScale="70000" lnSpcReduction="20000"/>
          </a:bodyPr>
          <a:lstStyle/>
          <a:p>
            <a:pPr indent="0" lvl="0" marL="0" rtl="0" algn="l">
              <a:spcBef>
                <a:spcPts val="0"/>
              </a:spcBef>
              <a:spcAft>
                <a:spcPts val="0"/>
              </a:spcAft>
              <a:buNone/>
            </a:pPr>
            <a:r>
              <a:rPr lang="en"/>
              <a:t>Amazon has been criticized for its lack of commitment to CSR within the company, in 2014 they </a:t>
            </a:r>
            <a:r>
              <a:rPr lang="en"/>
              <a:t>employed</a:t>
            </a:r>
            <a:r>
              <a:rPr lang="en"/>
              <a:t> their first </a:t>
            </a:r>
            <a:r>
              <a:rPr lang="en"/>
              <a:t>sustainability</a:t>
            </a:r>
            <a:r>
              <a:rPr lang="en"/>
              <a:t> executive, Kara Hartel this proves </a:t>
            </a:r>
            <a:r>
              <a:rPr lang="en"/>
              <a:t>criticism was justified and how long they had neglected the companies CSR, they have since redeemed themselves and have gone above and beyond by starting up the relief fund in 2020 gifting electronic devices and gift cards to schools on the fulfillment areas in the us.</a:t>
            </a:r>
            <a:endParaRPr/>
          </a:p>
          <a:p>
            <a:pPr indent="0" lvl="0" marL="0" rtl="0" algn="l">
              <a:spcBef>
                <a:spcPts val="1200"/>
              </a:spcBef>
              <a:spcAft>
                <a:spcPts val="0"/>
              </a:spcAft>
              <a:buNone/>
            </a:pPr>
            <a:r>
              <a:rPr lang="en"/>
              <a:t>Amazon continues to offer employees the chance of returning to college and paying 95% of the fees, these employees can access courses such as nursing and aeroplane mechanics regardless of weather it it is relevant to their career within amazon or not.</a:t>
            </a:r>
            <a:endParaRPr/>
          </a:p>
          <a:p>
            <a:pPr indent="0" lvl="0" marL="0" rtl="0" algn="l">
              <a:spcBef>
                <a:spcPts val="1200"/>
              </a:spcBef>
              <a:spcAft>
                <a:spcPts val="0"/>
              </a:spcAft>
              <a:buNone/>
            </a:pPr>
            <a:r>
              <a:rPr lang="en"/>
              <a:t>In a bid to reduce their carbon emissions amazon have ordered 1000,000 fully electric cars in hope this will aid with meeting their 2040 goal of becoming a carbon free organisation, they have also reduced their packaging by becoming package free in some cities and reducing packaging material by 36% since  2015.</a:t>
            </a:r>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p>
        </p:txBody>
      </p:sp>
      <p:pic>
        <p:nvPicPr>
          <p:cNvPr id="125" name="Google Shape;125;p21" title="My Audio Recording 2023-01-13 PM 11-00-51.mp3">
            <a:hlinkClick r:id="rId3"/>
          </p:cNvPr>
          <p:cNvPicPr preferRelativeResize="0"/>
          <p:nvPr/>
        </p:nvPicPr>
        <p:blipFill>
          <a:blip r:embed="rId4">
            <a:alphaModFix/>
          </a:blip>
          <a:stretch>
            <a:fillRect/>
          </a:stretch>
        </p:blipFill>
        <p:spPr>
          <a:xfrm>
            <a:off x="51550" y="233950"/>
            <a:ext cx="420350" cy="4203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2"/>
          <p:cNvSpPr txBox="1"/>
          <p:nvPr>
            <p:ph idx="4294967295" type="body"/>
          </p:nvPr>
        </p:nvSpPr>
        <p:spPr>
          <a:xfrm>
            <a:off x="471900" y="775600"/>
            <a:ext cx="8222100" cy="4143300"/>
          </a:xfrm>
          <a:prstGeom prst="rect">
            <a:avLst/>
          </a:prstGeom>
        </p:spPr>
        <p:txBody>
          <a:bodyPr anchorCtr="0" anchor="t" bIns="91425" lIns="91425" spcFirstLastPara="1" rIns="91425" wrap="square" tIns="91425">
            <a:normAutofit/>
          </a:bodyPr>
          <a:lstStyle/>
          <a:p>
            <a:pPr indent="0" lvl="0" marL="457200" rtl="0" algn="l">
              <a:spcBef>
                <a:spcPts val="0"/>
              </a:spcBef>
              <a:spcAft>
                <a:spcPts val="0"/>
              </a:spcAft>
              <a:buNone/>
            </a:pPr>
            <a:r>
              <a:t/>
            </a:r>
            <a:endParaRPr sz="1300"/>
          </a:p>
          <a:p>
            <a:pPr indent="0" lvl="0" marL="457200" rtl="0" algn="l">
              <a:spcBef>
                <a:spcPts val="1200"/>
              </a:spcBef>
              <a:spcAft>
                <a:spcPts val="0"/>
              </a:spcAft>
              <a:buNone/>
            </a:pPr>
            <a:r>
              <a:t/>
            </a:r>
            <a:endParaRPr sz="1300"/>
          </a:p>
          <a:p>
            <a:pPr indent="-311150" lvl="0" marL="457200" rtl="0" algn="l">
              <a:spcBef>
                <a:spcPts val="1200"/>
              </a:spcBef>
              <a:spcAft>
                <a:spcPts val="0"/>
              </a:spcAft>
              <a:buSzPts val="1300"/>
              <a:buAutoNum type="arabicPeriod"/>
            </a:pPr>
            <a:r>
              <a:rPr lang="en" sz="1300"/>
              <a:t>Adcock,P. (January,01,2023).Amazon operations. Businessinsider.com</a:t>
            </a:r>
            <a:endParaRPr sz="1300"/>
          </a:p>
          <a:p>
            <a:pPr indent="-311150" lvl="0" marL="457200" rtl="0" algn="l">
              <a:spcBef>
                <a:spcPts val="0"/>
              </a:spcBef>
              <a:spcAft>
                <a:spcPts val="0"/>
              </a:spcAft>
              <a:buSzPts val="1300"/>
              <a:buAutoNum type="arabicPeriod"/>
            </a:pPr>
            <a:r>
              <a:rPr lang="en" sz="1300"/>
              <a:t>Alshmrani,H,M. (June,18,2020).An analytical view of amazon’s success in the world.scolor.google</a:t>
            </a:r>
            <a:endParaRPr sz="1300"/>
          </a:p>
          <a:p>
            <a:pPr indent="-311150" lvl="0" marL="457200" rtl="0" algn="l">
              <a:spcBef>
                <a:spcPts val="0"/>
              </a:spcBef>
              <a:spcAft>
                <a:spcPts val="0"/>
              </a:spcAft>
              <a:buSzPts val="1300"/>
              <a:buAutoNum type="arabicPeriod"/>
            </a:pPr>
            <a:r>
              <a:rPr lang="en" sz="1300"/>
              <a:t>Amazon2022.(2022). Leadership principles.aboutamazon.com</a:t>
            </a:r>
            <a:endParaRPr sz="1300"/>
          </a:p>
          <a:p>
            <a:pPr indent="-311150" lvl="0" marL="457200" rtl="0" algn="l">
              <a:spcBef>
                <a:spcPts val="0"/>
              </a:spcBef>
              <a:spcAft>
                <a:spcPts val="0"/>
              </a:spcAft>
              <a:buSzPts val="1300"/>
              <a:buAutoNum type="arabicPeriod"/>
            </a:pPr>
            <a:r>
              <a:rPr lang="en" sz="1300"/>
              <a:t>Amazon business modelcanvas 2022. (2022) Amazon business model camvas2022.innovationtactics.com</a:t>
            </a:r>
            <a:endParaRPr sz="1300"/>
          </a:p>
          <a:p>
            <a:pPr indent="-311150" lvl="0" marL="457200" rtl="0" algn="l">
              <a:spcBef>
                <a:spcPts val="0"/>
              </a:spcBef>
              <a:spcAft>
                <a:spcPts val="0"/>
              </a:spcAft>
              <a:buSzPts val="1300"/>
              <a:buAutoNum type="arabicPeriod"/>
            </a:pPr>
            <a:r>
              <a:rPr lang="en" sz="1300"/>
              <a:t>An inside look at Jeff Bezos’ Billion dollar leadership.(october,4,2021). An inside look into Jeff bezos billion dollar leadership.topicinsights.com</a:t>
            </a:r>
            <a:endParaRPr sz="1300"/>
          </a:p>
          <a:p>
            <a:pPr indent="-311150" lvl="0" marL="457200" rtl="0" algn="l">
              <a:spcBef>
                <a:spcPts val="0"/>
              </a:spcBef>
              <a:spcAft>
                <a:spcPts val="0"/>
              </a:spcAft>
              <a:buSzPts val="1300"/>
              <a:buAutoNum type="arabicPeriod"/>
            </a:pPr>
            <a:r>
              <a:rPr lang="en" sz="1300"/>
              <a:t>Baelde,A. (March,12,2022). </a:t>
            </a:r>
            <a:r>
              <a:rPr lang="en" sz="1300"/>
              <a:t>Hierarchical</a:t>
            </a:r>
            <a:r>
              <a:rPr lang="en" sz="1300"/>
              <a:t> organisational structure, business organisational structure. Nibusinessinfo.co.uk</a:t>
            </a:r>
            <a:endParaRPr sz="1300"/>
          </a:p>
          <a:p>
            <a:pPr indent="-311150" lvl="0" marL="457200" rtl="0" algn="l">
              <a:spcBef>
                <a:spcPts val="0"/>
              </a:spcBef>
              <a:spcAft>
                <a:spcPts val="0"/>
              </a:spcAft>
              <a:buSzPts val="1300"/>
              <a:buAutoNum type="arabicPeriod"/>
            </a:pPr>
            <a:r>
              <a:rPr lang="en" sz="1300"/>
              <a:t>Casey,R.(2023). How many countries does Amazon operate in. ncesc.com</a:t>
            </a:r>
            <a:endParaRPr sz="1300"/>
          </a:p>
          <a:p>
            <a:pPr indent="0" lvl="0" marL="0" rtl="0" algn="l">
              <a:spcBef>
                <a:spcPts val="1200"/>
              </a:spcBef>
              <a:spcAft>
                <a:spcPts val="1200"/>
              </a:spcAft>
              <a:buNone/>
            </a:pPr>
            <a:r>
              <a:t/>
            </a:r>
            <a:endParaRPr sz="1600"/>
          </a:p>
        </p:txBody>
      </p:sp>
      <p:sp>
        <p:nvSpPr>
          <p:cNvPr id="131" name="Google Shape;131;p22"/>
          <p:cNvSpPr txBox="1"/>
          <p:nvPr>
            <p:ph type="title"/>
          </p:nvPr>
        </p:nvSpPr>
        <p:spPr>
          <a:xfrm>
            <a:off x="98250" y="16350"/>
            <a:ext cx="8826600" cy="602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23"/>
          <p:cNvSpPr txBox="1"/>
          <p:nvPr/>
        </p:nvSpPr>
        <p:spPr>
          <a:xfrm>
            <a:off x="98250" y="1116475"/>
            <a:ext cx="8582700" cy="3687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1300">
                <a:solidFill>
                  <a:schemeClr val="lt2"/>
                </a:solidFill>
                <a:latin typeface="Roboto"/>
                <a:ea typeface="Roboto"/>
                <a:cs typeface="Roboto"/>
                <a:sym typeface="Roboto"/>
              </a:rPr>
              <a:t>8. </a:t>
            </a:r>
            <a:r>
              <a:rPr lang="en" sz="1300">
                <a:solidFill>
                  <a:schemeClr val="lt2"/>
                </a:solidFill>
                <a:latin typeface="Roboto"/>
                <a:ea typeface="Roboto"/>
                <a:cs typeface="Roboto"/>
                <a:sym typeface="Roboto"/>
              </a:rPr>
              <a:t>Casey,A,R.(March,27,2022).Amazon SWOT 2022.BStrategyhub.com</a:t>
            </a:r>
            <a:endParaRPr sz="1300">
              <a:solidFill>
                <a:schemeClr val="lt2"/>
              </a:solidFill>
              <a:latin typeface="Roboto"/>
              <a:ea typeface="Roboto"/>
              <a:cs typeface="Roboto"/>
              <a:sym typeface="Roboto"/>
            </a:endParaRPr>
          </a:p>
          <a:p>
            <a:pPr indent="0" lvl="0" marL="0" rtl="0" algn="l">
              <a:lnSpc>
                <a:spcPct val="115000"/>
              </a:lnSpc>
              <a:spcBef>
                <a:spcPts val="1200"/>
              </a:spcBef>
              <a:spcAft>
                <a:spcPts val="0"/>
              </a:spcAft>
              <a:buNone/>
            </a:pPr>
            <a:r>
              <a:rPr lang="en" sz="1300">
                <a:solidFill>
                  <a:schemeClr val="lt2"/>
                </a:solidFill>
                <a:latin typeface="Roboto"/>
                <a:ea typeface="Roboto"/>
                <a:cs typeface="Roboto"/>
                <a:sym typeface="Roboto"/>
              </a:rPr>
              <a:t>9. Curtis,A.(2022). Invesigation of amazons structures, aims and objectives.prezi.com(amazonCSR) a brief history.researchmethology.net</a:t>
            </a:r>
            <a:endParaRPr sz="1300">
              <a:solidFill>
                <a:schemeClr val="lt2"/>
              </a:solidFill>
              <a:latin typeface="Roboto"/>
              <a:ea typeface="Roboto"/>
              <a:cs typeface="Roboto"/>
              <a:sym typeface="Roboto"/>
            </a:endParaRPr>
          </a:p>
          <a:p>
            <a:pPr indent="0" lvl="0" marL="0" rtl="0" algn="l">
              <a:lnSpc>
                <a:spcPct val="115000"/>
              </a:lnSpc>
              <a:spcBef>
                <a:spcPts val="1200"/>
              </a:spcBef>
              <a:spcAft>
                <a:spcPts val="0"/>
              </a:spcAft>
              <a:buNone/>
            </a:pPr>
            <a:r>
              <a:rPr lang="en" sz="1300">
                <a:solidFill>
                  <a:schemeClr val="lt2"/>
                </a:solidFill>
                <a:latin typeface="Roboto"/>
                <a:ea typeface="Roboto"/>
                <a:cs typeface="Roboto"/>
                <a:sym typeface="Roboto"/>
              </a:rPr>
              <a:t>10. David,J(2022). Pestel analysis of Amazon.Howandwhat.net</a:t>
            </a:r>
            <a:endParaRPr sz="1300">
              <a:solidFill>
                <a:schemeClr val="lt2"/>
              </a:solidFill>
              <a:latin typeface="Roboto"/>
              <a:ea typeface="Roboto"/>
              <a:cs typeface="Roboto"/>
              <a:sym typeface="Roboto"/>
            </a:endParaRPr>
          </a:p>
          <a:p>
            <a:pPr indent="0" lvl="0" marL="0" rtl="0" algn="l">
              <a:lnSpc>
                <a:spcPct val="115000"/>
              </a:lnSpc>
              <a:spcBef>
                <a:spcPts val="1200"/>
              </a:spcBef>
              <a:spcAft>
                <a:spcPts val="0"/>
              </a:spcAft>
              <a:buNone/>
            </a:pPr>
            <a:r>
              <a:rPr lang="en" sz="1300">
                <a:solidFill>
                  <a:schemeClr val="lt2"/>
                </a:solidFill>
                <a:latin typeface="Roboto"/>
                <a:ea typeface="Roboto"/>
                <a:cs typeface="Roboto"/>
                <a:sym typeface="Roboto"/>
              </a:rPr>
              <a:t>11. Dudovskiy,J. (March,27,2022) .Amazons corporate social responsibility</a:t>
            </a:r>
            <a:endParaRPr sz="1300">
              <a:solidFill>
                <a:schemeClr val="lt2"/>
              </a:solidFill>
              <a:latin typeface="Roboto"/>
              <a:ea typeface="Roboto"/>
              <a:cs typeface="Roboto"/>
              <a:sym typeface="Roboto"/>
            </a:endParaRPr>
          </a:p>
          <a:p>
            <a:pPr indent="0" lvl="0" marL="0" rtl="0" algn="l">
              <a:lnSpc>
                <a:spcPct val="115000"/>
              </a:lnSpc>
              <a:spcBef>
                <a:spcPts val="1200"/>
              </a:spcBef>
              <a:spcAft>
                <a:spcPts val="0"/>
              </a:spcAft>
              <a:buNone/>
            </a:pPr>
            <a:r>
              <a:rPr lang="en" sz="1300">
                <a:solidFill>
                  <a:schemeClr val="lt2"/>
                </a:solidFill>
                <a:latin typeface="Roboto"/>
                <a:ea typeface="Roboto"/>
                <a:cs typeface="Roboto"/>
                <a:sym typeface="Roboto"/>
              </a:rPr>
              <a:t>12. Mcfadden,c.(february, 17,2022) A very brief history of Amazon, the everything store. Interestingengineering.com</a:t>
            </a:r>
            <a:endParaRPr sz="1300">
              <a:solidFill>
                <a:schemeClr val="lt2"/>
              </a:solidFill>
              <a:latin typeface="Roboto"/>
              <a:ea typeface="Roboto"/>
              <a:cs typeface="Roboto"/>
              <a:sym typeface="Roboto"/>
            </a:endParaRPr>
          </a:p>
          <a:p>
            <a:pPr indent="0" lvl="0" marL="0" rtl="0" algn="l">
              <a:lnSpc>
                <a:spcPct val="115000"/>
              </a:lnSpc>
              <a:spcBef>
                <a:spcPts val="1200"/>
              </a:spcBef>
              <a:spcAft>
                <a:spcPts val="0"/>
              </a:spcAft>
              <a:buNone/>
            </a:pPr>
            <a:r>
              <a:rPr lang="en" sz="1300">
                <a:solidFill>
                  <a:schemeClr val="lt2"/>
                </a:solidFill>
                <a:latin typeface="Roboto"/>
                <a:ea typeface="Roboto"/>
                <a:cs typeface="Roboto"/>
                <a:sym typeface="Roboto"/>
              </a:rPr>
              <a:t>13. Miller,k.(May,30,2022).An insightful  exposition of contingency theory of leadership. Crowjack.com</a:t>
            </a:r>
            <a:endParaRPr sz="1300">
              <a:solidFill>
                <a:schemeClr val="lt2"/>
              </a:solidFill>
              <a:latin typeface="Roboto"/>
              <a:ea typeface="Roboto"/>
              <a:cs typeface="Roboto"/>
              <a:sym typeface="Roboto"/>
            </a:endParaRPr>
          </a:p>
          <a:p>
            <a:pPr indent="0" lvl="0" marL="0" rtl="0" algn="l">
              <a:lnSpc>
                <a:spcPct val="115000"/>
              </a:lnSpc>
              <a:spcBef>
                <a:spcPts val="1200"/>
              </a:spcBef>
              <a:spcAft>
                <a:spcPts val="0"/>
              </a:spcAft>
              <a:buNone/>
            </a:pPr>
            <a:r>
              <a:rPr lang="en" sz="1300">
                <a:solidFill>
                  <a:schemeClr val="lt2"/>
                </a:solidFill>
                <a:latin typeface="Roboto"/>
                <a:ea typeface="Roboto"/>
                <a:cs typeface="Roboto"/>
                <a:sym typeface="Roboto"/>
              </a:rPr>
              <a:t>14. Pereira,D.Amazon business model.businessmodelanalysis.com</a:t>
            </a:r>
            <a:endParaRPr sz="1300">
              <a:solidFill>
                <a:schemeClr val="lt2"/>
              </a:solidFill>
              <a:latin typeface="Roboto"/>
              <a:ea typeface="Roboto"/>
              <a:cs typeface="Roboto"/>
              <a:sym typeface="Roboto"/>
            </a:endParaRPr>
          </a:p>
          <a:p>
            <a:pPr indent="0" lvl="0" marL="0" rtl="0" algn="l">
              <a:lnSpc>
                <a:spcPct val="115000"/>
              </a:lnSpc>
              <a:spcBef>
                <a:spcPts val="1200"/>
              </a:spcBef>
              <a:spcAft>
                <a:spcPts val="0"/>
              </a:spcAft>
              <a:buNone/>
            </a:pPr>
            <a:r>
              <a:rPr lang="en" sz="1300">
                <a:solidFill>
                  <a:schemeClr val="lt2"/>
                </a:solidFill>
                <a:latin typeface="Roboto"/>
                <a:ea typeface="Roboto"/>
                <a:cs typeface="Roboto"/>
                <a:sym typeface="Roboto"/>
              </a:rPr>
              <a:t>15. uofano,G (september,4,2022).Amazons organisational structure in a nutshell. 4weekMBA</a:t>
            </a:r>
            <a:endParaRPr sz="1300">
              <a:solidFill>
                <a:schemeClr val="lt2"/>
              </a:solidFill>
              <a:latin typeface="Roboto"/>
              <a:ea typeface="Roboto"/>
              <a:cs typeface="Roboto"/>
              <a:sym typeface="Roboto"/>
            </a:endParaRPr>
          </a:p>
          <a:p>
            <a:pPr indent="0" lvl="0" marL="0" rtl="0" algn="l">
              <a:lnSpc>
                <a:spcPct val="115000"/>
              </a:lnSpc>
              <a:spcBef>
                <a:spcPts val="1200"/>
              </a:spcBef>
              <a:spcAft>
                <a:spcPts val="1200"/>
              </a:spcAft>
              <a:buNone/>
            </a:pPr>
            <a:r>
              <a:t/>
            </a:r>
            <a:endParaRPr sz="1300">
              <a:solidFill>
                <a:schemeClr val="lt2"/>
              </a:solidFill>
              <a:latin typeface="Roboto"/>
              <a:ea typeface="Roboto"/>
              <a:cs typeface="Roboto"/>
              <a:sym typeface="Roboto"/>
            </a:endParaRPr>
          </a:p>
        </p:txBody>
      </p:sp>
      <p:sp>
        <p:nvSpPr>
          <p:cNvPr id="137" name="Google Shape;137;p23"/>
          <p:cNvSpPr txBox="1"/>
          <p:nvPr>
            <p:ph type="title"/>
          </p:nvPr>
        </p:nvSpPr>
        <p:spPr>
          <a:xfrm>
            <a:off x="98250" y="16350"/>
            <a:ext cx="8826600" cy="6027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a:t>                                                            References</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terial">
  <a:themeElements>
    <a:clrScheme name="Material">
      <a:dk1>
        <a:srgbClr val="4285F4"/>
      </a:dk1>
      <a:lt1>
        <a:srgbClr val="FFFFFF"/>
      </a:lt1>
      <a:dk2>
        <a:srgbClr val="424242"/>
      </a:dk2>
      <a:lt2>
        <a:srgbClr val="737373"/>
      </a:lt2>
      <a:accent1>
        <a:srgbClr val="0277BD"/>
      </a:accent1>
      <a:accent2>
        <a:srgbClr val="0F9D58"/>
      </a:accent2>
      <a:accent3>
        <a:srgbClr val="DB4437"/>
      </a:accent3>
      <a:accent4>
        <a:srgbClr val="FAFAFA"/>
      </a:accent4>
      <a:accent5>
        <a:srgbClr val="1A237E"/>
      </a:accent5>
      <a:accent6>
        <a:srgbClr val="F4B400"/>
      </a:accent6>
      <a:hlink>
        <a:srgbClr val="1A237E"/>
      </a:hlink>
      <a:folHlink>
        <a:srgbClr val="1A237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