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57" r:id="rId6"/>
    <p:sldId id="258" r:id="rId7"/>
    <p:sldId id="261" r:id="rId8"/>
    <p:sldId id="262" r:id="rId9"/>
    <p:sldId id="263" r:id="rId10"/>
    <p:sldId id="268" r:id="rId11"/>
    <p:sldId id="298" r:id="rId12"/>
    <p:sldId id="301" r:id="rId13"/>
    <p:sldId id="270" r:id="rId14"/>
    <p:sldId id="271" r:id="rId15"/>
    <p:sldId id="299" r:id="rId16"/>
    <p:sldId id="300" r:id="rId17"/>
    <p:sldId id="30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380" autoAdjust="0"/>
  </p:normalViewPr>
  <p:slideViewPr>
    <p:cSldViewPr>
      <p:cViewPr varScale="1">
        <p:scale>
          <a:sx n="74" d="100"/>
          <a:sy n="74" d="100"/>
        </p:scale>
        <p:origin x="2646" y="7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27/09/2021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anagementstudyhq.com/conflict-management.html"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managementstudyhq.com/factors-affecting-decision-making.html" TargetMode="External"/><Relationship Id="rId5" Type="http://schemas.openxmlformats.org/officeDocument/2006/relationships/hyperlink" Target="https://www.managementstudyhq.com/characteristics-and-steps-of-negotiation-process.html" TargetMode="External"/><Relationship Id="rId4" Type="http://schemas.openxmlformats.org/officeDocument/2006/relationships/hyperlink" Target="https://www.managementstudyhq.com/types-of-conflict-situations.html"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gov.uk/government/publications/good-work-the-taylor-review-of-modern-working-practices" TargetMode="External"/><Relationship Id="rId3" Type="http://schemas.openxmlformats.org/officeDocument/2006/relationships/hyperlink" Target="https://www.cipd.co.uk/knowledge/fundamentals/emp-law/terms-conditions/contracts-factsheet/" TargetMode="External"/><Relationship Id="rId7" Type="http://schemas.openxmlformats.org/officeDocument/2006/relationships/hyperlink" Target="https://www.cipd.co.uk/knowledge/strategy/analytics/workforce-reporting-factsheet/"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cipd.co.uk/knowledge/fundamentals/relations/flexible-working/factsheet/" TargetMode="External"/><Relationship Id="rId5" Type="http://schemas.openxmlformats.org/officeDocument/2006/relationships/hyperlink" Target="https://www.cipd.co.uk/knowledge/work/trends/gig-economy-hub/" TargetMode="External"/><Relationship Id="rId4" Type="http://schemas.openxmlformats.org/officeDocument/2006/relationships/hyperlink" Target="https://www.cipd.co.uk/news-views/brexit-hub/"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445081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593769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briefs</a:t>
            </a:r>
          </a:p>
          <a:p>
            <a:endParaRPr lang="en-GB" dirty="0"/>
          </a:p>
          <a:p>
            <a:r>
              <a:rPr lang="en-GB" dirty="0"/>
              <a:t>Clear on diff essay and report</a:t>
            </a:r>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760097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562757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38200" lvl="1" indent="-381000">
              <a:buFont typeface="Arial" charset="0"/>
              <a:buAutoNum type="arabicPeriod"/>
            </a:pPr>
            <a:r>
              <a:rPr lang="en-GB"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dirty="0">
                <a:cs typeface="Arial" charset="0"/>
              </a:rPr>
              <a:t>Relationship-based e.g. CIPD Factsheet (2018): ‘</a:t>
            </a:r>
            <a:r>
              <a:rPr lang="en-GB"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p>
          <a:p>
            <a:pPr marL="838200" lvl="1" indent="-381000">
              <a:buFont typeface="Arial" charset="0"/>
              <a:buAutoNum type="arabicPeriod"/>
            </a:pPr>
            <a:endParaRPr lang="en-GB" dirty="0"/>
          </a:p>
          <a:p>
            <a:pPr marL="0" lvl="0" indent="0" algn="just">
              <a:buFont typeface="Arial" charset="0"/>
              <a:buNone/>
            </a:pPr>
            <a:r>
              <a:rPr lang="en-GB" sz="1200" b="0" i="0" kern="1200" dirty="0">
                <a:solidFill>
                  <a:schemeClr val="tx1"/>
                </a:solidFill>
                <a:effectLst/>
                <a:latin typeface="+mn-lt"/>
                <a:ea typeface="+mn-ea"/>
                <a:cs typeface="+mn-cs"/>
              </a:rPr>
              <a:t>Today’s interpretation of employee relations referring to individual, as well as collective, workplace relationships, reflects the increasing individualisation of the employment relationship, following the rise of individual workplace rights and the decline in trade union reach and influence. Trade union influence is still an everyday reality for some organisations, particularly in the public sector, but continues to decline across the wider economy.</a:t>
            </a:r>
          </a:p>
          <a:p>
            <a:pPr marL="0" lvl="0" indent="0" algn="just">
              <a:buFont typeface="Arial" charset="0"/>
              <a:buNone/>
            </a:pPr>
            <a:endParaRPr lang="en-GB" sz="1200" b="0" i="0" kern="1200" dirty="0">
              <a:solidFill>
                <a:schemeClr val="tx1"/>
              </a:solidFill>
              <a:effectLst/>
              <a:latin typeface="+mn-lt"/>
              <a:ea typeface="+mn-ea"/>
              <a:cs typeface="+mn-cs"/>
            </a:endParaRPr>
          </a:p>
          <a:p>
            <a:pPr marL="0" lvl="0" indent="0" algn="just">
              <a:buFont typeface="Arial" charset="0"/>
              <a:buNone/>
            </a:pPr>
            <a:r>
              <a:rPr lang="en-GB" sz="1200" b="0" i="0" kern="1200" dirty="0">
                <a:solidFill>
                  <a:schemeClr val="tx1"/>
                </a:solidFill>
                <a:effectLst/>
                <a:latin typeface="+mn-lt"/>
                <a:ea typeface="+mn-ea"/>
                <a:cs typeface="+mn-cs"/>
              </a:rPr>
              <a:t>A key issue for employers is whether they are equipping their managers with the skills needed to manage relationships effectively, on both a collective and an individual basis. It’s only through such an approach that managers will have the confidence and competence to build a positive employee relations climate that can contribute to enhanced business performance. However, CIPD research shows the two skills that line managers find most difficult to apply in their role are ‘managing conflict’ and ‘managing difficult conversations’. So, there is clearly a need for more organisations to provide better training for line managers in this area to improve the state of employment relations in organisation.</a:t>
            </a:r>
            <a:endParaRPr lang="en-GB" b="0"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 typeface="Arial" charset="0"/>
              <a:buNone/>
              <a:tabLst/>
              <a:defRPr/>
            </a:pPr>
            <a:r>
              <a:rPr lang="en-GB" b="0" dirty="0"/>
              <a:t>Current climate:</a:t>
            </a:r>
          </a:p>
          <a:p>
            <a:pPr algn="just"/>
            <a:r>
              <a:rPr lang="en-GB" sz="1200" b="0" i="0" kern="1200" dirty="0">
                <a:solidFill>
                  <a:schemeClr val="tx1"/>
                </a:solidFill>
                <a:effectLst/>
                <a:latin typeface="+mn-lt"/>
                <a:ea typeface="+mn-ea"/>
                <a:cs typeface="+mn-cs"/>
              </a:rPr>
              <a:t>The COVID-19 pandemic has increased the potential for conflict in organisations considerably and presents a significant employee relations challenge. Many organisations are likely to be under extreme pressure given the stringent new health and safety requirements and many will also be facing additional operational demands. The virus itself is having an unequal impact on different employee groups and individuals, for example, according to age, gender, ethnicity and levels of health. Some employees will have caring responsibilities; some will have been on furlough, while others may have had increased work demands. Facilitating a return to a safe physical workplace will also bring considerable pressure to bear on managers and employees. Some organisations will need to reorganise and even make redundancies.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All these factors mean that employers need to consult and communicate with the workforce regularly and take people’s views on board, including working with recognised trade unions and employee representatives. Employers need to recognise the increased potential for conflict among employees in the current climate and ensure managers are equipped to have sensitive and supportive conversations with people. They should promote fairness and consistency, whilst also being flexible in the support they provide to meet people’s individual circumstances.</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838200" lvl="1" indent="-381000">
              <a:buFont typeface="Arial" charset="0"/>
              <a:buAutoNum type="arabicPeriod"/>
            </a:pPr>
            <a:endParaRPr lang="en-GB" dirty="0">
              <a:cs typeface="Arial" charset="0"/>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1563119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sz="2400" b="1" u="sng" dirty="0"/>
              <a:t>Unitarist perspective</a:t>
            </a:r>
          </a:p>
          <a:p>
            <a:pPr>
              <a:spcBef>
                <a:spcPts val="0"/>
              </a:spcBef>
            </a:pPr>
            <a:endParaRPr lang="en-GB" sz="2400" b="1" u="sng" dirty="0"/>
          </a:p>
          <a:p>
            <a:pPr marL="800100" lvl="1" indent="-342900">
              <a:spcBef>
                <a:spcPts val="0"/>
              </a:spcBef>
              <a:buFont typeface="Arial" panose="020B0604020202020204" pitchFamily="34" charset="0"/>
              <a:buChar char="•"/>
            </a:pPr>
            <a:r>
              <a:rPr lang="en-GB" sz="2000" i="1" dirty="0"/>
              <a:t>Implies shared values and objectives</a:t>
            </a:r>
          </a:p>
          <a:p>
            <a:pPr marL="800100" lvl="1" indent="-342900">
              <a:spcBef>
                <a:spcPts val="0"/>
              </a:spcBef>
              <a:buFont typeface="Arial" panose="020B0604020202020204" pitchFamily="34" charset="0"/>
              <a:buChar char="•"/>
            </a:pPr>
            <a:r>
              <a:rPr lang="en-GB" sz="2000" i="1" dirty="0"/>
              <a:t>Conflict due to misunderstanding or agitation</a:t>
            </a:r>
          </a:p>
          <a:p>
            <a:pPr marL="800100" lvl="1" indent="-342900">
              <a:spcBef>
                <a:spcPts val="0"/>
              </a:spcBef>
              <a:buFont typeface="Arial" panose="020B0604020202020204" pitchFamily="34" charset="0"/>
              <a:buChar char="•"/>
            </a:pPr>
            <a:r>
              <a:rPr lang="en-GB" sz="2000" i="1" dirty="0"/>
              <a:t>Legitimises managerial prerogative and authority - </a:t>
            </a:r>
            <a:r>
              <a:rPr lang="en-GB" sz="2000" i="1" dirty="0">
                <a:cs typeface="Arial" charset="0"/>
              </a:rPr>
              <a:t>A united team who pull together behind the authority of the manager in order to pursue the organisation’s goals </a:t>
            </a:r>
          </a:p>
          <a:p>
            <a:pPr lvl="0">
              <a:spcBef>
                <a:spcPts val="0"/>
              </a:spcBef>
            </a:pPr>
            <a:endParaRPr lang="en-GB" sz="2000" i="0" dirty="0"/>
          </a:p>
          <a:p>
            <a:pPr fontAlgn="base"/>
            <a:r>
              <a:rPr lang="en-GB" sz="1200" b="0" i="0" kern="1200" dirty="0">
                <a:solidFill>
                  <a:schemeClr val="tx1"/>
                </a:solidFill>
                <a:effectLst/>
                <a:latin typeface="+mn-lt"/>
                <a:ea typeface="+mn-ea"/>
                <a:cs typeface="+mn-cs"/>
              </a:rPr>
              <a:t>Under a unitarist approach, ER is grounded in mutual co-operation, individual treatment, team-work and shared goals. Work place </a:t>
            </a:r>
            <a:r>
              <a:rPr lang="en-GB" sz="1200" b="0" i="0" u="none" strike="noStrike" kern="1200" dirty="0">
                <a:solidFill>
                  <a:schemeClr val="tx1"/>
                </a:solidFill>
                <a:effectLst/>
                <a:latin typeface="+mn-lt"/>
                <a:ea typeface="+mn-ea"/>
                <a:cs typeface="+mn-cs"/>
                <a:hlinkClick r:id="rId3"/>
              </a:rPr>
              <a:t>conflict</a:t>
            </a:r>
            <a:r>
              <a:rPr lang="en-GB" sz="1200" b="0" i="0" kern="1200" dirty="0">
                <a:solidFill>
                  <a:schemeClr val="tx1"/>
                </a:solidFill>
                <a:effectLst/>
                <a:latin typeface="+mn-lt"/>
                <a:ea typeface="+mn-ea"/>
                <a:cs typeface="+mn-cs"/>
              </a:rPr>
              <a:t> is seen as a temporary aberration, resulting from poor management or from employees who do not mix well with the organization’s culture.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Unions co-operate with the management and the management’s right to manage is accepted because there is no ‘we-they’ feeling. The underlying assumption is that everyone benefits when the focus is on common interest and promotion of harmony.</a:t>
            </a:r>
          </a:p>
          <a:p>
            <a:pPr fontAlgn="base"/>
            <a:endParaRPr lang="en-GB" sz="1200" b="0" i="0" u="none" strike="noStrike" kern="1200" dirty="0">
              <a:solidFill>
                <a:schemeClr val="tx1"/>
              </a:solidFill>
              <a:effectLst/>
              <a:latin typeface="+mn-lt"/>
              <a:ea typeface="+mn-ea"/>
              <a:cs typeface="+mn-cs"/>
              <a:hlinkClick r:id="rId4"/>
            </a:endParaRPr>
          </a:p>
          <a:p>
            <a:pPr fontAlgn="base"/>
            <a:r>
              <a:rPr lang="en-GB" sz="1200" b="0" i="0" u="none" strike="noStrike" kern="1200" dirty="0">
                <a:solidFill>
                  <a:schemeClr val="tx1"/>
                </a:solidFill>
                <a:effectLst/>
                <a:latin typeface="+mn-lt"/>
                <a:ea typeface="+mn-ea"/>
                <a:cs typeface="+mn-cs"/>
                <a:hlinkClick r:id="rId4"/>
              </a:rPr>
              <a:t>Conflict</a:t>
            </a:r>
            <a:r>
              <a:rPr lang="en-GB" sz="1200" b="0" i="0" kern="1200" dirty="0">
                <a:solidFill>
                  <a:schemeClr val="tx1"/>
                </a:solidFill>
                <a:effectLst/>
                <a:latin typeface="+mn-lt"/>
                <a:ea typeface="+mn-ea"/>
                <a:cs typeface="+mn-cs"/>
              </a:rPr>
              <a:t> in the form of strikes is not only regarded as unnecessary, but destructive.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Advocates of the unitary approach emphasise a reactive ER strategy. They seek direct </a:t>
            </a:r>
            <a:r>
              <a:rPr lang="en-GB" sz="1200" b="0" i="0" u="none" strike="noStrike" kern="1200" dirty="0">
                <a:solidFill>
                  <a:schemeClr val="tx1"/>
                </a:solidFill>
                <a:effectLst/>
                <a:latin typeface="+mn-lt"/>
                <a:ea typeface="+mn-ea"/>
                <a:cs typeface="+mn-cs"/>
                <a:hlinkClick r:id="rId5"/>
              </a:rPr>
              <a:t>negotiations</a:t>
            </a:r>
            <a:r>
              <a:rPr lang="en-GB" sz="1200" b="0" i="0" kern="1200" dirty="0">
                <a:solidFill>
                  <a:schemeClr val="tx1"/>
                </a:solidFill>
                <a:effectLst/>
                <a:latin typeface="+mn-lt"/>
                <a:ea typeface="+mn-ea"/>
                <a:cs typeface="+mn-cs"/>
              </a:rPr>
              <a:t> with employees; participation of government, tribunals and unions are not sought or are seen as being necessary for achieving harmonious employee relations.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unitarist approach is criticised as being a tool for seducing employees away from unionism, and for being manipulative and exploitative.</a:t>
            </a:r>
          </a:p>
          <a:p>
            <a:pPr lvl="0">
              <a:spcBef>
                <a:spcPts val="0"/>
              </a:spcBef>
            </a:pPr>
            <a:endParaRPr lang="en-GB" sz="2000" i="0" dirty="0"/>
          </a:p>
          <a:p>
            <a:pPr>
              <a:spcBef>
                <a:spcPts val="0"/>
              </a:spcBef>
            </a:pPr>
            <a:r>
              <a:rPr lang="pt-BR" sz="2400" b="1" u="sng" dirty="0"/>
              <a:t>Pluralist perspective</a:t>
            </a:r>
          </a:p>
          <a:p>
            <a:pPr>
              <a:spcBef>
                <a:spcPts val="0"/>
              </a:spcBef>
            </a:pPr>
            <a:endParaRPr lang="en-GB" sz="2400" b="1" dirty="0"/>
          </a:p>
          <a:p>
            <a:pPr marL="800100" lvl="1" indent="-342900">
              <a:spcBef>
                <a:spcPts val="0"/>
              </a:spcBef>
              <a:buFont typeface="Arial" panose="020B0604020202020204" pitchFamily="34" charset="0"/>
              <a:buChar char="•"/>
            </a:pPr>
            <a:r>
              <a:rPr lang="en-GB" sz="2000" i="1" dirty="0"/>
              <a:t>Conflict is inevitable - employers and employees have different interests</a:t>
            </a:r>
          </a:p>
          <a:p>
            <a:pPr marL="800100" lvl="1" indent="-342900">
              <a:spcBef>
                <a:spcPts val="0"/>
              </a:spcBef>
              <a:buFont typeface="Arial" panose="020B0604020202020204" pitchFamily="34" charset="0"/>
              <a:buChar char="•"/>
            </a:pPr>
            <a:r>
              <a:rPr lang="en-GB" sz="2000" i="1" dirty="0"/>
              <a:t>ER is about minimising and resolving conflict</a:t>
            </a:r>
          </a:p>
          <a:p>
            <a:pPr marL="800100" lvl="1" indent="-342900">
              <a:spcBef>
                <a:spcPts val="0"/>
              </a:spcBef>
              <a:buFont typeface="Arial" panose="020B0604020202020204" pitchFamily="34" charset="0"/>
              <a:buChar char="•"/>
            </a:pPr>
            <a:r>
              <a:rPr lang="en-GB" sz="2000" i="1" dirty="0"/>
              <a:t>Government and state plays a neutral role</a:t>
            </a:r>
          </a:p>
          <a:p>
            <a:pPr lvl="0">
              <a:spcBef>
                <a:spcPts val="0"/>
              </a:spcBef>
            </a:pPr>
            <a:endParaRPr lang="en-GB" sz="2000" i="1" dirty="0"/>
          </a:p>
          <a:p>
            <a:pPr fontAlgn="base"/>
            <a:r>
              <a:rPr lang="en-GB" sz="1200" b="0" i="0" kern="1200" dirty="0">
                <a:solidFill>
                  <a:schemeClr val="tx1"/>
                </a:solidFill>
                <a:effectLst/>
                <a:latin typeface="+mn-lt"/>
                <a:ea typeface="+mn-ea"/>
                <a:cs typeface="+mn-cs"/>
              </a:rPr>
              <a:t>The pluralist approach departs from the unitarist approach. The pluralistic approach believes:</a:t>
            </a:r>
          </a:p>
          <a:p>
            <a:pPr lvl="1" fontAlgn="base"/>
            <a:r>
              <a:rPr lang="en-GB" sz="1200" b="0" i="0" kern="1200" dirty="0">
                <a:solidFill>
                  <a:schemeClr val="tx1"/>
                </a:solidFill>
                <a:effectLst/>
                <a:latin typeface="+mn-lt"/>
                <a:ea typeface="+mn-ea"/>
                <a:cs typeface="+mn-cs"/>
              </a:rPr>
              <a:t>1. Organisations are coalitions of competing interests: employer vs. employee</a:t>
            </a:r>
          </a:p>
          <a:p>
            <a:pPr lvl="1" fontAlgn="base"/>
            <a:r>
              <a:rPr lang="en-GB" sz="1200" b="0" i="0" kern="1200" dirty="0">
                <a:solidFill>
                  <a:schemeClr val="tx1"/>
                </a:solidFill>
                <a:effectLst/>
                <a:latin typeface="+mn-lt"/>
                <a:ea typeface="+mn-ea"/>
                <a:cs typeface="+mn-cs"/>
              </a:rPr>
              <a:t>2. Trade unions are legitimate representatives of employee interests</a:t>
            </a:r>
          </a:p>
          <a:p>
            <a:pPr lvl="1" fontAlgn="base"/>
            <a:r>
              <a:rPr lang="en-GB" sz="1200" b="0" i="0" kern="1200" dirty="0">
                <a:solidFill>
                  <a:schemeClr val="tx1"/>
                </a:solidFill>
                <a:effectLst/>
                <a:latin typeface="+mn-lt"/>
                <a:ea typeface="+mn-ea"/>
                <a:cs typeface="+mn-cs"/>
              </a:rPr>
              <a:t>3. Stability in ER is the product of concessions and compromises between management and unions/employees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Legitimacy of the management’s authority is not automatically accepted. Conflict between the management and workers is understood as inevitable and, in fact, is viewed as conducive for innovation and growth. Employees join unions to protect their interests and influence </a:t>
            </a:r>
            <a:r>
              <a:rPr lang="en-GB" sz="1200" b="0" i="0" u="none" strike="noStrike" kern="1200" dirty="0">
                <a:solidFill>
                  <a:schemeClr val="tx1"/>
                </a:solidFill>
                <a:effectLst/>
                <a:latin typeface="+mn-lt"/>
                <a:ea typeface="+mn-ea"/>
                <a:cs typeface="+mn-cs"/>
                <a:hlinkClick r:id="rId6"/>
              </a:rPr>
              <a:t>decision-making</a:t>
            </a:r>
            <a:r>
              <a:rPr lang="en-GB" sz="1200" b="0" i="0" kern="1200" dirty="0">
                <a:solidFill>
                  <a:schemeClr val="tx1"/>
                </a:solidFill>
                <a:effectLst/>
                <a:latin typeface="+mn-lt"/>
                <a:ea typeface="+mn-ea"/>
                <a:cs typeface="+mn-cs"/>
              </a:rPr>
              <a:t> by the management. Unions balance the power between the management and employees. In the pluralistic approach, therefore, a strong union is not only desirable, but necessary. </a:t>
            </a:r>
          </a:p>
          <a:p>
            <a:pPr fontAlgn="base"/>
            <a:endParaRPr lang="en-GB" sz="1200" b="0" i="0" kern="1200" dirty="0">
              <a:solidFill>
                <a:schemeClr val="tx1"/>
              </a:solidFill>
              <a:effectLst/>
              <a:latin typeface="+mn-lt"/>
              <a:ea typeface="+mn-ea"/>
              <a:cs typeface="+mn-cs"/>
            </a:endParaRPr>
          </a:p>
          <a:p>
            <a:pPr lvl="0">
              <a:spcBef>
                <a:spcPts val="0"/>
              </a:spcBef>
            </a:pPr>
            <a:endParaRPr lang="en-GB" sz="2000" i="1" dirty="0"/>
          </a:p>
          <a:p>
            <a:pPr>
              <a:spcBef>
                <a:spcPts val="0"/>
              </a:spcBef>
            </a:pPr>
            <a:r>
              <a:rPr lang="en-GB" sz="2400" b="1" u="sng" dirty="0"/>
              <a:t>Radical perspective or Marxist approach (least common)</a:t>
            </a:r>
          </a:p>
          <a:p>
            <a:pPr lvl="1">
              <a:spcBef>
                <a:spcPts val="0"/>
              </a:spcBef>
            </a:pPr>
            <a:endParaRPr lang="en-GB" sz="2000" i="1" dirty="0"/>
          </a:p>
          <a:p>
            <a:pPr marL="800100" lvl="1" indent="-342900">
              <a:spcBef>
                <a:spcPts val="0"/>
              </a:spcBef>
              <a:buFont typeface="Arial" panose="020B0604020202020204" pitchFamily="34" charset="0"/>
              <a:buChar char="•"/>
            </a:pPr>
            <a:r>
              <a:rPr lang="en-GB" sz="2000" i="1" dirty="0"/>
              <a:t>Conflict is inherent in capitalist system</a:t>
            </a:r>
          </a:p>
          <a:p>
            <a:pPr marL="800100" lvl="1" indent="-342900">
              <a:spcBef>
                <a:spcPts val="0"/>
              </a:spcBef>
              <a:buFont typeface="Arial" panose="020B0604020202020204" pitchFamily="34" charset="0"/>
              <a:buChar char="•"/>
            </a:pPr>
            <a:r>
              <a:rPr lang="en-GB" sz="2000" i="1" dirty="0"/>
              <a:t>State represents the interests of capital</a:t>
            </a:r>
          </a:p>
          <a:p>
            <a:pPr marL="800100" lvl="1" indent="-342900">
              <a:spcBef>
                <a:spcPts val="0"/>
              </a:spcBef>
              <a:buFont typeface="Arial" panose="020B0604020202020204" pitchFamily="34" charset="0"/>
              <a:buChar char="•"/>
            </a:pPr>
            <a:r>
              <a:rPr lang="en-GB" sz="2000" i="1" dirty="0"/>
              <a:t>Conflict can only be resolved by removal of capitalism itself</a:t>
            </a:r>
          </a:p>
          <a:p>
            <a:pPr lvl="1">
              <a:spcBef>
                <a:spcPts val="0"/>
              </a:spcBef>
            </a:pPr>
            <a:endParaRPr lang="en-GB" sz="2000" i="1" dirty="0"/>
          </a:p>
          <a:p>
            <a:pPr fontAlgn="base"/>
            <a:r>
              <a:rPr lang="en-GB" sz="1200" b="0" i="0" kern="1200" dirty="0">
                <a:solidFill>
                  <a:schemeClr val="tx1"/>
                </a:solidFill>
                <a:effectLst/>
                <a:latin typeface="+mn-lt"/>
                <a:ea typeface="+mn-ea"/>
                <a:cs typeface="+mn-cs"/>
              </a:rPr>
              <a:t>Marxists, like pluralists, regard conflict between employers and employees as inevitable. However, whilst pluralists believe that conflict is inevitable in organisations, as a result of competing interest groups, Marxists see conflict as a product of the capitalist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Trade unions are seen as labours reaction to exploitation by capital, as well as a weapon to bring about a revolutionary social change. Concerns with wage-related disputes are secondary. Trade unions focus on improving the position of workers within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Marxists regard state intervention via legislation and the creation of industrial tribunals as supporting management’s interest rather than ensuring a balance between the competing groups. This view is in contrast to the belief of the pluralists who argue that state intervention is necessary to protect the overall interest of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To Marxists, the pluralist approach is supportive of capitalism, the unitary approach is anathema*. Consequently, enterprise bargaining, employee participation, co-operative work culture, and that which helps usher in cordial ER are not acceptable to Marxists. Such initiatives are regarded as nothing more than sophisticated management techniques designed to reinforce management control and the continuation of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*ana-the-ma: something or someone that one vehemently dislikes.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148847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Economic</a:t>
            </a:r>
          </a:p>
          <a:p>
            <a:endParaRPr lang="en-GB" dirty="0"/>
          </a:p>
          <a:p>
            <a:r>
              <a:rPr lang="en-GB" dirty="0"/>
              <a:t>At its most basic level, the employment relationship is a matter of economics = Individuals offer their skills and abilities to an employer for a price</a:t>
            </a:r>
          </a:p>
          <a:p>
            <a:endParaRPr lang="en-GB" dirty="0"/>
          </a:p>
          <a:p>
            <a:r>
              <a:rPr lang="en-GB" dirty="0"/>
              <a:t>Economic considerations, such as wages, salaries, and levels of benefits, are major factors in individual and firm decisions to establish the employment relationship.</a:t>
            </a:r>
          </a:p>
          <a:p>
            <a:endParaRPr lang="en-GB" dirty="0"/>
          </a:p>
          <a:p>
            <a:r>
              <a:rPr lang="en-GB" dirty="0"/>
              <a:t>Economic forces and markets also exert a strong influence on the employment relationship. The vast majority of private employers operate in market environments and many are subject to competition that is global in scale. Even public employers are indirectly subject to market forces to the extent that these determine levels of government funding.</a:t>
            </a:r>
          </a:p>
          <a:p>
            <a:endParaRPr lang="en-GB" dirty="0"/>
          </a:p>
          <a:p>
            <a:r>
              <a:rPr lang="en-GB" dirty="0"/>
              <a:t>Neoclassical economics provides the dominant theoretical approach to understanding the employment relationship as an economic transaction. This theory stresses that individuals make utility-maximizing (satisfaction) choices and firms make profit-maximizing choices, based on market-determined prices they cannot influence. In a perfectly competitive environment, the choices they make lead to optimal outcomes for individuals, firms, and society as a whole.</a:t>
            </a:r>
          </a:p>
          <a:p>
            <a:endParaRPr lang="en-GB" dirty="0"/>
          </a:p>
          <a:p>
            <a:r>
              <a:rPr lang="en-GB" dirty="0"/>
              <a:t>Neoclassical economics: </a:t>
            </a:r>
            <a:r>
              <a:rPr lang="en-GB" sz="1200" b="0" i="0" kern="1200" dirty="0">
                <a:solidFill>
                  <a:schemeClr val="tx1"/>
                </a:solidFill>
                <a:effectLst/>
                <a:latin typeface="+mn-lt"/>
                <a:ea typeface="+mn-ea"/>
                <a:cs typeface="+mn-cs"/>
              </a:rPr>
              <a:t>Neoclassical economics is a broad theory that focuses on supply and demand as the driving forces behind the production, pricing, and consumption of goods and services. It emerged in around 1900 to compete with the earlier theories of classical economics.</a:t>
            </a:r>
          </a:p>
          <a:p>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Classical economists assume that the most important factor in a product's price is its cost of production.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Neoclassical economists argue that the consumer's perception of a product's value is the driving factor in its price.</a:t>
            </a:r>
          </a:p>
          <a:p>
            <a:endParaRPr lang="en-GB" dirty="0"/>
          </a:p>
          <a:p>
            <a:endParaRPr lang="en-GB" dirty="0"/>
          </a:p>
          <a:p>
            <a:r>
              <a:rPr lang="en-GB" b="1" dirty="0"/>
              <a:t>Psychological contract</a:t>
            </a:r>
          </a:p>
          <a:p>
            <a:r>
              <a:rPr lang="en-GB" sz="1200" b="0" i="0" kern="1200" dirty="0">
                <a:solidFill>
                  <a:schemeClr val="tx1"/>
                </a:solidFill>
                <a:effectLst/>
                <a:latin typeface="+mn-lt"/>
                <a:ea typeface="+mn-ea"/>
                <a:cs typeface="+mn-cs"/>
              </a:rPr>
              <a:t>The term 'psychological contract' refers to individuals’ expectations, beliefs, ambitions and obligations, as perceived by the employer and the employee. The concept emerged in the early 1960s and is core to understanding the employment relationship.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Drawing on insights from </a:t>
            </a:r>
            <a:r>
              <a:rPr lang="en-GB" sz="1200" b="1" i="0" kern="1200" dirty="0">
                <a:solidFill>
                  <a:schemeClr val="tx1"/>
                </a:solidFill>
                <a:effectLst/>
                <a:latin typeface="+mn-lt"/>
                <a:ea typeface="+mn-ea"/>
                <a:cs typeface="+mn-cs"/>
              </a:rPr>
              <a:t>psychology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organisational behaviour</a:t>
            </a:r>
            <a:r>
              <a:rPr lang="en-GB" sz="1200" b="0" i="0" kern="1200" dirty="0">
                <a:solidFill>
                  <a:schemeClr val="tx1"/>
                </a:solidFill>
                <a:effectLst/>
                <a:latin typeface="+mn-lt"/>
                <a:ea typeface="+mn-ea"/>
                <a:cs typeface="+mn-cs"/>
              </a:rPr>
              <a:t>, it provides a powerful rationale for employers to pay attention to the ’human’ side of the employment relationship. Although the notion of psychological contract describes the expectations of both employers and workers, the concept has been mainly studied from the perspective of the employee.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differs from a legal </a:t>
            </a:r>
            <a:r>
              <a:rPr lang="en-GB" sz="1200" b="0" i="0" u="sng" kern="1200" dirty="0">
                <a:solidFill>
                  <a:schemeClr val="tx1"/>
                </a:solidFill>
                <a:effectLst/>
                <a:latin typeface="+mn-lt"/>
                <a:ea typeface="+mn-ea"/>
                <a:cs typeface="+mn-cs"/>
                <a:hlinkClick r:id="rId3" tooltip="Contracts of employment factsheet"/>
              </a:rPr>
              <a:t>contract of employment</a:t>
            </a:r>
            <a:r>
              <a:rPr lang="en-GB" sz="1200" b="0" i="0" kern="1200" dirty="0">
                <a:solidFill>
                  <a:schemeClr val="tx1"/>
                </a:solidFill>
                <a:effectLst/>
                <a:latin typeface="+mn-lt"/>
                <a:ea typeface="+mn-ea"/>
                <a:cs typeface="+mn-cs"/>
              </a:rPr>
              <a:t> which offers a limited reality of the employment relationship. The legal contract refers to an agreement, usually written and singed, about the mutual obligations of the employer and the worker. The psychological contract, on the other hand, describes how the parties themselves understand their relationship, their own views of commitment and what they can expect to receive in return. The psychological contract isn’t generally enforceable. However, courts may be influenced by a view of the underlying relationship between employer and employee, for example in interpreting the common-law duty to show mutual trust and 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People’s perceptions of employers’ obligations are often informal and imprecise. They may be inferred from actions (even towards other employees) or from what has happened in the past. For example, an employee who observes a manager granting a flexible working request may expect similar treatment from their own manager.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source of expectation is statements made by the employer to the individual. Examples of this might be seen in the recruitment process, in performance reviews, or publicly (such as in the statement of organisation’s values).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isn’t a definitive list of expectations and obligations describing the content of the psychological contract. Broadly, the psychological contract may cover the following aspects of the employment relationship:</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Job security</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Career prospects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Training and development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Perceived fairness of pay and benefits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Managerial support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Employer’s reputation and impact on the society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quality of the psychological contract heavily influences how employees behave from day to day and is based on employees’ sense of fairness and trust, and their belief that the employer is honouring the 'deal' between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workers perceive that the contributions they make to the organisation and what they receive back from the employer are balanced, there can be positive outcomes for the organisation. For example, workers who perform better, demonstrate more ‘extra-role behaviours’, and indicate a higher level of commitment to the organisation. A violation (or breach) of the psychological contract by the employer can have sudden and powerful consequences for people and organisations. It can lead to negatively affecting job satisfaction, commitment, performance, and increase turnover.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Breaches of the psychological contract by an employer are not always avoidable. External factors like negative economic outlook can impact the ’deal’ between the business and its people. However, organisations can avoid many negative outcomes if they demonstrate fairness in how they deal with the situation, even if they can’t promise positive outcomes for all. Employee consultation is an important part of this.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is a dynamic concept that can be applied to understand varying employer-worker relationships. Yet, patterns and trends can be observed over time. For many years the traditional psychological contract focused on the promise of job security, whereas now it focuses much more on learning and development, to ensure individuals remain employable over the course of their careers. Employers should not underestimate the impact of individual differences; some people may not be interested in the concept of a job for life (and may actively want to move between jobs and change careers), whilst others still value job security.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Changes affecting the expectations of workers include: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Uncertain economic conditions (for example, the impact of </a:t>
            </a:r>
            <a:r>
              <a:rPr lang="en-GB" sz="1200" b="0" i="0" u="sng" kern="1200" dirty="0">
                <a:solidFill>
                  <a:schemeClr val="tx1"/>
                </a:solidFill>
                <a:effectLst/>
                <a:latin typeface="+mn-lt"/>
                <a:ea typeface="+mn-ea"/>
                <a:cs typeface="+mn-cs"/>
                <a:hlinkClick r:id="rId4" tooltip="Brexit hub"/>
              </a:rPr>
              <a:t>Brexit</a:t>
            </a:r>
            <a:r>
              <a:rPr lang="en-GB" sz="1200" b="0" i="0" kern="1200" dirty="0">
                <a:solidFill>
                  <a:schemeClr val="tx1"/>
                </a:solidFill>
                <a:effectLst/>
                <a:latin typeface="+mn-lt"/>
                <a:ea typeface="+mn-ea"/>
                <a:cs typeface="+mn-cs"/>
              </a:rPr>
              <a: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Technological changes automating production processes and shaping skill demands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rise in atypical contracts and the '</a:t>
            </a:r>
            <a:r>
              <a:rPr lang="en-GB" sz="1200" b="0" i="0" u="sng" kern="1200" dirty="0">
                <a:solidFill>
                  <a:schemeClr val="tx1"/>
                </a:solidFill>
                <a:effectLst/>
                <a:latin typeface="+mn-lt"/>
                <a:ea typeface="+mn-ea"/>
                <a:cs typeface="+mn-cs"/>
                <a:hlinkClick r:id="rId5" tooltip="The gig economy hub"/>
              </a:rPr>
              <a:t>gig economy</a:t>
            </a:r>
            <a:r>
              <a:rPr lang="en-GB" sz="1200" b="0" i="0" kern="1200" dirty="0">
                <a:solidFill>
                  <a:schemeClr val="tx1"/>
                </a:solidFill>
                <a:effectLst/>
                <a:latin typeface="+mn-lt"/>
                <a:ea typeface="+mn-ea"/>
                <a:cs typeface="+mn-cs"/>
              </a:rPr>
              <a:t>', creating a highly competitive global marketplace for some and offering extended career opportunities to others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More employees expecting to </a:t>
            </a:r>
            <a:r>
              <a:rPr lang="en-GB" sz="1200" b="0" i="0" u="sng" kern="1200" dirty="0">
                <a:solidFill>
                  <a:schemeClr val="tx1"/>
                </a:solidFill>
                <a:effectLst/>
                <a:latin typeface="+mn-lt"/>
                <a:ea typeface="+mn-ea"/>
                <a:cs typeface="+mn-cs"/>
                <a:hlinkClick r:id="rId6" tooltip="Flexible working practices factsheet"/>
              </a:rPr>
              <a:t>work flexibly</a:t>
            </a:r>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Organisations downsizing and delayering, putting more pressure on remaining employees.</a:t>
            </a:r>
          </a:p>
          <a:p>
            <a:pPr marL="628650" lvl="1" indent="-171450">
              <a:buFont typeface="Arial" panose="020B0604020202020204" pitchFamily="34" charset="0"/>
              <a:buChar char="•"/>
            </a:pPr>
            <a:r>
              <a:rPr lang="en-GB" sz="1200" b="0" i="0" u="sng" kern="1200" dirty="0">
                <a:solidFill>
                  <a:schemeClr val="tx1"/>
                </a:solidFill>
                <a:effectLst/>
                <a:latin typeface="+mn-lt"/>
                <a:ea typeface="+mn-ea"/>
                <a:cs typeface="+mn-cs"/>
                <a:hlinkClick r:id="rId7" tooltip="Human capital measurement and reporting factsheet"/>
              </a:rPr>
              <a:t>Human capital</a:t>
            </a:r>
            <a:r>
              <a:rPr lang="en-GB" sz="1200" b="0" i="0" kern="1200" dirty="0">
                <a:solidFill>
                  <a:schemeClr val="tx1"/>
                </a:solidFill>
                <a:effectLst/>
                <a:latin typeface="+mn-lt"/>
                <a:ea typeface="+mn-ea"/>
                <a:cs typeface="+mn-cs"/>
              </a:rPr>
              <a:t> being increasingly recognised as a source of competitive advantage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public nature of corporate scandals, enabled by the media, that can undermine employees’ trust in their employer</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changing context, employers should pay attention to the key drivers of the psychological contract and employment relationship to be able to attract and retain key talent.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change and uncertainty in today’s work environment, the UK government has committed to creating ‘Good Work’ and job quality, as highlighted in the 2017 </a:t>
            </a:r>
            <a:r>
              <a:rPr lang="en-GB" sz="1200" b="0" i="0" u="sng" kern="1200" dirty="0">
                <a:solidFill>
                  <a:schemeClr val="tx1"/>
                </a:solidFill>
                <a:effectLst/>
                <a:latin typeface="+mn-lt"/>
                <a:ea typeface="+mn-ea"/>
                <a:cs typeface="+mn-cs"/>
                <a:hlinkClick r:id="rId8" tooltip="Taylor Review of Modern Working Practices"/>
              </a:rPr>
              <a:t>Taylor Review of modern working practices</a:t>
            </a:r>
            <a:r>
              <a:rPr lang="en-GB" sz="1200" b="0" i="0" kern="1200" dirty="0">
                <a:solidFill>
                  <a:schemeClr val="tx1"/>
                </a:solidFill>
                <a:effectLst/>
                <a:latin typeface="+mn-lt"/>
                <a:ea typeface="+mn-ea"/>
                <a:cs typeface="+mn-cs"/>
              </a:rPr>
              <a:t>. More about this is available on Moodle and in your self-directed activities (see Scheme of Work).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998818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 – Clear what this is? If not, see here: https://www.cipd.co.uk/knowledge/strategy/organisational-development/pestle-analysis-factsheet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Legal: Employment law / employee rights / consultations, etc.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Strategic HRM:</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Centralising the HR function, as it has taken on a more ‘strategic’ focus over the past two decades, means there’s a risk of managers being isolated as they assume more day-to-day responsibility for managing employee relations. Questions around line manager-preparedness for this, as opposed to HR professionals, in terms of skills, ability and willingness.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Shifting trends in labour markets: next slide</a:t>
            </a:r>
            <a:endParaRPr lang="en-GB" sz="1200" b="0" i="0" kern="1200" dirty="0">
              <a:solidFill>
                <a:schemeClr val="tx1"/>
              </a:solidFill>
              <a:effectLst/>
              <a:latin typeface="+mn-lt"/>
              <a:ea typeface="+mn-ea"/>
              <a:cs typeface="+mn-cs"/>
            </a:endParaRPr>
          </a:p>
          <a:p>
            <a:pPr lvl="0" algn="jus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3201655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32632012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27/09/2021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27/09/2021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27/09/2021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27/09/2021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27/09/2021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27/09/2021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27/09/2021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27/09/2021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uWwlJAH88K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d.co.uk/knowledge/work/trends/megatrend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92172"/>
            <a:ext cx="7772400" cy="1988641"/>
          </a:xfrm>
        </p:spPr>
        <p:txBody>
          <a:bodyPr>
            <a:normAutofit fontScale="90000"/>
          </a:bodyPr>
          <a:lstStyle/>
          <a:p>
            <a:r>
              <a:rPr lang="en-GB" b="1" dirty="0">
                <a:solidFill>
                  <a:schemeClr val="bg1"/>
                </a:solidFill>
              </a:rPr>
              <a:t>BMBM6014</a:t>
            </a:r>
            <a:br>
              <a:rPr lang="en-GB" b="1" dirty="0">
                <a:solidFill>
                  <a:schemeClr val="bg1"/>
                </a:solidFill>
              </a:rPr>
            </a:br>
            <a:r>
              <a:rPr lang="en-GB" b="1" dirty="0">
                <a:solidFill>
                  <a:schemeClr val="bg1"/>
                </a:solidFill>
              </a:rPr>
              <a:t>Managing Employee Relations</a:t>
            </a:r>
            <a:endParaRPr lang="en-GB" dirty="0">
              <a:solidFill>
                <a:schemeClr val="bg1"/>
              </a:solidFill>
            </a:endParaRPr>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6" name="Subtitle 5">
            <a:extLst>
              <a:ext uri="{FF2B5EF4-FFF2-40B4-BE49-F238E27FC236}">
                <a16:creationId xmlns:a16="http://schemas.microsoft.com/office/drawing/2014/main" id="{E30BE8D1-BC59-481D-8109-E220791BDD30}"/>
              </a:ext>
            </a:extLst>
          </p:cNvPr>
          <p:cNvSpPr>
            <a:spLocks noGrp="1"/>
          </p:cNvSpPr>
          <p:nvPr>
            <p:ph type="subTitle" idx="1"/>
          </p:nvPr>
        </p:nvSpPr>
        <p:spPr>
          <a:xfrm>
            <a:off x="1619672" y="3284984"/>
            <a:ext cx="6582544" cy="2160240"/>
          </a:xfrm>
        </p:spPr>
        <p:txBody>
          <a:bodyPr>
            <a:normAutofit/>
          </a:bodyPr>
          <a:lstStyle/>
          <a:p>
            <a:r>
              <a:rPr lang="en-GB" sz="4100" dirty="0">
                <a:solidFill>
                  <a:schemeClr val="bg1"/>
                </a:solidFill>
              </a:rPr>
              <a:t>Introduction to the Module</a:t>
            </a:r>
          </a:p>
          <a:p>
            <a:endParaRPr lang="en-GB" sz="36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4F253-6B3E-41F0-ABCA-DB759C1DA579}"/>
              </a:ext>
            </a:extLst>
          </p:cNvPr>
          <p:cNvSpPr>
            <a:spLocks noGrp="1"/>
          </p:cNvSpPr>
          <p:nvPr>
            <p:ph type="title"/>
          </p:nvPr>
        </p:nvSpPr>
        <p:spPr/>
        <p:txBody>
          <a:bodyPr/>
          <a:lstStyle/>
          <a:p>
            <a:r>
              <a:rPr lang="en-GB" b="1" dirty="0"/>
              <a:t>Contact details</a:t>
            </a:r>
          </a:p>
        </p:txBody>
      </p:sp>
      <p:sp>
        <p:nvSpPr>
          <p:cNvPr id="3" name="Content Placeholder 2">
            <a:extLst>
              <a:ext uri="{FF2B5EF4-FFF2-40B4-BE49-F238E27FC236}">
                <a16:creationId xmlns:a16="http://schemas.microsoft.com/office/drawing/2014/main" id="{F62102AE-DFBD-47D7-95A7-CCB4D0557673}"/>
              </a:ext>
            </a:extLst>
          </p:cNvPr>
          <p:cNvSpPr>
            <a:spLocks noGrp="1"/>
          </p:cNvSpPr>
          <p:nvPr>
            <p:ph idx="1"/>
          </p:nvPr>
        </p:nvSpPr>
        <p:spPr/>
        <p:txBody>
          <a:bodyPr>
            <a:normAutofit/>
          </a:bodyPr>
          <a:lstStyle/>
          <a:p>
            <a:pPr marL="0" indent="0">
              <a:buNone/>
            </a:pPr>
            <a:r>
              <a:rPr lang="en-GB" sz="4800"/>
              <a:t>Dr Rachel </a:t>
            </a:r>
            <a:r>
              <a:rPr lang="en-GB" sz="4800" dirty="0"/>
              <a:t>Cook</a:t>
            </a:r>
          </a:p>
          <a:p>
            <a:r>
              <a:rPr lang="en-GB" sz="4800" dirty="0"/>
              <a:t>rachel.cook@uwtsd.ac.uk</a:t>
            </a:r>
          </a:p>
          <a:p>
            <a:r>
              <a:rPr lang="en-GB" sz="4800" dirty="0"/>
              <a:t>AS220</a:t>
            </a:r>
          </a:p>
        </p:txBody>
      </p:sp>
      <p:sp>
        <p:nvSpPr>
          <p:cNvPr id="4" name="Slide Number Placeholder 3">
            <a:extLst>
              <a:ext uri="{FF2B5EF4-FFF2-40B4-BE49-F238E27FC236}">
                <a16:creationId xmlns:a16="http://schemas.microsoft.com/office/drawing/2014/main" id="{66A00F38-37C4-4C2E-B5E6-824B4CD674C6}"/>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01457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37C2-959A-45B0-8656-B3B92F18730A}"/>
              </a:ext>
            </a:extLst>
          </p:cNvPr>
          <p:cNvSpPr>
            <a:spLocks noGrp="1"/>
          </p:cNvSpPr>
          <p:nvPr>
            <p:ph type="title"/>
          </p:nvPr>
        </p:nvSpPr>
        <p:spPr>
          <a:xfrm>
            <a:off x="457200" y="265568"/>
            <a:ext cx="8229600" cy="1143000"/>
          </a:xfrm>
        </p:spPr>
        <p:txBody>
          <a:bodyPr/>
          <a:lstStyle/>
          <a:p>
            <a:r>
              <a:rPr lang="en-GB" b="1" dirty="0"/>
              <a:t>Today’s session:</a:t>
            </a:r>
          </a:p>
        </p:txBody>
      </p:sp>
      <p:sp>
        <p:nvSpPr>
          <p:cNvPr id="3" name="Content Placeholder 2">
            <a:extLst>
              <a:ext uri="{FF2B5EF4-FFF2-40B4-BE49-F238E27FC236}">
                <a16:creationId xmlns:a16="http://schemas.microsoft.com/office/drawing/2014/main" id="{98E57BDD-F3A6-44A8-92E5-D605F4BD01E9}"/>
              </a:ext>
            </a:extLst>
          </p:cNvPr>
          <p:cNvSpPr>
            <a:spLocks noGrp="1"/>
          </p:cNvSpPr>
          <p:nvPr>
            <p:ph idx="1"/>
          </p:nvPr>
        </p:nvSpPr>
        <p:spPr>
          <a:xfrm>
            <a:off x="251520" y="1484784"/>
            <a:ext cx="8756730" cy="4248472"/>
          </a:xfrm>
        </p:spPr>
        <p:txBody>
          <a:bodyPr numCol="2">
            <a:normAutofit fontScale="85000" lnSpcReduction="10000"/>
          </a:bodyPr>
          <a:lstStyle/>
          <a:p>
            <a:r>
              <a:rPr lang="en-GB" sz="4000" dirty="0"/>
              <a:t>Scheme of work</a:t>
            </a:r>
          </a:p>
          <a:p>
            <a:r>
              <a:rPr lang="en-GB" sz="4000" dirty="0"/>
              <a:t>Assessments</a:t>
            </a:r>
          </a:p>
          <a:p>
            <a:r>
              <a:rPr lang="en-GB" sz="4000" dirty="0"/>
              <a:t>Your questions</a:t>
            </a:r>
          </a:p>
          <a:p>
            <a:endParaRPr lang="en-GB" sz="4000" dirty="0"/>
          </a:p>
          <a:p>
            <a:endParaRPr lang="en-GB" sz="4000" dirty="0"/>
          </a:p>
          <a:p>
            <a:endParaRPr lang="en-GB" sz="4000" dirty="0"/>
          </a:p>
          <a:p>
            <a:endParaRPr lang="en-GB" sz="4000" dirty="0"/>
          </a:p>
          <a:p>
            <a:pPr lvl="0"/>
            <a:r>
              <a:rPr lang="en-GB" sz="4000" dirty="0"/>
              <a:t>Employee relations definitions</a:t>
            </a:r>
          </a:p>
          <a:p>
            <a:pPr lvl="0"/>
            <a:r>
              <a:rPr lang="en-GB" sz="4000" dirty="0"/>
              <a:t>Historical and theoretical debates that inform ER</a:t>
            </a:r>
          </a:p>
          <a:p>
            <a:pPr lvl="0"/>
            <a:r>
              <a:rPr lang="en-US" sz="4000" dirty="0"/>
              <a:t>Perspectives on ER</a:t>
            </a:r>
          </a:p>
          <a:p>
            <a:pPr lvl="0"/>
            <a:r>
              <a:rPr lang="en-GB" sz="4000" dirty="0"/>
              <a:t>Contexts for ER</a:t>
            </a:r>
          </a:p>
          <a:p>
            <a:endParaRPr lang="en-GB" sz="3600" dirty="0"/>
          </a:p>
        </p:txBody>
      </p:sp>
      <p:sp>
        <p:nvSpPr>
          <p:cNvPr id="4" name="Slide Number Placeholder 3">
            <a:extLst>
              <a:ext uri="{FF2B5EF4-FFF2-40B4-BE49-F238E27FC236}">
                <a16:creationId xmlns:a16="http://schemas.microsoft.com/office/drawing/2014/main" id="{5B892934-945C-4DA2-96FD-33EDD51CA97B}"/>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22107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A91A-5682-4111-B1F6-697E8FB5A464}"/>
              </a:ext>
            </a:extLst>
          </p:cNvPr>
          <p:cNvSpPr>
            <a:spLocks noGrp="1"/>
          </p:cNvSpPr>
          <p:nvPr>
            <p:ph type="title"/>
          </p:nvPr>
        </p:nvSpPr>
        <p:spPr/>
        <p:txBody>
          <a:bodyPr/>
          <a:lstStyle/>
          <a:p>
            <a:r>
              <a:rPr lang="en-GB" b="1" dirty="0"/>
              <a:t>Scheme of work (on Moodle)</a:t>
            </a:r>
          </a:p>
        </p:txBody>
      </p:sp>
      <p:sp>
        <p:nvSpPr>
          <p:cNvPr id="3" name="Content Placeholder 2">
            <a:extLst>
              <a:ext uri="{FF2B5EF4-FFF2-40B4-BE49-F238E27FC236}">
                <a16:creationId xmlns:a16="http://schemas.microsoft.com/office/drawing/2014/main" id="{1551D75A-2B51-4162-85D9-E5EC56CD876D}"/>
              </a:ext>
            </a:extLst>
          </p:cNvPr>
          <p:cNvSpPr>
            <a:spLocks noGrp="1"/>
          </p:cNvSpPr>
          <p:nvPr>
            <p:ph idx="1"/>
          </p:nvPr>
        </p:nvSpPr>
        <p:spPr>
          <a:xfrm>
            <a:off x="107505" y="1470484"/>
            <a:ext cx="8579296" cy="3917032"/>
          </a:xfrm>
        </p:spPr>
        <p:txBody>
          <a:bodyPr>
            <a:normAutofit/>
          </a:bodyPr>
          <a:lstStyle/>
          <a:p>
            <a:r>
              <a:rPr lang="en-GB" sz="3000" dirty="0"/>
              <a:t>Online delivery 100%</a:t>
            </a:r>
          </a:p>
          <a:p>
            <a:r>
              <a:rPr lang="en-GB" sz="3000" dirty="0"/>
              <a:t>Mondays 1-5pm (UK Time)</a:t>
            </a:r>
          </a:p>
          <a:p>
            <a:endParaRPr lang="en-GB" sz="3000" b="1" dirty="0"/>
          </a:p>
        </p:txBody>
      </p:sp>
      <p:sp>
        <p:nvSpPr>
          <p:cNvPr id="4" name="Slide Number Placeholder 3">
            <a:extLst>
              <a:ext uri="{FF2B5EF4-FFF2-40B4-BE49-F238E27FC236}">
                <a16:creationId xmlns:a16="http://schemas.microsoft.com/office/drawing/2014/main" id="{7B149DD0-5606-4443-B977-2206A084304D}"/>
              </a:ext>
            </a:extLst>
          </p:cNvPr>
          <p:cNvSpPr>
            <a:spLocks noGrp="1"/>
          </p:cNvSpPr>
          <p:nvPr>
            <p:ph type="sldNum" sz="quarter" idx="12"/>
          </p:nvPr>
        </p:nvSpPr>
        <p:spPr/>
        <p:txBody>
          <a:bodyPr/>
          <a:lstStyle/>
          <a:p>
            <a:fld id="{AC82685A-BD3A-4230-8D85-804689F67293}" type="slidenum">
              <a:rPr lang="en-GB" smtClean="0"/>
              <a:t>4</a:t>
            </a:fld>
            <a:endParaRPr lang="en-GB"/>
          </a:p>
        </p:txBody>
      </p:sp>
      <p:graphicFrame>
        <p:nvGraphicFramePr>
          <p:cNvPr id="5" name="Table 4">
            <a:extLst>
              <a:ext uri="{FF2B5EF4-FFF2-40B4-BE49-F238E27FC236}">
                <a16:creationId xmlns:a16="http://schemas.microsoft.com/office/drawing/2014/main" id="{15ABB02B-462E-4BE6-9762-AFFF04E87C86}"/>
              </a:ext>
            </a:extLst>
          </p:cNvPr>
          <p:cNvGraphicFramePr>
            <a:graphicFrameLocks noGrp="1"/>
          </p:cNvGraphicFramePr>
          <p:nvPr>
            <p:extLst>
              <p:ext uri="{D42A27DB-BD31-4B8C-83A1-F6EECF244321}">
                <p14:modId xmlns:p14="http://schemas.microsoft.com/office/powerpoint/2010/main" val="3727287537"/>
              </p:ext>
            </p:extLst>
          </p:nvPr>
        </p:nvGraphicFramePr>
        <p:xfrm>
          <a:off x="2195736" y="2780928"/>
          <a:ext cx="5256584" cy="2232250"/>
        </p:xfrm>
        <a:graphic>
          <a:graphicData uri="http://schemas.openxmlformats.org/drawingml/2006/table">
            <a:tbl>
              <a:tblPr firstRow="1" firstCol="1" bandRow="1">
                <a:tableStyleId>{5C22544A-7EE6-4342-B048-85BDC9FD1C3A}</a:tableStyleId>
              </a:tblPr>
              <a:tblGrid>
                <a:gridCol w="2378857">
                  <a:extLst>
                    <a:ext uri="{9D8B030D-6E8A-4147-A177-3AD203B41FA5}">
                      <a16:colId xmlns:a16="http://schemas.microsoft.com/office/drawing/2014/main" val="1078036431"/>
                    </a:ext>
                  </a:extLst>
                </a:gridCol>
                <a:gridCol w="1460535">
                  <a:extLst>
                    <a:ext uri="{9D8B030D-6E8A-4147-A177-3AD203B41FA5}">
                      <a16:colId xmlns:a16="http://schemas.microsoft.com/office/drawing/2014/main" val="2883109185"/>
                    </a:ext>
                  </a:extLst>
                </a:gridCol>
                <a:gridCol w="1417192">
                  <a:extLst>
                    <a:ext uri="{9D8B030D-6E8A-4147-A177-3AD203B41FA5}">
                      <a16:colId xmlns:a16="http://schemas.microsoft.com/office/drawing/2014/main" val="1949009227"/>
                    </a:ext>
                  </a:extLst>
                </a:gridCol>
              </a:tblGrid>
              <a:tr h="446450">
                <a:tc>
                  <a:txBody>
                    <a:bodyPr/>
                    <a:lstStyle/>
                    <a:p>
                      <a:pPr algn="ctr">
                        <a:lnSpc>
                          <a:spcPct val="107000"/>
                        </a:lnSpc>
                        <a:spcAft>
                          <a:spcPts val="0"/>
                        </a:spcAft>
                      </a:pPr>
                      <a:r>
                        <a:rPr lang="en-US" sz="1600" b="1" dirty="0">
                          <a:effectLst/>
                        </a:rPr>
                        <a:t>Activity type</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1" dirty="0">
                          <a:effectLst/>
                        </a:rPr>
                        <a:t>Hours</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1" dirty="0">
                          <a:effectLst/>
                        </a:rPr>
                        <a:t>Percentage</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09220333"/>
                  </a:ext>
                </a:extLst>
              </a:tr>
              <a:tr h="446450">
                <a:tc>
                  <a:txBody>
                    <a:bodyPr/>
                    <a:lstStyle/>
                    <a:p>
                      <a:pPr algn="ctr">
                        <a:lnSpc>
                          <a:spcPct val="107000"/>
                        </a:lnSpc>
                        <a:spcAft>
                          <a:spcPts val="0"/>
                        </a:spcAft>
                      </a:pPr>
                      <a:r>
                        <a:rPr lang="en-US" sz="1600" b="1">
                          <a:effectLst/>
                        </a:rPr>
                        <a:t>Scheduled learning</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dirty="0">
                          <a:effectLst/>
                        </a:rPr>
                        <a:t>40</a:t>
                      </a:r>
                      <a:endPar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a:effectLst/>
                        </a:rPr>
                        <a:t>25</a:t>
                      </a:r>
                      <a:endParaRPr lang="en-GB" sz="1200" b="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02120955"/>
                  </a:ext>
                </a:extLst>
              </a:tr>
              <a:tr h="446450">
                <a:tc>
                  <a:txBody>
                    <a:bodyPr/>
                    <a:lstStyle/>
                    <a:p>
                      <a:pPr algn="ctr">
                        <a:lnSpc>
                          <a:spcPct val="107000"/>
                        </a:lnSpc>
                        <a:spcAft>
                          <a:spcPts val="0"/>
                        </a:spcAft>
                      </a:pPr>
                      <a:r>
                        <a:rPr lang="en-US" sz="1600" b="1">
                          <a:effectLst/>
                        </a:rPr>
                        <a:t>Independent learning</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dirty="0">
                          <a:effectLst/>
                        </a:rPr>
                        <a:t>120</a:t>
                      </a:r>
                      <a:endPar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dirty="0">
                          <a:effectLst/>
                        </a:rPr>
                        <a:t>75</a:t>
                      </a:r>
                      <a:endPar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6629354"/>
                  </a:ext>
                </a:extLst>
              </a:tr>
              <a:tr h="446450">
                <a:tc>
                  <a:txBody>
                    <a:bodyPr/>
                    <a:lstStyle/>
                    <a:p>
                      <a:pPr algn="ctr">
                        <a:lnSpc>
                          <a:spcPct val="107000"/>
                        </a:lnSpc>
                        <a:spcAft>
                          <a:spcPts val="0"/>
                        </a:spcAft>
                      </a:pPr>
                      <a:r>
                        <a:rPr lang="en-US" sz="1600" b="1" dirty="0">
                          <a:effectLst/>
                        </a:rPr>
                        <a:t>Placement learning</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a:effectLst/>
                        </a:rPr>
                        <a:t>0</a:t>
                      </a:r>
                      <a:endParaRPr lang="en-GB" sz="1200" b="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dirty="0">
                          <a:effectLst/>
                        </a:rPr>
                        <a:t> </a:t>
                      </a:r>
                      <a:endPar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70671801"/>
                  </a:ext>
                </a:extLst>
              </a:tr>
              <a:tr h="446450">
                <a:tc>
                  <a:txBody>
                    <a:bodyPr/>
                    <a:lstStyle/>
                    <a:p>
                      <a:pPr algn="ctr">
                        <a:lnSpc>
                          <a:spcPct val="107000"/>
                        </a:lnSpc>
                        <a:spcAft>
                          <a:spcPts val="0"/>
                        </a:spcAft>
                      </a:pPr>
                      <a:r>
                        <a:rPr lang="en-US" sz="1600" b="1">
                          <a:effectLst/>
                        </a:rPr>
                        <a:t>TOTAL</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a:effectLst/>
                        </a:rPr>
                        <a:t>160</a:t>
                      </a:r>
                      <a:endParaRPr lang="en-GB" sz="1200" b="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600" b="0" dirty="0">
                          <a:effectLst/>
                        </a:rPr>
                        <a:t>100%</a:t>
                      </a:r>
                      <a:endPar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83583240"/>
                  </a:ext>
                </a:extLst>
              </a:tr>
            </a:tbl>
          </a:graphicData>
        </a:graphic>
      </p:graphicFrame>
    </p:spTree>
    <p:extLst>
      <p:ext uri="{BB962C8B-B14F-4D97-AF65-F5344CB8AC3E}">
        <p14:creationId xmlns:p14="http://schemas.microsoft.com/office/powerpoint/2010/main" val="66228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5FCC-260B-4A8E-B830-830D7AEB4F28}"/>
              </a:ext>
            </a:extLst>
          </p:cNvPr>
          <p:cNvSpPr>
            <a:spLocks noGrp="1"/>
          </p:cNvSpPr>
          <p:nvPr>
            <p:ph type="title"/>
          </p:nvPr>
        </p:nvSpPr>
        <p:spPr/>
        <p:txBody>
          <a:bodyPr/>
          <a:lstStyle/>
          <a:p>
            <a:r>
              <a:rPr lang="en-GB" b="1" dirty="0"/>
              <a:t>Assessments</a:t>
            </a:r>
          </a:p>
        </p:txBody>
      </p:sp>
      <p:sp>
        <p:nvSpPr>
          <p:cNvPr id="3" name="Content Placeholder 2">
            <a:extLst>
              <a:ext uri="{FF2B5EF4-FFF2-40B4-BE49-F238E27FC236}">
                <a16:creationId xmlns:a16="http://schemas.microsoft.com/office/drawing/2014/main" id="{A4EB7873-17CC-4F93-9729-9CDFBE13577B}"/>
              </a:ext>
            </a:extLst>
          </p:cNvPr>
          <p:cNvSpPr>
            <a:spLocks noGrp="1"/>
          </p:cNvSpPr>
          <p:nvPr>
            <p:ph idx="1"/>
          </p:nvPr>
        </p:nvSpPr>
        <p:spPr/>
        <p:txBody>
          <a:bodyPr numCol="2"/>
          <a:lstStyle/>
          <a:p>
            <a:pPr marL="0" indent="0">
              <a:buNone/>
            </a:pPr>
            <a:r>
              <a:rPr lang="en-GB" sz="4000" dirty="0"/>
              <a:t>Assessment 1</a:t>
            </a:r>
          </a:p>
          <a:p>
            <a:r>
              <a:rPr lang="en-GB" sz="4000" dirty="0"/>
              <a:t>Presentation</a:t>
            </a:r>
          </a:p>
          <a:p>
            <a:r>
              <a:rPr lang="en-GB" sz="4000" dirty="0"/>
              <a:t>15 minutes</a:t>
            </a:r>
          </a:p>
          <a:p>
            <a:r>
              <a:rPr lang="en-GB" sz="4000" dirty="0"/>
              <a:t>50%</a:t>
            </a:r>
          </a:p>
          <a:p>
            <a:pPr marL="0" indent="0">
              <a:buNone/>
            </a:pPr>
            <a:endParaRPr lang="en-GB" sz="4000" dirty="0"/>
          </a:p>
          <a:p>
            <a:pPr marL="0" indent="0">
              <a:buNone/>
            </a:pPr>
            <a:r>
              <a:rPr lang="en-GB" sz="4000" dirty="0"/>
              <a:t>Assessment 2 </a:t>
            </a:r>
          </a:p>
          <a:p>
            <a:r>
              <a:rPr lang="en-GB" sz="4000" dirty="0"/>
              <a:t>Report</a:t>
            </a:r>
          </a:p>
          <a:p>
            <a:r>
              <a:rPr lang="en-GB" sz="4000" dirty="0"/>
              <a:t>2,500 words</a:t>
            </a:r>
          </a:p>
          <a:p>
            <a:r>
              <a:rPr lang="en-GB" sz="4000" dirty="0"/>
              <a:t>50%</a:t>
            </a:r>
          </a:p>
          <a:p>
            <a:endParaRPr lang="en-GB" dirty="0"/>
          </a:p>
        </p:txBody>
      </p:sp>
      <p:sp>
        <p:nvSpPr>
          <p:cNvPr id="4" name="Slide Number Placeholder 3">
            <a:extLst>
              <a:ext uri="{FF2B5EF4-FFF2-40B4-BE49-F238E27FC236}">
                <a16:creationId xmlns:a16="http://schemas.microsoft.com/office/drawing/2014/main" id="{5E501CEE-D38C-4C26-99EE-86C4C49E857B}"/>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82510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TO Q&amp;A Session #1: October 30, 2018 | by XTRD | xtradeio | Medium">
            <a:extLst>
              <a:ext uri="{FF2B5EF4-FFF2-40B4-BE49-F238E27FC236}">
                <a16:creationId xmlns:a16="http://schemas.microsoft.com/office/drawing/2014/main" id="{C524F697-D186-4797-B2E1-4327EBE7AB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124" y="846138"/>
            <a:ext cx="8370676" cy="47085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DA6F081-9F77-48EF-91E1-393D43069C98}"/>
              </a:ext>
            </a:extLst>
          </p:cNvPr>
          <p:cNvSpPr>
            <a:spLocks noGrp="1"/>
          </p:cNvSpPr>
          <p:nvPr>
            <p:ph type="title"/>
          </p:nvPr>
        </p:nvSpPr>
        <p:spPr/>
        <p:txBody>
          <a:bodyPr>
            <a:normAutofit/>
          </a:bodyPr>
          <a:lstStyle/>
          <a:p>
            <a:r>
              <a:rPr lang="en-GB" sz="6000" b="1" dirty="0"/>
              <a:t>Your questions</a:t>
            </a:r>
          </a:p>
        </p:txBody>
      </p:sp>
      <p:sp>
        <p:nvSpPr>
          <p:cNvPr id="4" name="Slide Number Placeholder 3">
            <a:extLst>
              <a:ext uri="{FF2B5EF4-FFF2-40B4-BE49-F238E27FC236}">
                <a16:creationId xmlns:a16="http://schemas.microsoft.com/office/drawing/2014/main" id="{0FC3CC67-0DB0-4FA0-90A1-E95DDC8F0C79}"/>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985556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251520" y="638587"/>
            <a:ext cx="8640960" cy="890193"/>
          </a:xfrm>
        </p:spPr>
        <p:txBody>
          <a:bodyPr>
            <a:noAutofit/>
          </a:bodyPr>
          <a:lstStyle/>
          <a:p>
            <a:r>
              <a:rPr lang="en-GB" sz="4800" b="1" dirty="0">
                <a:cs typeface="Arial" charset="0"/>
              </a:rPr>
              <a:t>Definitions of</a:t>
            </a:r>
            <a:br>
              <a:rPr lang="en-GB" sz="4800" b="1" dirty="0">
                <a:cs typeface="Arial" charset="0"/>
              </a:rPr>
            </a:br>
            <a:r>
              <a:rPr lang="en-GB" sz="4800" b="1" dirty="0">
                <a:cs typeface="Arial" charset="0"/>
              </a:rPr>
              <a:t>Employee Relations (ER)</a:t>
            </a:r>
          </a:p>
        </p:txBody>
      </p:sp>
      <p:sp>
        <p:nvSpPr>
          <p:cNvPr id="64514" name="Content Placeholder 2"/>
          <p:cNvSpPr>
            <a:spLocks noGrp="1"/>
          </p:cNvSpPr>
          <p:nvPr>
            <p:ph idx="1"/>
          </p:nvPr>
        </p:nvSpPr>
        <p:spPr>
          <a:xfrm>
            <a:off x="683568" y="2276872"/>
            <a:ext cx="8640960" cy="3914589"/>
          </a:xfrm>
        </p:spPr>
        <p:txBody>
          <a:bodyPr>
            <a:normAutofit/>
          </a:bodyPr>
          <a:lstStyle/>
          <a:p>
            <a:pPr marL="838200" lvl="1" indent="-381000">
              <a:buFont typeface="Arial" charset="0"/>
              <a:buAutoNum type="arabicPeriod"/>
            </a:pPr>
            <a:r>
              <a:rPr lang="en-GB" sz="4400" dirty="0">
                <a:cs typeface="Arial" charset="0"/>
              </a:rPr>
              <a:t>Regulatory focused</a:t>
            </a:r>
          </a:p>
          <a:p>
            <a:pPr marL="838200" lvl="1" indent="-381000">
              <a:buFont typeface="Arial" charset="0"/>
              <a:buAutoNum type="arabicPeriod"/>
            </a:pPr>
            <a:r>
              <a:rPr lang="en-GB" sz="4400" dirty="0">
                <a:cs typeface="Arial" charset="0"/>
              </a:rPr>
              <a:t>Relationship-based</a:t>
            </a:r>
          </a:p>
          <a:p>
            <a:pPr marL="838200" lvl="1" indent="-381000">
              <a:buFont typeface="Arial" charset="0"/>
              <a:buAutoNum type="arabicPeriod"/>
            </a:pPr>
            <a:endParaRPr lang="en-GB" sz="4400" dirty="0">
              <a:cs typeface="Arial" charset="0"/>
            </a:endParaRP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37570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228"/>
            <a:ext cx="8229600" cy="1143000"/>
          </a:xfrm>
        </p:spPr>
        <p:txBody>
          <a:bodyPr>
            <a:normAutofit/>
          </a:bodyPr>
          <a:lstStyle/>
          <a:p>
            <a:r>
              <a:rPr lang="en-GB" sz="5400" b="1" dirty="0"/>
              <a:t>Historical insight into ER</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6" name="Online Media 5">
            <a:hlinkClick r:id="" action="ppaction://media"/>
            <a:extLst>
              <a:ext uri="{FF2B5EF4-FFF2-40B4-BE49-F238E27FC236}">
                <a16:creationId xmlns:a16="http://schemas.microsoft.com/office/drawing/2014/main" id="{7A6F911D-14F6-4925-BC5D-D6BB6BE30819}"/>
              </a:ext>
            </a:extLst>
          </p:cNvPr>
          <p:cNvPicPr>
            <a:picLocks noRot="1" noChangeAspect="1"/>
          </p:cNvPicPr>
          <p:nvPr>
            <a:videoFile r:link="rId1"/>
          </p:nvPr>
        </p:nvPicPr>
        <p:blipFill>
          <a:blip r:embed="rId3"/>
          <a:stretch>
            <a:fillRect/>
          </a:stretch>
        </p:blipFill>
        <p:spPr>
          <a:xfrm>
            <a:off x="665820" y="1158528"/>
            <a:ext cx="7812360" cy="4394453"/>
          </a:xfrm>
          <a:prstGeom prst="rect">
            <a:avLst/>
          </a:prstGeom>
        </p:spPr>
      </p:pic>
    </p:spTree>
    <p:extLst>
      <p:ext uri="{BB962C8B-B14F-4D97-AF65-F5344CB8AC3E}">
        <p14:creationId xmlns:p14="http://schemas.microsoft.com/office/powerpoint/2010/main" val="55273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2550"/>
            <a:ext cx="8229600" cy="1143000"/>
          </a:xfrm>
        </p:spPr>
        <p:txBody>
          <a:bodyPr>
            <a:noAutofit/>
          </a:bodyPr>
          <a:lstStyle/>
          <a:p>
            <a:r>
              <a:rPr lang="en-GB" sz="5400" b="1" dirty="0"/>
              <a:t>Perspectives on ER</a:t>
            </a:r>
          </a:p>
        </p:txBody>
      </p:sp>
      <p:sp>
        <p:nvSpPr>
          <p:cNvPr id="3" name="Content Placeholder 2"/>
          <p:cNvSpPr>
            <a:spLocks noGrp="1"/>
          </p:cNvSpPr>
          <p:nvPr>
            <p:ph idx="1"/>
          </p:nvPr>
        </p:nvSpPr>
        <p:spPr>
          <a:xfrm>
            <a:off x="539552" y="1225550"/>
            <a:ext cx="8229600" cy="3917032"/>
          </a:xfrm>
        </p:spPr>
        <p:txBody>
          <a:bodyPr>
            <a:noAutofit/>
          </a:bodyPr>
          <a:lstStyle/>
          <a:p>
            <a:r>
              <a:rPr lang="en-GB" sz="4400" dirty="0"/>
              <a:t>Unitarist</a:t>
            </a:r>
          </a:p>
          <a:p>
            <a:r>
              <a:rPr lang="en-GB" sz="4400" dirty="0"/>
              <a:t>Pluralist </a:t>
            </a:r>
          </a:p>
          <a:p>
            <a:r>
              <a:rPr lang="en-GB" sz="4400" dirty="0"/>
              <a:t>Radical</a:t>
            </a:r>
          </a:p>
          <a:p>
            <a:r>
              <a:rPr lang="en-GB" sz="4400" dirty="0"/>
              <a:t>Economic View</a:t>
            </a:r>
          </a:p>
          <a:p>
            <a:r>
              <a:rPr lang="en-GB" sz="44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410633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0"/>
            <a:ext cx="7886700" cy="1231900"/>
          </a:xfrm>
        </p:spPr>
        <p:txBody>
          <a:bodyPr/>
          <a:lstStyle/>
          <a:p>
            <a:r>
              <a:rPr lang="en-GB" sz="4000" b="1" dirty="0">
                <a:cs typeface="Arial" charset="0"/>
              </a:rPr>
              <a:t>Perspectives on ER (1)</a:t>
            </a:r>
          </a:p>
        </p:txBody>
      </p:sp>
      <p:sp>
        <p:nvSpPr>
          <p:cNvPr id="66562" name="Content Placeholder 2"/>
          <p:cNvSpPr>
            <a:spLocks noGrp="1"/>
          </p:cNvSpPr>
          <p:nvPr>
            <p:ph idx="1"/>
          </p:nvPr>
        </p:nvSpPr>
        <p:spPr>
          <a:xfrm>
            <a:off x="251520" y="979487"/>
            <a:ext cx="8435280" cy="4825777"/>
          </a:xfrm>
        </p:spPr>
        <p:txBody>
          <a:bodyPr>
            <a:normAutofit/>
          </a:bodyPr>
          <a:lstStyle/>
          <a:p>
            <a:pPr algn="just"/>
            <a:r>
              <a:rPr lang="en-GB" sz="2600" b="1" dirty="0">
                <a:cs typeface="Arial" charset="0"/>
              </a:rPr>
              <a:t>Unitarist / Unitarism:</a:t>
            </a:r>
          </a:p>
          <a:p>
            <a:pPr marL="742950" lvl="1" indent="-285750" algn="just"/>
            <a:r>
              <a:rPr lang="en-GB" sz="2600" dirty="0">
                <a:cs typeface="Arial" charset="0"/>
              </a:rPr>
              <a:t>Employee relationship is characterised by harmony, co-operation and a team ethic</a:t>
            </a:r>
          </a:p>
          <a:p>
            <a:pPr algn="just"/>
            <a:r>
              <a:rPr lang="en-GB" sz="2600" b="1" dirty="0">
                <a:cs typeface="Arial" charset="0"/>
              </a:rPr>
              <a:t>Pluralist / Pluralism:</a:t>
            </a:r>
          </a:p>
          <a:p>
            <a:pPr marL="742950" lvl="1" indent="-285750" algn="just"/>
            <a:r>
              <a:rPr lang="en-GB" sz="2600" dirty="0">
                <a:cs typeface="Arial" charset="0"/>
              </a:rPr>
              <a:t>Organisations and workers have both similar and different interests in the employee relationship </a:t>
            </a:r>
          </a:p>
          <a:p>
            <a:pPr indent="-285750" algn="just"/>
            <a:r>
              <a:rPr lang="en-GB" sz="2600" b="1" dirty="0">
                <a:cs typeface="Arial" charset="0"/>
              </a:rPr>
              <a:t>Radical / Marxist:</a:t>
            </a:r>
          </a:p>
          <a:p>
            <a:pPr lvl="1" algn="just"/>
            <a:r>
              <a:rPr lang="en-GB" sz="2600" dirty="0"/>
              <a:t>Conflict is inherent in capitalist system</a:t>
            </a:r>
          </a:p>
          <a:p>
            <a:pPr lvl="1" algn="just"/>
            <a:r>
              <a:rPr lang="en-GB" sz="2600" dirty="0"/>
              <a:t>To Marxists, the pluralist approach is supportive of capitalism, the unitary approach is anathema. </a:t>
            </a:r>
          </a:p>
          <a:p>
            <a:pPr lvl="1"/>
            <a:endParaRPr lang="en-GB" sz="1600" dirty="0">
              <a:cs typeface="Arial" charset="0"/>
            </a:endParaRP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52147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56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0"/>
            <a:ext cx="7886700" cy="908720"/>
          </a:xfrm>
        </p:spPr>
        <p:txBody>
          <a:bodyPr/>
          <a:lstStyle/>
          <a:p>
            <a:r>
              <a:rPr lang="en-GB" sz="4000" b="1" dirty="0">
                <a:cs typeface="Arial" charset="0"/>
              </a:rPr>
              <a:t>Perspectives on ER (2)</a:t>
            </a:r>
          </a:p>
        </p:txBody>
      </p:sp>
      <p:sp>
        <p:nvSpPr>
          <p:cNvPr id="67586" name="Content Placeholder 2"/>
          <p:cNvSpPr>
            <a:spLocks noGrp="1"/>
          </p:cNvSpPr>
          <p:nvPr>
            <p:ph idx="1"/>
          </p:nvPr>
        </p:nvSpPr>
        <p:spPr>
          <a:xfrm>
            <a:off x="251520" y="867903"/>
            <a:ext cx="8640960" cy="5122193"/>
          </a:xfrm>
        </p:spPr>
        <p:txBody>
          <a:bodyPr>
            <a:normAutofit/>
          </a:bodyPr>
          <a:lstStyle/>
          <a:p>
            <a:pPr>
              <a:buFont typeface="Arial" charset="0"/>
              <a:buNone/>
            </a:pPr>
            <a:r>
              <a:rPr lang="en-GB" sz="2800" b="1" dirty="0">
                <a:cs typeface="Arial" charset="0"/>
              </a:rPr>
              <a:t>Economic:</a:t>
            </a:r>
          </a:p>
          <a:p>
            <a:r>
              <a:rPr lang="en-GB" sz="2800" dirty="0">
                <a:cs typeface="Arial" charset="0"/>
              </a:rPr>
              <a:t>The employee relationship is all about money – a financial transaction</a:t>
            </a:r>
          </a:p>
          <a:p>
            <a:r>
              <a:rPr lang="en-GB" sz="2800" dirty="0">
                <a:cs typeface="Arial" charset="0"/>
              </a:rPr>
              <a:t>Neoclassical economics</a:t>
            </a:r>
          </a:p>
          <a:p>
            <a:pPr>
              <a:buFont typeface="Arial" charset="0"/>
              <a:buNone/>
            </a:pPr>
            <a:r>
              <a:rPr lang="en-GB" sz="2800" b="1" dirty="0">
                <a:cs typeface="Arial" charset="0"/>
              </a:rPr>
              <a:t>Psychological contract:</a:t>
            </a:r>
          </a:p>
          <a:p>
            <a:r>
              <a:rPr lang="en-GB" sz="2800" dirty="0">
                <a:cs typeface="Arial" charset="0"/>
              </a:rPr>
              <a:t>Guest and Conway (2002): ‘</a:t>
            </a:r>
            <a:r>
              <a:rPr lang="en-GB" sz="2800" i="1" dirty="0">
                <a:cs typeface="Arial" charset="0"/>
              </a:rPr>
              <a:t>The perceptions of the two parties, employee and employer, of what their mutual obligations are towards each other</a:t>
            </a:r>
            <a:r>
              <a:rPr lang="en-GB" sz="2800" dirty="0">
                <a:cs typeface="Arial" charset="0"/>
              </a:rPr>
              <a:t>’  </a:t>
            </a:r>
          </a:p>
          <a:p>
            <a:r>
              <a:rPr lang="en-GB" sz="2800" dirty="0">
                <a:cs typeface="Arial" charset="0"/>
              </a:rPr>
              <a:t>The psychological contract is based on perceptions and consists of obligations</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7619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0"/>
            <a:ext cx="7886700" cy="1231900"/>
          </a:xfrm>
        </p:spPr>
        <p:txBody>
          <a:bodyPr>
            <a:normAutofit/>
          </a:bodyPr>
          <a:lstStyle/>
          <a:p>
            <a:r>
              <a:rPr lang="en-GB" b="1" dirty="0">
                <a:latin typeface="Arial" charset="0"/>
                <a:cs typeface="Arial" charset="0"/>
              </a:rPr>
              <a:t>Contexts for ER</a:t>
            </a:r>
          </a:p>
        </p:txBody>
      </p:sp>
      <p:sp>
        <p:nvSpPr>
          <p:cNvPr id="65538" name="Content Placeholder 2"/>
          <p:cNvSpPr>
            <a:spLocks noGrp="1"/>
          </p:cNvSpPr>
          <p:nvPr>
            <p:ph idx="1"/>
          </p:nvPr>
        </p:nvSpPr>
        <p:spPr>
          <a:xfrm>
            <a:off x="296475" y="1124744"/>
            <a:ext cx="8551050" cy="4536504"/>
          </a:xfrm>
        </p:spPr>
        <p:txBody>
          <a:bodyPr>
            <a:normAutofit/>
          </a:bodyPr>
          <a:lstStyle/>
          <a:p>
            <a:pPr algn="just">
              <a:buFont typeface="Arial" charset="0"/>
              <a:buNone/>
            </a:pPr>
            <a:r>
              <a:rPr lang="en-GB" sz="3900" dirty="0">
                <a:latin typeface="Arial" charset="0"/>
                <a:cs typeface="Arial" charset="0"/>
              </a:rPr>
              <a:t>Employment relationships influenced by:</a:t>
            </a:r>
          </a:p>
          <a:p>
            <a:pPr lvl="1" algn="just">
              <a:buFont typeface="Arial" panose="020B0604020202020204" pitchFamily="34" charset="0"/>
              <a:buChar char="•"/>
            </a:pPr>
            <a:r>
              <a:rPr lang="en-GB" sz="3900" dirty="0">
                <a:latin typeface="Arial" charset="0"/>
                <a:cs typeface="Arial" charset="0"/>
              </a:rPr>
              <a:t>Turbulent external environments</a:t>
            </a:r>
          </a:p>
          <a:p>
            <a:pPr lvl="1" algn="just">
              <a:buFont typeface="Arial" panose="020B0604020202020204" pitchFamily="34" charset="0"/>
              <a:buChar char="•"/>
            </a:pPr>
            <a:r>
              <a:rPr lang="en-GB" sz="3900" dirty="0">
                <a:latin typeface="Arial" charset="0"/>
                <a:cs typeface="Arial" charset="0"/>
              </a:rPr>
              <a:t>Legal framework</a:t>
            </a:r>
          </a:p>
          <a:p>
            <a:pPr lvl="1" algn="just">
              <a:buFont typeface="Arial" panose="020B0604020202020204" pitchFamily="34" charset="0"/>
              <a:buChar char="•"/>
            </a:pPr>
            <a:r>
              <a:rPr lang="en-GB" sz="3900" dirty="0">
                <a:latin typeface="Arial" charset="0"/>
                <a:cs typeface="Arial" charset="0"/>
              </a:rPr>
              <a:t>Strategic HRM</a:t>
            </a:r>
          </a:p>
          <a:p>
            <a:pPr lvl="1" algn="just">
              <a:buFont typeface="Arial" panose="020B0604020202020204" pitchFamily="34" charset="0"/>
              <a:buChar char="•"/>
            </a:pPr>
            <a:r>
              <a:rPr lang="en-GB" sz="3900" dirty="0">
                <a:latin typeface="Arial" charset="0"/>
                <a:cs typeface="Arial" charset="0"/>
              </a:rPr>
              <a:t>Shifting trends in labour markets </a:t>
            </a:r>
            <a:r>
              <a:rPr lang="en-GB" sz="2200" dirty="0">
                <a:latin typeface="Arial" charset="0"/>
                <a:cs typeface="Arial" charset="0"/>
                <a:hlinkClick r:id="rId3"/>
              </a:rPr>
              <a:t>https://www.cipd.co.uk/knowledge/work/trends/megatrends</a:t>
            </a:r>
            <a:r>
              <a:rPr lang="en-GB" sz="2200" dirty="0">
                <a:latin typeface="Arial" charset="0"/>
                <a:cs typeface="Arial" charset="0"/>
              </a:rPr>
              <a:t> </a:t>
            </a:r>
          </a:p>
          <a:p>
            <a:pPr lvl="1" algn="just">
              <a:buFont typeface="Arial" panose="020B0604020202020204" pitchFamily="34" charset="0"/>
              <a:buChar char="•"/>
            </a:pPr>
            <a:endParaRPr lang="en-GB" sz="3600" dirty="0">
              <a:latin typeface="Arial" charset="0"/>
              <a:cs typeface="Arial" charset="0"/>
            </a:endParaRPr>
          </a:p>
          <a:p>
            <a:pPr algn="just"/>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82085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4"/>
          <p:cNvSpPr>
            <a:spLocks noGrp="1" noChangeArrowheads="1"/>
          </p:cNvSpPr>
          <p:nvPr>
            <p:ph type="body" idx="1"/>
          </p:nvPr>
        </p:nvSpPr>
        <p:spPr>
          <a:xfrm>
            <a:off x="107504" y="1020406"/>
            <a:ext cx="8856984" cy="4817187"/>
          </a:xfrm>
        </p:spPr>
        <p:txBody>
          <a:bodyPr>
            <a:noAutofit/>
          </a:bodyPr>
          <a:lstStyle/>
          <a:p>
            <a:pPr marL="514350" indent="-514350" algn="just" eaLnBrk="1" hangingPunct="1">
              <a:buAutoNum type="arabicPeriod"/>
            </a:pPr>
            <a:r>
              <a:rPr lang="en-US" altLang="en-US" sz="3400" dirty="0"/>
              <a:t>Technological change and globalisation</a:t>
            </a:r>
          </a:p>
          <a:p>
            <a:pPr marL="514350" indent="-514350" algn="just" eaLnBrk="1" hangingPunct="1">
              <a:buAutoNum type="arabicPeriod"/>
            </a:pPr>
            <a:r>
              <a:rPr lang="en-US" altLang="en-US" sz="3400" dirty="0"/>
              <a:t>Demographic change</a:t>
            </a:r>
          </a:p>
          <a:p>
            <a:pPr marL="514350" indent="-514350" algn="just" eaLnBrk="1" hangingPunct="1">
              <a:buAutoNum type="arabicPeriod"/>
            </a:pPr>
            <a:r>
              <a:rPr lang="en-US" altLang="en-US" sz="3400" dirty="0"/>
              <a:t>Increased female participation</a:t>
            </a:r>
          </a:p>
          <a:p>
            <a:pPr marL="514350" indent="-514350" algn="just" eaLnBrk="1" hangingPunct="1">
              <a:buAutoNum type="arabicPeriod"/>
            </a:pPr>
            <a:r>
              <a:rPr lang="en-US" altLang="en-US" sz="3400" dirty="0"/>
              <a:t>Increased educational participation</a:t>
            </a:r>
          </a:p>
          <a:p>
            <a:pPr marL="514350" indent="-514350" algn="just" eaLnBrk="1" hangingPunct="1">
              <a:buAutoNum type="arabicPeriod"/>
            </a:pPr>
            <a:r>
              <a:rPr lang="en-US" altLang="en-US" sz="3400" dirty="0"/>
              <a:t>Decline of collective workplace institutions</a:t>
            </a:r>
          </a:p>
          <a:p>
            <a:pPr marL="514350" indent="-514350" algn="just" eaLnBrk="1" hangingPunct="1">
              <a:buAutoNum type="arabicPeriod"/>
            </a:pPr>
            <a:r>
              <a:rPr lang="en-US" altLang="en-US" sz="34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5" name="TextBox 4">
            <a:extLst>
              <a:ext uri="{FF2B5EF4-FFF2-40B4-BE49-F238E27FC236}">
                <a16:creationId xmlns:a16="http://schemas.microsoft.com/office/drawing/2014/main" id="{7A15D926-30E3-484E-8F34-15280D023524}"/>
              </a:ext>
            </a:extLst>
          </p:cNvPr>
          <p:cNvSpPr txBox="1"/>
          <p:nvPr/>
        </p:nvSpPr>
        <p:spPr>
          <a:xfrm>
            <a:off x="3561632" y="306246"/>
            <a:ext cx="4248472" cy="769441"/>
          </a:xfrm>
          <a:prstGeom prst="rect">
            <a:avLst/>
          </a:prstGeom>
          <a:noFill/>
        </p:spPr>
        <p:txBody>
          <a:bodyPr wrap="square" rtlCol="0">
            <a:spAutoFit/>
          </a:bodyPr>
          <a:lstStyle/>
          <a:p>
            <a:r>
              <a:rPr lang="en-GB" sz="4400" b="1" dirty="0"/>
              <a:t>Trends</a:t>
            </a:r>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937C2-959A-45B0-8656-B3B92F18730A}"/>
              </a:ext>
            </a:extLst>
          </p:cNvPr>
          <p:cNvSpPr>
            <a:spLocks noGrp="1"/>
          </p:cNvSpPr>
          <p:nvPr>
            <p:ph type="title"/>
          </p:nvPr>
        </p:nvSpPr>
        <p:spPr>
          <a:xfrm>
            <a:off x="457200" y="265568"/>
            <a:ext cx="8229600" cy="1143000"/>
          </a:xfrm>
        </p:spPr>
        <p:txBody>
          <a:bodyPr/>
          <a:lstStyle/>
          <a:p>
            <a:r>
              <a:rPr lang="en-GB" b="1" dirty="0"/>
              <a:t>Today’s session:</a:t>
            </a:r>
          </a:p>
        </p:txBody>
      </p:sp>
      <p:sp>
        <p:nvSpPr>
          <p:cNvPr id="3" name="Content Placeholder 2">
            <a:extLst>
              <a:ext uri="{FF2B5EF4-FFF2-40B4-BE49-F238E27FC236}">
                <a16:creationId xmlns:a16="http://schemas.microsoft.com/office/drawing/2014/main" id="{98E57BDD-F3A6-44A8-92E5-D605F4BD01E9}"/>
              </a:ext>
            </a:extLst>
          </p:cNvPr>
          <p:cNvSpPr>
            <a:spLocks noGrp="1"/>
          </p:cNvSpPr>
          <p:nvPr>
            <p:ph idx="1"/>
          </p:nvPr>
        </p:nvSpPr>
        <p:spPr>
          <a:xfrm>
            <a:off x="251520" y="1484784"/>
            <a:ext cx="8756730" cy="4248472"/>
          </a:xfrm>
        </p:spPr>
        <p:txBody>
          <a:bodyPr numCol="2">
            <a:normAutofit/>
          </a:bodyPr>
          <a:lstStyle/>
          <a:p>
            <a:r>
              <a:rPr lang="en-GB" sz="3000" dirty="0"/>
              <a:t>Module aims and outcomes</a:t>
            </a:r>
          </a:p>
          <a:p>
            <a:r>
              <a:rPr lang="en-GB" sz="3000" dirty="0"/>
              <a:t>Scheme of work</a:t>
            </a:r>
          </a:p>
          <a:p>
            <a:r>
              <a:rPr lang="en-GB" sz="3000" dirty="0"/>
              <a:t>Assessments</a:t>
            </a:r>
          </a:p>
          <a:p>
            <a:r>
              <a:rPr lang="en-GB" sz="3000" dirty="0"/>
              <a:t>Your questions</a:t>
            </a:r>
          </a:p>
          <a:p>
            <a:endParaRPr lang="en-GB" sz="3000" dirty="0"/>
          </a:p>
          <a:p>
            <a:endParaRPr lang="en-GB" sz="3000" dirty="0"/>
          </a:p>
          <a:p>
            <a:pPr lvl="0"/>
            <a:r>
              <a:rPr lang="en-GB" sz="3000" dirty="0"/>
              <a:t>Employee relations definitions</a:t>
            </a:r>
          </a:p>
          <a:p>
            <a:pPr lvl="0"/>
            <a:r>
              <a:rPr lang="en-GB" sz="3000" dirty="0"/>
              <a:t>Historical and theoretical debates that inform ER</a:t>
            </a:r>
          </a:p>
          <a:p>
            <a:pPr lvl="0"/>
            <a:r>
              <a:rPr lang="en-US" sz="3000" dirty="0"/>
              <a:t>Perspectives on ER</a:t>
            </a:r>
          </a:p>
          <a:p>
            <a:pPr lvl="0"/>
            <a:r>
              <a:rPr lang="en-US" sz="3000" dirty="0"/>
              <a:t>Contexts for ER</a:t>
            </a:r>
            <a:endParaRPr lang="en-GB" sz="3000" dirty="0"/>
          </a:p>
          <a:p>
            <a:endParaRPr lang="en-GB" sz="3600" dirty="0"/>
          </a:p>
        </p:txBody>
      </p:sp>
      <p:sp>
        <p:nvSpPr>
          <p:cNvPr id="4" name="Slide Number Placeholder 3">
            <a:extLst>
              <a:ext uri="{FF2B5EF4-FFF2-40B4-BE49-F238E27FC236}">
                <a16:creationId xmlns:a16="http://schemas.microsoft.com/office/drawing/2014/main" id="{5B892934-945C-4DA2-96FD-33EDD51CA97B}"/>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10906729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f66716c4-314f-46c1-b01e-5a44c61897d8"/>
    <ds:schemaRef ds:uri="a908d394-d138-480e-87a3-ff44c37f991a"/>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3600</TotalTime>
  <Words>2868</Words>
  <Application>Microsoft Office PowerPoint</Application>
  <PresentationFormat>On-screen Show (4:3)</PresentationFormat>
  <Paragraphs>253</Paragraphs>
  <Slides>14</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Times New Roman</vt:lpstr>
      <vt:lpstr>20140311PresentationUWTSDTemplate</vt:lpstr>
      <vt:lpstr>BMBM6014 Managing Employee Relations</vt:lpstr>
      <vt:lpstr>Contact details</vt:lpstr>
      <vt:lpstr>Today’s session:</vt:lpstr>
      <vt:lpstr>Scheme of work (on Moodle)</vt:lpstr>
      <vt:lpstr>Assessments</vt:lpstr>
      <vt:lpstr>Your questions</vt:lpstr>
      <vt:lpstr>Definitions of Employee Relations (ER)</vt:lpstr>
      <vt:lpstr>Historical insight into ER</vt:lpstr>
      <vt:lpstr>Perspectives on ER</vt:lpstr>
      <vt:lpstr>Perspectives on ER (1)</vt:lpstr>
      <vt:lpstr>Perspectives on ER (2)</vt:lpstr>
      <vt:lpstr>Contexts for ER</vt:lpstr>
      <vt:lpstr>PowerPoint Presentation</vt:lpstr>
      <vt:lpstr>Today’s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137</cp:revision>
  <dcterms:created xsi:type="dcterms:W3CDTF">2015-04-14T15:21:28Z</dcterms:created>
  <dcterms:modified xsi:type="dcterms:W3CDTF">2021-09-27T10:25:16Z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