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6" r:id="rId2"/>
    <p:sldId id="257" r:id="rId3"/>
    <p:sldId id="263" r:id="rId4"/>
    <p:sldId id="279" r:id="rId5"/>
    <p:sldId id="258" r:id="rId6"/>
    <p:sldId id="260" r:id="rId7"/>
    <p:sldId id="261" r:id="rId8"/>
    <p:sldId id="259" r:id="rId9"/>
    <p:sldId id="274" r:id="rId10"/>
    <p:sldId id="275" r:id="rId11"/>
    <p:sldId id="264" r:id="rId12"/>
    <p:sldId id="281" r:id="rId13"/>
    <p:sldId id="265" r:id="rId14"/>
    <p:sldId id="266" r:id="rId15"/>
    <p:sldId id="277" r:id="rId16"/>
    <p:sldId id="276" r:id="rId17"/>
    <p:sldId id="278" r:id="rId18"/>
    <p:sldId id="280" r:id="rId19"/>
    <p:sldId id="268" r:id="rId20"/>
    <p:sldId id="269" r:id="rId21"/>
    <p:sldId id="267" r:id="rId22"/>
    <p:sldId id="270" r:id="rId23"/>
    <p:sldId id="271" r:id="rId24"/>
    <p:sldId id="272"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58" d="100"/>
          <a:sy n="58" d="100"/>
        </p:scale>
        <p:origin x="-1520"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notesMaster" Target="notesMasters/notesMaster1.xml"/><Relationship Id="rId27" Type="http://schemas.openxmlformats.org/officeDocument/2006/relationships/printerSettings" Target="printerSettings/printerSettings1.bin"/><Relationship Id="rId28" Type="http://schemas.openxmlformats.org/officeDocument/2006/relationships/presProps" Target="presProps.xml"/><Relationship Id="rId29" Type="http://schemas.openxmlformats.org/officeDocument/2006/relationships/viewProps" Target="viewProps.xml"/><Relationship Id="rId30" Type="http://schemas.openxmlformats.org/officeDocument/2006/relationships/theme" Target="theme/theme1.xml"/><Relationship Id="rId31"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03AE5D8-5E64-674F-9923-425DD67B5B8B}" type="datetimeFigureOut">
              <a:rPr lang="en-US" smtClean="0"/>
              <a:t>23/11/17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6275FA-35CE-E943-996B-B69A52B03383}" type="slidenum">
              <a:rPr lang="en-GB" smtClean="0"/>
              <a:t>‹#›</a:t>
            </a:fld>
            <a:endParaRPr lang="en-GB"/>
          </a:p>
        </p:txBody>
      </p:sp>
    </p:spTree>
    <p:extLst>
      <p:ext uri="{BB962C8B-B14F-4D97-AF65-F5344CB8AC3E}">
        <p14:creationId xmlns:p14="http://schemas.microsoft.com/office/powerpoint/2010/main" val="200414757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Because</a:t>
            </a:r>
            <a:r>
              <a:rPr lang="en-GB" baseline="0" dirty="0" smtClean="0"/>
              <a:t> he can measure it?</a:t>
            </a:r>
            <a:endParaRPr lang="en-GB" dirty="0"/>
          </a:p>
        </p:txBody>
      </p:sp>
      <p:sp>
        <p:nvSpPr>
          <p:cNvPr id="4" name="Slide Number Placeholder 3"/>
          <p:cNvSpPr>
            <a:spLocks noGrp="1"/>
          </p:cNvSpPr>
          <p:nvPr>
            <p:ph type="sldNum" sz="quarter" idx="10"/>
          </p:nvPr>
        </p:nvSpPr>
        <p:spPr/>
        <p:txBody>
          <a:bodyPr/>
          <a:lstStyle/>
          <a:p>
            <a:fld id="{1B6275FA-35CE-E943-996B-B69A52B03383}" type="slidenum">
              <a:rPr lang="en-GB" smtClean="0"/>
              <a:t>11</a:t>
            </a:fld>
            <a:endParaRPr lang="en-GB"/>
          </a:p>
        </p:txBody>
      </p:sp>
    </p:spTree>
    <p:extLst>
      <p:ext uri="{BB962C8B-B14F-4D97-AF65-F5344CB8AC3E}">
        <p14:creationId xmlns:p14="http://schemas.microsoft.com/office/powerpoint/2010/main" val="5536684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x-none" smtClean="0"/>
              <a:t>Click to edit Master subtitle style</a:t>
            </a:r>
            <a:endParaRPr kumimoji="0" lang="en-US"/>
          </a:p>
        </p:txBody>
      </p:sp>
      <p:sp>
        <p:nvSpPr>
          <p:cNvPr id="28" name="Date Placeholder 27"/>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22/11/17</a:t>
            </a:fld>
            <a:endParaRPr lang="en-US"/>
          </a:p>
        </p:txBody>
      </p:sp>
      <p:sp>
        <p:nvSpPr>
          <p:cNvPr id="17" name="Footer Placeholder 16"/>
          <p:cNvSpPr>
            <a:spLocks noGrp="1"/>
          </p:cNvSpPr>
          <p:nvPr>
            <p:ph type="ftr" sz="quarter" idx="11"/>
          </p:nvPr>
        </p:nvSpPr>
        <p:spPr/>
        <p:txBody>
          <a:bodyPr/>
          <a:lstStyle/>
          <a:p>
            <a:endParaRPr kumimoji="0"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2C6B1FF6-39B9-40F5-8B67-33C6354A3D4F}" type="slidenum">
              <a:rPr kumimoji="0" lang="en-US" smtClean="0"/>
              <a:pPr eaLnBrk="1" latinLnBrk="0" hangingPunct="1"/>
              <a:t>‹#›</a:t>
            </a:fld>
            <a:endParaRPr kumimoji="0" lang="en-US" dirty="0">
              <a:solidFill>
                <a:schemeClr val="accent3">
                  <a:shade val="75000"/>
                </a:scheme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x-none"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x-none" smtClean="0"/>
              <a:t>Click to edit Master title style</a:t>
            </a:r>
            <a:endParaRPr kumimoji="0" lang="en-US"/>
          </a:p>
        </p:txBody>
      </p:sp>
      <p:sp>
        <p:nvSpPr>
          <p:cNvPr id="4" name="Date Placeholder 3"/>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22/11/17</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a:xfrm>
            <a:off x="4361688" y="1026372"/>
            <a:ext cx="457200" cy="441325"/>
          </a:xfrm>
        </p:spPr>
        <p:txBody>
          <a:bodyPr/>
          <a:lstStyle/>
          <a:p>
            <a:fld id="{2C6B1FF6-39B9-40F5-8B67-33C6354A3D4F}" type="slidenum">
              <a:rPr kumimoji="0" lang="en-US" smtClean="0"/>
              <a:pPr eaLnBrk="1" latinLnBrk="0" hangingPunct="1"/>
              <a:t>‹#›</a:t>
            </a:fld>
            <a:endParaRPr kumimoji="0" lang="en-US" dirty="0"/>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x-none" smtClean="0"/>
              <a:t>Click to edit Master text styles</a:t>
            </a:r>
          </a:p>
          <a:p>
            <a:pPr lvl="1" eaLnBrk="1" latinLnBrk="0" hangingPunct="1"/>
            <a:r>
              <a:rPr lang="x-none" smtClean="0"/>
              <a:t>Second level</a:t>
            </a:r>
          </a:p>
          <a:p>
            <a:pPr lvl="2" eaLnBrk="1" latinLnBrk="0" hangingPunct="1"/>
            <a:r>
              <a:rPr lang="x-none" smtClean="0"/>
              <a:t>Third level</a:t>
            </a:r>
          </a:p>
          <a:p>
            <a:pPr lvl="3" eaLnBrk="1" latinLnBrk="0" hangingPunct="1"/>
            <a:r>
              <a:rPr lang="x-none" smtClean="0"/>
              <a:t>Fourth level</a:t>
            </a:r>
          </a:p>
          <a:p>
            <a:pPr lvl="4" eaLnBrk="1" latinLnBrk="0" hangingPunct="1"/>
            <a:r>
              <a:rPr lang="x-none"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x-none"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kumimoji="0" lang="en-US"/>
          </a:p>
        </p:txBody>
      </p:sp>
      <p:sp>
        <p:nvSpPr>
          <p:cNvPr id="4" name="Date Placeholder 3"/>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22/11/17</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2C6B1FF6-39B9-40F5-8B67-33C6354A3D4F}" type="slidenum">
              <a:rPr kumimoji="0" lang="en-US" smtClean="0"/>
              <a:pPr eaLnBrk="1" latinLnBrk="0" hangingPunct="1"/>
              <a:t>‹#›</a:t>
            </a:fld>
            <a:endParaRPr kumimoji="0" lang="en-US" dirty="0">
              <a:solidFill>
                <a:schemeClr val="accent3">
                  <a:shade val="75000"/>
                </a:scheme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x-none"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x-none"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pPr eaLnBrk="1" latinLnBrk="0" hangingPunct="1"/>
            <a:fld id="{9D21D778-B565-4D7E-94D7-64010A445B68}" type="datetimeFigureOut">
              <a:rPr lang="en-US" smtClean="0"/>
              <a:pPr eaLnBrk="1" latinLnBrk="0" hangingPunct="1"/>
              <a:t>22/11/17</a:t>
            </a:fld>
            <a:endParaRPr lang="en-US"/>
          </a:p>
        </p:txBody>
      </p:sp>
      <p:sp>
        <p:nvSpPr>
          <p:cNvPr id="6" name="Footer Placeholder 5"/>
          <p:cNvSpPr>
            <a:spLocks noGrp="1"/>
          </p:cNvSpPr>
          <p:nvPr>
            <p:ph type="ftr" sz="quarter" idx="11"/>
          </p:nvPr>
        </p:nvSpPr>
        <p:spPr/>
        <p:txBody>
          <a:bodyPr/>
          <a:lstStyle/>
          <a:p>
            <a:endParaRPr kumimoji="0" lang="en-US" dirty="0"/>
          </a:p>
        </p:txBody>
      </p:sp>
      <p:sp>
        <p:nvSpPr>
          <p:cNvPr id="7" name="Slide Number Placeholder 6"/>
          <p:cNvSpPr>
            <a:spLocks noGrp="1"/>
          </p:cNvSpPr>
          <p:nvPr>
            <p:ph type="sldNum" sz="quarter" idx="12"/>
          </p:nvPr>
        </p:nvSpPr>
        <p:spPr/>
        <p:txBody>
          <a:bodyPr/>
          <a:lstStyle/>
          <a:p>
            <a:fld id="{2C6B1FF6-39B9-40F5-8B67-33C6354A3D4F}" type="slidenum">
              <a:rPr kumimoji="0" lang="en-US" smtClean="0"/>
              <a:pPr eaLnBrk="1" latinLnBrk="0" hangingPunct="1"/>
              <a:t>‹#›</a:t>
            </a:fld>
            <a:endParaRPr kumimoji="0"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x-none" smtClean="0"/>
              <a:t>Click to edit Master text styles</a:t>
            </a:r>
          </a:p>
          <a:p>
            <a:pPr lvl="1" eaLnBrk="1" latinLnBrk="0" hangingPunct="1"/>
            <a:r>
              <a:rPr lang="x-none" smtClean="0"/>
              <a:t>Second level</a:t>
            </a:r>
          </a:p>
          <a:p>
            <a:pPr lvl="2" eaLnBrk="1" latinLnBrk="0" hangingPunct="1"/>
            <a:r>
              <a:rPr lang="x-none" smtClean="0"/>
              <a:t>Third level</a:t>
            </a:r>
          </a:p>
          <a:p>
            <a:pPr lvl="3" eaLnBrk="1" latinLnBrk="0" hangingPunct="1"/>
            <a:r>
              <a:rPr lang="x-none" smtClean="0"/>
              <a:t>Fourth level</a:t>
            </a:r>
          </a:p>
          <a:p>
            <a:pPr lvl="4" eaLnBrk="1" latinLnBrk="0" hangingPunct="1"/>
            <a:r>
              <a:rPr lang="x-none"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x-none" smtClean="0"/>
              <a:t>Click to edit Master text styles</a:t>
            </a:r>
          </a:p>
          <a:p>
            <a:pPr lvl="1" eaLnBrk="1" latinLnBrk="0" hangingPunct="1"/>
            <a:r>
              <a:rPr lang="x-none" smtClean="0"/>
              <a:t>Second level</a:t>
            </a:r>
          </a:p>
          <a:p>
            <a:pPr lvl="2" eaLnBrk="1" latinLnBrk="0" hangingPunct="1"/>
            <a:r>
              <a:rPr lang="x-none" smtClean="0"/>
              <a:t>Third level</a:t>
            </a:r>
          </a:p>
          <a:p>
            <a:pPr lvl="3" eaLnBrk="1" latinLnBrk="0" hangingPunct="1"/>
            <a:r>
              <a:rPr lang="x-none" smtClean="0"/>
              <a:t>Fourth level</a:t>
            </a:r>
          </a:p>
          <a:p>
            <a:pPr lvl="4" eaLnBrk="1" latinLnBrk="0" hangingPunct="1"/>
            <a:r>
              <a:rPr lang="x-none"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x-none"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x-none" smtClean="0"/>
              <a:t>Click to edit Master text styles</a:t>
            </a:r>
          </a:p>
        </p:txBody>
      </p:sp>
      <p:sp>
        <p:nvSpPr>
          <p:cNvPr id="7" name="Date Placeholder 6"/>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22/11/17</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kumimoji="0"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x-none" smtClean="0"/>
              <a:t>Click to edit Master text styles</a:t>
            </a:r>
          </a:p>
          <a:p>
            <a:pPr lvl="1" eaLnBrk="1" latinLnBrk="0" hangingPunct="1"/>
            <a:r>
              <a:rPr lang="x-none" smtClean="0"/>
              <a:t>Second level</a:t>
            </a:r>
          </a:p>
          <a:p>
            <a:pPr lvl="2" eaLnBrk="1" latinLnBrk="0" hangingPunct="1"/>
            <a:r>
              <a:rPr lang="x-none" smtClean="0"/>
              <a:t>Third level</a:t>
            </a:r>
          </a:p>
          <a:p>
            <a:pPr lvl="3" eaLnBrk="1" latinLnBrk="0" hangingPunct="1"/>
            <a:r>
              <a:rPr lang="x-none" smtClean="0"/>
              <a:t>Fourth level</a:t>
            </a:r>
          </a:p>
          <a:p>
            <a:pPr lvl="4" eaLnBrk="1" latinLnBrk="0" hangingPunct="1"/>
            <a:r>
              <a:rPr lang="x-none"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x-none" smtClean="0"/>
              <a:t>Click to edit Master text styles</a:t>
            </a:r>
          </a:p>
          <a:p>
            <a:pPr lvl="1" eaLnBrk="1" latinLnBrk="0" hangingPunct="1"/>
            <a:r>
              <a:rPr lang="x-none" smtClean="0"/>
              <a:t>Second level</a:t>
            </a:r>
          </a:p>
          <a:p>
            <a:pPr lvl="2" eaLnBrk="1" latinLnBrk="0" hangingPunct="1"/>
            <a:r>
              <a:rPr lang="x-none" smtClean="0"/>
              <a:t>Third level</a:t>
            </a:r>
          </a:p>
          <a:p>
            <a:pPr lvl="3" eaLnBrk="1" latinLnBrk="0" hangingPunct="1"/>
            <a:r>
              <a:rPr lang="x-none" smtClean="0"/>
              <a:t>Fourth level</a:t>
            </a:r>
          </a:p>
          <a:p>
            <a:pPr lvl="4" eaLnBrk="1" latinLnBrk="0" hangingPunct="1"/>
            <a:r>
              <a:rPr lang="x-none"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pPr algn="ctr" eaLnBrk="1" latinLnBrk="0" hangingPunct="1"/>
            <a:fld id="{2C6B1FF6-39B9-40F5-8B67-33C6354A3D4F}" type="slidenum">
              <a:rPr kumimoji="0" lang="en-US" smtClean="0"/>
              <a:pPr algn="ctr" eaLnBrk="1" latinLnBrk="0" hangingPunct="1"/>
              <a:t>‹#›</a:t>
            </a:fld>
            <a:endParaRPr kumimoji="0" lang="en-US" dirty="0"/>
          </a:p>
        </p:txBody>
      </p:sp>
      <p:sp>
        <p:nvSpPr>
          <p:cNvPr id="23" name="Title 22"/>
          <p:cNvSpPr>
            <a:spLocks noGrp="1"/>
          </p:cNvSpPr>
          <p:nvPr>
            <p:ph type="title"/>
          </p:nvPr>
        </p:nvSpPr>
        <p:spPr/>
        <p:txBody>
          <a:bodyPr rtlCol="0" anchor="b" anchorCtr="0"/>
          <a:lstStyle/>
          <a:p>
            <a:r>
              <a:rPr kumimoji="0" lang="x-none"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x-none" smtClean="0"/>
              <a:t>Click to edit Master title style</a:t>
            </a:r>
            <a:endParaRPr kumimoji="0" lang="en-US"/>
          </a:p>
        </p:txBody>
      </p:sp>
      <p:sp>
        <p:nvSpPr>
          <p:cNvPr id="3" name="Date Placeholder 2"/>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22/11/17</a:t>
            </a:fld>
            <a:endParaRPr lang="en-US"/>
          </a:p>
        </p:txBody>
      </p:sp>
      <p:sp>
        <p:nvSpPr>
          <p:cNvPr id="4" name="Footer Placeholder 3"/>
          <p:cNvSpPr>
            <a:spLocks noGrp="1"/>
          </p:cNvSpPr>
          <p:nvPr>
            <p:ph type="ftr" sz="quarter" idx="11"/>
          </p:nvPr>
        </p:nvSpPr>
        <p:spPr/>
        <p:txBody>
          <a:bodyPr/>
          <a:lstStyle/>
          <a:p>
            <a:endParaRPr kumimoji="0" lang="en-US" dirty="0"/>
          </a:p>
        </p:txBody>
      </p:sp>
      <p:sp>
        <p:nvSpPr>
          <p:cNvPr id="5" name="Slide Number Placeholder 4"/>
          <p:cNvSpPr>
            <a:spLocks noGrp="1"/>
          </p:cNvSpPr>
          <p:nvPr>
            <p:ph type="sldNum" sz="quarter" idx="12"/>
          </p:nvPr>
        </p:nvSpPr>
        <p:spPr>
          <a:xfrm>
            <a:off x="4343400" y="1036020"/>
            <a:ext cx="457200" cy="441325"/>
          </a:xfrm>
        </p:spPr>
        <p:txBody>
          <a:bodyPr/>
          <a:lstStyle/>
          <a:p>
            <a:fld id="{2C6B1FF6-39B9-40F5-8B67-33C6354A3D4F}" type="slidenum">
              <a:rPr kumimoji="0" lang="en-US" smtClean="0"/>
              <a:pPr eaLnBrk="1" latinLnBrk="0" hangingPunct="1"/>
              <a:t>‹#›</a:t>
            </a:fld>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22/11/17</a:t>
            </a:fld>
            <a:endParaRPr lang="en-US"/>
          </a:p>
        </p:txBody>
      </p:sp>
      <p:sp>
        <p:nvSpPr>
          <p:cNvPr id="3" name="Footer Placeholder 2"/>
          <p:cNvSpPr>
            <a:spLocks noGrp="1"/>
          </p:cNvSpPr>
          <p:nvPr>
            <p:ph type="ftr" sz="quarter" idx="11"/>
          </p:nvPr>
        </p:nvSpPr>
        <p:spPr/>
        <p:txBody>
          <a:bodyPr/>
          <a:lstStyle/>
          <a:p>
            <a:endParaRPr kumimoji="0"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2C6B1FF6-39B9-40F5-8B67-33C6354A3D4F}" type="slidenum">
              <a:rPr kumimoji="0" lang="en-US" smtClean="0"/>
              <a:pPr eaLnBrk="1" latinLnBrk="0" hangingPunct="1"/>
              <a:t>‹#›</a:t>
            </a:fld>
            <a:endParaRPr kumimoji="0" lang="en-US" dirty="0">
              <a:solidFill>
                <a:srgbClr val="FFFFFF"/>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x-none"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x-none"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x-none" smtClean="0"/>
              <a:t>Click to edit Master text styles</a:t>
            </a:r>
          </a:p>
          <a:p>
            <a:pPr lvl="1" eaLnBrk="1" latinLnBrk="0" hangingPunct="1"/>
            <a:r>
              <a:rPr lang="x-none" smtClean="0"/>
              <a:t>Second level</a:t>
            </a:r>
          </a:p>
          <a:p>
            <a:pPr lvl="2" eaLnBrk="1" latinLnBrk="0" hangingPunct="1"/>
            <a:r>
              <a:rPr lang="x-none" smtClean="0"/>
              <a:t>Third level</a:t>
            </a:r>
          </a:p>
          <a:p>
            <a:pPr lvl="3" eaLnBrk="1" latinLnBrk="0" hangingPunct="1"/>
            <a:r>
              <a:rPr lang="x-none" smtClean="0"/>
              <a:t>Fourth level</a:t>
            </a:r>
          </a:p>
          <a:p>
            <a:pPr lvl="4" eaLnBrk="1" latinLnBrk="0" hangingPunct="1"/>
            <a:r>
              <a:rPr lang="x-none"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2C6B1FF6-39B9-40F5-8B67-33C6354A3D4F}" type="slidenum">
              <a:rPr kumimoji="0" lang="en-US" smtClean="0"/>
              <a:pPr eaLnBrk="1" latinLnBrk="0" hangingPunct="1"/>
              <a:t>‹#›</a:t>
            </a:fld>
            <a:endParaRPr kumimoji="0" lang="en-US" dirty="0">
              <a:solidFill>
                <a:schemeClr val="accent3">
                  <a:shade val="75000"/>
                </a:scheme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22/11/17</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2C6B1FF6-39B9-40F5-8B67-33C6354A3D4F}" type="slidenum">
              <a:rPr kumimoji="0" lang="en-US" smtClean="0"/>
              <a:pPr eaLnBrk="1" latinLnBrk="0" hangingPunct="1"/>
              <a:t>‹#›</a:t>
            </a:fld>
            <a:endParaRPr kumimoji="0" lang="en-US" dirty="0"/>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x-none"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x-none" smtClean="0"/>
              <a:t>Drag picture to placeholder or click icon to add</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x-none"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pPr eaLnBrk="1" latinLnBrk="0" hangingPunct="1"/>
            <a:fld id="{9D21D778-B565-4D7E-94D7-64010A445B68}" type="datetimeFigureOut">
              <a:rPr lang="en-US" smtClean="0"/>
              <a:pPr eaLnBrk="1" latinLnBrk="0" hangingPunct="1"/>
              <a:t>22/11/17</a:t>
            </a:fld>
            <a:endParaRPr lang="en-US" dirty="0"/>
          </a:p>
        </p:txBody>
      </p:sp>
      <p:sp>
        <p:nvSpPr>
          <p:cNvPr id="6" name="Footer Placeholder 5"/>
          <p:cNvSpPr>
            <a:spLocks noGrp="1"/>
          </p:cNvSpPr>
          <p:nvPr>
            <p:ph type="ftr" sz="quarter" idx="11"/>
          </p:nvPr>
        </p:nvSpPr>
        <p:spPr>
          <a:xfrm>
            <a:off x="301752" y="6410848"/>
            <a:ext cx="3584448" cy="365760"/>
          </a:xfrm>
        </p:spPr>
        <p:txBody>
          <a:bodyPr/>
          <a:lstStyle/>
          <a:p>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x-none"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x-none" smtClean="0"/>
              <a:t>Click to edit Master text styles</a:t>
            </a:r>
          </a:p>
          <a:p>
            <a:pPr lvl="1" eaLnBrk="1" latinLnBrk="0" hangingPunct="1"/>
            <a:r>
              <a:rPr lang="x-none" smtClean="0"/>
              <a:t>Second level</a:t>
            </a:r>
          </a:p>
          <a:p>
            <a:pPr lvl="2" eaLnBrk="1" latinLnBrk="0" hangingPunct="1"/>
            <a:r>
              <a:rPr lang="x-none" smtClean="0"/>
              <a:t>Third level</a:t>
            </a:r>
          </a:p>
          <a:p>
            <a:pPr lvl="3" eaLnBrk="1" latinLnBrk="0" hangingPunct="1"/>
            <a:r>
              <a:rPr lang="x-none" smtClean="0"/>
              <a:t>Fourth level</a:t>
            </a:r>
          </a:p>
          <a:p>
            <a:pPr lvl="4" eaLnBrk="1" latinLnBrk="0" hangingPunct="1"/>
            <a:r>
              <a:rPr lang="x-none" smtClean="0"/>
              <a:t>Fifth level</a:t>
            </a:r>
            <a:endParaRPr kumimoji="0" lang="en-US"/>
          </a:p>
        </p:txBody>
      </p:sp>
      <p:sp>
        <p:nvSpPr>
          <p:cNvPr id="4" name="Date Placeholder 3"/>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22/11/17</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2C6B1FF6-39B9-40F5-8B67-33C6354A3D4F}" type="slidenum">
              <a:rPr kumimoji="0" lang="en-US" smtClean="0"/>
              <a:pPr eaLnBrk="1" latinLnBrk="0" hangingPunct="1"/>
              <a:t>‹#›</a:t>
            </a:fld>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2C6B1FF6-39B9-40F5-8B67-33C6354A3D4F}" type="slidenum">
              <a:rPr kumimoji="0" lang="en-US" smtClean="0"/>
              <a:pPr eaLnBrk="1" latinLnBrk="0" hangingPunct="1"/>
              <a:t>‹#›</a:t>
            </a:fld>
            <a:endParaRPr kumimoji="0" lang="en-US" dirty="0"/>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x-none" smtClean="0"/>
              <a:t>Click to edit Master text styles</a:t>
            </a:r>
          </a:p>
          <a:p>
            <a:pPr lvl="1" eaLnBrk="1" latinLnBrk="0" hangingPunct="1"/>
            <a:r>
              <a:rPr lang="x-none" smtClean="0"/>
              <a:t>Second level</a:t>
            </a:r>
          </a:p>
          <a:p>
            <a:pPr lvl="2" eaLnBrk="1" latinLnBrk="0" hangingPunct="1"/>
            <a:r>
              <a:rPr lang="x-none" smtClean="0"/>
              <a:t>Third level</a:t>
            </a:r>
          </a:p>
          <a:p>
            <a:pPr lvl="3" eaLnBrk="1" latinLnBrk="0" hangingPunct="1"/>
            <a:r>
              <a:rPr lang="x-none" smtClean="0"/>
              <a:t>Fourth level</a:t>
            </a:r>
          </a:p>
          <a:p>
            <a:pPr lvl="4" eaLnBrk="1" latinLnBrk="0" hangingPunct="1"/>
            <a:r>
              <a:rPr lang="x-none" smtClean="0"/>
              <a:t>Fifth level</a:t>
            </a:r>
            <a:endParaRPr kumimoji="0" lang="en-US"/>
          </a:p>
        </p:txBody>
      </p:sp>
      <p:sp>
        <p:nvSpPr>
          <p:cNvPr id="4" name="Date Placeholder 3"/>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22/11/17</a:t>
            </a:fld>
            <a:endParaRPr lang="en-US"/>
          </a:p>
        </p:txBody>
      </p:sp>
      <p:sp>
        <p:nvSpPr>
          <p:cNvPr id="5" name="Footer Placeholder 4"/>
          <p:cNvSpPr>
            <a:spLocks noGrp="1"/>
          </p:cNvSpPr>
          <p:nvPr>
            <p:ph type="ftr" sz="quarter" idx="11"/>
          </p:nvPr>
        </p:nvSpPr>
        <p:spPr/>
        <p:txBody>
          <a:bodyPr/>
          <a:lstStyle/>
          <a:p>
            <a:endParaRPr kumimoji="0"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x-none"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pPr algn="r" eaLnBrk="1" latinLnBrk="0" hangingPunct="1"/>
            <a:fld id="{9D21D778-B565-4D7E-94D7-64010A445B68}" type="datetimeFigureOut">
              <a:rPr lang="en-US" smtClean="0"/>
              <a:pPr algn="r" eaLnBrk="1" latinLnBrk="0" hangingPunct="1"/>
              <a:t>22/11/17</a:t>
            </a:fld>
            <a:endParaRPr lang="en-US" sz="1400" dirty="0">
              <a:solidFill>
                <a:srgbClr val="FFFFFF"/>
              </a:solidFill>
            </a:endParaRPr>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pPr algn="l" eaLnBrk="1" latinLnBrk="0" hangingPunct="1"/>
            <a:endParaRPr kumimoji="0" lang="en-US" dirty="0">
              <a:solidFill>
                <a:srgbClr val="FFFFFF"/>
              </a:solidFill>
            </a:endParaRPr>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pPr algn="ctr" eaLnBrk="1" latinLnBrk="0" hangingPunct="1"/>
            <a:fld id="{2C6B1FF6-39B9-40F5-8B67-33C6354A3D4F}" type="slidenum">
              <a:rPr kumimoji="0" lang="en-US" smtClean="0"/>
              <a:pPr algn="ctr" eaLnBrk="1" latinLnBrk="0" hangingPunct="1"/>
              <a:t>‹#›</a:t>
            </a:fld>
            <a:endParaRPr kumimoji="0" lang="en-US" sz="1600" dirty="0">
              <a:solidFill>
                <a:schemeClr val="accent3">
                  <a:shade val="75000"/>
                </a:scheme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x-none"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x-none" smtClean="0"/>
              <a:t>Click to edit Master text styles</a:t>
            </a:r>
          </a:p>
          <a:p>
            <a:pPr lvl="1" eaLnBrk="1" latinLnBrk="0" hangingPunct="1"/>
            <a:r>
              <a:rPr kumimoji="0" lang="x-none" smtClean="0"/>
              <a:t>Second level</a:t>
            </a:r>
          </a:p>
          <a:p>
            <a:pPr lvl="2" eaLnBrk="1" latinLnBrk="0" hangingPunct="1"/>
            <a:r>
              <a:rPr kumimoji="0" lang="x-none" smtClean="0"/>
              <a:t>Third level</a:t>
            </a:r>
          </a:p>
          <a:p>
            <a:pPr lvl="3" eaLnBrk="1" latinLnBrk="0" hangingPunct="1"/>
            <a:r>
              <a:rPr kumimoji="0" lang="x-none" smtClean="0"/>
              <a:t>Fourth level</a:t>
            </a:r>
          </a:p>
          <a:p>
            <a:pPr lvl="4" eaLnBrk="1" latinLnBrk="0" hangingPunct="1"/>
            <a:r>
              <a:rPr kumimoji="0" lang="x-none"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Iefq75ndocc"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lstStyle/>
          <a:p>
            <a:endParaRPr lang="en-GB"/>
          </a:p>
        </p:txBody>
      </p:sp>
      <p:sp>
        <p:nvSpPr>
          <p:cNvPr id="3" name="Title 2"/>
          <p:cNvSpPr>
            <a:spLocks noGrp="1"/>
          </p:cNvSpPr>
          <p:nvPr>
            <p:ph type="ctrTitle"/>
          </p:nvPr>
        </p:nvSpPr>
        <p:spPr/>
        <p:txBody>
          <a:bodyPr/>
          <a:lstStyle/>
          <a:p>
            <a:r>
              <a:rPr lang="en-GB" dirty="0" smtClean="0"/>
              <a:t>Myth &amp; History</a:t>
            </a:r>
            <a:br>
              <a:rPr lang="en-GB" dirty="0" smtClean="0"/>
            </a:br>
            <a:endParaRPr lang="en-GB" dirty="0"/>
          </a:p>
        </p:txBody>
      </p:sp>
    </p:spTree>
    <p:extLst>
      <p:ext uri="{BB962C8B-B14F-4D97-AF65-F5344CB8AC3E}">
        <p14:creationId xmlns:p14="http://schemas.microsoft.com/office/powerpoint/2010/main" val="26275852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Myth Vs. History</a:t>
            </a:r>
            <a:endParaRPr lang="en-GB" dirty="0"/>
          </a:p>
        </p:txBody>
      </p:sp>
      <p:sp>
        <p:nvSpPr>
          <p:cNvPr id="3" name="Content Placeholder 2"/>
          <p:cNvSpPr>
            <a:spLocks noGrp="1"/>
          </p:cNvSpPr>
          <p:nvPr>
            <p:ph sz="quarter" idx="1"/>
          </p:nvPr>
        </p:nvSpPr>
        <p:spPr/>
        <p:txBody>
          <a:bodyPr/>
          <a:lstStyle/>
          <a:p>
            <a:pPr marL="0" indent="0">
              <a:buNone/>
            </a:pPr>
            <a:r>
              <a:rPr lang="en-GB" i="1" dirty="0" smtClean="0"/>
              <a:t>Logos</a:t>
            </a:r>
            <a:r>
              <a:rPr lang="en-GB" dirty="0" smtClean="0"/>
              <a:t> </a:t>
            </a:r>
            <a:r>
              <a:rPr lang="en-GB" dirty="0" err="1" smtClean="0"/>
              <a:t>vs</a:t>
            </a:r>
            <a:r>
              <a:rPr lang="en-GB" dirty="0" smtClean="0"/>
              <a:t> </a:t>
            </a:r>
            <a:r>
              <a:rPr lang="en-GB" i="1" dirty="0" err="1" smtClean="0"/>
              <a:t>mythos</a:t>
            </a:r>
            <a:r>
              <a:rPr lang="en-GB" i="1" dirty="0" smtClean="0"/>
              <a:t> </a:t>
            </a:r>
          </a:p>
          <a:p>
            <a:pPr marL="0" indent="0">
              <a:buNone/>
            </a:pPr>
            <a:endParaRPr lang="en-GB" i="1" dirty="0" smtClean="0"/>
          </a:p>
          <a:p>
            <a:r>
              <a:rPr lang="en-GB" dirty="0" smtClean="0"/>
              <a:t>Is commonly phrased as art </a:t>
            </a:r>
            <a:r>
              <a:rPr lang="en-GB" dirty="0" err="1" smtClean="0"/>
              <a:t>vs</a:t>
            </a:r>
            <a:r>
              <a:rPr lang="en-GB" dirty="0" smtClean="0"/>
              <a:t> science, fiction </a:t>
            </a:r>
            <a:r>
              <a:rPr lang="en-GB" dirty="0" err="1" smtClean="0"/>
              <a:t>vs</a:t>
            </a:r>
            <a:r>
              <a:rPr lang="en-GB" dirty="0" smtClean="0"/>
              <a:t> fact. </a:t>
            </a:r>
            <a:r>
              <a:rPr lang="en-GB" dirty="0" err="1"/>
              <a:t>m</a:t>
            </a:r>
            <a:r>
              <a:rPr lang="en-GB" dirty="0" err="1" smtClean="0"/>
              <a:t>ythos</a:t>
            </a:r>
            <a:r>
              <a:rPr lang="en-GB" dirty="0" smtClean="0"/>
              <a:t> is irrational, logos is rational. </a:t>
            </a:r>
            <a:endParaRPr lang="en-GB" dirty="0"/>
          </a:p>
          <a:p>
            <a:pPr marL="0" indent="0">
              <a:buNone/>
            </a:pPr>
            <a:endParaRPr lang="en-GB" i="1" dirty="0"/>
          </a:p>
          <a:p>
            <a:pPr marL="0" indent="0">
              <a:buNone/>
            </a:pPr>
            <a:r>
              <a:rPr lang="en-GB" dirty="0" smtClean="0"/>
              <a:t>Assumptions: History is “true” (but it’s not)</a:t>
            </a:r>
          </a:p>
          <a:p>
            <a:pPr marL="0" indent="0">
              <a:buNone/>
            </a:pPr>
            <a:r>
              <a:rPr lang="en-GB" dirty="0" smtClean="0"/>
              <a:t>History is objective (but it’s not)</a:t>
            </a:r>
          </a:p>
          <a:p>
            <a:pPr marL="0" indent="0">
              <a:buNone/>
            </a:pPr>
            <a:r>
              <a:rPr lang="en-GB" dirty="0" smtClean="0"/>
              <a:t>It’s factual (but it’s not)</a:t>
            </a:r>
          </a:p>
          <a:p>
            <a:pPr marL="0" indent="0">
              <a:buNone/>
            </a:pPr>
            <a:endParaRPr lang="en-GB" dirty="0"/>
          </a:p>
        </p:txBody>
      </p:sp>
    </p:spTree>
    <p:extLst>
      <p:ext uri="{BB962C8B-B14F-4D97-AF65-F5344CB8AC3E}">
        <p14:creationId xmlns:p14="http://schemas.microsoft.com/office/powerpoint/2010/main" val="39390972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Definitions</a:t>
            </a:r>
            <a:endParaRPr lang="en-GB" dirty="0"/>
          </a:p>
        </p:txBody>
      </p:sp>
      <p:sp>
        <p:nvSpPr>
          <p:cNvPr id="3" name="Content Placeholder 2"/>
          <p:cNvSpPr>
            <a:spLocks noGrp="1"/>
          </p:cNvSpPr>
          <p:nvPr>
            <p:ph sz="quarter" idx="1"/>
          </p:nvPr>
        </p:nvSpPr>
        <p:spPr/>
        <p:txBody>
          <a:bodyPr>
            <a:normAutofit fontScale="92500" lnSpcReduction="10000"/>
          </a:bodyPr>
          <a:lstStyle/>
          <a:p>
            <a:pPr marL="0" indent="0">
              <a:buNone/>
            </a:pPr>
            <a:r>
              <a:rPr lang="en-GB" i="1" dirty="0"/>
              <a:t>Logos</a:t>
            </a:r>
            <a:r>
              <a:rPr lang="en-GB" dirty="0"/>
              <a:t>: versed in tales or stories</a:t>
            </a:r>
          </a:p>
          <a:p>
            <a:pPr marL="0" indent="0">
              <a:buNone/>
            </a:pPr>
            <a:r>
              <a:rPr lang="en-GB" dirty="0"/>
              <a:t>generally, learned, erudite,</a:t>
            </a:r>
          </a:p>
          <a:p>
            <a:pPr marL="0" indent="0">
              <a:buNone/>
            </a:pPr>
            <a:r>
              <a:rPr lang="en-GB" dirty="0"/>
              <a:t>skilled in words, eloquent</a:t>
            </a:r>
          </a:p>
          <a:p>
            <a:pPr marL="0" indent="0">
              <a:buNone/>
            </a:pPr>
            <a:r>
              <a:rPr lang="en-GB" dirty="0" smtClean="0"/>
              <a:t>Oracular</a:t>
            </a:r>
          </a:p>
          <a:p>
            <a:pPr marL="0" indent="0">
              <a:buNone/>
            </a:pPr>
            <a:endParaRPr lang="en-GB" dirty="0"/>
          </a:p>
          <a:p>
            <a:pPr marL="0" indent="0">
              <a:buNone/>
            </a:pPr>
            <a:r>
              <a:rPr lang="el-GR" dirty="0" smtClean="0"/>
              <a:t>μῦθος</a:t>
            </a:r>
            <a:r>
              <a:rPr lang="el-GR" i="1" dirty="0" smtClean="0"/>
              <a:t> </a:t>
            </a:r>
            <a:r>
              <a:rPr lang="en-GB" i="1" dirty="0" err="1" smtClean="0"/>
              <a:t>mythos</a:t>
            </a:r>
            <a:r>
              <a:rPr lang="en-GB" dirty="0" smtClean="0"/>
              <a:t>: speech, things said; fact, matter; counsel, advice; unspoken words, things thought; talk of men (rumours); tale, story, narrative, </a:t>
            </a:r>
          </a:p>
          <a:p>
            <a:pPr marL="0" indent="0">
              <a:buNone/>
            </a:pPr>
            <a:endParaRPr lang="en-GB" dirty="0"/>
          </a:p>
          <a:p>
            <a:pPr marL="0" indent="0">
              <a:buNone/>
            </a:pPr>
            <a:r>
              <a:rPr lang="en-GB" dirty="0" err="1"/>
              <a:t>Mythos</a:t>
            </a:r>
            <a:r>
              <a:rPr lang="en-GB" dirty="0"/>
              <a:t> and logos are not used in texts such as the </a:t>
            </a:r>
            <a:r>
              <a:rPr lang="en-GB" i="1" dirty="0"/>
              <a:t>Iliad</a:t>
            </a:r>
            <a:r>
              <a:rPr lang="en-GB" dirty="0"/>
              <a:t> to distinguish truth/lies fact/fiction. </a:t>
            </a:r>
          </a:p>
          <a:p>
            <a:pPr marL="0" indent="0">
              <a:buNone/>
            </a:pPr>
            <a:endParaRPr lang="en-GB" dirty="0" smtClean="0"/>
          </a:p>
        </p:txBody>
      </p:sp>
    </p:spTree>
    <p:extLst>
      <p:ext uri="{BB962C8B-B14F-4D97-AF65-F5344CB8AC3E}">
        <p14:creationId xmlns:p14="http://schemas.microsoft.com/office/powerpoint/2010/main" val="35777935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Hecataeus</a:t>
            </a:r>
            <a:r>
              <a:rPr lang="en-GB" dirty="0" smtClean="0"/>
              <a:t> of Miletus (</a:t>
            </a:r>
            <a:r>
              <a:rPr lang="pt-BR" dirty="0"/>
              <a:t>550 </a:t>
            </a:r>
            <a:r>
              <a:rPr lang="pt-BR" dirty="0" smtClean="0"/>
              <a:t>BCE </a:t>
            </a:r>
            <a:r>
              <a:rPr lang="pt-BR" dirty="0"/>
              <a:t>– </a:t>
            </a:r>
            <a:r>
              <a:rPr lang="pt-BR" dirty="0" smtClean="0"/>
              <a:t>~476 BCE)</a:t>
            </a:r>
            <a:endParaRPr lang="en-GB" dirty="0"/>
          </a:p>
        </p:txBody>
      </p:sp>
      <p:sp>
        <p:nvSpPr>
          <p:cNvPr id="3" name="Content Placeholder 2"/>
          <p:cNvSpPr>
            <a:spLocks noGrp="1"/>
          </p:cNvSpPr>
          <p:nvPr>
            <p:ph sz="quarter" idx="1"/>
          </p:nvPr>
        </p:nvSpPr>
        <p:spPr/>
        <p:txBody>
          <a:bodyPr/>
          <a:lstStyle/>
          <a:p>
            <a:r>
              <a:rPr lang="en-GB" dirty="0" smtClean="0"/>
              <a:t>Talks about the myth of Herakles and Cerberus.</a:t>
            </a:r>
          </a:p>
          <a:p>
            <a:r>
              <a:rPr lang="en-GB" dirty="0" smtClean="0"/>
              <a:t>Suggests that the truth of the matter is that there was a giant snake called ‘the hound of Hades’ and this is what Herakles encountered. </a:t>
            </a:r>
          </a:p>
          <a:p>
            <a:r>
              <a:rPr lang="en-GB" dirty="0" smtClean="0"/>
              <a:t>But he’s still okay with the existence of Herakles</a:t>
            </a:r>
          </a:p>
          <a:p>
            <a:r>
              <a:rPr lang="en-GB" dirty="0" smtClean="0"/>
              <a:t>And the performance of the 12 labours</a:t>
            </a:r>
          </a:p>
          <a:p>
            <a:endParaRPr lang="en-GB" dirty="0"/>
          </a:p>
        </p:txBody>
      </p:sp>
    </p:spTree>
    <p:extLst>
      <p:ext uri="{BB962C8B-B14F-4D97-AF65-F5344CB8AC3E}">
        <p14:creationId xmlns:p14="http://schemas.microsoft.com/office/powerpoint/2010/main" val="36135389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Herodotus (5</a:t>
            </a:r>
            <a:r>
              <a:rPr lang="en-GB" baseline="30000" dirty="0" smtClean="0"/>
              <a:t>th</a:t>
            </a:r>
            <a:r>
              <a:rPr lang="en-GB" dirty="0" smtClean="0"/>
              <a:t> C. BCE)</a:t>
            </a:r>
            <a:endParaRPr lang="en-GB" dirty="0"/>
          </a:p>
        </p:txBody>
      </p:sp>
      <p:sp>
        <p:nvSpPr>
          <p:cNvPr id="3" name="Content Placeholder 2"/>
          <p:cNvSpPr>
            <a:spLocks noGrp="1"/>
          </p:cNvSpPr>
          <p:nvPr>
            <p:ph sz="quarter" idx="1"/>
          </p:nvPr>
        </p:nvSpPr>
        <p:spPr/>
        <p:txBody>
          <a:bodyPr>
            <a:normAutofit/>
          </a:bodyPr>
          <a:lstStyle/>
          <a:p>
            <a:pPr marL="0" indent="0">
              <a:buNone/>
            </a:pPr>
            <a:r>
              <a:rPr lang="en-GB" sz="2800" dirty="0" smtClean="0"/>
              <a:t>He wants to give an account of the start of the Greco-Persian wars. Where does he start? </a:t>
            </a:r>
          </a:p>
          <a:p>
            <a:pPr marL="0" indent="0">
              <a:buNone/>
            </a:pPr>
            <a:endParaRPr lang="en-GB" sz="2800" dirty="0" smtClean="0"/>
          </a:p>
          <a:p>
            <a:pPr marL="0" indent="0">
              <a:buNone/>
            </a:pPr>
            <a:r>
              <a:rPr lang="en-GB" sz="2800" dirty="0" smtClean="0"/>
              <a:t>The Persian </a:t>
            </a:r>
            <a:r>
              <a:rPr lang="el-GR" sz="2800" dirty="0"/>
              <a:t>Λ</a:t>
            </a:r>
            <a:r>
              <a:rPr lang="en-US" sz="2800" dirty="0" err="1"/>
              <a:t>όγιοι</a:t>
            </a:r>
            <a:r>
              <a:rPr lang="en-US" sz="2800" dirty="0"/>
              <a:t> (</a:t>
            </a:r>
            <a:r>
              <a:rPr lang="en-US" sz="2800" i="1" dirty="0" err="1"/>
              <a:t>logioi</a:t>
            </a:r>
            <a:r>
              <a:rPr lang="en-US" sz="2800" dirty="0"/>
              <a:t>)</a:t>
            </a:r>
            <a:endParaRPr lang="en-GB" sz="2800" dirty="0"/>
          </a:p>
          <a:p>
            <a:pPr marL="0" indent="0">
              <a:buNone/>
            </a:pPr>
            <a:endParaRPr lang="en-GB" sz="2800" dirty="0" smtClean="0"/>
          </a:p>
          <a:p>
            <a:pPr marL="0" indent="0">
              <a:buNone/>
            </a:pPr>
            <a:r>
              <a:rPr lang="en-GB" sz="2800" dirty="0" smtClean="0"/>
              <a:t>The Persian Storytellers</a:t>
            </a:r>
            <a:r>
              <a:rPr lang="is-IS" sz="2800" dirty="0" smtClean="0"/>
              <a:t>…</a:t>
            </a:r>
          </a:p>
          <a:p>
            <a:pPr marL="0" indent="0">
              <a:buNone/>
            </a:pPr>
            <a:r>
              <a:rPr lang="is-IS" sz="2800" i="1" dirty="0" smtClean="0"/>
              <a:t>or</a:t>
            </a:r>
            <a:endParaRPr lang="is-IS" sz="2800" i="1" dirty="0"/>
          </a:p>
          <a:p>
            <a:pPr marL="0" indent="0">
              <a:buNone/>
            </a:pPr>
            <a:r>
              <a:rPr lang="en-US" dirty="0"/>
              <a:t>The Persian learned </a:t>
            </a:r>
            <a:r>
              <a:rPr lang="en-US" dirty="0" smtClean="0"/>
              <a:t>men</a:t>
            </a:r>
            <a:r>
              <a:rPr lang="is-IS" dirty="0" smtClean="0"/>
              <a:t>…</a:t>
            </a:r>
            <a:endParaRPr lang="en-US" dirty="0" smtClean="0"/>
          </a:p>
        </p:txBody>
      </p:sp>
    </p:spTree>
    <p:extLst>
      <p:ext uri="{BB962C8B-B14F-4D97-AF65-F5344CB8AC3E}">
        <p14:creationId xmlns:p14="http://schemas.microsoft.com/office/powerpoint/2010/main" val="17009975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Herodotus</a:t>
            </a:r>
            <a:endParaRPr lang="en-GB" dirty="0"/>
          </a:p>
        </p:txBody>
      </p:sp>
      <p:sp>
        <p:nvSpPr>
          <p:cNvPr id="3" name="Content Placeholder 2"/>
          <p:cNvSpPr>
            <a:spLocks noGrp="1"/>
          </p:cNvSpPr>
          <p:nvPr>
            <p:ph sz="quarter" idx="1"/>
          </p:nvPr>
        </p:nvSpPr>
        <p:spPr/>
        <p:txBody>
          <a:bodyPr>
            <a:normAutofit fontScale="92500" lnSpcReduction="10000"/>
          </a:bodyPr>
          <a:lstStyle/>
          <a:p>
            <a:r>
              <a:rPr lang="en-GB" dirty="0" smtClean="0"/>
              <a:t>The beginning that he gives is in what we would consider myth: the abduction of Io, Europa (though by humans, not gods), then Medea, then Helen – ‘</a:t>
            </a:r>
            <a:r>
              <a:rPr lang="en-US" dirty="0"/>
              <a:t>Then (they </a:t>
            </a:r>
            <a:r>
              <a:rPr lang="en-US" dirty="0" smtClean="0"/>
              <a:t>say </a:t>
            </a:r>
            <a:r>
              <a:rPr lang="en-US" i="1" dirty="0" err="1" smtClean="0"/>
              <a:t>λέγω</a:t>
            </a:r>
            <a:r>
              <a:rPr lang="en-US" dirty="0"/>
              <a:t>), in the second generation after this, </a:t>
            </a:r>
            <a:r>
              <a:rPr lang="en-US" dirty="0" err="1"/>
              <a:t>Alexandrus</a:t>
            </a:r>
            <a:r>
              <a:rPr lang="en-US" dirty="0"/>
              <a:t>, son of Priam, who had heard this tale, decided to get himself a wife from Hellas by capture; for he was confident that he would not suffer punishment</a:t>
            </a:r>
            <a:r>
              <a:rPr lang="en-US" dirty="0" smtClean="0"/>
              <a:t>.’</a:t>
            </a:r>
            <a:endParaRPr lang="en-GB" dirty="0"/>
          </a:p>
          <a:p>
            <a:endParaRPr lang="en-GB" dirty="0" smtClean="0"/>
          </a:p>
          <a:p>
            <a:r>
              <a:rPr lang="en-GB" dirty="0" smtClean="0"/>
              <a:t>Herodotus includes this information</a:t>
            </a:r>
          </a:p>
          <a:p>
            <a:r>
              <a:rPr lang="en-GB" dirty="0" smtClean="0"/>
              <a:t>But disassociates himself from it</a:t>
            </a:r>
          </a:p>
          <a:p>
            <a:r>
              <a:rPr lang="en-GB" i="1" dirty="0" smtClean="0"/>
              <a:t>They say</a:t>
            </a:r>
            <a:r>
              <a:rPr lang="en-GB" dirty="0" smtClean="0"/>
              <a:t>,</a:t>
            </a:r>
            <a:r>
              <a:rPr lang="en-GB" i="1" dirty="0" smtClean="0"/>
              <a:t> they say</a:t>
            </a:r>
            <a:r>
              <a:rPr lang="en-GB" dirty="0" smtClean="0"/>
              <a:t>,</a:t>
            </a:r>
            <a:r>
              <a:rPr lang="en-GB" i="1" dirty="0" smtClean="0"/>
              <a:t> they say.</a:t>
            </a:r>
          </a:p>
          <a:p>
            <a:endParaRPr lang="en-GB" i="1" dirty="0" smtClean="0"/>
          </a:p>
          <a:p>
            <a:endParaRPr lang="en-GB" i="1" dirty="0"/>
          </a:p>
          <a:p>
            <a:endParaRPr lang="en-GB" i="1" dirty="0"/>
          </a:p>
        </p:txBody>
      </p:sp>
    </p:spTree>
    <p:extLst>
      <p:ext uri="{BB962C8B-B14F-4D97-AF65-F5344CB8AC3E}">
        <p14:creationId xmlns:p14="http://schemas.microsoft.com/office/powerpoint/2010/main" val="34703707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Herodotus</a:t>
            </a:r>
            <a:endParaRPr lang="en-GB" dirty="0"/>
          </a:p>
        </p:txBody>
      </p:sp>
      <p:sp>
        <p:nvSpPr>
          <p:cNvPr id="3" name="Content Placeholder 2"/>
          <p:cNvSpPr>
            <a:spLocks noGrp="1"/>
          </p:cNvSpPr>
          <p:nvPr>
            <p:ph sz="quarter" idx="1"/>
          </p:nvPr>
        </p:nvSpPr>
        <p:spPr/>
        <p:txBody>
          <a:bodyPr>
            <a:normAutofit lnSpcReduction="10000"/>
          </a:bodyPr>
          <a:lstStyle/>
          <a:p>
            <a:pPr marL="0" indent="0">
              <a:buNone/>
            </a:pPr>
            <a:r>
              <a:rPr lang="en-GB" dirty="0" smtClean="0"/>
              <a:t>This is what the Persians </a:t>
            </a:r>
            <a:r>
              <a:rPr lang="en-GB" dirty="0"/>
              <a:t>and the </a:t>
            </a:r>
            <a:r>
              <a:rPr lang="en-GB" dirty="0" smtClean="0"/>
              <a:t>Phoenicians say (</a:t>
            </a:r>
            <a:r>
              <a:rPr lang="el-GR" dirty="0" smtClean="0"/>
              <a:t>λέγουσι)</a:t>
            </a:r>
            <a:r>
              <a:rPr lang="en-GB" dirty="0" smtClean="0"/>
              <a:t>. </a:t>
            </a:r>
            <a:r>
              <a:rPr lang="en-GB" dirty="0"/>
              <a:t>For my part, I shall not </a:t>
            </a:r>
            <a:r>
              <a:rPr lang="en-GB" dirty="0" smtClean="0"/>
              <a:t>say (</a:t>
            </a:r>
            <a:r>
              <a:rPr lang="el-GR" dirty="0" smtClean="0"/>
              <a:t>ἐρέων)</a:t>
            </a:r>
            <a:r>
              <a:rPr lang="en-GB" dirty="0" smtClean="0"/>
              <a:t> </a:t>
            </a:r>
            <a:r>
              <a:rPr lang="en-GB" dirty="0"/>
              <a:t>that this or that </a:t>
            </a:r>
            <a:r>
              <a:rPr lang="en-GB" dirty="0" smtClean="0"/>
              <a:t>is the case, </a:t>
            </a:r>
            <a:r>
              <a:rPr lang="en-GB" dirty="0"/>
              <a:t>but I shall </a:t>
            </a:r>
            <a:r>
              <a:rPr lang="en-GB" dirty="0" smtClean="0"/>
              <a:t>begin with </a:t>
            </a:r>
            <a:r>
              <a:rPr lang="en-GB" dirty="0"/>
              <a:t>the one who I myself know did the Greeks unjust deeds, and thus proceed with my </a:t>
            </a:r>
            <a:r>
              <a:rPr lang="en-GB" dirty="0" smtClean="0"/>
              <a:t>history (</a:t>
            </a:r>
            <a:r>
              <a:rPr lang="el-GR" dirty="0" smtClean="0"/>
              <a:t>λόγος)</a:t>
            </a:r>
            <a:r>
              <a:rPr lang="en-GB" dirty="0" smtClean="0"/>
              <a:t>, </a:t>
            </a:r>
            <a:r>
              <a:rPr lang="en-GB" dirty="0"/>
              <a:t>and speak of small and great cities of men alike. </a:t>
            </a:r>
            <a:endParaRPr lang="en-GB" dirty="0" smtClean="0"/>
          </a:p>
          <a:p>
            <a:pPr marL="0" indent="0">
              <a:buNone/>
            </a:pPr>
            <a:r>
              <a:rPr lang="en-GB" dirty="0" smtClean="0"/>
              <a:t>1.5.</a:t>
            </a:r>
          </a:p>
          <a:p>
            <a:pPr marL="0" indent="0">
              <a:buNone/>
            </a:pPr>
            <a:endParaRPr lang="en-GB" dirty="0"/>
          </a:p>
          <a:p>
            <a:r>
              <a:rPr lang="en-GB" dirty="0" smtClean="0"/>
              <a:t>He’s not discounting this story, he’s just saying he’s going to start from what he can himself verify or is sure of. </a:t>
            </a:r>
            <a:endParaRPr lang="en-GB" dirty="0"/>
          </a:p>
        </p:txBody>
      </p:sp>
    </p:spTree>
    <p:extLst>
      <p:ext uri="{BB962C8B-B14F-4D97-AF65-F5344CB8AC3E}">
        <p14:creationId xmlns:p14="http://schemas.microsoft.com/office/powerpoint/2010/main" val="4025257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Herodotus</a:t>
            </a:r>
            <a:endParaRPr lang="en-GB" dirty="0"/>
          </a:p>
        </p:txBody>
      </p:sp>
      <p:sp>
        <p:nvSpPr>
          <p:cNvPr id="3" name="Content Placeholder 2"/>
          <p:cNvSpPr>
            <a:spLocks noGrp="1"/>
          </p:cNvSpPr>
          <p:nvPr>
            <p:ph sz="quarter" idx="1"/>
          </p:nvPr>
        </p:nvSpPr>
        <p:spPr>
          <a:xfrm>
            <a:off x="301752" y="1527047"/>
            <a:ext cx="8503920" cy="4953297"/>
          </a:xfrm>
        </p:spPr>
        <p:txBody>
          <a:bodyPr/>
          <a:lstStyle/>
          <a:p>
            <a:pPr marL="0" indent="0">
              <a:buNone/>
            </a:pPr>
            <a:r>
              <a:rPr lang="en-GB" dirty="0" err="1" smtClean="0"/>
              <a:t>Candaules</a:t>
            </a:r>
            <a:r>
              <a:rPr lang="en-GB" dirty="0"/>
              <a:t>, whom the Greeks call </a:t>
            </a:r>
            <a:r>
              <a:rPr lang="en-GB" dirty="0" err="1"/>
              <a:t>Myrsilus</a:t>
            </a:r>
            <a:r>
              <a:rPr lang="en-GB" dirty="0"/>
              <a:t>, was the ruler of Sardis; he </a:t>
            </a:r>
            <a:r>
              <a:rPr lang="en-GB" b="1" dirty="0"/>
              <a:t>was</a:t>
            </a:r>
            <a:r>
              <a:rPr lang="en-GB" dirty="0"/>
              <a:t> descended from Alcaeus, son of Heracles; </a:t>
            </a:r>
            <a:r>
              <a:rPr lang="en-GB" dirty="0" err="1"/>
              <a:t>Agron</a:t>
            </a:r>
            <a:r>
              <a:rPr lang="en-GB" dirty="0"/>
              <a:t> son of </a:t>
            </a:r>
            <a:r>
              <a:rPr lang="en-GB" dirty="0" err="1"/>
              <a:t>Ninus</a:t>
            </a:r>
            <a:r>
              <a:rPr lang="en-GB" dirty="0"/>
              <a:t>, son of </a:t>
            </a:r>
            <a:r>
              <a:rPr lang="en-GB" dirty="0" err="1"/>
              <a:t>Belus</a:t>
            </a:r>
            <a:r>
              <a:rPr lang="en-GB" dirty="0"/>
              <a:t>, son of Alcaeus, </a:t>
            </a:r>
            <a:r>
              <a:rPr lang="en-GB" b="1" dirty="0"/>
              <a:t>was</a:t>
            </a:r>
            <a:r>
              <a:rPr lang="en-GB" dirty="0"/>
              <a:t> the first </a:t>
            </a:r>
            <a:r>
              <a:rPr lang="en-GB" dirty="0" err="1"/>
              <a:t>Heraclid</a:t>
            </a:r>
            <a:r>
              <a:rPr lang="en-GB" dirty="0"/>
              <a:t> king of Sardis and </a:t>
            </a:r>
            <a:r>
              <a:rPr lang="en-GB" dirty="0" err="1"/>
              <a:t>Candaules</a:t>
            </a:r>
            <a:r>
              <a:rPr lang="en-GB" dirty="0"/>
              <a:t> son of </a:t>
            </a:r>
            <a:r>
              <a:rPr lang="en-GB" dirty="0" err="1"/>
              <a:t>Myrsus</a:t>
            </a:r>
            <a:r>
              <a:rPr lang="en-GB" dirty="0"/>
              <a:t> was the last</a:t>
            </a:r>
            <a:r>
              <a:rPr lang="en-GB" dirty="0" smtClean="0"/>
              <a:t>.</a:t>
            </a:r>
          </a:p>
          <a:p>
            <a:pPr marL="0" indent="0">
              <a:buNone/>
            </a:pPr>
            <a:r>
              <a:rPr lang="en-GB" dirty="0" smtClean="0"/>
              <a:t>1.7.2</a:t>
            </a:r>
          </a:p>
          <a:p>
            <a:pPr marL="0" indent="0">
              <a:buNone/>
            </a:pPr>
            <a:endParaRPr lang="en-GB" dirty="0"/>
          </a:p>
          <a:p>
            <a:pPr marL="0" indent="0">
              <a:buNone/>
            </a:pPr>
            <a:r>
              <a:rPr lang="en-GB" dirty="0" smtClean="0"/>
              <a:t>So it’s not that he’s dismissing </a:t>
            </a:r>
            <a:r>
              <a:rPr lang="en-GB" i="1" dirty="0" smtClean="0"/>
              <a:t>all </a:t>
            </a:r>
            <a:r>
              <a:rPr lang="en-GB" dirty="0" smtClean="0"/>
              <a:t>“myths” – he’s just more certain about some than others. </a:t>
            </a:r>
          </a:p>
          <a:p>
            <a:pPr marL="0" indent="0">
              <a:buNone/>
            </a:pPr>
            <a:r>
              <a:rPr lang="en-GB" dirty="0" smtClean="0"/>
              <a:t>Why is this part about Herakles more believable? </a:t>
            </a:r>
            <a:endParaRPr lang="en-GB" dirty="0"/>
          </a:p>
        </p:txBody>
      </p:sp>
    </p:spTree>
    <p:extLst>
      <p:ext uri="{BB962C8B-B14F-4D97-AF65-F5344CB8AC3E}">
        <p14:creationId xmlns:p14="http://schemas.microsoft.com/office/powerpoint/2010/main" val="16793189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Herodotus</a:t>
            </a:r>
            <a:endParaRPr lang="en-GB" dirty="0"/>
          </a:p>
        </p:txBody>
      </p:sp>
      <p:sp>
        <p:nvSpPr>
          <p:cNvPr id="3" name="Content Placeholder 2"/>
          <p:cNvSpPr>
            <a:spLocks noGrp="1"/>
          </p:cNvSpPr>
          <p:nvPr>
            <p:ph sz="quarter" idx="1"/>
          </p:nvPr>
        </p:nvSpPr>
        <p:spPr/>
        <p:txBody>
          <a:bodyPr>
            <a:normAutofit fontScale="85000" lnSpcReduction="20000"/>
          </a:bodyPr>
          <a:lstStyle/>
          <a:p>
            <a:pPr marL="0" indent="0">
              <a:buNone/>
            </a:pPr>
            <a:r>
              <a:rPr lang="en-GB" dirty="0"/>
              <a:t>And the Greeks say </a:t>
            </a:r>
            <a:r>
              <a:rPr lang="en-GB" dirty="0" smtClean="0"/>
              <a:t>(</a:t>
            </a:r>
            <a:r>
              <a:rPr lang="el-GR" i="1" dirty="0" smtClean="0"/>
              <a:t>legousi</a:t>
            </a:r>
            <a:r>
              <a:rPr lang="el-GR" dirty="0" smtClean="0"/>
              <a:t>) </a:t>
            </a:r>
            <a:r>
              <a:rPr lang="en-GB" dirty="0" smtClean="0"/>
              <a:t>many </a:t>
            </a:r>
            <a:r>
              <a:rPr lang="en-GB" dirty="0"/>
              <a:t>other ill-considered things, too; among them, this is a silly story </a:t>
            </a:r>
            <a:r>
              <a:rPr lang="en-GB" dirty="0" smtClean="0"/>
              <a:t>(</a:t>
            </a:r>
            <a:r>
              <a:rPr lang="en-GB" i="1" dirty="0" err="1" smtClean="0"/>
              <a:t>mythos</a:t>
            </a:r>
            <a:r>
              <a:rPr lang="en-GB" dirty="0" smtClean="0"/>
              <a:t>) which </a:t>
            </a:r>
            <a:r>
              <a:rPr lang="en-GB" dirty="0"/>
              <a:t>they tell about Heracles: that when he came to Egypt, the Egyptians crowned him and led him out in a procession to sacrifice him to Zeus; and for a while (they say) he followed quietly, but when they started in on him at the altar, he resisted and killed them all</a:t>
            </a:r>
            <a:r>
              <a:rPr lang="en-GB" dirty="0" smtClean="0"/>
              <a:t>. </a:t>
            </a:r>
            <a:r>
              <a:rPr lang="en-GB" dirty="0"/>
              <a:t>Now it seems to me that by this story the Greeks show themselves altogether ignorant of the character and customs of the Egyptians; for how should they sacrifice men when they are forbidden to sacrifice even beasts, except swine and bulls and bull-calves, if they are unblemished, and geese</a:t>
            </a:r>
            <a:r>
              <a:rPr lang="en-GB" dirty="0" smtClean="0"/>
              <a:t>? </a:t>
            </a:r>
            <a:r>
              <a:rPr lang="en-GB" dirty="0"/>
              <a:t>And furthermore, as Heracles was alone, and, still, only a man, as they say, how is it natural that he should kill many myriads? </a:t>
            </a:r>
            <a:r>
              <a:rPr lang="en-GB" u="sng" dirty="0"/>
              <a:t>In talking so much about this, may I keep the goodwill of gods and heroes</a:t>
            </a:r>
            <a:r>
              <a:rPr lang="en-GB" u="sng" dirty="0" smtClean="0"/>
              <a:t>!</a:t>
            </a:r>
            <a:r>
              <a:rPr lang="en-GB" dirty="0" smtClean="0"/>
              <a:t> (2.45)</a:t>
            </a:r>
          </a:p>
        </p:txBody>
      </p:sp>
    </p:spTree>
    <p:extLst>
      <p:ext uri="{BB962C8B-B14F-4D97-AF65-F5344CB8AC3E}">
        <p14:creationId xmlns:p14="http://schemas.microsoft.com/office/powerpoint/2010/main" val="18746046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Herodotus</a:t>
            </a:r>
            <a:endParaRPr lang="en-GB" dirty="0"/>
          </a:p>
        </p:txBody>
      </p:sp>
      <p:sp>
        <p:nvSpPr>
          <p:cNvPr id="3" name="Content Placeholder 2"/>
          <p:cNvSpPr>
            <a:spLocks noGrp="1"/>
          </p:cNvSpPr>
          <p:nvPr>
            <p:ph sz="quarter" idx="1"/>
          </p:nvPr>
        </p:nvSpPr>
        <p:spPr/>
        <p:txBody>
          <a:bodyPr/>
          <a:lstStyle/>
          <a:p>
            <a:r>
              <a:rPr lang="en-GB" dirty="0" smtClean="0"/>
              <a:t>Doesn’t seem to be using </a:t>
            </a:r>
            <a:r>
              <a:rPr lang="en-GB" i="1" dirty="0" err="1" smtClean="0"/>
              <a:t>mythos</a:t>
            </a:r>
            <a:r>
              <a:rPr lang="en-GB" dirty="0" smtClean="0"/>
              <a:t> as we use </a:t>
            </a:r>
            <a:r>
              <a:rPr lang="en-GB" i="1" dirty="0" smtClean="0"/>
              <a:t>myth</a:t>
            </a:r>
            <a:r>
              <a:rPr lang="en-GB" dirty="0" smtClean="0"/>
              <a:t> – he’s saying this story is untrue, but it’s not a story he’s grouping with what we call “myths”</a:t>
            </a:r>
          </a:p>
          <a:p>
            <a:r>
              <a:rPr lang="en-GB" dirty="0" smtClean="0"/>
              <a:t>He’s discrediting this particular </a:t>
            </a:r>
            <a:r>
              <a:rPr lang="en-GB" i="1" dirty="0" err="1" smtClean="0"/>
              <a:t>mythos</a:t>
            </a:r>
            <a:r>
              <a:rPr lang="en-GB" dirty="0" smtClean="0"/>
              <a:t>, but not myth in general. </a:t>
            </a:r>
          </a:p>
          <a:p>
            <a:r>
              <a:rPr lang="en-GB" dirty="0" smtClean="0"/>
              <a:t>He even ends the story with a request that he not be punished </a:t>
            </a:r>
            <a:r>
              <a:rPr lang="en-GB" i="1" dirty="0" smtClean="0"/>
              <a:t>by the gods</a:t>
            </a:r>
            <a:r>
              <a:rPr lang="en-GB" dirty="0" smtClean="0"/>
              <a:t> for what he’s saying. </a:t>
            </a:r>
            <a:endParaRPr lang="en-GB" dirty="0"/>
          </a:p>
        </p:txBody>
      </p:sp>
    </p:spTree>
    <p:extLst>
      <p:ext uri="{BB962C8B-B14F-4D97-AF65-F5344CB8AC3E}">
        <p14:creationId xmlns:p14="http://schemas.microsoft.com/office/powerpoint/2010/main" val="7509097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Herodotus</a:t>
            </a:r>
            <a:endParaRPr lang="en-GB" dirty="0"/>
          </a:p>
        </p:txBody>
      </p:sp>
      <p:sp>
        <p:nvSpPr>
          <p:cNvPr id="3" name="Content Placeholder 2"/>
          <p:cNvSpPr>
            <a:spLocks noGrp="1"/>
          </p:cNvSpPr>
          <p:nvPr>
            <p:ph sz="quarter" idx="1"/>
          </p:nvPr>
        </p:nvSpPr>
        <p:spPr>
          <a:xfrm>
            <a:off x="301752" y="1527048"/>
            <a:ext cx="8503920" cy="5062762"/>
          </a:xfrm>
        </p:spPr>
        <p:txBody>
          <a:bodyPr>
            <a:normAutofit fontScale="85000" lnSpcReduction="20000"/>
          </a:bodyPr>
          <a:lstStyle/>
          <a:p>
            <a:pPr marL="0" indent="0">
              <a:buNone/>
            </a:pPr>
            <a:r>
              <a:rPr lang="en-GB" dirty="0"/>
              <a:t>‘Among the Greeks, Heracles, Dionysus, and Pan are held to be the youngest of the gods. But in Egypt, </a:t>
            </a:r>
            <a:r>
              <a:rPr lang="en-GB" dirty="0" smtClean="0"/>
              <a:t>Pan (</a:t>
            </a:r>
            <a:r>
              <a:rPr lang="en-GB" dirty="0" err="1" smtClean="0"/>
              <a:t>Khem</a:t>
            </a:r>
            <a:r>
              <a:rPr lang="en-GB" dirty="0" smtClean="0"/>
              <a:t>) </a:t>
            </a:r>
            <a:r>
              <a:rPr lang="en-GB" dirty="0"/>
              <a:t>is the most ancient of these and is one of the eight gods who are said to be the earliest of all; Heracles belongs to the second dynasty (that of the so-called twelve gods); and Dionysus to the third, which came after the twelve</a:t>
            </a:r>
            <a:r>
              <a:rPr lang="en-GB" dirty="0" smtClean="0"/>
              <a:t>. </a:t>
            </a:r>
            <a:r>
              <a:rPr lang="en-GB" dirty="0"/>
              <a:t>How many years there were between Heracles and the reign of </a:t>
            </a:r>
            <a:r>
              <a:rPr lang="en-GB" dirty="0" err="1"/>
              <a:t>Amasis</a:t>
            </a:r>
            <a:r>
              <a:rPr lang="en-GB" dirty="0"/>
              <a:t>, I have already shown; Pan is said to be earlier still; the years between Dionysus and </a:t>
            </a:r>
            <a:r>
              <a:rPr lang="en-GB" dirty="0" err="1"/>
              <a:t>Amasis</a:t>
            </a:r>
            <a:r>
              <a:rPr lang="en-GB" dirty="0"/>
              <a:t> are the fewest, and they are reckoned by the Egyptians at fifteen thousand</a:t>
            </a:r>
            <a:r>
              <a:rPr lang="en-GB" dirty="0" smtClean="0"/>
              <a:t>. </a:t>
            </a:r>
            <a:r>
              <a:rPr lang="en-GB" dirty="0"/>
              <a:t>The Egyptians claim to be sure of all this, since they have reckoned the years and chronicled them in writing</a:t>
            </a:r>
            <a:r>
              <a:rPr lang="en-GB" dirty="0" smtClean="0"/>
              <a:t>. </a:t>
            </a:r>
            <a:r>
              <a:rPr lang="en-GB" dirty="0"/>
              <a:t>Now the Dionysus who was called the son of </a:t>
            </a:r>
            <a:r>
              <a:rPr lang="en-GB" dirty="0" err="1"/>
              <a:t>Semele</a:t>
            </a:r>
            <a:r>
              <a:rPr lang="en-GB" dirty="0"/>
              <a:t>, daughter of Cadmus, was about sixteen hundred years before my time, and Heracles son of Alcmene about nine hundred years; and Pan the son of Penelope (for according to the Greeks Penelope and Hermes were the parents of Pan) was about eight hundred years before me, and thus of a later date than the Trojan war.(</a:t>
            </a:r>
            <a:r>
              <a:rPr lang="en-GB" dirty="0" smtClean="0"/>
              <a:t>2.145)</a:t>
            </a:r>
            <a:endParaRPr lang="en-GB" dirty="0"/>
          </a:p>
        </p:txBody>
      </p:sp>
    </p:spTree>
    <p:extLst>
      <p:ext uri="{BB962C8B-B14F-4D97-AF65-F5344CB8AC3E}">
        <p14:creationId xmlns:p14="http://schemas.microsoft.com/office/powerpoint/2010/main" val="35546493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0" indent="0"/>
            <a:r>
              <a:rPr lang="en-GB" sz="3600" dirty="0" err="1" smtClean="0">
                <a:solidFill>
                  <a:schemeClr val="accent1">
                    <a:lumMod val="75000"/>
                  </a:schemeClr>
                </a:solidFill>
              </a:rPr>
              <a:t>Palaephatus</a:t>
            </a:r>
            <a:r>
              <a:rPr lang="en-GB" sz="3600" dirty="0" smtClean="0">
                <a:solidFill>
                  <a:schemeClr val="accent1">
                    <a:lumMod val="75000"/>
                  </a:schemeClr>
                </a:solidFill>
              </a:rPr>
              <a:t> maybe </a:t>
            </a:r>
            <a:r>
              <a:rPr lang="en-GB" sz="3600" dirty="0">
                <a:solidFill>
                  <a:schemeClr val="accent1">
                    <a:lumMod val="75000"/>
                  </a:schemeClr>
                </a:solidFill>
              </a:rPr>
              <a:t>3</a:t>
            </a:r>
            <a:r>
              <a:rPr lang="en-GB" sz="3600" baseline="30000" dirty="0">
                <a:solidFill>
                  <a:schemeClr val="accent1">
                    <a:lumMod val="75000"/>
                  </a:schemeClr>
                </a:solidFill>
              </a:rPr>
              <a:t>RD</a:t>
            </a:r>
            <a:r>
              <a:rPr lang="en-GB" sz="3600" dirty="0">
                <a:solidFill>
                  <a:schemeClr val="accent1">
                    <a:lumMod val="75000"/>
                  </a:schemeClr>
                </a:solidFill>
              </a:rPr>
              <a:t> / 4</a:t>
            </a:r>
            <a:r>
              <a:rPr lang="en-GB" sz="3600" baseline="30000" dirty="0">
                <a:solidFill>
                  <a:schemeClr val="accent1">
                    <a:lumMod val="75000"/>
                  </a:schemeClr>
                </a:solidFill>
              </a:rPr>
              <a:t>TH</a:t>
            </a:r>
            <a:r>
              <a:rPr lang="en-GB" sz="3600" dirty="0">
                <a:solidFill>
                  <a:schemeClr val="accent1">
                    <a:lumMod val="75000"/>
                  </a:schemeClr>
                </a:solidFill>
              </a:rPr>
              <a:t> </a:t>
            </a:r>
            <a:r>
              <a:rPr lang="en-GB" sz="3600" dirty="0" smtClean="0">
                <a:solidFill>
                  <a:schemeClr val="accent1">
                    <a:lumMod val="75000"/>
                  </a:schemeClr>
                </a:solidFill>
              </a:rPr>
              <a:t>C</a:t>
            </a:r>
            <a:r>
              <a:rPr lang="en-GB" sz="3600" dirty="0">
                <a:solidFill>
                  <a:schemeClr val="accent1">
                    <a:lumMod val="75000"/>
                  </a:schemeClr>
                </a:solidFill>
              </a:rPr>
              <a:t>. </a:t>
            </a:r>
            <a:r>
              <a:rPr lang="en-GB" sz="3600" dirty="0" smtClean="0">
                <a:solidFill>
                  <a:schemeClr val="accent1">
                    <a:lumMod val="75000"/>
                  </a:schemeClr>
                </a:solidFill>
              </a:rPr>
              <a:t>BC</a:t>
            </a:r>
            <a:endParaRPr lang="en-GB" dirty="0"/>
          </a:p>
        </p:txBody>
      </p:sp>
      <p:sp>
        <p:nvSpPr>
          <p:cNvPr id="3" name="Content Placeholder 2"/>
          <p:cNvSpPr>
            <a:spLocks noGrp="1"/>
          </p:cNvSpPr>
          <p:nvPr>
            <p:ph sz="quarter" idx="1"/>
          </p:nvPr>
        </p:nvSpPr>
        <p:spPr/>
        <p:txBody>
          <a:bodyPr>
            <a:normAutofit fontScale="85000" lnSpcReduction="20000"/>
          </a:bodyPr>
          <a:lstStyle/>
          <a:p>
            <a:pPr marL="0" indent="0">
              <a:buNone/>
            </a:pPr>
            <a:r>
              <a:rPr lang="en-GB" i="1" dirty="0"/>
              <a:t>On Unbelievable Things</a:t>
            </a:r>
            <a:endParaRPr lang="en-GB" dirty="0"/>
          </a:p>
          <a:p>
            <a:pPr marL="0" indent="0">
              <a:buNone/>
            </a:pPr>
            <a:r>
              <a:rPr lang="en-GB" i="1" dirty="0"/>
              <a:t> </a:t>
            </a:r>
            <a:endParaRPr lang="en-GB" dirty="0"/>
          </a:p>
          <a:p>
            <a:pPr marL="0" indent="0">
              <a:buNone/>
            </a:pPr>
            <a:r>
              <a:rPr lang="en-GB" b="1" dirty="0"/>
              <a:t>Prologue: </a:t>
            </a:r>
            <a:r>
              <a:rPr lang="en-GB" dirty="0"/>
              <a:t>I have written this work about unbelievable things because gullible people, unacquainted with wisdom and scientific knowledge, believe everything they are told, while those who are naturally more intelligent and analytical disbelieve that any of these things happened at all</a:t>
            </a:r>
            <a:r>
              <a:rPr lang="en-GB" b="1" dirty="0"/>
              <a:t>. I think that all stories happened since names do not appear in isolation without any story behind them. No, first there was the reality, then accordingly the story about it. </a:t>
            </a:r>
            <a:r>
              <a:rPr lang="en-GB" dirty="0"/>
              <a:t>Whatever physical shapes and forms are said to have actually existed in the past but that do not exist now – such things never existed, for anything that has ever come into existence at any time both exists now and will exist in future…</a:t>
            </a:r>
          </a:p>
        </p:txBody>
      </p:sp>
    </p:spTree>
    <p:extLst>
      <p:ext uri="{BB962C8B-B14F-4D97-AF65-F5344CB8AC3E}">
        <p14:creationId xmlns:p14="http://schemas.microsoft.com/office/powerpoint/2010/main" val="36747831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Thucydides (</a:t>
            </a:r>
            <a:r>
              <a:rPr lang="it-IT" dirty="0" smtClean="0"/>
              <a:t>460 </a:t>
            </a:r>
            <a:r>
              <a:rPr lang="it-IT" dirty="0"/>
              <a:t>– ~</a:t>
            </a:r>
            <a:r>
              <a:rPr lang="it-IT" dirty="0" smtClean="0"/>
              <a:t>400 BCE)</a:t>
            </a:r>
            <a:endParaRPr lang="en-GB" dirty="0"/>
          </a:p>
        </p:txBody>
      </p:sp>
      <p:sp>
        <p:nvSpPr>
          <p:cNvPr id="3" name="Content Placeholder 2"/>
          <p:cNvSpPr>
            <a:spLocks noGrp="1"/>
          </p:cNvSpPr>
          <p:nvPr>
            <p:ph sz="quarter" idx="1"/>
          </p:nvPr>
        </p:nvSpPr>
        <p:spPr/>
        <p:txBody>
          <a:bodyPr>
            <a:normAutofit fontScale="62500" lnSpcReduction="20000"/>
          </a:bodyPr>
          <a:lstStyle/>
          <a:p>
            <a:pPr marL="0" indent="0">
              <a:buNone/>
            </a:pPr>
            <a:r>
              <a:rPr lang="en-GB" dirty="0" smtClean="0"/>
              <a:t>Such then, are the things I have found about </a:t>
            </a:r>
            <a:r>
              <a:rPr lang="en-GB" dirty="0"/>
              <a:t>early times, I grant that there will be a difficulty in believing every particular detail. The way that most men deal with traditions, even traditions of their own country, is to receive them all alike as they are delivered, without applying any critical test whatever</a:t>
            </a:r>
            <a:r>
              <a:rPr lang="en-GB" dirty="0" smtClean="0"/>
              <a:t>. </a:t>
            </a:r>
            <a:r>
              <a:rPr lang="en-GB" dirty="0"/>
              <a:t>The general Athenian public fancy that Hipparchus was tyrant when he fell by the hands of </a:t>
            </a:r>
            <a:r>
              <a:rPr lang="en-GB" dirty="0" err="1"/>
              <a:t>Harmodius</a:t>
            </a:r>
            <a:r>
              <a:rPr lang="en-GB" dirty="0"/>
              <a:t> and </a:t>
            </a:r>
            <a:r>
              <a:rPr lang="en-GB" dirty="0" err="1"/>
              <a:t>Aristogiton</a:t>
            </a:r>
            <a:r>
              <a:rPr lang="en-GB" dirty="0"/>
              <a:t>; not knowing that Hippias, the eldest of the sons of Pisistratus, was really supreme, and that Hipparchus and </a:t>
            </a:r>
            <a:r>
              <a:rPr lang="en-GB" dirty="0" err="1"/>
              <a:t>Thessalus</a:t>
            </a:r>
            <a:r>
              <a:rPr lang="en-GB" dirty="0"/>
              <a:t> were his brothers; and that </a:t>
            </a:r>
            <a:r>
              <a:rPr lang="en-GB" dirty="0" err="1"/>
              <a:t>Harmodius</a:t>
            </a:r>
            <a:r>
              <a:rPr lang="en-GB" dirty="0"/>
              <a:t> and </a:t>
            </a:r>
            <a:r>
              <a:rPr lang="en-GB" dirty="0" err="1"/>
              <a:t>Aristogiton</a:t>
            </a:r>
            <a:r>
              <a:rPr lang="en-GB" dirty="0"/>
              <a:t> suspecting, on the very day, nay at the very moment fixed on for the deed, that information had been conveyed to Hippias by their accomplices, concluded that he had been warned, and did not attack him, yet, not liking to be apprehended and risk their lives for nothing, fell upon Hipparchus near the temple of the daughters of Leos, and slew him as he was arranging the </a:t>
            </a:r>
            <a:r>
              <a:rPr lang="en-GB" dirty="0" err="1"/>
              <a:t>Panathenaic</a:t>
            </a:r>
            <a:r>
              <a:rPr lang="en-GB" dirty="0"/>
              <a:t> procession</a:t>
            </a:r>
            <a:r>
              <a:rPr lang="en-GB" dirty="0" smtClean="0"/>
              <a:t>.</a:t>
            </a:r>
            <a:endParaRPr lang="en-GB" dirty="0"/>
          </a:p>
          <a:p>
            <a:pPr marL="0" indent="0">
              <a:buNone/>
            </a:pPr>
            <a:endParaRPr lang="en-GB" dirty="0"/>
          </a:p>
          <a:p>
            <a:pPr marL="0" indent="0">
              <a:buNone/>
            </a:pPr>
            <a:r>
              <a:rPr lang="en-GB" dirty="0"/>
              <a:t>There are </a:t>
            </a:r>
            <a:r>
              <a:rPr lang="en-GB" b="1" dirty="0"/>
              <a:t>many other unfounded ideas current among the rest of the Hellenes, even on </a:t>
            </a:r>
            <a:r>
              <a:rPr lang="en-GB" b="1" dirty="0" smtClean="0"/>
              <a:t>contemporary matters which </a:t>
            </a:r>
            <a:r>
              <a:rPr lang="en-GB" b="1" dirty="0"/>
              <a:t>have not been obscured by tim</a:t>
            </a:r>
            <a:r>
              <a:rPr lang="en-GB" dirty="0"/>
              <a:t>e. For instance, there is the notion that the </a:t>
            </a:r>
            <a:r>
              <a:rPr lang="en-GB" dirty="0" err="1"/>
              <a:t>Lacedaemonian</a:t>
            </a:r>
            <a:r>
              <a:rPr lang="en-GB" dirty="0"/>
              <a:t> kings have two votes each, the fact being that they have only one; and that there is a company of </a:t>
            </a:r>
            <a:r>
              <a:rPr lang="en-GB" dirty="0" err="1"/>
              <a:t>Pitane</a:t>
            </a:r>
            <a:r>
              <a:rPr lang="en-GB" dirty="0"/>
              <a:t>, there being simply no such thing. So little pains do the vulgar take in the investigation of </a:t>
            </a:r>
            <a:r>
              <a:rPr lang="en-GB" dirty="0" smtClean="0"/>
              <a:t>truth </a:t>
            </a:r>
            <a:r>
              <a:rPr lang="en-GB" b="1" dirty="0" smtClean="0"/>
              <a:t>(</a:t>
            </a:r>
            <a:r>
              <a:rPr lang="el-GR" b="1" dirty="0" smtClean="0"/>
              <a:t>ἀληθείας)</a:t>
            </a:r>
            <a:r>
              <a:rPr lang="en-GB" b="1" dirty="0" smtClean="0"/>
              <a:t>, </a:t>
            </a:r>
            <a:r>
              <a:rPr lang="en-GB" dirty="0"/>
              <a:t>accepting readily </a:t>
            </a:r>
            <a:r>
              <a:rPr lang="en-GB" dirty="0" smtClean="0"/>
              <a:t>that which is closest to hand. (1.20).</a:t>
            </a:r>
            <a:endParaRPr lang="en-GB" dirty="0"/>
          </a:p>
        </p:txBody>
      </p:sp>
    </p:spTree>
    <p:extLst>
      <p:ext uri="{BB962C8B-B14F-4D97-AF65-F5344CB8AC3E}">
        <p14:creationId xmlns:p14="http://schemas.microsoft.com/office/powerpoint/2010/main" val="8238531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Thucydides</a:t>
            </a:r>
            <a:endParaRPr lang="en-GB" dirty="0"/>
          </a:p>
        </p:txBody>
      </p:sp>
      <p:sp>
        <p:nvSpPr>
          <p:cNvPr id="3" name="Content Placeholder 2"/>
          <p:cNvSpPr>
            <a:spLocks noGrp="1"/>
          </p:cNvSpPr>
          <p:nvPr>
            <p:ph sz="quarter" idx="1"/>
          </p:nvPr>
        </p:nvSpPr>
        <p:spPr/>
        <p:txBody>
          <a:bodyPr>
            <a:normAutofit fontScale="77500" lnSpcReduction="20000"/>
          </a:bodyPr>
          <a:lstStyle/>
          <a:p>
            <a:pPr marL="0" indent="0">
              <a:buNone/>
            </a:pPr>
            <a:r>
              <a:rPr lang="en-GB" dirty="0"/>
              <a:t>Before the Trojan war there is no indication of any common action in Hellas</a:t>
            </a:r>
            <a:r>
              <a:rPr lang="en-GB" dirty="0" smtClean="0"/>
              <a:t>, </a:t>
            </a:r>
            <a:r>
              <a:rPr lang="en-GB" dirty="0"/>
              <a:t>nor indeed of the universal prevalence of the name; on the contrary, before the time of </a:t>
            </a:r>
            <a:r>
              <a:rPr lang="en-GB" dirty="0" err="1"/>
              <a:t>Hellen</a:t>
            </a:r>
            <a:r>
              <a:rPr lang="en-GB" dirty="0"/>
              <a:t>, son of </a:t>
            </a:r>
            <a:r>
              <a:rPr lang="en-GB" b="1" dirty="0"/>
              <a:t>Deucalion</a:t>
            </a:r>
            <a:r>
              <a:rPr lang="en-GB" dirty="0"/>
              <a:t>, no such appellation existed, but the country went by the names of the different tribes, in particular of the </a:t>
            </a:r>
            <a:r>
              <a:rPr lang="en-GB" dirty="0" err="1"/>
              <a:t>Pelasgian</a:t>
            </a:r>
            <a:r>
              <a:rPr lang="en-GB" dirty="0"/>
              <a:t>. It was not till </a:t>
            </a:r>
            <a:r>
              <a:rPr lang="en-GB" dirty="0" err="1"/>
              <a:t>Hellen</a:t>
            </a:r>
            <a:r>
              <a:rPr lang="en-GB" dirty="0"/>
              <a:t> and his sons grew strong in </a:t>
            </a:r>
            <a:r>
              <a:rPr lang="en-GB" dirty="0" err="1"/>
              <a:t>Phthiotis</a:t>
            </a:r>
            <a:r>
              <a:rPr lang="en-GB" dirty="0"/>
              <a:t>, and were invited as allies into the other cities, that one by one they gradually acquired from the connection the name of Hellenes; though a long time elapsed before that name could fasten itself upon all</a:t>
            </a:r>
            <a:r>
              <a:rPr lang="en-GB" dirty="0" smtClean="0"/>
              <a:t>. </a:t>
            </a:r>
            <a:r>
              <a:rPr lang="en-GB" dirty="0"/>
              <a:t>The best proof of this is furnished by Homer. Born long after the Trojan war, he nowhere calls all of them by that name, nor indeed any of them except the followers of Achilles from </a:t>
            </a:r>
            <a:r>
              <a:rPr lang="en-GB" dirty="0" err="1"/>
              <a:t>Phthiotis</a:t>
            </a:r>
            <a:r>
              <a:rPr lang="en-GB" dirty="0"/>
              <a:t>, who were the original Hellenes: in his poems they are called </a:t>
            </a:r>
            <a:r>
              <a:rPr lang="en-GB" dirty="0" err="1"/>
              <a:t>Danaans</a:t>
            </a:r>
            <a:r>
              <a:rPr lang="en-GB" dirty="0"/>
              <a:t>, Argives, and Achaeans. He does not even use the term barbarian, probably because the Hellenes had not yet been marked off from the rest of the world by one distinctive appellation</a:t>
            </a:r>
            <a:r>
              <a:rPr lang="en-GB" dirty="0" smtClean="0"/>
              <a:t>. (1.3)</a:t>
            </a:r>
            <a:endParaRPr lang="en-GB" dirty="0"/>
          </a:p>
        </p:txBody>
      </p:sp>
    </p:spTree>
    <p:extLst>
      <p:ext uri="{BB962C8B-B14F-4D97-AF65-F5344CB8AC3E}">
        <p14:creationId xmlns:p14="http://schemas.microsoft.com/office/powerpoint/2010/main" val="10949766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Livy 59 BCE – 17 CE</a:t>
            </a:r>
            <a:endParaRPr lang="en-GB" dirty="0"/>
          </a:p>
        </p:txBody>
      </p:sp>
      <p:sp>
        <p:nvSpPr>
          <p:cNvPr id="3" name="Content Placeholder 2"/>
          <p:cNvSpPr>
            <a:spLocks noGrp="1"/>
          </p:cNvSpPr>
          <p:nvPr>
            <p:ph sz="quarter" idx="1"/>
          </p:nvPr>
        </p:nvSpPr>
        <p:spPr/>
        <p:txBody>
          <a:bodyPr>
            <a:normAutofit fontScale="70000" lnSpcReduction="20000"/>
          </a:bodyPr>
          <a:lstStyle/>
          <a:p>
            <a:pPr marL="0" indent="0">
              <a:buNone/>
            </a:pPr>
            <a:r>
              <a:rPr lang="en-GB" dirty="0" smtClean="0"/>
              <a:t> </a:t>
            </a:r>
            <a:r>
              <a:rPr lang="en-GB" dirty="0"/>
              <a:t>Such </a:t>
            </a:r>
            <a:r>
              <a:rPr lang="en-GB" dirty="0" smtClean="0"/>
              <a:t>traditions as </a:t>
            </a:r>
            <a:r>
              <a:rPr lang="en-GB" dirty="0"/>
              <a:t>belong to the </a:t>
            </a:r>
            <a:r>
              <a:rPr lang="en-GB" b="1" dirty="0"/>
              <a:t>time</a:t>
            </a:r>
            <a:r>
              <a:rPr lang="en-GB" dirty="0"/>
              <a:t> before the city was founded, or rather was presently to be founded, and are rather adorned with </a:t>
            </a:r>
            <a:r>
              <a:rPr lang="en-GB" b="1" dirty="0"/>
              <a:t>poetic legends </a:t>
            </a:r>
            <a:r>
              <a:rPr lang="en-GB" dirty="0"/>
              <a:t>(</a:t>
            </a:r>
            <a:r>
              <a:rPr lang="en-GB" i="1" dirty="0"/>
              <a:t>fabula</a:t>
            </a:r>
            <a:r>
              <a:rPr lang="en-GB" dirty="0"/>
              <a:t>)</a:t>
            </a:r>
            <a:r>
              <a:rPr lang="en-GB" dirty="0" smtClean="0"/>
              <a:t>than </a:t>
            </a:r>
            <a:r>
              <a:rPr lang="en-GB" dirty="0"/>
              <a:t>based upon trustworthy </a:t>
            </a:r>
            <a:r>
              <a:rPr lang="en-GB" b="1" dirty="0"/>
              <a:t>historical proofs</a:t>
            </a:r>
            <a:r>
              <a:rPr lang="en-GB" dirty="0"/>
              <a:t>,</a:t>
            </a:r>
            <a:r>
              <a:rPr lang="en-GB" b="1" dirty="0"/>
              <a:t> I purpose neither to affirm nor to refute</a:t>
            </a:r>
            <a:r>
              <a:rPr lang="en-GB" dirty="0"/>
              <a:t>. </a:t>
            </a:r>
            <a:r>
              <a:rPr lang="en-GB" b="1" dirty="0"/>
              <a:t>It is the privilege of antiquity to mingle divine things with human, and so to add dignity to the beginnings of cities</a:t>
            </a:r>
            <a:r>
              <a:rPr lang="en-GB" dirty="0" smtClean="0"/>
              <a:t>; </a:t>
            </a:r>
            <a:r>
              <a:rPr lang="en-GB" dirty="0"/>
              <a:t>and if any people ought to be allowed to consecrate their origins and refer them to a divine source, so great is the military glory of the Roman People that when they profess that their Father and the Father of their Founder was none other than Mars, the nations of the earth may well submit to this also with as good a grace as they submit to Rome's dominion. </a:t>
            </a:r>
            <a:r>
              <a:rPr lang="en-GB" b="1" dirty="0" smtClean="0"/>
              <a:t>But </a:t>
            </a:r>
            <a:r>
              <a:rPr lang="en-GB" b="1" dirty="0"/>
              <a:t>to such legends as these, however they shall be regarded and judged, I shall, for my own part, attach no great importance. Here are the questions to which I would have every </a:t>
            </a:r>
            <a:r>
              <a:rPr lang="en-GB" b="1" dirty="0" smtClean="0"/>
              <a:t>reader give </a:t>
            </a:r>
            <a:r>
              <a:rPr lang="en-GB" b="1" dirty="0"/>
              <a:t>his close attention —what life and morals were like; through what men and by what policies, in peace and in war, empire was established and enlarged</a:t>
            </a:r>
            <a:r>
              <a:rPr lang="en-GB" dirty="0"/>
              <a:t>; </a:t>
            </a:r>
            <a:endParaRPr lang="en-GB" dirty="0" smtClean="0"/>
          </a:p>
          <a:p>
            <a:pPr marL="0" indent="0">
              <a:buNone/>
            </a:pPr>
            <a:r>
              <a:rPr lang="en-GB" i="1" dirty="0" smtClean="0"/>
              <a:t>Livy 1 pr. </a:t>
            </a:r>
            <a:r>
              <a:rPr lang="en-GB" dirty="0" smtClean="0"/>
              <a:t>7-9</a:t>
            </a:r>
            <a:endParaRPr lang="en-GB" dirty="0"/>
          </a:p>
        </p:txBody>
      </p:sp>
    </p:spTree>
    <p:extLst>
      <p:ext uri="{BB962C8B-B14F-4D97-AF65-F5344CB8AC3E}">
        <p14:creationId xmlns:p14="http://schemas.microsoft.com/office/powerpoint/2010/main" val="28958737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Plutarch (46-120 CE)</a:t>
            </a:r>
            <a:endParaRPr lang="en-GB" dirty="0"/>
          </a:p>
        </p:txBody>
      </p:sp>
      <p:sp>
        <p:nvSpPr>
          <p:cNvPr id="3" name="Content Placeholder 2"/>
          <p:cNvSpPr>
            <a:spLocks noGrp="1"/>
          </p:cNvSpPr>
          <p:nvPr>
            <p:ph sz="quarter" idx="1"/>
          </p:nvPr>
        </p:nvSpPr>
        <p:spPr/>
        <p:txBody>
          <a:bodyPr>
            <a:normAutofit fontScale="92500" lnSpcReduction="10000"/>
          </a:bodyPr>
          <a:lstStyle/>
          <a:p>
            <a:pPr marL="0" indent="0">
              <a:buNone/>
            </a:pPr>
            <a:r>
              <a:rPr lang="en-GB" dirty="0"/>
              <a:t>‘Just as geographers, O </a:t>
            </a:r>
            <a:r>
              <a:rPr lang="en-GB" dirty="0" err="1"/>
              <a:t>Socius</a:t>
            </a:r>
            <a:r>
              <a:rPr lang="en-GB" dirty="0"/>
              <a:t> </a:t>
            </a:r>
            <a:r>
              <a:rPr lang="en-GB" dirty="0" err="1"/>
              <a:t>Senecio</a:t>
            </a:r>
            <a:r>
              <a:rPr lang="en-GB" dirty="0" smtClean="0"/>
              <a:t>, </a:t>
            </a:r>
            <a:r>
              <a:rPr lang="en-GB" dirty="0"/>
              <a:t>crowd on to the outer edges of their maps the parts of the earth which elude their knowledge, with explanatory notes that ‘What lies beyond is sandy desert without water and full of wild beasts,’ or ‘blind marsh,’ or ‘Scythian cold,’ or ‘frozen sea,’ so in the writing of my Parallel Lives, now that I have traversed those periods of time which are accessible to probable reasoning </a:t>
            </a:r>
            <a:r>
              <a:rPr lang="en-GB" dirty="0" smtClean="0"/>
              <a:t>(</a:t>
            </a:r>
            <a:r>
              <a:rPr lang="en-GB" i="1" dirty="0" smtClean="0"/>
              <a:t>logos</a:t>
            </a:r>
            <a:r>
              <a:rPr lang="en-GB" dirty="0" smtClean="0"/>
              <a:t>) and </a:t>
            </a:r>
            <a:r>
              <a:rPr lang="en-GB" dirty="0"/>
              <a:t>which afford basis for a </a:t>
            </a:r>
            <a:r>
              <a:rPr lang="en-GB" dirty="0" smtClean="0"/>
              <a:t>history (</a:t>
            </a:r>
            <a:r>
              <a:rPr lang="en-GB" i="1" dirty="0" err="1" smtClean="0"/>
              <a:t>historia</a:t>
            </a:r>
            <a:r>
              <a:rPr lang="en-GB" dirty="0" smtClean="0"/>
              <a:t>) </a:t>
            </a:r>
            <a:r>
              <a:rPr lang="en-GB" dirty="0"/>
              <a:t>dealing with facts, I might well say of the earlier periods ‘What lies beyond is full of marvels and unreality, a land of poets and </a:t>
            </a:r>
            <a:r>
              <a:rPr lang="en-GB" dirty="0" err="1" smtClean="0"/>
              <a:t>mythographers</a:t>
            </a:r>
            <a:r>
              <a:rPr lang="en-GB" dirty="0" smtClean="0"/>
              <a:t> (</a:t>
            </a:r>
            <a:r>
              <a:rPr lang="el-GR" dirty="0" smtClean="0"/>
              <a:t>μυθογράφοι)</a:t>
            </a:r>
            <a:r>
              <a:rPr lang="en-GB" dirty="0" smtClean="0"/>
              <a:t>, </a:t>
            </a:r>
            <a:r>
              <a:rPr lang="en-GB" dirty="0"/>
              <a:t>of doubt and obscurity.’</a:t>
            </a:r>
          </a:p>
        </p:txBody>
      </p:sp>
    </p:spTree>
    <p:extLst>
      <p:ext uri="{BB962C8B-B14F-4D97-AF65-F5344CB8AC3E}">
        <p14:creationId xmlns:p14="http://schemas.microsoft.com/office/powerpoint/2010/main" val="10726651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Plutarch</a:t>
            </a:r>
            <a:endParaRPr lang="en-GB" dirty="0"/>
          </a:p>
        </p:txBody>
      </p:sp>
      <p:sp>
        <p:nvSpPr>
          <p:cNvPr id="3" name="Content Placeholder 2"/>
          <p:cNvSpPr>
            <a:spLocks noGrp="1"/>
          </p:cNvSpPr>
          <p:nvPr>
            <p:ph sz="quarter" idx="1"/>
          </p:nvPr>
        </p:nvSpPr>
        <p:spPr/>
        <p:txBody>
          <a:bodyPr/>
          <a:lstStyle/>
          <a:p>
            <a:r>
              <a:rPr lang="en-GB" dirty="0" smtClean="0"/>
              <a:t>And yet that’s exactly where he’s going with his Life of Theseus.</a:t>
            </a:r>
          </a:p>
          <a:p>
            <a:r>
              <a:rPr lang="en-GB" dirty="0" smtClean="0"/>
              <a:t>Plutarch justifies what he’s doing by saying that he will subject </a:t>
            </a:r>
            <a:r>
              <a:rPr lang="en-GB" i="1" dirty="0" smtClean="0"/>
              <a:t>myths</a:t>
            </a:r>
            <a:r>
              <a:rPr lang="en-GB" dirty="0" smtClean="0"/>
              <a:t> to the type of </a:t>
            </a:r>
            <a:r>
              <a:rPr lang="en-GB" i="1" dirty="0" smtClean="0"/>
              <a:t>logos</a:t>
            </a:r>
            <a:r>
              <a:rPr lang="en-GB" dirty="0" smtClean="0"/>
              <a:t> of historical enquiry.</a:t>
            </a:r>
          </a:p>
          <a:p>
            <a:r>
              <a:rPr lang="en-GB" dirty="0" smtClean="0"/>
              <a:t>The less dramatic traditions surrounding the leaders can be used as the basis for history. </a:t>
            </a:r>
          </a:p>
          <a:p>
            <a:r>
              <a:rPr lang="en-GB" dirty="0" smtClean="0"/>
              <a:t>Euhemerism? </a:t>
            </a:r>
            <a:endParaRPr lang="en-GB" dirty="0"/>
          </a:p>
        </p:txBody>
      </p:sp>
    </p:spTree>
    <p:extLst>
      <p:ext uri="{BB962C8B-B14F-4D97-AF65-F5344CB8AC3E}">
        <p14:creationId xmlns:p14="http://schemas.microsoft.com/office/powerpoint/2010/main" val="24895557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
          </p:nvPr>
        </p:nvSpPr>
        <p:spPr/>
        <p:txBody>
          <a:bodyPr/>
          <a:lstStyle/>
          <a:p>
            <a:endParaRPr lang="en-GB"/>
          </a:p>
        </p:txBody>
      </p:sp>
    </p:spTree>
    <p:extLst>
      <p:ext uri="{BB962C8B-B14F-4D97-AF65-F5344CB8AC3E}">
        <p14:creationId xmlns:p14="http://schemas.microsoft.com/office/powerpoint/2010/main" val="8635564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Death Mask of Agamemnon</a:t>
            </a:r>
            <a:endParaRPr lang="en-GB" dirty="0"/>
          </a:p>
        </p:txBody>
      </p:sp>
      <p:pic>
        <p:nvPicPr>
          <p:cNvPr id="4" name="Content Placeholder 3"/>
          <p:cNvPicPr>
            <a:picLocks noGrp="1" noChangeAspect="1"/>
          </p:cNvPicPr>
          <p:nvPr>
            <p:ph sz="quarter" idx="1"/>
          </p:nvPr>
        </p:nvPicPr>
        <p:blipFill>
          <a:blip r:embed="rId2"/>
          <a:srcRect t="23119" b="23119"/>
          <a:stretch>
            <a:fillRect/>
          </a:stretch>
        </p:blipFill>
        <p:spPr/>
      </p:pic>
    </p:spTree>
    <p:extLst>
      <p:ext uri="{BB962C8B-B14F-4D97-AF65-F5344CB8AC3E}">
        <p14:creationId xmlns:p14="http://schemas.microsoft.com/office/powerpoint/2010/main" val="8665978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Death Mask of Agamemnon</a:t>
            </a:r>
            <a:endParaRPr lang="en-GB" dirty="0"/>
          </a:p>
        </p:txBody>
      </p:sp>
      <p:sp>
        <p:nvSpPr>
          <p:cNvPr id="3" name="Content Placeholder 2"/>
          <p:cNvSpPr>
            <a:spLocks noGrp="1"/>
          </p:cNvSpPr>
          <p:nvPr>
            <p:ph sz="quarter" idx="1"/>
          </p:nvPr>
        </p:nvSpPr>
        <p:spPr/>
        <p:txBody>
          <a:bodyPr/>
          <a:lstStyle/>
          <a:p>
            <a:r>
              <a:rPr lang="en-GB" dirty="0" smtClean="0"/>
              <a:t>Discovered by German </a:t>
            </a:r>
            <a:r>
              <a:rPr lang="en-GB" dirty="0"/>
              <a:t>archaeologist Heinrich </a:t>
            </a:r>
            <a:r>
              <a:rPr lang="en-GB" dirty="0" smtClean="0"/>
              <a:t>Schliemann in 1876</a:t>
            </a:r>
          </a:p>
          <a:p>
            <a:r>
              <a:rPr lang="en-GB" dirty="0" smtClean="0"/>
              <a:t>Believed </a:t>
            </a:r>
            <a:r>
              <a:rPr lang="en-GB" dirty="0"/>
              <a:t>that he had found the body of the </a:t>
            </a:r>
            <a:r>
              <a:rPr lang="en-GB" dirty="0" err="1"/>
              <a:t>Mycenean</a:t>
            </a:r>
            <a:r>
              <a:rPr lang="en-GB" dirty="0"/>
              <a:t> king Agamemnon, leader of the Achaeans </a:t>
            </a:r>
            <a:r>
              <a:rPr lang="en-GB" dirty="0" smtClean="0"/>
              <a:t>in the Trojan War</a:t>
            </a:r>
          </a:p>
          <a:p>
            <a:r>
              <a:rPr lang="en-GB" dirty="0" smtClean="0"/>
              <a:t>Treating the myth as history – historical evidence that backs up the myth. </a:t>
            </a:r>
            <a:endParaRPr lang="en-GB" dirty="0"/>
          </a:p>
        </p:txBody>
      </p:sp>
    </p:spTree>
    <p:extLst>
      <p:ext uri="{BB962C8B-B14F-4D97-AF65-F5344CB8AC3E}">
        <p14:creationId xmlns:p14="http://schemas.microsoft.com/office/powerpoint/2010/main" val="12052347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Atlantis: The myth that will not die</a:t>
            </a:r>
            <a:endParaRPr lang="en-GB" dirty="0"/>
          </a:p>
        </p:txBody>
      </p:sp>
      <p:sp>
        <p:nvSpPr>
          <p:cNvPr id="3" name="Content Placeholder 2"/>
          <p:cNvSpPr>
            <a:spLocks noGrp="1"/>
          </p:cNvSpPr>
          <p:nvPr>
            <p:ph sz="quarter" idx="1"/>
          </p:nvPr>
        </p:nvSpPr>
        <p:spPr/>
        <p:txBody>
          <a:bodyPr>
            <a:normAutofit lnSpcReduction="10000"/>
          </a:bodyPr>
          <a:lstStyle/>
          <a:p>
            <a:r>
              <a:rPr lang="en-GB" dirty="0" smtClean="0"/>
              <a:t>The myth of Atlantis comes from Plato. </a:t>
            </a:r>
            <a:endParaRPr lang="en-GB" dirty="0"/>
          </a:p>
          <a:p>
            <a:r>
              <a:rPr lang="en-GB" dirty="0" smtClean="0"/>
              <a:t>This our first source for it</a:t>
            </a:r>
          </a:p>
          <a:p>
            <a:r>
              <a:rPr lang="en-GB" dirty="0" smtClean="0"/>
              <a:t>He is clearly using it an an allegory</a:t>
            </a:r>
          </a:p>
          <a:p>
            <a:r>
              <a:rPr lang="en-GB" dirty="0" smtClean="0"/>
              <a:t>Yet since ancient times, people have perpetually searched for it. </a:t>
            </a:r>
          </a:p>
          <a:p>
            <a:r>
              <a:rPr lang="en-GB" dirty="0" smtClean="0"/>
              <a:t>Many times claiming to have found it. </a:t>
            </a:r>
          </a:p>
          <a:p>
            <a:r>
              <a:rPr lang="en-GB" dirty="0" smtClean="0"/>
              <a:t>Books are still published (outside academia) treating it as a real place. </a:t>
            </a:r>
          </a:p>
          <a:p>
            <a:r>
              <a:rPr lang="en-GB" dirty="0" smtClean="0"/>
              <a:t>But until disappointingly recently such books and theories were still published within academia. </a:t>
            </a:r>
          </a:p>
          <a:p>
            <a:endParaRPr lang="en-GB" dirty="0"/>
          </a:p>
        </p:txBody>
      </p:sp>
    </p:spTree>
    <p:extLst>
      <p:ext uri="{BB962C8B-B14F-4D97-AF65-F5344CB8AC3E}">
        <p14:creationId xmlns:p14="http://schemas.microsoft.com/office/powerpoint/2010/main" val="4084711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Atlantis</a:t>
            </a:r>
          </a:p>
        </p:txBody>
      </p:sp>
      <p:pic>
        <p:nvPicPr>
          <p:cNvPr id="4" name="Content Placeholder 3"/>
          <p:cNvPicPr>
            <a:picLocks noGrp="1" noChangeAspect="1"/>
          </p:cNvPicPr>
          <p:nvPr>
            <p:ph sz="quarter" idx="1"/>
          </p:nvPr>
        </p:nvPicPr>
        <p:blipFill>
          <a:blip r:embed="rId2"/>
          <a:srcRect l="-31375" r="-31375"/>
          <a:stretch>
            <a:fillRect/>
          </a:stretch>
        </p:blipFill>
        <p:spPr/>
      </p:pic>
    </p:spTree>
    <p:extLst>
      <p:ext uri="{BB962C8B-B14F-4D97-AF65-F5344CB8AC3E}">
        <p14:creationId xmlns:p14="http://schemas.microsoft.com/office/powerpoint/2010/main" val="18879126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Atlantis</a:t>
            </a:r>
            <a:endParaRPr lang="en-GB" dirty="0"/>
          </a:p>
        </p:txBody>
      </p:sp>
      <p:sp>
        <p:nvSpPr>
          <p:cNvPr id="3" name="Content Placeholder 2"/>
          <p:cNvSpPr>
            <a:spLocks noGrp="1"/>
          </p:cNvSpPr>
          <p:nvPr>
            <p:ph sz="quarter" idx="1"/>
          </p:nvPr>
        </p:nvSpPr>
        <p:spPr/>
        <p:txBody>
          <a:bodyPr/>
          <a:lstStyle/>
          <a:p>
            <a:r>
              <a:rPr lang="en-GB" dirty="0"/>
              <a:t>Giorgio A. </a:t>
            </a:r>
            <a:r>
              <a:rPr lang="en-GB" dirty="0" err="1" smtClean="0"/>
              <a:t>Tsoukalos</a:t>
            </a:r>
            <a:r>
              <a:rPr lang="en-GB" dirty="0" smtClean="0"/>
              <a:t> at a recent UFO conference suggested that Atlantis might not have sunk, but have flown off into space. </a:t>
            </a:r>
          </a:p>
          <a:p>
            <a:r>
              <a:rPr lang="en-GB" i="1" dirty="0" smtClean="0"/>
              <a:t>Aliens. </a:t>
            </a:r>
            <a:endParaRPr lang="en-GB" dirty="0" smtClean="0"/>
          </a:p>
          <a:p>
            <a:r>
              <a:rPr lang="en-GB" i="1" dirty="0">
                <a:hlinkClick r:id="rId2"/>
              </a:rPr>
              <a:t>https://www.youtube.com/watch?v=</a:t>
            </a:r>
            <a:r>
              <a:rPr lang="en-GB" i="1" dirty="0" smtClean="0">
                <a:hlinkClick r:id="rId2"/>
              </a:rPr>
              <a:t>Iefq75ndocc</a:t>
            </a:r>
            <a:endParaRPr lang="en-GB" i="1" dirty="0" smtClean="0"/>
          </a:p>
          <a:p>
            <a:r>
              <a:rPr lang="en-GB" dirty="0" smtClean="0"/>
              <a:t>This is a clip from a channel </a:t>
            </a:r>
            <a:r>
              <a:rPr lang="en-GB" i="1" dirty="0" smtClean="0"/>
              <a:t>presenting </a:t>
            </a:r>
            <a:r>
              <a:rPr lang="en-GB" dirty="0" smtClean="0"/>
              <a:t>itself as history based. </a:t>
            </a:r>
          </a:p>
          <a:p>
            <a:endParaRPr lang="en-GB" dirty="0"/>
          </a:p>
        </p:txBody>
      </p:sp>
    </p:spTree>
    <p:extLst>
      <p:ext uri="{BB962C8B-B14F-4D97-AF65-F5344CB8AC3E}">
        <p14:creationId xmlns:p14="http://schemas.microsoft.com/office/powerpoint/2010/main" val="11714325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History and Myth</a:t>
            </a:r>
            <a:endParaRPr lang="en-GB" dirty="0"/>
          </a:p>
        </p:txBody>
      </p:sp>
      <p:sp>
        <p:nvSpPr>
          <p:cNvPr id="3" name="Content Placeholder 2"/>
          <p:cNvSpPr>
            <a:spLocks noGrp="1"/>
          </p:cNvSpPr>
          <p:nvPr>
            <p:ph sz="quarter" idx="1"/>
          </p:nvPr>
        </p:nvSpPr>
        <p:spPr/>
        <p:txBody>
          <a:bodyPr/>
          <a:lstStyle/>
          <a:p>
            <a:r>
              <a:rPr lang="en-GB" dirty="0" smtClean="0"/>
              <a:t>Myth and history not distinct in ancient times</a:t>
            </a:r>
          </a:p>
          <a:p>
            <a:r>
              <a:rPr lang="en-GB" dirty="0" smtClean="0"/>
              <a:t>Become more distinct by Plutarch</a:t>
            </a:r>
          </a:p>
          <a:p>
            <a:r>
              <a:rPr lang="en-GB" dirty="0" smtClean="0"/>
              <a:t>But never truly separate completely</a:t>
            </a:r>
          </a:p>
          <a:p>
            <a:r>
              <a:rPr lang="en-GB" dirty="0" smtClean="0"/>
              <a:t>Even in contemporary times we can conflate the two – (Pocahontas, Thanksgiving, The Founding Fathers)</a:t>
            </a:r>
            <a:endParaRPr lang="en-GB" dirty="0"/>
          </a:p>
        </p:txBody>
      </p:sp>
    </p:spTree>
    <p:extLst>
      <p:ext uri="{BB962C8B-B14F-4D97-AF65-F5344CB8AC3E}">
        <p14:creationId xmlns:p14="http://schemas.microsoft.com/office/powerpoint/2010/main" val="224676482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华文新魏"/>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Civic.thmx</Template>
  <TotalTime>2313</TotalTime>
  <Words>2188</Words>
  <Application>Microsoft Macintosh PowerPoint</Application>
  <PresentationFormat>On-screen Show (4:3)</PresentationFormat>
  <Paragraphs>103</Paragraphs>
  <Slides>24</Slides>
  <Notes>1</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Civic</vt:lpstr>
      <vt:lpstr>Myth &amp; History </vt:lpstr>
      <vt:lpstr>Myth Vs. History</vt:lpstr>
      <vt:lpstr>Definitions</vt:lpstr>
      <vt:lpstr>Hecataeus of Miletus (550 BCE – ~476 BCE)</vt:lpstr>
      <vt:lpstr>Herodotus (5th C. BCE)</vt:lpstr>
      <vt:lpstr>Herodotus</vt:lpstr>
      <vt:lpstr>Herodotus</vt:lpstr>
      <vt:lpstr>Herodotus</vt:lpstr>
      <vt:lpstr>Herodotus</vt:lpstr>
      <vt:lpstr>Herodotus</vt:lpstr>
      <vt:lpstr>Herodotus</vt:lpstr>
      <vt:lpstr>Palaephatus maybe 3RD / 4TH C. BC</vt:lpstr>
      <vt:lpstr>Thucydides (460 – ~400 BCE)</vt:lpstr>
      <vt:lpstr>Thucydides</vt:lpstr>
      <vt:lpstr>Livy 59 BCE – 17 CE</vt:lpstr>
      <vt:lpstr>Plutarch (46-120 CE)</vt:lpstr>
      <vt:lpstr>Plutarch</vt:lpstr>
      <vt:lpstr>PowerPoint Presentation</vt:lpstr>
      <vt:lpstr>The Death Mask of Agamemnon</vt:lpstr>
      <vt:lpstr>The Death Mask of Agamemnon</vt:lpstr>
      <vt:lpstr>Atlantis: The myth that will not die</vt:lpstr>
      <vt:lpstr>Atlantis</vt:lpstr>
      <vt:lpstr>Atlantis</vt:lpstr>
      <vt:lpstr>History and Myth</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Myth &amp; History </dc:title>
  <dc:creator>Silvie</dc:creator>
  <cp:lastModifiedBy>Silvie</cp:lastModifiedBy>
  <cp:revision>21</cp:revision>
  <dcterms:created xsi:type="dcterms:W3CDTF">2017-11-22T22:04:39Z</dcterms:created>
  <dcterms:modified xsi:type="dcterms:W3CDTF">2017-11-24T12:38:28Z</dcterms:modified>
</cp:coreProperties>
</file>