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7"/>
  </p:notesMasterIdLst>
  <p:sldIdLst>
    <p:sldId id="257" r:id="rId2"/>
    <p:sldId id="294" r:id="rId3"/>
    <p:sldId id="328" r:id="rId4"/>
    <p:sldId id="332" r:id="rId5"/>
    <p:sldId id="346" r:id="rId6"/>
    <p:sldId id="347" r:id="rId7"/>
    <p:sldId id="331" r:id="rId8"/>
    <p:sldId id="348" r:id="rId9"/>
    <p:sldId id="330" r:id="rId10"/>
    <p:sldId id="333" r:id="rId11"/>
    <p:sldId id="349" r:id="rId12"/>
    <p:sldId id="339" r:id="rId13"/>
    <p:sldId id="336" r:id="rId14"/>
    <p:sldId id="335" r:id="rId15"/>
    <p:sldId id="337" r:id="rId16"/>
    <p:sldId id="340" r:id="rId17"/>
    <p:sldId id="341" r:id="rId18"/>
    <p:sldId id="342" r:id="rId19"/>
    <p:sldId id="338" r:id="rId20"/>
    <p:sldId id="343" r:id="rId21"/>
    <p:sldId id="344" r:id="rId22"/>
    <p:sldId id="327" r:id="rId23"/>
    <p:sldId id="273" r:id="rId24"/>
    <p:sldId id="320" r:id="rId25"/>
    <p:sldId id="34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252"/>
    <p:restoredTop sz="71964"/>
  </p:normalViewPr>
  <p:slideViewPr>
    <p:cSldViewPr snapToGrid="0" snapToObjects="1">
      <p:cViewPr varScale="1">
        <p:scale>
          <a:sx n="52" d="100"/>
          <a:sy n="52" d="100"/>
        </p:scale>
        <p:origin x="200" y="496"/>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9/25/20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of the session:</a:t>
            </a:r>
            <a:br>
              <a:rPr lang="en-US" dirty="0"/>
            </a:br>
            <a:br>
              <a:rPr lang="en-US" dirty="0"/>
            </a:br>
            <a:r>
              <a:rPr lang="en-US" b="1" dirty="0"/>
              <a:t>Assessments</a:t>
            </a:r>
            <a:br>
              <a:rPr lang="en-US" dirty="0"/>
            </a:br>
            <a:r>
              <a:rPr lang="en-GB" altLang="en-US" dirty="0"/>
              <a:t>To understand the role of the appraisal interview in the performance management process</a:t>
            </a:r>
          </a:p>
          <a:p>
            <a:r>
              <a:rPr lang="en-GB" altLang="en-US" dirty="0"/>
              <a:t>To examine the different approaches and styles of appraisal interviews</a:t>
            </a:r>
          </a:p>
          <a:p>
            <a:endParaRPr lang="en-GB" dirty="0"/>
          </a:p>
          <a:p>
            <a:pPr>
              <a:buFontTx/>
              <a:buNone/>
            </a:pPr>
            <a:r>
              <a:rPr lang="en-GB" b="1" dirty="0"/>
              <a:t>Feedback</a:t>
            </a:r>
            <a:br>
              <a:rPr lang="en-GB" dirty="0"/>
            </a:br>
            <a:r>
              <a:rPr lang="en-GB" altLang="en-US" sz="1200" dirty="0"/>
              <a:t>Information about performance or behaviour that leads to action to affirm or develop that performance or behaviour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490032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a:t>
            </a:r>
            <a:r>
              <a:rPr lang="en-GB" baseline="0" dirty="0"/>
              <a:t> how we design our assessment influences how student will learn. We could think of ourselves as puppet masters – we can encourage or discourage certain behaviours and manipulate student learning. But as research evidences, students can also manipulate us. </a:t>
            </a:r>
          </a:p>
          <a:p>
            <a:endParaRPr lang="en-GB" baseline="0" dirty="0"/>
          </a:p>
          <a:p>
            <a:r>
              <a:rPr lang="en-GB" sz="1200" dirty="0">
                <a:solidFill>
                  <a:schemeClr val="dk1"/>
                </a:solidFill>
              </a:rPr>
              <a:t>“Students can escape bad teaching, but they can’t escape bad assessment.”</a:t>
            </a:r>
          </a:p>
          <a:p>
            <a:endParaRPr lang="en-GB" sz="1200" dirty="0">
              <a:solidFill>
                <a:schemeClr val="dk1"/>
              </a:solidFill>
            </a:endParaRPr>
          </a:p>
          <a:p>
            <a:pPr algn="r"/>
            <a:r>
              <a:rPr lang="en-GB" sz="1050" dirty="0">
                <a:solidFill>
                  <a:schemeClr val="dk1"/>
                </a:solidFill>
              </a:rPr>
              <a:t>(David </a:t>
            </a:r>
            <a:r>
              <a:rPr lang="en-GB" sz="1050" dirty="0" err="1">
                <a:solidFill>
                  <a:schemeClr val="dk1"/>
                </a:solidFill>
              </a:rPr>
              <a:t>Boud</a:t>
            </a:r>
            <a:r>
              <a:rPr lang="en-GB" sz="1050" dirty="0">
                <a:solidFill>
                  <a:schemeClr val="dk1"/>
                </a:solidFill>
              </a:rPr>
              <a:t>, 1995)</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2306129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596679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is required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Students who learn throughout the year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Students who pay attention to the entire curriculum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Students who take feedback on board and use it to learn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Students who understand and engage with the material</a:t>
            </a:r>
          </a:p>
          <a:p>
            <a:endParaRPr lang="en-US" dirty="0"/>
          </a:p>
          <a:p>
            <a:r>
              <a:rPr lang="en-US" b="1" dirty="0"/>
              <a:t>What Happens!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only learn/ revise right before exams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try to find out what will be on the exam and focus on that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memorize facts</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605942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(Gibbs, G., 1999) Using Assessment Strategically to Change the Way Students. </a:t>
            </a:r>
            <a:r>
              <a:rPr lang="en-GB" sz="1200" i="1" dirty="0"/>
              <a:t>Assessment matters in higher education</a:t>
            </a:r>
            <a:r>
              <a:rPr lang="en-GB" sz="1200" dirty="0"/>
              <a:t>, p. 52.</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1821678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mn-lt"/>
              </a:rPr>
              <a:t>Good assessment and feedback practices should: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latin typeface="+mn-lt"/>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solidFill>
                  <a:schemeClr val="bg1"/>
                </a:solidFill>
                <a:latin typeface="+mn-lt"/>
              </a:rPr>
              <a:t> Help clarify what good performance is (goals, criteria, standards).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solidFill>
                  <a:schemeClr val="bg1"/>
                </a:solidFill>
                <a:latin typeface="+mn-lt"/>
              </a:rPr>
              <a:t> Encourage ‘time and effort’ on challenging learning tasks.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solidFill>
                  <a:schemeClr val="bg1"/>
                </a:solidFill>
                <a:latin typeface="+mn-lt"/>
              </a:rPr>
              <a:t> Deliver high quality feedback information that helps learners self-correct.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solidFill>
                  <a:schemeClr val="bg1"/>
                </a:solidFill>
                <a:latin typeface="+mn-lt"/>
              </a:rPr>
              <a:t> Encourage positive motivational beliefs and self-esteem.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solidFill>
                  <a:schemeClr val="bg1"/>
                </a:solidFill>
                <a:latin typeface="+mn-lt"/>
              </a:rPr>
              <a:t> Encourage interaction and dialogue around learning (peer and teacher student).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solidFill>
                  <a:schemeClr val="bg1"/>
                </a:solidFill>
                <a:latin typeface="+mn-lt"/>
              </a:rPr>
              <a:t> Facilitate the development of self-assessment and reflection in learning.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solidFill>
                  <a:schemeClr val="bg1"/>
                </a:solidFill>
                <a:latin typeface="+mn-lt"/>
              </a:rPr>
              <a:t> Give learners choice in assessment – content and processes.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solidFill>
                  <a:schemeClr val="bg1"/>
                </a:solidFill>
                <a:latin typeface="+mn-lt"/>
              </a:rPr>
              <a:t> Involve students in decision-making about assessment policy and practice.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solidFill>
                  <a:schemeClr val="bg1"/>
                </a:solidFill>
                <a:latin typeface="+mn-lt"/>
              </a:rPr>
              <a:t> Support the development of learning communities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solidFill>
                  <a:schemeClr val="bg1"/>
                </a:solidFill>
                <a:latin typeface="+mn-lt"/>
              </a:rPr>
              <a:t> Help tutors/mentors adapt teaching to student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mn-lt"/>
              </a:rPr>
              <a:t>These are one of the more popular set of assessment principles, based on research, giving pointers about what good assessment should contain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mn-lt"/>
              </a:rPr>
              <a:t>Assessment here refers to both formative an summative, formal and informal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mn-lt"/>
              </a:rPr>
              <a:t>It’s good to engage with those further and discuss them in light of the courses you are teaching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bg1"/>
                </a:solidFill>
                <a:latin typeface="+mn-lt"/>
              </a:rPr>
              <a:t>No. 1- discuss the different marking criteria</a:t>
            </a:r>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1490989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Principles and Methods of Assessment. (2015). </a:t>
            </a:r>
            <a:r>
              <a:rPr lang="en-GB" sz="1200" i="1" dirty="0">
                <a:latin typeface="Calibri" panose="020F0502020204030204" pitchFamily="34" charset="0"/>
                <a:cs typeface="Calibri" panose="020F0502020204030204" pitchFamily="34" charset="0"/>
              </a:rPr>
              <a:t>Principles and Methods of Assessment</a:t>
            </a:r>
            <a:r>
              <a:rPr lang="en-GB" sz="1200" dirty="0">
                <a:latin typeface="Calibri" panose="020F0502020204030204" pitchFamily="34" charset="0"/>
                <a:cs typeface="Calibri" panose="020F0502020204030204" pitchFamily="34" charset="0"/>
              </a:rPr>
              <a:t>. [online] Available at: https://</a:t>
            </a:r>
            <a:r>
              <a:rPr lang="en-GB" sz="1200" dirty="0" err="1">
                <a:latin typeface="Calibri" panose="020F0502020204030204" pitchFamily="34" charset="0"/>
                <a:cs typeface="Calibri" panose="020F0502020204030204" pitchFamily="34" charset="0"/>
              </a:rPr>
              <a:t>abdao.wordpress.com</a:t>
            </a:r>
            <a:r>
              <a:rPr lang="en-GB" sz="1200" dirty="0">
                <a:latin typeface="Calibri" panose="020F0502020204030204" pitchFamily="34" charset="0"/>
                <a:cs typeface="Calibri" panose="020F0502020204030204" pitchFamily="34" charset="0"/>
              </a:rPr>
              <a:t>/ [Accessed 20 Apr.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is not all about grades.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definitely helps improve teaching and learning!</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Assessment is the process of getting information about what and how the students learn, and using this information to guide instruction and boost learning.</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Assessment gives feedback to teachers and students that help them both adjust their teaching and learning strategies to achieve learning goals.</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Assessment should be aligned with goals/objectives, curriculum/instruction, and outcomes, so learning can be maximized.</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Assessment helps us to PLAN (what do I want my students to learn?); to DO (How do I help them learn effectively?); to CHECK (Have we achieved goals and outcomes?), and to ACT (How do I use the information I gathered? What adjustments and refinements should I do?). This is the assessment cycle that helps continuously improve the teaching-learning process; this is the assessment cycle that makes assessment useful for its intended purposes: the assessment FOR learning, the assessment AS learning, and the assessment OF learning.  PDCA ;-) (Who was this?)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3 main purposes of assessment: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FOR learning is an ongoing process that gauges and monitors student learning in order to inform instruction, as well as help students monitor and manage their own learning. It guides both teachers and students on what wise steps to take next. Formative assessments serve the purpose of assessment FOR learning.</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AS learning is also an ongoing process that helps the students self-reflect on their learning, know their weaknesses and strengths, adjust their learning strategies, correct past errors, plan next best steps, and become independent, self-directed, metacognitive, and successful learners. Formative assessments, like self and peer assessments, serve the purpose of assessment AS learning.</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OF learning measures the students’ competency; certifies learning; and provides evidence if program goals and objectives have been met and outcomes have been achieved. Summative assessments serve the purpose of assessment OF learning.</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There are different types of assessment: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Formal assessment </a:t>
            </a:r>
            <a:r>
              <a:rPr lang="en-GB" sz="1200" dirty="0">
                <a:latin typeface="Calibri" panose="020F0502020204030204" pitchFamily="34" charset="0"/>
                <a:cs typeface="Calibri" panose="020F0502020204030204" pitchFamily="34" charset="0"/>
              </a:rPr>
              <a:t>is the systematic, well planned data-based assessment that evaluates student learning. Formal assessment determines the students’ proficiency or mastery of the content, and can be used for comparisons relative to certain standards, or relative to other students’ performances.</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Informal assessment </a:t>
            </a:r>
            <a:r>
              <a:rPr lang="en-GB" sz="1200" dirty="0">
                <a:latin typeface="Calibri" panose="020F0502020204030204" pitchFamily="34" charset="0"/>
                <a:cs typeface="Calibri" panose="020F0502020204030204" pitchFamily="34" charset="0"/>
              </a:rPr>
              <a:t>is the casual/spontaneous content-based and performance-based form of assessment that measures the students’ performance and learning progress. Informal assessment is incorporated in the day-to-day classroom activities.</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b="1" dirty="0">
                <a:latin typeface="Calibri" panose="020F0502020204030204" pitchFamily="34" charset="0"/>
                <a:cs typeface="Calibri" panose="020F0502020204030204" pitchFamily="34" charset="0"/>
              </a:rPr>
              <a:t>Formative assessment </a:t>
            </a:r>
            <a:r>
              <a:rPr lang="en-GB" sz="1200" dirty="0">
                <a:latin typeface="Calibri" panose="020F0502020204030204" pitchFamily="34" charset="0"/>
                <a:cs typeface="Calibri" panose="020F0502020204030204" pitchFamily="34" charset="0"/>
              </a:rPr>
              <a:t>gives continuous feedback about students’ learning that informs instruction and helps students successfully manage their own learning; it guides both teachers and students about their next wise steps. Formative assessment occurs all throughout instruction.</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Summative assessment </a:t>
            </a:r>
            <a:r>
              <a:rPr lang="en-GB" sz="1200" dirty="0">
                <a:latin typeface="Calibri" panose="020F0502020204030204" pitchFamily="34" charset="0"/>
                <a:cs typeface="Calibri" panose="020F0502020204030204" pitchFamily="34" charset="0"/>
              </a:rPr>
              <a:t>certifies learning; it measures what the students have learned. Summative assessment data can be used to gauge students’ competency; assign grades; rank the students; and compare students’ performances vs. certain standards or vs. other students’ performances. Summative assessment is given after instruction.</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b="1" dirty="0">
                <a:latin typeface="Calibri" panose="020F0502020204030204" pitchFamily="34" charset="0"/>
                <a:cs typeface="Calibri" panose="020F0502020204030204" pitchFamily="34" charset="0"/>
              </a:rPr>
              <a:t>Traditional assessment </a:t>
            </a:r>
            <a:r>
              <a:rPr lang="en-GB" sz="1200" dirty="0">
                <a:latin typeface="Calibri" panose="020F0502020204030204" pitchFamily="34" charset="0"/>
                <a:cs typeface="Calibri" panose="020F0502020204030204" pitchFamily="34" charset="0"/>
              </a:rPr>
              <a:t>refers to customary method of measuring the students’ knowledge and skills, usually through standardized pen and paper tests.</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Authentic assessment </a:t>
            </a:r>
            <a:r>
              <a:rPr lang="en-GB" sz="1200" dirty="0">
                <a:latin typeface="Calibri" panose="020F0502020204030204" pitchFamily="34" charset="0"/>
                <a:cs typeface="Calibri" panose="020F0502020204030204" pitchFamily="34" charset="0"/>
              </a:rPr>
              <a:t>is the process of gauging the students’ learning by asking them to perform real-life tasks and meaningfully apply what they have learned.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2894316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0057520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Savery</a:t>
            </a:r>
            <a:r>
              <a:rPr lang="en-GB" dirty="0"/>
              <a:t> &amp; Duffy (1995) define assessment authenticity as the similarity between cognitive demands (that thinking required of the assessment) and the cognitive demands in the criterion situation on which the assessment is based. </a:t>
            </a:r>
            <a:br>
              <a:rPr lang="en-GB" dirty="0"/>
            </a:b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criterion situation reflects or simulates a real-life situation that could confront students in future professional situations. Darling-Hammond and Snyder (2000) argued that dealing only with the thinking required is too narrow. In their view, students need to develop competencies because real life demands the ability to integrate and coordinate knowledge, skills, and attitudes, and the capacity to apply them in new situations (Van </a:t>
            </a:r>
            <a:r>
              <a:rPr lang="en-GB" dirty="0" err="1"/>
              <a:t>Merrienboer</a:t>
            </a:r>
            <a:r>
              <a:rPr lang="en-GB" dirty="0"/>
              <a:t>, 1997). </a:t>
            </a:r>
            <a:br>
              <a:rPr lang="en-GB" dirty="0"/>
            </a:br>
            <a:br>
              <a:rPr lang="en-GB" dirty="0"/>
            </a:br>
            <a:r>
              <a:rPr lang="en-GB" dirty="0" err="1"/>
              <a:t>Birenbaum</a:t>
            </a:r>
            <a:r>
              <a:rPr lang="en-GB" dirty="0"/>
              <a:t> (1996) further specified the competency concept by emphasizing that students need to develop not only cognitive competencies (problem solving and critical thinking), but also meta-cognitive competencies (reflection, and social competencies such as communication and collaboration).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077021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Miller (1990) developed a pyramid framework for describing levels of competence within a hierarchy of knowledge, application, and performance, with associated methods of assessment.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Bottom level of the pyramid entitled “knows”, refers to the recall of factual knowledge.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level “knows how”, refers to the ability to apply the factual knowledge in a particular context. It implies that there is more to competence than knowledge alone.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level, shows, relate to the ability to demonstrate competence in a practical, simulated environment; what a professional actually does in the workplace is at the top and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level of the pyramid, does.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Whilst this model was developed within a medical context it is very easy to apply it to any scenario of assessment and workplace based assessments. The model sets a framework for a succession of levels of competence that can guide the implementation of assessments.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there are some important additional considerations the model does not fully describe. At the peak of the pyramid representing the ultimate goal in the workplace there is an implication that as assessment comes closer to the workplace the volume may reduce. In reality workplace based assessment represents the skills most relevant to professional life, and the point at which numerous component skills learned become combined into reasoning and professional competence.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Care must be exercised with the </a:t>
            </a:r>
            <a:r>
              <a:rPr lang="en-GB" sz="1200" b="1" kern="1200" dirty="0">
                <a:solidFill>
                  <a:schemeClr val="tx1"/>
                </a:solidFill>
                <a:effectLst/>
                <a:latin typeface="+mn-lt"/>
                <a:ea typeface="+mn-ea"/>
                <a:cs typeface="+mn-cs"/>
              </a:rPr>
              <a:t>type </a:t>
            </a:r>
            <a:r>
              <a:rPr lang="en-GB" sz="1200" b="0" kern="1200" dirty="0">
                <a:solidFill>
                  <a:schemeClr val="tx1"/>
                </a:solidFill>
                <a:effectLst/>
                <a:latin typeface="+mn-lt"/>
                <a:ea typeface="+mn-ea"/>
                <a:cs typeface="+mn-cs"/>
              </a:rPr>
              <a:t>of assessment.  Research demonstrates that simulated environments do </a:t>
            </a:r>
            <a:r>
              <a:rPr lang="en-GB" sz="1200" b="1" kern="1200" dirty="0">
                <a:solidFill>
                  <a:schemeClr val="tx1"/>
                </a:solidFill>
                <a:effectLst/>
                <a:latin typeface="+mn-lt"/>
                <a:ea typeface="+mn-ea"/>
                <a:cs typeface="+mn-cs"/>
              </a:rPr>
              <a:t>not always predict workplace performance.</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Rethans</a:t>
            </a:r>
            <a:r>
              <a:rPr lang="en-GB" sz="1200" b="0" kern="1200" dirty="0">
                <a:solidFill>
                  <a:schemeClr val="tx1"/>
                </a:solidFill>
                <a:effectLst/>
                <a:latin typeface="+mn-lt"/>
                <a:ea typeface="+mn-ea"/>
                <a:cs typeface="+mn-cs"/>
              </a:rPr>
              <a:t> et al, 1991)</a:t>
            </a: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0" kern="1200" dirty="0" err="1">
                <a:solidFill>
                  <a:schemeClr val="tx1"/>
                </a:solidFill>
                <a:effectLst/>
                <a:latin typeface="+mn-lt"/>
                <a:ea typeface="+mn-ea"/>
                <a:cs typeface="+mn-cs"/>
              </a:rPr>
              <a:t>Rethans</a:t>
            </a:r>
            <a:r>
              <a:rPr lang="en-GB" sz="1200" b="0" kern="1200" dirty="0">
                <a:solidFill>
                  <a:schemeClr val="tx1"/>
                </a:solidFill>
                <a:effectLst/>
                <a:latin typeface="+mn-lt"/>
                <a:ea typeface="+mn-ea"/>
                <a:cs typeface="+mn-cs"/>
              </a:rPr>
              <a:t>, J.J., Sturman, F.,  Drop, R., van der Vleuten, C. (1991) Assessment of the performance of general practitioners by the use of standardised (simulated) patients.  British Journal of Medical Practise, 41.  pp 97-99</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Miller, G., 1990. </a:t>
            </a:r>
            <a:r>
              <a:rPr lang="en-GB" sz="1200" b="0" i="1" kern="1200" dirty="0">
                <a:solidFill>
                  <a:schemeClr val="tx1"/>
                </a:solidFill>
                <a:effectLst/>
                <a:latin typeface="+mn-lt"/>
                <a:ea typeface="+mn-ea"/>
                <a:cs typeface="+mn-cs"/>
              </a:rPr>
              <a:t>The Assessment Of Clinical Skills</a:t>
            </a:r>
            <a:r>
              <a:rPr lang="en-GB" sz="1200" b="0" i="0" kern="1200" dirty="0">
                <a:solidFill>
                  <a:schemeClr val="tx1"/>
                </a:solidFill>
                <a:effectLst/>
                <a:latin typeface="+mn-lt"/>
                <a:ea typeface="+mn-ea"/>
                <a:cs typeface="+mn-cs"/>
              </a:rPr>
              <a:t>. [online] </a:t>
            </a:r>
            <a:r>
              <a:rPr lang="en-GB" sz="1200" b="0" i="0" kern="1200" dirty="0" err="1">
                <a:solidFill>
                  <a:schemeClr val="tx1"/>
                </a:solidFill>
                <a:effectLst/>
                <a:latin typeface="+mn-lt"/>
                <a:ea typeface="+mn-ea"/>
                <a:cs typeface="+mn-cs"/>
              </a:rPr>
              <a:t>Winbev.pbworks.com</a:t>
            </a:r>
            <a:r>
              <a:rPr lang="en-GB" sz="1200" b="0" i="0" kern="1200" dirty="0">
                <a:solidFill>
                  <a:schemeClr val="tx1"/>
                </a:solidFill>
                <a:effectLst/>
                <a:latin typeface="+mn-lt"/>
                <a:ea typeface="+mn-ea"/>
                <a:cs typeface="+mn-cs"/>
              </a:rPr>
              <a:t>. Available at: &lt;http://</a:t>
            </a:r>
            <a:r>
              <a:rPr lang="en-GB" sz="1200" b="0" i="0" kern="1200" dirty="0" err="1">
                <a:solidFill>
                  <a:schemeClr val="tx1"/>
                </a:solidFill>
                <a:effectLst/>
                <a:latin typeface="+mn-lt"/>
                <a:ea typeface="+mn-ea"/>
                <a:cs typeface="+mn-cs"/>
              </a:rPr>
              <a:t>winbev.pbworks.com</a:t>
            </a:r>
            <a:r>
              <a:rPr lang="en-GB" sz="1200" b="0" i="0" kern="1200" dirty="0">
                <a:solidFill>
                  <a:schemeClr val="tx1"/>
                </a:solidFill>
                <a:effectLst/>
                <a:latin typeface="+mn-lt"/>
                <a:ea typeface="+mn-ea"/>
                <a:cs typeface="+mn-cs"/>
              </a:rPr>
              <a:t>/f/</a:t>
            </a:r>
            <a:r>
              <a:rPr lang="en-GB" sz="1200" b="0" i="0" kern="1200" dirty="0" err="1">
                <a:solidFill>
                  <a:schemeClr val="tx1"/>
                </a:solidFill>
                <a:effectLst/>
                <a:latin typeface="+mn-lt"/>
                <a:ea typeface="+mn-ea"/>
                <a:cs typeface="+mn-cs"/>
              </a:rPr>
              <a:t>Assessment.pdf</a:t>
            </a:r>
            <a:r>
              <a:rPr lang="en-GB" sz="1200" b="0" i="0" kern="1200" dirty="0">
                <a:solidFill>
                  <a:schemeClr val="tx1"/>
                </a:solidFill>
                <a:effectLst/>
                <a:latin typeface="+mn-lt"/>
                <a:ea typeface="+mn-ea"/>
                <a:cs typeface="+mn-cs"/>
              </a:rPr>
              <a:t>&gt; [Accessed 11 September 2020].</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41811880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buFontTx/>
              <a:buNone/>
            </a:pPr>
            <a:r>
              <a:rPr lang="en-US" dirty="0"/>
              <a:t>Does feedback work?</a:t>
            </a:r>
            <a:br>
              <a:rPr lang="en-US" dirty="0"/>
            </a:br>
            <a:r>
              <a:rPr lang="en-GB" altLang="en-US" sz="1200" dirty="0"/>
              <a:t>Black and William (1998) – meta analysis of &gt;250 studies of formative assessment with feedback since 1988 from all educational sectors</a:t>
            </a:r>
          </a:p>
          <a:p>
            <a:pPr>
              <a:lnSpc>
                <a:spcPct val="90000"/>
              </a:lnSpc>
              <a:buFontTx/>
              <a:buNone/>
            </a:pPr>
            <a:endParaRPr lang="en-GB" altLang="en-US" sz="1200" dirty="0"/>
          </a:p>
          <a:p>
            <a:pPr>
              <a:lnSpc>
                <a:spcPct val="90000"/>
              </a:lnSpc>
              <a:buFontTx/>
              <a:buNone/>
            </a:pPr>
            <a:r>
              <a:rPr lang="en-GB" altLang="en-US" sz="1200" dirty="0"/>
              <a:t>Feedback resulted in positive benefits on learning and achievement across all areas, knowledge and skill types and levels of education </a:t>
            </a:r>
          </a:p>
          <a:p>
            <a:pPr>
              <a:lnSpc>
                <a:spcPct val="90000"/>
              </a:lnSpc>
              <a:buFontTx/>
              <a:buNone/>
            </a:pPr>
            <a:endParaRPr lang="en-GB" altLang="en-US" sz="1200" dirty="0"/>
          </a:p>
          <a:p>
            <a:pPr>
              <a:lnSpc>
                <a:spcPct val="90000"/>
              </a:lnSpc>
              <a:buFontTx/>
              <a:buNone/>
            </a:pPr>
            <a:r>
              <a:rPr lang="en-GB" altLang="en-US" sz="1200" i="1" dirty="0"/>
              <a:t>Black P., </a:t>
            </a:r>
            <a:r>
              <a:rPr lang="en-GB" altLang="en-US" sz="1200" i="1" dirty="0" err="1"/>
              <a:t>Wiliam</a:t>
            </a:r>
            <a:r>
              <a:rPr lang="en-GB" altLang="en-US" sz="1200" i="1" dirty="0"/>
              <a:t>, D., (1998) Assessment and Classroom Learning. Assessment in Education, Vol. 5, No. 1, 1998.  School of Education, London.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42586833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many students feedback seems to have little or no impact, despite the considerable time and effort put into its production. With a view to increasing its effectiveness, extensive theoretical and empirical research has been carried out into its structure, timing and other parameters. </a:t>
            </a:r>
            <a:br>
              <a:rPr lang="en-GB" dirty="0"/>
            </a:br>
            <a:br>
              <a:rPr lang="en-GB" dirty="0"/>
            </a:br>
            <a:r>
              <a:rPr lang="en-GB" dirty="0"/>
              <a:t>For students to be able to apply feedback, they need to understand the meaning of the feedback statements. They also need to identify, with near certainty, the particular aspects of their work that need attention. For these to occur, students must possess </a:t>
            </a:r>
            <a:r>
              <a:rPr lang="en-GB" b="1" dirty="0"/>
              <a:t>critical background knowledge</a:t>
            </a:r>
            <a:r>
              <a:rPr lang="en-GB" dirty="0"/>
              <a:t>. </a:t>
            </a:r>
            <a:br>
              <a:rPr lang="en-GB" dirty="0"/>
            </a:br>
            <a:br>
              <a:rPr lang="en-GB" dirty="0"/>
            </a:br>
            <a:r>
              <a:rPr lang="en-GB" dirty="0"/>
              <a:t>They must appropriate for themselves three fundamental concepts – </a:t>
            </a:r>
            <a:br>
              <a:rPr lang="en-GB" dirty="0"/>
            </a:br>
            <a:r>
              <a:rPr lang="en-GB" dirty="0"/>
              <a:t>task compliance, </a:t>
            </a:r>
            <a:br>
              <a:rPr lang="en-GB" dirty="0"/>
            </a:br>
            <a:r>
              <a:rPr lang="en-GB" dirty="0"/>
              <a:t>quality, and </a:t>
            </a:r>
            <a:br>
              <a:rPr lang="en-GB" dirty="0"/>
            </a:br>
            <a:r>
              <a:rPr lang="en-GB" dirty="0"/>
              <a:t>criteria  </a:t>
            </a:r>
            <a:br>
              <a:rPr lang="en-GB" dirty="0"/>
            </a:br>
            <a:r>
              <a:rPr lang="en-GB" dirty="0"/>
              <a:t>and also develop a cache of relevant tacit knowledge. </a:t>
            </a:r>
            <a:endParaRPr lang="en-US" dirty="0"/>
          </a:p>
          <a:p>
            <a:endParaRPr lang="en-US" dirty="0"/>
          </a:p>
          <a:p>
            <a:endParaRPr lang="en-US" dirty="0"/>
          </a:p>
          <a:p>
            <a:r>
              <a:rPr lang="en-US" dirty="0"/>
              <a:t>Sadler, D. R., (1989) </a:t>
            </a:r>
            <a:r>
              <a:rPr lang="en-GB" dirty="0"/>
              <a:t>Beyond feedback: Developing student capability in complex appraisal. Griffith Institute for Higher Education, Griffith University, Brisbane</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10017836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Before giving feedback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457200" indent="-457200">
              <a:lnSpc>
                <a:spcPct val="80000"/>
              </a:lnSpc>
            </a:pPr>
            <a:r>
              <a:rPr lang="en-GB" altLang="en-US" sz="1200" dirty="0"/>
              <a:t>What is the intention for giving this feedback?</a:t>
            </a:r>
          </a:p>
          <a:p>
            <a:pPr marL="457200" indent="-457200">
              <a:lnSpc>
                <a:spcPct val="80000"/>
              </a:lnSpc>
            </a:pPr>
            <a:r>
              <a:rPr lang="en-GB" altLang="en-US" sz="1200" dirty="0"/>
              <a:t>How do I feel about giving it?</a:t>
            </a:r>
          </a:p>
          <a:p>
            <a:pPr marL="457200" indent="-457200">
              <a:lnSpc>
                <a:spcPct val="80000"/>
              </a:lnSpc>
            </a:pPr>
            <a:r>
              <a:rPr lang="en-GB" altLang="en-US" sz="1200" dirty="0"/>
              <a:t>How is the other person feeling; if they have had a stressful day, might be best left for another occasion.  </a:t>
            </a:r>
          </a:p>
          <a:p>
            <a:pPr marL="457200" indent="-457200">
              <a:lnSpc>
                <a:spcPct val="80000"/>
              </a:lnSpc>
            </a:pPr>
            <a:r>
              <a:rPr lang="en-GB" altLang="en-US" sz="1200" dirty="0"/>
              <a:t>It is important they are in the right frame of mind to accept it</a:t>
            </a:r>
          </a:p>
          <a:p>
            <a:pPr marL="457200" indent="-457200">
              <a:lnSpc>
                <a:spcPct val="80000"/>
              </a:lnSpc>
            </a:pPr>
            <a:endParaRPr lang="en-GB" altLang="en-US" sz="1200" dirty="0"/>
          </a:p>
          <a:p>
            <a:pPr marL="457200" indent="-457200">
              <a:lnSpc>
                <a:spcPct val="80000"/>
              </a:lnSpc>
            </a:pPr>
            <a:r>
              <a:rPr lang="en-GB" altLang="en-US" sz="1200" dirty="0"/>
              <a:t>Feedback should be</a:t>
            </a:r>
          </a:p>
          <a:p>
            <a:pPr marL="457200" indent="-457200">
              <a:lnSpc>
                <a:spcPct val="80000"/>
              </a:lnSpc>
              <a:buFontTx/>
              <a:buNone/>
            </a:pPr>
            <a:r>
              <a:rPr lang="en-GB" altLang="en-US" sz="1200" b="1" dirty="0"/>
              <a:t>timely</a:t>
            </a:r>
            <a:r>
              <a:rPr lang="en-GB" altLang="en-US" sz="1200" dirty="0"/>
              <a:t>: given as close to the event as possible (taking account of the person’s readiness etc) </a:t>
            </a:r>
          </a:p>
          <a:p>
            <a:pPr marL="457200" indent="-457200">
              <a:lnSpc>
                <a:spcPct val="80000"/>
              </a:lnSpc>
              <a:buFontTx/>
              <a:buNone/>
            </a:pPr>
            <a:r>
              <a:rPr lang="en-GB" altLang="en-US" sz="1200" b="1" dirty="0"/>
              <a:t>selective</a:t>
            </a:r>
            <a:r>
              <a:rPr lang="en-GB" altLang="en-US" sz="1200" dirty="0"/>
              <a:t>: addressing one or two key issues rather than too many at once</a:t>
            </a:r>
          </a:p>
          <a:p>
            <a:pPr marL="457200" indent="-457200">
              <a:lnSpc>
                <a:spcPct val="80000"/>
              </a:lnSpc>
              <a:buFontTx/>
              <a:buNone/>
            </a:pPr>
            <a:r>
              <a:rPr lang="en-GB" altLang="en-US" sz="1200" b="1" dirty="0"/>
              <a:t>balanced</a:t>
            </a:r>
            <a:r>
              <a:rPr lang="en-GB" altLang="en-US" sz="1200" dirty="0"/>
              <a:t>: good and the bad</a:t>
            </a:r>
          </a:p>
          <a:p>
            <a:pPr marL="457200" indent="-457200">
              <a:lnSpc>
                <a:spcPct val="80000"/>
              </a:lnSpc>
              <a:buFontTx/>
              <a:buNone/>
            </a:pPr>
            <a:r>
              <a:rPr lang="en-GB" altLang="en-US" sz="1200" b="1" dirty="0"/>
              <a:t>suggestions</a:t>
            </a:r>
            <a:r>
              <a:rPr lang="en-GB" altLang="en-US" sz="1200" dirty="0"/>
              <a:t>: not prescriptions</a:t>
            </a:r>
          </a:p>
          <a:p>
            <a:pPr marL="457200" indent="-457200">
              <a:lnSpc>
                <a:spcPct val="80000"/>
              </a:lnSpc>
              <a:buFontTx/>
              <a:buNone/>
            </a:pPr>
            <a:r>
              <a:rPr lang="en-GB" altLang="en-US" sz="1200" b="1" dirty="0"/>
              <a:t>descriptive</a:t>
            </a:r>
            <a:r>
              <a:rPr lang="en-GB" altLang="en-US" sz="1200" dirty="0"/>
              <a:t>,  non-judgemental, based on behaviour not personality</a:t>
            </a:r>
          </a:p>
          <a:p>
            <a:pPr marL="457200" indent="-457200">
              <a:lnSpc>
                <a:spcPct val="80000"/>
              </a:lnSpc>
              <a:buFontTx/>
              <a:buNone/>
            </a:pPr>
            <a:r>
              <a:rPr lang="en-GB" altLang="en-US" sz="1200" b="1" dirty="0"/>
              <a:t>specific or focussed</a:t>
            </a:r>
            <a:r>
              <a:rPr lang="en-GB" altLang="en-US" sz="1200" dirty="0"/>
              <a:t>, in order to focus developmental </a:t>
            </a:r>
            <a:r>
              <a:rPr lang="en-GB" altLang="en-US" sz="1200" dirty="0" err="1"/>
              <a:t>feedback,avoid</a:t>
            </a:r>
            <a:r>
              <a:rPr lang="en-GB" altLang="en-US" sz="1200" dirty="0"/>
              <a:t> personal comments/avoid mixed messages</a:t>
            </a:r>
          </a:p>
          <a:p>
            <a:pPr marL="457200" indent="-457200">
              <a:lnSpc>
                <a:spcPct val="80000"/>
              </a:lnSpc>
              <a:buFontTx/>
              <a:buNone/>
            </a:pPr>
            <a:r>
              <a:rPr lang="en-GB" altLang="en-US" sz="1200" b="1" dirty="0"/>
              <a:t>directed</a:t>
            </a:r>
            <a:r>
              <a:rPr lang="en-GB" altLang="en-US" sz="1200" dirty="0"/>
              <a:t> towards behaviour that can be changed</a:t>
            </a:r>
          </a:p>
          <a:p>
            <a:pPr marL="457200" indent="-457200">
              <a:lnSpc>
                <a:spcPct val="80000"/>
              </a:lnSpc>
              <a:buFontTx/>
              <a:buNone/>
            </a:pPr>
            <a:endParaRPr lang="en-GB" altLang="en-US" sz="1200" dirty="0"/>
          </a:p>
          <a:p>
            <a:pPr marL="457200" indent="-457200">
              <a:lnSpc>
                <a:spcPct val="80000"/>
              </a:lnSpc>
              <a:buFontTx/>
              <a:buNone/>
            </a:pPr>
            <a:endParaRPr lang="en-GB" altLang="en-US" sz="1200" dirty="0"/>
          </a:p>
          <a:p>
            <a:pPr marL="457200" indent="-457200">
              <a:lnSpc>
                <a:spcPct val="80000"/>
              </a:lnSpc>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Nicol, D.,  Macfarlane, D. (2004). Rethinking Formative Assessment in HE: a theoretical model and seven principles of good feedback practice. IEEE Personal Communications - IEEE Pers. </a:t>
            </a:r>
            <a:r>
              <a:rPr lang="en-GB" altLang="en-US" sz="1200" dirty="0" err="1"/>
              <a:t>Commun</a:t>
            </a:r>
            <a:r>
              <a:rPr lang="en-GB" altLang="en-US" sz="1200" dirty="0"/>
              <a:t>.. 31. </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2903971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nSpc>
                <a:spcPct val="80000"/>
              </a:lnSpc>
            </a:pPr>
            <a:r>
              <a:rPr lang="en-GB" altLang="en-US" sz="1200" dirty="0"/>
              <a:t>anger – </a:t>
            </a:r>
            <a:r>
              <a:rPr lang="en-GB" altLang="en-US" sz="1200" i="1" dirty="0"/>
              <a:t>‘I’ve had enough of this’</a:t>
            </a:r>
            <a:endParaRPr lang="en-GB" altLang="en-US" sz="1200" dirty="0"/>
          </a:p>
          <a:p>
            <a:pPr marL="457200" indent="-457200">
              <a:lnSpc>
                <a:spcPct val="80000"/>
              </a:lnSpc>
            </a:pPr>
            <a:r>
              <a:rPr lang="en-GB" altLang="en-US" sz="1200" dirty="0"/>
              <a:t>denial – </a:t>
            </a:r>
            <a:r>
              <a:rPr lang="en-GB" altLang="en-US" sz="1200" i="1" dirty="0"/>
              <a:t>this reaction often accompanies the initial shock of feedback   ‘I can’t see any problem with that’</a:t>
            </a:r>
          </a:p>
          <a:p>
            <a:pPr marL="457200" indent="-457200">
              <a:lnSpc>
                <a:spcPct val="80000"/>
              </a:lnSpc>
            </a:pPr>
            <a:r>
              <a:rPr lang="en-GB" altLang="en-US" sz="1200" dirty="0"/>
              <a:t>blame </a:t>
            </a:r>
            <a:r>
              <a:rPr lang="en-GB" altLang="en-US" sz="1200" i="1" dirty="0"/>
              <a:t>– ‘It’s not my fault.  What can you expect when the patient won’t listen?</a:t>
            </a:r>
            <a:endParaRPr lang="en-GB" altLang="en-US" sz="1200" dirty="0"/>
          </a:p>
          <a:p>
            <a:pPr marL="457200" indent="-457200">
              <a:lnSpc>
                <a:spcPct val="80000"/>
              </a:lnSpc>
            </a:pPr>
            <a:r>
              <a:rPr lang="en-GB" altLang="en-US" sz="1200" dirty="0"/>
              <a:t>rationalisation – </a:t>
            </a:r>
            <a:r>
              <a:rPr lang="en-GB" altLang="en-US" sz="1200" i="1" dirty="0"/>
              <a:t>finding excuses to try and justify their behaviour ‘I’ve had a particularly bad week’  ‘Doesn’t everyone do this?’</a:t>
            </a:r>
            <a:endParaRPr lang="en-GB" altLang="en-US" sz="1200" dirty="0"/>
          </a:p>
          <a:p>
            <a:pPr marL="457200" indent="-457200">
              <a:lnSpc>
                <a:spcPct val="80000"/>
              </a:lnSpc>
            </a:pPr>
            <a:r>
              <a:rPr lang="en-GB" altLang="en-US" sz="1200" dirty="0"/>
              <a:t>acceptance</a:t>
            </a:r>
          </a:p>
          <a:p>
            <a:pPr marL="457200" indent="-457200">
              <a:lnSpc>
                <a:spcPct val="80000"/>
              </a:lnSpc>
            </a:pPr>
            <a:r>
              <a:rPr lang="en-GB" altLang="en-US" sz="1200" dirty="0"/>
              <a:t>renewed action</a:t>
            </a:r>
          </a:p>
          <a:p>
            <a:endParaRPr lang="en-US" dirty="0"/>
          </a:p>
          <a:p>
            <a:r>
              <a:rPr lang="en-US" b="1" dirty="0"/>
              <a:t>Feedback formats</a:t>
            </a:r>
            <a:r>
              <a:rPr lang="en-US" dirty="0"/>
              <a:t>:</a:t>
            </a:r>
            <a:br>
              <a:rPr lang="en-US" dirty="0"/>
            </a:br>
            <a:r>
              <a:rPr lang="en-US" dirty="0"/>
              <a:t>written/verbal </a:t>
            </a:r>
            <a:r>
              <a:rPr lang="en-US" dirty="0" err="1"/>
              <a:t>individualised</a:t>
            </a:r>
            <a:r>
              <a:rPr lang="en-US" dirty="0"/>
              <a:t>  </a:t>
            </a:r>
            <a:r>
              <a:rPr lang="en-US" dirty="0" err="1"/>
              <a:t>eg</a:t>
            </a:r>
            <a:r>
              <a:rPr lang="en-US" dirty="0"/>
              <a:t> a particular assignment</a:t>
            </a:r>
          </a:p>
          <a:p>
            <a:r>
              <a:rPr lang="en-US" dirty="0"/>
              <a:t>written/verbal general feedback to a group </a:t>
            </a:r>
            <a:r>
              <a:rPr lang="en-US" dirty="0" err="1"/>
              <a:t>eg</a:t>
            </a:r>
            <a:r>
              <a:rPr lang="en-US" dirty="0"/>
              <a:t> on most common errors/successes on an exam paper</a:t>
            </a:r>
          </a:p>
          <a:p>
            <a:r>
              <a:rPr lang="en-US" dirty="0"/>
              <a:t>checklists/proforma </a:t>
            </a:r>
            <a:r>
              <a:rPr lang="en-US" dirty="0" err="1"/>
              <a:t>eg</a:t>
            </a:r>
            <a:r>
              <a:rPr lang="en-US" dirty="0"/>
              <a:t> headings of assessment criteria, with comments below</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OR Simply</a:t>
            </a:r>
            <a:br>
              <a:rPr lang="en-US" b="1" dirty="0"/>
            </a:br>
            <a:r>
              <a:rPr lang="en-GB" altLang="en-US" sz="1200" b="1" dirty="0"/>
              <a:t>"</a:t>
            </a:r>
            <a:r>
              <a:rPr lang="en-GB" altLang="en-US" sz="1200" dirty="0"/>
              <a:t>Off the cuff" comments</a:t>
            </a:r>
            <a:r>
              <a:rPr lang="en-GB" altLang="en-US" sz="1200" b="1" dirty="0"/>
              <a:t> </a:t>
            </a:r>
            <a:r>
              <a:rPr lang="en-GB" altLang="en-US" sz="1200" dirty="0"/>
              <a:t>from others </a:t>
            </a:r>
            <a:r>
              <a:rPr lang="en-GB" altLang="en-US" sz="1200" i="1" dirty="0" err="1"/>
              <a:t>eg</a:t>
            </a:r>
            <a:r>
              <a:rPr lang="en-GB" altLang="en-US" sz="1200" i="1" dirty="0"/>
              <a:t> "You're really good at”</a:t>
            </a:r>
          </a:p>
          <a:p>
            <a:endParaRPr lang="en-US" b="1" dirty="0"/>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What model can you associate with this?</a:t>
            </a:r>
          </a:p>
          <a:p>
            <a:r>
              <a:rPr lang="en-US" b="1" dirty="0"/>
              <a:t>Answer: Kubler-Ross (1969)</a:t>
            </a:r>
            <a:br>
              <a:rPr lang="en-US" b="1" dirty="0"/>
            </a:br>
            <a:r>
              <a:rPr lang="en-GB" sz="1200" b="0" i="0" kern="1200" dirty="0">
                <a:solidFill>
                  <a:schemeClr val="tx1"/>
                </a:solidFill>
                <a:effectLst/>
                <a:latin typeface="+mn-lt"/>
                <a:ea typeface="+mn-ea"/>
                <a:cs typeface="+mn-cs"/>
              </a:rPr>
              <a:t>Denial</a:t>
            </a:r>
          </a:p>
          <a:p>
            <a:r>
              <a:rPr lang="en-GB" sz="1200" b="0" i="0" kern="1200" dirty="0">
                <a:solidFill>
                  <a:schemeClr val="tx1"/>
                </a:solidFill>
                <a:effectLst/>
                <a:latin typeface="+mn-lt"/>
                <a:ea typeface="+mn-ea"/>
                <a:cs typeface="+mn-cs"/>
              </a:rPr>
              <a:t>Anger</a:t>
            </a:r>
          </a:p>
          <a:p>
            <a:r>
              <a:rPr lang="en-GB" sz="1200" b="0" i="0" kern="1200" dirty="0">
                <a:solidFill>
                  <a:schemeClr val="tx1"/>
                </a:solidFill>
                <a:effectLst/>
                <a:latin typeface="+mn-lt"/>
                <a:ea typeface="+mn-ea"/>
                <a:cs typeface="+mn-cs"/>
              </a:rPr>
              <a:t>Bargaining</a:t>
            </a:r>
          </a:p>
          <a:p>
            <a:r>
              <a:rPr lang="en-GB" sz="1200" b="0" i="0" kern="1200" dirty="0">
                <a:solidFill>
                  <a:schemeClr val="tx1"/>
                </a:solidFill>
                <a:effectLst/>
                <a:latin typeface="+mn-lt"/>
                <a:ea typeface="+mn-ea"/>
                <a:cs typeface="+mn-cs"/>
              </a:rPr>
              <a:t>Depression</a:t>
            </a:r>
          </a:p>
          <a:p>
            <a:r>
              <a:rPr lang="en-GB" sz="1200" b="0" i="0" kern="1200" dirty="0">
                <a:solidFill>
                  <a:schemeClr val="tx1"/>
                </a:solidFill>
                <a:effectLst/>
                <a:latin typeface="+mn-lt"/>
                <a:ea typeface="+mn-ea"/>
                <a:cs typeface="+mn-cs"/>
              </a:rPr>
              <a:t>Acceptance</a:t>
            </a:r>
          </a:p>
          <a:p>
            <a:endParaRPr lang="en-US" b="1"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3174375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Font typeface="+mj-lt"/>
              <a:buAutoNum type="arabicPeriod"/>
            </a:pPr>
            <a:r>
              <a:rPr lang="en-US" dirty="0"/>
              <a:t>Assessments</a:t>
            </a:r>
          </a:p>
          <a:p>
            <a:pPr marL="514350" indent="-514350">
              <a:buFont typeface="+mj-lt"/>
              <a:buAutoNum type="arabicPeriod"/>
            </a:pPr>
            <a:r>
              <a:rPr lang="en-US" dirty="0"/>
              <a:t>Requirements of Assessments</a:t>
            </a:r>
          </a:p>
          <a:p>
            <a:pPr marL="514350" indent="-514350">
              <a:buFont typeface="+mj-lt"/>
              <a:buAutoNum type="arabicPeriod"/>
            </a:pPr>
            <a:r>
              <a:rPr lang="en-US" dirty="0"/>
              <a:t>21</a:t>
            </a:r>
            <a:r>
              <a:rPr lang="en-US" baseline="30000" dirty="0"/>
              <a:t>st</a:t>
            </a:r>
            <a:r>
              <a:rPr lang="en-US" dirty="0"/>
              <a:t> Century Learners</a:t>
            </a:r>
          </a:p>
          <a:p>
            <a:pPr marL="514350" indent="-514350">
              <a:buFont typeface="+mj-lt"/>
              <a:buAutoNum type="arabicPeriod"/>
            </a:pPr>
            <a:r>
              <a:rPr lang="en-US" dirty="0"/>
              <a:t>Types of Assessment</a:t>
            </a:r>
          </a:p>
          <a:p>
            <a:pPr marL="514350" indent="-514350">
              <a:buFont typeface="+mj-lt"/>
              <a:buAutoNum type="arabicPeriod"/>
            </a:pPr>
            <a:r>
              <a:rPr lang="en-US" dirty="0"/>
              <a:t>Principles of Assessment</a:t>
            </a:r>
          </a:p>
          <a:p>
            <a:pPr marL="514350" indent="-514350">
              <a:buFont typeface="+mj-lt"/>
              <a:buAutoNum type="arabicPeriod"/>
            </a:pPr>
            <a:r>
              <a:rPr lang="en-US" dirty="0"/>
              <a:t>Formative or Summative</a:t>
            </a:r>
          </a:p>
          <a:p>
            <a:pPr marL="514350" indent="-514350">
              <a:buFont typeface="+mj-lt"/>
              <a:buAutoNum type="arabicPeriod"/>
            </a:pPr>
            <a:r>
              <a:rPr lang="en-US" dirty="0"/>
              <a:t>Workplace Assessments</a:t>
            </a:r>
          </a:p>
          <a:p>
            <a:pPr marL="514350" indent="-514350">
              <a:buFont typeface="+mj-lt"/>
              <a:buAutoNum type="arabicPeriod"/>
            </a:pPr>
            <a:r>
              <a:rPr lang="en-US" dirty="0"/>
              <a:t>Authentic Assessments</a:t>
            </a:r>
          </a:p>
          <a:p>
            <a:pPr marL="514350" indent="-514350">
              <a:buFont typeface="+mj-lt"/>
              <a:buAutoNum type="arabicPeriod"/>
            </a:pPr>
            <a:r>
              <a:rPr lang="en-US" dirty="0"/>
              <a:t>Millers Pyramid</a:t>
            </a:r>
          </a:p>
          <a:p>
            <a:pPr marL="514350" indent="-514350">
              <a:buFont typeface="+mj-lt"/>
              <a:buAutoNum type="arabicPeriod"/>
            </a:pPr>
            <a:r>
              <a:rPr lang="en-US" dirty="0"/>
              <a:t>Feedback</a:t>
            </a:r>
          </a:p>
          <a:p>
            <a:pPr marL="514350" indent="-514350">
              <a:buFont typeface="+mj-lt"/>
              <a:buAutoNum type="arabicPeriod"/>
            </a:pPr>
            <a:r>
              <a:rPr lang="en-US" dirty="0"/>
              <a:t>Giving Feedback</a:t>
            </a:r>
          </a:p>
          <a:p>
            <a:pPr marL="514350" indent="-514350">
              <a:buFont typeface="+mj-lt"/>
              <a:buAutoNum type="arabicPeriod"/>
            </a:pPr>
            <a:r>
              <a:rPr lang="en-US" dirty="0"/>
              <a:t>Good Feedback</a:t>
            </a:r>
          </a:p>
          <a:p>
            <a:pPr marL="514350" indent="-514350">
              <a:buFont typeface="+mj-lt"/>
              <a:buAutoNum type="arabicPeriod"/>
            </a:pPr>
            <a:r>
              <a:rPr lang="en-US" dirty="0"/>
              <a:t>Work Based Example</a:t>
            </a:r>
          </a:p>
          <a:p>
            <a:pPr marL="514350" indent="-514350">
              <a:buFont typeface="+mj-lt"/>
              <a:buAutoNum type="arabicPeriod"/>
            </a:pPr>
            <a:r>
              <a:rPr lang="en-US" dirty="0"/>
              <a:t>Impacts of Feedback</a:t>
            </a:r>
          </a:p>
          <a:p>
            <a:pPr marL="514350" indent="-514350">
              <a:buFont typeface="+mj-lt"/>
              <a:buAutoNum type="arabicPeriod"/>
            </a:pPr>
            <a:r>
              <a:rPr lang="en-US" dirty="0"/>
              <a:t>Reaction to Feedback</a:t>
            </a:r>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24328428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24</a:t>
            </a:fld>
            <a:endParaRPr lang="en-US"/>
          </a:p>
        </p:txBody>
      </p:sp>
    </p:spTree>
    <p:extLst>
      <p:ext uri="{BB962C8B-B14F-4D97-AF65-F5344CB8AC3E}">
        <p14:creationId xmlns:p14="http://schemas.microsoft.com/office/powerpoint/2010/main" val="3687609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25</a:t>
            </a:fld>
            <a:endParaRPr lang="en-US"/>
          </a:p>
        </p:txBody>
      </p:sp>
    </p:spTree>
    <p:extLst>
      <p:ext uri="{BB962C8B-B14F-4D97-AF65-F5344CB8AC3E}">
        <p14:creationId xmlns:p14="http://schemas.microsoft.com/office/powerpoint/2010/main" val="5762619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25/09/2020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25/09/2020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25/09/2020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25/09/2020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25/09/2020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25/09/2020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25/09/2020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25/09/2020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25/09/2020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25/09/2020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25/09/2020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25/09/2020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8sh6wsUFQT0"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youtube.com/watch?v=YcJdZGz6ifY" TargetMode="External"/><Relationship Id="rId5" Type="http://schemas.openxmlformats.org/officeDocument/2006/relationships/hyperlink" Target="https://youtu.be/ym_EHcf_HbU" TargetMode="External"/><Relationship Id="rId4" Type="http://schemas.openxmlformats.org/officeDocument/2006/relationships/hyperlink" Target="https://www.ted.com/talks/joe_hirsch_the_joy_of_getting_feedback"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BMSK5002</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a:bodyPr>
          <a:lstStyle/>
          <a:p>
            <a:r>
              <a:rPr lang="en-GB" b="1" dirty="0">
                <a:solidFill>
                  <a:schemeClr val="bg1"/>
                </a:solidFill>
              </a:rPr>
              <a:t>Developing Relationships &amp; Workplace Achievement</a:t>
            </a:r>
          </a:p>
          <a:p>
            <a:r>
              <a:rPr lang="en-GB" b="1" dirty="0">
                <a:solidFill>
                  <a:schemeClr val="bg1"/>
                </a:solidFill>
              </a:rPr>
              <a:t>Online Session 6</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6 – Assessments &amp; Feedback</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3675516"/>
          </a:xfrm>
        </p:spPr>
        <p:txBody>
          <a:bodyPr>
            <a:normAutofit/>
          </a:bodyPr>
          <a:lstStyle/>
          <a:p>
            <a:pPr marL="0" indent="0">
              <a:buNone/>
            </a:pPr>
            <a:r>
              <a:rPr lang="en-GB" sz="3600" b="1" dirty="0"/>
              <a:t>Session Focus </a:t>
            </a:r>
            <a:br>
              <a:rPr lang="en-GB" sz="2000" b="1" dirty="0"/>
            </a:br>
            <a:br>
              <a:rPr lang="en-US" altLang="en-US" sz="3600" dirty="0"/>
            </a:br>
            <a:r>
              <a:rPr lang="en-US" altLang="en-US" sz="3600" dirty="0"/>
              <a:t>Fair &amp; Objective Assessments</a:t>
            </a:r>
          </a:p>
          <a:p>
            <a:pPr marL="0" indent="0">
              <a:buNone/>
            </a:pPr>
            <a:r>
              <a:rPr lang="en-US" altLang="en-US" sz="3600" dirty="0"/>
              <a:t>Delivering and Receiving Feedback</a:t>
            </a:r>
          </a:p>
        </p:txBody>
      </p:sp>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AC1B-EF91-8447-8685-57F89BACE2F1}"/>
              </a:ext>
            </a:extLst>
          </p:cNvPr>
          <p:cNvSpPr>
            <a:spLocks noGrp="1"/>
          </p:cNvSpPr>
          <p:nvPr>
            <p:ph type="title"/>
          </p:nvPr>
        </p:nvSpPr>
        <p:spPr/>
        <p:txBody>
          <a:bodyPr/>
          <a:lstStyle/>
          <a:p>
            <a:r>
              <a:rPr lang="en-US" dirty="0"/>
              <a:t>Assessments</a:t>
            </a:r>
          </a:p>
        </p:txBody>
      </p:sp>
      <p:sp>
        <p:nvSpPr>
          <p:cNvPr id="3" name="Content Placeholder 2">
            <a:extLst>
              <a:ext uri="{FF2B5EF4-FFF2-40B4-BE49-F238E27FC236}">
                <a16:creationId xmlns:a16="http://schemas.microsoft.com/office/drawing/2014/main" id="{665CF399-C3F7-CB4A-8569-CEEA92FF3D52}"/>
              </a:ext>
            </a:extLst>
          </p:cNvPr>
          <p:cNvSpPr>
            <a:spLocks noGrp="1"/>
          </p:cNvSpPr>
          <p:nvPr>
            <p:ph idx="1"/>
          </p:nvPr>
        </p:nvSpPr>
        <p:spPr>
          <a:xfrm>
            <a:off x="609599" y="1600201"/>
            <a:ext cx="7794171" cy="3917032"/>
          </a:xfrm>
        </p:spPr>
        <p:txBody>
          <a:bodyPr>
            <a:normAutofit/>
          </a:bodyPr>
          <a:lstStyle/>
          <a:p>
            <a:pPr marL="0" indent="0">
              <a:buNone/>
            </a:pPr>
            <a:r>
              <a:rPr lang="en-US" sz="2000" b="1" dirty="0"/>
              <a:t>Education</a:t>
            </a:r>
            <a:br>
              <a:rPr lang="en-US" sz="2000" dirty="0"/>
            </a:br>
            <a:r>
              <a:rPr lang="en-US" sz="2000" dirty="0"/>
              <a:t>‘</a:t>
            </a:r>
            <a:r>
              <a:rPr lang="en-GB" sz="2000" i="1" dirty="0"/>
              <a:t>The wide variety of methods or tools that educators use to evaluate, measure, and document the academic readiness, learning progress, skill acquisition, or educational needs of students.’ </a:t>
            </a:r>
            <a:br>
              <a:rPr lang="en-GB" sz="2000" i="1" dirty="0"/>
            </a:br>
            <a:r>
              <a:rPr lang="en-GB" sz="2000" dirty="0"/>
              <a:t>(Assessment Definition, 2015)</a:t>
            </a:r>
            <a:endParaRPr lang="en-GB" sz="2000" i="1" dirty="0"/>
          </a:p>
          <a:p>
            <a:pPr marL="0" indent="0">
              <a:buNone/>
            </a:pPr>
            <a:endParaRPr lang="en-GB" sz="2000" dirty="0"/>
          </a:p>
          <a:p>
            <a:pPr marL="0" indent="0">
              <a:buNone/>
            </a:pPr>
            <a:r>
              <a:rPr lang="en-GB" sz="2000" i="1" dirty="0"/>
              <a:t>‘The engine which drives student learning.’ </a:t>
            </a:r>
            <a:r>
              <a:rPr lang="en-GB" sz="2000" dirty="0"/>
              <a:t>(Cowan, 2005)</a:t>
            </a:r>
            <a:br>
              <a:rPr lang="en-GB" sz="2000" dirty="0"/>
            </a:br>
            <a:br>
              <a:rPr lang="en-GB" sz="2000" dirty="0"/>
            </a:br>
            <a:r>
              <a:rPr lang="en-GB" sz="2000" b="1" dirty="0"/>
              <a:t>Workplace</a:t>
            </a:r>
            <a:br>
              <a:rPr lang="en-GB" sz="2000" b="1" dirty="0"/>
            </a:br>
            <a:r>
              <a:rPr lang="en-GB" altLang="en-US" sz="2000" dirty="0">
                <a:ea typeface="ＭＳ Ｐゴシック" panose="020B0600070205080204" pitchFamily="34" charset="-128"/>
              </a:rPr>
              <a:t>‘</a:t>
            </a:r>
            <a:r>
              <a:rPr lang="en-GB" altLang="ja-JP" sz="2000" i="1" dirty="0">
                <a:ea typeface="ＭＳ Ｐゴシック" panose="020B0600070205080204" pitchFamily="34" charset="-128"/>
              </a:rPr>
              <a:t>A systematic procedure for measuring a trainee</a:t>
            </a:r>
            <a:r>
              <a:rPr lang="en-GB" altLang="en-US" sz="2000" i="1" dirty="0">
                <a:ea typeface="ＭＳ Ｐゴシック" panose="020B0600070205080204" pitchFamily="34" charset="-128"/>
              </a:rPr>
              <a:t>’</a:t>
            </a:r>
            <a:r>
              <a:rPr lang="en-GB" altLang="ja-JP" sz="2000" i="1" dirty="0">
                <a:ea typeface="ＭＳ Ｐゴシック" panose="020B0600070205080204" pitchFamily="34" charset="-128"/>
              </a:rPr>
              <a:t>s progress or level of achievement against defined criteria to make a judgement about a trainee</a:t>
            </a:r>
            <a:r>
              <a:rPr lang="en-GB" altLang="en-US" sz="2000" dirty="0">
                <a:ea typeface="ＭＳ Ｐゴシック" panose="020B0600070205080204" pitchFamily="34" charset="-128"/>
              </a:rPr>
              <a:t>’ (GMC, 2010)</a:t>
            </a:r>
            <a:endParaRPr lang="en-US" sz="2000" dirty="0"/>
          </a:p>
        </p:txBody>
      </p:sp>
      <p:sp>
        <p:nvSpPr>
          <p:cNvPr id="4" name="Slide Number Placeholder 3">
            <a:extLst>
              <a:ext uri="{FF2B5EF4-FFF2-40B4-BE49-F238E27FC236}">
                <a16:creationId xmlns:a16="http://schemas.microsoft.com/office/drawing/2014/main" id="{32E5C727-1308-8C46-86D1-FFF8C8DF11D1}"/>
              </a:ext>
            </a:extLst>
          </p:cNvPr>
          <p:cNvSpPr>
            <a:spLocks noGrp="1"/>
          </p:cNvSpPr>
          <p:nvPr>
            <p:ph type="sldNum" sz="quarter" idx="12"/>
          </p:nvPr>
        </p:nvSpPr>
        <p:spPr/>
        <p:txBody>
          <a:bodyPr/>
          <a:lstStyle/>
          <a:p>
            <a:fld id="{3D165440-4880-415F-9146-4793BDD623F8}" type="slidenum">
              <a:rPr lang="en-GB" smtClean="0"/>
              <a:t>3</a:t>
            </a:fld>
            <a:endParaRPr lang="en-GB"/>
          </a:p>
        </p:txBody>
      </p:sp>
      <p:pic>
        <p:nvPicPr>
          <p:cNvPr id="5" name="Picture 4">
            <a:extLst>
              <a:ext uri="{FF2B5EF4-FFF2-40B4-BE49-F238E27FC236}">
                <a16:creationId xmlns:a16="http://schemas.microsoft.com/office/drawing/2014/main" id="{A9B6270A-6443-AA44-8C91-4749DA39F4EB}"/>
              </a:ext>
            </a:extLst>
          </p:cNvPr>
          <p:cNvPicPr>
            <a:picLocks noChangeAspect="1"/>
          </p:cNvPicPr>
          <p:nvPr/>
        </p:nvPicPr>
        <p:blipFill>
          <a:blip r:embed="rId3"/>
          <a:stretch>
            <a:fillRect/>
          </a:stretch>
        </p:blipFill>
        <p:spPr>
          <a:xfrm>
            <a:off x="8976963" y="1582058"/>
            <a:ext cx="2997326" cy="3989615"/>
          </a:xfrm>
          <a:prstGeom prst="rect">
            <a:avLst/>
          </a:prstGeom>
        </p:spPr>
      </p:pic>
    </p:spTree>
    <p:extLst>
      <p:ext uri="{BB962C8B-B14F-4D97-AF65-F5344CB8AC3E}">
        <p14:creationId xmlns:p14="http://schemas.microsoft.com/office/powerpoint/2010/main" val="1320107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B09E3-2D33-7949-ADC7-A452A29308D9}"/>
              </a:ext>
            </a:extLst>
          </p:cNvPr>
          <p:cNvSpPr>
            <a:spLocks noGrp="1"/>
          </p:cNvSpPr>
          <p:nvPr>
            <p:ph type="title"/>
          </p:nvPr>
        </p:nvSpPr>
        <p:spPr/>
        <p:txBody>
          <a:bodyPr/>
          <a:lstStyle/>
          <a:p>
            <a:r>
              <a:rPr lang="en-US" dirty="0"/>
              <a:t>Requirements of Assessment</a:t>
            </a:r>
          </a:p>
        </p:txBody>
      </p:sp>
      <p:sp>
        <p:nvSpPr>
          <p:cNvPr id="3" name="Content Placeholder 2">
            <a:extLst>
              <a:ext uri="{FF2B5EF4-FFF2-40B4-BE49-F238E27FC236}">
                <a16:creationId xmlns:a16="http://schemas.microsoft.com/office/drawing/2014/main" id="{900381CD-09D0-8C41-AEE2-04909DE318A2}"/>
              </a:ext>
            </a:extLst>
          </p:cNvPr>
          <p:cNvSpPr>
            <a:spLocks noGrp="1"/>
          </p:cNvSpPr>
          <p:nvPr>
            <p:ph idx="1"/>
          </p:nvPr>
        </p:nvSpPr>
        <p:spPr/>
        <p:txBody>
          <a:bodyPr>
            <a:normAutofit lnSpcReduction="10000"/>
          </a:bodyPr>
          <a:lstStyle/>
          <a:p>
            <a:r>
              <a:rPr lang="en-US" dirty="0"/>
              <a:t>Clear purpose</a:t>
            </a:r>
          </a:p>
          <a:p>
            <a:r>
              <a:rPr lang="en-US" dirty="0"/>
              <a:t>Fair</a:t>
            </a:r>
          </a:p>
          <a:p>
            <a:r>
              <a:rPr lang="en-US" dirty="0"/>
              <a:t>Clearly related to the learning that has taken place</a:t>
            </a:r>
          </a:p>
          <a:p>
            <a:r>
              <a:rPr lang="en-US" dirty="0"/>
              <a:t>Tests what should be assessed rather than what is easy to assess</a:t>
            </a:r>
          </a:p>
          <a:p>
            <a:r>
              <a:rPr lang="en-US" dirty="0"/>
              <a:t>Helps to improve performance if formative, or reliably sorts out the pass from the  fail if summative</a:t>
            </a:r>
          </a:p>
          <a:p>
            <a:r>
              <a:rPr lang="en-US" dirty="0"/>
              <a:t>Multi-faceted</a:t>
            </a:r>
          </a:p>
          <a:p>
            <a:r>
              <a:rPr lang="en-US" dirty="0"/>
              <a:t>Reliable</a:t>
            </a:r>
          </a:p>
          <a:p>
            <a:endParaRPr lang="en-US" dirty="0"/>
          </a:p>
        </p:txBody>
      </p:sp>
      <p:sp>
        <p:nvSpPr>
          <p:cNvPr id="4" name="Slide Number Placeholder 3">
            <a:extLst>
              <a:ext uri="{FF2B5EF4-FFF2-40B4-BE49-F238E27FC236}">
                <a16:creationId xmlns:a16="http://schemas.microsoft.com/office/drawing/2014/main" id="{4A276771-094F-A54C-9213-167817772668}"/>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1854723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F94A0-D7F4-0647-BE8F-20F1EDBD5588}"/>
              </a:ext>
            </a:extLst>
          </p:cNvPr>
          <p:cNvSpPr>
            <a:spLocks noGrp="1"/>
          </p:cNvSpPr>
          <p:nvPr>
            <p:ph type="title"/>
          </p:nvPr>
        </p:nvSpPr>
        <p:spPr/>
        <p:txBody>
          <a:bodyPr/>
          <a:lstStyle/>
          <a:p>
            <a:r>
              <a:rPr lang="en-US" dirty="0"/>
              <a:t>The 21</a:t>
            </a:r>
            <a:r>
              <a:rPr lang="en-US" baseline="30000" dirty="0"/>
              <a:t>st</a:t>
            </a:r>
            <a:r>
              <a:rPr lang="en-US" dirty="0"/>
              <a:t> Century Learner is …</a:t>
            </a:r>
          </a:p>
        </p:txBody>
      </p:sp>
      <p:sp>
        <p:nvSpPr>
          <p:cNvPr id="4" name="Slide Number Placeholder 3">
            <a:extLst>
              <a:ext uri="{FF2B5EF4-FFF2-40B4-BE49-F238E27FC236}">
                <a16:creationId xmlns:a16="http://schemas.microsoft.com/office/drawing/2014/main" id="{A426CDFC-8C45-3542-BB47-039B743F77F0}"/>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5" name="Picture 4">
            <a:extLst>
              <a:ext uri="{FF2B5EF4-FFF2-40B4-BE49-F238E27FC236}">
                <a16:creationId xmlns:a16="http://schemas.microsoft.com/office/drawing/2014/main" id="{F8D622FF-CBB6-A743-9D26-E708E6A1CD4A}"/>
              </a:ext>
            </a:extLst>
          </p:cNvPr>
          <p:cNvPicPr>
            <a:picLocks noChangeAspect="1"/>
          </p:cNvPicPr>
          <p:nvPr/>
        </p:nvPicPr>
        <p:blipFill>
          <a:blip r:embed="rId3"/>
          <a:stretch>
            <a:fillRect/>
          </a:stretch>
        </p:blipFill>
        <p:spPr>
          <a:xfrm>
            <a:off x="2728686" y="983665"/>
            <a:ext cx="6937828" cy="4702305"/>
          </a:xfrm>
          <a:prstGeom prst="rect">
            <a:avLst/>
          </a:prstGeom>
        </p:spPr>
      </p:pic>
    </p:spTree>
    <p:extLst>
      <p:ext uri="{BB962C8B-B14F-4D97-AF65-F5344CB8AC3E}">
        <p14:creationId xmlns:p14="http://schemas.microsoft.com/office/powerpoint/2010/main" val="1820453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0E447-2BF0-4B45-906A-604AF4953AD5}"/>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1695EEA2-970D-2940-8679-CD591B5FD336}"/>
              </a:ext>
            </a:extLst>
          </p:cNvPr>
          <p:cNvSpPr>
            <a:spLocks noGrp="1"/>
          </p:cNvSpPr>
          <p:nvPr>
            <p:ph idx="1"/>
          </p:nvPr>
        </p:nvSpPr>
        <p:spPr>
          <a:xfrm>
            <a:off x="384628" y="1614715"/>
            <a:ext cx="11422743" cy="3917032"/>
          </a:xfrm>
        </p:spPr>
        <p:txBody>
          <a:bodyPr>
            <a:normAutofit fontScale="92500" lnSpcReduction="10000"/>
          </a:bodyPr>
          <a:lstStyle/>
          <a:p>
            <a:r>
              <a:rPr lang="en-US" dirty="0"/>
              <a:t>How well are students currently performing, what are they poor at?</a:t>
            </a:r>
          </a:p>
          <a:p>
            <a:r>
              <a:rPr lang="en-US" dirty="0"/>
              <a:t>What do students currently do with their time out of class and do they spend enough time which is distributed evenly enough learning?</a:t>
            </a:r>
          </a:p>
          <a:p>
            <a:r>
              <a:rPr lang="en-US" dirty="0"/>
              <a:t>How is learning </a:t>
            </a:r>
            <a:r>
              <a:rPr lang="en-US" dirty="0" err="1"/>
              <a:t>behaviour</a:t>
            </a:r>
            <a:r>
              <a:rPr lang="en-US" dirty="0"/>
              <a:t> influenced by the current assessment methods and tasks?</a:t>
            </a:r>
          </a:p>
          <a:p>
            <a:r>
              <a:rPr lang="en-US" dirty="0"/>
              <a:t>How might students’ learning time be captured in sufficient quantity and with an appropriate distribution across the course, without increasing tutor efforts?</a:t>
            </a:r>
          </a:p>
          <a:p>
            <a:r>
              <a:rPr lang="en-US" dirty="0"/>
              <a:t>What learning benefits might accrue from students doing some of the assessment for themselves and/or each other that tutors currently do for them?</a:t>
            </a:r>
          </a:p>
          <a:p>
            <a:endParaRPr lang="en-US" dirty="0"/>
          </a:p>
        </p:txBody>
      </p:sp>
      <p:sp>
        <p:nvSpPr>
          <p:cNvPr id="4" name="Slide Number Placeholder 3">
            <a:extLst>
              <a:ext uri="{FF2B5EF4-FFF2-40B4-BE49-F238E27FC236}">
                <a16:creationId xmlns:a16="http://schemas.microsoft.com/office/drawing/2014/main" id="{10D10200-47C8-EC4C-9A14-AB51679FEF87}"/>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5" name="Rectangle 4">
            <a:extLst>
              <a:ext uri="{FF2B5EF4-FFF2-40B4-BE49-F238E27FC236}">
                <a16:creationId xmlns:a16="http://schemas.microsoft.com/office/drawing/2014/main" id="{95F25175-9E27-4449-8936-02A2A2C4116F}"/>
              </a:ext>
            </a:extLst>
          </p:cNvPr>
          <p:cNvSpPr/>
          <p:nvPr/>
        </p:nvSpPr>
        <p:spPr>
          <a:xfrm>
            <a:off x="10314087" y="5377858"/>
            <a:ext cx="1493284" cy="307777"/>
          </a:xfrm>
          <a:prstGeom prst="rect">
            <a:avLst/>
          </a:prstGeom>
        </p:spPr>
        <p:txBody>
          <a:bodyPr wrap="square">
            <a:spAutoFit/>
          </a:bodyPr>
          <a:lstStyle/>
          <a:p>
            <a:r>
              <a:rPr lang="en-GB" sz="1400" dirty="0"/>
              <a:t>(Gibbs, G., 1999)</a:t>
            </a:r>
          </a:p>
        </p:txBody>
      </p:sp>
    </p:spTree>
    <p:extLst>
      <p:ext uri="{BB962C8B-B14F-4D97-AF65-F5344CB8AC3E}">
        <p14:creationId xmlns:p14="http://schemas.microsoft.com/office/powerpoint/2010/main" val="1523028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985F7-85D0-F548-84E6-B29F1D9297B2}"/>
              </a:ext>
            </a:extLst>
          </p:cNvPr>
          <p:cNvSpPr>
            <a:spLocks noGrp="1"/>
          </p:cNvSpPr>
          <p:nvPr>
            <p:ph type="title"/>
          </p:nvPr>
        </p:nvSpPr>
        <p:spPr/>
        <p:txBody>
          <a:bodyPr/>
          <a:lstStyle/>
          <a:p>
            <a:r>
              <a:rPr lang="en-US" dirty="0"/>
              <a:t>Types of Assessment</a:t>
            </a:r>
          </a:p>
        </p:txBody>
      </p:sp>
      <p:sp>
        <p:nvSpPr>
          <p:cNvPr id="3" name="Content Placeholder 2">
            <a:extLst>
              <a:ext uri="{FF2B5EF4-FFF2-40B4-BE49-F238E27FC236}">
                <a16:creationId xmlns:a16="http://schemas.microsoft.com/office/drawing/2014/main" id="{19273FDF-3503-A042-89A7-1E1B4E657EC1}"/>
              </a:ext>
            </a:extLst>
          </p:cNvPr>
          <p:cNvSpPr>
            <a:spLocks noGrp="1"/>
          </p:cNvSpPr>
          <p:nvPr>
            <p:ph idx="1"/>
          </p:nvPr>
        </p:nvSpPr>
        <p:spPr/>
        <p:txBody>
          <a:bodyPr/>
          <a:lstStyle/>
          <a:p>
            <a:r>
              <a:rPr lang="en-US" dirty="0"/>
              <a:t>Formative – Aids learning through constructive feedback</a:t>
            </a:r>
          </a:p>
          <a:p>
            <a:r>
              <a:rPr lang="en-US" dirty="0"/>
              <a:t>Summative – Determines levels of competence for progression</a:t>
            </a:r>
          </a:p>
          <a:p>
            <a:r>
              <a:rPr lang="en-US" dirty="0"/>
              <a:t>Appraisal – Formal review of progress</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BCDFBAC4-4B8D-FF4D-8303-9482F17556F5}"/>
              </a:ext>
            </a:extLst>
          </p:cNvPr>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1424676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B7635-1867-F645-A201-ADEFFC12721A}"/>
              </a:ext>
            </a:extLst>
          </p:cNvPr>
          <p:cNvSpPr>
            <a:spLocks noGrp="1"/>
          </p:cNvSpPr>
          <p:nvPr>
            <p:ph type="title"/>
          </p:nvPr>
        </p:nvSpPr>
        <p:spPr/>
        <p:txBody>
          <a:bodyPr/>
          <a:lstStyle/>
          <a:p>
            <a:r>
              <a:rPr lang="en-US" dirty="0"/>
              <a:t>Principles of Assessment</a:t>
            </a:r>
          </a:p>
        </p:txBody>
      </p:sp>
      <p:sp>
        <p:nvSpPr>
          <p:cNvPr id="4" name="Slide Number Placeholder 3">
            <a:extLst>
              <a:ext uri="{FF2B5EF4-FFF2-40B4-BE49-F238E27FC236}">
                <a16:creationId xmlns:a16="http://schemas.microsoft.com/office/drawing/2014/main" id="{9E086E6F-09FF-BD4D-AAED-67E337680906}"/>
              </a:ext>
            </a:extLst>
          </p:cNvPr>
          <p:cNvSpPr>
            <a:spLocks noGrp="1"/>
          </p:cNvSpPr>
          <p:nvPr>
            <p:ph type="sldNum" sz="quarter" idx="12"/>
          </p:nvPr>
        </p:nvSpPr>
        <p:spPr/>
        <p:txBody>
          <a:bodyPr/>
          <a:lstStyle/>
          <a:p>
            <a:fld id="{3D165440-4880-415F-9146-4793BDD623F8}" type="slidenum">
              <a:rPr lang="en-GB" smtClean="0"/>
              <a:t>8</a:t>
            </a:fld>
            <a:endParaRPr lang="en-GB"/>
          </a:p>
        </p:txBody>
      </p:sp>
      <p:pic>
        <p:nvPicPr>
          <p:cNvPr id="8" name="Picture 7">
            <a:extLst>
              <a:ext uri="{FF2B5EF4-FFF2-40B4-BE49-F238E27FC236}">
                <a16:creationId xmlns:a16="http://schemas.microsoft.com/office/drawing/2014/main" id="{CDDD135A-44DD-E742-B9B7-92E4B1614577}"/>
              </a:ext>
            </a:extLst>
          </p:cNvPr>
          <p:cNvPicPr>
            <a:picLocks noChangeAspect="1"/>
          </p:cNvPicPr>
          <p:nvPr/>
        </p:nvPicPr>
        <p:blipFill>
          <a:blip r:embed="rId3"/>
          <a:stretch>
            <a:fillRect/>
          </a:stretch>
        </p:blipFill>
        <p:spPr>
          <a:xfrm>
            <a:off x="972934" y="1030514"/>
            <a:ext cx="10203066" cy="4323586"/>
          </a:xfrm>
          <a:prstGeom prst="rect">
            <a:avLst/>
          </a:prstGeom>
        </p:spPr>
      </p:pic>
      <p:sp>
        <p:nvSpPr>
          <p:cNvPr id="9" name="Rectangle 8">
            <a:extLst>
              <a:ext uri="{FF2B5EF4-FFF2-40B4-BE49-F238E27FC236}">
                <a16:creationId xmlns:a16="http://schemas.microsoft.com/office/drawing/2014/main" id="{55B822C8-F734-4F41-83C5-6CFA93280DBB}"/>
              </a:ext>
            </a:extLst>
          </p:cNvPr>
          <p:cNvSpPr/>
          <p:nvPr/>
        </p:nvSpPr>
        <p:spPr>
          <a:xfrm>
            <a:off x="8373301" y="5354100"/>
            <a:ext cx="3630013" cy="307777"/>
          </a:xfrm>
          <a:prstGeom prst="rect">
            <a:avLst/>
          </a:prstGeom>
        </p:spPr>
        <p:txBody>
          <a:bodyPr wrap="square">
            <a:spAutoFit/>
          </a:bodyPr>
          <a:lstStyle/>
          <a:p>
            <a:r>
              <a:rPr lang="en-GB" sz="1400" dirty="0">
                <a:latin typeface="Calibri" panose="020F0502020204030204" pitchFamily="34" charset="0"/>
                <a:cs typeface="Calibri" panose="020F0502020204030204" pitchFamily="34" charset="0"/>
              </a:rPr>
              <a:t>Principles and Methods of Assessment. (2015)</a:t>
            </a:r>
          </a:p>
        </p:txBody>
      </p:sp>
    </p:spTree>
    <p:extLst>
      <p:ext uri="{BB962C8B-B14F-4D97-AF65-F5344CB8AC3E}">
        <p14:creationId xmlns:p14="http://schemas.microsoft.com/office/powerpoint/2010/main" val="989677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8A1F8-7029-4B4C-9AC3-86F74F8440FC}"/>
              </a:ext>
            </a:extLst>
          </p:cNvPr>
          <p:cNvSpPr>
            <a:spLocks noGrp="1"/>
          </p:cNvSpPr>
          <p:nvPr>
            <p:ph type="title"/>
          </p:nvPr>
        </p:nvSpPr>
        <p:spPr/>
        <p:txBody>
          <a:bodyPr/>
          <a:lstStyle/>
          <a:p>
            <a:r>
              <a:rPr lang="en-US" dirty="0"/>
              <a:t>Formative or Summative</a:t>
            </a:r>
          </a:p>
        </p:txBody>
      </p:sp>
      <p:sp>
        <p:nvSpPr>
          <p:cNvPr id="4" name="Slide Number Placeholder 3">
            <a:extLst>
              <a:ext uri="{FF2B5EF4-FFF2-40B4-BE49-F238E27FC236}">
                <a16:creationId xmlns:a16="http://schemas.microsoft.com/office/drawing/2014/main" id="{4287DC6E-601E-9C4B-A41E-18289476F3B6}"/>
              </a:ext>
            </a:extLst>
          </p:cNvPr>
          <p:cNvSpPr>
            <a:spLocks noGrp="1"/>
          </p:cNvSpPr>
          <p:nvPr>
            <p:ph type="sldNum" sz="quarter" idx="12"/>
          </p:nvPr>
        </p:nvSpPr>
        <p:spPr/>
        <p:txBody>
          <a:bodyPr/>
          <a:lstStyle/>
          <a:p>
            <a:fld id="{3D165440-4880-415F-9146-4793BDD623F8}" type="slidenum">
              <a:rPr lang="en-GB" smtClean="0"/>
              <a:t>9</a:t>
            </a:fld>
            <a:endParaRPr lang="en-GB"/>
          </a:p>
        </p:txBody>
      </p:sp>
      <p:graphicFrame>
        <p:nvGraphicFramePr>
          <p:cNvPr id="5" name="Table 4">
            <a:extLst>
              <a:ext uri="{FF2B5EF4-FFF2-40B4-BE49-F238E27FC236}">
                <a16:creationId xmlns:a16="http://schemas.microsoft.com/office/drawing/2014/main" id="{3F31A9ED-7A47-E34C-B0E6-C35218F0B12C}"/>
              </a:ext>
            </a:extLst>
          </p:cNvPr>
          <p:cNvGraphicFramePr>
            <a:graphicFrameLocks noGrp="1"/>
          </p:cNvGraphicFramePr>
          <p:nvPr>
            <p:extLst>
              <p:ext uri="{D42A27DB-BD31-4B8C-83A1-F6EECF244321}">
                <p14:modId xmlns:p14="http://schemas.microsoft.com/office/powerpoint/2010/main" val="3941158809"/>
              </p:ext>
            </p:extLst>
          </p:nvPr>
        </p:nvGraphicFramePr>
        <p:xfrm>
          <a:off x="1940740" y="1174746"/>
          <a:ext cx="8310520" cy="4394200"/>
        </p:xfrm>
        <a:graphic>
          <a:graphicData uri="http://schemas.openxmlformats.org/drawingml/2006/table">
            <a:tbl>
              <a:tblPr firstRow="1" bandRow="1">
                <a:tableStyleId>{5C22544A-7EE6-4342-B048-85BDC9FD1C3A}</a:tableStyleId>
              </a:tblPr>
              <a:tblGrid>
                <a:gridCol w="4155260">
                  <a:extLst>
                    <a:ext uri="{9D8B030D-6E8A-4147-A177-3AD203B41FA5}">
                      <a16:colId xmlns:a16="http://schemas.microsoft.com/office/drawing/2014/main" val="20000"/>
                    </a:ext>
                  </a:extLst>
                </a:gridCol>
                <a:gridCol w="4155260">
                  <a:extLst>
                    <a:ext uri="{9D8B030D-6E8A-4147-A177-3AD203B41FA5}">
                      <a16:colId xmlns:a16="http://schemas.microsoft.com/office/drawing/2014/main" val="20001"/>
                    </a:ext>
                  </a:extLst>
                </a:gridCol>
              </a:tblGrid>
              <a:tr h="370840">
                <a:tc>
                  <a:txBody>
                    <a:bodyPr/>
                    <a:lstStyle/>
                    <a:p>
                      <a:pPr algn="ctr"/>
                      <a:r>
                        <a:rPr lang="en-GB" dirty="0"/>
                        <a:t>Formative</a:t>
                      </a:r>
                    </a:p>
                  </a:txBody>
                  <a:tcPr/>
                </a:tc>
                <a:tc>
                  <a:txBody>
                    <a:bodyPr/>
                    <a:lstStyle/>
                    <a:p>
                      <a:pPr algn="ctr"/>
                      <a:r>
                        <a:rPr lang="en-GB" dirty="0"/>
                        <a:t>Summative</a:t>
                      </a:r>
                    </a:p>
                  </a:txBody>
                  <a:tcPr/>
                </a:tc>
                <a:extLst>
                  <a:ext uri="{0D108BD9-81ED-4DB2-BD59-A6C34878D82A}">
                    <a16:rowId xmlns:a16="http://schemas.microsoft.com/office/drawing/2014/main" val="10000"/>
                  </a:ext>
                </a:extLst>
              </a:tr>
              <a:tr h="370840">
                <a:tc>
                  <a:txBody>
                    <a:bodyPr/>
                    <a:lstStyle/>
                    <a:p>
                      <a:r>
                        <a:rPr lang="en-GB" dirty="0"/>
                        <a:t>Aim is to enhance learning through providing feedback</a:t>
                      </a:r>
                    </a:p>
                    <a:p>
                      <a:endParaRPr lang="en-GB"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2060"/>
                          </a:solidFill>
                        </a:rPr>
                        <a:t>Aim</a:t>
                      </a:r>
                      <a:r>
                        <a:rPr lang="en-GB" sz="1800" baseline="0" dirty="0">
                          <a:solidFill>
                            <a:srgbClr val="002060"/>
                          </a:solidFill>
                        </a:rPr>
                        <a:t> is to p</a:t>
                      </a:r>
                      <a:r>
                        <a:rPr lang="en-GB" sz="1800" dirty="0">
                          <a:solidFill>
                            <a:srgbClr val="002060"/>
                          </a:solidFill>
                        </a:rPr>
                        <a:t>rovide data for selection (e.g. next stage of education, employment)</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800" dirty="0">
                        <a:solidFill>
                          <a:srgbClr val="002060"/>
                        </a:solidFill>
                      </a:endParaRPr>
                    </a:p>
                  </a:txBody>
                  <a:tcPr/>
                </a:tc>
                <a:extLst>
                  <a:ext uri="{0D108BD9-81ED-4DB2-BD59-A6C34878D82A}">
                    <a16:rowId xmlns:a16="http://schemas.microsoft.com/office/drawing/2014/main" val="10001"/>
                  </a:ext>
                </a:extLst>
              </a:tr>
              <a:tr h="370840">
                <a:tc>
                  <a:txBody>
                    <a:bodyPr/>
                    <a:lstStyle/>
                    <a:p>
                      <a:r>
                        <a:rPr lang="en-GB" dirty="0"/>
                        <a:t>Indicates what is good and why this is good; and how things could be improved</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2060"/>
                          </a:solidFill>
                        </a:rPr>
                        <a:t>Quantifies and rewards achievement in meeting assessed criteria </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800" dirty="0">
                        <a:solidFill>
                          <a:srgbClr val="002060"/>
                        </a:solidFill>
                      </a:endParaRPr>
                    </a:p>
                  </a:txBody>
                  <a:tcPr/>
                </a:tc>
                <a:extLst>
                  <a:ext uri="{0D108BD9-81ED-4DB2-BD59-A6C34878D82A}">
                    <a16:rowId xmlns:a16="http://schemas.microsoft.com/office/drawing/2014/main" val="10002"/>
                  </a:ext>
                </a:extLst>
              </a:tr>
              <a:tr h="370840">
                <a:tc>
                  <a:txBody>
                    <a:bodyPr/>
                    <a:lstStyle/>
                    <a:p>
                      <a:r>
                        <a:rPr lang="en-GB" sz="1800" dirty="0">
                          <a:solidFill>
                            <a:srgbClr val="002060"/>
                          </a:solidFill>
                        </a:rPr>
                        <a:t>Integral part of teaching and learning</a:t>
                      </a:r>
                      <a:endParaRPr lang="en-GB"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2060"/>
                          </a:solidFill>
                        </a:rPr>
                        <a:t>Normally at the end of a block of learning</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800" dirty="0">
                        <a:solidFill>
                          <a:srgbClr val="002060"/>
                        </a:solidFill>
                      </a:endParaRPr>
                    </a:p>
                  </a:txBody>
                  <a:tcPr/>
                </a:tc>
                <a:extLst>
                  <a:ext uri="{0D108BD9-81ED-4DB2-BD59-A6C34878D82A}">
                    <a16:rowId xmlns:a16="http://schemas.microsoft.com/office/drawing/2014/main" val="10003"/>
                  </a:ext>
                </a:extLst>
              </a:tr>
              <a:tr h="370840">
                <a:tc>
                  <a:txBody>
                    <a:bodyPr/>
                    <a:lstStyle/>
                    <a:p>
                      <a:r>
                        <a:rPr lang="en-GB" dirty="0"/>
                        <a:t>Affects what the student and the teacher does next.</a:t>
                      </a:r>
                    </a:p>
                    <a:p>
                      <a:endParaRPr lang="en-GB" dirty="0"/>
                    </a:p>
                  </a:txBody>
                  <a:tcPr/>
                </a:tc>
                <a:tc>
                  <a:txBody>
                    <a:bodyPr/>
                    <a:lstStyle/>
                    <a:p>
                      <a:r>
                        <a:rPr lang="en-GB" dirty="0"/>
                        <a:t>Can provide information that has formative/diagnostic value</a:t>
                      </a:r>
                    </a:p>
                    <a:p>
                      <a:endParaRPr lang="en-GB" dirty="0"/>
                    </a:p>
                  </a:txBody>
                  <a:tcPr/>
                </a:tc>
                <a:extLst>
                  <a:ext uri="{0D108BD9-81ED-4DB2-BD59-A6C34878D82A}">
                    <a16:rowId xmlns:a16="http://schemas.microsoft.com/office/drawing/2014/main" val="10004"/>
                  </a:ext>
                </a:extLst>
              </a:tr>
              <a:tr h="370840">
                <a:tc>
                  <a:txBody>
                    <a:bodyPr/>
                    <a:lstStyle/>
                    <a:p>
                      <a:r>
                        <a:rPr lang="en-GB" sz="1800" dirty="0">
                          <a:solidFill>
                            <a:srgbClr val="002060"/>
                          </a:solidFill>
                        </a:rPr>
                        <a:t>Doesn’t contribute to final mark, hence focus</a:t>
                      </a:r>
                      <a:r>
                        <a:rPr lang="en-GB" sz="1800" baseline="0" dirty="0">
                          <a:solidFill>
                            <a:srgbClr val="002060"/>
                          </a:solidFill>
                        </a:rPr>
                        <a:t> on educational impact.</a:t>
                      </a:r>
                      <a:r>
                        <a:rPr lang="en-GB" sz="1800" dirty="0">
                          <a:solidFill>
                            <a:srgbClr val="002060"/>
                          </a:solidFill>
                        </a:rPr>
                        <a:t> </a:t>
                      </a:r>
                      <a:endParaRPr lang="en-GB"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2060"/>
                          </a:solidFill>
                        </a:rPr>
                        <a:t>Contributes to final mark, hence validity and reliability are important</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61261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C8173-37C2-B84E-9E5B-CC3DCC04DBB0}"/>
              </a:ext>
            </a:extLst>
          </p:cNvPr>
          <p:cNvSpPr>
            <a:spLocks noGrp="1"/>
          </p:cNvSpPr>
          <p:nvPr>
            <p:ph type="title"/>
          </p:nvPr>
        </p:nvSpPr>
        <p:spPr/>
        <p:txBody>
          <a:bodyPr/>
          <a:lstStyle/>
          <a:p>
            <a:r>
              <a:rPr lang="en-US" dirty="0"/>
              <a:t>Workplace Assessments</a:t>
            </a:r>
          </a:p>
        </p:txBody>
      </p:sp>
      <p:sp>
        <p:nvSpPr>
          <p:cNvPr id="3" name="Content Placeholder 2">
            <a:extLst>
              <a:ext uri="{FF2B5EF4-FFF2-40B4-BE49-F238E27FC236}">
                <a16:creationId xmlns:a16="http://schemas.microsoft.com/office/drawing/2014/main" id="{29F9930E-F7CC-5940-BCA6-42A6070C37F5}"/>
              </a:ext>
            </a:extLst>
          </p:cNvPr>
          <p:cNvSpPr>
            <a:spLocks noGrp="1"/>
          </p:cNvSpPr>
          <p:nvPr>
            <p:ph idx="1"/>
          </p:nvPr>
        </p:nvSpPr>
        <p:spPr/>
        <p:txBody>
          <a:bodyPr/>
          <a:lstStyle/>
          <a:p>
            <a:r>
              <a:rPr lang="en-US" dirty="0"/>
              <a:t>Assessment for learning (formative)</a:t>
            </a:r>
          </a:p>
          <a:p>
            <a:r>
              <a:rPr lang="en-US" dirty="0"/>
              <a:t>Assessment of learning (summative)</a:t>
            </a:r>
          </a:p>
          <a:p>
            <a:r>
              <a:rPr lang="en-US" dirty="0"/>
              <a:t>Learning is at its most powerful when it is authentic (workplace)</a:t>
            </a:r>
          </a:p>
          <a:p>
            <a:r>
              <a:rPr lang="en-US" dirty="0"/>
              <a:t>Valid but not always reliable assessor (subjective versus objective)</a:t>
            </a:r>
          </a:p>
          <a:p>
            <a:r>
              <a:rPr lang="en-US" dirty="0"/>
              <a:t>Reliability when part of many</a:t>
            </a:r>
          </a:p>
          <a:p>
            <a:r>
              <a:rPr lang="en-US" dirty="0"/>
              <a:t>Learning by doing, reviewing, reflection</a:t>
            </a:r>
          </a:p>
        </p:txBody>
      </p:sp>
      <p:sp>
        <p:nvSpPr>
          <p:cNvPr id="4" name="Slide Number Placeholder 3">
            <a:extLst>
              <a:ext uri="{FF2B5EF4-FFF2-40B4-BE49-F238E27FC236}">
                <a16:creationId xmlns:a16="http://schemas.microsoft.com/office/drawing/2014/main" id="{FE2A313C-B50B-DD47-8E82-4A1F9AF98843}"/>
              </a:ext>
            </a:extLst>
          </p:cNvPr>
          <p:cNvSpPr>
            <a:spLocks noGrp="1"/>
          </p:cNvSpPr>
          <p:nvPr>
            <p:ph type="sldNum" sz="quarter" idx="12"/>
          </p:nvPr>
        </p:nvSpPr>
        <p:spPr/>
        <p:txBody>
          <a:bodyPr/>
          <a:lstStyle/>
          <a:p>
            <a:fld id="{3D165440-4880-415F-9146-4793BDD623F8}" type="slidenum">
              <a:rPr lang="en-GB" smtClean="0"/>
              <a:t>10</a:t>
            </a:fld>
            <a:endParaRPr lang="en-GB"/>
          </a:p>
        </p:txBody>
      </p:sp>
    </p:spTree>
    <p:extLst>
      <p:ext uri="{BB962C8B-B14F-4D97-AF65-F5344CB8AC3E}">
        <p14:creationId xmlns:p14="http://schemas.microsoft.com/office/powerpoint/2010/main" val="3571239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96AFD-FA82-0049-B56A-DCA281BB21D9}"/>
              </a:ext>
            </a:extLst>
          </p:cNvPr>
          <p:cNvSpPr>
            <a:spLocks noGrp="1"/>
          </p:cNvSpPr>
          <p:nvPr>
            <p:ph type="title"/>
          </p:nvPr>
        </p:nvSpPr>
        <p:spPr/>
        <p:txBody>
          <a:bodyPr/>
          <a:lstStyle/>
          <a:p>
            <a:r>
              <a:rPr lang="en-US" dirty="0"/>
              <a:t>Authentic Assessments</a:t>
            </a:r>
          </a:p>
        </p:txBody>
      </p:sp>
      <p:sp>
        <p:nvSpPr>
          <p:cNvPr id="3" name="Content Placeholder 2">
            <a:extLst>
              <a:ext uri="{FF2B5EF4-FFF2-40B4-BE49-F238E27FC236}">
                <a16:creationId xmlns:a16="http://schemas.microsoft.com/office/drawing/2014/main" id="{57F5529F-B376-9D43-8D22-F1B2A4672CAC}"/>
              </a:ext>
            </a:extLst>
          </p:cNvPr>
          <p:cNvSpPr>
            <a:spLocks noGrp="1"/>
          </p:cNvSpPr>
          <p:nvPr>
            <p:ph idx="1"/>
          </p:nvPr>
        </p:nvSpPr>
        <p:spPr>
          <a:xfrm>
            <a:off x="609600" y="1600201"/>
            <a:ext cx="10972800" cy="3639456"/>
          </a:xfrm>
        </p:spPr>
        <p:txBody>
          <a:bodyPr>
            <a:normAutofit/>
          </a:bodyPr>
          <a:lstStyle/>
          <a:p>
            <a:pPr marL="0" indent="0" fontAlgn="base">
              <a:buNone/>
            </a:pPr>
            <a:r>
              <a:rPr lang="en-GB" dirty="0">
                <a:solidFill>
                  <a:srgbClr val="161515"/>
                </a:solidFill>
              </a:rPr>
              <a:t>The aspect of authenticity is important. </a:t>
            </a:r>
          </a:p>
          <a:p>
            <a:pPr marL="0" indent="0" fontAlgn="base">
              <a:buNone/>
            </a:pPr>
            <a:br>
              <a:rPr lang="en-GB" dirty="0">
                <a:solidFill>
                  <a:srgbClr val="161515"/>
                </a:solidFill>
              </a:rPr>
            </a:br>
            <a:r>
              <a:rPr lang="en-GB" dirty="0">
                <a:solidFill>
                  <a:srgbClr val="161515"/>
                </a:solidFill>
              </a:rPr>
              <a:t>Authentic assessment can be defined as:</a:t>
            </a:r>
            <a:br>
              <a:rPr lang="en-GB" dirty="0">
                <a:solidFill>
                  <a:srgbClr val="161515"/>
                </a:solidFill>
              </a:rPr>
            </a:br>
            <a:br>
              <a:rPr lang="en-GB" dirty="0">
                <a:solidFill>
                  <a:srgbClr val="161515"/>
                </a:solidFill>
              </a:rPr>
            </a:br>
            <a:r>
              <a:rPr lang="en-GB" i="1" dirty="0"/>
              <a:t>“An assessment requiring students to use the […] competencies, or combinations of knowledge, skills, and attitudes that they need to apply in the criterion situation in professional life.”</a:t>
            </a:r>
          </a:p>
          <a:p>
            <a:pPr marL="0" indent="0" algn="r" fontAlgn="base">
              <a:buNone/>
            </a:pPr>
            <a:r>
              <a:rPr lang="en-GB" sz="1400" dirty="0"/>
              <a:t>(</a:t>
            </a:r>
            <a:r>
              <a:rPr lang="en-GB" sz="1400" dirty="0" err="1"/>
              <a:t>Gulikers</a:t>
            </a:r>
            <a:r>
              <a:rPr lang="en-GB" sz="1400" dirty="0"/>
              <a:t>, </a:t>
            </a:r>
            <a:r>
              <a:rPr lang="en-GB" sz="1400" dirty="0" err="1"/>
              <a:t>Bastiaens</a:t>
            </a:r>
            <a:r>
              <a:rPr lang="en-GB" sz="1400" dirty="0"/>
              <a:t>, &amp; Kirschner, 2004)</a:t>
            </a:r>
          </a:p>
        </p:txBody>
      </p:sp>
      <p:sp>
        <p:nvSpPr>
          <p:cNvPr id="4" name="Slide Number Placeholder 3">
            <a:extLst>
              <a:ext uri="{FF2B5EF4-FFF2-40B4-BE49-F238E27FC236}">
                <a16:creationId xmlns:a16="http://schemas.microsoft.com/office/drawing/2014/main" id="{02B2E769-A0FD-8F4A-A625-60062B376C4A}"/>
              </a:ext>
            </a:extLst>
          </p:cNvPr>
          <p:cNvSpPr>
            <a:spLocks noGrp="1"/>
          </p:cNvSpPr>
          <p:nvPr>
            <p:ph type="sldNum" sz="quarter" idx="12"/>
          </p:nvPr>
        </p:nvSpPr>
        <p:spPr/>
        <p:txBody>
          <a:bodyPr/>
          <a:lstStyle/>
          <a:p>
            <a:fld id="{3D165440-4880-415F-9146-4793BDD623F8}" type="slidenum">
              <a:rPr lang="en-GB" smtClean="0"/>
              <a:t>11</a:t>
            </a:fld>
            <a:endParaRPr lang="en-GB"/>
          </a:p>
        </p:txBody>
      </p:sp>
    </p:spTree>
    <p:extLst>
      <p:ext uri="{BB962C8B-B14F-4D97-AF65-F5344CB8AC3E}">
        <p14:creationId xmlns:p14="http://schemas.microsoft.com/office/powerpoint/2010/main" val="456673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573A3-8C68-1642-A0F0-6922C26AE5E1}"/>
              </a:ext>
            </a:extLst>
          </p:cNvPr>
          <p:cNvSpPr>
            <a:spLocks noGrp="1"/>
          </p:cNvSpPr>
          <p:nvPr>
            <p:ph type="title"/>
          </p:nvPr>
        </p:nvSpPr>
        <p:spPr/>
        <p:txBody>
          <a:bodyPr/>
          <a:lstStyle/>
          <a:p>
            <a:r>
              <a:rPr lang="en-US" dirty="0"/>
              <a:t>Millers Pyramid</a:t>
            </a:r>
          </a:p>
        </p:txBody>
      </p:sp>
      <p:sp>
        <p:nvSpPr>
          <p:cNvPr id="4" name="Slide Number Placeholder 3">
            <a:extLst>
              <a:ext uri="{FF2B5EF4-FFF2-40B4-BE49-F238E27FC236}">
                <a16:creationId xmlns:a16="http://schemas.microsoft.com/office/drawing/2014/main" id="{56A228C2-8CA6-274B-8CFD-2DC5B9D7AA80}"/>
              </a:ext>
            </a:extLst>
          </p:cNvPr>
          <p:cNvSpPr>
            <a:spLocks noGrp="1"/>
          </p:cNvSpPr>
          <p:nvPr>
            <p:ph type="sldNum" sz="quarter" idx="12"/>
          </p:nvPr>
        </p:nvSpPr>
        <p:spPr/>
        <p:txBody>
          <a:bodyPr/>
          <a:lstStyle/>
          <a:p>
            <a:fld id="{3D165440-4880-415F-9146-4793BDD623F8}" type="slidenum">
              <a:rPr lang="en-GB" smtClean="0"/>
              <a:t>12</a:t>
            </a:fld>
            <a:endParaRPr lang="en-GB"/>
          </a:p>
        </p:txBody>
      </p:sp>
      <p:pic>
        <p:nvPicPr>
          <p:cNvPr id="6" name="Picture 5">
            <a:extLst>
              <a:ext uri="{FF2B5EF4-FFF2-40B4-BE49-F238E27FC236}">
                <a16:creationId xmlns:a16="http://schemas.microsoft.com/office/drawing/2014/main" id="{9F40D950-EBB4-2C4A-85FE-75CC571F70D4}"/>
              </a:ext>
            </a:extLst>
          </p:cNvPr>
          <p:cNvPicPr>
            <a:picLocks noChangeAspect="1"/>
          </p:cNvPicPr>
          <p:nvPr/>
        </p:nvPicPr>
        <p:blipFill>
          <a:blip r:embed="rId3"/>
          <a:stretch>
            <a:fillRect/>
          </a:stretch>
        </p:blipFill>
        <p:spPr>
          <a:xfrm>
            <a:off x="1612129" y="1408176"/>
            <a:ext cx="8464159" cy="3823798"/>
          </a:xfrm>
          <a:prstGeom prst="rect">
            <a:avLst/>
          </a:prstGeom>
        </p:spPr>
      </p:pic>
      <p:sp>
        <p:nvSpPr>
          <p:cNvPr id="3" name="TextBox 2">
            <a:extLst>
              <a:ext uri="{FF2B5EF4-FFF2-40B4-BE49-F238E27FC236}">
                <a16:creationId xmlns:a16="http://schemas.microsoft.com/office/drawing/2014/main" id="{43F938CA-8240-C149-93FF-C8FF1AC0B3F6}"/>
              </a:ext>
            </a:extLst>
          </p:cNvPr>
          <p:cNvSpPr txBox="1"/>
          <p:nvPr/>
        </p:nvSpPr>
        <p:spPr>
          <a:xfrm>
            <a:off x="9906941" y="5231974"/>
            <a:ext cx="1337226" cy="307777"/>
          </a:xfrm>
          <a:prstGeom prst="rect">
            <a:avLst/>
          </a:prstGeom>
          <a:noFill/>
        </p:spPr>
        <p:txBody>
          <a:bodyPr wrap="none" rtlCol="0">
            <a:spAutoFit/>
          </a:bodyPr>
          <a:lstStyle/>
          <a:p>
            <a:r>
              <a:rPr lang="en-US" sz="1400" dirty="0"/>
              <a:t>(Miller, G. 1990)</a:t>
            </a:r>
          </a:p>
        </p:txBody>
      </p:sp>
    </p:spTree>
    <p:extLst>
      <p:ext uri="{BB962C8B-B14F-4D97-AF65-F5344CB8AC3E}">
        <p14:creationId xmlns:p14="http://schemas.microsoft.com/office/powerpoint/2010/main" val="1761988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FF21D-3ABD-1143-B669-F8D8BD7EB4D9}"/>
              </a:ext>
            </a:extLst>
          </p:cNvPr>
          <p:cNvSpPr>
            <a:spLocks noGrp="1"/>
          </p:cNvSpPr>
          <p:nvPr>
            <p:ph type="title"/>
          </p:nvPr>
        </p:nvSpPr>
        <p:spPr>
          <a:xfrm>
            <a:off x="747623" y="164961"/>
            <a:ext cx="10972800" cy="1143000"/>
          </a:xfrm>
        </p:spPr>
        <p:txBody>
          <a:bodyPr/>
          <a:lstStyle/>
          <a:p>
            <a:r>
              <a:rPr lang="en-US" dirty="0"/>
              <a:t>Feedback Tactics</a:t>
            </a:r>
            <a:br>
              <a:rPr lang="en-US" dirty="0"/>
            </a:br>
            <a:endParaRPr lang="en-US" dirty="0"/>
          </a:p>
        </p:txBody>
      </p:sp>
      <p:sp>
        <p:nvSpPr>
          <p:cNvPr id="4" name="Slide Number Placeholder 3">
            <a:extLst>
              <a:ext uri="{FF2B5EF4-FFF2-40B4-BE49-F238E27FC236}">
                <a16:creationId xmlns:a16="http://schemas.microsoft.com/office/drawing/2014/main" id="{A192D0AB-24FF-014D-9516-CF7B7195BA31}"/>
              </a:ext>
            </a:extLst>
          </p:cNvPr>
          <p:cNvSpPr>
            <a:spLocks noGrp="1"/>
          </p:cNvSpPr>
          <p:nvPr>
            <p:ph type="sldNum" sz="quarter" idx="12"/>
          </p:nvPr>
        </p:nvSpPr>
        <p:spPr/>
        <p:txBody>
          <a:bodyPr/>
          <a:lstStyle/>
          <a:p>
            <a:fld id="{3D165440-4880-415F-9146-4793BDD623F8}" type="slidenum">
              <a:rPr lang="en-GB" smtClean="0"/>
              <a:t>13</a:t>
            </a:fld>
            <a:endParaRPr lang="en-GB"/>
          </a:p>
        </p:txBody>
      </p:sp>
      <p:graphicFrame>
        <p:nvGraphicFramePr>
          <p:cNvPr id="5" name="Group 37">
            <a:extLst>
              <a:ext uri="{FF2B5EF4-FFF2-40B4-BE49-F238E27FC236}">
                <a16:creationId xmlns:a16="http://schemas.microsoft.com/office/drawing/2014/main" id="{573278B9-C16A-9C40-830D-30CF4252F21E}"/>
              </a:ext>
            </a:extLst>
          </p:cNvPr>
          <p:cNvGraphicFramePr>
            <a:graphicFrameLocks noGrp="1"/>
          </p:cNvGraphicFramePr>
          <p:nvPr>
            <p:extLst>
              <p:ext uri="{D42A27DB-BD31-4B8C-83A1-F6EECF244321}">
                <p14:modId xmlns:p14="http://schemas.microsoft.com/office/powerpoint/2010/main" val="3706809761"/>
              </p:ext>
            </p:extLst>
          </p:nvPr>
        </p:nvGraphicFramePr>
        <p:xfrm>
          <a:off x="1611340" y="1059063"/>
          <a:ext cx="9119918" cy="4541933"/>
        </p:xfrm>
        <a:graphic>
          <a:graphicData uri="http://schemas.openxmlformats.org/drawingml/2006/table">
            <a:tbl>
              <a:tblPr/>
              <a:tblGrid>
                <a:gridCol w="4559959">
                  <a:extLst>
                    <a:ext uri="{9D8B030D-6E8A-4147-A177-3AD203B41FA5}">
                      <a16:colId xmlns:a16="http://schemas.microsoft.com/office/drawing/2014/main" val="1833994517"/>
                    </a:ext>
                  </a:extLst>
                </a:gridCol>
                <a:gridCol w="4559959">
                  <a:extLst>
                    <a:ext uri="{9D8B030D-6E8A-4147-A177-3AD203B41FA5}">
                      <a16:colId xmlns:a16="http://schemas.microsoft.com/office/drawing/2014/main" val="211770552"/>
                    </a:ext>
                  </a:extLst>
                </a:gridCol>
              </a:tblGrid>
              <a:tr h="638478">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80000"/>
                        </a:lnSpc>
                        <a:spcBef>
                          <a:spcPct val="0"/>
                        </a:spcBef>
                        <a:spcAft>
                          <a:spcPct val="0"/>
                        </a:spcAft>
                        <a:buClrTx/>
                        <a:buSzTx/>
                        <a:buFontTx/>
                        <a:buNone/>
                        <a:tabLst/>
                      </a:pPr>
                      <a:r>
                        <a:rPr kumimoji="0" lang="en-GB" altLang="en-US" sz="1600" b="1" i="0" u="none" strike="noStrike" cap="none" normalizeH="0" baseline="0" dirty="0">
                          <a:ln>
                            <a:noFill/>
                          </a:ln>
                          <a:solidFill>
                            <a:schemeClr val="bg1"/>
                          </a:solidFill>
                          <a:effectLst/>
                          <a:latin typeface="Arial" panose="020B0604020202020204" pitchFamily="34" charset="0"/>
                          <a:ea typeface="ＭＳ Ｐゴシック" panose="020B0600070205080204" pitchFamily="34" charset="-128"/>
                        </a:rPr>
                        <a:t>Do</a:t>
                      </a:r>
                      <a:endParaRPr kumimoji="0" lang="en-US" altLang="en-US" sz="1600" b="1" i="0" u="none" strike="noStrike" cap="none" normalizeH="0" baseline="0" dirty="0">
                        <a:ln>
                          <a:noFill/>
                        </a:ln>
                        <a:solidFill>
                          <a:schemeClr val="bg1"/>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28575" cap="flat" cmpd="sng" algn="ctr">
                      <a:solidFill>
                        <a:schemeClr val="tx1"/>
                      </a:solidFill>
                      <a:prstDash val="solid"/>
                      <a:round/>
                      <a:headEnd type="none" w="med" len="med"/>
                      <a:tailEnd type="none" w="med" len="med"/>
                    </a:lnT>
                    <a:lnB>
                      <a:noFill/>
                    </a:lnB>
                    <a:lnTlToBr>
                      <a:noFill/>
                    </a:lnTlToBr>
                    <a:lnBlToTr>
                      <a:noFill/>
                    </a:lnBlToTr>
                    <a:solidFill>
                      <a:schemeClr val="accent1"/>
                    </a:solid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80000"/>
                        </a:lnSpc>
                        <a:spcBef>
                          <a:spcPct val="0"/>
                        </a:spcBef>
                        <a:spcAft>
                          <a:spcPct val="0"/>
                        </a:spcAft>
                        <a:buClrTx/>
                        <a:buSzTx/>
                        <a:buFontTx/>
                        <a:buNone/>
                        <a:tabLst/>
                      </a:pPr>
                      <a:r>
                        <a:rPr kumimoji="0" lang="en-GB" altLang="en-US" sz="1600" b="1" i="0" u="none" strike="noStrike" cap="none" normalizeH="0" baseline="0">
                          <a:ln>
                            <a:noFill/>
                          </a:ln>
                          <a:solidFill>
                            <a:schemeClr val="bg1"/>
                          </a:solidFill>
                          <a:effectLst/>
                          <a:latin typeface="Arial" panose="020B0604020202020204" pitchFamily="34" charset="0"/>
                          <a:ea typeface="ＭＳ Ｐゴシック" panose="020B0600070205080204" pitchFamily="34" charset="-128"/>
                        </a:rPr>
                        <a:t>Don’t</a:t>
                      </a:r>
                      <a:endParaRPr kumimoji="0" lang="en-US" altLang="en-US" sz="1600" b="1" i="0" u="none" strike="noStrike" cap="none" normalizeH="0" baseline="0">
                        <a:ln>
                          <a:noFill/>
                        </a:ln>
                        <a:solidFill>
                          <a:schemeClr val="bg1"/>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bg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a:noFill/>
                    </a:lnB>
                    <a:lnTlToBr>
                      <a:noFill/>
                    </a:lnTlToBr>
                    <a:lnBlToTr>
                      <a:noFill/>
                    </a:lnBlToTr>
                    <a:solidFill>
                      <a:schemeClr val="accent1"/>
                    </a:solidFill>
                  </a:tcPr>
                </a:tc>
                <a:extLst>
                  <a:ext uri="{0D108BD9-81ED-4DB2-BD59-A6C34878D82A}">
                    <a16:rowId xmlns:a16="http://schemas.microsoft.com/office/drawing/2014/main" val="1719271646"/>
                  </a:ext>
                </a:extLst>
              </a:tr>
              <a:tr h="638478">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Do it close to the observation</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Avoid inappropriate place/time</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27785203"/>
                  </a:ext>
                </a:extLst>
              </a:tr>
              <a:tr h="638478">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Describe the specific behaviour</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Judge the person</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124506842"/>
                  </a:ext>
                </a:extLst>
              </a:tr>
              <a:tr h="641929">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Only comment on what you see</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Generalise</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960508768"/>
                  </a:ext>
                </a:extLst>
              </a:tr>
              <a:tr h="638478">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Give examples of what was good and why</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Break confidentiality</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521542690"/>
                  </a:ext>
                </a:extLst>
              </a:tr>
              <a:tr h="707614">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When identifying areas for improvement </a:t>
                      </a:r>
                      <a:b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b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suggest alternatives</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Be vague</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50219547"/>
                  </a:ext>
                </a:extLst>
              </a:tr>
              <a:tr h="638478">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Give follow-up actions for development</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4D4D4D"/>
                          </a:solidFill>
                          <a:effectLst/>
                          <a:latin typeface="Arial" panose="020B0604020202020204" pitchFamily="34" charset="0"/>
                          <a:ea typeface="ＭＳ Ｐゴシック" panose="020B0600070205080204" pitchFamily="34" charset="-128"/>
                        </a:rPr>
                        <a:t>Avoid specifics</a:t>
                      </a:r>
                      <a:endParaRPr kumimoji="0" lang="en-US" altLang="en-US" sz="1400" b="0" i="0" u="none" strike="noStrike" cap="none" normalizeH="0" baseline="0" dirty="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642995498"/>
                  </a:ext>
                </a:extLst>
              </a:tr>
            </a:tbl>
          </a:graphicData>
        </a:graphic>
      </p:graphicFrame>
    </p:spTree>
    <p:extLst>
      <p:ext uri="{BB962C8B-B14F-4D97-AF65-F5344CB8AC3E}">
        <p14:creationId xmlns:p14="http://schemas.microsoft.com/office/powerpoint/2010/main" val="3932603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DE72E-04EC-3147-99A9-DEEC00A5CA7F}"/>
              </a:ext>
            </a:extLst>
          </p:cNvPr>
          <p:cNvSpPr>
            <a:spLocks noGrp="1"/>
          </p:cNvSpPr>
          <p:nvPr>
            <p:ph type="title"/>
          </p:nvPr>
        </p:nvSpPr>
        <p:spPr/>
        <p:txBody>
          <a:bodyPr/>
          <a:lstStyle/>
          <a:p>
            <a:r>
              <a:rPr lang="en-US" dirty="0"/>
              <a:t>Feedback</a:t>
            </a:r>
          </a:p>
        </p:txBody>
      </p:sp>
      <p:sp>
        <p:nvSpPr>
          <p:cNvPr id="3" name="Content Placeholder 2">
            <a:extLst>
              <a:ext uri="{FF2B5EF4-FFF2-40B4-BE49-F238E27FC236}">
                <a16:creationId xmlns:a16="http://schemas.microsoft.com/office/drawing/2014/main" id="{B9304E57-6A0B-4F4A-95E4-CB83373097CA}"/>
              </a:ext>
            </a:extLst>
          </p:cNvPr>
          <p:cNvSpPr>
            <a:spLocks noGrp="1"/>
          </p:cNvSpPr>
          <p:nvPr>
            <p:ph idx="1"/>
          </p:nvPr>
        </p:nvSpPr>
        <p:spPr/>
        <p:txBody>
          <a:bodyPr>
            <a:normAutofit fontScale="92500"/>
          </a:bodyPr>
          <a:lstStyle/>
          <a:p>
            <a:pPr marL="0" indent="0">
              <a:buNone/>
            </a:pPr>
            <a:r>
              <a:rPr lang="en-US" sz="2600" i="1" dirty="0"/>
              <a:t>‘Giving feedback is not just to provide a judgement or evaluation. It is to provide [develop] insight. Without insight into their own limitations, trainees cannot process or resolve difficulties’ </a:t>
            </a:r>
            <a:r>
              <a:rPr lang="en-US" dirty="0"/>
              <a:t>(King 1999)</a:t>
            </a:r>
          </a:p>
          <a:p>
            <a:pPr marL="0" indent="0">
              <a:buNone/>
            </a:pPr>
            <a:endParaRPr lang="en-US" dirty="0"/>
          </a:p>
          <a:p>
            <a:r>
              <a:rPr lang="en-US" dirty="0"/>
              <a:t>Allows individuals to identify what they have done/are able to do effectively</a:t>
            </a:r>
          </a:p>
          <a:p>
            <a:r>
              <a:rPr lang="en-US" dirty="0"/>
              <a:t>Provides alternative approaches to a task to improve effectiveness</a:t>
            </a:r>
          </a:p>
          <a:p>
            <a:r>
              <a:rPr lang="en-US" dirty="0"/>
              <a:t>Allows learners to identify ongoing learning needs</a:t>
            </a:r>
          </a:p>
          <a:p>
            <a:r>
              <a:rPr lang="en-US" dirty="0"/>
              <a:t>Both challenges and supports the subject</a:t>
            </a:r>
          </a:p>
          <a:p>
            <a:pPr marL="0" indent="0">
              <a:buNone/>
            </a:pPr>
            <a:endParaRPr lang="en-US" dirty="0"/>
          </a:p>
        </p:txBody>
      </p:sp>
      <p:sp>
        <p:nvSpPr>
          <p:cNvPr id="4" name="Slide Number Placeholder 3">
            <a:extLst>
              <a:ext uri="{FF2B5EF4-FFF2-40B4-BE49-F238E27FC236}">
                <a16:creationId xmlns:a16="http://schemas.microsoft.com/office/drawing/2014/main" id="{563ADD57-ACE1-8F4E-AA10-D7BF670B8855}"/>
              </a:ext>
            </a:extLst>
          </p:cNvPr>
          <p:cNvSpPr>
            <a:spLocks noGrp="1"/>
          </p:cNvSpPr>
          <p:nvPr>
            <p:ph type="sldNum" sz="quarter" idx="12"/>
          </p:nvPr>
        </p:nvSpPr>
        <p:spPr/>
        <p:txBody>
          <a:bodyPr/>
          <a:lstStyle/>
          <a:p>
            <a:fld id="{3D165440-4880-415F-9146-4793BDD623F8}" type="slidenum">
              <a:rPr lang="en-GB" smtClean="0"/>
              <a:t>14</a:t>
            </a:fld>
            <a:endParaRPr lang="en-GB"/>
          </a:p>
        </p:txBody>
      </p:sp>
    </p:spTree>
    <p:extLst>
      <p:ext uri="{BB962C8B-B14F-4D97-AF65-F5344CB8AC3E}">
        <p14:creationId xmlns:p14="http://schemas.microsoft.com/office/powerpoint/2010/main" val="1329554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CCC20-8AC1-3B41-BA01-A4E7D01D20DC}"/>
              </a:ext>
            </a:extLst>
          </p:cNvPr>
          <p:cNvSpPr>
            <a:spLocks noGrp="1"/>
          </p:cNvSpPr>
          <p:nvPr>
            <p:ph type="title"/>
          </p:nvPr>
        </p:nvSpPr>
        <p:spPr/>
        <p:txBody>
          <a:bodyPr/>
          <a:lstStyle/>
          <a:p>
            <a:r>
              <a:rPr lang="en-US" dirty="0"/>
              <a:t>Giving Feedback</a:t>
            </a:r>
          </a:p>
        </p:txBody>
      </p:sp>
      <p:sp>
        <p:nvSpPr>
          <p:cNvPr id="3" name="Content Placeholder 2">
            <a:extLst>
              <a:ext uri="{FF2B5EF4-FFF2-40B4-BE49-F238E27FC236}">
                <a16:creationId xmlns:a16="http://schemas.microsoft.com/office/drawing/2014/main" id="{6E741727-653A-E743-8A9C-5994ED4FF9E6}"/>
              </a:ext>
            </a:extLst>
          </p:cNvPr>
          <p:cNvSpPr>
            <a:spLocks noGrp="1"/>
          </p:cNvSpPr>
          <p:nvPr>
            <p:ph idx="1"/>
          </p:nvPr>
        </p:nvSpPr>
        <p:spPr/>
        <p:txBody>
          <a:bodyPr>
            <a:normAutofit lnSpcReduction="10000"/>
          </a:bodyPr>
          <a:lstStyle/>
          <a:p>
            <a:r>
              <a:rPr lang="en-US" dirty="0"/>
              <a:t>How do you think it went? (insight check)</a:t>
            </a:r>
          </a:p>
          <a:p>
            <a:r>
              <a:rPr lang="en-US" dirty="0"/>
              <a:t>What went well?</a:t>
            </a:r>
          </a:p>
          <a:p>
            <a:r>
              <a:rPr lang="en-US" dirty="0"/>
              <a:t>Examples of the good</a:t>
            </a:r>
          </a:p>
          <a:p>
            <a:r>
              <a:rPr lang="en-US" dirty="0"/>
              <a:t>What could be improved/how?</a:t>
            </a:r>
          </a:p>
          <a:p>
            <a:r>
              <a:rPr lang="en-US" dirty="0"/>
              <a:t>‘I noticed…’</a:t>
            </a:r>
          </a:p>
          <a:p>
            <a:r>
              <a:rPr lang="en-US" dirty="0"/>
              <a:t>‘If you were doing it again…’ (ask/suggest)</a:t>
            </a:r>
          </a:p>
          <a:p>
            <a:r>
              <a:rPr lang="en-US" dirty="0"/>
              <a:t>Identify gaps between current and desired performance</a:t>
            </a:r>
          </a:p>
          <a:p>
            <a:r>
              <a:rPr lang="en-US" dirty="0"/>
              <a:t>Agree a plan to fill that gap</a:t>
            </a:r>
          </a:p>
        </p:txBody>
      </p:sp>
      <p:sp>
        <p:nvSpPr>
          <p:cNvPr id="4" name="Slide Number Placeholder 3">
            <a:extLst>
              <a:ext uri="{FF2B5EF4-FFF2-40B4-BE49-F238E27FC236}">
                <a16:creationId xmlns:a16="http://schemas.microsoft.com/office/drawing/2014/main" id="{13409138-A04E-4843-A7AB-24F8670C94CE}"/>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1629080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A6451-2613-BF48-94E4-C2C86E5C5BF4}"/>
              </a:ext>
            </a:extLst>
          </p:cNvPr>
          <p:cNvSpPr>
            <a:spLocks noGrp="1"/>
          </p:cNvSpPr>
          <p:nvPr>
            <p:ph type="title"/>
          </p:nvPr>
        </p:nvSpPr>
        <p:spPr/>
        <p:txBody>
          <a:bodyPr/>
          <a:lstStyle/>
          <a:p>
            <a:r>
              <a:rPr lang="en-US" dirty="0"/>
              <a:t>Feedback</a:t>
            </a:r>
          </a:p>
        </p:txBody>
      </p:sp>
      <p:sp>
        <p:nvSpPr>
          <p:cNvPr id="3" name="Content Placeholder 2">
            <a:extLst>
              <a:ext uri="{FF2B5EF4-FFF2-40B4-BE49-F238E27FC236}">
                <a16:creationId xmlns:a16="http://schemas.microsoft.com/office/drawing/2014/main" id="{A05EA1AB-2E23-3E40-9F53-27405E31495B}"/>
              </a:ext>
            </a:extLst>
          </p:cNvPr>
          <p:cNvSpPr>
            <a:spLocks noGrp="1"/>
          </p:cNvSpPr>
          <p:nvPr>
            <p:ph idx="1"/>
          </p:nvPr>
        </p:nvSpPr>
        <p:spPr/>
        <p:txBody>
          <a:bodyPr>
            <a:normAutofit fontScale="92500"/>
          </a:bodyPr>
          <a:lstStyle/>
          <a:p>
            <a:r>
              <a:rPr lang="en-US" b="1" dirty="0"/>
              <a:t>Feedback</a:t>
            </a:r>
            <a:br>
              <a:rPr lang="en-US" dirty="0"/>
            </a:br>
            <a:r>
              <a:rPr lang="en-US" dirty="0"/>
              <a:t>Information about performance or </a:t>
            </a:r>
            <a:r>
              <a:rPr lang="en-US" dirty="0" err="1"/>
              <a:t>behaviour</a:t>
            </a:r>
            <a:r>
              <a:rPr lang="en-US" dirty="0"/>
              <a:t> that leads to action to affirm or develop that performance or </a:t>
            </a:r>
            <a:r>
              <a:rPr lang="en-US" dirty="0" err="1"/>
              <a:t>behaviour</a:t>
            </a:r>
            <a:br>
              <a:rPr lang="en-US" dirty="0"/>
            </a:br>
            <a:endParaRPr lang="en-US" dirty="0"/>
          </a:p>
          <a:p>
            <a:r>
              <a:rPr lang="en-US" b="1" dirty="0"/>
              <a:t>Purpose of Feedback</a:t>
            </a:r>
          </a:p>
          <a:p>
            <a:pPr marL="0" indent="0">
              <a:buNone/>
            </a:pPr>
            <a:r>
              <a:rPr lang="en-GB" altLang="en-US" dirty="0"/>
              <a:t>Enables recipient to recognise what they do well so they can continue doing it</a:t>
            </a:r>
          </a:p>
          <a:p>
            <a:pPr marL="0" indent="0">
              <a:buNone/>
            </a:pPr>
            <a:endParaRPr lang="en-GB" altLang="en-US" dirty="0"/>
          </a:p>
          <a:p>
            <a:pPr marL="0" indent="0">
              <a:buNone/>
            </a:pPr>
            <a:r>
              <a:rPr lang="en-GB" altLang="en-US" dirty="0"/>
              <a:t>Enables the recipient to understand where they need to develop and change</a:t>
            </a:r>
          </a:p>
          <a:p>
            <a:endParaRPr lang="en-US" b="1" dirty="0"/>
          </a:p>
        </p:txBody>
      </p:sp>
      <p:sp>
        <p:nvSpPr>
          <p:cNvPr id="4" name="Slide Number Placeholder 3">
            <a:extLst>
              <a:ext uri="{FF2B5EF4-FFF2-40B4-BE49-F238E27FC236}">
                <a16:creationId xmlns:a16="http://schemas.microsoft.com/office/drawing/2014/main" id="{132DC949-1B72-D74F-A77C-23E1E274F161}"/>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55351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FC533-E238-B842-A381-1C96C49B662C}"/>
              </a:ext>
            </a:extLst>
          </p:cNvPr>
          <p:cNvSpPr>
            <a:spLocks noGrp="1"/>
          </p:cNvSpPr>
          <p:nvPr>
            <p:ph type="title"/>
          </p:nvPr>
        </p:nvSpPr>
        <p:spPr/>
        <p:txBody>
          <a:bodyPr/>
          <a:lstStyle/>
          <a:p>
            <a:r>
              <a:rPr lang="en-US" dirty="0"/>
              <a:t>Feedback</a:t>
            </a:r>
          </a:p>
        </p:txBody>
      </p:sp>
      <p:sp>
        <p:nvSpPr>
          <p:cNvPr id="3" name="Content Placeholder 2">
            <a:extLst>
              <a:ext uri="{FF2B5EF4-FFF2-40B4-BE49-F238E27FC236}">
                <a16:creationId xmlns:a16="http://schemas.microsoft.com/office/drawing/2014/main" id="{9E76286F-0210-364B-8F06-77CBD740C1BA}"/>
              </a:ext>
            </a:extLst>
          </p:cNvPr>
          <p:cNvSpPr>
            <a:spLocks noGrp="1"/>
          </p:cNvSpPr>
          <p:nvPr>
            <p:ph idx="1"/>
          </p:nvPr>
        </p:nvSpPr>
        <p:spPr/>
        <p:txBody>
          <a:bodyPr/>
          <a:lstStyle/>
          <a:p>
            <a:pPr marL="457200" indent="-457200">
              <a:lnSpc>
                <a:spcPct val="80000"/>
              </a:lnSpc>
              <a:buFontTx/>
              <a:buNone/>
            </a:pPr>
            <a:r>
              <a:rPr lang="en-US" dirty="0"/>
              <a:t>To be successful, recipients must:</a:t>
            </a:r>
            <a:br>
              <a:rPr lang="en-US" dirty="0"/>
            </a:br>
            <a:endParaRPr lang="en-US" sz="2400" dirty="0"/>
          </a:p>
          <a:p>
            <a:pPr>
              <a:lnSpc>
                <a:spcPct val="80000"/>
              </a:lnSpc>
            </a:pPr>
            <a:r>
              <a:rPr lang="en-GB" altLang="en-US" sz="2400" dirty="0"/>
              <a:t>possess a concept of the standard/reference level being aimed for</a:t>
            </a:r>
            <a:br>
              <a:rPr lang="en-GB" altLang="en-US" sz="2400" dirty="0"/>
            </a:br>
            <a:endParaRPr lang="en-GB" altLang="en-US" sz="2400" dirty="0"/>
          </a:p>
          <a:p>
            <a:pPr>
              <a:lnSpc>
                <a:spcPct val="80000"/>
              </a:lnSpc>
            </a:pPr>
            <a:r>
              <a:rPr lang="en-GB" altLang="en-US" sz="2400" dirty="0"/>
              <a:t>compare the actual (or current) level of performance with that standard</a:t>
            </a:r>
            <a:br>
              <a:rPr lang="en-GB" altLang="en-US" sz="2400" dirty="0"/>
            </a:br>
            <a:endParaRPr lang="en-GB" altLang="en-US" sz="2400" dirty="0"/>
          </a:p>
          <a:p>
            <a:pPr>
              <a:lnSpc>
                <a:spcPct val="80000"/>
              </a:lnSpc>
            </a:pPr>
            <a:r>
              <a:rPr lang="en-GB" altLang="en-US" sz="2400" dirty="0"/>
              <a:t>engage in appropriate action which leads to some closure of the gap</a:t>
            </a:r>
          </a:p>
          <a:p>
            <a:pPr marL="0" indent="0">
              <a:lnSpc>
                <a:spcPct val="80000"/>
              </a:lnSpc>
              <a:buNone/>
            </a:pPr>
            <a:endParaRPr lang="en-GB" altLang="en-US" dirty="0"/>
          </a:p>
          <a:p>
            <a:endParaRPr lang="en-US" dirty="0"/>
          </a:p>
        </p:txBody>
      </p:sp>
      <p:sp>
        <p:nvSpPr>
          <p:cNvPr id="4" name="Slide Number Placeholder 3">
            <a:extLst>
              <a:ext uri="{FF2B5EF4-FFF2-40B4-BE49-F238E27FC236}">
                <a16:creationId xmlns:a16="http://schemas.microsoft.com/office/drawing/2014/main" id="{ED9AA55B-3E74-AA45-8C2D-13819182DE6F}"/>
              </a:ext>
            </a:extLst>
          </p:cNvPr>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789921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A6EC-180D-A643-91C0-B1AF5A6B76F8}"/>
              </a:ext>
            </a:extLst>
          </p:cNvPr>
          <p:cNvSpPr>
            <a:spLocks noGrp="1"/>
          </p:cNvSpPr>
          <p:nvPr>
            <p:ph type="title"/>
          </p:nvPr>
        </p:nvSpPr>
        <p:spPr/>
        <p:txBody>
          <a:bodyPr/>
          <a:lstStyle/>
          <a:p>
            <a:r>
              <a:rPr lang="en-US" dirty="0"/>
              <a:t>Good Feedback</a:t>
            </a:r>
          </a:p>
        </p:txBody>
      </p:sp>
      <p:sp>
        <p:nvSpPr>
          <p:cNvPr id="3" name="Content Placeholder 2">
            <a:extLst>
              <a:ext uri="{FF2B5EF4-FFF2-40B4-BE49-F238E27FC236}">
                <a16:creationId xmlns:a16="http://schemas.microsoft.com/office/drawing/2014/main" id="{B8214D55-32F3-9344-8578-7379600C7D6A}"/>
              </a:ext>
            </a:extLst>
          </p:cNvPr>
          <p:cNvSpPr>
            <a:spLocks noGrp="1"/>
          </p:cNvSpPr>
          <p:nvPr>
            <p:ph idx="1"/>
          </p:nvPr>
        </p:nvSpPr>
        <p:spPr>
          <a:xfrm>
            <a:off x="609600" y="1600201"/>
            <a:ext cx="10972800" cy="3145970"/>
          </a:xfrm>
        </p:spPr>
        <p:txBody>
          <a:bodyPr>
            <a:normAutofit fontScale="92500"/>
          </a:bodyPr>
          <a:lstStyle/>
          <a:p>
            <a:pPr>
              <a:lnSpc>
                <a:spcPct val="80000"/>
              </a:lnSpc>
            </a:pPr>
            <a:r>
              <a:rPr lang="en-GB" altLang="en-US" dirty="0"/>
              <a:t>Facilitates the development of self-assessment (reflection) in learning</a:t>
            </a:r>
          </a:p>
          <a:p>
            <a:pPr>
              <a:lnSpc>
                <a:spcPct val="80000"/>
              </a:lnSpc>
            </a:pPr>
            <a:r>
              <a:rPr lang="en-GB" altLang="en-US" dirty="0"/>
              <a:t>Encourages dialogue around learning</a:t>
            </a:r>
          </a:p>
          <a:p>
            <a:pPr>
              <a:lnSpc>
                <a:spcPct val="80000"/>
              </a:lnSpc>
            </a:pPr>
            <a:r>
              <a:rPr lang="en-GB" altLang="en-US" dirty="0"/>
              <a:t>Helps clarify what good performance is (goals, criteria, expected standards)</a:t>
            </a:r>
          </a:p>
          <a:p>
            <a:pPr>
              <a:lnSpc>
                <a:spcPct val="80000"/>
              </a:lnSpc>
            </a:pPr>
            <a:r>
              <a:rPr lang="en-GB" altLang="en-US" dirty="0"/>
              <a:t>Provides opportunities to close gap between current &amp; desired performance</a:t>
            </a:r>
            <a:endParaRPr lang="en-US" dirty="0"/>
          </a:p>
          <a:p>
            <a:r>
              <a:rPr lang="en-GB" altLang="en-US" dirty="0"/>
              <a:t>Delivers high quality information to students about their learning</a:t>
            </a:r>
          </a:p>
          <a:p>
            <a:r>
              <a:rPr lang="en-GB" altLang="en-US" dirty="0"/>
              <a:t>Encourages positive motivational beliefs and self-esteem</a:t>
            </a:r>
          </a:p>
          <a:p>
            <a:r>
              <a:rPr lang="en-GB" altLang="en-US" dirty="0"/>
              <a:t>Provides information to teachers that can be used to help shape teaching</a:t>
            </a:r>
          </a:p>
          <a:p>
            <a:pPr marL="457200" indent="-457200">
              <a:buFontTx/>
              <a:buNone/>
            </a:pPr>
            <a:endParaRPr lang="en-GB" altLang="en-US" sz="2000" dirty="0"/>
          </a:p>
          <a:p>
            <a:endParaRPr lang="en-US" dirty="0"/>
          </a:p>
        </p:txBody>
      </p:sp>
      <p:sp>
        <p:nvSpPr>
          <p:cNvPr id="4" name="Slide Number Placeholder 3">
            <a:extLst>
              <a:ext uri="{FF2B5EF4-FFF2-40B4-BE49-F238E27FC236}">
                <a16:creationId xmlns:a16="http://schemas.microsoft.com/office/drawing/2014/main" id="{70B8B64B-5749-8340-9727-E7E583934895}"/>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5" name="TextBox 4">
            <a:extLst>
              <a:ext uri="{FF2B5EF4-FFF2-40B4-BE49-F238E27FC236}">
                <a16:creationId xmlns:a16="http://schemas.microsoft.com/office/drawing/2014/main" id="{0F1A9A08-9F34-144C-A676-2A860F99CA1D}"/>
              </a:ext>
            </a:extLst>
          </p:cNvPr>
          <p:cNvSpPr txBox="1"/>
          <p:nvPr/>
        </p:nvSpPr>
        <p:spPr>
          <a:xfrm>
            <a:off x="9337961" y="4879238"/>
            <a:ext cx="2643672" cy="584775"/>
          </a:xfrm>
          <a:prstGeom prst="rect">
            <a:avLst/>
          </a:prstGeom>
          <a:noFill/>
        </p:spPr>
        <p:txBody>
          <a:bodyPr wrap="none" rtlCol="0">
            <a:spAutoFit/>
          </a:bodyPr>
          <a:lstStyle/>
          <a:p>
            <a:r>
              <a:rPr lang="en-GB" altLang="en-US" sz="1400" dirty="0"/>
              <a:t>(Nicol and Macfarlane-Dick 2004)</a:t>
            </a:r>
          </a:p>
          <a:p>
            <a:endParaRPr lang="en-US" dirty="0"/>
          </a:p>
        </p:txBody>
      </p:sp>
    </p:spTree>
    <p:extLst>
      <p:ext uri="{BB962C8B-B14F-4D97-AF65-F5344CB8AC3E}">
        <p14:creationId xmlns:p14="http://schemas.microsoft.com/office/powerpoint/2010/main" val="2955131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1A920-0144-9541-95DB-1116A4BDE28F}"/>
              </a:ext>
            </a:extLst>
          </p:cNvPr>
          <p:cNvSpPr>
            <a:spLocks noGrp="1"/>
          </p:cNvSpPr>
          <p:nvPr>
            <p:ph type="title"/>
          </p:nvPr>
        </p:nvSpPr>
        <p:spPr/>
        <p:txBody>
          <a:bodyPr/>
          <a:lstStyle/>
          <a:p>
            <a:r>
              <a:rPr lang="en-US" dirty="0"/>
              <a:t>Work Based Example</a:t>
            </a:r>
          </a:p>
        </p:txBody>
      </p:sp>
      <p:sp>
        <p:nvSpPr>
          <p:cNvPr id="3" name="Content Placeholder 2">
            <a:extLst>
              <a:ext uri="{FF2B5EF4-FFF2-40B4-BE49-F238E27FC236}">
                <a16:creationId xmlns:a16="http://schemas.microsoft.com/office/drawing/2014/main" id="{7273F72F-620D-1042-9F66-50165B3303EF}"/>
              </a:ext>
            </a:extLst>
          </p:cNvPr>
          <p:cNvSpPr>
            <a:spLocks noGrp="1"/>
          </p:cNvSpPr>
          <p:nvPr>
            <p:ph idx="1"/>
          </p:nvPr>
        </p:nvSpPr>
        <p:spPr/>
        <p:txBody>
          <a:bodyPr/>
          <a:lstStyle/>
          <a:p>
            <a:r>
              <a:rPr lang="en-US" dirty="0"/>
              <a:t>Summative and formative components</a:t>
            </a:r>
          </a:p>
          <a:p>
            <a:r>
              <a:rPr lang="en-US" dirty="0"/>
              <a:t>Based on what has happened not what would happen</a:t>
            </a:r>
          </a:p>
          <a:p>
            <a:r>
              <a:rPr lang="en-US" dirty="0"/>
              <a:t>Explores reasoning</a:t>
            </a:r>
          </a:p>
          <a:p>
            <a:r>
              <a:rPr lang="en-US" dirty="0"/>
              <a:t>Questioning to ‘dig deep’</a:t>
            </a:r>
          </a:p>
          <a:p>
            <a:r>
              <a:rPr lang="en-US" dirty="0"/>
              <a:t>Promotes learning and new insights if used well</a:t>
            </a:r>
          </a:p>
          <a:p>
            <a:r>
              <a:rPr lang="en-US"/>
              <a:t>Just ticks the boxes if done badly</a:t>
            </a:r>
          </a:p>
        </p:txBody>
      </p:sp>
      <p:sp>
        <p:nvSpPr>
          <p:cNvPr id="4" name="Slide Number Placeholder 3">
            <a:extLst>
              <a:ext uri="{FF2B5EF4-FFF2-40B4-BE49-F238E27FC236}">
                <a16:creationId xmlns:a16="http://schemas.microsoft.com/office/drawing/2014/main" id="{E8E8E014-0D9F-AD45-AD59-0A0065934A8A}"/>
              </a:ext>
            </a:extLst>
          </p:cNvPr>
          <p:cNvSpPr>
            <a:spLocks noGrp="1"/>
          </p:cNvSpPr>
          <p:nvPr>
            <p:ph type="sldNum" sz="quarter" idx="12"/>
          </p:nvPr>
        </p:nvSpPr>
        <p:spPr/>
        <p:txBody>
          <a:bodyPr/>
          <a:lstStyle/>
          <a:p>
            <a:fld id="{3D165440-4880-415F-9146-4793BDD623F8}" type="slidenum">
              <a:rPr lang="en-GB" smtClean="0"/>
              <a:t>19</a:t>
            </a:fld>
            <a:endParaRPr lang="en-GB"/>
          </a:p>
        </p:txBody>
      </p:sp>
    </p:spTree>
    <p:extLst>
      <p:ext uri="{BB962C8B-B14F-4D97-AF65-F5344CB8AC3E}">
        <p14:creationId xmlns:p14="http://schemas.microsoft.com/office/powerpoint/2010/main" val="1742735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98F67-D6F1-6D44-BE16-E8AF47201523}"/>
              </a:ext>
            </a:extLst>
          </p:cNvPr>
          <p:cNvSpPr>
            <a:spLocks noGrp="1"/>
          </p:cNvSpPr>
          <p:nvPr>
            <p:ph type="title"/>
          </p:nvPr>
        </p:nvSpPr>
        <p:spPr/>
        <p:txBody>
          <a:bodyPr/>
          <a:lstStyle/>
          <a:p>
            <a:r>
              <a:rPr lang="en-US" dirty="0"/>
              <a:t>Impacts of Feedback</a:t>
            </a:r>
          </a:p>
        </p:txBody>
      </p:sp>
      <p:sp>
        <p:nvSpPr>
          <p:cNvPr id="3" name="Content Placeholder 2">
            <a:extLst>
              <a:ext uri="{FF2B5EF4-FFF2-40B4-BE49-F238E27FC236}">
                <a16:creationId xmlns:a16="http://schemas.microsoft.com/office/drawing/2014/main" id="{12CE2055-3598-284E-8D38-46F70AA4B209}"/>
              </a:ext>
            </a:extLst>
          </p:cNvPr>
          <p:cNvSpPr>
            <a:spLocks noGrp="1"/>
          </p:cNvSpPr>
          <p:nvPr>
            <p:ph idx="1"/>
          </p:nvPr>
        </p:nvSpPr>
        <p:spPr>
          <a:xfrm>
            <a:off x="1944914" y="1280887"/>
            <a:ext cx="3526971" cy="2608942"/>
          </a:xfrm>
        </p:spPr>
        <p:txBody>
          <a:bodyPr/>
          <a:lstStyle/>
          <a:p>
            <a:pPr marL="457200" indent="-457200">
              <a:lnSpc>
                <a:spcPct val="80000"/>
              </a:lnSpc>
            </a:pPr>
            <a:r>
              <a:rPr lang="en-GB" altLang="en-US" dirty="0"/>
              <a:t>Anger </a:t>
            </a:r>
          </a:p>
          <a:p>
            <a:pPr marL="457200" indent="-457200">
              <a:lnSpc>
                <a:spcPct val="80000"/>
              </a:lnSpc>
            </a:pPr>
            <a:r>
              <a:rPr lang="en-GB" altLang="en-US" dirty="0"/>
              <a:t>Denial </a:t>
            </a:r>
          </a:p>
          <a:p>
            <a:pPr marL="457200" indent="-457200">
              <a:lnSpc>
                <a:spcPct val="80000"/>
              </a:lnSpc>
            </a:pPr>
            <a:r>
              <a:rPr lang="en-GB" altLang="en-US" dirty="0"/>
              <a:t>Blame</a:t>
            </a:r>
          </a:p>
          <a:p>
            <a:pPr marL="457200" indent="-457200">
              <a:lnSpc>
                <a:spcPct val="80000"/>
              </a:lnSpc>
            </a:pPr>
            <a:r>
              <a:rPr lang="en-GB" altLang="en-US" dirty="0"/>
              <a:t>Rationalisation</a:t>
            </a:r>
          </a:p>
          <a:p>
            <a:pPr marL="457200" indent="-457200">
              <a:lnSpc>
                <a:spcPct val="80000"/>
              </a:lnSpc>
            </a:pPr>
            <a:r>
              <a:rPr lang="en-GB" altLang="en-US" dirty="0"/>
              <a:t>Acceptance</a:t>
            </a:r>
          </a:p>
          <a:p>
            <a:pPr marL="457200" indent="-457200">
              <a:lnSpc>
                <a:spcPct val="80000"/>
              </a:lnSpc>
            </a:pPr>
            <a:r>
              <a:rPr lang="en-GB" altLang="en-US" dirty="0"/>
              <a:t>Renewed action</a:t>
            </a:r>
          </a:p>
          <a:p>
            <a:endParaRPr lang="en-US" dirty="0"/>
          </a:p>
        </p:txBody>
      </p:sp>
      <p:sp>
        <p:nvSpPr>
          <p:cNvPr id="4" name="Slide Number Placeholder 3">
            <a:extLst>
              <a:ext uri="{FF2B5EF4-FFF2-40B4-BE49-F238E27FC236}">
                <a16:creationId xmlns:a16="http://schemas.microsoft.com/office/drawing/2014/main" id="{7AAF5AE9-B6B0-C040-B3F2-0B67CFD5C38D}"/>
              </a:ext>
            </a:extLst>
          </p:cNvPr>
          <p:cNvSpPr>
            <a:spLocks noGrp="1"/>
          </p:cNvSpPr>
          <p:nvPr>
            <p:ph type="sldNum" sz="quarter" idx="12"/>
          </p:nvPr>
        </p:nvSpPr>
        <p:spPr/>
        <p:txBody>
          <a:bodyPr/>
          <a:lstStyle/>
          <a:p>
            <a:fld id="{3D165440-4880-415F-9146-4793BDD623F8}" type="slidenum">
              <a:rPr lang="en-GB" smtClean="0"/>
              <a:t>20</a:t>
            </a:fld>
            <a:endParaRPr lang="en-GB"/>
          </a:p>
        </p:txBody>
      </p:sp>
      <p:pic>
        <p:nvPicPr>
          <p:cNvPr id="5" name="Picture 4">
            <a:extLst>
              <a:ext uri="{FF2B5EF4-FFF2-40B4-BE49-F238E27FC236}">
                <a16:creationId xmlns:a16="http://schemas.microsoft.com/office/drawing/2014/main" id="{DCF3B714-B929-794A-A70A-1387CD3E5C64}"/>
              </a:ext>
            </a:extLst>
          </p:cNvPr>
          <p:cNvPicPr>
            <a:picLocks noChangeAspect="1"/>
          </p:cNvPicPr>
          <p:nvPr/>
        </p:nvPicPr>
        <p:blipFill>
          <a:blip r:embed="rId3"/>
          <a:stretch>
            <a:fillRect/>
          </a:stretch>
        </p:blipFill>
        <p:spPr>
          <a:xfrm>
            <a:off x="6719306" y="2046514"/>
            <a:ext cx="5008237" cy="3340455"/>
          </a:xfrm>
          <a:prstGeom prst="rect">
            <a:avLst/>
          </a:prstGeom>
        </p:spPr>
      </p:pic>
      <p:sp>
        <p:nvSpPr>
          <p:cNvPr id="6" name="TextBox 5">
            <a:extLst>
              <a:ext uri="{FF2B5EF4-FFF2-40B4-BE49-F238E27FC236}">
                <a16:creationId xmlns:a16="http://schemas.microsoft.com/office/drawing/2014/main" id="{2A632615-72C0-3746-9C84-9A3DA0E72177}"/>
              </a:ext>
            </a:extLst>
          </p:cNvPr>
          <p:cNvSpPr txBox="1"/>
          <p:nvPr/>
        </p:nvSpPr>
        <p:spPr>
          <a:xfrm>
            <a:off x="1850570" y="3995970"/>
            <a:ext cx="4043094" cy="369332"/>
          </a:xfrm>
          <a:prstGeom prst="rect">
            <a:avLst/>
          </a:prstGeom>
          <a:noFill/>
        </p:spPr>
        <p:txBody>
          <a:bodyPr wrap="none" rtlCol="0">
            <a:spAutoFit/>
          </a:bodyPr>
          <a:lstStyle/>
          <a:p>
            <a:r>
              <a:rPr lang="en-US" dirty="0"/>
              <a:t>What model can you associate with this?</a:t>
            </a:r>
          </a:p>
        </p:txBody>
      </p:sp>
    </p:spTree>
    <p:extLst>
      <p:ext uri="{BB962C8B-B14F-4D97-AF65-F5344CB8AC3E}">
        <p14:creationId xmlns:p14="http://schemas.microsoft.com/office/powerpoint/2010/main" val="11337561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AB179-1BCA-BE48-B00D-C99A503FC18F}"/>
              </a:ext>
            </a:extLst>
          </p:cNvPr>
          <p:cNvSpPr>
            <a:spLocks noGrp="1"/>
          </p:cNvSpPr>
          <p:nvPr>
            <p:ph type="title"/>
          </p:nvPr>
        </p:nvSpPr>
        <p:spPr/>
        <p:txBody>
          <a:bodyPr/>
          <a:lstStyle/>
          <a:p>
            <a:r>
              <a:rPr lang="en-US" dirty="0"/>
              <a:t>Reaction to Feedback</a:t>
            </a:r>
          </a:p>
        </p:txBody>
      </p:sp>
      <p:sp>
        <p:nvSpPr>
          <p:cNvPr id="3" name="Content Placeholder 2">
            <a:extLst>
              <a:ext uri="{FF2B5EF4-FFF2-40B4-BE49-F238E27FC236}">
                <a16:creationId xmlns:a16="http://schemas.microsoft.com/office/drawing/2014/main" id="{8C9A6FBD-E293-4045-8E11-B6269DC29B77}"/>
              </a:ext>
            </a:extLst>
          </p:cNvPr>
          <p:cNvSpPr>
            <a:spLocks noGrp="1"/>
          </p:cNvSpPr>
          <p:nvPr>
            <p:ph idx="1"/>
          </p:nvPr>
        </p:nvSpPr>
        <p:spPr>
          <a:xfrm>
            <a:off x="391886" y="1174746"/>
            <a:ext cx="8984343" cy="3917032"/>
          </a:xfrm>
        </p:spPr>
        <p:txBody>
          <a:bodyPr>
            <a:noAutofit/>
          </a:bodyPr>
          <a:lstStyle/>
          <a:p>
            <a:r>
              <a:rPr lang="en-US" sz="2200" dirty="0"/>
              <a:t>Up to the recipient what they do with feedback - read or listen</a:t>
            </a:r>
          </a:p>
          <a:p>
            <a:r>
              <a:rPr lang="en-US" sz="2200" dirty="0"/>
              <a:t>Understand; clarification: examples and alternatives; keep notes </a:t>
            </a:r>
          </a:p>
          <a:p>
            <a:r>
              <a:rPr lang="en-US" sz="2200" dirty="0"/>
              <a:t>Allow time to sink in and get into perspective, reflect</a:t>
            </a:r>
          </a:p>
          <a:p>
            <a:r>
              <a:rPr lang="en-US" sz="2200" dirty="0"/>
              <a:t>Address areas for improvement  </a:t>
            </a:r>
            <a:br>
              <a:rPr lang="en-US" sz="2200" dirty="0"/>
            </a:br>
            <a:endParaRPr lang="en-US" sz="2200" dirty="0"/>
          </a:p>
          <a:p>
            <a:pPr marL="0" indent="0">
              <a:buNone/>
            </a:pPr>
            <a:r>
              <a:rPr lang="en-US" sz="2200" b="1" dirty="0"/>
              <a:t>Important:</a:t>
            </a:r>
            <a:endParaRPr lang="en-US" sz="2200" dirty="0"/>
          </a:p>
          <a:p>
            <a:r>
              <a:rPr lang="en-US" sz="2200" dirty="0"/>
              <a:t>	Not feel devastated by small criticisms</a:t>
            </a:r>
          </a:p>
          <a:p>
            <a:r>
              <a:rPr lang="en-US" sz="2200" dirty="0"/>
              <a:t>	Not be defensive and make excuses</a:t>
            </a:r>
          </a:p>
        </p:txBody>
      </p:sp>
      <p:sp>
        <p:nvSpPr>
          <p:cNvPr id="4" name="Slide Number Placeholder 3">
            <a:extLst>
              <a:ext uri="{FF2B5EF4-FFF2-40B4-BE49-F238E27FC236}">
                <a16:creationId xmlns:a16="http://schemas.microsoft.com/office/drawing/2014/main" id="{C409D0CA-9792-9046-8833-A35F9B952F16}"/>
              </a:ext>
            </a:extLst>
          </p:cNvPr>
          <p:cNvSpPr>
            <a:spLocks noGrp="1"/>
          </p:cNvSpPr>
          <p:nvPr>
            <p:ph type="sldNum" sz="quarter" idx="12"/>
          </p:nvPr>
        </p:nvSpPr>
        <p:spPr/>
        <p:txBody>
          <a:bodyPr/>
          <a:lstStyle/>
          <a:p>
            <a:fld id="{3D165440-4880-415F-9146-4793BDD623F8}" type="slidenum">
              <a:rPr lang="en-GB" smtClean="0"/>
              <a:t>21</a:t>
            </a:fld>
            <a:endParaRPr lang="en-GB"/>
          </a:p>
        </p:txBody>
      </p:sp>
      <p:pic>
        <p:nvPicPr>
          <p:cNvPr id="5" name="Picture 4">
            <a:extLst>
              <a:ext uri="{FF2B5EF4-FFF2-40B4-BE49-F238E27FC236}">
                <a16:creationId xmlns:a16="http://schemas.microsoft.com/office/drawing/2014/main" id="{92842818-EF09-1F47-89BA-01D9E4B847A9}"/>
              </a:ext>
            </a:extLst>
          </p:cNvPr>
          <p:cNvPicPr>
            <a:picLocks noChangeAspect="1"/>
          </p:cNvPicPr>
          <p:nvPr/>
        </p:nvPicPr>
        <p:blipFill>
          <a:blip r:embed="rId2"/>
          <a:stretch>
            <a:fillRect/>
          </a:stretch>
        </p:blipFill>
        <p:spPr>
          <a:xfrm>
            <a:off x="7527176" y="2569028"/>
            <a:ext cx="4537127" cy="3026228"/>
          </a:xfrm>
          <a:prstGeom prst="rect">
            <a:avLst/>
          </a:prstGeom>
        </p:spPr>
      </p:pic>
    </p:spTree>
    <p:extLst>
      <p:ext uri="{BB962C8B-B14F-4D97-AF65-F5344CB8AC3E}">
        <p14:creationId xmlns:p14="http://schemas.microsoft.com/office/powerpoint/2010/main" val="13082679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81A81-2603-7D4D-A500-2A6362BE0D90}"/>
              </a:ext>
            </a:extLst>
          </p:cNvPr>
          <p:cNvSpPr>
            <a:spLocks noGrp="1"/>
          </p:cNvSpPr>
          <p:nvPr>
            <p:ph type="title"/>
          </p:nvPr>
        </p:nvSpPr>
        <p:spPr/>
        <p:txBody>
          <a:bodyPr/>
          <a:lstStyle/>
          <a:p>
            <a:r>
              <a:rPr lang="en-US" dirty="0"/>
              <a:t>Assessment &amp; Feedback - Recap</a:t>
            </a:r>
          </a:p>
        </p:txBody>
      </p:sp>
      <p:sp>
        <p:nvSpPr>
          <p:cNvPr id="3" name="Content Placeholder 2">
            <a:extLst>
              <a:ext uri="{FF2B5EF4-FFF2-40B4-BE49-F238E27FC236}">
                <a16:creationId xmlns:a16="http://schemas.microsoft.com/office/drawing/2014/main" id="{BCDA0EA5-5F5F-AE4F-B450-411A5366ED7C}"/>
              </a:ext>
            </a:extLst>
          </p:cNvPr>
          <p:cNvSpPr>
            <a:spLocks noGrp="1"/>
          </p:cNvSpPr>
          <p:nvPr>
            <p:ph idx="1"/>
          </p:nvPr>
        </p:nvSpPr>
        <p:spPr>
          <a:xfrm>
            <a:off x="1305441" y="1174746"/>
            <a:ext cx="4220817" cy="3917032"/>
          </a:xfrm>
        </p:spPr>
        <p:txBody>
          <a:bodyPr>
            <a:normAutofit/>
          </a:bodyPr>
          <a:lstStyle/>
          <a:p>
            <a:r>
              <a:rPr lang="en-US" sz="2400" dirty="0"/>
              <a:t>Assessments</a:t>
            </a:r>
          </a:p>
          <a:p>
            <a:r>
              <a:rPr lang="en-US" sz="2400" dirty="0"/>
              <a:t>Requirements of Assessments</a:t>
            </a:r>
          </a:p>
          <a:p>
            <a:r>
              <a:rPr lang="en-US" sz="2400" dirty="0"/>
              <a:t>21</a:t>
            </a:r>
            <a:r>
              <a:rPr lang="en-US" sz="2400" baseline="30000" dirty="0"/>
              <a:t>st</a:t>
            </a:r>
            <a:r>
              <a:rPr lang="en-US" sz="2400" dirty="0"/>
              <a:t> Century Learners</a:t>
            </a:r>
          </a:p>
          <a:p>
            <a:r>
              <a:rPr lang="en-US" sz="2400" dirty="0"/>
              <a:t>Types of Assessment</a:t>
            </a:r>
          </a:p>
          <a:p>
            <a:r>
              <a:rPr lang="en-US" sz="2400" dirty="0"/>
              <a:t>Principles of Assessment</a:t>
            </a:r>
          </a:p>
          <a:p>
            <a:r>
              <a:rPr lang="en-US" sz="2400" dirty="0"/>
              <a:t>Formative or Summative</a:t>
            </a:r>
          </a:p>
          <a:p>
            <a:r>
              <a:rPr lang="en-US" sz="2400" dirty="0"/>
              <a:t>Workplace Assessments</a:t>
            </a:r>
          </a:p>
          <a:p>
            <a:r>
              <a:rPr lang="en-US" sz="2400" dirty="0"/>
              <a:t>Authentic Assessments</a:t>
            </a:r>
          </a:p>
        </p:txBody>
      </p:sp>
      <p:sp>
        <p:nvSpPr>
          <p:cNvPr id="4" name="Slide Number Placeholder 3">
            <a:extLst>
              <a:ext uri="{FF2B5EF4-FFF2-40B4-BE49-F238E27FC236}">
                <a16:creationId xmlns:a16="http://schemas.microsoft.com/office/drawing/2014/main" id="{274EE507-AD01-1D4E-A42F-A0856CBD5F25}"/>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5" name="Content Placeholder 2">
            <a:extLst>
              <a:ext uri="{FF2B5EF4-FFF2-40B4-BE49-F238E27FC236}">
                <a16:creationId xmlns:a16="http://schemas.microsoft.com/office/drawing/2014/main" id="{128219C9-E30B-DC43-BBF4-5E472E5B2FFD}"/>
              </a:ext>
            </a:extLst>
          </p:cNvPr>
          <p:cNvSpPr txBox="1">
            <a:spLocks/>
          </p:cNvSpPr>
          <p:nvPr/>
        </p:nvSpPr>
        <p:spPr>
          <a:xfrm>
            <a:off x="6222099" y="1174746"/>
            <a:ext cx="4873351"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a:t>Millers Pyramid</a:t>
            </a:r>
          </a:p>
          <a:p>
            <a:r>
              <a:rPr lang="en-US" sz="2400" dirty="0"/>
              <a:t>Feedback</a:t>
            </a:r>
          </a:p>
          <a:p>
            <a:r>
              <a:rPr lang="en-US" sz="2400" dirty="0"/>
              <a:t>Giving Feedback</a:t>
            </a:r>
          </a:p>
          <a:p>
            <a:r>
              <a:rPr lang="en-US" sz="2400" dirty="0"/>
              <a:t>Good Feedback</a:t>
            </a:r>
          </a:p>
          <a:p>
            <a:r>
              <a:rPr lang="en-US" sz="2400" dirty="0"/>
              <a:t>Work Based Example</a:t>
            </a:r>
          </a:p>
          <a:p>
            <a:r>
              <a:rPr lang="en-US" sz="2400" dirty="0"/>
              <a:t>Impacts of Feedback</a:t>
            </a:r>
          </a:p>
          <a:p>
            <a:r>
              <a:rPr lang="en-US" sz="2400" dirty="0"/>
              <a:t>Reaction to Feedback</a:t>
            </a:r>
          </a:p>
        </p:txBody>
      </p:sp>
    </p:spTree>
    <p:extLst>
      <p:ext uri="{BB962C8B-B14F-4D97-AF65-F5344CB8AC3E}">
        <p14:creationId xmlns:p14="http://schemas.microsoft.com/office/powerpoint/2010/main" val="19622327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23</a:t>
            </a:fld>
            <a:endParaRPr lang="en-GB"/>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3" name="Title 1">
            <a:extLst>
              <a:ext uri="{FF2B5EF4-FFF2-40B4-BE49-F238E27FC236}">
                <a16:creationId xmlns:a16="http://schemas.microsoft.com/office/drawing/2014/main" id="{ACA9DEA4-5ADD-C24D-9A5C-D00B7152DDBA}"/>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6 – Assessment &amp; Feedback</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40439105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Arial" panose="020B0604020202020204" pitchFamily="34" charset="0"/>
                <a:cs typeface="Arial" panose="020B0604020202020204" pitchFamily="34" charset="0"/>
              </a:rPr>
              <a:t>Homework</a:t>
            </a:r>
            <a:endParaRPr lang="en-US" sz="2000" dirty="0"/>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1039762"/>
            <a:ext cx="10972800" cy="4466516"/>
          </a:xfrm>
        </p:spPr>
        <p:txBody>
          <a:bodyPr>
            <a:normAutofit fontScale="92500" lnSpcReduction="20000"/>
          </a:bodyPr>
          <a:lstStyle/>
          <a:p>
            <a:pPr marL="0" indent="0">
              <a:buNone/>
            </a:pPr>
            <a:r>
              <a:rPr lang="en-GB" sz="1800" b="1" dirty="0"/>
              <a:t>Assignment Pt 2:  Manage an individuals expectations in respect of personal development</a:t>
            </a:r>
            <a:endParaRPr lang="en-US" sz="1800" b="1" dirty="0"/>
          </a:p>
          <a:p>
            <a:pPr marL="0" indent="0">
              <a:buNone/>
            </a:pPr>
            <a:endParaRPr lang="en-US" sz="1800" dirty="0"/>
          </a:p>
          <a:p>
            <a:r>
              <a:rPr lang="en-US" sz="1800" dirty="0"/>
              <a:t>Identify how your </a:t>
            </a:r>
            <a:r>
              <a:rPr lang="en-US" sz="1800" dirty="0" err="1"/>
              <a:t>organisation</a:t>
            </a:r>
            <a:r>
              <a:rPr lang="en-US" sz="1800" dirty="0"/>
              <a:t> identifies and addresses individual development</a:t>
            </a:r>
          </a:p>
          <a:p>
            <a:r>
              <a:rPr lang="en-US" sz="1800" dirty="0"/>
              <a:t>How does your organization encourage individual development</a:t>
            </a:r>
          </a:p>
          <a:p>
            <a:r>
              <a:rPr lang="en-US" sz="1800" dirty="0"/>
              <a:t>What areas exist for individual development in your </a:t>
            </a:r>
            <a:r>
              <a:rPr lang="en-US" sz="1800" dirty="0" err="1"/>
              <a:t>organisation</a:t>
            </a:r>
            <a:endParaRPr lang="en-US" sz="1800" dirty="0"/>
          </a:p>
          <a:p>
            <a:r>
              <a:rPr lang="en-US" sz="1800" dirty="0"/>
              <a:t>How do these compare to other </a:t>
            </a:r>
            <a:r>
              <a:rPr lang="en-US" sz="1800" dirty="0" err="1"/>
              <a:t>organisations</a:t>
            </a:r>
            <a:endParaRPr lang="en-US" sz="1800" dirty="0"/>
          </a:p>
          <a:p>
            <a:r>
              <a:rPr lang="en-US" sz="1800" dirty="0"/>
              <a:t>GROW model – how can this be adapted to managing expectations</a:t>
            </a:r>
          </a:p>
          <a:p>
            <a:r>
              <a:rPr lang="en-US" sz="1800" dirty="0"/>
              <a:t>What areas can you identify for development (organization &amp; Individual)</a:t>
            </a:r>
          </a:p>
          <a:p>
            <a:pPr marL="0" indent="0">
              <a:buNone/>
            </a:pPr>
            <a:endParaRPr lang="en-US" sz="1800" dirty="0"/>
          </a:p>
          <a:p>
            <a:pPr marL="0" indent="0">
              <a:buNone/>
            </a:pPr>
            <a:r>
              <a:rPr lang="en-US" sz="1800" dirty="0"/>
              <a:t>Review the following videos:</a:t>
            </a:r>
          </a:p>
          <a:p>
            <a:pPr marL="0" indent="0">
              <a:buNone/>
            </a:pPr>
            <a:r>
              <a:rPr lang="en-US" sz="1800" dirty="0">
                <a:hlinkClick r:id="rId3"/>
              </a:rPr>
              <a:t>Exams?</a:t>
            </a:r>
            <a:endParaRPr lang="en-US" sz="1800" dirty="0"/>
          </a:p>
          <a:p>
            <a:pPr marL="0" indent="0">
              <a:buNone/>
            </a:pPr>
            <a:r>
              <a:rPr lang="en-US" sz="1800" dirty="0">
                <a:hlinkClick r:id="rId4"/>
              </a:rPr>
              <a:t>The Joy of Feedback</a:t>
            </a:r>
            <a:endParaRPr lang="en-US" sz="1800" dirty="0"/>
          </a:p>
          <a:p>
            <a:pPr marL="0" indent="0">
              <a:buNone/>
            </a:pPr>
            <a:r>
              <a:rPr lang="en-US" sz="1800" dirty="0">
                <a:hlinkClick r:id="rId5"/>
              </a:rPr>
              <a:t>Performance Review</a:t>
            </a:r>
            <a:br>
              <a:rPr lang="en-US" sz="1800" dirty="0"/>
            </a:br>
            <a:r>
              <a:rPr lang="en-US" sz="1800" dirty="0">
                <a:hlinkClick r:id="rId6"/>
              </a:rPr>
              <a:t>Assessment Strategies</a:t>
            </a:r>
            <a:br>
              <a:rPr lang="en-US" sz="1800" dirty="0"/>
            </a:br>
            <a:br>
              <a:rPr lang="en-GB" sz="1800" dirty="0"/>
            </a:br>
            <a:r>
              <a:rPr lang="en-GB" sz="1800" dirty="0"/>
              <a:t>What lessons learned do you take from these clips?  Provide bullet points for discussion.</a:t>
            </a:r>
            <a:br>
              <a:rPr lang="en-GB" sz="1800" dirty="0"/>
            </a:br>
            <a:br>
              <a:rPr lang="en-GB" sz="1800" dirty="0"/>
            </a:br>
            <a:r>
              <a:rPr lang="en-GB" sz="1800" dirty="0"/>
              <a:t>These will be reviewed at the next session </a:t>
            </a:r>
          </a:p>
        </p:txBody>
      </p:sp>
    </p:spTree>
    <p:extLst>
      <p:ext uri="{BB962C8B-B14F-4D97-AF65-F5344CB8AC3E}">
        <p14:creationId xmlns:p14="http://schemas.microsoft.com/office/powerpoint/2010/main" val="17470461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88356-1B52-D94C-9E2D-FF1E7A4B31E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AF7B65F-2ED1-B648-9755-E3EBBAEEE791}"/>
              </a:ext>
            </a:extLst>
          </p:cNvPr>
          <p:cNvSpPr>
            <a:spLocks noGrp="1"/>
          </p:cNvSpPr>
          <p:nvPr>
            <p:ph idx="1"/>
          </p:nvPr>
        </p:nvSpPr>
        <p:spPr/>
        <p:txBody>
          <a:bodyPr>
            <a:normAutofit fontScale="92500" lnSpcReduction="10000"/>
          </a:bodyPr>
          <a:lstStyle/>
          <a:p>
            <a:pPr marL="0" indent="0">
              <a:buNone/>
            </a:pPr>
            <a:r>
              <a:rPr lang="en-US" sz="1600" dirty="0"/>
              <a:t>Black, P. &amp; William, D. (1998). Assessment and classroom learning. Assessment in Education. 5(1),7-74. </a:t>
            </a:r>
          </a:p>
          <a:p>
            <a:pPr marL="0" indent="0">
              <a:buNone/>
            </a:pPr>
            <a:br>
              <a:rPr lang="en-US" sz="1600" dirty="0"/>
            </a:br>
            <a:r>
              <a:rPr lang="en-US" sz="1600" dirty="0"/>
              <a:t>Cowan, J. (2005). Designing assessment to enhance student learning. Available at: http://</a:t>
            </a:r>
            <a:r>
              <a:rPr lang="en-US" sz="1600" dirty="0" err="1"/>
              <a:t>www.enhancementthemes.ac.uk</a:t>
            </a:r>
            <a:r>
              <a:rPr lang="en-US" sz="1600" dirty="0"/>
              <a:t>/docs/workshop/designing-assessment-to-enhance-student-learning-</a:t>
            </a:r>
            <a:r>
              <a:rPr lang="en-US" sz="1600" dirty="0" err="1"/>
              <a:t>paper.pdf</a:t>
            </a:r>
            <a:r>
              <a:rPr lang="en-US" sz="1600" dirty="0"/>
              <a:t> </a:t>
            </a:r>
          </a:p>
          <a:p>
            <a:pPr marL="0" indent="0">
              <a:buNone/>
            </a:pPr>
            <a:endParaRPr lang="en-US" sz="1600" dirty="0"/>
          </a:p>
          <a:p>
            <a:pPr marL="0" indent="0">
              <a:buNone/>
            </a:pPr>
            <a:r>
              <a:rPr lang="en-GB" sz="1600" dirty="0"/>
              <a:t>(Gibbs, G., 1999) Using Assessment Strategically to Change the Way Students. </a:t>
            </a:r>
            <a:r>
              <a:rPr lang="en-GB" sz="1600" i="1" dirty="0"/>
              <a:t>Assessment matters in higher education</a:t>
            </a:r>
            <a:r>
              <a:rPr lang="en-GB" sz="1600" dirty="0"/>
              <a:t>, p. 52.</a:t>
            </a:r>
          </a:p>
          <a:p>
            <a:pPr marL="0" indent="0">
              <a:buNone/>
            </a:pPr>
            <a:endParaRPr lang="en-GB" sz="1600" dirty="0"/>
          </a:p>
          <a:p>
            <a:pPr marL="0" indent="0">
              <a:buNone/>
            </a:pPr>
            <a:r>
              <a:rPr lang="en-GB" sz="1600" dirty="0" err="1"/>
              <a:t>Gmc-uk.org</a:t>
            </a:r>
            <a:r>
              <a:rPr lang="en-GB" sz="1600" dirty="0"/>
              <a:t>. 2010. </a:t>
            </a:r>
            <a:r>
              <a:rPr lang="en-GB" sz="1600" i="1" dirty="0"/>
              <a:t>Standards For Curricula And Assessment Systems</a:t>
            </a:r>
            <a:r>
              <a:rPr lang="en-GB" sz="1600" dirty="0"/>
              <a:t>. [online] Available at: &lt;https://</a:t>
            </a:r>
            <a:r>
              <a:rPr lang="en-GB" sz="1600" dirty="0" err="1"/>
              <a:t>www.gmc-uk.org</a:t>
            </a:r>
            <a:r>
              <a:rPr lang="en-GB" sz="1600" dirty="0"/>
              <a:t>/-/media/documents/Standards_for_curricula_and_assessment_systems_1114_superseded_0517.pdf_48904896.pdf&gt; [Accessed 12 September 2020].</a:t>
            </a:r>
            <a:endParaRPr lang="en-US" sz="1600" dirty="0"/>
          </a:p>
          <a:p>
            <a:pPr marL="0" indent="0">
              <a:buNone/>
            </a:pPr>
            <a:endParaRPr lang="en-US" sz="1600" dirty="0"/>
          </a:p>
          <a:p>
            <a:pPr marL="0" indent="0">
              <a:buNone/>
            </a:pPr>
            <a:r>
              <a:rPr lang="en-US" sz="1600" dirty="0"/>
              <a:t>Nicol, D. &amp; Macfarlane-Dick, D. (2004) Rethinking Formative Assessment in HE: a theoretical model and seven principles of good feedback practice. </a:t>
            </a:r>
            <a:br>
              <a:rPr lang="en-US" sz="1600" dirty="0"/>
            </a:br>
            <a:r>
              <a:rPr lang="en-US" sz="1600" dirty="0"/>
              <a:t>[Online]: http://</a:t>
            </a:r>
            <a:r>
              <a:rPr lang="en-US" sz="1600" dirty="0" err="1"/>
              <a:t>www.heacademy.ac.uk</a:t>
            </a:r>
            <a:r>
              <a:rPr lang="en-US" sz="1600" dirty="0"/>
              <a:t>/assessment/ASS051D_SENLEF_model.doc </a:t>
            </a:r>
          </a:p>
          <a:p>
            <a:pPr marL="0" indent="0">
              <a:buNone/>
            </a:pPr>
            <a:endParaRPr lang="en-US" sz="1600" dirty="0"/>
          </a:p>
          <a:p>
            <a:pPr marL="0" indent="0">
              <a:buNone/>
            </a:pPr>
            <a:r>
              <a:rPr lang="en-US" sz="1600" dirty="0"/>
              <a:t>Sadler, D. R. (1989). Formative assessment5 and the design of instructional systems. Instructional Science. 18, 119-144.</a:t>
            </a:r>
          </a:p>
        </p:txBody>
      </p:sp>
      <p:sp>
        <p:nvSpPr>
          <p:cNvPr id="4" name="Slide Number Placeholder 3">
            <a:extLst>
              <a:ext uri="{FF2B5EF4-FFF2-40B4-BE49-F238E27FC236}">
                <a16:creationId xmlns:a16="http://schemas.microsoft.com/office/drawing/2014/main" id="{061EAFF7-C661-1E42-8C08-08A4D0904D59}"/>
              </a:ext>
            </a:extLst>
          </p:cNvPr>
          <p:cNvSpPr>
            <a:spLocks noGrp="1"/>
          </p:cNvSpPr>
          <p:nvPr>
            <p:ph type="sldNum" sz="quarter" idx="12"/>
          </p:nvPr>
        </p:nvSpPr>
        <p:spPr/>
        <p:txBody>
          <a:bodyPr/>
          <a:lstStyle/>
          <a:p>
            <a:fld id="{3D165440-4880-415F-9146-4793BDD623F8}" type="slidenum">
              <a:rPr lang="en-GB" smtClean="0"/>
              <a:t>25</a:t>
            </a:fld>
            <a:endParaRPr lang="en-GB"/>
          </a:p>
        </p:txBody>
      </p:sp>
    </p:spTree>
    <p:extLst>
      <p:ext uri="{BB962C8B-B14F-4D97-AF65-F5344CB8AC3E}">
        <p14:creationId xmlns:p14="http://schemas.microsoft.com/office/powerpoint/2010/main" val="18831011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23049</TotalTime>
  <Words>3646</Words>
  <Application>Microsoft Macintosh PowerPoint</Application>
  <PresentationFormat>Widescreen</PresentationFormat>
  <Paragraphs>358</Paragraphs>
  <Slides>25</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ＭＳ Ｐゴシック</vt:lpstr>
      <vt:lpstr>Arial</vt:lpstr>
      <vt:lpstr>Calibri</vt:lpstr>
      <vt:lpstr>Myriad Pro</vt:lpstr>
      <vt:lpstr>20140311PresentationUWTSDTemplate</vt:lpstr>
      <vt:lpstr>BA Management Skills for the Workplace BMSK5002</vt:lpstr>
      <vt:lpstr>Session 6 – Assessments &amp; Feedback</vt:lpstr>
      <vt:lpstr>Assessments</vt:lpstr>
      <vt:lpstr>Requirements of Assessment</vt:lpstr>
      <vt:lpstr>The 21st Century Learner is …</vt:lpstr>
      <vt:lpstr>Discussion</vt:lpstr>
      <vt:lpstr>Types of Assessment</vt:lpstr>
      <vt:lpstr>Principles of Assessment</vt:lpstr>
      <vt:lpstr>Formative or Summative</vt:lpstr>
      <vt:lpstr>Workplace Assessments</vt:lpstr>
      <vt:lpstr>Authentic Assessments</vt:lpstr>
      <vt:lpstr>Millers Pyramid</vt:lpstr>
      <vt:lpstr>Feedback Tactics </vt:lpstr>
      <vt:lpstr>Feedback</vt:lpstr>
      <vt:lpstr>Giving Feedback</vt:lpstr>
      <vt:lpstr>Feedback</vt:lpstr>
      <vt:lpstr>Feedback</vt:lpstr>
      <vt:lpstr>Good Feedback</vt:lpstr>
      <vt:lpstr>Work Based Example</vt:lpstr>
      <vt:lpstr>Impacts of Feedback</vt:lpstr>
      <vt:lpstr>Reaction to Feedback</vt:lpstr>
      <vt:lpstr>Assessment &amp; Feedback - Recap</vt:lpstr>
      <vt:lpstr>Session 6 – Assessment &amp; Feedback Questions</vt:lpstr>
      <vt:lpstr>Homework</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301</cp:revision>
  <dcterms:created xsi:type="dcterms:W3CDTF">2020-06-08T16:11:31Z</dcterms:created>
  <dcterms:modified xsi:type="dcterms:W3CDTF">2020-09-25T15:47:19Z</dcterms:modified>
</cp:coreProperties>
</file>