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
  </p:notesMasterIdLst>
  <p:sldIdLst>
    <p:sldId id="256" r:id="rId2"/>
  </p:sldIdLst>
  <p:sldSz cx="30275213" cy="21383625"/>
  <p:notesSz cx="6858000" cy="9144000"/>
  <p:defaultTextStyle>
    <a:defPPr>
      <a:defRPr lang="en-US"/>
    </a:defPPr>
    <a:lvl1pPr marL="0" algn="l" defTabSz="2479578" rtl="0" eaLnBrk="1" latinLnBrk="0" hangingPunct="1">
      <a:defRPr sz="4881" kern="1200">
        <a:solidFill>
          <a:schemeClr val="tx1"/>
        </a:solidFill>
        <a:latin typeface="+mn-lt"/>
        <a:ea typeface="+mn-ea"/>
        <a:cs typeface="+mn-cs"/>
      </a:defRPr>
    </a:lvl1pPr>
    <a:lvl2pPr marL="1239789" algn="l" defTabSz="2479578" rtl="0" eaLnBrk="1" latinLnBrk="0" hangingPunct="1">
      <a:defRPr sz="4881" kern="1200">
        <a:solidFill>
          <a:schemeClr val="tx1"/>
        </a:solidFill>
        <a:latin typeface="+mn-lt"/>
        <a:ea typeface="+mn-ea"/>
        <a:cs typeface="+mn-cs"/>
      </a:defRPr>
    </a:lvl2pPr>
    <a:lvl3pPr marL="2479578" algn="l" defTabSz="2479578" rtl="0" eaLnBrk="1" latinLnBrk="0" hangingPunct="1">
      <a:defRPr sz="4881" kern="1200">
        <a:solidFill>
          <a:schemeClr val="tx1"/>
        </a:solidFill>
        <a:latin typeface="+mn-lt"/>
        <a:ea typeface="+mn-ea"/>
        <a:cs typeface="+mn-cs"/>
      </a:defRPr>
    </a:lvl3pPr>
    <a:lvl4pPr marL="3719368" algn="l" defTabSz="2479578" rtl="0" eaLnBrk="1" latinLnBrk="0" hangingPunct="1">
      <a:defRPr sz="4881" kern="1200">
        <a:solidFill>
          <a:schemeClr val="tx1"/>
        </a:solidFill>
        <a:latin typeface="+mn-lt"/>
        <a:ea typeface="+mn-ea"/>
        <a:cs typeface="+mn-cs"/>
      </a:defRPr>
    </a:lvl4pPr>
    <a:lvl5pPr marL="4959157" algn="l" defTabSz="2479578" rtl="0" eaLnBrk="1" latinLnBrk="0" hangingPunct="1">
      <a:defRPr sz="4881" kern="1200">
        <a:solidFill>
          <a:schemeClr val="tx1"/>
        </a:solidFill>
        <a:latin typeface="+mn-lt"/>
        <a:ea typeface="+mn-ea"/>
        <a:cs typeface="+mn-cs"/>
      </a:defRPr>
    </a:lvl5pPr>
    <a:lvl6pPr marL="6198946" algn="l" defTabSz="2479578" rtl="0" eaLnBrk="1" latinLnBrk="0" hangingPunct="1">
      <a:defRPr sz="4881" kern="1200">
        <a:solidFill>
          <a:schemeClr val="tx1"/>
        </a:solidFill>
        <a:latin typeface="+mn-lt"/>
        <a:ea typeface="+mn-ea"/>
        <a:cs typeface="+mn-cs"/>
      </a:defRPr>
    </a:lvl6pPr>
    <a:lvl7pPr marL="7438735" algn="l" defTabSz="2479578" rtl="0" eaLnBrk="1" latinLnBrk="0" hangingPunct="1">
      <a:defRPr sz="4881" kern="1200">
        <a:solidFill>
          <a:schemeClr val="tx1"/>
        </a:solidFill>
        <a:latin typeface="+mn-lt"/>
        <a:ea typeface="+mn-ea"/>
        <a:cs typeface="+mn-cs"/>
      </a:defRPr>
    </a:lvl7pPr>
    <a:lvl8pPr marL="8678525" algn="l" defTabSz="2479578" rtl="0" eaLnBrk="1" latinLnBrk="0" hangingPunct="1">
      <a:defRPr sz="4881" kern="1200">
        <a:solidFill>
          <a:schemeClr val="tx1"/>
        </a:solidFill>
        <a:latin typeface="+mn-lt"/>
        <a:ea typeface="+mn-ea"/>
        <a:cs typeface="+mn-cs"/>
      </a:defRPr>
    </a:lvl8pPr>
    <a:lvl9pPr marL="9918314" algn="l" defTabSz="2479578" rtl="0" eaLnBrk="1" latinLnBrk="0" hangingPunct="1">
      <a:defRPr sz="4881"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995" userDrawn="1">
          <p15:clr>
            <a:srgbClr val="A4A3A4"/>
          </p15:clr>
        </p15:guide>
        <p15:guide id="2" pos="282" userDrawn="1">
          <p15:clr>
            <a:srgbClr val="A4A3A4"/>
          </p15:clr>
        </p15:guide>
        <p15:guide id="3" pos="9626" userDrawn="1">
          <p15:clr>
            <a:srgbClr val="A4A3A4"/>
          </p15:clr>
        </p15:guide>
        <p15:guide id="4" pos="18789" userDrawn="1">
          <p15:clr>
            <a:srgbClr val="A4A3A4"/>
          </p15:clr>
        </p15:guide>
        <p15:guide id="5" orient="horz" pos="13176" userDrawn="1">
          <p15:clr>
            <a:srgbClr val="A4A3A4"/>
          </p15:clr>
        </p15:guide>
        <p15:guide id="6" orient="horz" pos="7801"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95B73"/>
    <a:srgbClr val="E7EFF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000" autoAdjust="0"/>
    <p:restoredTop sz="95379" autoAdjust="0"/>
  </p:normalViewPr>
  <p:slideViewPr>
    <p:cSldViewPr snapToGrid="0" showGuides="1">
      <p:cViewPr>
        <p:scale>
          <a:sx n="60" d="100"/>
          <a:sy n="60" d="100"/>
        </p:scale>
        <p:origin x="-3456" y="34"/>
      </p:cViewPr>
      <p:guideLst>
        <p:guide orient="horz" pos="1995"/>
        <p:guide pos="282"/>
        <p:guide pos="9626"/>
        <p:guide pos="18789"/>
        <p:guide orient="horz" pos="13176"/>
        <p:guide orient="horz" pos="7801"/>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charts/_rels/chart1.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Sheet1!$B$1</c:f>
              <c:strCache>
                <c:ptCount val="1"/>
                <c:pt idx="0">
                  <c:v>Percentage</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trendline>
            <c:spPr>
              <a:ln w="19050" cap="rnd">
                <a:solidFill>
                  <a:schemeClr val="accent1"/>
                </a:solidFill>
                <a:prstDash val="sysDot"/>
              </a:ln>
              <a:effectLst/>
            </c:spPr>
            <c:trendlineType val="linear"/>
            <c:dispRSqr val="0"/>
            <c:dispEq val="0"/>
          </c:trendline>
          <c:cat>
            <c:strRef>
              <c:f>Sheet1!$A$2:$A$4</c:f>
              <c:strCache>
                <c:ptCount val="3"/>
                <c:pt idx="0">
                  <c:v>Active: at least 150 minutes per week</c:v>
                </c:pt>
                <c:pt idx="1">
                  <c:v>Fairly active: 30–149 minutes per week</c:v>
                </c:pt>
                <c:pt idx="2">
                  <c:v>Inactive: less than 30 minutes per week</c:v>
                </c:pt>
              </c:strCache>
            </c:strRef>
          </c:cat>
          <c:val>
            <c:numRef>
              <c:f>Sheet1!$B$2:$B$4</c:f>
              <c:numCache>
                <c:formatCode>0%</c:formatCode>
                <c:ptCount val="3"/>
                <c:pt idx="0">
                  <c:v>0.82</c:v>
                </c:pt>
                <c:pt idx="1">
                  <c:v>0.08</c:v>
                </c:pt>
                <c:pt idx="2">
                  <c:v>0.1</c:v>
                </c:pt>
              </c:numCache>
            </c:numRef>
          </c:val>
          <c:extLst>
            <c:ext xmlns:c16="http://schemas.microsoft.com/office/drawing/2014/chart" uri="{C3380CC4-5D6E-409C-BE32-E72D297353CC}">
              <c16:uniqueId val="{00000001-415E-4546-8F21-692B60437736}"/>
            </c:ext>
          </c:extLst>
        </c:ser>
        <c:dLbls>
          <c:dLblPos val="outEnd"/>
          <c:showLegendKey val="0"/>
          <c:showVal val="1"/>
          <c:showCatName val="0"/>
          <c:showSerName val="0"/>
          <c:showPercent val="0"/>
          <c:showBubbleSize val="0"/>
        </c:dLbls>
        <c:gapWidth val="219"/>
        <c:overlap val="-27"/>
        <c:axId val="1719355439"/>
        <c:axId val="1719347279"/>
      </c:barChart>
      <c:catAx>
        <c:axId val="1719355439"/>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719347279"/>
        <c:crosses val="autoZero"/>
        <c:auto val="1"/>
        <c:lblAlgn val="ctr"/>
        <c:lblOffset val="100"/>
        <c:noMultiLvlLbl val="0"/>
      </c:catAx>
      <c:valAx>
        <c:axId val="1719347279"/>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719355439"/>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7025DD8-46C8-4EFB-9C5B-B5AF36FD64FB}" type="datetimeFigureOut">
              <a:rPr lang="en-US" smtClean="0"/>
              <a:t>7/27/2026</a:t>
            </a:fld>
            <a:endParaRPr lang="en-US"/>
          </a:p>
        </p:txBody>
      </p:sp>
      <p:sp>
        <p:nvSpPr>
          <p:cNvPr id="4" name="Slide Image Placeholder 3"/>
          <p:cNvSpPr>
            <a:spLocks noGrp="1" noRot="1" noChangeAspect="1"/>
          </p:cNvSpPr>
          <p:nvPr>
            <p:ph type="sldImg" idx="2"/>
          </p:nvPr>
        </p:nvSpPr>
        <p:spPr>
          <a:xfrm>
            <a:off x="1244600" y="1143000"/>
            <a:ext cx="4368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93ADFAE-4ECF-44D6-AD12-03B447A5E65A}" type="slidenum">
              <a:rPr lang="en-US" smtClean="0"/>
              <a:t>‹#›</a:t>
            </a:fld>
            <a:endParaRPr lang="en-US"/>
          </a:p>
        </p:txBody>
      </p:sp>
    </p:spTree>
    <p:extLst>
      <p:ext uri="{BB962C8B-B14F-4D97-AF65-F5344CB8AC3E}">
        <p14:creationId xmlns:p14="http://schemas.microsoft.com/office/powerpoint/2010/main" val="39982066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93ADFAE-4ECF-44D6-AD12-03B447A5E65A}" type="slidenum">
              <a:rPr lang="en-US" smtClean="0"/>
              <a:t>1</a:t>
            </a:fld>
            <a:endParaRPr lang="en-US"/>
          </a:p>
        </p:txBody>
      </p:sp>
    </p:spTree>
    <p:extLst>
      <p:ext uri="{BB962C8B-B14F-4D97-AF65-F5344CB8AC3E}">
        <p14:creationId xmlns:p14="http://schemas.microsoft.com/office/powerpoint/2010/main" val="39769017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D4FD3B-9DAB-73C1-F2A1-A7C4CC98F1F1}"/>
              </a:ext>
            </a:extLst>
          </p:cNvPr>
          <p:cNvSpPr>
            <a:spLocks noGrp="1"/>
          </p:cNvSpPr>
          <p:nvPr>
            <p:ph type="ctrTitle"/>
          </p:nvPr>
        </p:nvSpPr>
        <p:spPr>
          <a:xfrm>
            <a:off x="3784402" y="3499590"/>
            <a:ext cx="22706410" cy="7444669"/>
          </a:xfrm>
        </p:spPr>
        <p:txBody>
          <a:bodyPr anchor="b"/>
          <a:lstStyle>
            <a:lvl1pPr algn="ctr">
              <a:defRPr sz="14899"/>
            </a:lvl1pPr>
          </a:lstStyle>
          <a:p>
            <a:r>
              <a:rPr lang="en-US"/>
              <a:t>Click to edit Master title style</a:t>
            </a:r>
          </a:p>
        </p:txBody>
      </p:sp>
      <p:sp>
        <p:nvSpPr>
          <p:cNvPr id="3" name="Subtitle 2">
            <a:extLst>
              <a:ext uri="{FF2B5EF4-FFF2-40B4-BE49-F238E27FC236}">
                <a16:creationId xmlns:a16="http://schemas.microsoft.com/office/drawing/2014/main" id="{E90CCDF8-A8F1-DB3A-E769-E984AA99F650}"/>
              </a:ext>
            </a:extLst>
          </p:cNvPr>
          <p:cNvSpPr>
            <a:spLocks noGrp="1"/>
          </p:cNvSpPr>
          <p:nvPr>
            <p:ph type="subTitle" idx="1"/>
          </p:nvPr>
        </p:nvSpPr>
        <p:spPr>
          <a:xfrm>
            <a:off x="3784402" y="11231355"/>
            <a:ext cx="22706410" cy="5162758"/>
          </a:xfrm>
        </p:spPr>
        <p:txBody>
          <a:bodyPr/>
          <a:lstStyle>
            <a:lvl1pPr marL="0" indent="0" algn="ctr">
              <a:buNone/>
              <a:defRPr sz="5960"/>
            </a:lvl1pPr>
            <a:lvl2pPr marL="1135319" indent="0" algn="ctr">
              <a:buNone/>
              <a:defRPr sz="4966"/>
            </a:lvl2pPr>
            <a:lvl3pPr marL="2270638" indent="0" algn="ctr">
              <a:buNone/>
              <a:defRPr sz="4470"/>
            </a:lvl3pPr>
            <a:lvl4pPr marL="3405957" indent="0" algn="ctr">
              <a:buNone/>
              <a:defRPr sz="3973"/>
            </a:lvl4pPr>
            <a:lvl5pPr marL="4541276" indent="0" algn="ctr">
              <a:buNone/>
              <a:defRPr sz="3973"/>
            </a:lvl5pPr>
            <a:lvl6pPr marL="5676595" indent="0" algn="ctr">
              <a:buNone/>
              <a:defRPr sz="3973"/>
            </a:lvl6pPr>
            <a:lvl7pPr marL="6811914" indent="0" algn="ctr">
              <a:buNone/>
              <a:defRPr sz="3973"/>
            </a:lvl7pPr>
            <a:lvl8pPr marL="7947233" indent="0" algn="ctr">
              <a:buNone/>
              <a:defRPr sz="3973"/>
            </a:lvl8pPr>
            <a:lvl9pPr marL="9082552" indent="0" algn="ctr">
              <a:buNone/>
              <a:defRPr sz="3973"/>
            </a:lvl9pPr>
          </a:lstStyle>
          <a:p>
            <a:r>
              <a:rPr lang="en-US"/>
              <a:t>Click to edit Master subtitle style</a:t>
            </a:r>
          </a:p>
        </p:txBody>
      </p:sp>
      <p:sp>
        <p:nvSpPr>
          <p:cNvPr id="4" name="Date Placeholder 3">
            <a:extLst>
              <a:ext uri="{FF2B5EF4-FFF2-40B4-BE49-F238E27FC236}">
                <a16:creationId xmlns:a16="http://schemas.microsoft.com/office/drawing/2014/main" id="{AE8CA4C3-96C0-28F2-E4E5-46FBEC522185}"/>
              </a:ext>
            </a:extLst>
          </p:cNvPr>
          <p:cNvSpPr>
            <a:spLocks noGrp="1"/>
          </p:cNvSpPr>
          <p:nvPr>
            <p:ph type="dt" sz="half" idx="10"/>
          </p:nvPr>
        </p:nvSpPr>
        <p:spPr/>
        <p:txBody>
          <a:bodyPr/>
          <a:lstStyle/>
          <a:p>
            <a:fld id="{6FC0B953-D46D-4D2E-9843-C4483CF37FBB}" type="datetimeFigureOut">
              <a:rPr lang="en-US" smtClean="0"/>
              <a:t>7/27/2026</a:t>
            </a:fld>
            <a:endParaRPr lang="en-US"/>
          </a:p>
        </p:txBody>
      </p:sp>
      <p:sp>
        <p:nvSpPr>
          <p:cNvPr id="5" name="Footer Placeholder 4">
            <a:extLst>
              <a:ext uri="{FF2B5EF4-FFF2-40B4-BE49-F238E27FC236}">
                <a16:creationId xmlns:a16="http://schemas.microsoft.com/office/drawing/2014/main" id="{6547E3C7-3B2A-630B-4CF2-D1CBA23EC4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9CA8AE6-2673-D313-E245-05419E72551A}"/>
              </a:ext>
            </a:extLst>
          </p:cNvPr>
          <p:cNvSpPr>
            <a:spLocks noGrp="1"/>
          </p:cNvSpPr>
          <p:nvPr>
            <p:ph type="sldNum" sz="quarter" idx="12"/>
          </p:nvPr>
        </p:nvSpPr>
        <p:spPr/>
        <p:txBody>
          <a:bodyPr/>
          <a:lstStyle/>
          <a:p>
            <a:fld id="{1FCDF8B1-6973-470E-AB28-235CA0F474B3}" type="slidenum">
              <a:rPr lang="en-US" smtClean="0"/>
              <a:t>‹#›</a:t>
            </a:fld>
            <a:endParaRPr lang="en-US"/>
          </a:p>
        </p:txBody>
      </p:sp>
    </p:spTree>
    <p:extLst>
      <p:ext uri="{BB962C8B-B14F-4D97-AF65-F5344CB8AC3E}">
        <p14:creationId xmlns:p14="http://schemas.microsoft.com/office/powerpoint/2010/main" val="34131336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5847D5-612D-A75D-0CFF-3CF66086732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A67DCCD-D566-5491-A69C-C480A92FF61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529BE6A-F14D-E7B8-4E8D-3FB45D65BAB6}"/>
              </a:ext>
            </a:extLst>
          </p:cNvPr>
          <p:cNvSpPr>
            <a:spLocks noGrp="1"/>
          </p:cNvSpPr>
          <p:nvPr>
            <p:ph type="dt" sz="half" idx="10"/>
          </p:nvPr>
        </p:nvSpPr>
        <p:spPr/>
        <p:txBody>
          <a:bodyPr/>
          <a:lstStyle/>
          <a:p>
            <a:fld id="{6FC0B953-D46D-4D2E-9843-C4483CF37FBB}" type="datetimeFigureOut">
              <a:rPr lang="en-US" smtClean="0"/>
              <a:t>7/27/2026</a:t>
            </a:fld>
            <a:endParaRPr lang="en-US"/>
          </a:p>
        </p:txBody>
      </p:sp>
      <p:sp>
        <p:nvSpPr>
          <p:cNvPr id="5" name="Footer Placeholder 4">
            <a:extLst>
              <a:ext uri="{FF2B5EF4-FFF2-40B4-BE49-F238E27FC236}">
                <a16:creationId xmlns:a16="http://schemas.microsoft.com/office/drawing/2014/main" id="{CC36FA8C-6718-08F9-78AC-9F54F61C176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1B204F2-76A2-E208-DC16-86852D118826}"/>
              </a:ext>
            </a:extLst>
          </p:cNvPr>
          <p:cNvSpPr>
            <a:spLocks noGrp="1"/>
          </p:cNvSpPr>
          <p:nvPr>
            <p:ph type="sldNum" sz="quarter" idx="12"/>
          </p:nvPr>
        </p:nvSpPr>
        <p:spPr/>
        <p:txBody>
          <a:bodyPr/>
          <a:lstStyle/>
          <a:p>
            <a:fld id="{1FCDF8B1-6973-470E-AB28-235CA0F474B3}" type="slidenum">
              <a:rPr lang="en-US" smtClean="0"/>
              <a:t>‹#›</a:t>
            </a:fld>
            <a:endParaRPr lang="en-US"/>
          </a:p>
        </p:txBody>
      </p:sp>
    </p:spTree>
    <p:extLst>
      <p:ext uri="{BB962C8B-B14F-4D97-AF65-F5344CB8AC3E}">
        <p14:creationId xmlns:p14="http://schemas.microsoft.com/office/powerpoint/2010/main" val="13092950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186E6D-81B2-39D7-F6CA-1FDB8F3CDF75}"/>
              </a:ext>
            </a:extLst>
          </p:cNvPr>
          <p:cNvSpPr>
            <a:spLocks noGrp="1"/>
          </p:cNvSpPr>
          <p:nvPr>
            <p:ph type="title"/>
          </p:nvPr>
        </p:nvSpPr>
        <p:spPr>
          <a:xfrm>
            <a:off x="2065653" y="5331060"/>
            <a:ext cx="26112371" cy="8894992"/>
          </a:xfrm>
        </p:spPr>
        <p:txBody>
          <a:bodyPr anchor="b"/>
          <a:lstStyle>
            <a:lvl1pPr>
              <a:defRPr sz="14899"/>
            </a:lvl1pPr>
          </a:lstStyle>
          <a:p>
            <a:r>
              <a:rPr lang="en-US"/>
              <a:t>Click to edit Master title style</a:t>
            </a:r>
          </a:p>
        </p:txBody>
      </p:sp>
      <p:sp>
        <p:nvSpPr>
          <p:cNvPr id="3" name="Text Placeholder 2">
            <a:extLst>
              <a:ext uri="{FF2B5EF4-FFF2-40B4-BE49-F238E27FC236}">
                <a16:creationId xmlns:a16="http://schemas.microsoft.com/office/drawing/2014/main" id="{6ECF5A2F-32B2-9E6B-A955-A4B16F9173A8}"/>
              </a:ext>
            </a:extLst>
          </p:cNvPr>
          <p:cNvSpPr>
            <a:spLocks noGrp="1"/>
          </p:cNvSpPr>
          <p:nvPr>
            <p:ph type="body" idx="1"/>
          </p:nvPr>
        </p:nvSpPr>
        <p:spPr>
          <a:xfrm>
            <a:off x="2065653" y="14310202"/>
            <a:ext cx="26112371" cy="4677666"/>
          </a:xfrm>
        </p:spPr>
        <p:txBody>
          <a:bodyPr/>
          <a:lstStyle>
            <a:lvl1pPr marL="0" indent="0">
              <a:buNone/>
              <a:defRPr sz="5960">
                <a:solidFill>
                  <a:schemeClr val="tx1">
                    <a:tint val="82000"/>
                  </a:schemeClr>
                </a:solidFill>
              </a:defRPr>
            </a:lvl1pPr>
            <a:lvl2pPr marL="1135319" indent="0">
              <a:buNone/>
              <a:defRPr sz="4966">
                <a:solidFill>
                  <a:schemeClr val="tx1">
                    <a:tint val="82000"/>
                  </a:schemeClr>
                </a:solidFill>
              </a:defRPr>
            </a:lvl2pPr>
            <a:lvl3pPr marL="2270638" indent="0">
              <a:buNone/>
              <a:defRPr sz="4470">
                <a:solidFill>
                  <a:schemeClr val="tx1">
                    <a:tint val="82000"/>
                  </a:schemeClr>
                </a:solidFill>
              </a:defRPr>
            </a:lvl3pPr>
            <a:lvl4pPr marL="3405957" indent="0">
              <a:buNone/>
              <a:defRPr sz="3973">
                <a:solidFill>
                  <a:schemeClr val="tx1">
                    <a:tint val="82000"/>
                  </a:schemeClr>
                </a:solidFill>
              </a:defRPr>
            </a:lvl4pPr>
            <a:lvl5pPr marL="4541276" indent="0">
              <a:buNone/>
              <a:defRPr sz="3973">
                <a:solidFill>
                  <a:schemeClr val="tx1">
                    <a:tint val="82000"/>
                  </a:schemeClr>
                </a:solidFill>
              </a:defRPr>
            </a:lvl5pPr>
            <a:lvl6pPr marL="5676595" indent="0">
              <a:buNone/>
              <a:defRPr sz="3973">
                <a:solidFill>
                  <a:schemeClr val="tx1">
                    <a:tint val="82000"/>
                  </a:schemeClr>
                </a:solidFill>
              </a:defRPr>
            </a:lvl6pPr>
            <a:lvl7pPr marL="6811914" indent="0">
              <a:buNone/>
              <a:defRPr sz="3973">
                <a:solidFill>
                  <a:schemeClr val="tx1">
                    <a:tint val="82000"/>
                  </a:schemeClr>
                </a:solidFill>
              </a:defRPr>
            </a:lvl7pPr>
            <a:lvl8pPr marL="7947233" indent="0">
              <a:buNone/>
              <a:defRPr sz="3973">
                <a:solidFill>
                  <a:schemeClr val="tx1">
                    <a:tint val="82000"/>
                  </a:schemeClr>
                </a:solidFill>
              </a:defRPr>
            </a:lvl8pPr>
            <a:lvl9pPr marL="9082552" indent="0">
              <a:buNone/>
              <a:defRPr sz="3973">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299D4D6-D434-6ABC-0EB3-841B9677532D}"/>
              </a:ext>
            </a:extLst>
          </p:cNvPr>
          <p:cNvSpPr>
            <a:spLocks noGrp="1"/>
          </p:cNvSpPr>
          <p:nvPr>
            <p:ph type="dt" sz="half" idx="10"/>
          </p:nvPr>
        </p:nvSpPr>
        <p:spPr/>
        <p:txBody>
          <a:bodyPr/>
          <a:lstStyle/>
          <a:p>
            <a:fld id="{6FC0B953-D46D-4D2E-9843-C4483CF37FBB}" type="datetimeFigureOut">
              <a:rPr lang="en-US" smtClean="0"/>
              <a:t>7/27/2026</a:t>
            </a:fld>
            <a:endParaRPr lang="en-US"/>
          </a:p>
        </p:txBody>
      </p:sp>
      <p:sp>
        <p:nvSpPr>
          <p:cNvPr id="5" name="Footer Placeholder 4">
            <a:extLst>
              <a:ext uri="{FF2B5EF4-FFF2-40B4-BE49-F238E27FC236}">
                <a16:creationId xmlns:a16="http://schemas.microsoft.com/office/drawing/2014/main" id="{8A3DBF90-D39D-DFEC-874D-EE2BF05793A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E8B8D75-1F9C-EFE9-A353-C7B6DF648589}"/>
              </a:ext>
            </a:extLst>
          </p:cNvPr>
          <p:cNvSpPr>
            <a:spLocks noGrp="1"/>
          </p:cNvSpPr>
          <p:nvPr>
            <p:ph type="sldNum" sz="quarter" idx="12"/>
          </p:nvPr>
        </p:nvSpPr>
        <p:spPr/>
        <p:txBody>
          <a:bodyPr/>
          <a:lstStyle/>
          <a:p>
            <a:fld id="{1FCDF8B1-6973-470E-AB28-235CA0F474B3}" type="slidenum">
              <a:rPr lang="en-US" smtClean="0"/>
              <a:t>‹#›</a:t>
            </a:fld>
            <a:endParaRPr lang="en-US"/>
          </a:p>
        </p:txBody>
      </p:sp>
    </p:spTree>
    <p:extLst>
      <p:ext uri="{BB962C8B-B14F-4D97-AF65-F5344CB8AC3E}">
        <p14:creationId xmlns:p14="http://schemas.microsoft.com/office/powerpoint/2010/main" val="37143858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3C462-0DF7-5E50-159A-CF6B20B22FC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84C5DAB-0B06-1EA5-F146-EF7855DF18E3}"/>
              </a:ext>
            </a:extLst>
          </p:cNvPr>
          <p:cNvSpPr>
            <a:spLocks noGrp="1"/>
          </p:cNvSpPr>
          <p:nvPr>
            <p:ph sz="half" idx="1"/>
          </p:nvPr>
        </p:nvSpPr>
        <p:spPr>
          <a:xfrm>
            <a:off x="2081421" y="5692400"/>
            <a:ext cx="12866966" cy="13567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A98EA67-57A7-B107-E7FA-B26FC66F3800}"/>
              </a:ext>
            </a:extLst>
          </p:cNvPr>
          <p:cNvSpPr>
            <a:spLocks noGrp="1"/>
          </p:cNvSpPr>
          <p:nvPr>
            <p:ph sz="half" idx="2"/>
          </p:nvPr>
        </p:nvSpPr>
        <p:spPr>
          <a:xfrm>
            <a:off x="15326826" y="5692400"/>
            <a:ext cx="12866966" cy="13567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308DC1E-40A9-0FB1-43FA-66047720CC26}"/>
              </a:ext>
            </a:extLst>
          </p:cNvPr>
          <p:cNvSpPr>
            <a:spLocks noGrp="1"/>
          </p:cNvSpPr>
          <p:nvPr>
            <p:ph type="dt" sz="half" idx="10"/>
          </p:nvPr>
        </p:nvSpPr>
        <p:spPr/>
        <p:txBody>
          <a:bodyPr/>
          <a:lstStyle/>
          <a:p>
            <a:fld id="{6FC0B953-D46D-4D2E-9843-C4483CF37FBB}" type="datetimeFigureOut">
              <a:rPr lang="en-US" smtClean="0"/>
              <a:t>7/27/2026</a:t>
            </a:fld>
            <a:endParaRPr lang="en-US"/>
          </a:p>
        </p:txBody>
      </p:sp>
      <p:sp>
        <p:nvSpPr>
          <p:cNvPr id="6" name="Footer Placeholder 5">
            <a:extLst>
              <a:ext uri="{FF2B5EF4-FFF2-40B4-BE49-F238E27FC236}">
                <a16:creationId xmlns:a16="http://schemas.microsoft.com/office/drawing/2014/main" id="{FADB1DC3-6881-1056-5C71-3580CF5D49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DC3E0B9-64DA-E1CA-FC9C-60115307BAFA}"/>
              </a:ext>
            </a:extLst>
          </p:cNvPr>
          <p:cNvSpPr>
            <a:spLocks noGrp="1"/>
          </p:cNvSpPr>
          <p:nvPr>
            <p:ph type="sldNum" sz="quarter" idx="12"/>
          </p:nvPr>
        </p:nvSpPr>
        <p:spPr/>
        <p:txBody>
          <a:bodyPr/>
          <a:lstStyle/>
          <a:p>
            <a:fld id="{1FCDF8B1-6973-470E-AB28-235CA0F474B3}" type="slidenum">
              <a:rPr lang="en-US" smtClean="0"/>
              <a:t>‹#›</a:t>
            </a:fld>
            <a:endParaRPr lang="en-US"/>
          </a:p>
        </p:txBody>
      </p:sp>
    </p:spTree>
    <p:extLst>
      <p:ext uri="{BB962C8B-B14F-4D97-AF65-F5344CB8AC3E}">
        <p14:creationId xmlns:p14="http://schemas.microsoft.com/office/powerpoint/2010/main" val="26373031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2E2EB-7D63-FD36-F17E-597082AFAFE7}"/>
              </a:ext>
            </a:extLst>
          </p:cNvPr>
          <p:cNvSpPr>
            <a:spLocks noGrp="1"/>
          </p:cNvSpPr>
          <p:nvPr>
            <p:ph type="title"/>
          </p:nvPr>
        </p:nvSpPr>
        <p:spPr>
          <a:xfrm>
            <a:off x="2085364" y="1138482"/>
            <a:ext cx="26112371" cy="4133179"/>
          </a:xfrm>
        </p:spPr>
        <p:txBody>
          <a:bodyPr/>
          <a:lstStyle/>
          <a:p>
            <a:r>
              <a:rPr lang="en-US"/>
              <a:t>Click to edit Master title style</a:t>
            </a:r>
          </a:p>
        </p:txBody>
      </p:sp>
      <p:sp>
        <p:nvSpPr>
          <p:cNvPr id="3" name="Text Placeholder 2">
            <a:extLst>
              <a:ext uri="{FF2B5EF4-FFF2-40B4-BE49-F238E27FC236}">
                <a16:creationId xmlns:a16="http://schemas.microsoft.com/office/drawing/2014/main" id="{AE6187BE-772B-DD93-D417-527DCF33677E}"/>
              </a:ext>
            </a:extLst>
          </p:cNvPr>
          <p:cNvSpPr>
            <a:spLocks noGrp="1"/>
          </p:cNvSpPr>
          <p:nvPr>
            <p:ph type="body" idx="1"/>
          </p:nvPr>
        </p:nvSpPr>
        <p:spPr>
          <a:xfrm>
            <a:off x="2085365" y="5241960"/>
            <a:ext cx="12807833" cy="2569003"/>
          </a:xfrm>
        </p:spPr>
        <p:txBody>
          <a:bodyPr anchor="b"/>
          <a:lstStyle>
            <a:lvl1pPr marL="0" indent="0">
              <a:buNone/>
              <a:defRPr sz="5960" b="1"/>
            </a:lvl1pPr>
            <a:lvl2pPr marL="1135319" indent="0">
              <a:buNone/>
              <a:defRPr sz="4966" b="1"/>
            </a:lvl2pPr>
            <a:lvl3pPr marL="2270638" indent="0">
              <a:buNone/>
              <a:defRPr sz="4470" b="1"/>
            </a:lvl3pPr>
            <a:lvl4pPr marL="3405957" indent="0">
              <a:buNone/>
              <a:defRPr sz="3973" b="1"/>
            </a:lvl4pPr>
            <a:lvl5pPr marL="4541276" indent="0">
              <a:buNone/>
              <a:defRPr sz="3973" b="1"/>
            </a:lvl5pPr>
            <a:lvl6pPr marL="5676595" indent="0">
              <a:buNone/>
              <a:defRPr sz="3973" b="1"/>
            </a:lvl6pPr>
            <a:lvl7pPr marL="6811914" indent="0">
              <a:buNone/>
              <a:defRPr sz="3973" b="1"/>
            </a:lvl7pPr>
            <a:lvl8pPr marL="7947233" indent="0">
              <a:buNone/>
              <a:defRPr sz="3973" b="1"/>
            </a:lvl8pPr>
            <a:lvl9pPr marL="9082552" indent="0">
              <a:buNone/>
              <a:defRPr sz="3973" b="1"/>
            </a:lvl9pPr>
          </a:lstStyle>
          <a:p>
            <a:pPr lvl="0"/>
            <a:r>
              <a:rPr lang="en-US"/>
              <a:t>Click to edit Master text styles</a:t>
            </a:r>
          </a:p>
        </p:txBody>
      </p:sp>
      <p:sp>
        <p:nvSpPr>
          <p:cNvPr id="4" name="Content Placeholder 3">
            <a:extLst>
              <a:ext uri="{FF2B5EF4-FFF2-40B4-BE49-F238E27FC236}">
                <a16:creationId xmlns:a16="http://schemas.microsoft.com/office/drawing/2014/main" id="{AD2CB63A-C1E8-C28C-FA08-AAD1FDB04B48}"/>
              </a:ext>
            </a:extLst>
          </p:cNvPr>
          <p:cNvSpPr>
            <a:spLocks noGrp="1"/>
          </p:cNvSpPr>
          <p:nvPr>
            <p:ph sz="half" idx="2"/>
          </p:nvPr>
        </p:nvSpPr>
        <p:spPr>
          <a:xfrm>
            <a:off x="2085365" y="7810963"/>
            <a:ext cx="12807833" cy="11488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71BEB6A-74CB-239D-86B9-F09D42B18442}"/>
              </a:ext>
            </a:extLst>
          </p:cNvPr>
          <p:cNvSpPr>
            <a:spLocks noGrp="1"/>
          </p:cNvSpPr>
          <p:nvPr>
            <p:ph type="body" sz="quarter" idx="3"/>
          </p:nvPr>
        </p:nvSpPr>
        <p:spPr>
          <a:xfrm>
            <a:off x="15326827" y="5241960"/>
            <a:ext cx="12870909" cy="2569003"/>
          </a:xfrm>
        </p:spPr>
        <p:txBody>
          <a:bodyPr anchor="b"/>
          <a:lstStyle>
            <a:lvl1pPr marL="0" indent="0">
              <a:buNone/>
              <a:defRPr sz="5960" b="1"/>
            </a:lvl1pPr>
            <a:lvl2pPr marL="1135319" indent="0">
              <a:buNone/>
              <a:defRPr sz="4966" b="1"/>
            </a:lvl2pPr>
            <a:lvl3pPr marL="2270638" indent="0">
              <a:buNone/>
              <a:defRPr sz="4470" b="1"/>
            </a:lvl3pPr>
            <a:lvl4pPr marL="3405957" indent="0">
              <a:buNone/>
              <a:defRPr sz="3973" b="1"/>
            </a:lvl4pPr>
            <a:lvl5pPr marL="4541276" indent="0">
              <a:buNone/>
              <a:defRPr sz="3973" b="1"/>
            </a:lvl5pPr>
            <a:lvl6pPr marL="5676595" indent="0">
              <a:buNone/>
              <a:defRPr sz="3973" b="1"/>
            </a:lvl6pPr>
            <a:lvl7pPr marL="6811914" indent="0">
              <a:buNone/>
              <a:defRPr sz="3973" b="1"/>
            </a:lvl7pPr>
            <a:lvl8pPr marL="7947233" indent="0">
              <a:buNone/>
              <a:defRPr sz="3973" b="1"/>
            </a:lvl8pPr>
            <a:lvl9pPr marL="9082552" indent="0">
              <a:buNone/>
              <a:defRPr sz="3973" b="1"/>
            </a:lvl9pPr>
          </a:lstStyle>
          <a:p>
            <a:pPr lvl="0"/>
            <a:r>
              <a:rPr lang="en-US"/>
              <a:t>Click to edit Master text styles</a:t>
            </a:r>
          </a:p>
        </p:txBody>
      </p:sp>
      <p:sp>
        <p:nvSpPr>
          <p:cNvPr id="6" name="Content Placeholder 5">
            <a:extLst>
              <a:ext uri="{FF2B5EF4-FFF2-40B4-BE49-F238E27FC236}">
                <a16:creationId xmlns:a16="http://schemas.microsoft.com/office/drawing/2014/main" id="{6B58DF46-BAA2-A5D3-4A6E-B7394A16490E}"/>
              </a:ext>
            </a:extLst>
          </p:cNvPr>
          <p:cNvSpPr>
            <a:spLocks noGrp="1"/>
          </p:cNvSpPr>
          <p:nvPr>
            <p:ph sz="quarter" idx="4"/>
          </p:nvPr>
        </p:nvSpPr>
        <p:spPr>
          <a:xfrm>
            <a:off x="15326827" y="7810963"/>
            <a:ext cx="12870909" cy="11488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862D87E-E487-49BA-07B4-FFC7826067D0}"/>
              </a:ext>
            </a:extLst>
          </p:cNvPr>
          <p:cNvSpPr>
            <a:spLocks noGrp="1"/>
          </p:cNvSpPr>
          <p:nvPr>
            <p:ph type="dt" sz="half" idx="10"/>
          </p:nvPr>
        </p:nvSpPr>
        <p:spPr/>
        <p:txBody>
          <a:bodyPr/>
          <a:lstStyle/>
          <a:p>
            <a:fld id="{6FC0B953-D46D-4D2E-9843-C4483CF37FBB}" type="datetimeFigureOut">
              <a:rPr lang="en-US" smtClean="0"/>
              <a:t>7/27/2026</a:t>
            </a:fld>
            <a:endParaRPr lang="en-US"/>
          </a:p>
        </p:txBody>
      </p:sp>
      <p:sp>
        <p:nvSpPr>
          <p:cNvPr id="8" name="Footer Placeholder 7">
            <a:extLst>
              <a:ext uri="{FF2B5EF4-FFF2-40B4-BE49-F238E27FC236}">
                <a16:creationId xmlns:a16="http://schemas.microsoft.com/office/drawing/2014/main" id="{4EC89085-226C-6E33-813D-245901BA313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EACBC35-1478-8418-CD9E-2DCD9BD929F7}"/>
              </a:ext>
            </a:extLst>
          </p:cNvPr>
          <p:cNvSpPr>
            <a:spLocks noGrp="1"/>
          </p:cNvSpPr>
          <p:nvPr>
            <p:ph type="sldNum" sz="quarter" idx="12"/>
          </p:nvPr>
        </p:nvSpPr>
        <p:spPr/>
        <p:txBody>
          <a:bodyPr/>
          <a:lstStyle/>
          <a:p>
            <a:fld id="{1FCDF8B1-6973-470E-AB28-235CA0F474B3}" type="slidenum">
              <a:rPr lang="en-US" smtClean="0"/>
              <a:t>‹#›</a:t>
            </a:fld>
            <a:endParaRPr lang="en-US"/>
          </a:p>
        </p:txBody>
      </p:sp>
    </p:spTree>
    <p:extLst>
      <p:ext uri="{BB962C8B-B14F-4D97-AF65-F5344CB8AC3E}">
        <p14:creationId xmlns:p14="http://schemas.microsoft.com/office/powerpoint/2010/main" val="21235415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55A481-F285-219C-178D-233F386BECE3}"/>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590C365-4A89-8761-CB2D-B966C8AB8C9A}"/>
              </a:ext>
            </a:extLst>
          </p:cNvPr>
          <p:cNvSpPr>
            <a:spLocks noGrp="1"/>
          </p:cNvSpPr>
          <p:nvPr>
            <p:ph type="dt" sz="half" idx="10"/>
          </p:nvPr>
        </p:nvSpPr>
        <p:spPr/>
        <p:txBody>
          <a:bodyPr/>
          <a:lstStyle/>
          <a:p>
            <a:fld id="{6FC0B953-D46D-4D2E-9843-C4483CF37FBB}" type="datetimeFigureOut">
              <a:rPr lang="en-US" smtClean="0"/>
              <a:t>7/27/2026</a:t>
            </a:fld>
            <a:endParaRPr lang="en-US"/>
          </a:p>
        </p:txBody>
      </p:sp>
      <p:sp>
        <p:nvSpPr>
          <p:cNvPr id="4" name="Footer Placeholder 3">
            <a:extLst>
              <a:ext uri="{FF2B5EF4-FFF2-40B4-BE49-F238E27FC236}">
                <a16:creationId xmlns:a16="http://schemas.microsoft.com/office/drawing/2014/main" id="{69A6BB22-DE74-7E13-ADFC-CF63085D2EF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301672-41C5-1502-4FD9-F3803C98D5E4}"/>
              </a:ext>
            </a:extLst>
          </p:cNvPr>
          <p:cNvSpPr>
            <a:spLocks noGrp="1"/>
          </p:cNvSpPr>
          <p:nvPr>
            <p:ph type="sldNum" sz="quarter" idx="12"/>
          </p:nvPr>
        </p:nvSpPr>
        <p:spPr/>
        <p:txBody>
          <a:bodyPr/>
          <a:lstStyle/>
          <a:p>
            <a:fld id="{1FCDF8B1-6973-470E-AB28-235CA0F474B3}" type="slidenum">
              <a:rPr lang="en-US" smtClean="0"/>
              <a:t>‹#›</a:t>
            </a:fld>
            <a:endParaRPr lang="en-US"/>
          </a:p>
        </p:txBody>
      </p:sp>
    </p:spTree>
    <p:extLst>
      <p:ext uri="{BB962C8B-B14F-4D97-AF65-F5344CB8AC3E}">
        <p14:creationId xmlns:p14="http://schemas.microsoft.com/office/powerpoint/2010/main" val="40266845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2153114-3092-1866-A275-815CA573F27E}"/>
              </a:ext>
            </a:extLst>
          </p:cNvPr>
          <p:cNvSpPr>
            <a:spLocks noGrp="1"/>
          </p:cNvSpPr>
          <p:nvPr>
            <p:ph type="dt" sz="half" idx="10"/>
          </p:nvPr>
        </p:nvSpPr>
        <p:spPr/>
        <p:txBody>
          <a:bodyPr/>
          <a:lstStyle/>
          <a:p>
            <a:fld id="{6FC0B953-D46D-4D2E-9843-C4483CF37FBB}" type="datetimeFigureOut">
              <a:rPr lang="en-US" smtClean="0"/>
              <a:t>7/27/2026</a:t>
            </a:fld>
            <a:endParaRPr lang="en-US"/>
          </a:p>
        </p:txBody>
      </p:sp>
      <p:sp>
        <p:nvSpPr>
          <p:cNvPr id="3" name="Footer Placeholder 2">
            <a:extLst>
              <a:ext uri="{FF2B5EF4-FFF2-40B4-BE49-F238E27FC236}">
                <a16:creationId xmlns:a16="http://schemas.microsoft.com/office/drawing/2014/main" id="{34C28465-82B4-9A18-1603-02DCE701280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F0EAC67-A285-595D-4D22-2BDFF4F1E4F6}"/>
              </a:ext>
            </a:extLst>
          </p:cNvPr>
          <p:cNvSpPr>
            <a:spLocks noGrp="1"/>
          </p:cNvSpPr>
          <p:nvPr>
            <p:ph type="sldNum" sz="quarter" idx="12"/>
          </p:nvPr>
        </p:nvSpPr>
        <p:spPr/>
        <p:txBody>
          <a:bodyPr/>
          <a:lstStyle/>
          <a:p>
            <a:fld id="{1FCDF8B1-6973-470E-AB28-235CA0F474B3}" type="slidenum">
              <a:rPr lang="en-US" smtClean="0"/>
              <a:t>‹#›</a:t>
            </a:fld>
            <a:endParaRPr lang="en-US"/>
          </a:p>
        </p:txBody>
      </p:sp>
    </p:spTree>
    <p:extLst>
      <p:ext uri="{BB962C8B-B14F-4D97-AF65-F5344CB8AC3E}">
        <p14:creationId xmlns:p14="http://schemas.microsoft.com/office/powerpoint/2010/main" val="7961522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BB5C3E-6008-6E5C-9CCA-53B19E7D1DFF}"/>
              </a:ext>
            </a:extLst>
          </p:cNvPr>
          <p:cNvSpPr>
            <a:spLocks noGrp="1"/>
          </p:cNvSpPr>
          <p:nvPr>
            <p:ph type="title"/>
          </p:nvPr>
        </p:nvSpPr>
        <p:spPr>
          <a:xfrm>
            <a:off x="2085366" y="1425575"/>
            <a:ext cx="9764543" cy="4989513"/>
          </a:xfrm>
        </p:spPr>
        <p:txBody>
          <a:bodyPr anchor="b"/>
          <a:lstStyle>
            <a:lvl1pPr>
              <a:defRPr sz="7946"/>
            </a:lvl1pPr>
          </a:lstStyle>
          <a:p>
            <a:r>
              <a:rPr lang="en-US"/>
              <a:t>Click to edit Master title style</a:t>
            </a:r>
          </a:p>
        </p:txBody>
      </p:sp>
      <p:sp>
        <p:nvSpPr>
          <p:cNvPr id="3" name="Content Placeholder 2">
            <a:extLst>
              <a:ext uri="{FF2B5EF4-FFF2-40B4-BE49-F238E27FC236}">
                <a16:creationId xmlns:a16="http://schemas.microsoft.com/office/drawing/2014/main" id="{B69E3642-B683-1EF6-CDD4-0BB9BF400840}"/>
              </a:ext>
            </a:extLst>
          </p:cNvPr>
          <p:cNvSpPr>
            <a:spLocks noGrp="1"/>
          </p:cNvSpPr>
          <p:nvPr>
            <p:ph idx="1"/>
          </p:nvPr>
        </p:nvSpPr>
        <p:spPr>
          <a:xfrm>
            <a:off x="12870909" y="3078847"/>
            <a:ext cx="15326827" cy="15196234"/>
          </a:xfrm>
        </p:spPr>
        <p:txBody>
          <a:bodyPr/>
          <a:lstStyle>
            <a:lvl1pPr>
              <a:defRPr sz="7946"/>
            </a:lvl1pPr>
            <a:lvl2pPr>
              <a:defRPr sz="6953"/>
            </a:lvl2pPr>
            <a:lvl3pPr>
              <a:defRPr sz="5960"/>
            </a:lvl3pPr>
            <a:lvl4pPr>
              <a:defRPr sz="4966"/>
            </a:lvl4pPr>
            <a:lvl5pPr>
              <a:defRPr sz="4966"/>
            </a:lvl5pPr>
            <a:lvl6pPr>
              <a:defRPr sz="4966"/>
            </a:lvl6pPr>
            <a:lvl7pPr>
              <a:defRPr sz="4966"/>
            </a:lvl7pPr>
            <a:lvl8pPr>
              <a:defRPr sz="4966"/>
            </a:lvl8pPr>
            <a:lvl9pPr>
              <a:defRPr sz="4966"/>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9287B1C-0A7D-5BFA-778D-C97AAD537B20}"/>
              </a:ext>
            </a:extLst>
          </p:cNvPr>
          <p:cNvSpPr>
            <a:spLocks noGrp="1"/>
          </p:cNvSpPr>
          <p:nvPr>
            <p:ph type="body" sz="half" idx="2"/>
          </p:nvPr>
        </p:nvSpPr>
        <p:spPr>
          <a:xfrm>
            <a:off x="2085366" y="6415088"/>
            <a:ext cx="9764543" cy="11884743"/>
          </a:xfrm>
        </p:spPr>
        <p:txBody>
          <a:bodyPr/>
          <a:lstStyle>
            <a:lvl1pPr marL="0" indent="0">
              <a:buNone/>
              <a:defRPr sz="3973"/>
            </a:lvl1pPr>
            <a:lvl2pPr marL="1135319" indent="0">
              <a:buNone/>
              <a:defRPr sz="3476"/>
            </a:lvl2pPr>
            <a:lvl3pPr marL="2270638" indent="0">
              <a:buNone/>
              <a:defRPr sz="2980"/>
            </a:lvl3pPr>
            <a:lvl4pPr marL="3405957" indent="0">
              <a:buNone/>
              <a:defRPr sz="2483"/>
            </a:lvl4pPr>
            <a:lvl5pPr marL="4541276" indent="0">
              <a:buNone/>
              <a:defRPr sz="2483"/>
            </a:lvl5pPr>
            <a:lvl6pPr marL="5676595" indent="0">
              <a:buNone/>
              <a:defRPr sz="2483"/>
            </a:lvl6pPr>
            <a:lvl7pPr marL="6811914" indent="0">
              <a:buNone/>
              <a:defRPr sz="2483"/>
            </a:lvl7pPr>
            <a:lvl8pPr marL="7947233" indent="0">
              <a:buNone/>
              <a:defRPr sz="2483"/>
            </a:lvl8pPr>
            <a:lvl9pPr marL="9082552" indent="0">
              <a:buNone/>
              <a:defRPr sz="2483"/>
            </a:lvl9pPr>
          </a:lstStyle>
          <a:p>
            <a:pPr lvl="0"/>
            <a:r>
              <a:rPr lang="en-US"/>
              <a:t>Click to edit Master text styles</a:t>
            </a:r>
          </a:p>
        </p:txBody>
      </p:sp>
      <p:sp>
        <p:nvSpPr>
          <p:cNvPr id="5" name="Date Placeholder 4">
            <a:extLst>
              <a:ext uri="{FF2B5EF4-FFF2-40B4-BE49-F238E27FC236}">
                <a16:creationId xmlns:a16="http://schemas.microsoft.com/office/drawing/2014/main" id="{E9CC70B3-F0F2-F8AE-5FC4-F836A908973A}"/>
              </a:ext>
            </a:extLst>
          </p:cNvPr>
          <p:cNvSpPr>
            <a:spLocks noGrp="1"/>
          </p:cNvSpPr>
          <p:nvPr>
            <p:ph type="dt" sz="half" idx="10"/>
          </p:nvPr>
        </p:nvSpPr>
        <p:spPr/>
        <p:txBody>
          <a:bodyPr/>
          <a:lstStyle/>
          <a:p>
            <a:fld id="{6FC0B953-D46D-4D2E-9843-C4483CF37FBB}" type="datetimeFigureOut">
              <a:rPr lang="en-US" smtClean="0"/>
              <a:t>7/27/2026</a:t>
            </a:fld>
            <a:endParaRPr lang="en-US"/>
          </a:p>
        </p:txBody>
      </p:sp>
      <p:sp>
        <p:nvSpPr>
          <p:cNvPr id="6" name="Footer Placeholder 5">
            <a:extLst>
              <a:ext uri="{FF2B5EF4-FFF2-40B4-BE49-F238E27FC236}">
                <a16:creationId xmlns:a16="http://schemas.microsoft.com/office/drawing/2014/main" id="{CA414246-574E-AB95-71A4-AB68986FAA7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9A35968-4B21-4E0F-4176-7A86D545A2B1}"/>
              </a:ext>
            </a:extLst>
          </p:cNvPr>
          <p:cNvSpPr>
            <a:spLocks noGrp="1"/>
          </p:cNvSpPr>
          <p:nvPr>
            <p:ph type="sldNum" sz="quarter" idx="12"/>
          </p:nvPr>
        </p:nvSpPr>
        <p:spPr/>
        <p:txBody>
          <a:bodyPr/>
          <a:lstStyle/>
          <a:p>
            <a:fld id="{1FCDF8B1-6973-470E-AB28-235CA0F474B3}" type="slidenum">
              <a:rPr lang="en-US" smtClean="0"/>
              <a:t>‹#›</a:t>
            </a:fld>
            <a:endParaRPr lang="en-US"/>
          </a:p>
        </p:txBody>
      </p:sp>
    </p:spTree>
    <p:extLst>
      <p:ext uri="{BB962C8B-B14F-4D97-AF65-F5344CB8AC3E}">
        <p14:creationId xmlns:p14="http://schemas.microsoft.com/office/powerpoint/2010/main" val="40602923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F05FEC-4B98-268B-6D0A-C14C04476FF8}"/>
              </a:ext>
            </a:extLst>
          </p:cNvPr>
          <p:cNvSpPr>
            <a:spLocks noGrp="1"/>
          </p:cNvSpPr>
          <p:nvPr>
            <p:ph type="title"/>
          </p:nvPr>
        </p:nvSpPr>
        <p:spPr>
          <a:xfrm>
            <a:off x="2085366" y="1425575"/>
            <a:ext cx="9764543" cy="4989513"/>
          </a:xfrm>
        </p:spPr>
        <p:txBody>
          <a:bodyPr anchor="b"/>
          <a:lstStyle>
            <a:lvl1pPr>
              <a:defRPr sz="7946"/>
            </a:lvl1pPr>
          </a:lstStyle>
          <a:p>
            <a:r>
              <a:rPr lang="en-US"/>
              <a:t>Click to edit Master title style</a:t>
            </a:r>
          </a:p>
        </p:txBody>
      </p:sp>
      <p:sp>
        <p:nvSpPr>
          <p:cNvPr id="3" name="Picture Placeholder 2">
            <a:extLst>
              <a:ext uri="{FF2B5EF4-FFF2-40B4-BE49-F238E27FC236}">
                <a16:creationId xmlns:a16="http://schemas.microsoft.com/office/drawing/2014/main" id="{27F88C01-A941-9B00-D9F2-5C004C90257D}"/>
              </a:ext>
            </a:extLst>
          </p:cNvPr>
          <p:cNvSpPr>
            <a:spLocks noGrp="1"/>
          </p:cNvSpPr>
          <p:nvPr>
            <p:ph type="pic" idx="1"/>
          </p:nvPr>
        </p:nvSpPr>
        <p:spPr>
          <a:xfrm>
            <a:off x="12870909" y="3078847"/>
            <a:ext cx="15326827" cy="15196234"/>
          </a:xfrm>
        </p:spPr>
        <p:txBody>
          <a:bodyPr/>
          <a:lstStyle>
            <a:lvl1pPr marL="0" indent="0">
              <a:buNone/>
              <a:defRPr sz="7946"/>
            </a:lvl1pPr>
            <a:lvl2pPr marL="1135319" indent="0">
              <a:buNone/>
              <a:defRPr sz="6953"/>
            </a:lvl2pPr>
            <a:lvl3pPr marL="2270638" indent="0">
              <a:buNone/>
              <a:defRPr sz="5960"/>
            </a:lvl3pPr>
            <a:lvl4pPr marL="3405957" indent="0">
              <a:buNone/>
              <a:defRPr sz="4966"/>
            </a:lvl4pPr>
            <a:lvl5pPr marL="4541276" indent="0">
              <a:buNone/>
              <a:defRPr sz="4966"/>
            </a:lvl5pPr>
            <a:lvl6pPr marL="5676595" indent="0">
              <a:buNone/>
              <a:defRPr sz="4966"/>
            </a:lvl6pPr>
            <a:lvl7pPr marL="6811914" indent="0">
              <a:buNone/>
              <a:defRPr sz="4966"/>
            </a:lvl7pPr>
            <a:lvl8pPr marL="7947233" indent="0">
              <a:buNone/>
              <a:defRPr sz="4966"/>
            </a:lvl8pPr>
            <a:lvl9pPr marL="9082552" indent="0">
              <a:buNone/>
              <a:defRPr sz="4966"/>
            </a:lvl9pPr>
          </a:lstStyle>
          <a:p>
            <a:endParaRPr lang="en-US"/>
          </a:p>
        </p:txBody>
      </p:sp>
      <p:sp>
        <p:nvSpPr>
          <p:cNvPr id="4" name="Text Placeholder 3">
            <a:extLst>
              <a:ext uri="{FF2B5EF4-FFF2-40B4-BE49-F238E27FC236}">
                <a16:creationId xmlns:a16="http://schemas.microsoft.com/office/drawing/2014/main" id="{799E7260-CCAA-ADAA-C6DB-95BCF3864374}"/>
              </a:ext>
            </a:extLst>
          </p:cNvPr>
          <p:cNvSpPr>
            <a:spLocks noGrp="1"/>
          </p:cNvSpPr>
          <p:nvPr>
            <p:ph type="body" sz="half" idx="2"/>
          </p:nvPr>
        </p:nvSpPr>
        <p:spPr>
          <a:xfrm>
            <a:off x="2085366" y="6415088"/>
            <a:ext cx="9764543" cy="11884743"/>
          </a:xfrm>
        </p:spPr>
        <p:txBody>
          <a:bodyPr/>
          <a:lstStyle>
            <a:lvl1pPr marL="0" indent="0">
              <a:buNone/>
              <a:defRPr sz="3973"/>
            </a:lvl1pPr>
            <a:lvl2pPr marL="1135319" indent="0">
              <a:buNone/>
              <a:defRPr sz="3476"/>
            </a:lvl2pPr>
            <a:lvl3pPr marL="2270638" indent="0">
              <a:buNone/>
              <a:defRPr sz="2980"/>
            </a:lvl3pPr>
            <a:lvl4pPr marL="3405957" indent="0">
              <a:buNone/>
              <a:defRPr sz="2483"/>
            </a:lvl4pPr>
            <a:lvl5pPr marL="4541276" indent="0">
              <a:buNone/>
              <a:defRPr sz="2483"/>
            </a:lvl5pPr>
            <a:lvl6pPr marL="5676595" indent="0">
              <a:buNone/>
              <a:defRPr sz="2483"/>
            </a:lvl6pPr>
            <a:lvl7pPr marL="6811914" indent="0">
              <a:buNone/>
              <a:defRPr sz="2483"/>
            </a:lvl7pPr>
            <a:lvl8pPr marL="7947233" indent="0">
              <a:buNone/>
              <a:defRPr sz="2483"/>
            </a:lvl8pPr>
            <a:lvl9pPr marL="9082552" indent="0">
              <a:buNone/>
              <a:defRPr sz="2483"/>
            </a:lvl9pPr>
          </a:lstStyle>
          <a:p>
            <a:pPr lvl="0"/>
            <a:r>
              <a:rPr lang="en-US"/>
              <a:t>Click to edit Master text styles</a:t>
            </a:r>
          </a:p>
        </p:txBody>
      </p:sp>
      <p:sp>
        <p:nvSpPr>
          <p:cNvPr id="5" name="Date Placeholder 4">
            <a:extLst>
              <a:ext uri="{FF2B5EF4-FFF2-40B4-BE49-F238E27FC236}">
                <a16:creationId xmlns:a16="http://schemas.microsoft.com/office/drawing/2014/main" id="{21F2A759-C84A-5250-3E5A-33BEC6FCC0C2}"/>
              </a:ext>
            </a:extLst>
          </p:cNvPr>
          <p:cNvSpPr>
            <a:spLocks noGrp="1"/>
          </p:cNvSpPr>
          <p:nvPr>
            <p:ph type="dt" sz="half" idx="10"/>
          </p:nvPr>
        </p:nvSpPr>
        <p:spPr/>
        <p:txBody>
          <a:bodyPr/>
          <a:lstStyle/>
          <a:p>
            <a:fld id="{6FC0B953-D46D-4D2E-9843-C4483CF37FBB}" type="datetimeFigureOut">
              <a:rPr lang="en-US" smtClean="0"/>
              <a:t>7/27/2026</a:t>
            </a:fld>
            <a:endParaRPr lang="en-US"/>
          </a:p>
        </p:txBody>
      </p:sp>
      <p:sp>
        <p:nvSpPr>
          <p:cNvPr id="6" name="Footer Placeholder 5">
            <a:extLst>
              <a:ext uri="{FF2B5EF4-FFF2-40B4-BE49-F238E27FC236}">
                <a16:creationId xmlns:a16="http://schemas.microsoft.com/office/drawing/2014/main" id="{3FC4F04A-B614-AD34-1AA0-3F7BEF8917A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A958483-303B-04C8-E52D-62E872DB0171}"/>
              </a:ext>
            </a:extLst>
          </p:cNvPr>
          <p:cNvSpPr>
            <a:spLocks noGrp="1"/>
          </p:cNvSpPr>
          <p:nvPr>
            <p:ph type="sldNum" sz="quarter" idx="12"/>
          </p:nvPr>
        </p:nvSpPr>
        <p:spPr/>
        <p:txBody>
          <a:bodyPr/>
          <a:lstStyle/>
          <a:p>
            <a:fld id="{1FCDF8B1-6973-470E-AB28-235CA0F474B3}" type="slidenum">
              <a:rPr lang="en-US" smtClean="0"/>
              <a:t>‹#›</a:t>
            </a:fld>
            <a:endParaRPr lang="en-US"/>
          </a:p>
        </p:txBody>
      </p:sp>
    </p:spTree>
    <p:extLst>
      <p:ext uri="{BB962C8B-B14F-4D97-AF65-F5344CB8AC3E}">
        <p14:creationId xmlns:p14="http://schemas.microsoft.com/office/powerpoint/2010/main" val="20038544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A02FA-EB38-276E-D898-226BADFED0C9}"/>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E8AFF57-FDE8-467A-65A6-AE33BF96C5C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05A4FD0-CA7D-EEBB-AD29-209286955BF4}"/>
              </a:ext>
            </a:extLst>
          </p:cNvPr>
          <p:cNvSpPr>
            <a:spLocks noGrp="1"/>
          </p:cNvSpPr>
          <p:nvPr>
            <p:ph type="dt" sz="half" idx="10"/>
          </p:nvPr>
        </p:nvSpPr>
        <p:spPr/>
        <p:txBody>
          <a:bodyPr/>
          <a:lstStyle/>
          <a:p>
            <a:fld id="{6FC0B953-D46D-4D2E-9843-C4483CF37FBB}" type="datetimeFigureOut">
              <a:rPr lang="en-US" smtClean="0"/>
              <a:t>7/27/2026</a:t>
            </a:fld>
            <a:endParaRPr lang="en-US"/>
          </a:p>
        </p:txBody>
      </p:sp>
      <p:sp>
        <p:nvSpPr>
          <p:cNvPr id="5" name="Footer Placeholder 4">
            <a:extLst>
              <a:ext uri="{FF2B5EF4-FFF2-40B4-BE49-F238E27FC236}">
                <a16:creationId xmlns:a16="http://schemas.microsoft.com/office/drawing/2014/main" id="{065984FF-3BCD-9D8A-5615-FBB7504D7F1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EE43AC6-882C-5F98-9EBB-89DA90F4F04F}"/>
              </a:ext>
            </a:extLst>
          </p:cNvPr>
          <p:cNvSpPr>
            <a:spLocks noGrp="1"/>
          </p:cNvSpPr>
          <p:nvPr>
            <p:ph type="sldNum" sz="quarter" idx="12"/>
          </p:nvPr>
        </p:nvSpPr>
        <p:spPr/>
        <p:txBody>
          <a:bodyPr/>
          <a:lstStyle/>
          <a:p>
            <a:fld id="{1FCDF8B1-6973-470E-AB28-235CA0F474B3}" type="slidenum">
              <a:rPr lang="en-US" smtClean="0"/>
              <a:t>‹#›</a:t>
            </a:fld>
            <a:endParaRPr lang="en-US"/>
          </a:p>
        </p:txBody>
      </p:sp>
    </p:spTree>
    <p:extLst>
      <p:ext uri="{BB962C8B-B14F-4D97-AF65-F5344CB8AC3E}">
        <p14:creationId xmlns:p14="http://schemas.microsoft.com/office/powerpoint/2010/main" val="2085724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BFDB7AB-ABC4-68AA-B0D8-E54E3655C626}"/>
              </a:ext>
            </a:extLst>
          </p:cNvPr>
          <p:cNvSpPr>
            <a:spLocks noGrp="1"/>
          </p:cNvSpPr>
          <p:nvPr>
            <p:ph type="title" orient="vert"/>
          </p:nvPr>
        </p:nvSpPr>
        <p:spPr>
          <a:xfrm>
            <a:off x="21665699" y="1138480"/>
            <a:ext cx="6528093" cy="18121634"/>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805FAEE0-36F0-7FE3-AC1F-E2ADD5600196}"/>
              </a:ext>
            </a:extLst>
          </p:cNvPr>
          <p:cNvSpPr>
            <a:spLocks noGrp="1"/>
          </p:cNvSpPr>
          <p:nvPr>
            <p:ph type="body" orient="vert" idx="1"/>
          </p:nvPr>
        </p:nvSpPr>
        <p:spPr>
          <a:xfrm>
            <a:off x="2081421" y="1138480"/>
            <a:ext cx="19205838" cy="181216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460A466-D090-DF2B-3F18-AEEE84FA97B5}"/>
              </a:ext>
            </a:extLst>
          </p:cNvPr>
          <p:cNvSpPr>
            <a:spLocks noGrp="1"/>
          </p:cNvSpPr>
          <p:nvPr>
            <p:ph type="dt" sz="half" idx="10"/>
          </p:nvPr>
        </p:nvSpPr>
        <p:spPr/>
        <p:txBody>
          <a:bodyPr/>
          <a:lstStyle/>
          <a:p>
            <a:fld id="{6FC0B953-D46D-4D2E-9843-C4483CF37FBB}" type="datetimeFigureOut">
              <a:rPr lang="en-US" smtClean="0"/>
              <a:t>7/27/2026</a:t>
            </a:fld>
            <a:endParaRPr lang="en-US"/>
          </a:p>
        </p:txBody>
      </p:sp>
      <p:sp>
        <p:nvSpPr>
          <p:cNvPr id="5" name="Footer Placeholder 4">
            <a:extLst>
              <a:ext uri="{FF2B5EF4-FFF2-40B4-BE49-F238E27FC236}">
                <a16:creationId xmlns:a16="http://schemas.microsoft.com/office/drawing/2014/main" id="{3B7339FB-03C0-4EAE-6FFC-08423B52AB8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FEED97-7117-6497-4990-A2FE999CC842}"/>
              </a:ext>
            </a:extLst>
          </p:cNvPr>
          <p:cNvSpPr>
            <a:spLocks noGrp="1"/>
          </p:cNvSpPr>
          <p:nvPr>
            <p:ph type="sldNum" sz="quarter" idx="12"/>
          </p:nvPr>
        </p:nvSpPr>
        <p:spPr/>
        <p:txBody>
          <a:bodyPr/>
          <a:lstStyle/>
          <a:p>
            <a:fld id="{1FCDF8B1-6973-470E-AB28-235CA0F474B3}" type="slidenum">
              <a:rPr lang="en-US" smtClean="0"/>
              <a:t>‹#›</a:t>
            </a:fld>
            <a:endParaRPr lang="en-US"/>
          </a:p>
        </p:txBody>
      </p:sp>
    </p:spTree>
    <p:extLst>
      <p:ext uri="{BB962C8B-B14F-4D97-AF65-F5344CB8AC3E}">
        <p14:creationId xmlns:p14="http://schemas.microsoft.com/office/powerpoint/2010/main" val="22212986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F0E0B22-A89A-5973-E2DD-484FFBF406CC}"/>
              </a:ext>
            </a:extLst>
          </p:cNvPr>
          <p:cNvSpPr>
            <a:spLocks noGrp="1"/>
          </p:cNvSpPr>
          <p:nvPr>
            <p:ph type="title"/>
          </p:nvPr>
        </p:nvSpPr>
        <p:spPr>
          <a:xfrm>
            <a:off x="2081421" y="1138482"/>
            <a:ext cx="26112371" cy="4133179"/>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884D9E5-D5A3-E8B7-978C-BD51F2F5951A}"/>
              </a:ext>
            </a:extLst>
          </p:cNvPr>
          <p:cNvSpPr>
            <a:spLocks noGrp="1"/>
          </p:cNvSpPr>
          <p:nvPr>
            <p:ph type="body" idx="1"/>
          </p:nvPr>
        </p:nvSpPr>
        <p:spPr>
          <a:xfrm>
            <a:off x="2081421" y="5692400"/>
            <a:ext cx="26112371" cy="13567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CE71214-3195-344B-A339-2D736B3F63E5}"/>
              </a:ext>
            </a:extLst>
          </p:cNvPr>
          <p:cNvSpPr>
            <a:spLocks noGrp="1"/>
          </p:cNvSpPr>
          <p:nvPr>
            <p:ph type="dt" sz="half" idx="2"/>
          </p:nvPr>
        </p:nvSpPr>
        <p:spPr>
          <a:xfrm>
            <a:off x="2081421" y="19819454"/>
            <a:ext cx="6811923" cy="1138480"/>
          </a:xfrm>
          <a:prstGeom prst="rect">
            <a:avLst/>
          </a:prstGeom>
        </p:spPr>
        <p:txBody>
          <a:bodyPr vert="horz" lIns="91440" tIns="45720" rIns="91440" bIns="45720" rtlCol="0" anchor="ctr"/>
          <a:lstStyle>
            <a:lvl1pPr algn="l">
              <a:defRPr sz="2980">
                <a:solidFill>
                  <a:schemeClr val="tx1">
                    <a:tint val="82000"/>
                  </a:schemeClr>
                </a:solidFill>
              </a:defRPr>
            </a:lvl1pPr>
          </a:lstStyle>
          <a:p>
            <a:fld id="{6FC0B953-D46D-4D2E-9843-C4483CF37FBB}" type="datetimeFigureOut">
              <a:rPr lang="en-US" smtClean="0"/>
              <a:t>7/27/2026</a:t>
            </a:fld>
            <a:endParaRPr lang="en-US"/>
          </a:p>
        </p:txBody>
      </p:sp>
      <p:sp>
        <p:nvSpPr>
          <p:cNvPr id="5" name="Footer Placeholder 4">
            <a:extLst>
              <a:ext uri="{FF2B5EF4-FFF2-40B4-BE49-F238E27FC236}">
                <a16:creationId xmlns:a16="http://schemas.microsoft.com/office/drawing/2014/main" id="{EDFBEE76-988C-4401-4A66-CBB1DBC99EDB}"/>
              </a:ext>
            </a:extLst>
          </p:cNvPr>
          <p:cNvSpPr>
            <a:spLocks noGrp="1"/>
          </p:cNvSpPr>
          <p:nvPr>
            <p:ph type="ftr" sz="quarter" idx="3"/>
          </p:nvPr>
        </p:nvSpPr>
        <p:spPr>
          <a:xfrm>
            <a:off x="10028665" y="19819454"/>
            <a:ext cx="10217884" cy="1138480"/>
          </a:xfrm>
          <a:prstGeom prst="rect">
            <a:avLst/>
          </a:prstGeom>
        </p:spPr>
        <p:txBody>
          <a:bodyPr vert="horz" lIns="91440" tIns="45720" rIns="91440" bIns="45720" rtlCol="0" anchor="ctr"/>
          <a:lstStyle>
            <a:lvl1pPr algn="ctr">
              <a:defRPr sz="298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C5858F0B-A953-CEEE-EC5C-1D1615E6E194}"/>
              </a:ext>
            </a:extLst>
          </p:cNvPr>
          <p:cNvSpPr>
            <a:spLocks noGrp="1"/>
          </p:cNvSpPr>
          <p:nvPr>
            <p:ph type="sldNum" sz="quarter" idx="4"/>
          </p:nvPr>
        </p:nvSpPr>
        <p:spPr>
          <a:xfrm>
            <a:off x="21381869" y="19819454"/>
            <a:ext cx="6811923" cy="1138480"/>
          </a:xfrm>
          <a:prstGeom prst="rect">
            <a:avLst/>
          </a:prstGeom>
        </p:spPr>
        <p:txBody>
          <a:bodyPr vert="horz" lIns="91440" tIns="45720" rIns="91440" bIns="45720" rtlCol="0" anchor="ctr"/>
          <a:lstStyle>
            <a:lvl1pPr algn="r">
              <a:defRPr sz="2980">
                <a:solidFill>
                  <a:schemeClr val="tx1">
                    <a:tint val="82000"/>
                  </a:schemeClr>
                </a:solidFill>
              </a:defRPr>
            </a:lvl1pPr>
          </a:lstStyle>
          <a:p>
            <a:fld id="{1FCDF8B1-6973-470E-AB28-235CA0F474B3}" type="slidenum">
              <a:rPr lang="en-US" smtClean="0"/>
              <a:t>‹#›</a:t>
            </a:fld>
            <a:endParaRPr lang="en-US"/>
          </a:p>
        </p:txBody>
      </p:sp>
    </p:spTree>
    <p:extLst>
      <p:ext uri="{BB962C8B-B14F-4D97-AF65-F5344CB8AC3E}">
        <p14:creationId xmlns:p14="http://schemas.microsoft.com/office/powerpoint/2010/main" val="16453211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2270638" rtl="0" eaLnBrk="1" latinLnBrk="0" hangingPunct="1">
        <a:lnSpc>
          <a:spcPct val="90000"/>
        </a:lnSpc>
        <a:spcBef>
          <a:spcPct val="0"/>
        </a:spcBef>
        <a:buNone/>
        <a:defRPr sz="10926" kern="1200">
          <a:solidFill>
            <a:schemeClr val="tx1"/>
          </a:solidFill>
          <a:latin typeface="+mj-lt"/>
          <a:ea typeface="+mj-ea"/>
          <a:cs typeface="+mj-cs"/>
        </a:defRPr>
      </a:lvl1pPr>
    </p:titleStyle>
    <p:bodyStyle>
      <a:lvl1pPr marL="567660" indent="-567660" algn="l" defTabSz="2270638" rtl="0" eaLnBrk="1" latinLnBrk="0" hangingPunct="1">
        <a:lnSpc>
          <a:spcPct val="90000"/>
        </a:lnSpc>
        <a:spcBef>
          <a:spcPts val="2483"/>
        </a:spcBef>
        <a:buFont typeface="Arial" panose="020B0604020202020204" pitchFamily="34" charset="0"/>
        <a:buChar char="•"/>
        <a:defRPr sz="6953" kern="1200">
          <a:solidFill>
            <a:schemeClr val="tx1"/>
          </a:solidFill>
          <a:latin typeface="+mn-lt"/>
          <a:ea typeface="+mn-ea"/>
          <a:cs typeface="+mn-cs"/>
        </a:defRPr>
      </a:lvl1pPr>
      <a:lvl2pPr marL="1702979" indent="-567660" algn="l" defTabSz="2270638" rtl="0" eaLnBrk="1" latinLnBrk="0" hangingPunct="1">
        <a:lnSpc>
          <a:spcPct val="90000"/>
        </a:lnSpc>
        <a:spcBef>
          <a:spcPts val="1242"/>
        </a:spcBef>
        <a:buFont typeface="Arial" panose="020B0604020202020204" pitchFamily="34" charset="0"/>
        <a:buChar char="•"/>
        <a:defRPr sz="5960" kern="1200">
          <a:solidFill>
            <a:schemeClr val="tx1"/>
          </a:solidFill>
          <a:latin typeface="+mn-lt"/>
          <a:ea typeface="+mn-ea"/>
          <a:cs typeface="+mn-cs"/>
        </a:defRPr>
      </a:lvl2pPr>
      <a:lvl3pPr marL="2838298" indent="-567660" algn="l" defTabSz="2270638" rtl="0" eaLnBrk="1" latinLnBrk="0" hangingPunct="1">
        <a:lnSpc>
          <a:spcPct val="90000"/>
        </a:lnSpc>
        <a:spcBef>
          <a:spcPts val="1242"/>
        </a:spcBef>
        <a:buFont typeface="Arial" panose="020B0604020202020204" pitchFamily="34" charset="0"/>
        <a:buChar char="•"/>
        <a:defRPr sz="4966" kern="1200">
          <a:solidFill>
            <a:schemeClr val="tx1"/>
          </a:solidFill>
          <a:latin typeface="+mn-lt"/>
          <a:ea typeface="+mn-ea"/>
          <a:cs typeface="+mn-cs"/>
        </a:defRPr>
      </a:lvl3pPr>
      <a:lvl4pPr marL="3973617" indent="-567660" algn="l" defTabSz="2270638" rtl="0" eaLnBrk="1" latinLnBrk="0" hangingPunct="1">
        <a:lnSpc>
          <a:spcPct val="90000"/>
        </a:lnSpc>
        <a:spcBef>
          <a:spcPts val="1242"/>
        </a:spcBef>
        <a:buFont typeface="Arial" panose="020B0604020202020204" pitchFamily="34" charset="0"/>
        <a:buChar char="•"/>
        <a:defRPr sz="4470" kern="1200">
          <a:solidFill>
            <a:schemeClr val="tx1"/>
          </a:solidFill>
          <a:latin typeface="+mn-lt"/>
          <a:ea typeface="+mn-ea"/>
          <a:cs typeface="+mn-cs"/>
        </a:defRPr>
      </a:lvl4pPr>
      <a:lvl5pPr marL="5108936" indent="-567660" algn="l" defTabSz="2270638" rtl="0" eaLnBrk="1" latinLnBrk="0" hangingPunct="1">
        <a:lnSpc>
          <a:spcPct val="90000"/>
        </a:lnSpc>
        <a:spcBef>
          <a:spcPts val="1242"/>
        </a:spcBef>
        <a:buFont typeface="Arial" panose="020B0604020202020204" pitchFamily="34" charset="0"/>
        <a:buChar char="•"/>
        <a:defRPr sz="4470" kern="1200">
          <a:solidFill>
            <a:schemeClr val="tx1"/>
          </a:solidFill>
          <a:latin typeface="+mn-lt"/>
          <a:ea typeface="+mn-ea"/>
          <a:cs typeface="+mn-cs"/>
        </a:defRPr>
      </a:lvl5pPr>
      <a:lvl6pPr marL="6244255" indent="-567660" algn="l" defTabSz="2270638" rtl="0" eaLnBrk="1" latinLnBrk="0" hangingPunct="1">
        <a:lnSpc>
          <a:spcPct val="90000"/>
        </a:lnSpc>
        <a:spcBef>
          <a:spcPts val="1242"/>
        </a:spcBef>
        <a:buFont typeface="Arial" panose="020B0604020202020204" pitchFamily="34" charset="0"/>
        <a:buChar char="•"/>
        <a:defRPr sz="4470" kern="1200">
          <a:solidFill>
            <a:schemeClr val="tx1"/>
          </a:solidFill>
          <a:latin typeface="+mn-lt"/>
          <a:ea typeface="+mn-ea"/>
          <a:cs typeface="+mn-cs"/>
        </a:defRPr>
      </a:lvl6pPr>
      <a:lvl7pPr marL="7379574" indent="-567660" algn="l" defTabSz="2270638" rtl="0" eaLnBrk="1" latinLnBrk="0" hangingPunct="1">
        <a:lnSpc>
          <a:spcPct val="90000"/>
        </a:lnSpc>
        <a:spcBef>
          <a:spcPts val="1242"/>
        </a:spcBef>
        <a:buFont typeface="Arial" panose="020B0604020202020204" pitchFamily="34" charset="0"/>
        <a:buChar char="•"/>
        <a:defRPr sz="4470" kern="1200">
          <a:solidFill>
            <a:schemeClr val="tx1"/>
          </a:solidFill>
          <a:latin typeface="+mn-lt"/>
          <a:ea typeface="+mn-ea"/>
          <a:cs typeface="+mn-cs"/>
        </a:defRPr>
      </a:lvl7pPr>
      <a:lvl8pPr marL="8514893" indent="-567660" algn="l" defTabSz="2270638" rtl="0" eaLnBrk="1" latinLnBrk="0" hangingPunct="1">
        <a:lnSpc>
          <a:spcPct val="90000"/>
        </a:lnSpc>
        <a:spcBef>
          <a:spcPts val="1242"/>
        </a:spcBef>
        <a:buFont typeface="Arial" panose="020B0604020202020204" pitchFamily="34" charset="0"/>
        <a:buChar char="•"/>
        <a:defRPr sz="4470" kern="1200">
          <a:solidFill>
            <a:schemeClr val="tx1"/>
          </a:solidFill>
          <a:latin typeface="+mn-lt"/>
          <a:ea typeface="+mn-ea"/>
          <a:cs typeface="+mn-cs"/>
        </a:defRPr>
      </a:lvl8pPr>
      <a:lvl9pPr marL="9650212" indent="-567660" algn="l" defTabSz="2270638" rtl="0" eaLnBrk="1" latinLnBrk="0" hangingPunct="1">
        <a:lnSpc>
          <a:spcPct val="90000"/>
        </a:lnSpc>
        <a:spcBef>
          <a:spcPts val="1242"/>
        </a:spcBef>
        <a:buFont typeface="Arial" panose="020B0604020202020204" pitchFamily="34" charset="0"/>
        <a:buChar char="•"/>
        <a:defRPr sz="4470" kern="1200">
          <a:solidFill>
            <a:schemeClr val="tx1"/>
          </a:solidFill>
          <a:latin typeface="+mn-lt"/>
          <a:ea typeface="+mn-ea"/>
          <a:cs typeface="+mn-cs"/>
        </a:defRPr>
      </a:lvl9pPr>
    </p:bodyStyle>
    <p:otherStyle>
      <a:defPPr>
        <a:defRPr lang="en-US"/>
      </a:defPPr>
      <a:lvl1pPr marL="0" algn="l" defTabSz="2270638" rtl="0" eaLnBrk="1" latinLnBrk="0" hangingPunct="1">
        <a:defRPr sz="4470" kern="1200">
          <a:solidFill>
            <a:schemeClr val="tx1"/>
          </a:solidFill>
          <a:latin typeface="+mn-lt"/>
          <a:ea typeface="+mn-ea"/>
          <a:cs typeface="+mn-cs"/>
        </a:defRPr>
      </a:lvl1pPr>
      <a:lvl2pPr marL="1135319" algn="l" defTabSz="2270638" rtl="0" eaLnBrk="1" latinLnBrk="0" hangingPunct="1">
        <a:defRPr sz="4470" kern="1200">
          <a:solidFill>
            <a:schemeClr val="tx1"/>
          </a:solidFill>
          <a:latin typeface="+mn-lt"/>
          <a:ea typeface="+mn-ea"/>
          <a:cs typeface="+mn-cs"/>
        </a:defRPr>
      </a:lvl2pPr>
      <a:lvl3pPr marL="2270638" algn="l" defTabSz="2270638" rtl="0" eaLnBrk="1" latinLnBrk="0" hangingPunct="1">
        <a:defRPr sz="4470" kern="1200">
          <a:solidFill>
            <a:schemeClr val="tx1"/>
          </a:solidFill>
          <a:latin typeface="+mn-lt"/>
          <a:ea typeface="+mn-ea"/>
          <a:cs typeface="+mn-cs"/>
        </a:defRPr>
      </a:lvl3pPr>
      <a:lvl4pPr marL="3405957" algn="l" defTabSz="2270638" rtl="0" eaLnBrk="1" latinLnBrk="0" hangingPunct="1">
        <a:defRPr sz="4470" kern="1200">
          <a:solidFill>
            <a:schemeClr val="tx1"/>
          </a:solidFill>
          <a:latin typeface="+mn-lt"/>
          <a:ea typeface="+mn-ea"/>
          <a:cs typeface="+mn-cs"/>
        </a:defRPr>
      </a:lvl4pPr>
      <a:lvl5pPr marL="4541276" algn="l" defTabSz="2270638" rtl="0" eaLnBrk="1" latinLnBrk="0" hangingPunct="1">
        <a:defRPr sz="4470" kern="1200">
          <a:solidFill>
            <a:schemeClr val="tx1"/>
          </a:solidFill>
          <a:latin typeface="+mn-lt"/>
          <a:ea typeface="+mn-ea"/>
          <a:cs typeface="+mn-cs"/>
        </a:defRPr>
      </a:lvl5pPr>
      <a:lvl6pPr marL="5676595" algn="l" defTabSz="2270638" rtl="0" eaLnBrk="1" latinLnBrk="0" hangingPunct="1">
        <a:defRPr sz="4470" kern="1200">
          <a:solidFill>
            <a:schemeClr val="tx1"/>
          </a:solidFill>
          <a:latin typeface="+mn-lt"/>
          <a:ea typeface="+mn-ea"/>
          <a:cs typeface="+mn-cs"/>
        </a:defRPr>
      </a:lvl6pPr>
      <a:lvl7pPr marL="6811914" algn="l" defTabSz="2270638" rtl="0" eaLnBrk="1" latinLnBrk="0" hangingPunct="1">
        <a:defRPr sz="4470" kern="1200">
          <a:solidFill>
            <a:schemeClr val="tx1"/>
          </a:solidFill>
          <a:latin typeface="+mn-lt"/>
          <a:ea typeface="+mn-ea"/>
          <a:cs typeface="+mn-cs"/>
        </a:defRPr>
      </a:lvl7pPr>
      <a:lvl8pPr marL="7947233" algn="l" defTabSz="2270638" rtl="0" eaLnBrk="1" latinLnBrk="0" hangingPunct="1">
        <a:defRPr sz="4470" kern="1200">
          <a:solidFill>
            <a:schemeClr val="tx1"/>
          </a:solidFill>
          <a:latin typeface="+mn-lt"/>
          <a:ea typeface="+mn-ea"/>
          <a:cs typeface="+mn-cs"/>
        </a:defRPr>
      </a:lvl8pPr>
      <a:lvl9pPr marL="9082552" algn="l" defTabSz="2270638" rtl="0" eaLnBrk="1" latinLnBrk="0" hangingPunct="1">
        <a:defRPr sz="447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chart" Target="../charts/char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a:extLst>
              <a:ext uri="{FF2B5EF4-FFF2-40B4-BE49-F238E27FC236}">
                <a16:creationId xmlns:a16="http://schemas.microsoft.com/office/drawing/2014/main" id="{C00DE77B-220B-7C90-BD26-40381BDFE66A}"/>
              </a:ext>
            </a:extLst>
          </p:cNvPr>
          <p:cNvSpPr/>
          <p:nvPr/>
        </p:nvSpPr>
        <p:spPr>
          <a:xfrm>
            <a:off x="534382" y="16147522"/>
            <a:ext cx="11791217" cy="5101392"/>
          </a:xfrm>
          <a:prstGeom prst="rect">
            <a:avLst/>
          </a:prstGeom>
          <a:solidFill>
            <a:schemeClr val="accent1">
              <a:alpha val="1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8559F5E1-8FFE-4CA6-9E2E-8FF7CBE63227}"/>
              </a:ext>
            </a:extLst>
          </p:cNvPr>
          <p:cNvSpPr/>
          <p:nvPr/>
        </p:nvSpPr>
        <p:spPr>
          <a:xfrm>
            <a:off x="0" y="0"/>
            <a:ext cx="30275213" cy="3554896"/>
          </a:xfrm>
          <a:prstGeom prst="rect">
            <a:avLst/>
          </a:prstGeom>
          <a:gradFill>
            <a:gsLst>
              <a:gs pos="0">
                <a:schemeClr val="accent1">
                  <a:lumMod val="75000"/>
                </a:schemeClr>
              </a:gs>
              <a:gs pos="100000">
                <a:schemeClr val="accent1">
                  <a:lumMod val="75000"/>
                  <a:alpha val="70000"/>
                </a:schemeClr>
              </a:gs>
            </a:gsLst>
            <a:lin ang="180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TextBox 19">
            <a:extLst>
              <a:ext uri="{FF2B5EF4-FFF2-40B4-BE49-F238E27FC236}">
                <a16:creationId xmlns:a16="http://schemas.microsoft.com/office/drawing/2014/main" id="{6005A11B-AA23-1ED2-DB07-3B743C4AD66C}"/>
              </a:ext>
            </a:extLst>
          </p:cNvPr>
          <p:cNvSpPr txBox="1"/>
          <p:nvPr/>
        </p:nvSpPr>
        <p:spPr>
          <a:xfrm>
            <a:off x="6742835" y="369998"/>
            <a:ext cx="21802497" cy="1754326"/>
          </a:xfrm>
          <a:prstGeom prst="rect">
            <a:avLst/>
          </a:prstGeom>
          <a:noFill/>
        </p:spPr>
        <p:txBody>
          <a:bodyPr wrap="square" rtlCol="0">
            <a:spAutoFit/>
          </a:bodyPr>
          <a:lstStyle/>
          <a:p>
            <a:pPr algn="just"/>
            <a:r>
              <a:rPr lang="en-US" sz="5400" b="1" dirty="0" err="1">
                <a:solidFill>
                  <a:schemeClr val="bg1"/>
                </a:solidFill>
                <a:latin typeface="Times New Roman" panose="02020603050405020304" pitchFamily="18" charset="0"/>
                <a:ea typeface="Roboto" panose="02000000000000000000" pitchFamily="2" charset="0"/>
                <a:cs typeface="Times New Roman" panose="02020603050405020304" pitchFamily="18" charset="0"/>
              </a:rPr>
              <a:t>MoveEqual</a:t>
            </a:r>
            <a:r>
              <a:rPr lang="en-US" sz="5400" b="1" dirty="0">
                <a:solidFill>
                  <a:schemeClr val="bg1"/>
                </a:solidFill>
                <a:latin typeface="Times New Roman" panose="02020603050405020304" pitchFamily="18" charset="0"/>
                <a:ea typeface="Roboto" panose="02000000000000000000" pitchFamily="2" charset="0"/>
                <a:cs typeface="Times New Roman" panose="02020603050405020304" pitchFamily="18" charset="0"/>
              </a:rPr>
              <a:t>: A COM-B-Informed Digital Intervention to Reduce Physical Inactivity and Digital Health Inequality among UK University Students</a:t>
            </a:r>
          </a:p>
        </p:txBody>
      </p:sp>
      <p:sp>
        <p:nvSpPr>
          <p:cNvPr id="21" name="TextBox 20">
            <a:extLst>
              <a:ext uri="{FF2B5EF4-FFF2-40B4-BE49-F238E27FC236}">
                <a16:creationId xmlns:a16="http://schemas.microsoft.com/office/drawing/2014/main" id="{D7E9C173-CE98-E0F1-E61F-E2B13CD12099}"/>
              </a:ext>
            </a:extLst>
          </p:cNvPr>
          <p:cNvSpPr txBox="1"/>
          <p:nvPr/>
        </p:nvSpPr>
        <p:spPr>
          <a:xfrm>
            <a:off x="20675958" y="1985236"/>
            <a:ext cx="8561657" cy="2062103"/>
          </a:xfrm>
          <a:prstGeom prst="rect">
            <a:avLst/>
          </a:prstGeom>
          <a:noFill/>
        </p:spPr>
        <p:txBody>
          <a:bodyPr wrap="square" rtlCol="0">
            <a:spAutoFit/>
          </a:bodyPr>
          <a:lstStyle/>
          <a:p>
            <a:r>
              <a:rPr lang="en-GB" sz="3200" b="1" dirty="0" smtClean="0">
                <a:solidFill>
                  <a:srgbClr val="FFFFFF"/>
                </a:solidFill>
                <a:latin typeface="Calibri" pitchFamily="34" charset="0"/>
                <a:ea typeface="Calibri" pitchFamily="34" charset="-122"/>
                <a:cs typeface="Calibri" pitchFamily="34" charset="-120"/>
              </a:rPr>
              <a:t>Student</a:t>
            </a:r>
            <a:r>
              <a:rPr lang="en-GB" sz="3200" dirty="0">
                <a:solidFill>
                  <a:srgbClr val="FFFFFF"/>
                </a:solidFill>
                <a:latin typeface="Calibri" pitchFamily="34" charset="0"/>
                <a:ea typeface="Calibri" pitchFamily="34" charset="-122"/>
                <a:cs typeface="Calibri" pitchFamily="34" charset="-120"/>
              </a:rPr>
              <a:t>:</a:t>
            </a:r>
            <a:r>
              <a:rPr lang="en-GB" sz="3200" b="1" dirty="0">
                <a:solidFill>
                  <a:srgbClr val="FFFFFF"/>
                </a:solidFill>
                <a:latin typeface="Calibri" pitchFamily="34" charset="0"/>
                <a:ea typeface="Calibri" pitchFamily="34" charset="-122"/>
                <a:cs typeface="Calibri" pitchFamily="34" charset="-120"/>
              </a:rPr>
              <a:t> </a:t>
            </a:r>
            <a:r>
              <a:rPr lang="en-GB" sz="3200" dirty="0">
                <a:solidFill>
                  <a:srgbClr val="DCE7F1"/>
                </a:solidFill>
                <a:latin typeface="Calibri" pitchFamily="34" charset="0"/>
                <a:ea typeface="Calibri" pitchFamily="34" charset="-122"/>
                <a:cs typeface="Calibri" pitchFamily="34" charset="-120"/>
              </a:rPr>
              <a:t>Md. </a:t>
            </a:r>
            <a:r>
              <a:rPr lang="en-GB" sz="3200" dirty="0" err="1">
                <a:solidFill>
                  <a:srgbClr val="DCE7F1"/>
                </a:solidFill>
                <a:latin typeface="Calibri" pitchFamily="34" charset="0"/>
                <a:ea typeface="Calibri" pitchFamily="34" charset="-122"/>
                <a:cs typeface="Calibri" pitchFamily="34" charset="-120"/>
              </a:rPr>
              <a:t>Shohel</a:t>
            </a:r>
            <a:r>
              <a:rPr lang="en-GB" sz="3200" dirty="0">
                <a:solidFill>
                  <a:srgbClr val="DCE7F1"/>
                </a:solidFill>
                <a:latin typeface="Calibri" pitchFamily="34" charset="0"/>
                <a:ea typeface="Calibri" pitchFamily="34" charset="-122"/>
                <a:cs typeface="Calibri" pitchFamily="34" charset="-120"/>
              </a:rPr>
              <a:t> </a:t>
            </a:r>
            <a:r>
              <a:rPr lang="en-GB" sz="3200" dirty="0" err="1" smtClean="0">
                <a:solidFill>
                  <a:srgbClr val="DCE7F1"/>
                </a:solidFill>
                <a:latin typeface="Calibri" pitchFamily="34" charset="0"/>
                <a:ea typeface="Calibri" pitchFamily="34" charset="-122"/>
                <a:cs typeface="Calibri" pitchFamily="34" charset="-120"/>
              </a:rPr>
              <a:t>Hossen</a:t>
            </a:r>
            <a:endParaRPr lang="en-GB" sz="3200" dirty="0" smtClean="0">
              <a:solidFill>
                <a:srgbClr val="DCE7F1"/>
              </a:solidFill>
              <a:latin typeface="Calibri" pitchFamily="34" charset="0"/>
              <a:ea typeface="Calibri" pitchFamily="34" charset="-122"/>
              <a:cs typeface="Calibri" pitchFamily="34" charset="-120"/>
            </a:endParaRPr>
          </a:p>
          <a:p>
            <a:r>
              <a:rPr lang="en-GB" sz="3200" b="1" dirty="0" smtClean="0">
                <a:solidFill>
                  <a:schemeClr val="bg1"/>
                </a:solidFill>
                <a:latin typeface="Calibri" pitchFamily="34" charset="0"/>
                <a:ea typeface="Calibri" pitchFamily="34" charset="-122"/>
                <a:cs typeface="Calibri" pitchFamily="34" charset="-120"/>
              </a:rPr>
              <a:t>Student ID</a:t>
            </a:r>
            <a:r>
              <a:rPr lang="en-GB" sz="3200" dirty="0" smtClean="0">
                <a:solidFill>
                  <a:srgbClr val="DCE7F1"/>
                </a:solidFill>
                <a:latin typeface="Calibri" pitchFamily="34" charset="0"/>
                <a:ea typeface="Calibri" pitchFamily="34" charset="-122"/>
                <a:cs typeface="Calibri" pitchFamily="34" charset="-120"/>
              </a:rPr>
              <a:t>: 2433869</a:t>
            </a:r>
          </a:p>
          <a:p>
            <a:r>
              <a:rPr lang="en-GB" sz="3200" b="1" dirty="0" smtClean="0">
                <a:solidFill>
                  <a:schemeClr val="bg1"/>
                </a:solidFill>
                <a:latin typeface="Calibri" pitchFamily="34" charset="0"/>
                <a:ea typeface="Calibri" pitchFamily="34" charset="-122"/>
                <a:cs typeface="Calibri" pitchFamily="34" charset="-120"/>
              </a:rPr>
              <a:t>Lecturer Name</a:t>
            </a:r>
            <a:r>
              <a:rPr lang="en-GB" sz="3200" dirty="0" smtClean="0">
                <a:solidFill>
                  <a:srgbClr val="DCE7F1"/>
                </a:solidFill>
                <a:latin typeface="Calibri" pitchFamily="34" charset="0"/>
                <a:ea typeface="Calibri" pitchFamily="34" charset="-122"/>
                <a:cs typeface="Calibri" pitchFamily="34" charset="-120"/>
              </a:rPr>
              <a:t>: </a:t>
            </a:r>
            <a:r>
              <a:rPr lang="en-GB" sz="3200" dirty="0" err="1" smtClean="0">
                <a:solidFill>
                  <a:srgbClr val="DCE7F1"/>
                </a:solidFill>
                <a:latin typeface="Calibri" pitchFamily="34" charset="0"/>
                <a:ea typeface="Calibri" pitchFamily="34" charset="-122"/>
                <a:cs typeface="Calibri" pitchFamily="34" charset="-120"/>
              </a:rPr>
              <a:t>Dr.</a:t>
            </a:r>
            <a:r>
              <a:rPr lang="en-GB" sz="3200" dirty="0" smtClean="0">
                <a:solidFill>
                  <a:srgbClr val="DCE7F1"/>
                </a:solidFill>
                <a:latin typeface="Calibri" pitchFamily="34" charset="0"/>
                <a:ea typeface="Calibri" pitchFamily="34" charset="-122"/>
                <a:cs typeface="Calibri" pitchFamily="34" charset="-120"/>
              </a:rPr>
              <a:t> Ping Wu</a:t>
            </a:r>
            <a:endParaRPr lang="en-GB" dirty="0"/>
          </a:p>
          <a:p>
            <a:r>
              <a:rPr lang="en-GB" sz="3200" dirty="0" smtClean="0">
                <a:solidFill>
                  <a:srgbClr val="DCE7F1"/>
                </a:solidFill>
                <a:latin typeface="Calibri" pitchFamily="34" charset="0"/>
                <a:ea typeface="Calibri" pitchFamily="34" charset="-122"/>
                <a:cs typeface="Calibri" pitchFamily="34" charset="-120"/>
              </a:rPr>
              <a:t> </a:t>
            </a:r>
            <a:endParaRPr lang="en-US" sz="3200" b="1" dirty="0">
              <a:solidFill>
                <a:schemeClr val="bg1">
                  <a:lumMod val="95000"/>
                </a:schemeClr>
              </a:solidFill>
            </a:endParaRPr>
          </a:p>
        </p:txBody>
      </p:sp>
      <p:sp>
        <p:nvSpPr>
          <p:cNvPr id="22" name="Rectangle 21">
            <a:extLst>
              <a:ext uri="{FF2B5EF4-FFF2-40B4-BE49-F238E27FC236}">
                <a16:creationId xmlns:a16="http://schemas.microsoft.com/office/drawing/2014/main" id="{E237A6BB-7AD1-ACC4-8F55-A3DABD6E5852}"/>
              </a:ext>
            </a:extLst>
          </p:cNvPr>
          <p:cNvSpPr/>
          <p:nvPr/>
        </p:nvSpPr>
        <p:spPr>
          <a:xfrm>
            <a:off x="447675" y="3589528"/>
            <a:ext cx="11791217" cy="9197557"/>
          </a:xfrm>
          <a:prstGeom prst="rect">
            <a:avLst/>
          </a:prstGeom>
          <a:solidFill>
            <a:schemeClr val="accent1">
              <a:alpha val="1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TextBox 22">
            <a:extLst>
              <a:ext uri="{FF2B5EF4-FFF2-40B4-BE49-F238E27FC236}">
                <a16:creationId xmlns:a16="http://schemas.microsoft.com/office/drawing/2014/main" id="{16733866-3CC9-FE0D-658B-2C92C7017AED}"/>
              </a:ext>
            </a:extLst>
          </p:cNvPr>
          <p:cNvSpPr txBox="1"/>
          <p:nvPr/>
        </p:nvSpPr>
        <p:spPr>
          <a:xfrm>
            <a:off x="808889" y="3669510"/>
            <a:ext cx="6236411" cy="646331"/>
          </a:xfrm>
          <a:prstGeom prst="rect">
            <a:avLst/>
          </a:prstGeom>
          <a:noFill/>
        </p:spPr>
        <p:txBody>
          <a:bodyPr wrap="square" rtlCol="0">
            <a:spAutoFit/>
          </a:bodyPr>
          <a:lstStyle/>
          <a:p>
            <a:r>
              <a:rPr lang="en-US" sz="3600">
                <a:solidFill>
                  <a:schemeClr val="accent1"/>
                </a:solidFill>
                <a:latin typeface="Roboto" panose="02000000000000000000" pitchFamily="2" charset="0"/>
                <a:ea typeface="Roboto" panose="02000000000000000000" pitchFamily="2" charset="0"/>
              </a:rPr>
              <a:t>1. BACKGROUND</a:t>
            </a:r>
            <a:endParaRPr lang="en-US" sz="3600" dirty="0">
              <a:solidFill>
                <a:schemeClr val="accent1"/>
              </a:solidFill>
              <a:latin typeface="Roboto" panose="02000000000000000000" pitchFamily="2" charset="0"/>
              <a:ea typeface="Roboto" panose="02000000000000000000" pitchFamily="2" charset="0"/>
            </a:endParaRPr>
          </a:p>
        </p:txBody>
      </p:sp>
      <p:sp>
        <p:nvSpPr>
          <p:cNvPr id="25" name="TextBox 24">
            <a:extLst>
              <a:ext uri="{FF2B5EF4-FFF2-40B4-BE49-F238E27FC236}">
                <a16:creationId xmlns:a16="http://schemas.microsoft.com/office/drawing/2014/main" id="{7DCE9D50-0173-5934-B585-A6270F943100}"/>
              </a:ext>
            </a:extLst>
          </p:cNvPr>
          <p:cNvSpPr txBox="1"/>
          <p:nvPr/>
        </p:nvSpPr>
        <p:spPr>
          <a:xfrm>
            <a:off x="808888" y="4377396"/>
            <a:ext cx="11287861" cy="4578176"/>
          </a:xfrm>
          <a:prstGeom prst="rect">
            <a:avLst/>
          </a:prstGeom>
          <a:noFill/>
        </p:spPr>
        <p:txBody>
          <a:bodyPr wrap="square">
            <a:spAutoFit/>
          </a:bodyPr>
          <a:lstStyle/>
          <a:p>
            <a:pPr marL="0" marR="0" algn="just">
              <a:spcBef>
                <a:spcPts val="0"/>
              </a:spcBef>
              <a:spcAft>
                <a:spcPts val="300"/>
              </a:spcAft>
            </a:pPr>
            <a:r>
              <a:rPr lang="en-US" sz="1700">
                <a:effectLst/>
                <a:latin typeface="Times New Roman" panose="02020603050405020304" pitchFamily="18" charset="0"/>
                <a:ea typeface="MS Mincho" panose="02020609040205080304" pitchFamily="49" charset="-128"/>
              </a:rPr>
              <a:t>University life may be defined by extended periods of seated learning, usage of computer technology, travel to and from university, academic workload and employment, and a lack of opportunities for frequent physical activity. Of the 7,740 participants of the 2024–25 Student Active Wellbeing Survey, 82% were active, 8% fairly active, and 10% inactive, but there was an overrepresentation of students who were active, and this was not representative of all students in the UK (BUCS, 2025). An independent study by a UK university reveals that nearly a third (37%) of people were not getting recommended levels of aerobic activity and nearly a half (56%) were not getting recommended strength activity, showing a significant unmet need (Roberts et al., 2024). Other benefits of physical-activity interventions include enhanced mental wellbeing of students, but the impact depends on intervention design and length (Donnelly, Penny and Kynn, 2024).</a:t>
            </a:r>
          </a:p>
          <a:p>
            <a:pPr marL="0" marR="0" algn="just">
              <a:spcBef>
                <a:spcPts val="0"/>
              </a:spcBef>
              <a:spcAft>
                <a:spcPts val="300"/>
              </a:spcAft>
            </a:pPr>
            <a:r>
              <a:rPr lang="en-US" sz="1700">
                <a:effectLst/>
                <a:latin typeface="Times New Roman" panose="02020603050405020304" pitchFamily="18" charset="0"/>
                <a:ea typeface="MS Mincho" panose="02020609040205080304" pitchFamily="49" charset="-128"/>
              </a:rPr>
              <a:t>Successful interventions already in place include the NHS Couch to 5K app, walking groups and University Sport. Popularly couched as "the Beginner's Guide to Fitness," the Couch to 5K methodology simplifies a challenging objective to much more user-friendly tiers; however, its running-focused design may not be viable for students with disabilities, low fitness, limited time or no access to an outdoor exercise area (NHS, 2025). It is therefore suggested that MoveEqual be offered as a freely available, university-based intervention for students of about 18-30 years of age. It would provide pathways that would be personalised and tailored for walking, beginning running, home-based, wheelchair-compatible and chair assistance. Onboarding would log activity levels, available time, accessibility needs and goals, then suggest 5, 10, or 20 minutes of activity. Access to offline plans, SMS reminders, screen-reader compatibility and large text, captions and easy navigation and multilingual audio would extend access. Campus groups, peer support and wellbeing referrals would link digital Guidance to face-to-face opportunities.</a:t>
            </a:r>
          </a:p>
        </p:txBody>
      </p:sp>
      <p:sp>
        <p:nvSpPr>
          <p:cNvPr id="36" name="TextBox 35">
            <a:extLst>
              <a:ext uri="{FF2B5EF4-FFF2-40B4-BE49-F238E27FC236}">
                <a16:creationId xmlns:a16="http://schemas.microsoft.com/office/drawing/2014/main" id="{9A3E3553-6674-3021-2412-4E7DA7432491}"/>
              </a:ext>
            </a:extLst>
          </p:cNvPr>
          <p:cNvSpPr txBox="1"/>
          <p:nvPr/>
        </p:nvSpPr>
        <p:spPr>
          <a:xfrm>
            <a:off x="808888" y="16197580"/>
            <a:ext cx="9054130" cy="584775"/>
          </a:xfrm>
          <a:prstGeom prst="rect">
            <a:avLst/>
          </a:prstGeom>
          <a:noFill/>
        </p:spPr>
        <p:txBody>
          <a:bodyPr wrap="square" rtlCol="0">
            <a:spAutoFit/>
          </a:bodyPr>
          <a:lstStyle/>
          <a:p>
            <a:r>
              <a:rPr lang="en-US" sz="3200">
                <a:solidFill>
                  <a:schemeClr val="accent1"/>
                </a:solidFill>
                <a:latin typeface="Roboto" panose="02000000000000000000" pitchFamily="2" charset="0"/>
                <a:ea typeface="Roboto" panose="02000000000000000000" pitchFamily="2" charset="0"/>
              </a:rPr>
              <a:t>3. BEHAVIOURAL-CHANGE THEORY</a:t>
            </a:r>
            <a:endParaRPr lang="en-US" sz="3200" dirty="0">
              <a:solidFill>
                <a:schemeClr val="accent1"/>
              </a:solidFill>
              <a:latin typeface="Roboto" panose="02000000000000000000" pitchFamily="2" charset="0"/>
              <a:ea typeface="Roboto" panose="02000000000000000000" pitchFamily="2" charset="0"/>
            </a:endParaRPr>
          </a:p>
        </p:txBody>
      </p:sp>
      <p:sp>
        <p:nvSpPr>
          <p:cNvPr id="78" name="Rectangle 77">
            <a:extLst>
              <a:ext uri="{FF2B5EF4-FFF2-40B4-BE49-F238E27FC236}">
                <a16:creationId xmlns:a16="http://schemas.microsoft.com/office/drawing/2014/main" id="{0BD045E8-0263-BE92-B076-2F84C81C9560}"/>
              </a:ext>
            </a:extLst>
          </p:cNvPr>
          <p:cNvSpPr/>
          <p:nvPr/>
        </p:nvSpPr>
        <p:spPr>
          <a:xfrm>
            <a:off x="12721721" y="3475892"/>
            <a:ext cx="17105817" cy="7215920"/>
          </a:xfrm>
          <a:prstGeom prst="rect">
            <a:avLst/>
          </a:prstGeom>
          <a:solidFill>
            <a:schemeClr val="accent1">
              <a:alpha val="1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TextBox 78">
            <a:extLst>
              <a:ext uri="{FF2B5EF4-FFF2-40B4-BE49-F238E27FC236}">
                <a16:creationId xmlns:a16="http://schemas.microsoft.com/office/drawing/2014/main" id="{4752709A-F5F1-6AFC-BD94-7E66F766A031}"/>
              </a:ext>
            </a:extLst>
          </p:cNvPr>
          <p:cNvSpPr txBox="1"/>
          <p:nvPr/>
        </p:nvSpPr>
        <p:spPr>
          <a:xfrm>
            <a:off x="13082935" y="3669510"/>
            <a:ext cx="11841839" cy="646331"/>
          </a:xfrm>
          <a:prstGeom prst="rect">
            <a:avLst/>
          </a:prstGeom>
          <a:noFill/>
        </p:spPr>
        <p:txBody>
          <a:bodyPr wrap="square" rtlCol="0">
            <a:spAutoFit/>
          </a:bodyPr>
          <a:lstStyle/>
          <a:p>
            <a:r>
              <a:rPr lang="en-US" sz="3600">
                <a:solidFill>
                  <a:schemeClr val="accent1"/>
                </a:solidFill>
                <a:latin typeface="Roboto" panose="02000000000000000000" pitchFamily="2" charset="0"/>
                <a:ea typeface="Roboto" panose="02000000000000000000" pitchFamily="2" charset="0"/>
              </a:rPr>
              <a:t>2. HEALTH-PROMOTION VALUES AND PRINCIPLES</a:t>
            </a:r>
            <a:endParaRPr lang="en-US" sz="3600" dirty="0">
              <a:solidFill>
                <a:schemeClr val="accent1"/>
              </a:solidFill>
              <a:latin typeface="Roboto" panose="02000000000000000000" pitchFamily="2" charset="0"/>
              <a:ea typeface="Roboto" panose="02000000000000000000" pitchFamily="2" charset="0"/>
            </a:endParaRPr>
          </a:p>
        </p:txBody>
      </p:sp>
      <p:sp>
        <p:nvSpPr>
          <p:cNvPr id="80" name="Rectangle 79">
            <a:extLst>
              <a:ext uri="{FF2B5EF4-FFF2-40B4-BE49-F238E27FC236}">
                <a16:creationId xmlns:a16="http://schemas.microsoft.com/office/drawing/2014/main" id="{E529C46F-DB8B-27FD-7AED-7F013C5CC89A}"/>
              </a:ext>
            </a:extLst>
          </p:cNvPr>
          <p:cNvSpPr/>
          <p:nvPr/>
        </p:nvSpPr>
        <p:spPr>
          <a:xfrm>
            <a:off x="12721721" y="11177952"/>
            <a:ext cx="7488863" cy="10070961"/>
          </a:xfrm>
          <a:prstGeom prst="rect">
            <a:avLst/>
          </a:prstGeom>
          <a:solidFill>
            <a:schemeClr val="accent1">
              <a:alpha val="1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TextBox 80">
            <a:extLst>
              <a:ext uri="{FF2B5EF4-FFF2-40B4-BE49-F238E27FC236}">
                <a16:creationId xmlns:a16="http://schemas.microsoft.com/office/drawing/2014/main" id="{A3EC1894-A296-0E14-1C43-2CEB27B89B99}"/>
              </a:ext>
            </a:extLst>
          </p:cNvPr>
          <p:cNvSpPr txBox="1"/>
          <p:nvPr/>
        </p:nvSpPr>
        <p:spPr>
          <a:xfrm>
            <a:off x="13082935" y="11371572"/>
            <a:ext cx="6236411" cy="584775"/>
          </a:xfrm>
          <a:prstGeom prst="rect">
            <a:avLst/>
          </a:prstGeom>
          <a:noFill/>
        </p:spPr>
        <p:txBody>
          <a:bodyPr wrap="square" rtlCol="0">
            <a:spAutoFit/>
          </a:bodyPr>
          <a:lstStyle/>
          <a:p>
            <a:r>
              <a:rPr lang="en-US" sz="3200">
                <a:solidFill>
                  <a:schemeClr val="accent1"/>
                </a:solidFill>
                <a:latin typeface="Roboto" panose="02000000000000000000" pitchFamily="2" charset="0"/>
                <a:ea typeface="Roboto" panose="02000000000000000000" pitchFamily="2" charset="0"/>
              </a:rPr>
              <a:t>4. EXPECTED OUTCOMES</a:t>
            </a:r>
            <a:endParaRPr lang="en-US" sz="3200" dirty="0">
              <a:solidFill>
                <a:schemeClr val="accent1"/>
              </a:solidFill>
              <a:latin typeface="Roboto" panose="02000000000000000000" pitchFamily="2" charset="0"/>
              <a:ea typeface="Roboto" panose="02000000000000000000" pitchFamily="2" charset="0"/>
            </a:endParaRPr>
          </a:p>
        </p:txBody>
      </p:sp>
      <p:sp>
        <p:nvSpPr>
          <p:cNvPr id="82" name="Rectangle 81">
            <a:extLst>
              <a:ext uri="{FF2B5EF4-FFF2-40B4-BE49-F238E27FC236}">
                <a16:creationId xmlns:a16="http://schemas.microsoft.com/office/drawing/2014/main" id="{61132B6E-B296-EA3C-A608-DC7CEBF889A5}"/>
              </a:ext>
            </a:extLst>
          </p:cNvPr>
          <p:cNvSpPr/>
          <p:nvPr/>
        </p:nvSpPr>
        <p:spPr>
          <a:xfrm>
            <a:off x="20693413" y="11216162"/>
            <a:ext cx="9134125" cy="2693482"/>
          </a:xfrm>
          <a:prstGeom prst="rect">
            <a:avLst/>
          </a:prstGeom>
          <a:solidFill>
            <a:schemeClr val="accent1">
              <a:alpha val="1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TextBox 82">
            <a:extLst>
              <a:ext uri="{FF2B5EF4-FFF2-40B4-BE49-F238E27FC236}">
                <a16:creationId xmlns:a16="http://schemas.microsoft.com/office/drawing/2014/main" id="{6D140FF3-605D-538C-3BED-2BE19697C64A}"/>
              </a:ext>
            </a:extLst>
          </p:cNvPr>
          <p:cNvSpPr txBox="1"/>
          <p:nvPr/>
        </p:nvSpPr>
        <p:spPr>
          <a:xfrm>
            <a:off x="21054627" y="11409780"/>
            <a:ext cx="6236411" cy="707886"/>
          </a:xfrm>
          <a:prstGeom prst="rect">
            <a:avLst/>
          </a:prstGeom>
          <a:noFill/>
        </p:spPr>
        <p:txBody>
          <a:bodyPr wrap="square" rtlCol="0">
            <a:spAutoFit/>
          </a:bodyPr>
          <a:lstStyle/>
          <a:p>
            <a:r>
              <a:rPr lang="en-US" sz="4000">
                <a:solidFill>
                  <a:schemeClr val="accent1"/>
                </a:solidFill>
                <a:latin typeface="Roboto" panose="02000000000000000000" pitchFamily="2" charset="0"/>
                <a:ea typeface="Roboto" panose="02000000000000000000" pitchFamily="2" charset="0"/>
              </a:rPr>
              <a:t>5. CONCLUSION</a:t>
            </a:r>
            <a:endParaRPr lang="en-US" sz="4000" dirty="0">
              <a:solidFill>
                <a:schemeClr val="accent1"/>
              </a:solidFill>
              <a:latin typeface="Roboto" panose="02000000000000000000" pitchFamily="2" charset="0"/>
              <a:ea typeface="Roboto" panose="02000000000000000000" pitchFamily="2" charset="0"/>
            </a:endParaRPr>
          </a:p>
        </p:txBody>
      </p:sp>
      <p:sp>
        <p:nvSpPr>
          <p:cNvPr id="87" name="TextBox 86">
            <a:extLst>
              <a:ext uri="{FF2B5EF4-FFF2-40B4-BE49-F238E27FC236}">
                <a16:creationId xmlns:a16="http://schemas.microsoft.com/office/drawing/2014/main" id="{7248E5EF-E9BA-8B2C-D035-1A0B83AD08FE}"/>
              </a:ext>
            </a:extLst>
          </p:cNvPr>
          <p:cNvSpPr txBox="1"/>
          <p:nvPr/>
        </p:nvSpPr>
        <p:spPr>
          <a:xfrm>
            <a:off x="13082934" y="4377396"/>
            <a:ext cx="11740843" cy="3054682"/>
          </a:xfrm>
          <a:prstGeom prst="rect">
            <a:avLst/>
          </a:prstGeom>
          <a:noFill/>
        </p:spPr>
        <p:txBody>
          <a:bodyPr wrap="square">
            <a:spAutoFit/>
          </a:bodyPr>
          <a:lstStyle/>
          <a:p>
            <a:pPr marL="0" marR="0" algn="just">
              <a:spcBef>
                <a:spcPts val="0"/>
              </a:spcBef>
              <a:spcAft>
                <a:spcPts val="300"/>
              </a:spcAft>
            </a:pPr>
            <a:r>
              <a:rPr lang="en-US" sz="1800" b="1">
                <a:effectLst/>
                <a:latin typeface="Times New Roman" panose="02020603050405020304" pitchFamily="18" charset="0"/>
                <a:ea typeface="MS Mincho" panose="02020609040205080304" pitchFamily="49" charset="-128"/>
              </a:rPr>
              <a:t>Informed choice</a:t>
            </a:r>
            <a:r>
              <a:rPr lang="en-US" sz="1800">
                <a:effectLst/>
                <a:latin typeface="Times New Roman" panose="02020603050405020304" pitchFamily="18" charset="0"/>
                <a:ea typeface="MS Mincho" panose="02020609040205080304" pitchFamily="49" charset="-128"/>
              </a:rPr>
              <a:t>: MoveEqual enables students to make health choices instead of just telling them to get moving.</a:t>
            </a:r>
          </a:p>
          <a:p>
            <a:pPr marL="0" marR="0" algn="just">
              <a:spcBef>
                <a:spcPts val="0"/>
              </a:spcBef>
              <a:spcAft>
                <a:spcPts val="300"/>
              </a:spcAft>
            </a:pPr>
            <a:r>
              <a:rPr lang="en-US" sz="1800" b="1">
                <a:effectLst/>
                <a:latin typeface="Times New Roman" panose="02020603050405020304" pitchFamily="18" charset="0"/>
                <a:ea typeface="MS Mincho" panose="02020609040205080304" pitchFamily="49" charset="-128"/>
              </a:rPr>
              <a:t>Equity: </a:t>
            </a:r>
            <a:r>
              <a:rPr lang="en-US" sz="1800">
                <a:effectLst/>
                <a:latin typeface="Times New Roman" panose="02020603050405020304" pitchFamily="18" charset="0"/>
                <a:ea typeface="MS Mincho" panose="02020609040205080304" pitchFamily="49" charset="-128"/>
              </a:rPr>
              <a:t>Low cost and low data access, SMS support, and equipment-free activities provide opportunities for all to participate.</a:t>
            </a:r>
          </a:p>
          <a:p>
            <a:pPr marL="0" marR="0" algn="just">
              <a:spcBef>
                <a:spcPts val="0"/>
              </a:spcBef>
              <a:spcAft>
                <a:spcPts val="300"/>
              </a:spcAft>
            </a:pPr>
            <a:r>
              <a:rPr lang="en-US" sz="1800" b="1">
                <a:effectLst/>
                <a:latin typeface="Times New Roman" panose="02020603050405020304" pitchFamily="18" charset="0"/>
                <a:ea typeface="MS Mincho" panose="02020609040205080304" pitchFamily="49" charset="-128"/>
              </a:rPr>
              <a:t>Empowerment: </a:t>
            </a:r>
            <a:r>
              <a:rPr lang="en-US" sz="1800">
                <a:effectLst/>
                <a:latin typeface="Times New Roman" panose="02020603050405020304" pitchFamily="18" charset="0"/>
                <a:ea typeface="MS Mincho" panose="02020609040205080304" pitchFamily="49" charset="-128"/>
              </a:rPr>
              <a:t>Users choose the goals and activity paths.</a:t>
            </a:r>
          </a:p>
          <a:p>
            <a:pPr marL="0" marR="0" algn="just">
              <a:spcBef>
                <a:spcPts val="0"/>
              </a:spcBef>
              <a:spcAft>
                <a:spcPts val="300"/>
              </a:spcAft>
            </a:pPr>
            <a:r>
              <a:rPr lang="en-US" sz="1800" b="1">
                <a:effectLst/>
                <a:latin typeface="Times New Roman" panose="02020603050405020304" pitchFamily="18" charset="0"/>
                <a:ea typeface="MS Mincho" panose="02020609040205080304" pitchFamily="49" charset="-128"/>
              </a:rPr>
              <a:t>Participation: </a:t>
            </a:r>
            <a:r>
              <a:rPr lang="en-US" sz="1800">
                <a:effectLst/>
                <a:latin typeface="Times New Roman" panose="02020603050405020304" pitchFamily="18" charset="0"/>
                <a:ea typeface="MS Mincho" panose="02020609040205080304" pitchFamily="49" charset="-128"/>
              </a:rPr>
              <a:t>Students, disability representatives and student unions should be involved in co-designing and decision-making. Digital-health co-design is rarely reported, and participation needs to be clearly defined (Kilfoy et al., 2024).</a:t>
            </a:r>
          </a:p>
          <a:p>
            <a:pPr marL="0" marR="0" algn="just">
              <a:spcBef>
                <a:spcPts val="0"/>
              </a:spcBef>
              <a:spcAft>
                <a:spcPts val="300"/>
              </a:spcAft>
            </a:pPr>
            <a:r>
              <a:rPr lang="en-US" sz="1800" b="1">
                <a:effectLst/>
                <a:latin typeface="Times New Roman" panose="02020603050405020304" pitchFamily="18" charset="0"/>
                <a:ea typeface="MS Mincho" panose="02020609040205080304" pitchFamily="49" charset="-128"/>
              </a:rPr>
              <a:t>Accessibility: </a:t>
            </a:r>
            <a:r>
              <a:rPr lang="en-US" sz="1800">
                <a:effectLst/>
                <a:latin typeface="Times New Roman" panose="02020603050405020304" pitchFamily="18" charset="0"/>
                <a:ea typeface="MS Mincho" panose="02020609040205080304" pitchFamily="49" charset="-128"/>
              </a:rPr>
              <a:t>Accessibility should be considered as a measurable requirement, as often e-health accessibility is vaguely defined and not tested (Jonsson et al., 2023).</a:t>
            </a:r>
          </a:p>
          <a:p>
            <a:pPr marL="0" marR="0" algn="just">
              <a:spcBef>
                <a:spcPts val="0"/>
              </a:spcBef>
              <a:spcAft>
                <a:spcPts val="300"/>
              </a:spcAft>
            </a:pPr>
            <a:r>
              <a:rPr lang="en-US" sz="1800" b="1">
                <a:effectLst/>
                <a:latin typeface="Times New Roman" panose="02020603050405020304" pitchFamily="18" charset="0"/>
                <a:ea typeface="MS Mincho" panose="02020609040205080304" pitchFamily="49" charset="-128"/>
              </a:rPr>
              <a:t>Partnership and evaluation: </a:t>
            </a:r>
            <a:r>
              <a:rPr lang="en-US" sz="1800">
                <a:effectLst/>
                <a:latin typeface="Times New Roman" panose="02020603050405020304" pitchFamily="18" charset="0"/>
                <a:ea typeface="MS Mincho" panose="02020609040205080304" pitchFamily="49" charset="-128"/>
              </a:rPr>
              <a:t>Wellbeing teams, exercise professionals and peer networks need to work together, with outcomes measured by disability, income and digital access, but it is not enough to simply be available to be considered equitable (UK Chief Medical Officers, 2026).</a:t>
            </a:r>
          </a:p>
        </p:txBody>
      </p:sp>
      <p:sp>
        <p:nvSpPr>
          <p:cNvPr id="89" name="TextBox 88">
            <a:extLst>
              <a:ext uri="{FF2B5EF4-FFF2-40B4-BE49-F238E27FC236}">
                <a16:creationId xmlns:a16="http://schemas.microsoft.com/office/drawing/2014/main" id="{EE48D742-D008-84AA-99D1-50C4CD86F644}"/>
              </a:ext>
            </a:extLst>
          </p:cNvPr>
          <p:cNvSpPr txBox="1"/>
          <p:nvPr/>
        </p:nvSpPr>
        <p:spPr>
          <a:xfrm>
            <a:off x="19938420" y="7524411"/>
            <a:ext cx="9762275" cy="2862322"/>
          </a:xfrm>
          <a:prstGeom prst="rect">
            <a:avLst/>
          </a:prstGeom>
          <a:noFill/>
        </p:spPr>
        <p:txBody>
          <a:bodyPr wrap="square">
            <a:spAutoFit/>
          </a:bodyPr>
          <a:lstStyle/>
          <a:p>
            <a:pPr marL="0" marR="0" algn="just">
              <a:spcBef>
                <a:spcPts val="0"/>
              </a:spcBef>
              <a:spcAft>
                <a:spcPts val="300"/>
              </a:spcAft>
            </a:pPr>
            <a:r>
              <a:rPr lang="en-US" sz="1800" dirty="0">
                <a:effectLst/>
                <a:latin typeface="Times New Roman" panose="02020603050405020304" pitchFamily="18" charset="0"/>
                <a:ea typeface="MS Mincho" panose="02020609040205080304" pitchFamily="49" charset="-128"/>
              </a:rPr>
              <a:t>In addressing digital-health inequality, the focus should be maintained. There is an observed association between higher deprivation and lower activation of the NHS App and patient portals across England, indicating that availability does not equate to use (Zhang et al., 2023). Device access, connectivity, digital skills and disability, trust and accessible design are also barriers for vulnerable groups as identified in UK evidence (Ali et al., 2023). A review of digital-health services in the UK found that the technology could exacerbate inequality or lessen it, depending on how it's implemented, and whether there is non-digital support (</a:t>
            </a:r>
            <a:r>
              <a:rPr lang="en-US" sz="1800" dirty="0" err="1">
                <a:effectLst/>
                <a:latin typeface="Times New Roman" panose="02020603050405020304" pitchFamily="18" charset="0"/>
                <a:ea typeface="MS Mincho" panose="02020609040205080304" pitchFamily="49" charset="-128"/>
              </a:rPr>
              <a:t>Farre</a:t>
            </a:r>
            <a:r>
              <a:rPr lang="en-US" sz="1800" dirty="0">
                <a:effectLst/>
                <a:latin typeface="Times New Roman" panose="02020603050405020304" pitchFamily="18" charset="0"/>
                <a:ea typeface="MS Mincho" panose="02020609040205080304" pitchFamily="49" charset="-128"/>
              </a:rPr>
              <a:t> et al., 2023). NHS England (2023) consequently suggests that inclusive digital opportunities are not a replacement for home visits but added to them. Although </a:t>
            </a:r>
            <a:r>
              <a:rPr lang="en-US" sz="1800" dirty="0" err="1">
                <a:effectLst/>
                <a:latin typeface="Times New Roman" panose="02020603050405020304" pitchFamily="18" charset="0"/>
                <a:ea typeface="MS Mincho" panose="02020609040205080304" pitchFamily="49" charset="-128"/>
              </a:rPr>
              <a:t>MoveEqual</a:t>
            </a:r>
            <a:r>
              <a:rPr lang="en-US" sz="1800" dirty="0">
                <a:effectLst/>
                <a:latin typeface="Times New Roman" panose="02020603050405020304" pitchFamily="18" charset="0"/>
                <a:ea typeface="MS Mincho" panose="02020609040205080304" pitchFamily="49" charset="-128"/>
              </a:rPr>
              <a:t> can alleviate some inequities, it does not eliminate inequities in access to safe spaces, free time, or institutional assistance (Johannes et al., 2024).</a:t>
            </a:r>
          </a:p>
        </p:txBody>
      </p:sp>
      <p:sp>
        <p:nvSpPr>
          <p:cNvPr id="92" name="TextBox 91">
            <a:extLst>
              <a:ext uri="{FF2B5EF4-FFF2-40B4-BE49-F238E27FC236}">
                <a16:creationId xmlns:a16="http://schemas.microsoft.com/office/drawing/2014/main" id="{444339FA-B340-27B1-9D13-44A652F86804}"/>
              </a:ext>
            </a:extLst>
          </p:cNvPr>
          <p:cNvSpPr txBox="1"/>
          <p:nvPr/>
        </p:nvSpPr>
        <p:spPr>
          <a:xfrm>
            <a:off x="13076907" y="12035375"/>
            <a:ext cx="6778490" cy="2970044"/>
          </a:xfrm>
          <a:prstGeom prst="rect">
            <a:avLst/>
          </a:prstGeom>
          <a:noFill/>
        </p:spPr>
        <p:txBody>
          <a:bodyPr wrap="square">
            <a:spAutoFit/>
          </a:bodyPr>
          <a:lstStyle/>
          <a:p>
            <a:pPr marL="285750" indent="-285750" algn="just">
              <a:buFont typeface="Arial" panose="020B0604020202020204" pitchFamily="34" charset="0"/>
              <a:buChar char="•"/>
            </a:pPr>
            <a:r>
              <a:rPr lang="en-US" sz="1700" i="0">
                <a:solidFill>
                  <a:srgbClr val="000000"/>
                </a:solidFill>
                <a:effectLst/>
                <a:latin typeface="Times New Roman" panose="02020603050405020304" pitchFamily="18" charset="0"/>
                <a:ea typeface="Roboto" panose="02000000000000000000" pitchFamily="2" charset="0"/>
                <a:cs typeface="Times New Roman" panose="02020603050405020304" pitchFamily="18" charset="0"/>
              </a:rPr>
              <a:t>Increased weekly physical-activity minutes and session frequency.</a:t>
            </a:r>
          </a:p>
          <a:p>
            <a:pPr marL="285750" indent="-285750" algn="just">
              <a:buFont typeface="Arial" panose="020B0604020202020204" pitchFamily="34" charset="0"/>
              <a:buChar char="•"/>
            </a:pPr>
            <a:r>
              <a:rPr lang="en-US" sz="1700" i="0">
                <a:solidFill>
                  <a:srgbClr val="000000"/>
                </a:solidFill>
                <a:effectLst/>
                <a:latin typeface="Times New Roman" panose="02020603050405020304" pitchFamily="18" charset="0"/>
                <a:ea typeface="Roboto" panose="02000000000000000000" pitchFamily="2" charset="0"/>
                <a:cs typeface="Times New Roman" panose="02020603050405020304" pitchFamily="18" charset="0"/>
              </a:rPr>
              <a:t>Higher registrations, weekly active use and programme completion.</a:t>
            </a:r>
          </a:p>
          <a:p>
            <a:pPr marL="285750" indent="-285750" algn="just">
              <a:buFont typeface="Arial" panose="020B0604020202020204" pitchFamily="34" charset="0"/>
              <a:buChar char="•"/>
            </a:pPr>
            <a:r>
              <a:rPr lang="en-US" sz="1700" i="0">
                <a:solidFill>
                  <a:srgbClr val="000000"/>
                </a:solidFill>
                <a:effectLst/>
                <a:latin typeface="Times New Roman" panose="02020603050405020304" pitchFamily="18" charset="0"/>
                <a:ea typeface="Roboto" panose="02000000000000000000" pitchFamily="2" charset="0"/>
                <a:cs typeface="Times New Roman" panose="02020603050405020304" pitchFamily="18" charset="0"/>
              </a:rPr>
              <a:t>Improved confidence, motivation, self-efficacy and social support.</a:t>
            </a:r>
          </a:p>
          <a:p>
            <a:pPr marL="285750" indent="-285750" algn="just">
              <a:buFont typeface="Arial" panose="020B0604020202020204" pitchFamily="34" charset="0"/>
              <a:buChar char="•"/>
            </a:pPr>
            <a:r>
              <a:rPr lang="en-US" sz="1700" i="0">
                <a:solidFill>
                  <a:srgbClr val="000000"/>
                </a:solidFill>
                <a:effectLst/>
                <a:latin typeface="Times New Roman" panose="02020603050405020304" pitchFamily="18" charset="0"/>
                <a:ea typeface="Roboto" panose="02000000000000000000" pitchFamily="2" charset="0"/>
                <a:cs typeface="Times New Roman" panose="02020603050405020304" pitchFamily="18" charset="0"/>
              </a:rPr>
              <a:t>Reduced sedentary behaviour and improved student wellbeing outcomes should be tested as evidence is mixed (Donnelly, Penny and Kynn, 2024).</a:t>
            </a:r>
          </a:p>
          <a:p>
            <a:pPr marL="285750" indent="-285750" algn="just">
              <a:buFont typeface="Arial" panose="020B0604020202020204" pitchFamily="34" charset="0"/>
              <a:buChar char="•"/>
            </a:pPr>
            <a:r>
              <a:rPr lang="en-US" sz="1700" i="0">
                <a:solidFill>
                  <a:srgbClr val="000000"/>
                </a:solidFill>
                <a:effectLst/>
                <a:latin typeface="Times New Roman" panose="02020603050405020304" pitchFamily="18" charset="0"/>
                <a:ea typeface="Roboto" panose="02000000000000000000" pitchFamily="2" charset="0"/>
                <a:cs typeface="Times New Roman" panose="02020603050405020304" pitchFamily="18" charset="0"/>
              </a:rPr>
              <a:t>Baseline, Post intervention, 3 and 6 month evaluations completed via App analytics, questionnaires, interviews and activity measures.</a:t>
            </a:r>
          </a:p>
          <a:p>
            <a:pPr marL="285750" indent="-285750" algn="just">
              <a:buFont typeface="Arial" panose="020B0604020202020204" pitchFamily="34" charset="0"/>
              <a:buChar char="•"/>
            </a:pPr>
            <a:r>
              <a:rPr lang="en-US" sz="1700" i="0">
                <a:solidFill>
                  <a:srgbClr val="000000"/>
                </a:solidFill>
                <a:effectLst/>
                <a:latin typeface="Times New Roman" panose="02020603050405020304" pitchFamily="18" charset="0"/>
                <a:ea typeface="Roboto" panose="02000000000000000000" pitchFamily="2" charset="0"/>
                <a:cs typeface="Times New Roman" panose="02020603050405020304" pitchFamily="18" charset="0"/>
              </a:rPr>
              <a:t>Review of disability, income, ethnicity and digital access outcome comparisons and adverse event and inappropriate recommendations monitoring.</a:t>
            </a:r>
            <a:endParaRPr lang="en-US" sz="1700" dirty="0">
              <a:latin typeface="Times New Roman" panose="02020603050405020304" pitchFamily="18" charset="0"/>
              <a:ea typeface="Roboto" panose="02000000000000000000" pitchFamily="2" charset="0"/>
              <a:cs typeface="Times New Roman" panose="02020603050405020304" pitchFamily="18" charset="0"/>
            </a:endParaRPr>
          </a:p>
        </p:txBody>
      </p:sp>
      <p:sp>
        <p:nvSpPr>
          <p:cNvPr id="94" name="TextBox 93">
            <a:extLst>
              <a:ext uri="{FF2B5EF4-FFF2-40B4-BE49-F238E27FC236}">
                <a16:creationId xmlns:a16="http://schemas.microsoft.com/office/drawing/2014/main" id="{A4BF6E72-2FF4-0104-C88A-FDBA89D0E0E4}"/>
              </a:ext>
            </a:extLst>
          </p:cNvPr>
          <p:cNvSpPr txBox="1"/>
          <p:nvPr/>
        </p:nvSpPr>
        <p:spPr>
          <a:xfrm>
            <a:off x="21054627" y="12115619"/>
            <a:ext cx="8646068" cy="1477328"/>
          </a:xfrm>
          <a:prstGeom prst="rect">
            <a:avLst/>
          </a:prstGeom>
          <a:noFill/>
        </p:spPr>
        <p:txBody>
          <a:bodyPr wrap="square">
            <a:spAutoFit/>
          </a:bodyPr>
          <a:lstStyle/>
          <a:p>
            <a:pPr algn="just"/>
            <a:r>
              <a:rPr lang="en-US" sz="1800" i="0">
                <a:solidFill>
                  <a:srgbClr val="000000"/>
                </a:solidFill>
                <a:effectLst/>
                <a:latin typeface="Times New Roman" panose="02020603050405020304" pitchFamily="18" charset="0"/>
                <a:ea typeface="Roboto" panose="02000000000000000000" pitchFamily="2" charset="0"/>
                <a:cs typeface="Times New Roman" panose="02020603050405020304" pitchFamily="18" charset="0"/>
              </a:rPr>
              <a:t>MoveEqual offers a theory-based and scalable solution to student physical inactivity, using accessible design and COM-B principles. It should be part of wider wellbeing programmes at universities, face-to-face staff training, and robust data governance. Effectiveness, equity, acceptability, cost and unintended harms need to be explored and learnt through longer-term research prior to broader implementation, with responsibility.</a:t>
            </a:r>
            <a:endParaRPr lang="en-US" sz="1800" dirty="0">
              <a:latin typeface="Times New Roman" panose="02020603050405020304" pitchFamily="18" charset="0"/>
              <a:ea typeface="Roboto" panose="02000000000000000000" pitchFamily="2" charset="0"/>
              <a:cs typeface="Times New Roman" panose="02020603050405020304" pitchFamily="18" charset="0"/>
            </a:endParaRPr>
          </a:p>
        </p:txBody>
      </p:sp>
      <p:pic>
        <p:nvPicPr>
          <p:cNvPr id="1026" name="Picture 2">
            <a:extLst>
              <a:ext uri="{FF2B5EF4-FFF2-40B4-BE49-F238E27FC236}">
                <a16:creationId xmlns:a16="http://schemas.microsoft.com/office/drawing/2014/main" id="{3E547AFC-C7E0-641D-F6EC-F08E95C7C6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8185" y="542739"/>
            <a:ext cx="4800614" cy="2468887"/>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3" name="Chart 12">
            <a:extLst>
              <a:ext uri="{FF2B5EF4-FFF2-40B4-BE49-F238E27FC236}">
                <a16:creationId xmlns:a16="http://schemas.microsoft.com/office/drawing/2014/main" id="{1FA7D967-1659-A752-31F2-787FCF7DF4EF}"/>
              </a:ext>
            </a:extLst>
          </p:cNvPr>
          <p:cNvGraphicFramePr/>
          <p:nvPr>
            <p:extLst>
              <p:ext uri="{D42A27DB-BD31-4B8C-83A1-F6EECF244321}">
                <p14:modId xmlns:p14="http://schemas.microsoft.com/office/powerpoint/2010/main" val="3772262408"/>
              </p:ext>
            </p:extLst>
          </p:nvPr>
        </p:nvGraphicFramePr>
        <p:xfrm>
          <a:off x="725269" y="9061358"/>
          <a:ext cx="5485032" cy="3223619"/>
        </p:xfrm>
        <a:graphic>
          <a:graphicData uri="http://schemas.openxmlformats.org/drawingml/2006/chart">
            <c:chart xmlns:c="http://schemas.openxmlformats.org/drawingml/2006/chart" xmlns:r="http://schemas.openxmlformats.org/officeDocument/2006/relationships" r:id="rId4"/>
          </a:graphicData>
        </a:graphic>
      </p:graphicFrame>
      <p:sp>
        <p:nvSpPr>
          <p:cNvPr id="31" name="TextBox 30">
            <a:extLst>
              <a:ext uri="{FF2B5EF4-FFF2-40B4-BE49-F238E27FC236}">
                <a16:creationId xmlns:a16="http://schemas.microsoft.com/office/drawing/2014/main" id="{6A49C8D2-4188-3D67-D23B-09EAD5F1F9D4}"/>
              </a:ext>
            </a:extLst>
          </p:cNvPr>
          <p:cNvSpPr txBox="1"/>
          <p:nvPr/>
        </p:nvSpPr>
        <p:spPr>
          <a:xfrm>
            <a:off x="6370757" y="9588551"/>
            <a:ext cx="5725992" cy="2446824"/>
          </a:xfrm>
          <a:prstGeom prst="rect">
            <a:avLst/>
          </a:prstGeom>
          <a:noFill/>
        </p:spPr>
        <p:txBody>
          <a:bodyPr wrap="square">
            <a:spAutoFit/>
          </a:bodyPr>
          <a:lstStyle/>
          <a:p>
            <a:pPr marL="0" marR="0" algn="just">
              <a:spcBef>
                <a:spcPts val="0"/>
              </a:spcBef>
              <a:spcAft>
                <a:spcPts val="300"/>
              </a:spcAft>
            </a:pPr>
            <a:r>
              <a:rPr lang="en-US" sz="1700">
                <a:effectLst/>
                <a:latin typeface="Times New Roman" panose="02020603050405020304" pitchFamily="18" charset="0"/>
                <a:ea typeface="MS Mincho" panose="02020609040205080304" pitchFamily="49" charset="-128"/>
              </a:rPr>
              <a:t>MoveEqual takes the main barriers, say UK university students. Roberts et al. (2024) found that of 284 students who reported barriers, 54.2% reported that they had limited funds, 48.9% were tired, 46.5% had limited time, and 43.3% did not have any motivation. Percentages are not 100 per cent because participants were able to identify multiple barriers. The findings indicate that information cannot induce behaviour change, and an effective intervention must be free, flexible and pertinent to students' context.</a:t>
            </a:r>
          </a:p>
        </p:txBody>
      </p:sp>
      <p:sp>
        <p:nvSpPr>
          <p:cNvPr id="63" name="TextBox 62">
            <a:extLst>
              <a:ext uri="{FF2B5EF4-FFF2-40B4-BE49-F238E27FC236}">
                <a16:creationId xmlns:a16="http://schemas.microsoft.com/office/drawing/2014/main" id="{EA09A074-856D-C8D0-9145-69F266AFF652}"/>
              </a:ext>
            </a:extLst>
          </p:cNvPr>
          <p:cNvSpPr txBox="1"/>
          <p:nvPr/>
        </p:nvSpPr>
        <p:spPr>
          <a:xfrm>
            <a:off x="447675" y="12295443"/>
            <a:ext cx="6187114" cy="430887"/>
          </a:xfrm>
          <a:prstGeom prst="rect">
            <a:avLst/>
          </a:prstGeom>
          <a:noFill/>
        </p:spPr>
        <p:txBody>
          <a:bodyPr wrap="square">
            <a:spAutoFit/>
          </a:bodyPr>
          <a:lstStyle/>
          <a:p>
            <a:r>
              <a:rPr lang="en-US" sz="1100">
                <a:latin typeface="Times New Roman" panose="02020603050405020304" pitchFamily="18" charset="0"/>
                <a:cs typeface="Times New Roman" panose="02020603050405020304" pitchFamily="18" charset="0"/>
              </a:rPr>
              <a:t>Figure 1: Student physical-activity levels among UK higher-education survey respondents, 2024–25.</a:t>
            </a:r>
            <a:br>
              <a:rPr lang="en-US" sz="1100">
                <a:latin typeface="Times New Roman" panose="02020603050405020304" pitchFamily="18" charset="0"/>
                <a:cs typeface="Times New Roman" panose="02020603050405020304" pitchFamily="18" charset="0"/>
              </a:rPr>
            </a:br>
            <a:r>
              <a:rPr lang="en-US" sz="1100">
                <a:latin typeface="Times New Roman" panose="02020603050405020304" pitchFamily="18" charset="0"/>
                <a:cs typeface="Times New Roman" panose="02020603050405020304" pitchFamily="18" charset="0"/>
              </a:rPr>
              <a:t>Source: BUCS (2025).</a:t>
            </a:r>
          </a:p>
        </p:txBody>
      </p:sp>
      <p:pic>
        <p:nvPicPr>
          <p:cNvPr id="65" name="Picture 64">
            <a:extLst>
              <a:ext uri="{FF2B5EF4-FFF2-40B4-BE49-F238E27FC236}">
                <a16:creationId xmlns:a16="http://schemas.microsoft.com/office/drawing/2014/main" id="{BE84337B-8E22-56D7-6401-C6DB1F1BAA6B}"/>
              </a:ext>
            </a:extLst>
          </p:cNvPr>
          <p:cNvPicPr>
            <a:picLocks noChangeAspect="1"/>
          </p:cNvPicPr>
          <p:nvPr/>
        </p:nvPicPr>
        <p:blipFill>
          <a:blip r:embed="rId5"/>
          <a:srcRect t="12459" b="5050"/>
          <a:stretch/>
        </p:blipFill>
        <p:spPr>
          <a:xfrm>
            <a:off x="808888" y="12892871"/>
            <a:ext cx="9054130" cy="3038656"/>
          </a:xfrm>
          <a:prstGeom prst="rect">
            <a:avLst/>
          </a:prstGeom>
        </p:spPr>
      </p:pic>
      <p:sp>
        <p:nvSpPr>
          <p:cNvPr id="69" name="TextBox 68">
            <a:extLst>
              <a:ext uri="{FF2B5EF4-FFF2-40B4-BE49-F238E27FC236}">
                <a16:creationId xmlns:a16="http://schemas.microsoft.com/office/drawing/2014/main" id="{99A5BF7A-DBAD-5CEE-1AB4-44C05A0E64D0}"/>
              </a:ext>
            </a:extLst>
          </p:cNvPr>
          <p:cNvSpPr txBox="1"/>
          <p:nvPr/>
        </p:nvSpPr>
        <p:spPr>
          <a:xfrm>
            <a:off x="9738270" y="13574953"/>
            <a:ext cx="2587329" cy="1015663"/>
          </a:xfrm>
          <a:prstGeom prst="rect">
            <a:avLst/>
          </a:prstGeom>
          <a:noFill/>
        </p:spPr>
        <p:txBody>
          <a:bodyPr wrap="square">
            <a:spAutoFit/>
          </a:bodyPr>
          <a:lstStyle/>
          <a:p>
            <a:r>
              <a:rPr lang="en-US" sz="1200">
                <a:latin typeface="Times New Roman" panose="02020603050405020304" pitchFamily="18" charset="0"/>
                <a:cs typeface="Times New Roman" panose="02020603050405020304" pitchFamily="18" charset="0"/>
              </a:rPr>
              <a:t>Figure 2: Barriers to physical activity among UK university students reporting barriers, n = 284.</a:t>
            </a:r>
            <a:br>
              <a:rPr lang="en-US" sz="1200">
                <a:latin typeface="Times New Roman" panose="02020603050405020304" pitchFamily="18" charset="0"/>
                <a:cs typeface="Times New Roman" panose="02020603050405020304" pitchFamily="18" charset="0"/>
              </a:rPr>
            </a:br>
            <a:r>
              <a:rPr lang="en-US" sz="1200">
                <a:latin typeface="Times New Roman" panose="02020603050405020304" pitchFamily="18" charset="0"/>
                <a:cs typeface="Times New Roman" panose="02020603050405020304" pitchFamily="18" charset="0"/>
              </a:rPr>
              <a:t>Source: Author’s calculations based on Roberts et al. (2024).</a:t>
            </a:r>
          </a:p>
        </p:txBody>
      </p:sp>
      <p:pic>
        <p:nvPicPr>
          <p:cNvPr id="86" name="Picture 85">
            <a:extLst>
              <a:ext uri="{FF2B5EF4-FFF2-40B4-BE49-F238E27FC236}">
                <a16:creationId xmlns:a16="http://schemas.microsoft.com/office/drawing/2014/main" id="{510516AA-8570-2D2C-313E-646C524423F3}"/>
              </a:ext>
            </a:extLst>
          </p:cNvPr>
          <p:cNvPicPr>
            <a:picLocks noChangeAspect="1"/>
          </p:cNvPicPr>
          <p:nvPr/>
        </p:nvPicPr>
        <p:blipFill>
          <a:blip r:embed="rId6">
            <a:extLst>
              <a:ext uri="{28A0092B-C50C-407E-A947-70E740481C1C}">
                <a14:useLocalDpi xmlns:a14="http://schemas.microsoft.com/office/drawing/2010/main" val="0"/>
              </a:ext>
            </a:extLst>
          </a:blip>
          <a:srcRect t="9017" b="9253"/>
          <a:stretch/>
        </p:blipFill>
        <p:spPr>
          <a:xfrm>
            <a:off x="24808207" y="3739562"/>
            <a:ext cx="4343981" cy="3226950"/>
          </a:xfrm>
          <a:prstGeom prst="rect">
            <a:avLst/>
          </a:prstGeom>
        </p:spPr>
      </p:pic>
      <p:sp>
        <p:nvSpPr>
          <p:cNvPr id="91" name="TextBox 90">
            <a:extLst>
              <a:ext uri="{FF2B5EF4-FFF2-40B4-BE49-F238E27FC236}">
                <a16:creationId xmlns:a16="http://schemas.microsoft.com/office/drawing/2014/main" id="{670DB267-C3AC-E442-3F88-51AEB236506B}"/>
              </a:ext>
            </a:extLst>
          </p:cNvPr>
          <p:cNvSpPr txBox="1"/>
          <p:nvPr/>
        </p:nvSpPr>
        <p:spPr>
          <a:xfrm>
            <a:off x="25448749" y="6947462"/>
            <a:ext cx="3806321" cy="469359"/>
          </a:xfrm>
          <a:prstGeom prst="rect">
            <a:avLst/>
          </a:prstGeom>
          <a:noFill/>
        </p:spPr>
        <p:txBody>
          <a:bodyPr wrap="square">
            <a:spAutoFit/>
          </a:bodyPr>
          <a:lstStyle/>
          <a:p>
            <a:pPr marL="0" marR="0" algn="just">
              <a:spcBef>
                <a:spcPts val="0"/>
              </a:spcBef>
              <a:spcAft>
                <a:spcPts val="300"/>
              </a:spcAft>
            </a:pPr>
            <a:r>
              <a:rPr lang="en-US" sz="1100">
                <a:effectLst/>
                <a:latin typeface="Times New Roman" panose="02020603050405020304" pitchFamily="18" charset="0"/>
                <a:ea typeface="MS Mincho" panose="02020609040205080304" pitchFamily="49" charset="-128"/>
              </a:rPr>
              <a:t>Figure 3: Health-promoting values around MoveEqual.</a:t>
            </a:r>
          </a:p>
          <a:p>
            <a:pPr marL="0" marR="0" algn="just">
              <a:spcBef>
                <a:spcPts val="0"/>
              </a:spcBef>
              <a:spcAft>
                <a:spcPts val="300"/>
              </a:spcAft>
            </a:pPr>
            <a:r>
              <a:rPr lang="en-US" sz="1100">
                <a:effectLst/>
                <a:latin typeface="Times New Roman" panose="02020603050405020304" pitchFamily="18" charset="0"/>
                <a:ea typeface="MS Mincho" panose="02020609040205080304" pitchFamily="49" charset="-128"/>
              </a:rPr>
              <a:t>Source: Author's images, based on Kilfoy et al. (2024).</a:t>
            </a:r>
          </a:p>
        </p:txBody>
      </p:sp>
      <p:graphicFrame>
        <p:nvGraphicFramePr>
          <p:cNvPr id="93" name="Table 92">
            <a:extLst>
              <a:ext uri="{FF2B5EF4-FFF2-40B4-BE49-F238E27FC236}">
                <a16:creationId xmlns:a16="http://schemas.microsoft.com/office/drawing/2014/main" id="{2EC068D9-6534-0270-AF77-E675427B7E0B}"/>
              </a:ext>
            </a:extLst>
          </p:cNvPr>
          <p:cNvGraphicFramePr>
            <a:graphicFrameLocks noGrp="1"/>
          </p:cNvGraphicFramePr>
          <p:nvPr>
            <p:extLst>
              <p:ext uri="{D42A27DB-BD31-4B8C-83A1-F6EECF244321}">
                <p14:modId xmlns:p14="http://schemas.microsoft.com/office/powerpoint/2010/main" val="56118506"/>
              </p:ext>
            </p:extLst>
          </p:nvPr>
        </p:nvGraphicFramePr>
        <p:xfrm>
          <a:off x="13118621" y="7465167"/>
          <a:ext cx="6750085" cy="2832396"/>
        </p:xfrm>
        <a:graphic>
          <a:graphicData uri="http://schemas.openxmlformats.org/drawingml/2006/table">
            <a:tbl>
              <a:tblPr>
                <a:tableStyleId>{5940675A-B579-460E-94D1-54222C63F5DA}</a:tableStyleId>
              </a:tblPr>
              <a:tblGrid>
                <a:gridCol w="2619367">
                  <a:extLst>
                    <a:ext uri="{9D8B030D-6E8A-4147-A177-3AD203B41FA5}">
                      <a16:colId xmlns:a16="http://schemas.microsoft.com/office/drawing/2014/main" val="1209223654"/>
                    </a:ext>
                  </a:extLst>
                </a:gridCol>
                <a:gridCol w="4130718">
                  <a:extLst>
                    <a:ext uri="{9D8B030D-6E8A-4147-A177-3AD203B41FA5}">
                      <a16:colId xmlns:a16="http://schemas.microsoft.com/office/drawing/2014/main" val="778798737"/>
                    </a:ext>
                  </a:extLst>
                </a:gridCol>
              </a:tblGrid>
              <a:tr h="285161">
                <a:tc>
                  <a:txBody>
                    <a:bodyPr/>
                    <a:lstStyle/>
                    <a:p>
                      <a:r>
                        <a:rPr lang="en-US" sz="1600" b="1">
                          <a:solidFill>
                            <a:schemeClr val="bg1"/>
                          </a:solidFill>
                          <a:latin typeface="Times New Roman" panose="02020603050405020304" pitchFamily="18" charset="0"/>
                          <a:cs typeface="Times New Roman" panose="02020603050405020304" pitchFamily="18" charset="0"/>
                        </a:rPr>
                        <a:t>Digital inequality</a:t>
                      </a:r>
                    </a:p>
                  </a:txBody>
                  <a:tcPr anchor="ctr">
                    <a:solidFill>
                      <a:srgbClr val="295B73"/>
                    </a:solidFill>
                  </a:tcPr>
                </a:tc>
                <a:tc>
                  <a:txBody>
                    <a:bodyPr/>
                    <a:lstStyle/>
                    <a:p>
                      <a:r>
                        <a:rPr lang="en-US" sz="1600" b="1">
                          <a:solidFill>
                            <a:schemeClr val="bg1"/>
                          </a:solidFill>
                          <a:latin typeface="Times New Roman" panose="02020603050405020304" pitchFamily="18" charset="0"/>
                          <a:cs typeface="Times New Roman" panose="02020603050405020304" pitchFamily="18" charset="0"/>
                        </a:rPr>
                        <a:t>MoveEqual response</a:t>
                      </a:r>
                    </a:p>
                  </a:txBody>
                  <a:tcPr anchor="ctr">
                    <a:solidFill>
                      <a:srgbClr val="295B73"/>
                    </a:solidFill>
                  </a:tcPr>
                </a:tc>
                <a:extLst>
                  <a:ext uri="{0D108BD9-81ED-4DB2-BD59-A6C34878D82A}">
                    <a16:rowId xmlns:a16="http://schemas.microsoft.com/office/drawing/2014/main" val="1805818712"/>
                  </a:ext>
                </a:extLst>
              </a:tr>
              <a:tr h="456639">
                <a:tc>
                  <a:txBody>
                    <a:bodyPr/>
                    <a:lstStyle/>
                    <a:p>
                      <a:r>
                        <a:rPr lang="en-US" sz="1600">
                          <a:latin typeface="Times New Roman" panose="02020603050405020304" pitchFamily="18" charset="0"/>
                          <a:cs typeface="Times New Roman" panose="02020603050405020304" pitchFamily="18" charset="0"/>
                        </a:rPr>
                        <a:t>Device or data costs</a:t>
                      </a:r>
                    </a:p>
                  </a:txBody>
                  <a:tcPr anchor="ctr"/>
                </a:tc>
                <a:tc>
                  <a:txBody>
                    <a:bodyPr/>
                    <a:lstStyle/>
                    <a:p>
                      <a:r>
                        <a:rPr lang="en-US" sz="1600">
                          <a:latin typeface="Times New Roman" panose="02020603050405020304" pitchFamily="18" charset="0"/>
                          <a:cs typeface="Times New Roman" panose="02020603050405020304" pitchFamily="18" charset="0"/>
                        </a:rPr>
                        <a:t>Offline plans, SMS and printable options</a:t>
                      </a:r>
                    </a:p>
                  </a:txBody>
                  <a:tcPr anchor="ctr"/>
                </a:tc>
                <a:extLst>
                  <a:ext uri="{0D108BD9-81ED-4DB2-BD59-A6C34878D82A}">
                    <a16:rowId xmlns:a16="http://schemas.microsoft.com/office/drawing/2014/main" val="3431176111"/>
                  </a:ext>
                </a:extLst>
              </a:tr>
              <a:tr h="456639">
                <a:tc>
                  <a:txBody>
                    <a:bodyPr/>
                    <a:lstStyle/>
                    <a:p>
                      <a:r>
                        <a:rPr lang="en-US" sz="1600">
                          <a:latin typeface="Times New Roman" panose="02020603050405020304" pitchFamily="18" charset="0"/>
                          <a:cs typeface="Times New Roman" panose="02020603050405020304" pitchFamily="18" charset="0"/>
                        </a:rPr>
                        <a:t>Low digital literacy</a:t>
                      </a:r>
                    </a:p>
                  </a:txBody>
                  <a:tcPr anchor="ctr"/>
                </a:tc>
                <a:tc>
                  <a:txBody>
                    <a:bodyPr/>
                    <a:lstStyle/>
                    <a:p>
                      <a:r>
                        <a:rPr lang="en-US" sz="1600">
                          <a:latin typeface="Times New Roman" panose="02020603050405020304" pitchFamily="18" charset="0"/>
                          <a:cs typeface="Times New Roman" panose="02020603050405020304" pitchFamily="18" charset="0"/>
                        </a:rPr>
                        <a:t>Simple navigation and university guidance</a:t>
                      </a:r>
                    </a:p>
                  </a:txBody>
                  <a:tcPr anchor="ctr"/>
                </a:tc>
                <a:extLst>
                  <a:ext uri="{0D108BD9-81ED-4DB2-BD59-A6C34878D82A}">
                    <a16:rowId xmlns:a16="http://schemas.microsoft.com/office/drawing/2014/main" val="45778302"/>
                  </a:ext>
                </a:extLst>
              </a:tr>
              <a:tr h="285161">
                <a:tc>
                  <a:txBody>
                    <a:bodyPr/>
                    <a:lstStyle/>
                    <a:p>
                      <a:r>
                        <a:rPr lang="en-US" sz="1600">
                          <a:latin typeface="Times New Roman" panose="02020603050405020304" pitchFamily="18" charset="0"/>
                          <a:cs typeface="Times New Roman" panose="02020603050405020304" pitchFamily="18" charset="0"/>
                        </a:rPr>
                        <a:t>Disability-related barriers</a:t>
                      </a:r>
                    </a:p>
                  </a:txBody>
                  <a:tcPr anchor="ctr"/>
                </a:tc>
                <a:tc>
                  <a:txBody>
                    <a:bodyPr/>
                    <a:lstStyle/>
                    <a:p>
                      <a:r>
                        <a:rPr lang="en-US" sz="1600">
                          <a:latin typeface="Times New Roman" panose="02020603050405020304" pitchFamily="18" charset="0"/>
                          <a:cs typeface="Times New Roman" panose="02020603050405020304" pitchFamily="18" charset="0"/>
                        </a:rPr>
                        <a:t>Assistive features and adapted activities</a:t>
                      </a:r>
                    </a:p>
                  </a:txBody>
                  <a:tcPr anchor="ctr"/>
                </a:tc>
                <a:extLst>
                  <a:ext uri="{0D108BD9-81ED-4DB2-BD59-A6C34878D82A}">
                    <a16:rowId xmlns:a16="http://schemas.microsoft.com/office/drawing/2014/main" val="3092320459"/>
                  </a:ext>
                </a:extLst>
              </a:tr>
              <a:tr h="285161">
                <a:tc>
                  <a:txBody>
                    <a:bodyPr/>
                    <a:lstStyle/>
                    <a:p>
                      <a:r>
                        <a:rPr lang="en-US" sz="1600">
                          <a:latin typeface="Times New Roman" panose="02020603050405020304" pitchFamily="18" charset="0"/>
                          <a:cs typeface="Times New Roman" panose="02020603050405020304" pitchFamily="18" charset="0"/>
                        </a:rPr>
                        <a:t>Language barriers</a:t>
                      </a:r>
                    </a:p>
                  </a:txBody>
                  <a:tcPr anchor="ctr"/>
                </a:tc>
                <a:tc>
                  <a:txBody>
                    <a:bodyPr/>
                    <a:lstStyle/>
                    <a:p>
                      <a:r>
                        <a:rPr lang="en-US" sz="1600">
                          <a:latin typeface="Times New Roman" panose="02020603050405020304" pitchFamily="18" charset="0"/>
                          <a:cs typeface="Times New Roman" panose="02020603050405020304" pitchFamily="18" charset="0"/>
                        </a:rPr>
                        <a:t>Multilingual text, captions and audio</a:t>
                      </a:r>
                    </a:p>
                  </a:txBody>
                  <a:tcPr anchor="ctr"/>
                </a:tc>
                <a:extLst>
                  <a:ext uri="{0D108BD9-81ED-4DB2-BD59-A6C34878D82A}">
                    <a16:rowId xmlns:a16="http://schemas.microsoft.com/office/drawing/2014/main" val="3246091807"/>
                  </a:ext>
                </a:extLst>
              </a:tr>
              <a:tr h="456639">
                <a:tc>
                  <a:txBody>
                    <a:bodyPr/>
                    <a:lstStyle/>
                    <a:p>
                      <a:r>
                        <a:rPr lang="en-US" sz="1600">
                          <a:latin typeface="Times New Roman" panose="02020603050405020304" pitchFamily="18" charset="0"/>
                          <a:cs typeface="Times New Roman" panose="02020603050405020304" pitchFamily="18" charset="0"/>
                        </a:rPr>
                        <a:t>Privacy concerns</a:t>
                      </a:r>
                    </a:p>
                  </a:txBody>
                  <a:tcPr anchor="ctr"/>
                </a:tc>
                <a:tc>
                  <a:txBody>
                    <a:bodyPr/>
                    <a:lstStyle/>
                    <a:p>
                      <a:r>
                        <a:rPr lang="en-US" sz="1600">
                          <a:latin typeface="Times New Roman" panose="02020603050405020304" pitchFamily="18" charset="0"/>
                          <a:cs typeface="Times New Roman" panose="02020603050405020304" pitchFamily="18" charset="0"/>
                        </a:rPr>
                        <a:t>Data minimisation and transparent consent</a:t>
                      </a:r>
                    </a:p>
                  </a:txBody>
                  <a:tcPr anchor="ctr"/>
                </a:tc>
                <a:extLst>
                  <a:ext uri="{0D108BD9-81ED-4DB2-BD59-A6C34878D82A}">
                    <a16:rowId xmlns:a16="http://schemas.microsoft.com/office/drawing/2014/main" val="3756824290"/>
                  </a:ext>
                </a:extLst>
              </a:tr>
              <a:tr h="456639">
                <a:tc>
                  <a:txBody>
                    <a:bodyPr/>
                    <a:lstStyle/>
                    <a:p>
                      <a:r>
                        <a:rPr lang="en-US" sz="1600">
                          <a:latin typeface="Times New Roman" panose="02020603050405020304" pitchFamily="18" charset="0"/>
                          <a:cs typeface="Times New Roman" panose="02020603050405020304" pitchFamily="18" charset="0"/>
                        </a:rPr>
                        <a:t>Limited safe exercise space</a:t>
                      </a:r>
                    </a:p>
                  </a:txBody>
                  <a:tcPr anchor="ctr"/>
                </a:tc>
                <a:tc>
                  <a:txBody>
                    <a:bodyPr/>
                    <a:lstStyle/>
                    <a:p>
                      <a:r>
                        <a:rPr lang="en-US" sz="1600">
                          <a:latin typeface="Times New Roman" panose="02020603050405020304" pitchFamily="18" charset="0"/>
                          <a:cs typeface="Times New Roman" panose="02020603050405020304" pitchFamily="18" charset="0"/>
                        </a:rPr>
                        <a:t>Home-based and campus-supported options</a:t>
                      </a:r>
                    </a:p>
                  </a:txBody>
                  <a:tcPr anchor="ctr"/>
                </a:tc>
                <a:extLst>
                  <a:ext uri="{0D108BD9-81ED-4DB2-BD59-A6C34878D82A}">
                    <a16:rowId xmlns:a16="http://schemas.microsoft.com/office/drawing/2014/main" val="1998389357"/>
                  </a:ext>
                </a:extLst>
              </a:tr>
            </a:tbl>
          </a:graphicData>
        </a:graphic>
      </p:graphicFrame>
      <p:sp>
        <p:nvSpPr>
          <p:cNvPr id="96" name="TextBox 95">
            <a:extLst>
              <a:ext uri="{FF2B5EF4-FFF2-40B4-BE49-F238E27FC236}">
                <a16:creationId xmlns:a16="http://schemas.microsoft.com/office/drawing/2014/main" id="{E52B5614-B3B4-B376-5922-9CE990599A0C}"/>
              </a:ext>
            </a:extLst>
          </p:cNvPr>
          <p:cNvSpPr txBox="1"/>
          <p:nvPr/>
        </p:nvSpPr>
        <p:spPr>
          <a:xfrm>
            <a:off x="14014809" y="10356188"/>
            <a:ext cx="3923044" cy="276999"/>
          </a:xfrm>
          <a:prstGeom prst="rect">
            <a:avLst/>
          </a:prstGeom>
          <a:noFill/>
        </p:spPr>
        <p:txBody>
          <a:bodyPr wrap="square">
            <a:spAutoFit/>
          </a:bodyPr>
          <a:lstStyle/>
          <a:p>
            <a:r>
              <a:rPr lang="en-US" sz="1200">
                <a:latin typeface="Times New Roman" panose="02020603050405020304" pitchFamily="18" charset="0"/>
                <a:cs typeface="Times New Roman" panose="02020603050405020304" pitchFamily="18" charset="0"/>
              </a:rPr>
              <a:t>Table 1: Digital inequality and MoveEqual responses</a:t>
            </a:r>
          </a:p>
        </p:txBody>
      </p:sp>
      <p:sp>
        <p:nvSpPr>
          <p:cNvPr id="98" name="TextBox 97">
            <a:extLst>
              <a:ext uri="{FF2B5EF4-FFF2-40B4-BE49-F238E27FC236}">
                <a16:creationId xmlns:a16="http://schemas.microsoft.com/office/drawing/2014/main" id="{D4FE40F7-CA76-AF28-FDB8-5CD4C7B6657E}"/>
              </a:ext>
            </a:extLst>
          </p:cNvPr>
          <p:cNvSpPr txBox="1"/>
          <p:nvPr/>
        </p:nvSpPr>
        <p:spPr>
          <a:xfrm>
            <a:off x="808888" y="16762434"/>
            <a:ext cx="11430004" cy="1923604"/>
          </a:xfrm>
          <a:prstGeom prst="rect">
            <a:avLst/>
          </a:prstGeom>
          <a:noFill/>
        </p:spPr>
        <p:txBody>
          <a:bodyPr wrap="square">
            <a:spAutoFit/>
          </a:bodyPr>
          <a:lstStyle/>
          <a:p>
            <a:pPr marL="0" marR="0" algn="just">
              <a:spcBef>
                <a:spcPts val="0"/>
              </a:spcBef>
              <a:spcAft>
                <a:spcPts val="300"/>
              </a:spcAft>
            </a:pPr>
            <a:r>
              <a:rPr lang="en-US" sz="1700">
                <a:effectLst/>
                <a:latin typeface="Times New Roman" panose="02020603050405020304" pitchFamily="18" charset="0"/>
                <a:ea typeface="MS Mincho" panose="02020609040205080304" pitchFamily="49" charset="-128"/>
              </a:rPr>
              <a:t>MoveEqual is grounded in the COM-B model, which states that behaviour is the result of capability, opportunity and motivation. Capacity building would be achieved through clear instructions, learner pathways, and modified exercise and safety information. Physical opportunitisation would be extended during free, short and equipment-free activities, while peer groups would extend social opportunities. Personalised goals and progress review would help reflect motivation; reminders, feedback and repeated achievable activity would reinforce automatic motivation. Using systematic review with COM-B, environmental context, social influences and goals were identified as key targets for interventions for university students to be physically active (Brown et al., 2024).</a:t>
            </a:r>
          </a:p>
        </p:txBody>
      </p:sp>
      <p:sp>
        <p:nvSpPr>
          <p:cNvPr id="100" name="TextBox 99">
            <a:extLst>
              <a:ext uri="{FF2B5EF4-FFF2-40B4-BE49-F238E27FC236}">
                <a16:creationId xmlns:a16="http://schemas.microsoft.com/office/drawing/2014/main" id="{43C85B69-5E1D-D06E-091E-E3ADEA1ECBE8}"/>
              </a:ext>
            </a:extLst>
          </p:cNvPr>
          <p:cNvSpPr txBox="1"/>
          <p:nvPr/>
        </p:nvSpPr>
        <p:spPr>
          <a:xfrm>
            <a:off x="903087" y="20483805"/>
            <a:ext cx="4762500" cy="430887"/>
          </a:xfrm>
          <a:prstGeom prst="rect">
            <a:avLst/>
          </a:prstGeom>
          <a:noFill/>
        </p:spPr>
        <p:txBody>
          <a:bodyPr wrap="square">
            <a:spAutoFit/>
          </a:bodyPr>
          <a:lstStyle/>
          <a:p>
            <a:r>
              <a:rPr lang="en-US" sz="1100">
                <a:latin typeface="Times New Roman" panose="02020603050405020304" pitchFamily="18" charset="0"/>
                <a:cs typeface="Times New Roman" panose="02020603050405020304" pitchFamily="18" charset="0"/>
              </a:rPr>
              <a:t>Figure 4: MoveEqual COM-B-informed behaviour-change pathway.</a:t>
            </a:r>
            <a:br>
              <a:rPr lang="en-US" sz="1100">
                <a:latin typeface="Times New Roman" panose="02020603050405020304" pitchFamily="18" charset="0"/>
                <a:cs typeface="Times New Roman" panose="02020603050405020304" pitchFamily="18" charset="0"/>
              </a:rPr>
            </a:br>
            <a:r>
              <a:rPr lang="en-US" sz="1100">
                <a:latin typeface="Times New Roman" panose="02020603050405020304" pitchFamily="18" charset="0"/>
                <a:cs typeface="Times New Roman" panose="02020603050405020304" pitchFamily="18" charset="0"/>
              </a:rPr>
              <a:t>Source: Author’s design informed by Brown et al. (2024).</a:t>
            </a:r>
          </a:p>
        </p:txBody>
      </p:sp>
      <p:pic>
        <p:nvPicPr>
          <p:cNvPr id="103" name="Picture 102">
            <a:extLst>
              <a:ext uri="{FF2B5EF4-FFF2-40B4-BE49-F238E27FC236}">
                <a16:creationId xmlns:a16="http://schemas.microsoft.com/office/drawing/2014/main" id="{EBA2BDA6-FCF1-FBD4-7E5F-1130B3A6AB9B}"/>
              </a:ext>
            </a:extLst>
          </p:cNvPr>
          <p:cNvPicPr>
            <a:picLocks noChangeAspect="1"/>
          </p:cNvPicPr>
          <p:nvPr/>
        </p:nvPicPr>
        <p:blipFill>
          <a:blip r:embed="rId7">
            <a:extLst>
              <a:ext uri="{28A0092B-C50C-407E-A947-70E740481C1C}">
                <a14:useLocalDpi xmlns:a14="http://schemas.microsoft.com/office/drawing/2010/main" val="0"/>
              </a:ext>
            </a:extLst>
          </a:blip>
          <a:srcRect t="36963" b="15848"/>
          <a:stretch/>
        </p:blipFill>
        <p:spPr>
          <a:xfrm>
            <a:off x="800523" y="18871261"/>
            <a:ext cx="5079351" cy="1284433"/>
          </a:xfrm>
          <a:prstGeom prst="rect">
            <a:avLst/>
          </a:prstGeom>
        </p:spPr>
      </p:pic>
      <p:sp>
        <p:nvSpPr>
          <p:cNvPr id="104" name="TextBox 103">
            <a:extLst>
              <a:ext uri="{FF2B5EF4-FFF2-40B4-BE49-F238E27FC236}">
                <a16:creationId xmlns:a16="http://schemas.microsoft.com/office/drawing/2014/main" id="{E5A1FF43-C7D3-6C1E-ABA2-734B6A03A6F9}"/>
              </a:ext>
            </a:extLst>
          </p:cNvPr>
          <p:cNvSpPr txBox="1"/>
          <p:nvPr/>
        </p:nvSpPr>
        <p:spPr>
          <a:xfrm>
            <a:off x="6061710" y="18684599"/>
            <a:ext cx="6177182" cy="2308324"/>
          </a:xfrm>
          <a:prstGeom prst="rect">
            <a:avLst/>
          </a:prstGeom>
          <a:noFill/>
        </p:spPr>
        <p:txBody>
          <a:bodyPr wrap="square">
            <a:spAutoFit/>
          </a:bodyPr>
          <a:lstStyle/>
          <a:p>
            <a:pPr marL="0" marR="0" algn="just">
              <a:spcBef>
                <a:spcPts val="0"/>
              </a:spcBef>
              <a:spcAft>
                <a:spcPts val="300"/>
              </a:spcAft>
            </a:pPr>
            <a:r>
              <a:rPr lang="en-US" sz="1600">
                <a:effectLst/>
                <a:latin typeface="Times New Roman" panose="02020603050405020304" pitchFamily="18" charset="0"/>
                <a:ea typeface="MS Mincho" panose="02020609040205080304" pitchFamily="49" charset="-128"/>
              </a:rPr>
              <a:t>The roadmap is assessment, individualised goal, action prompt, action, feedback and revised goal. But theory-based design doesn't ensure engagement. App messages are less meaningful for the students when they do not follow the schedules, and they are stressed or have their own reasons for exercising (Figueroa et al., 2024). Reminders, rewards and social support can help (evidence is variable/low certainty; Grady et al., 2023). Users should thus manage the timing, amount, and content of messages, and goals should consequently be adapted on the basis of experience.</a:t>
            </a:r>
          </a:p>
        </p:txBody>
      </p:sp>
      <p:sp>
        <p:nvSpPr>
          <p:cNvPr id="107" name="TextBox 106">
            <a:extLst>
              <a:ext uri="{FF2B5EF4-FFF2-40B4-BE49-F238E27FC236}">
                <a16:creationId xmlns:a16="http://schemas.microsoft.com/office/drawing/2014/main" id="{35F4B512-A6D2-CBD0-E3C8-76CAFB5A3000}"/>
              </a:ext>
            </a:extLst>
          </p:cNvPr>
          <p:cNvSpPr txBox="1"/>
          <p:nvPr/>
        </p:nvSpPr>
        <p:spPr>
          <a:xfrm>
            <a:off x="13255131" y="15084447"/>
            <a:ext cx="4137519" cy="338554"/>
          </a:xfrm>
          <a:prstGeom prst="rect">
            <a:avLst/>
          </a:prstGeom>
          <a:noFill/>
        </p:spPr>
        <p:txBody>
          <a:bodyPr wrap="square">
            <a:spAutoFit/>
          </a:bodyPr>
          <a:lstStyle/>
          <a:p>
            <a:r>
              <a:rPr lang="en-US" sz="1600">
                <a:latin typeface="Times New Roman" panose="02020603050405020304" pitchFamily="18" charset="0"/>
                <a:cs typeface="Times New Roman" panose="02020603050405020304" pitchFamily="18" charset="0"/>
              </a:rPr>
              <a:t>Table 2: Risks and mitigation</a:t>
            </a:r>
          </a:p>
        </p:txBody>
      </p:sp>
      <p:graphicFrame>
        <p:nvGraphicFramePr>
          <p:cNvPr id="108" name="Table 107">
            <a:extLst>
              <a:ext uri="{FF2B5EF4-FFF2-40B4-BE49-F238E27FC236}">
                <a16:creationId xmlns:a16="http://schemas.microsoft.com/office/drawing/2014/main" id="{D44B99D2-F75C-8A9D-D21F-9613306073BC}"/>
              </a:ext>
            </a:extLst>
          </p:cNvPr>
          <p:cNvGraphicFramePr>
            <a:graphicFrameLocks noGrp="1"/>
          </p:cNvGraphicFramePr>
          <p:nvPr>
            <p:extLst>
              <p:ext uri="{D42A27DB-BD31-4B8C-83A1-F6EECF244321}">
                <p14:modId xmlns:p14="http://schemas.microsoft.com/office/powerpoint/2010/main" val="4110700778"/>
              </p:ext>
            </p:extLst>
          </p:nvPr>
        </p:nvGraphicFramePr>
        <p:xfrm>
          <a:off x="13187095" y="15491560"/>
          <a:ext cx="6819800" cy="2590800"/>
        </p:xfrm>
        <a:graphic>
          <a:graphicData uri="http://schemas.openxmlformats.org/drawingml/2006/table">
            <a:tbl>
              <a:tblPr>
                <a:tableStyleId>{5940675A-B579-460E-94D1-54222C63F5DA}</a:tableStyleId>
              </a:tblPr>
              <a:tblGrid>
                <a:gridCol w="2894734">
                  <a:extLst>
                    <a:ext uri="{9D8B030D-6E8A-4147-A177-3AD203B41FA5}">
                      <a16:colId xmlns:a16="http://schemas.microsoft.com/office/drawing/2014/main" val="3091851126"/>
                    </a:ext>
                  </a:extLst>
                </a:gridCol>
                <a:gridCol w="3925066">
                  <a:extLst>
                    <a:ext uri="{9D8B030D-6E8A-4147-A177-3AD203B41FA5}">
                      <a16:colId xmlns:a16="http://schemas.microsoft.com/office/drawing/2014/main" val="27880356"/>
                    </a:ext>
                  </a:extLst>
                </a:gridCol>
              </a:tblGrid>
              <a:tr h="253355">
                <a:tc>
                  <a:txBody>
                    <a:bodyPr/>
                    <a:lstStyle/>
                    <a:p>
                      <a:r>
                        <a:rPr lang="en-US" sz="1600" b="1">
                          <a:solidFill>
                            <a:schemeClr val="bg1"/>
                          </a:solidFill>
                          <a:latin typeface="Times New Roman" panose="02020603050405020304" pitchFamily="18" charset="0"/>
                          <a:cs typeface="Times New Roman" panose="02020603050405020304" pitchFamily="18" charset="0"/>
                        </a:rPr>
                        <a:t>Risk</a:t>
                      </a:r>
                    </a:p>
                  </a:txBody>
                  <a:tcPr anchor="ctr">
                    <a:solidFill>
                      <a:srgbClr val="295B73"/>
                    </a:solidFill>
                  </a:tcPr>
                </a:tc>
                <a:tc>
                  <a:txBody>
                    <a:bodyPr/>
                    <a:lstStyle/>
                    <a:p>
                      <a:r>
                        <a:rPr lang="en-US" sz="1600" b="1">
                          <a:solidFill>
                            <a:schemeClr val="bg1"/>
                          </a:solidFill>
                          <a:latin typeface="Times New Roman" panose="02020603050405020304" pitchFamily="18" charset="0"/>
                          <a:cs typeface="Times New Roman" panose="02020603050405020304" pitchFamily="18" charset="0"/>
                        </a:rPr>
                        <a:t>Mitigation</a:t>
                      </a:r>
                    </a:p>
                  </a:txBody>
                  <a:tcPr anchor="ctr">
                    <a:solidFill>
                      <a:srgbClr val="295B73"/>
                    </a:solidFill>
                  </a:tcPr>
                </a:tc>
                <a:extLst>
                  <a:ext uri="{0D108BD9-81ED-4DB2-BD59-A6C34878D82A}">
                    <a16:rowId xmlns:a16="http://schemas.microsoft.com/office/drawing/2014/main" val="1537156741"/>
                  </a:ext>
                </a:extLst>
              </a:tr>
              <a:tr h="476727">
                <a:tc>
                  <a:txBody>
                    <a:bodyPr/>
                    <a:lstStyle/>
                    <a:p>
                      <a:r>
                        <a:rPr lang="en-US" sz="1600">
                          <a:latin typeface="Times New Roman" panose="02020603050405020304" pitchFamily="18" charset="0"/>
                          <a:cs typeface="Times New Roman" panose="02020603050405020304" pitchFamily="18" charset="0"/>
                        </a:rPr>
                        <a:t>Privacy or data misuse</a:t>
                      </a:r>
                    </a:p>
                  </a:txBody>
                  <a:tcPr anchor="ctr"/>
                </a:tc>
                <a:tc>
                  <a:txBody>
                    <a:bodyPr/>
                    <a:lstStyle/>
                    <a:p>
                      <a:r>
                        <a:rPr lang="en-US" sz="1600">
                          <a:latin typeface="Times New Roman" panose="02020603050405020304" pitchFamily="18" charset="0"/>
                          <a:cs typeface="Times New Roman" panose="02020603050405020304" pitchFamily="18" charset="0"/>
                        </a:rPr>
                        <a:t>Minimal data collection, explicit consent and secure storage</a:t>
                      </a:r>
                    </a:p>
                  </a:txBody>
                  <a:tcPr anchor="ctr"/>
                </a:tc>
                <a:extLst>
                  <a:ext uri="{0D108BD9-81ED-4DB2-BD59-A6C34878D82A}">
                    <a16:rowId xmlns:a16="http://schemas.microsoft.com/office/drawing/2014/main" val="2583673773"/>
                  </a:ext>
                </a:extLst>
              </a:tr>
              <a:tr h="253355">
                <a:tc>
                  <a:txBody>
                    <a:bodyPr/>
                    <a:lstStyle/>
                    <a:p>
                      <a:r>
                        <a:rPr lang="en-US" sz="1600">
                          <a:latin typeface="Times New Roman" panose="02020603050405020304" pitchFamily="18" charset="0"/>
                          <a:cs typeface="Times New Roman" panose="02020603050405020304" pitchFamily="18" charset="0"/>
                        </a:rPr>
                        <a:t>Unsuitable exercise plans</a:t>
                      </a:r>
                    </a:p>
                  </a:txBody>
                  <a:tcPr anchor="ctr"/>
                </a:tc>
                <a:tc>
                  <a:txBody>
                    <a:bodyPr/>
                    <a:lstStyle/>
                    <a:p>
                      <a:r>
                        <a:rPr lang="en-US" sz="1600">
                          <a:latin typeface="Times New Roman" panose="02020603050405020304" pitchFamily="18" charset="0"/>
                          <a:cs typeface="Times New Roman" panose="02020603050405020304" pitchFamily="18" charset="0"/>
                        </a:rPr>
                        <a:t>Health screening and professional review</a:t>
                      </a:r>
                    </a:p>
                  </a:txBody>
                  <a:tcPr anchor="ctr"/>
                </a:tc>
                <a:extLst>
                  <a:ext uri="{0D108BD9-81ED-4DB2-BD59-A6C34878D82A}">
                    <a16:rowId xmlns:a16="http://schemas.microsoft.com/office/drawing/2014/main" val="3555793933"/>
                  </a:ext>
                </a:extLst>
              </a:tr>
              <a:tr h="253355">
                <a:tc>
                  <a:txBody>
                    <a:bodyPr/>
                    <a:lstStyle/>
                    <a:p>
                      <a:r>
                        <a:rPr lang="en-US" sz="1600">
                          <a:latin typeface="Times New Roman" panose="02020603050405020304" pitchFamily="18" charset="0"/>
                          <a:cs typeface="Times New Roman" panose="02020603050405020304" pitchFamily="18" charset="0"/>
                        </a:rPr>
                        <a:t>Notification fatigue</a:t>
                      </a:r>
                    </a:p>
                  </a:txBody>
                  <a:tcPr anchor="ctr"/>
                </a:tc>
                <a:tc>
                  <a:txBody>
                    <a:bodyPr/>
                    <a:lstStyle/>
                    <a:p>
                      <a:r>
                        <a:rPr lang="en-US" sz="1600">
                          <a:latin typeface="Times New Roman" panose="02020603050405020304" pitchFamily="18" charset="0"/>
                          <a:cs typeface="Times New Roman" panose="02020603050405020304" pitchFamily="18" charset="0"/>
                        </a:rPr>
                        <a:t>User-controlled timing and frequency</a:t>
                      </a:r>
                    </a:p>
                  </a:txBody>
                  <a:tcPr anchor="ctr"/>
                </a:tc>
                <a:extLst>
                  <a:ext uri="{0D108BD9-81ED-4DB2-BD59-A6C34878D82A}">
                    <a16:rowId xmlns:a16="http://schemas.microsoft.com/office/drawing/2014/main" val="3310750657"/>
                  </a:ext>
                </a:extLst>
              </a:tr>
              <a:tr h="253355">
                <a:tc>
                  <a:txBody>
                    <a:bodyPr/>
                    <a:lstStyle/>
                    <a:p>
                      <a:r>
                        <a:rPr lang="en-US" sz="1600">
                          <a:latin typeface="Times New Roman" panose="02020603050405020304" pitchFamily="18" charset="0"/>
                          <a:cs typeface="Times New Roman" panose="02020603050405020304" pitchFamily="18" charset="0"/>
                        </a:rPr>
                        <a:t>Low long-term engagement</a:t>
                      </a:r>
                    </a:p>
                  </a:txBody>
                  <a:tcPr anchor="ctr"/>
                </a:tc>
                <a:tc>
                  <a:txBody>
                    <a:bodyPr/>
                    <a:lstStyle/>
                    <a:p>
                      <a:r>
                        <a:rPr lang="en-US" sz="1600">
                          <a:latin typeface="Times New Roman" panose="02020603050405020304" pitchFamily="18" charset="0"/>
                          <a:cs typeface="Times New Roman" panose="02020603050405020304" pitchFamily="18" charset="0"/>
                        </a:rPr>
                        <a:t>Goal revision, peer support and follow-up</a:t>
                      </a:r>
                    </a:p>
                  </a:txBody>
                  <a:tcPr anchor="ctr"/>
                </a:tc>
                <a:extLst>
                  <a:ext uri="{0D108BD9-81ED-4DB2-BD59-A6C34878D82A}">
                    <a16:rowId xmlns:a16="http://schemas.microsoft.com/office/drawing/2014/main" val="2110551173"/>
                  </a:ext>
                </a:extLst>
              </a:tr>
              <a:tr h="253355">
                <a:tc>
                  <a:txBody>
                    <a:bodyPr/>
                    <a:lstStyle/>
                    <a:p>
                      <a:r>
                        <a:rPr lang="en-US" sz="1600">
                          <a:latin typeface="Times New Roman" panose="02020603050405020304" pitchFamily="18" charset="0"/>
                          <a:cs typeface="Times New Roman" panose="02020603050405020304" pitchFamily="18" charset="0"/>
                        </a:rPr>
                        <a:t>Digital exclusion</a:t>
                      </a:r>
                    </a:p>
                  </a:txBody>
                  <a:tcPr anchor="ctr"/>
                </a:tc>
                <a:tc>
                  <a:txBody>
                    <a:bodyPr/>
                    <a:lstStyle/>
                    <a:p>
                      <a:r>
                        <a:rPr lang="en-US" sz="1600">
                          <a:latin typeface="Times New Roman" panose="02020603050405020304" pitchFamily="18" charset="0"/>
                          <a:cs typeface="Times New Roman" panose="02020603050405020304" pitchFamily="18" charset="0"/>
                        </a:rPr>
                        <a:t>SMS, offline and printable alternatives</a:t>
                      </a:r>
                    </a:p>
                  </a:txBody>
                  <a:tcPr anchor="ctr"/>
                </a:tc>
                <a:extLst>
                  <a:ext uri="{0D108BD9-81ED-4DB2-BD59-A6C34878D82A}">
                    <a16:rowId xmlns:a16="http://schemas.microsoft.com/office/drawing/2014/main" val="668218749"/>
                  </a:ext>
                </a:extLst>
              </a:tr>
              <a:tr h="253355">
                <a:tc>
                  <a:txBody>
                    <a:bodyPr/>
                    <a:lstStyle/>
                    <a:p>
                      <a:r>
                        <a:rPr lang="en-US" sz="1600">
                          <a:latin typeface="Times New Roman" panose="02020603050405020304" pitchFamily="18" charset="0"/>
                          <a:cs typeface="Times New Roman" panose="02020603050405020304" pitchFamily="18" charset="0"/>
                        </a:rPr>
                        <a:t>Unequal university resources</a:t>
                      </a:r>
                    </a:p>
                  </a:txBody>
                  <a:tcPr anchor="ctr"/>
                </a:tc>
                <a:tc>
                  <a:txBody>
                    <a:bodyPr/>
                    <a:lstStyle/>
                    <a:p>
                      <a:r>
                        <a:rPr lang="en-US" sz="1600">
                          <a:latin typeface="Times New Roman" panose="02020603050405020304" pitchFamily="18" charset="0"/>
                          <a:cs typeface="Times New Roman" panose="02020603050405020304" pitchFamily="18" charset="0"/>
                        </a:rPr>
                        <a:t>Pilot testing before wider implementation</a:t>
                      </a:r>
                    </a:p>
                  </a:txBody>
                  <a:tcPr anchor="ctr"/>
                </a:tc>
                <a:extLst>
                  <a:ext uri="{0D108BD9-81ED-4DB2-BD59-A6C34878D82A}">
                    <a16:rowId xmlns:a16="http://schemas.microsoft.com/office/drawing/2014/main" val="1929879879"/>
                  </a:ext>
                </a:extLst>
              </a:tr>
            </a:tbl>
          </a:graphicData>
        </a:graphic>
      </p:graphicFrame>
      <p:sp>
        <p:nvSpPr>
          <p:cNvPr id="110" name="TextBox 109">
            <a:extLst>
              <a:ext uri="{FF2B5EF4-FFF2-40B4-BE49-F238E27FC236}">
                <a16:creationId xmlns:a16="http://schemas.microsoft.com/office/drawing/2014/main" id="{A5C3909C-CA7D-2A79-F902-E36A501772B7}"/>
              </a:ext>
            </a:extLst>
          </p:cNvPr>
          <p:cNvSpPr txBox="1"/>
          <p:nvPr/>
        </p:nvSpPr>
        <p:spPr>
          <a:xfrm>
            <a:off x="13076907" y="18360856"/>
            <a:ext cx="6929988" cy="1400383"/>
          </a:xfrm>
          <a:prstGeom prst="rect">
            <a:avLst/>
          </a:prstGeom>
          <a:noFill/>
        </p:spPr>
        <p:txBody>
          <a:bodyPr wrap="square">
            <a:spAutoFit/>
          </a:bodyPr>
          <a:lstStyle/>
          <a:p>
            <a:pPr algn="just"/>
            <a:r>
              <a:rPr lang="en-US" sz="1700">
                <a:latin typeface="Times New Roman" panose="02020603050405020304" pitchFamily="18" charset="0"/>
                <a:cs typeface="Times New Roman" panose="02020603050405020304" pitchFamily="18" charset="0"/>
              </a:rPr>
              <a:t>Implementing the pilot in one or two universities should be done before the wider implementation. Regular review of engagement, testing, ongoing co-design and reporting of adverse events on a monthly basis would facilitate prompt improvement; and referral pathways would be clear and signpost students needing professional assessment (Evans et al., 2023).</a:t>
            </a:r>
          </a:p>
        </p:txBody>
      </p:sp>
      <p:sp>
        <p:nvSpPr>
          <p:cNvPr id="111" name="Rectangle 110">
            <a:extLst>
              <a:ext uri="{FF2B5EF4-FFF2-40B4-BE49-F238E27FC236}">
                <a16:creationId xmlns:a16="http://schemas.microsoft.com/office/drawing/2014/main" id="{EA65B7B4-D826-B17A-2472-5200D928086C}"/>
              </a:ext>
            </a:extLst>
          </p:cNvPr>
          <p:cNvSpPr/>
          <p:nvPr/>
        </p:nvSpPr>
        <p:spPr>
          <a:xfrm>
            <a:off x="20675958" y="14163382"/>
            <a:ext cx="9134125" cy="7085532"/>
          </a:xfrm>
          <a:prstGeom prst="rect">
            <a:avLst/>
          </a:prstGeom>
          <a:solidFill>
            <a:schemeClr val="accent1">
              <a:alpha val="1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TextBox 111">
            <a:extLst>
              <a:ext uri="{FF2B5EF4-FFF2-40B4-BE49-F238E27FC236}">
                <a16:creationId xmlns:a16="http://schemas.microsoft.com/office/drawing/2014/main" id="{8BDB558A-735B-350E-7EA8-ADF8AB2A222F}"/>
              </a:ext>
            </a:extLst>
          </p:cNvPr>
          <p:cNvSpPr txBox="1"/>
          <p:nvPr/>
        </p:nvSpPr>
        <p:spPr>
          <a:xfrm>
            <a:off x="21054626" y="14236673"/>
            <a:ext cx="6236411" cy="707886"/>
          </a:xfrm>
          <a:prstGeom prst="rect">
            <a:avLst/>
          </a:prstGeom>
          <a:noFill/>
        </p:spPr>
        <p:txBody>
          <a:bodyPr wrap="square" rtlCol="0">
            <a:spAutoFit/>
          </a:bodyPr>
          <a:lstStyle/>
          <a:p>
            <a:r>
              <a:rPr lang="en-US" sz="4000">
                <a:solidFill>
                  <a:schemeClr val="accent1"/>
                </a:solidFill>
                <a:latin typeface="Roboto" panose="02000000000000000000" pitchFamily="2" charset="0"/>
                <a:ea typeface="Roboto" panose="02000000000000000000" pitchFamily="2" charset="0"/>
              </a:rPr>
              <a:t>6. REFERENCES</a:t>
            </a:r>
            <a:endParaRPr lang="en-US" sz="4000" dirty="0">
              <a:solidFill>
                <a:schemeClr val="accent1"/>
              </a:solidFill>
              <a:latin typeface="Roboto" panose="02000000000000000000" pitchFamily="2" charset="0"/>
              <a:ea typeface="Roboto" panose="02000000000000000000" pitchFamily="2" charset="0"/>
            </a:endParaRPr>
          </a:p>
        </p:txBody>
      </p:sp>
      <p:sp>
        <p:nvSpPr>
          <p:cNvPr id="113" name="TextBox 112">
            <a:extLst>
              <a:ext uri="{FF2B5EF4-FFF2-40B4-BE49-F238E27FC236}">
                <a16:creationId xmlns:a16="http://schemas.microsoft.com/office/drawing/2014/main" id="{44F75E38-436D-E761-5FC8-B62DEBDCC6D4}"/>
              </a:ext>
            </a:extLst>
          </p:cNvPr>
          <p:cNvSpPr txBox="1"/>
          <p:nvPr/>
        </p:nvSpPr>
        <p:spPr>
          <a:xfrm>
            <a:off x="20995337" y="15058160"/>
            <a:ext cx="8705358" cy="5632311"/>
          </a:xfrm>
          <a:prstGeom prst="rect">
            <a:avLst/>
          </a:prstGeom>
          <a:noFill/>
        </p:spPr>
        <p:txBody>
          <a:bodyPr wrap="square">
            <a:spAutoFit/>
          </a:bodyPr>
          <a:lstStyle/>
          <a:p>
            <a:pPr marR="0" lvl="0" algn="just">
              <a:spcBef>
                <a:spcPts val="0"/>
              </a:spcBef>
              <a:spcAft>
                <a:spcPts val="0"/>
              </a:spcAft>
            </a:pPr>
            <a:r>
              <a:rPr lang="en-US" sz="1000">
                <a:effectLst/>
                <a:latin typeface="Times New Roman" panose="02020603050405020304" pitchFamily="18" charset="0"/>
                <a:ea typeface="MS Mincho" panose="02020609040205080304" pitchFamily="49" charset="-128"/>
              </a:rPr>
              <a:t>Ali, O., Pagliari, C., Dalgarno, E. and Verma, A. (2023) ‘How the digital healthcare revolution leaves the most vulnerable behind’, Journal of Public Health, 45(Suppl 1), pp. i2–i4. doi: 10.1093/pubmed/fdad006.</a:t>
            </a:r>
          </a:p>
          <a:p>
            <a:pPr marR="0" lvl="0" algn="just">
              <a:spcBef>
                <a:spcPts val="0"/>
              </a:spcBef>
              <a:spcAft>
                <a:spcPts val="0"/>
              </a:spcAft>
            </a:pPr>
            <a:r>
              <a:rPr lang="en-US" sz="1000">
                <a:effectLst/>
                <a:latin typeface="Times New Roman" panose="02020603050405020304" pitchFamily="18" charset="0"/>
                <a:ea typeface="MS Mincho" panose="02020609040205080304" pitchFamily="49" charset="-128"/>
              </a:rPr>
              <a:t>British Universities and Colleges Sport (BUCS) (2025) Student Active Wellbeing Survey 2024–25: The impact of sport and physical activity on higher education student outcomes. Available at: https://www.bucs.org.uk/resources-page/student-active-wellbeing-survey-report-2024-25.html (Accessed: 26 July 2026).</a:t>
            </a:r>
          </a:p>
          <a:p>
            <a:pPr marR="0" lvl="0" algn="just">
              <a:spcBef>
                <a:spcPts val="0"/>
              </a:spcBef>
              <a:spcAft>
                <a:spcPts val="0"/>
              </a:spcAft>
            </a:pPr>
            <a:r>
              <a:rPr lang="en-US" sz="1000">
                <a:effectLst/>
                <a:latin typeface="Times New Roman" panose="02020603050405020304" pitchFamily="18" charset="0"/>
                <a:ea typeface="MS Mincho" panose="02020609040205080304" pitchFamily="49" charset="-128"/>
              </a:rPr>
              <a:t>Brown, C.E.B., Richardson, K., Halil-Pizzirani, B., Atkins, L., Yücel, M. and Segrave, R.A. (2024) ‘Key influences on university students’ physical activity: a systematic review using the Theoretical Domains Framework and the COM-B model of human behaviour’, BMC Public Health, 24, 418. doi: 10.1186/s12889-023-17621-4.</a:t>
            </a:r>
          </a:p>
          <a:p>
            <a:pPr marR="0" lvl="0" algn="just">
              <a:spcBef>
                <a:spcPts val="0"/>
              </a:spcBef>
              <a:spcAft>
                <a:spcPts val="0"/>
              </a:spcAft>
            </a:pPr>
            <a:r>
              <a:rPr lang="en-US" sz="1000">
                <a:effectLst/>
                <a:latin typeface="Times New Roman" panose="02020603050405020304" pitchFamily="18" charset="0"/>
                <a:ea typeface="MS Mincho" panose="02020609040205080304" pitchFamily="49" charset="-128"/>
              </a:rPr>
              <a:t>Donnelly, S., Penny, K. and Kynn, M. (2024) ‘The effectiveness of physical activity interventions in improving higher education students’ mental health: a systematic review’, Health Promotion International, 39(2), daae027. doi: 10.1093/heapro/daae027.</a:t>
            </a:r>
          </a:p>
          <a:p>
            <a:pPr marR="0" lvl="0" algn="just">
              <a:spcBef>
                <a:spcPts val="0"/>
              </a:spcBef>
              <a:spcAft>
                <a:spcPts val="0"/>
              </a:spcAft>
            </a:pPr>
            <a:r>
              <a:rPr lang="en-US" sz="1000">
                <a:effectLst/>
                <a:latin typeface="Times New Roman" panose="02020603050405020304" pitchFamily="18" charset="0"/>
                <a:ea typeface="MS Mincho" panose="02020609040205080304" pitchFamily="49" charset="-128"/>
              </a:rPr>
              <a:t>Evans, L., Evans, J., Pagliari, C. and Källander, K. (2023) ‘Scoping review: exploring the equity impact of current digital health design practices’, Oxford Open Digital Health, 1, oqad006. doi: 10.1093/oodh/oqad006.</a:t>
            </a:r>
          </a:p>
          <a:p>
            <a:pPr marR="0" lvl="0" algn="just">
              <a:spcBef>
                <a:spcPts val="0"/>
              </a:spcBef>
              <a:spcAft>
                <a:spcPts val="0"/>
              </a:spcAft>
            </a:pPr>
            <a:r>
              <a:rPr lang="en-US" sz="1000">
                <a:effectLst/>
                <a:latin typeface="Times New Roman" panose="02020603050405020304" pitchFamily="18" charset="0"/>
                <a:ea typeface="MS Mincho" panose="02020609040205080304" pitchFamily="49" charset="-128"/>
              </a:rPr>
              <a:t>Farre, A., Fang, M., Hannah, B., Makita, M., McFadden, A., Menezes, D., Rodriguez, A., Sixsmith, J. and Gray, N.M. (2023) ‘Exploring the use of digital technology to deliver healthcare services with explicit consideration of health inequalities in UK settings: a scoping review’, DIGITAL HEALTH, 9, pp. 1–13. doi: 10.1177/20552076231185442.</a:t>
            </a:r>
          </a:p>
          <a:p>
            <a:pPr marR="0" lvl="0" algn="just">
              <a:spcBef>
                <a:spcPts val="0"/>
              </a:spcBef>
              <a:spcAft>
                <a:spcPts val="0"/>
              </a:spcAft>
            </a:pPr>
            <a:r>
              <a:rPr lang="en-US" sz="1000">
                <a:effectLst/>
                <a:latin typeface="Times New Roman" panose="02020603050405020304" pitchFamily="18" charset="0"/>
                <a:ea typeface="MS Mincho" panose="02020609040205080304" pitchFamily="49" charset="-128"/>
              </a:rPr>
              <a:t>Figueroa, C.A., Gomez-Pathak, L., Khan, I., Williams, J.J., Lyles, C.R. and Aguilera, A. (2024) ‘Ratings and experiences in using a mobile application to increase physical activity among university students: implications for future design’, Universal Access in the Information Society, 23, pp. 821–830. doi: 10.1007/s10209-022-00962-z.</a:t>
            </a:r>
          </a:p>
          <a:p>
            <a:pPr marR="0" lvl="0" algn="just">
              <a:spcBef>
                <a:spcPts val="0"/>
              </a:spcBef>
              <a:spcAft>
                <a:spcPts val="0"/>
              </a:spcAft>
            </a:pPr>
            <a:r>
              <a:rPr lang="en-US" sz="1000">
                <a:effectLst/>
                <a:latin typeface="Times New Roman" panose="02020603050405020304" pitchFamily="18" charset="0"/>
                <a:ea typeface="MS Mincho" panose="02020609040205080304" pitchFamily="49" charset="-128"/>
              </a:rPr>
              <a:t>Grady, A., Pearson, N., Lamont, H., Leigh, L., Wolfenden, L., Barnes, C., Wyse, R., Finch, M., McLaughlin, M., Delaney, T., Sutherland, R., Hodder, R. and Yoong, S.L. (2023) ‘The effectiveness of strategies to improve user engagement with digital health interventions targeting nutrition, physical activity, and overweight and obesity: systematic review and meta-analysis’, Journal of Medical Internet Research, 25, e47987. doi: 10.2196/47987.</a:t>
            </a:r>
          </a:p>
          <a:p>
            <a:pPr marR="0" lvl="0" algn="just">
              <a:spcBef>
                <a:spcPts val="0"/>
              </a:spcBef>
              <a:spcAft>
                <a:spcPts val="0"/>
              </a:spcAft>
            </a:pPr>
            <a:r>
              <a:rPr lang="en-US" sz="1000">
                <a:effectLst/>
                <a:latin typeface="Times New Roman" panose="02020603050405020304" pitchFamily="18" charset="0"/>
                <a:ea typeface="MS Mincho" panose="02020609040205080304" pitchFamily="49" charset="-128"/>
              </a:rPr>
              <a:t>Johannes, C., Roman, N.V., Onagbiye, S.O., Titus, S. and Leach, L.L. (2024) ‘Strategies and best practices that enhance the physical activity levels of undergraduate university students: a systematic review’, International Journal of Environmental Research and Public Health, 21(2), 173. doi: 10.3390/ijerph21020173.</a:t>
            </a:r>
          </a:p>
          <a:p>
            <a:pPr marR="0" lvl="0" algn="just">
              <a:spcBef>
                <a:spcPts val="0"/>
              </a:spcBef>
              <a:spcAft>
                <a:spcPts val="0"/>
              </a:spcAft>
            </a:pPr>
            <a:r>
              <a:rPr lang="en-US" sz="1000">
                <a:effectLst/>
                <a:latin typeface="Times New Roman" panose="02020603050405020304" pitchFamily="18" charset="0"/>
                <a:ea typeface="MS Mincho" panose="02020609040205080304" pitchFamily="49" charset="-128"/>
              </a:rPr>
              <a:t>Jonsson, M., Johansson, S., Hussain, D., Gulliksen, J. and Gustavsson, C. (2023) ‘Development and evaluation of eHealth services regarding accessibility: scoping literature review’, Journal of Medical Internet Research, 25, e45118. doi: 10.2196/45118.</a:t>
            </a:r>
          </a:p>
          <a:p>
            <a:pPr marR="0" lvl="0" algn="just">
              <a:spcBef>
                <a:spcPts val="0"/>
              </a:spcBef>
              <a:spcAft>
                <a:spcPts val="0"/>
              </a:spcAft>
            </a:pPr>
            <a:r>
              <a:rPr lang="en-US" sz="1000">
                <a:effectLst/>
                <a:latin typeface="Times New Roman" panose="02020603050405020304" pitchFamily="18" charset="0"/>
                <a:ea typeface="MS Mincho" panose="02020609040205080304" pitchFamily="49" charset="-128"/>
              </a:rPr>
              <a:t>Kilfoy, A., Hsu, T.-C.C., Stockton-Powdrell, C., Whelan, P., Chu, C.H. and Jibb, L. (2024) ‘An umbrella review on how digital health intervention co-design is conducted and described’, npj Digital Medicine, 7, 374. doi: 10.1038/s41746-024-01385-1.</a:t>
            </a:r>
          </a:p>
          <a:p>
            <a:pPr marR="0" lvl="0" algn="just">
              <a:spcBef>
                <a:spcPts val="0"/>
              </a:spcBef>
              <a:spcAft>
                <a:spcPts val="0"/>
              </a:spcAft>
            </a:pPr>
            <a:r>
              <a:rPr lang="en-US" sz="1000">
                <a:effectLst/>
                <a:latin typeface="Times New Roman" panose="02020603050405020304" pitchFamily="18" charset="0"/>
                <a:ea typeface="MS Mincho" panose="02020609040205080304" pitchFamily="49" charset="-128"/>
              </a:rPr>
              <a:t>NHS (2025) ‘Couch to 5K running plan’, Better Health. Available at: https://www.nhs.uk/better-health/get-active/get-running-with-couch-to-5k/couch-to-5k-running-plan/ (Accessed: 26 July 2026).</a:t>
            </a:r>
          </a:p>
          <a:p>
            <a:pPr marR="0" lvl="0" algn="just">
              <a:spcBef>
                <a:spcPts val="0"/>
              </a:spcBef>
              <a:spcAft>
                <a:spcPts val="0"/>
              </a:spcAft>
            </a:pPr>
            <a:r>
              <a:rPr lang="en-US" sz="1000">
                <a:effectLst/>
                <a:latin typeface="Times New Roman" panose="02020603050405020304" pitchFamily="18" charset="0"/>
                <a:ea typeface="MS Mincho" panose="02020609040205080304" pitchFamily="49" charset="-128"/>
              </a:rPr>
              <a:t>NHS England (2023) Inclusive digital healthcare: a framework for NHS action on digital inclusion. Available at: https://www.england.nhs.uk/publication/inclusive-digital-healthcare-a-framework-for-nhs-action-on-digital-inclusion/ (Accessed: 26 July 2026).</a:t>
            </a:r>
          </a:p>
          <a:p>
            <a:pPr marR="0" lvl="0" algn="just">
              <a:spcBef>
                <a:spcPts val="0"/>
              </a:spcBef>
              <a:spcAft>
                <a:spcPts val="0"/>
              </a:spcAft>
            </a:pPr>
            <a:r>
              <a:rPr lang="en-US" sz="1000">
                <a:effectLst/>
                <a:latin typeface="Times New Roman" panose="02020603050405020304" pitchFamily="18" charset="0"/>
                <a:ea typeface="MS Mincho" panose="02020609040205080304" pitchFamily="49" charset="-128"/>
              </a:rPr>
              <a:t>Roberts, C.J., Ryan, D.J., Campbell, J. and Hardwicke, J. (2024) ‘Self-reported physical activity and sedentary behaviour amongst UK university students: a cross-sectional case study’, Critical Public Health, 34(1), pp. 1–17. doi: 10.1080/09581596.2024.2338182.</a:t>
            </a:r>
          </a:p>
          <a:p>
            <a:pPr marR="0" lvl="0" algn="just">
              <a:spcBef>
                <a:spcPts val="0"/>
              </a:spcBef>
              <a:spcAft>
                <a:spcPts val="0"/>
              </a:spcAft>
            </a:pPr>
            <a:r>
              <a:rPr lang="en-US" sz="1000">
                <a:effectLst/>
                <a:latin typeface="Times New Roman" panose="02020603050405020304" pitchFamily="18" charset="0"/>
                <a:ea typeface="MS Mincho" panose="02020609040205080304" pitchFamily="49" charset="-128"/>
              </a:rPr>
              <a:t>UK Chief Medical Officers (2026) physical activity guidelines. Available at: https://www.gov.uk/government/publications/physical-activity-guidelines-uk-chief-medical-officers-report/uk-chief-medical-officers-physical-activity-guidelines (Accessed: 26 July 2026).</a:t>
            </a:r>
          </a:p>
          <a:p>
            <a:pPr marR="0" lvl="0" algn="just">
              <a:spcBef>
                <a:spcPts val="0"/>
              </a:spcBef>
              <a:spcAft>
                <a:spcPts val="300"/>
              </a:spcAft>
            </a:pPr>
            <a:r>
              <a:rPr lang="en-US" sz="1000">
                <a:effectLst/>
                <a:latin typeface="Times New Roman" panose="02020603050405020304" pitchFamily="18" charset="0"/>
                <a:ea typeface="MS Mincho" panose="02020609040205080304" pitchFamily="49" charset="-128"/>
              </a:rPr>
              <a:t>Zhang, J., Gallifant, J., Pierce, R.L., Fordham, A., Teo, J., Celi, L. and Ashrafian, H. (2023) ‘Quantifying digital health inequality across a national healthcare system’, BMJ Health &amp; Care Informatics, 30, e100809. doi: 10.1136/bmjhci-2023-100809.</a:t>
            </a:r>
          </a:p>
        </p:txBody>
      </p:sp>
    </p:spTree>
    <p:extLst>
      <p:ext uri="{BB962C8B-B14F-4D97-AF65-F5344CB8AC3E}">
        <p14:creationId xmlns:p14="http://schemas.microsoft.com/office/powerpoint/2010/main" val="3869211708"/>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241</TotalTime>
  <Words>2340</Words>
  <Application>Microsoft Office PowerPoint</Application>
  <PresentationFormat>Custom</PresentationFormat>
  <Paragraphs>83</Paragraphs>
  <Slides>1</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vt:i4>
      </vt:variant>
    </vt:vector>
  </HeadingPairs>
  <TitlesOfParts>
    <vt:vector size="9" baseType="lpstr">
      <vt:lpstr>MS Mincho</vt:lpstr>
      <vt:lpstr>Aptos</vt:lpstr>
      <vt:lpstr>Aptos Display</vt:lpstr>
      <vt:lpstr>Arial</vt:lpstr>
      <vt:lpstr>Calibri</vt:lpstr>
      <vt:lpstr>Roboto</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ismail - [2010]</cp:lastModifiedBy>
  <cp:revision>5</cp:revision>
  <dcterms:created xsi:type="dcterms:W3CDTF">2024-07-08T07:49:34Z</dcterms:created>
  <dcterms:modified xsi:type="dcterms:W3CDTF">2026-07-27T07:42:17Z</dcterms:modified>
</cp:coreProperties>
</file>