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2"/>
  </p:notesMasterIdLst>
  <p:sldIdLst>
    <p:sldId id="28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03" autoAdjust="0"/>
    <p:restoredTop sz="94660"/>
  </p:normalViewPr>
  <p:slideViewPr>
    <p:cSldViewPr snapToGrid="0">
      <p:cViewPr varScale="1">
        <p:scale>
          <a:sx n="93" d="100"/>
          <a:sy n="93" d="100"/>
        </p:scale>
        <p:origin x="72" y="27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3AC982F-1DAE-4AD8-9150-7247697735EF}" type="datetimeFigureOut">
              <a:rPr lang="en-GB" smtClean="0"/>
              <a:t>09/10/2020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2F745CF-D1BA-4DA0-AEE7-62F927328872}" type="slidenum">
              <a:rPr lang="en-GB" smtClean="0"/>
              <a:t>‹#›</a:t>
            </a:fld>
            <a:endParaRPr lang="en-GB"/>
          </a:p>
        </p:txBody>
      </p:sp>
    </p:spTree>
    <p:extLst>
      <p:ext uri="{BB962C8B-B14F-4D97-AF65-F5344CB8AC3E}">
        <p14:creationId xmlns:p14="http://schemas.microsoft.com/office/powerpoint/2010/main" val="28992303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D3FE6952-BDE3-4F95-BBBF-7A0719F3276E}" type="slidenum">
              <a:rPr kumimoji="0" lang="en-GB" altLang="en-US" sz="1200" b="0" i="0" u="none" strike="noStrike" kern="1200" cap="none" spc="0" normalizeH="0" baseline="0" noProof="0">
                <a:ln>
                  <a:noFill/>
                </a:ln>
                <a:solidFill>
                  <a:prstClr val="black"/>
                </a:solidFill>
                <a:effectLst/>
                <a:uLnTx/>
                <a:uFillTx/>
                <a:latin typeface="Arial" charset="0"/>
                <a:ea typeface="+mn-ea"/>
                <a:cs typeface="+mn-cs"/>
              </a:rPr>
              <a:pPr marL="0" marR="0" lvl="0" indent="0" algn="r" defTabSz="914400" rtl="0" eaLnBrk="1" fontAlgn="auto" latinLnBrk="0" hangingPunct="1">
                <a:lnSpc>
                  <a:spcPct val="100000"/>
                </a:lnSpc>
                <a:spcBef>
                  <a:spcPct val="0"/>
                </a:spcBef>
                <a:spcAft>
                  <a:spcPts val="0"/>
                </a:spcAft>
                <a:buClrTx/>
                <a:buSzTx/>
                <a:buFontTx/>
                <a:buNone/>
                <a:tabLst/>
                <a:defRPr/>
              </a:pPr>
              <a:t>1</a:t>
            </a:fld>
            <a:endParaRPr kumimoji="0" lang="en-GB" altLang="en-US" sz="1200" b="0" i="0" u="none" strike="noStrike" kern="1200" cap="none" spc="0" normalizeH="0" baseline="0" noProof="0">
              <a:ln>
                <a:noFill/>
              </a:ln>
              <a:solidFill>
                <a:prstClr val="black"/>
              </a:solidFill>
              <a:effectLst/>
              <a:uLnTx/>
              <a:uFillTx/>
              <a:latin typeface="Arial" charset="0"/>
              <a:ea typeface="+mn-ea"/>
              <a:cs typeface="+mn-cs"/>
            </a:endParaRPr>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p:spPr>
        <p:txBody>
          <a:bodyPr/>
          <a:lstStyle/>
          <a:p>
            <a:pPr eaLnBrk="1" hangingPunct="1"/>
            <a:endParaRPr lang="en-US" altLang="en-US" smtClean="0"/>
          </a:p>
        </p:txBody>
      </p:sp>
    </p:spTree>
    <p:extLst>
      <p:ext uri="{BB962C8B-B14F-4D97-AF65-F5344CB8AC3E}">
        <p14:creationId xmlns:p14="http://schemas.microsoft.com/office/powerpoint/2010/main" val="2381698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7"/>
          <p:cNvSpPr>
            <a:spLocks noChangeArrowheads="1"/>
          </p:cNvSpPr>
          <p:nvPr/>
        </p:nvSpPr>
        <p:spPr bwMode="auto">
          <a:xfrm>
            <a:off x="812800" y="1219200"/>
            <a:ext cx="10566400" cy="914400"/>
          </a:xfrm>
          <a:custGeom>
            <a:avLst/>
            <a:gdLst>
              <a:gd name="T0" fmla="*/ 0 w 1000"/>
              <a:gd name="T1" fmla="*/ 836127360 h 1000"/>
              <a:gd name="T2" fmla="*/ 0 w 1000"/>
              <a:gd name="T3" fmla="*/ 0 h 1000"/>
              <a:gd name="T4" fmla="*/ 2147483647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rial"/>
              <a:ea typeface="+mn-ea"/>
              <a:cs typeface="+mn-cs"/>
            </a:endParaRPr>
          </a:p>
        </p:txBody>
      </p:sp>
      <p:sp>
        <p:nvSpPr>
          <p:cNvPr id="5" name="Line 8"/>
          <p:cNvSpPr>
            <a:spLocks noChangeShapeType="1"/>
          </p:cNvSpPr>
          <p:nvPr/>
        </p:nvSpPr>
        <p:spPr bwMode="auto">
          <a:xfrm>
            <a:off x="2641601" y="3962400"/>
            <a:ext cx="8682567" cy="0"/>
          </a:xfrm>
          <a:prstGeom prst="line">
            <a:avLst/>
          </a:prstGeom>
          <a:noFill/>
          <a:ln w="19050">
            <a:solidFill>
              <a:schemeClr val="accent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rial"/>
              <a:ea typeface="+mn-ea"/>
              <a:cs typeface="+mn-cs"/>
            </a:endParaRPr>
          </a:p>
        </p:txBody>
      </p:sp>
      <p:sp>
        <p:nvSpPr>
          <p:cNvPr id="35842" name="Rectangle 2"/>
          <p:cNvSpPr>
            <a:spLocks noGrp="1" noChangeArrowheads="1"/>
          </p:cNvSpPr>
          <p:nvPr>
            <p:ph type="ctrTitle"/>
          </p:nvPr>
        </p:nvSpPr>
        <p:spPr>
          <a:xfrm>
            <a:off x="1219201" y="1524000"/>
            <a:ext cx="10164233" cy="1752600"/>
          </a:xfrm>
        </p:spPr>
        <p:txBody>
          <a:bodyPr/>
          <a:lstStyle>
            <a:lvl1pPr>
              <a:defRPr sz="5000"/>
            </a:lvl1pPr>
          </a:lstStyle>
          <a:p>
            <a:pPr lvl="0"/>
            <a:r>
              <a:rPr lang="en-GB" altLang="en-US" noProof="0" smtClean="0"/>
              <a:t>Click to edit Master title style</a:t>
            </a:r>
          </a:p>
        </p:txBody>
      </p:sp>
      <p:sp>
        <p:nvSpPr>
          <p:cNvPr id="35843" name="Rectangle 3"/>
          <p:cNvSpPr>
            <a:spLocks noGrp="1" noChangeArrowheads="1"/>
          </p:cNvSpPr>
          <p:nvPr>
            <p:ph type="subTitle" idx="1"/>
          </p:nvPr>
        </p:nvSpPr>
        <p:spPr>
          <a:xfrm>
            <a:off x="2641600" y="3962400"/>
            <a:ext cx="8737600" cy="1752600"/>
          </a:xfrm>
        </p:spPr>
        <p:txBody>
          <a:bodyPr/>
          <a:lstStyle>
            <a:lvl1pPr marL="0" indent="0">
              <a:buFont typeface="Wingdings" pitchFamily="2" charset="2"/>
              <a:buNone/>
              <a:defRPr sz="2800"/>
            </a:lvl1pPr>
          </a:lstStyle>
          <a:p>
            <a:pPr lvl="0"/>
            <a:r>
              <a:rPr lang="en-GB" altLang="en-US" noProof="0" smtClean="0"/>
              <a:t>Click to edit Master subtitle style</a:t>
            </a:r>
          </a:p>
        </p:txBody>
      </p:sp>
      <p:sp>
        <p:nvSpPr>
          <p:cNvPr id="6" name="Rectangle 4"/>
          <p:cNvSpPr>
            <a:spLocks noGrp="1" noChangeArrowheads="1"/>
          </p:cNvSpPr>
          <p:nvPr>
            <p:ph type="dt" sz="half" idx="10"/>
          </p:nvPr>
        </p:nvSpPr>
        <p:spPr/>
        <p:txBody>
          <a:bodyPr/>
          <a:lstStyle>
            <a:lvl1pPr>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
        <p:nvSpPr>
          <p:cNvPr id="7" name="Rectangle 5"/>
          <p:cNvSpPr>
            <a:spLocks noGrp="1" noChangeArrowheads="1"/>
          </p:cNvSpPr>
          <p:nvPr>
            <p:ph type="ftr" sz="quarter" idx="11"/>
          </p:nvPr>
        </p:nvSpPr>
        <p:spPr>
          <a:xfrm>
            <a:off x="4165600" y="6243638"/>
            <a:ext cx="3860800" cy="457200"/>
          </a:xfrm>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altLang="en-US" sz="1200" b="0" i="0" u="none" strike="noStrike" kern="1200" cap="none" spc="0" normalizeH="0" baseline="0" noProof="0" smtClean="0">
                <a:ln>
                  <a:noFill/>
                </a:ln>
                <a:solidFill>
                  <a:srgbClr val="000000"/>
                </a:solidFill>
                <a:effectLst/>
                <a:uLnTx/>
                <a:uFillTx/>
                <a:latin typeface="Garamond"/>
                <a:ea typeface="+mn-ea"/>
                <a:cs typeface="+mn-cs"/>
              </a:rPr>
              <a:t>DSP &amp; Communications</a:t>
            </a:r>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
        <p:nvSpPr>
          <p:cNvPr id="8" name="Rectangle 6"/>
          <p:cNvSpPr>
            <a:spLocks noGrp="1" noChangeArrowheads="1"/>
          </p:cNvSpPr>
          <p:nvPr>
            <p:ph type="sldNum" sz="quarter" idx="12"/>
          </p:nvPr>
        </p:nvSpPr>
        <p:spPr/>
        <p:txBody>
          <a:bodyPr/>
          <a:lstStyle>
            <a:lvl1pPr>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5081BF33-9844-4AC1-844F-4A29F5CAC784}" type="slidenum">
              <a:rPr kumimoji="0" lang="en-GB" altLang="en-US" sz="1200" b="0" i="0" u="none" strike="noStrike" kern="1200" cap="none" spc="0" normalizeH="0" baseline="0" noProof="0" smtClean="0">
                <a:ln>
                  <a:noFill/>
                </a:ln>
                <a:solidFill>
                  <a:srgbClr val="000000"/>
                </a:solidFill>
                <a:effectLst/>
                <a:uLnTx/>
                <a:uFillTx/>
                <a:latin typeface="Garamond"/>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Tree>
    <p:extLst>
      <p:ext uri="{BB962C8B-B14F-4D97-AF65-F5344CB8AC3E}">
        <p14:creationId xmlns:p14="http://schemas.microsoft.com/office/powerpoint/2010/main" val="36591843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
        <p:nvSpPr>
          <p:cNvPr id="5" name="Rectangle 5"/>
          <p:cNvSpPr>
            <a:spLocks noGrp="1" noChangeArrowheads="1"/>
          </p:cNvSpPr>
          <p:nvPr>
            <p:ph type="ftr" sz="quarter" idx="11"/>
          </p:nvPr>
        </p:nvSpPr>
        <p:spPr>
          <a:ln/>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altLang="en-US" sz="1200" b="0" i="0" u="none" strike="noStrike" kern="1200" cap="none" spc="0" normalizeH="0" baseline="0" noProof="0" smtClean="0">
                <a:ln>
                  <a:noFill/>
                </a:ln>
                <a:solidFill>
                  <a:srgbClr val="000000"/>
                </a:solidFill>
                <a:effectLst/>
                <a:uLnTx/>
                <a:uFillTx/>
                <a:latin typeface="Garamond"/>
                <a:ea typeface="+mn-ea"/>
                <a:cs typeface="+mn-cs"/>
              </a:rPr>
              <a:t>DSP &amp; Communications</a:t>
            </a:r>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
        <p:nvSpPr>
          <p:cNvPr id="6" name="Rectangle 6"/>
          <p:cNvSpPr>
            <a:spLocks noGrp="1" noChangeArrowheads="1"/>
          </p:cNvSpPr>
          <p:nvPr>
            <p:ph type="sldNum" sz="quarter" idx="12"/>
          </p:nvPr>
        </p:nvSpPr>
        <p:spPr>
          <a:ln/>
        </p:spPr>
        <p:txBody>
          <a:bodyPr/>
          <a:lstStyle>
            <a:lvl1pPr>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9C06D56F-5B9F-4C34-B81D-C1EFBC428BFC}" type="slidenum">
              <a:rPr kumimoji="0" lang="en-GB" altLang="en-US" sz="1200" b="0" i="0" u="none" strike="noStrike" kern="1200" cap="none" spc="0" normalizeH="0" baseline="0" noProof="0" smtClean="0">
                <a:ln>
                  <a:noFill/>
                </a:ln>
                <a:solidFill>
                  <a:srgbClr val="000000"/>
                </a:solidFill>
                <a:effectLst/>
                <a:uLnTx/>
                <a:uFillTx/>
                <a:latin typeface="Garamond"/>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Tree>
    <p:extLst>
      <p:ext uri="{BB962C8B-B14F-4D97-AF65-F5344CB8AC3E}">
        <p14:creationId xmlns:p14="http://schemas.microsoft.com/office/powerpoint/2010/main" val="7561245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
        <p:nvSpPr>
          <p:cNvPr id="5" name="Rectangle 5"/>
          <p:cNvSpPr>
            <a:spLocks noGrp="1" noChangeArrowheads="1"/>
          </p:cNvSpPr>
          <p:nvPr>
            <p:ph type="ftr" sz="quarter" idx="11"/>
          </p:nvPr>
        </p:nvSpPr>
        <p:spPr>
          <a:ln/>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altLang="en-US" sz="1200" b="0" i="0" u="none" strike="noStrike" kern="1200" cap="none" spc="0" normalizeH="0" baseline="0" noProof="0" smtClean="0">
                <a:ln>
                  <a:noFill/>
                </a:ln>
                <a:solidFill>
                  <a:srgbClr val="000000"/>
                </a:solidFill>
                <a:effectLst/>
                <a:uLnTx/>
                <a:uFillTx/>
                <a:latin typeface="Garamond"/>
                <a:ea typeface="+mn-ea"/>
                <a:cs typeface="+mn-cs"/>
              </a:rPr>
              <a:t>DSP &amp; Communications</a:t>
            </a:r>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
        <p:nvSpPr>
          <p:cNvPr id="6" name="Rectangle 6"/>
          <p:cNvSpPr>
            <a:spLocks noGrp="1" noChangeArrowheads="1"/>
          </p:cNvSpPr>
          <p:nvPr>
            <p:ph type="sldNum" sz="quarter" idx="12"/>
          </p:nvPr>
        </p:nvSpPr>
        <p:spPr>
          <a:ln/>
        </p:spPr>
        <p:txBody>
          <a:bodyPr/>
          <a:lstStyle>
            <a:lvl1pPr>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BC042856-9974-46FE-B5C5-C6AEE1EDCC20}" type="slidenum">
              <a:rPr kumimoji="0" lang="en-GB" altLang="en-US" sz="1200" b="0" i="0" u="none" strike="noStrike" kern="1200" cap="none" spc="0" normalizeH="0" baseline="0" noProof="0" smtClean="0">
                <a:ln>
                  <a:noFill/>
                </a:ln>
                <a:solidFill>
                  <a:srgbClr val="000000"/>
                </a:solidFill>
                <a:effectLst/>
                <a:uLnTx/>
                <a:uFillTx/>
                <a:latin typeface="Garamond"/>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Tree>
    <p:extLst>
      <p:ext uri="{BB962C8B-B14F-4D97-AF65-F5344CB8AC3E}">
        <p14:creationId xmlns:p14="http://schemas.microsoft.com/office/powerpoint/2010/main" val="23365927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45307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307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
        <p:nvSpPr>
          <p:cNvPr id="6" name="Rectangle 5"/>
          <p:cNvSpPr>
            <a:spLocks noGrp="1" noChangeArrowheads="1"/>
          </p:cNvSpPr>
          <p:nvPr>
            <p:ph type="ftr" sz="quarter" idx="11"/>
          </p:nvPr>
        </p:nvSpPr>
        <p:spPr>
          <a:ln/>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altLang="en-US" sz="1200" b="0" i="0" u="none" strike="noStrike" kern="1200" cap="none" spc="0" normalizeH="0" baseline="0" noProof="0" smtClean="0">
                <a:ln>
                  <a:noFill/>
                </a:ln>
                <a:solidFill>
                  <a:srgbClr val="000000"/>
                </a:solidFill>
                <a:effectLst/>
                <a:uLnTx/>
                <a:uFillTx/>
                <a:latin typeface="Garamond"/>
                <a:ea typeface="+mn-ea"/>
                <a:cs typeface="+mn-cs"/>
              </a:rPr>
              <a:t>DSP &amp; Communications</a:t>
            </a:r>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
        <p:nvSpPr>
          <p:cNvPr id="7" name="Rectangle 6"/>
          <p:cNvSpPr>
            <a:spLocks noGrp="1" noChangeArrowheads="1"/>
          </p:cNvSpPr>
          <p:nvPr>
            <p:ph type="sldNum" sz="quarter" idx="12"/>
          </p:nvPr>
        </p:nvSpPr>
        <p:spPr>
          <a:ln/>
        </p:spPr>
        <p:txBody>
          <a:bodyPr/>
          <a:lstStyle>
            <a:lvl1pPr>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9C432C87-43AB-4530-B8F3-3570D8E5845D}" type="slidenum">
              <a:rPr kumimoji="0" lang="en-GB" altLang="en-US" sz="1200" b="0" i="0" u="none" strike="noStrike" kern="1200" cap="none" spc="0" normalizeH="0" baseline="0" noProof="0" smtClean="0">
                <a:ln>
                  <a:noFill/>
                </a:ln>
                <a:solidFill>
                  <a:srgbClr val="000000"/>
                </a:solidFill>
                <a:effectLst/>
                <a:uLnTx/>
                <a:uFillTx/>
                <a:latin typeface="Garamond"/>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Tree>
    <p:extLst>
      <p:ext uri="{BB962C8B-B14F-4D97-AF65-F5344CB8AC3E}">
        <p14:creationId xmlns:p14="http://schemas.microsoft.com/office/powerpoint/2010/main" val="19875691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4"/>
          <p:cNvSpPr>
            <a:spLocks noGrp="1" noChangeArrowheads="1"/>
          </p:cNvSpPr>
          <p:nvPr>
            <p:ph type="dt" sz="half" idx="10"/>
          </p:nvPr>
        </p:nvSpPr>
        <p:spPr>
          <a:ln/>
        </p:spPr>
        <p:txBody>
          <a:bodyPr/>
          <a:lstStyle>
            <a:lvl1pPr>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
        <p:nvSpPr>
          <p:cNvPr id="8" name="Rectangle 5"/>
          <p:cNvSpPr>
            <a:spLocks noGrp="1" noChangeArrowheads="1"/>
          </p:cNvSpPr>
          <p:nvPr>
            <p:ph type="ftr" sz="quarter" idx="11"/>
          </p:nvPr>
        </p:nvSpPr>
        <p:spPr>
          <a:ln/>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altLang="en-US" sz="1200" b="0" i="0" u="none" strike="noStrike" kern="1200" cap="none" spc="0" normalizeH="0" baseline="0" noProof="0" smtClean="0">
                <a:ln>
                  <a:noFill/>
                </a:ln>
                <a:solidFill>
                  <a:srgbClr val="000000"/>
                </a:solidFill>
                <a:effectLst/>
                <a:uLnTx/>
                <a:uFillTx/>
                <a:latin typeface="Garamond"/>
                <a:ea typeface="+mn-ea"/>
                <a:cs typeface="+mn-cs"/>
              </a:rPr>
              <a:t>DSP &amp; Communications</a:t>
            </a:r>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
        <p:nvSpPr>
          <p:cNvPr id="9" name="Rectangle 6"/>
          <p:cNvSpPr>
            <a:spLocks noGrp="1" noChangeArrowheads="1"/>
          </p:cNvSpPr>
          <p:nvPr>
            <p:ph type="sldNum" sz="quarter" idx="12"/>
          </p:nvPr>
        </p:nvSpPr>
        <p:spPr>
          <a:ln/>
        </p:spPr>
        <p:txBody>
          <a:bodyPr/>
          <a:lstStyle>
            <a:lvl1pPr>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E4C85A51-7439-4F9E-A21C-06BDA6460889}" type="slidenum">
              <a:rPr kumimoji="0" lang="en-GB" altLang="en-US" sz="1200" b="0" i="0" u="none" strike="noStrike" kern="1200" cap="none" spc="0" normalizeH="0" baseline="0" noProof="0" smtClean="0">
                <a:ln>
                  <a:noFill/>
                </a:ln>
                <a:solidFill>
                  <a:srgbClr val="000000"/>
                </a:solidFill>
                <a:effectLst/>
                <a:uLnTx/>
                <a:uFillTx/>
                <a:latin typeface="Garamond"/>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Tree>
    <p:extLst>
      <p:ext uri="{BB962C8B-B14F-4D97-AF65-F5344CB8AC3E}">
        <p14:creationId xmlns:p14="http://schemas.microsoft.com/office/powerpoint/2010/main" val="38115996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
        <p:nvSpPr>
          <p:cNvPr id="4" name="Rectangle 5"/>
          <p:cNvSpPr>
            <a:spLocks noGrp="1" noChangeArrowheads="1"/>
          </p:cNvSpPr>
          <p:nvPr>
            <p:ph type="ftr" sz="quarter" idx="11"/>
          </p:nvPr>
        </p:nvSpPr>
        <p:spPr>
          <a:ln/>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altLang="en-US" sz="1200" b="0" i="0" u="none" strike="noStrike" kern="1200" cap="none" spc="0" normalizeH="0" baseline="0" noProof="0" smtClean="0">
                <a:ln>
                  <a:noFill/>
                </a:ln>
                <a:solidFill>
                  <a:srgbClr val="000000"/>
                </a:solidFill>
                <a:effectLst/>
                <a:uLnTx/>
                <a:uFillTx/>
                <a:latin typeface="Garamond"/>
                <a:ea typeface="+mn-ea"/>
                <a:cs typeface="+mn-cs"/>
              </a:rPr>
              <a:t>DSP &amp; Communications</a:t>
            </a:r>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
        <p:nvSpPr>
          <p:cNvPr id="5" name="Rectangle 6"/>
          <p:cNvSpPr>
            <a:spLocks noGrp="1" noChangeArrowheads="1"/>
          </p:cNvSpPr>
          <p:nvPr>
            <p:ph type="sldNum" sz="quarter" idx="12"/>
          </p:nvPr>
        </p:nvSpPr>
        <p:spPr>
          <a:ln/>
        </p:spPr>
        <p:txBody>
          <a:bodyPr/>
          <a:lstStyle>
            <a:lvl1pPr>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BF2B420C-3C3B-4F7D-A77F-502E3456AEC0}" type="slidenum">
              <a:rPr kumimoji="0" lang="en-GB" altLang="en-US" sz="1200" b="0" i="0" u="none" strike="noStrike" kern="1200" cap="none" spc="0" normalizeH="0" baseline="0" noProof="0" smtClean="0">
                <a:ln>
                  <a:noFill/>
                </a:ln>
                <a:solidFill>
                  <a:srgbClr val="000000"/>
                </a:solidFill>
                <a:effectLst/>
                <a:uLnTx/>
                <a:uFillTx/>
                <a:latin typeface="Garamond"/>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Tree>
    <p:extLst>
      <p:ext uri="{BB962C8B-B14F-4D97-AF65-F5344CB8AC3E}">
        <p14:creationId xmlns:p14="http://schemas.microsoft.com/office/powerpoint/2010/main" val="10637291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
        <p:nvSpPr>
          <p:cNvPr id="3" name="Rectangle 5"/>
          <p:cNvSpPr>
            <a:spLocks noGrp="1" noChangeArrowheads="1"/>
          </p:cNvSpPr>
          <p:nvPr>
            <p:ph type="ftr" sz="quarter" idx="11"/>
          </p:nvPr>
        </p:nvSpPr>
        <p:spPr>
          <a:ln/>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altLang="en-US" sz="1200" b="0" i="0" u="none" strike="noStrike" kern="1200" cap="none" spc="0" normalizeH="0" baseline="0" noProof="0" smtClean="0">
                <a:ln>
                  <a:noFill/>
                </a:ln>
                <a:solidFill>
                  <a:srgbClr val="000000"/>
                </a:solidFill>
                <a:effectLst/>
                <a:uLnTx/>
                <a:uFillTx/>
                <a:latin typeface="Garamond"/>
                <a:ea typeface="+mn-ea"/>
                <a:cs typeface="+mn-cs"/>
              </a:rPr>
              <a:t>DSP &amp; Communications</a:t>
            </a:r>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
        <p:nvSpPr>
          <p:cNvPr id="4" name="Rectangle 6"/>
          <p:cNvSpPr>
            <a:spLocks noGrp="1" noChangeArrowheads="1"/>
          </p:cNvSpPr>
          <p:nvPr>
            <p:ph type="sldNum" sz="quarter" idx="12"/>
          </p:nvPr>
        </p:nvSpPr>
        <p:spPr>
          <a:ln/>
        </p:spPr>
        <p:txBody>
          <a:bodyPr/>
          <a:lstStyle>
            <a:lvl1pPr>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64C49878-E10A-461C-9F14-AB0D26130CA4}" type="slidenum">
              <a:rPr kumimoji="0" lang="en-GB" altLang="en-US" sz="1200" b="0" i="0" u="none" strike="noStrike" kern="1200" cap="none" spc="0" normalizeH="0" baseline="0" noProof="0" smtClean="0">
                <a:ln>
                  <a:noFill/>
                </a:ln>
                <a:solidFill>
                  <a:srgbClr val="000000"/>
                </a:solidFill>
                <a:effectLst/>
                <a:uLnTx/>
                <a:uFillTx/>
                <a:latin typeface="Garamond"/>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Tree>
    <p:extLst>
      <p:ext uri="{BB962C8B-B14F-4D97-AF65-F5344CB8AC3E}">
        <p14:creationId xmlns:p14="http://schemas.microsoft.com/office/powerpoint/2010/main" val="23550179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
        <p:nvSpPr>
          <p:cNvPr id="6" name="Rectangle 5"/>
          <p:cNvSpPr>
            <a:spLocks noGrp="1" noChangeArrowheads="1"/>
          </p:cNvSpPr>
          <p:nvPr>
            <p:ph type="ftr" sz="quarter" idx="11"/>
          </p:nvPr>
        </p:nvSpPr>
        <p:spPr>
          <a:ln/>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altLang="en-US" sz="1200" b="0" i="0" u="none" strike="noStrike" kern="1200" cap="none" spc="0" normalizeH="0" baseline="0" noProof="0" smtClean="0">
                <a:ln>
                  <a:noFill/>
                </a:ln>
                <a:solidFill>
                  <a:srgbClr val="000000"/>
                </a:solidFill>
                <a:effectLst/>
                <a:uLnTx/>
                <a:uFillTx/>
                <a:latin typeface="Garamond"/>
                <a:ea typeface="+mn-ea"/>
                <a:cs typeface="+mn-cs"/>
              </a:rPr>
              <a:t>DSP &amp; Communications</a:t>
            </a:r>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
        <p:nvSpPr>
          <p:cNvPr id="7" name="Rectangle 6"/>
          <p:cNvSpPr>
            <a:spLocks noGrp="1" noChangeArrowheads="1"/>
          </p:cNvSpPr>
          <p:nvPr>
            <p:ph type="sldNum" sz="quarter" idx="12"/>
          </p:nvPr>
        </p:nvSpPr>
        <p:spPr>
          <a:ln/>
        </p:spPr>
        <p:txBody>
          <a:bodyPr/>
          <a:lstStyle>
            <a:lvl1pPr>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06FAE705-8F74-4E3A-9470-48C0368602EC}" type="slidenum">
              <a:rPr kumimoji="0" lang="en-GB" altLang="en-US" sz="1200" b="0" i="0" u="none" strike="noStrike" kern="1200" cap="none" spc="0" normalizeH="0" baseline="0" noProof="0" smtClean="0">
                <a:ln>
                  <a:noFill/>
                </a:ln>
                <a:solidFill>
                  <a:srgbClr val="000000"/>
                </a:solidFill>
                <a:effectLst/>
                <a:uLnTx/>
                <a:uFillTx/>
                <a:latin typeface="Garamond"/>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Tree>
    <p:extLst>
      <p:ext uri="{BB962C8B-B14F-4D97-AF65-F5344CB8AC3E}">
        <p14:creationId xmlns:p14="http://schemas.microsoft.com/office/powerpoint/2010/main" val="6972539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
        <p:nvSpPr>
          <p:cNvPr id="6" name="Rectangle 5"/>
          <p:cNvSpPr>
            <a:spLocks noGrp="1" noChangeArrowheads="1"/>
          </p:cNvSpPr>
          <p:nvPr>
            <p:ph type="ftr" sz="quarter" idx="11"/>
          </p:nvPr>
        </p:nvSpPr>
        <p:spPr>
          <a:ln/>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altLang="en-US" sz="1200" b="0" i="0" u="none" strike="noStrike" kern="1200" cap="none" spc="0" normalizeH="0" baseline="0" noProof="0" smtClean="0">
                <a:ln>
                  <a:noFill/>
                </a:ln>
                <a:solidFill>
                  <a:srgbClr val="000000"/>
                </a:solidFill>
                <a:effectLst/>
                <a:uLnTx/>
                <a:uFillTx/>
                <a:latin typeface="Garamond"/>
                <a:ea typeface="+mn-ea"/>
                <a:cs typeface="+mn-cs"/>
              </a:rPr>
              <a:t>DSP &amp; Communications</a:t>
            </a:r>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
        <p:nvSpPr>
          <p:cNvPr id="7" name="Rectangle 6"/>
          <p:cNvSpPr>
            <a:spLocks noGrp="1" noChangeArrowheads="1"/>
          </p:cNvSpPr>
          <p:nvPr>
            <p:ph type="sldNum" sz="quarter" idx="12"/>
          </p:nvPr>
        </p:nvSpPr>
        <p:spPr>
          <a:ln/>
        </p:spPr>
        <p:txBody>
          <a:bodyPr/>
          <a:lstStyle>
            <a:lvl1pPr>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3047F8A7-FE05-4837-83E9-F7496172C87B}" type="slidenum">
              <a:rPr kumimoji="0" lang="en-GB" altLang="en-US" sz="1200" b="0" i="0" u="none" strike="noStrike" kern="1200" cap="none" spc="0" normalizeH="0" baseline="0" noProof="0" smtClean="0">
                <a:ln>
                  <a:noFill/>
                </a:ln>
                <a:solidFill>
                  <a:srgbClr val="000000"/>
                </a:solidFill>
                <a:effectLst/>
                <a:uLnTx/>
                <a:uFillTx/>
                <a:latin typeface="Garamond"/>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Tree>
    <p:extLst>
      <p:ext uri="{BB962C8B-B14F-4D97-AF65-F5344CB8AC3E}">
        <p14:creationId xmlns:p14="http://schemas.microsoft.com/office/powerpoint/2010/main" val="14168851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
        <p:nvSpPr>
          <p:cNvPr id="5" name="Rectangle 5"/>
          <p:cNvSpPr>
            <a:spLocks noGrp="1" noChangeArrowheads="1"/>
          </p:cNvSpPr>
          <p:nvPr>
            <p:ph type="ftr" sz="quarter" idx="11"/>
          </p:nvPr>
        </p:nvSpPr>
        <p:spPr>
          <a:ln/>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altLang="en-US" sz="1200" b="0" i="0" u="none" strike="noStrike" kern="1200" cap="none" spc="0" normalizeH="0" baseline="0" noProof="0" smtClean="0">
                <a:ln>
                  <a:noFill/>
                </a:ln>
                <a:solidFill>
                  <a:srgbClr val="000000"/>
                </a:solidFill>
                <a:effectLst/>
                <a:uLnTx/>
                <a:uFillTx/>
                <a:latin typeface="Garamond"/>
                <a:ea typeface="+mn-ea"/>
                <a:cs typeface="+mn-cs"/>
              </a:rPr>
              <a:t>DSP &amp; Communications</a:t>
            </a:r>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
        <p:nvSpPr>
          <p:cNvPr id="6" name="Rectangle 6"/>
          <p:cNvSpPr>
            <a:spLocks noGrp="1" noChangeArrowheads="1"/>
          </p:cNvSpPr>
          <p:nvPr>
            <p:ph type="sldNum" sz="quarter" idx="12"/>
          </p:nvPr>
        </p:nvSpPr>
        <p:spPr>
          <a:ln/>
        </p:spPr>
        <p:txBody>
          <a:bodyPr/>
          <a:lstStyle>
            <a:lvl1pPr>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08569A0A-C161-46EB-8BEB-5E9A451C748E}" type="slidenum">
              <a:rPr kumimoji="0" lang="en-GB" altLang="en-US" sz="1200" b="0" i="0" u="none" strike="noStrike" kern="1200" cap="none" spc="0" normalizeH="0" baseline="0" noProof="0" smtClean="0">
                <a:ln>
                  <a:noFill/>
                </a:ln>
                <a:solidFill>
                  <a:srgbClr val="000000"/>
                </a:solidFill>
                <a:effectLst/>
                <a:uLnTx/>
                <a:uFillTx/>
                <a:latin typeface="Garamond"/>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Tree>
    <p:extLst>
      <p:ext uri="{BB962C8B-B14F-4D97-AF65-F5344CB8AC3E}">
        <p14:creationId xmlns:p14="http://schemas.microsoft.com/office/powerpoint/2010/main" val="18980115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7813"/>
            <a:ext cx="2743200" cy="5853112"/>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7813"/>
            <a:ext cx="8026400" cy="5853112"/>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
        <p:nvSpPr>
          <p:cNvPr id="5" name="Rectangle 5"/>
          <p:cNvSpPr>
            <a:spLocks noGrp="1" noChangeArrowheads="1"/>
          </p:cNvSpPr>
          <p:nvPr>
            <p:ph type="ftr" sz="quarter" idx="11"/>
          </p:nvPr>
        </p:nvSpPr>
        <p:spPr>
          <a:ln/>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altLang="en-US" sz="1200" b="0" i="0" u="none" strike="noStrike" kern="1200" cap="none" spc="0" normalizeH="0" baseline="0" noProof="0" smtClean="0">
                <a:ln>
                  <a:noFill/>
                </a:ln>
                <a:solidFill>
                  <a:srgbClr val="000000"/>
                </a:solidFill>
                <a:effectLst/>
                <a:uLnTx/>
                <a:uFillTx/>
                <a:latin typeface="Garamond"/>
                <a:ea typeface="+mn-ea"/>
                <a:cs typeface="+mn-cs"/>
              </a:rPr>
              <a:t>DSP &amp; Communications</a:t>
            </a:r>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
        <p:nvSpPr>
          <p:cNvPr id="6" name="Rectangle 6"/>
          <p:cNvSpPr>
            <a:spLocks noGrp="1" noChangeArrowheads="1"/>
          </p:cNvSpPr>
          <p:nvPr>
            <p:ph type="sldNum" sz="quarter" idx="12"/>
          </p:nvPr>
        </p:nvSpPr>
        <p:spPr>
          <a:ln/>
        </p:spPr>
        <p:txBody>
          <a:bodyPr/>
          <a:lstStyle>
            <a:lvl1pPr>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4C491F9A-02AE-47CC-AC6C-53143EB8CB42}" type="slidenum">
              <a:rPr kumimoji="0" lang="en-GB" altLang="en-US" sz="1200" b="0" i="0" u="none" strike="noStrike" kern="1200" cap="none" spc="0" normalizeH="0" baseline="0" noProof="0" smtClean="0">
                <a:ln>
                  <a:noFill/>
                </a:ln>
                <a:solidFill>
                  <a:srgbClr val="000000"/>
                </a:solidFill>
                <a:effectLst/>
                <a:uLnTx/>
                <a:uFillTx/>
                <a:latin typeface="Garamond"/>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Tree>
    <p:extLst>
      <p:ext uri="{BB962C8B-B14F-4D97-AF65-F5344CB8AC3E}">
        <p14:creationId xmlns:p14="http://schemas.microsoft.com/office/powerpoint/2010/main" val="20723727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09600" y="277814"/>
            <a:ext cx="10972800" cy="1139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smtClean="0"/>
              <a:t>Click to edit Master title style</a:t>
            </a:r>
          </a:p>
        </p:txBody>
      </p:sp>
      <p:sp>
        <p:nvSpPr>
          <p:cNvPr id="1027" name="Rectangle 3"/>
          <p:cNvSpPr>
            <a:spLocks noGrp="1" noChangeArrowheads="1"/>
          </p:cNvSpPr>
          <p:nvPr>
            <p:ph type="body" idx="1"/>
          </p:nvPr>
        </p:nvSpPr>
        <p:spPr bwMode="auto">
          <a:xfrm>
            <a:off x="609600" y="1600201"/>
            <a:ext cx="10972800" cy="4530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smtClean="0"/>
              <a:t>Click to edit Master text styles</a:t>
            </a:r>
          </a:p>
          <a:p>
            <a:pPr lvl="1"/>
            <a:r>
              <a:rPr lang="en-GB" altLang="en-US" smtClean="0"/>
              <a:t>Second level</a:t>
            </a:r>
          </a:p>
          <a:p>
            <a:pPr lvl="2"/>
            <a:r>
              <a:rPr lang="en-GB" altLang="en-US" smtClean="0"/>
              <a:t>Third level</a:t>
            </a:r>
          </a:p>
          <a:p>
            <a:pPr lvl="3"/>
            <a:r>
              <a:rPr lang="en-GB" altLang="en-US" smtClean="0"/>
              <a:t>Fourth level</a:t>
            </a:r>
          </a:p>
          <a:p>
            <a:pPr lvl="4"/>
            <a:r>
              <a:rPr lang="en-GB" altLang="en-US" smtClean="0"/>
              <a:t>Fifth level</a:t>
            </a:r>
          </a:p>
        </p:txBody>
      </p:sp>
      <p:sp>
        <p:nvSpPr>
          <p:cNvPr id="34820" name="Rectangle 4"/>
          <p:cNvSpPr>
            <a:spLocks noGrp="1" noChangeArrowheads="1"/>
          </p:cNvSpPr>
          <p:nvPr>
            <p:ph type="dt" sz="half" idx="2"/>
          </p:nvPr>
        </p:nvSpPr>
        <p:spPr bwMode="auto">
          <a:xfrm>
            <a:off x="609600" y="6243638"/>
            <a:ext cx="2844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defRPr sz="1200">
                <a:latin typeface="+mj-lt"/>
              </a:defRPr>
            </a:lvl1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
        <p:nvSpPr>
          <p:cNvPr id="34821" name="Rectangle 5"/>
          <p:cNvSpPr>
            <a:spLocks noGrp="1" noChangeArrowheads="1"/>
          </p:cNvSpPr>
          <p:nvPr>
            <p:ph type="ftr" sz="quarter" idx="3"/>
          </p:nvPr>
        </p:nvSpPr>
        <p:spPr bwMode="auto">
          <a:xfrm>
            <a:off x="4165600" y="6248400"/>
            <a:ext cx="3860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ctr">
              <a:defRPr sz="1200">
                <a:latin typeface="+mj-lt"/>
              </a:defRPr>
            </a:lvl1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altLang="en-US" sz="1200" b="0" i="0" u="none" strike="noStrike" kern="1200" cap="none" spc="0" normalizeH="0" baseline="0" noProof="0" smtClean="0">
                <a:ln>
                  <a:noFill/>
                </a:ln>
                <a:solidFill>
                  <a:srgbClr val="000000"/>
                </a:solidFill>
                <a:effectLst/>
                <a:uLnTx/>
                <a:uFillTx/>
                <a:latin typeface="Garamond"/>
                <a:ea typeface="+mn-ea"/>
                <a:cs typeface="+mn-cs"/>
              </a:rPr>
              <a:t>DSP &amp; Communications</a:t>
            </a:r>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
        <p:nvSpPr>
          <p:cNvPr id="34822" name="Rectangle 6"/>
          <p:cNvSpPr>
            <a:spLocks noGrp="1" noChangeArrowheads="1"/>
          </p:cNvSpPr>
          <p:nvPr>
            <p:ph type="sldNum" sz="quarter" idx="4"/>
          </p:nvPr>
        </p:nvSpPr>
        <p:spPr bwMode="auto">
          <a:xfrm>
            <a:off x="8737600" y="6243638"/>
            <a:ext cx="2844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a:defRPr sz="1200">
                <a:latin typeface="+mj-lt"/>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B53B3F08-1B0E-4051-AEA3-6387EF1EEE22}" type="slidenum">
              <a:rPr kumimoji="0" lang="en-GB" altLang="en-US" sz="1200" b="0" i="0" u="none" strike="noStrike" kern="1200" cap="none" spc="0" normalizeH="0" baseline="0" noProof="0" smtClean="0">
                <a:ln>
                  <a:noFill/>
                </a:ln>
                <a:solidFill>
                  <a:srgbClr val="000000"/>
                </a:solidFill>
                <a:effectLst/>
                <a:uLnTx/>
                <a:uFillTx/>
                <a:latin typeface="Garamond"/>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a:t>
            </a:fld>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
        <p:nvSpPr>
          <p:cNvPr id="1031" name="Freeform 7"/>
          <p:cNvSpPr>
            <a:spLocks noChangeArrowheads="1"/>
          </p:cNvSpPr>
          <p:nvPr/>
        </p:nvSpPr>
        <p:spPr bwMode="auto">
          <a:xfrm>
            <a:off x="508000" y="228600"/>
            <a:ext cx="10972800" cy="609600"/>
          </a:xfrm>
          <a:custGeom>
            <a:avLst/>
            <a:gdLst>
              <a:gd name="T0" fmla="*/ 0 w 1000"/>
              <a:gd name="T1" fmla="*/ 371612160 h 1000"/>
              <a:gd name="T2" fmla="*/ 0 w 1000"/>
              <a:gd name="T3" fmla="*/ 0 h 1000"/>
              <a:gd name="T4" fmla="*/ 2147483647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19050" cap="flat" cmpd="sng">
            <a:solidFill>
              <a:schemeClr val="accent1"/>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rial"/>
              <a:ea typeface="+mn-ea"/>
              <a:cs typeface="+mn-cs"/>
            </a:endParaRPr>
          </a:p>
        </p:txBody>
      </p:sp>
      <p:sp>
        <p:nvSpPr>
          <p:cNvPr id="1032" name="Line 8"/>
          <p:cNvSpPr>
            <a:spLocks noChangeShapeType="1"/>
          </p:cNvSpPr>
          <p:nvPr/>
        </p:nvSpPr>
        <p:spPr bwMode="auto">
          <a:xfrm>
            <a:off x="609600" y="6172200"/>
            <a:ext cx="10972800" cy="0"/>
          </a:xfrm>
          <a:prstGeom prst="line">
            <a:avLst/>
          </a:prstGeom>
          <a:noFill/>
          <a:ln w="19050">
            <a:solidFill>
              <a:schemeClr val="accent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rial"/>
              <a:ea typeface="+mn-ea"/>
              <a:cs typeface="+mn-cs"/>
            </a:endParaRPr>
          </a:p>
        </p:txBody>
      </p:sp>
    </p:spTree>
    <p:extLst>
      <p:ext uri="{BB962C8B-B14F-4D97-AF65-F5344CB8AC3E}">
        <p14:creationId xmlns:p14="http://schemas.microsoft.com/office/powerpoint/2010/main" val="272764274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par>
    </p:tnLst>
  </p:timing>
  <p:hf hdr="0" dt="0"/>
  <p:txStyles>
    <p:titleStyle>
      <a:lvl1pPr algn="l" rtl="0" eaLnBrk="0" fontAlgn="base" hangingPunct="0">
        <a:spcBef>
          <a:spcPct val="0"/>
        </a:spcBef>
        <a:spcAft>
          <a:spcPct val="0"/>
        </a:spcAft>
        <a:defRPr sz="4200">
          <a:solidFill>
            <a:schemeClr val="tx2"/>
          </a:solidFill>
          <a:latin typeface="+mj-lt"/>
          <a:ea typeface="+mj-ea"/>
          <a:cs typeface="+mj-cs"/>
        </a:defRPr>
      </a:lvl1pPr>
      <a:lvl2pPr algn="l" rtl="0" eaLnBrk="0" fontAlgn="base" hangingPunct="0">
        <a:spcBef>
          <a:spcPct val="0"/>
        </a:spcBef>
        <a:spcAft>
          <a:spcPct val="0"/>
        </a:spcAft>
        <a:defRPr sz="4200">
          <a:solidFill>
            <a:schemeClr val="tx2"/>
          </a:solidFill>
          <a:latin typeface="Garamond" pitchFamily="18" charset="0"/>
        </a:defRPr>
      </a:lvl2pPr>
      <a:lvl3pPr algn="l" rtl="0" eaLnBrk="0" fontAlgn="base" hangingPunct="0">
        <a:spcBef>
          <a:spcPct val="0"/>
        </a:spcBef>
        <a:spcAft>
          <a:spcPct val="0"/>
        </a:spcAft>
        <a:defRPr sz="4200">
          <a:solidFill>
            <a:schemeClr val="tx2"/>
          </a:solidFill>
          <a:latin typeface="Garamond" pitchFamily="18" charset="0"/>
        </a:defRPr>
      </a:lvl3pPr>
      <a:lvl4pPr algn="l" rtl="0" eaLnBrk="0" fontAlgn="base" hangingPunct="0">
        <a:spcBef>
          <a:spcPct val="0"/>
        </a:spcBef>
        <a:spcAft>
          <a:spcPct val="0"/>
        </a:spcAft>
        <a:defRPr sz="4200">
          <a:solidFill>
            <a:schemeClr val="tx2"/>
          </a:solidFill>
          <a:latin typeface="Garamond" pitchFamily="18" charset="0"/>
        </a:defRPr>
      </a:lvl4pPr>
      <a:lvl5pPr algn="l" rtl="0" eaLnBrk="0" fontAlgn="base" hangingPunct="0">
        <a:spcBef>
          <a:spcPct val="0"/>
        </a:spcBef>
        <a:spcAft>
          <a:spcPct val="0"/>
        </a:spcAft>
        <a:defRPr sz="4200">
          <a:solidFill>
            <a:schemeClr val="tx2"/>
          </a:solidFill>
          <a:latin typeface="Garamond" pitchFamily="18" charset="0"/>
        </a:defRPr>
      </a:lvl5pPr>
      <a:lvl6pPr marL="457200" algn="l" rtl="0" fontAlgn="base">
        <a:spcBef>
          <a:spcPct val="0"/>
        </a:spcBef>
        <a:spcAft>
          <a:spcPct val="0"/>
        </a:spcAft>
        <a:defRPr sz="4200">
          <a:solidFill>
            <a:schemeClr val="tx2"/>
          </a:solidFill>
          <a:latin typeface="Garamond" pitchFamily="18" charset="0"/>
        </a:defRPr>
      </a:lvl6pPr>
      <a:lvl7pPr marL="914400" algn="l" rtl="0" fontAlgn="base">
        <a:spcBef>
          <a:spcPct val="0"/>
        </a:spcBef>
        <a:spcAft>
          <a:spcPct val="0"/>
        </a:spcAft>
        <a:defRPr sz="4200">
          <a:solidFill>
            <a:schemeClr val="tx2"/>
          </a:solidFill>
          <a:latin typeface="Garamond" pitchFamily="18" charset="0"/>
        </a:defRPr>
      </a:lvl7pPr>
      <a:lvl8pPr marL="1371600" algn="l" rtl="0" fontAlgn="base">
        <a:spcBef>
          <a:spcPct val="0"/>
        </a:spcBef>
        <a:spcAft>
          <a:spcPct val="0"/>
        </a:spcAft>
        <a:defRPr sz="4200">
          <a:solidFill>
            <a:schemeClr val="tx2"/>
          </a:solidFill>
          <a:latin typeface="Garamond" pitchFamily="18" charset="0"/>
        </a:defRPr>
      </a:lvl8pPr>
      <a:lvl9pPr marL="1828800" algn="l" rtl="0" fontAlgn="base">
        <a:spcBef>
          <a:spcPct val="0"/>
        </a:spcBef>
        <a:spcAft>
          <a:spcPct val="0"/>
        </a:spcAft>
        <a:defRPr sz="42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30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6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2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sz="2000">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20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20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20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www.palgrave.com/studentstudyskills/page/Referencing-and-Avoiding-Plagiarism/"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p:txBody>
          <a:bodyPr/>
          <a:lstStyle/>
          <a:p>
            <a:pPr eaLnBrk="1" hangingPunct="1"/>
            <a:r>
              <a:rPr lang="en-GB" altLang="en-US" sz="4600" dirty="0" smtClean="0"/>
              <a:t>MADE Research Methods and Professional Development </a:t>
            </a:r>
            <a:endParaRPr lang="en-US" altLang="en-US" sz="4200" dirty="0"/>
          </a:p>
        </p:txBody>
      </p:sp>
      <p:sp>
        <p:nvSpPr>
          <p:cNvPr id="3075" name="Rectangle 3"/>
          <p:cNvSpPr>
            <a:spLocks noGrp="1" noChangeArrowheads="1"/>
          </p:cNvSpPr>
          <p:nvPr>
            <p:ph type="subTitle" idx="1"/>
          </p:nvPr>
        </p:nvSpPr>
        <p:spPr>
          <a:xfrm>
            <a:off x="2495550" y="3933825"/>
            <a:ext cx="6400800" cy="1752600"/>
          </a:xfrm>
        </p:spPr>
        <p:txBody>
          <a:bodyPr/>
          <a:lstStyle/>
          <a:p>
            <a:pPr>
              <a:spcAft>
                <a:spcPct val="20000"/>
              </a:spcAft>
            </a:pPr>
            <a:r>
              <a:rPr lang="en-GB" dirty="0" smtClean="0"/>
              <a:t>A Review of Academic Skills</a:t>
            </a:r>
            <a:endParaRPr lang="en-GB" dirty="0"/>
          </a:p>
        </p:txBody>
      </p:sp>
      <p:sp>
        <p:nvSpPr>
          <p:cNvPr id="3076" name="Text Box 4"/>
          <p:cNvSpPr txBox="1">
            <a:spLocks noChangeArrowheads="1"/>
          </p:cNvSpPr>
          <p:nvPr/>
        </p:nvSpPr>
        <p:spPr bwMode="auto">
          <a:xfrm>
            <a:off x="5087939" y="5589588"/>
            <a:ext cx="2460545" cy="4001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Clr>
                <a:schemeClr val="accent1"/>
              </a:buClr>
              <a:buSzPct val="65000"/>
              <a:buFont typeface="Wingdings" pitchFamily="2" charset="2"/>
              <a:buChar char="n"/>
              <a:defRPr sz="3000">
                <a:solidFill>
                  <a:schemeClr val="tx1"/>
                </a:solidFill>
                <a:latin typeface="Arial" charset="0"/>
              </a:defRPr>
            </a:lvl1pPr>
            <a:lvl2pPr marL="742950" indent="-285750" eaLnBrk="0" hangingPunct="0">
              <a:spcBef>
                <a:spcPct val="20000"/>
              </a:spcBef>
              <a:buClr>
                <a:schemeClr val="accent2"/>
              </a:buClr>
              <a:buSzPct val="60000"/>
              <a:buFont typeface="Wingdings" pitchFamily="2" charset="2"/>
              <a:buChar char="q"/>
              <a:defRPr sz="2600">
                <a:solidFill>
                  <a:schemeClr val="tx1"/>
                </a:solidFill>
                <a:latin typeface="Arial" charset="0"/>
              </a:defRPr>
            </a:lvl2pPr>
            <a:lvl3pPr marL="1143000" indent="-228600" eaLnBrk="0" hangingPunct="0">
              <a:spcBef>
                <a:spcPct val="20000"/>
              </a:spcBef>
              <a:buClr>
                <a:schemeClr val="accent1"/>
              </a:buClr>
              <a:buSzPct val="65000"/>
              <a:buFont typeface="Wingdings" pitchFamily="2" charset="2"/>
              <a:buChar char="n"/>
              <a:defRPr sz="2200">
                <a:solidFill>
                  <a:schemeClr val="tx1"/>
                </a:solidFill>
                <a:latin typeface="Arial" charset="0"/>
              </a:defRPr>
            </a:lvl3pPr>
            <a:lvl4pPr marL="1600200" indent="-228600" eaLnBrk="0" hangingPunct="0">
              <a:spcBef>
                <a:spcPct val="20000"/>
              </a:spcBef>
              <a:buClr>
                <a:schemeClr val="accent2"/>
              </a:buClr>
              <a:buSzPct val="70000"/>
              <a:buFont typeface="Wingdings" pitchFamily="2" charset="2"/>
              <a:buChar char="q"/>
              <a:defRPr sz="2000">
                <a:solidFill>
                  <a:schemeClr val="tx1"/>
                </a:solidFill>
                <a:latin typeface="Arial" charset="0"/>
              </a:defRPr>
            </a:lvl4pPr>
            <a:lvl5pPr marL="2057400" indent="-228600" eaLnBrk="0" hangingPunct="0">
              <a:spcBef>
                <a:spcPct val="20000"/>
              </a:spcBef>
              <a:buClr>
                <a:schemeClr val="accent1"/>
              </a:buClr>
              <a:buSzPct val="75000"/>
              <a:buFont typeface="Wingdings" pitchFamily="2" charset="2"/>
              <a:buChar char="§"/>
              <a:defRPr sz="2000">
                <a:solidFill>
                  <a:schemeClr val="tx1"/>
                </a:solidFill>
                <a:latin typeface="Arial" charset="0"/>
              </a:defRPr>
            </a:lvl5pPr>
            <a:lvl6pPr marL="25146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charset="0"/>
              </a:defRPr>
            </a:lvl6pPr>
            <a:lvl7pPr marL="29718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charset="0"/>
              </a:defRPr>
            </a:lvl7pPr>
            <a:lvl8pPr marL="34290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charset="0"/>
              </a:defRPr>
            </a:lvl8pPr>
            <a:lvl9pPr marL="3886200" indent="-22860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Arial" charset="0"/>
              </a:defRPr>
            </a:lvl9pPr>
          </a:lstStyle>
          <a:p>
            <a:pPr marL="0" marR="0" lvl="0" indent="0" algn="l" defTabSz="914400" rtl="0" eaLnBrk="1" fontAlgn="base" latinLnBrk="0" hangingPunct="1">
              <a:lnSpc>
                <a:spcPct val="100000"/>
              </a:lnSpc>
              <a:spcBef>
                <a:spcPct val="0"/>
              </a:spcBef>
              <a:spcAft>
                <a:spcPct val="0"/>
              </a:spcAft>
              <a:buClrTx/>
              <a:buSzTx/>
              <a:buFont typeface="Wingdings" pitchFamily="2" charset="2"/>
              <a:buNone/>
              <a:tabLst/>
              <a:defRPr/>
            </a:pPr>
            <a:r>
              <a:rPr kumimoji="0" lang="en-GB" altLang="en-US" sz="2000" b="0" i="0" u="none" strike="noStrike" kern="1200" cap="none" spc="0" normalizeH="0" baseline="0" noProof="0" dirty="0">
                <a:ln>
                  <a:noFill/>
                </a:ln>
                <a:solidFill>
                  <a:srgbClr val="000000"/>
                </a:solidFill>
                <a:effectLst/>
                <a:uLnTx/>
                <a:uFillTx/>
                <a:latin typeface="Tahoma" pitchFamily="34" charset="0"/>
                <a:ea typeface="+mn-ea"/>
                <a:cs typeface="+mn-cs"/>
              </a:rPr>
              <a:t>Professor John Rees</a:t>
            </a:r>
            <a:endParaRPr kumimoji="0" lang="en-US" altLang="en-US" sz="2000" b="0" i="0" u="none" strike="noStrike" kern="1200" cap="none" spc="0" normalizeH="0" baseline="0" noProof="0" dirty="0">
              <a:ln>
                <a:noFill/>
              </a:ln>
              <a:solidFill>
                <a:srgbClr val="000000"/>
              </a:solidFill>
              <a:effectLst/>
              <a:uLnTx/>
              <a:uFillTx/>
              <a:latin typeface="Tahoma" pitchFamily="34" charset="0"/>
              <a:ea typeface="+mn-ea"/>
              <a:cs typeface="+mn-cs"/>
            </a:endParaRPr>
          </a:p>
        </p:txBody>
      </p:sp>
    </p:spTree>
    <p:extLst>
      <p:ext uri="{BB962C8B-B14F-4D97-AF65-F5344CB8AC3E}">
        <p14:creationId xmlns:p14="http://schemas.microsoft.com/office/powerpoint/2010/main" val="29487484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Citation and Referencing</a:t>
            </a:r>
            <a:endParaRPr lang="en-GB" dirty="0"/>
          </a:p>
        </p:txBody>
      </p:sp>
      <p:sp>
        <p:nvSpPr>
          <p:cNvPr id="3" name="Subtitle 2"/>
          <p:cNvSpPr>
            <a:spLocks noGrp="1"/>
          </p:cNvSpPr>
          <p:nvPr>
            <p:ph type="subTitle" idx="1"/>
          </p:nvPr>
        </p:nvSpPr>
        <p:spPr/>
        <p:txBody>
          <a:bodyPr/>
          <a:lstStyle/>
          <a:p>
            <a:r>
              <a:rPr lang="en-GB" dirty="0" smtClean="0"/>
              <a:t>Professor John Rees, </a:t>
            </a:r>
          </a:p>
          <a:p>
            <a:r>
              <a:rPr lang="en-GB" dirty="0" smtClean="0"/>
              <a:t>Associate Professor Nik Whitehead</a:t>
            </a:r>
            <a:endParaRPr lang="en-GB" dirty="0"/>
          </a:p>
        </p:txBody>
      </p:sp>
    </p:spTree>
    <p:extLst>
      <p:ext uri="{BB962C8B-B14F-4D97-AF65-F5344CB8AC3E}">
        <p14:creationId xmlns:p14="http://schemas.microsoft.com/office/powerpoint/2010/main" val="1806888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ChangeArrowheads="1"/>
          </p:cNvSpPr>
          <p:nvPr>
            <p:ph type="title"/>
          </p:nvPr>
        </p:nvSpPr>
        <p:spPr/>
        <p:txBody>
          <a:bodyPr/>
          <a:lstStyle/>
          <a:p>
            <a:r>
              <a:rPr lang="en-GB"/>
              <a:t>Citation</a:t>
            </a:r>
          </a:p>
        </p:txBody>
      </p:sp>
      <p:sp>
        <p:nvSpPr>
          <p:cNvPr id="67587" name="Rectangle 3"/>
          <p:cNvSpPr>
            <a:spLocks noGrp="1" noChangeArrowheads="1"/>
          </p:cNvSpPr>
          <p:nvPr>
            <p:ph type="body" idx="1"/>
          </p:nvPr>
        </p:nvSpPr>
        <p:spPr/>
        <p:txBody>
          <a:bodyPr/>
          <a:lstStyle/>
          <a:p>
            <a:r>
              <a:rPr lang="en-GB" dirty="0"/>
              <a:t>Defined as:</a:t>
            </a:r>
          </a:p>
          <a:p>
            <a:pPr lvl="1"/>
            <a:r>
              <a:rPr lang="en-GB" dirty="0"/>
              <a:t>the acknowledgement of information obtained from a document you have read or the act of quoting </a:t>
            </a:r>
            <a:r>
              <a:rPr lang="en-GB" dirty="0" smtClean="0"/>
              <a:t>text</a:t>
            </a:r>
            <a:endParaRPr lang="en-GB" dirty="0"/>
          </a:p>
          <a:p>
            <a:r>
              <a:rPr lang="en-GB" dirty="0"/>
              <a:t>Done by providing the </a:t>
            </a:r>
            <a:r>
              <a:rPr lang="en-GB" b="1" dirty="0">
                <a:solidFill>
                  <a:srgbClr val="FF0000"/>
                </a:solidFill>
              </a:rPr>
              <a:t>r</a:t>
            </a:r>
            <a:r>
              <a:rPr lang="en-GB" b="1" dirty="0" smtClean="0">
                <a:solidFill>
                  <a:srgbClr val="FF0000"/>
                </a:solidFill>
              </a:rPr>
              <a:t>eference</a:t>
            </a:r>
            <a:r>
              <a:rPr lang="en-GB" dirty="0" smtClean="0"/>
              <a:t> </a:t>
            </a:r>
            <a:r>
              <a:rPr lang="en-GB" dirty="0"/>
              <a:t>to the </a:t>
            </a:r>
            <a:r>
              <a:rPr lang="en-GB" dirty="0" smtClean="0"/>
              <a:t>source of the material</a:t>
            </a:r>
            <a:endParaRPr lang="en-GB" dirty="0"/>
          </a:p>
          <a:p>
            <a:r>
              <a:rPr lang="en-GB" dirty="0"/>
              <a:t>The reference allows the reader to find the original source </a:t>
            </a:r>
          </a:p>
        </p:txBody>
      </p:sp>
    </p:spTree>
    <p:extLst>
      <p:ext uri="{BB962C8B-B14F-4D97-AF65-F5344CB8AC3E}">
        <p14:creationId xmlns:p14="http://schemas.microsoft.com/office/powerpoint/2010/main" val="38205463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p:cNvSpPr>
            <a:spLocks noGrp="1" noChangeArrowheads="1"/>
          </p:cNvSpPr>
          <p:nvPr>
            <p:ph type="title"/>
          </p:nvPr>
        </p:nvSpPr>
        <p:spPr/>
        <p:txBody>
          <a:bodyPr/>
          <a:lstStyle/>
          <a:p>
            <a:r>
              <a:rPr lang="en-GB"/>
              <a:t>Why Referencing?</a:t>
            </a:r>
          </a:p>
        </p:txBody>
      </p:sp>
      <p:sp>
        <p:nvSpPr>
          <p:cNvPr id="68611" name="Rectangle 3"/>
          <p:cNvSpPr>
            <a:spLocks noGrp="1" noChangeArrowheads="1"/>
          </p:cNvSpPr>
          <p:nvPr>
            <p:ph type="body" idx="1"/>
          </p:nvPr>
        </p:nvSpPr>
        <p:spPr/>
        <p:txBody>
          <a:bodyPr/>
          <a:lstStyle/>
          <a:p>
            <a:r>
              <a:rPr lang="en-GB"/>
              <a:t>To </a:t>
            </a:r>
            <a:r>
              <a:rPr lang="en-GB" b="1">
                <a:solidFill>
                  <a:srgbClr val="FF0000"/>
                </a:solidFill>
              </a:rPr>
              <a:t>support</a:t>
            </a:r>
            <a:r>
              <a:rPr lang="en-GB"/>
              <a:t> your statements and arguments</a:t>
            </a:r>
          </a:p>
          <a:p>
            <a:r>
              <a:rPr lang="en-GB"/>
              <a:t>To give </a:t>
            </a:r>
            <a:r>
              <a:rPr lang="en-GB" b="1">
                <a:solidFill>
                  <a:srgbClr val="FF0000"/>
                </a:solidFill>
              </a:rPr>
              <a:t>credit</a:t>
            </a:r>
            <a:r>
              <a:rPr lang="en-GB"/>
              <a:t> for your sources</a:t>
            </a:r>
          </a:p>
          <a:p>
            <a:pPr lvl="1"/>
            <a:r>
              <a:rPr lang="en-GB"/>
              <a:t>Would you like people to use your ideas without saying where they got them from?</a:t>
            </a:r>
          </a:p>
          <a:p>
            <a:pPr lvl="1"/>
            <a:r>
              <a:rPr lang="en-GB"/>
              <a:t>It is </a:t>
            </a:r>
            <a:r>
              <a:rPr lang="en-GB" b="1">
                <a:solidFill>
                  <a:srgbClr val="FF0000"/>
                </a:solidFill>
              </a:rPr>
              <a:t>theft</a:t>
            </a:r>
            <a:r>
              <a:rPr lang="en-GB"/>
              <a:t> to use other peoples ideas as your own!</a:t>
            </a:r>
          </a:p>
          <a:p>
            <a:r>
              <a:rPr lang="en-GB"/>
              <a:t>To </a:t>
            </a:r>
            <a:r>
              <a:rPr lang="en-GB" b="1">
                <a:solidFill>
                  <a:srgbClr val="FF0000"/>
                </a:solidFill>
              </a:rPr>
              <a:t>demonstrate</a:t>
            </a:r>
            <a:r>
              <a:rPr lang="en-GB"/>
              <a:t> your academic research</a:t>
            </a:r>
          </a:p>
        </p:txBody>
      </p:sp>
    </p:spTree>
    <p:extLst>
      <p:ext uri="{BB962C8B-B14F-4D97-AF65-F5344CB8AC3E}">
        <p14:creationId xmlns:p14="http://schemas.microsoft.com/office/powerpoint/2010/main" val="15519221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ChangeArrowheads="1"/>
          </p:cNvSpPr>
          <p:nvPr>
            <p:ph type="title"/>
          </p:nvPr>
        </p:nvSpPr>
        <p:spPr/>
        <p:txBody>
          <a:bodyPr/>
          <a:lstStyle/>
          <a:p>
            <a:r>
              <a:rPr lang="en-GB"/>
              <a:t>Secondary </a:t>
            </a:r>
            <a:r>
              <a:rPr lang="en-GB" smtClean="0"/>
              <a:t>Referencing</a:t>
            </a:r>
            <a:endParaRPr lang="en-GB" dirty="0"/>
          </a:p>
        </p:txBody>
      </p:sp>
      <p:sp>
        <p:nvSpPr>
          <p:cNvPr id="69635" name="Rectangle 3"/>
          <p:cNvSpPr>
            <a:spLocks noGrp="1" noChangeArrowheads="1"/>
          </p:cNvSpPr>
          <p:nvPr>
            <p:ph type="body" idx="1"/>
          </p:nvPr>
        </p:nvSpPr>
        <p:spPr/>
        <p:txBody>
          <a:bodyPr/>
          <a:lstStyle/>
          <a:p>
            <a:r>
              <a:rPr lang="en-GB" sz="2800" dirty="0"/>
              <a:t>If, for some reason you have not been able to read or locate the original source, and you reference the source to the book you found the information in, it is termed as </a:t>
            </a:r>
            <a:r>
              <a:rPr lang="en-GB" sz="2800" b="1" dirty="0"/>
              <a:t>secondary referencing.</a:t>
            </a:r>
            <a:endParaRPr lang="en-GB" sz="2800" dirty="0"/>
          </a:p>
          <a:p>
            <a:r>
              <a:rPr lang="en-GB" sz="2800" dirty="0" smtClean="0"/>
              <a:t>We try not to do this in </a:t>
            </a:r>
            <a:r>
              <a:rPr lang="en-GB" sz="2800" dirty="0"/>
              <a:t>Masters or higher level </a:t>
            </a:r>
            <a:r>
              <a:rPr lang="en-GB" sz="2800" dirty="0" smtClean="0"/>
              <a:t>work, but occasionally it is necessary for a key reference where we can’t locate an original copy</a:t>
            </a:r>
          </a:p>
          <a:p>
            <a:r>
              <a:rPr lang="en-GB" sz="2800" dirty="0" smtClean="0"/>
              <a:t>Always </a:t>
            </a:r>
            <a:r>
              <a:rPr lang="en-GB" sz="2800" dirty="0"/>
              <a:t>use the original document if at all possible – inter-library loans and online sources help</a:t>
            </a:r>
          </a:p>
        </p:txBody>
      </p:sp>
    </p:spTree>
    <p:extLst>
      <p:ext uri="{BB962C8B-B14F-4D97-AF65-F5344CB8AC3E}">
        <p14:creationId xmlns:p14="http://schemas.microsoft.com/office/powerpoint/2010/main" val="9296958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p:txBody>
          <a:bodyPr/>
          <a:lstStyle/>
          <a:p>
            <a:r>
              <a:rPr lang="en-GB"/>
              <a:t>When and Where?</a:t>
            </a:r>
          </a:p>
        </p:txBody>
      </p:sp>
      <p:sp>
        <p:nvSpPr>
          <p:cNvPr id="70659" name="Rectangle 3"/>
          <p:cNvSpPr>
            <a:spLocks noGrp="1" noChangeArrowheads="1"/>
          </p:cNvSpPr>
          <p:nvPr>
            <p:ph type="body" idx="1"/>
          </p:nvPr>
        </p:nvSpPr>
        <p:spPr/>
        <p:txBody>
          <a:bodyPr/>
          <a:lstStyle/>
          <a:p>
            <a:r>
              <a:rPr lang="en-GB" sz="3600" b="1">
                <a:solidFill>
                  <a:srgbClr val="FF0000"/>
                </a:solidFill>
              </a:rPr>
              <a:t>Every time</a:t>
            </a:r>
            <a:r>
              <a:rPr lang="en-GB"/>
              <a:t> you </a:t>
            </a:r>
            <a:r>
              <a:rPr lang="en-GB" b="1">
                <a:solidFill>
                  <a:srgbClr val="FF0000"/>
                </a:solidFill>
              </a:rPr>
              <a:t>use</a:t>
            </a:r>
            <a:r>
              <a:rPr lang="en-GB"/>
              <a:t> someone else’s ideas or words or illustrations, even if you change them a bit!</a:t>
            </a:r>
          </a:p>
          <a:p>
            <a:r>
              <a:rPr lang="en-GB"/>
              <a:t>When you </a:t>
            </a:r>
            <a:r>
              <a:rPr lang="en-GB" b="1">
                <a:solidFill>
                  <a:srgbClr val="FF0000"/>
                </a:solidFill>
              </a:rPr>
              <a:t>copy</a:t>
            </a:r>
            <a:r>
              <a:rPr lang="en-GB"/>
              <a:t> some lines of programme code</a:t>
            </a:r>
          </a:p>
          <a:p>
            <a:r>
              <a:rPr lang="en-GB"/>
              <a:t>Whenever you make an </a:t>
            </a:r>
            <a:r>
              <a:rPr lang="en-GB" b="1">
                <a:solidFill>
                  <a:srgbClr val="FF0000"/>
                </a:solidFill>
              </a:rPr>
              <a:t>assertion</a:t>
            </a:r>
            <a:r>
              <a:rPr lang="en-GB"/>
              <a:t> you need to justify your statements</a:t>
            </a:r>
          </a:p>
        </p:txBody>
      </p:sp>
    </p:spTree>
    <p:extLst>
      <p:ext uri="{BB962C8B-B14F-4D97-AF65-F5344CB8AC3E}">
        <p14:creationId xmlns:p14="http://schemas.microsoft.com/office/powerpoint/2010/main" val="18931947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p:txBody>
          <a:bodyPr/>
          <a:lstStyle/>
          <a:p>
            <a:r>
              <a:rPr lang="en-GB"/>
              <a:t>Why?</a:t>
            </a:r>
          </a:p>
        </p:txBody>
      </p:sp>
      <p:sp>
        <p:nvSpPr>
          <p:cNvPr id="71683" name="Rectangle 3"/>
          <p:cNvSpPr>
            <a:spLocks noGrp="1" noChangeArrowheads="1"/>
          </p:cNvSpPr>
          <p:nvPr>
            <p:ph type="body" idx="1"/>
          </p:nvPr>
        </p:nvSpPr>
        <p:spPr/>
        <p:txBody>
          <a:bodyPr/>
          <a:lstStyle/>
          <a:p>
            <a:r>
              <a:rPr lang="en-GB"/>
              <a:t>To provide the academic </a:t>
            </a:r>
            <a:r>
              <a:rPr lang="en-GB" b="1">
                <a:solidFill>
                  <a:srgbClr val="FF0000"/>
                </a:solidFill>
              </a:rPr>
              <a:t>credibility</a:t>
            </a:r>
            <a:r>
              <a:rPr lang="en-GB"/>
              <a:t> for your work</a:t>
            </a:r>
          </a:p>
          <a:p>
            <a:r>
              <a:rPr lang="en-GB"/>
              <a:t>To </a:t>
            </a:r>
            <a:r>
              <a:rPr lang="en-GB" b="1">
                <a:solidFill>
                  <a:srgbClr val="FF0000"/>
                </a:solidFill>
              </a:rPr>
              <a:t>reassure</a:t>
            </a:r>
            <a:r>
              <a:rPr lang="en-GB"/>
              <a:t> the reader that your work is not a fairy story that you have created</a:t>
            </a:r>
          </a:p>
        </p:txBody>
      </p:sp>
    </p:spTree>
    <p:extLst>
      <p:ext uri="{BB962C8B-B14F-4D97-AF65-F5344CB8AC3E}">
        <p14:creationId xmlns:p14="http://schemas.microsoft.com/office/powerpoint/2010/main" val="24897688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p:cNvSpPr>
            <a:spLocks noGrp="1" noChangeArrowheads="1"/>
          </p:cNvSpPr>
          <p:nvPr>
            <p:ph type="title"/>
          </p:nvPr>
        </p:nvSpPr>
        <p:spPr/>
        <p:txBody>
          <a:bodyPr/>
          <a:lstStyle/>
          <a:p>
            <a:r>
              <a:rPr lang="en-GB"/>
              <a:t>Plagiarism</a:t>
            </a:r>
          </a:p>
        </p:txBody>
      </p:sp>
      <p:sp>
        <p:nvSpPr>
          <p:cNvPr id="72707" name="Rectangle 3"/>
          <p:cNvSpPr>
            <a:spLocks noGrp="1" noChangeArrowheads="1"/>
          </p:cNvSpPr>
          <p:nvPr>
            <p:ph type="body" idx="1"/>
          </p:nvPr>
        </p:nvSpPr>
        <p:spPr/>
        <p:txBody>
          <a:bodyPr/>
          <a:lstStyle/>
          <a:p>
            <a:r>
              <a:rPr lang="en-GB" dirty="0"/>
              <a:t>This is the term used to describe the use of another author’s work in your own study (either intentionally or unintentionally) </a:t>
            </a:r>
            <a:r>
              <a:rPr lang="en-GB" b="1" dirty="0"/>
              <a:t>without acknowledging that it is not your own, </a:t>
            </a:r>
            <a:r>
              <a:rPr lang="en-GB" dirty="0"/>
              <a:t>or giving the other author the credit for it</a:t>
            </a:r>
          </a:p>
          <a:p>
            <a:r>
              <a:rPr lang="en-GB" dirty="0"/>
              <a:t>This is a specific academic </a:t>
            </a:r>
            <a:r>
              <a:rPr lang="en-GB" dirty="0" smtClean="0"/>
              <a:t>misconduct</a:t>
            </a:r>
          </a:p>
          <a:p>
            <a:r>
              <a:rPr lang="en-GB" dirty="0" smtClean="0"/>
              <a:t>For </a:t>
            </a:r>
            <a:r>
              <a:rPr lang="en-GB" dirty="0"/>
              <a:t>full details see the University </a:t>
            </a:r>
            <a:r>
              <a:rPr lang="en-GB" dirty="0" smtClean="0"/>
              <a:t>website</a:t>
            </a:r>
            <a:endParaRPr lang="en-GB" dirty="0"/>
          </a:p>
        </p:txBody>
      </p:sp>
    </p:spTree>
    <p:extLst>
      <p:ext uri="{BB962C8B-B14F-4D97-AF65-F5344CB8AC3E}">
        <p14:creationId xmlns:p14="http://schemas.microsoft.com/office/powerpoint/2010/main" val="16065085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Turnitin</a:t>
            </a:r>
            <a:r>
              <a:rPr lang="en-GB" dirty="0" smtClean="0"/>
              <a:t> and Plagiarism</a:t>
            </a:r>
            <a:endParaRPr lang="en-GB" dirty="0"/>
          </a:p>
        </p:txBody>
      </p:sp>
      <p:sp>
        <p:nvSpPr>
          <p:cNvPr id="3" name="Content Placeholder 2"/>
          <p:cNvSpPr>
            <a:spLocks noGrp="1"/>
          </p:cNvSpPr>
          <p:nvPr>
            <p:ph idx="1"/>
          </p:nvPr>
        </p:nvSpPr>
        <p:spPr/>
        <p:txBody>
          <a:bodyPr/>
          <a:lstStyle/>
          <a:p>
            <a:r>
              <a:rPr lang="en-GB" dirty="0" smtClean="0"/>
              <a:t>The </a:t>
            </a:r>
            <a:r>
              <a:rPr lang="en-GB" dirty="0" err="1" smtClean="0"/>
              <a:t>Turnitin</a:t>
            </a:r>
            <a:r>
              <a:rPr lang="en-GB" dirty="0" smtClean="0"/>
              <a:t> software assesses any submitted work against prior items in its database</a:t>
            </a:r>
          </a:p>
          <a:p>
            <a:r>
              <a:rPr lang="en-GB" dirty="0" smtClean="0"/>
              <a:t>If your work scores more than 15% similarity to any combination of the items, we investigate further</a:t>
            </a:r>
          </a:p>
          <a:p>
            <a:r>
              <a:rPr lang="en-GB" dirty="0" smtClean="0"/>
              <a:t>Cited quotations don’t count</a:t>
            </a:r>
          </a:p>
          <a:p>
            <a:r>
              <a:rPr lang="en-GB" dirty="0" smtClean="0"/>
              <a:t>Poor citation and referencing is plagiarism</a:t>
            </a:r>
          </a:p>
          <a:p>
            <a:pPr lvl="1"/>
            <a:r>
              <a:rPr lang="en-GB" dirty="0" smtClean="0"/>
              <a:t>Don’t care if it is accident, incompetence or crime</a:t>
            </a:r>
            <a:endParaRPr lang="en-GB" dirty="0"/>
          </a:p>
        </p:txBody>
      </p:sp>
    </p:spTree>
    <p:extLst>
      <p:ext uri="{BB962C8B-B14F-4D97-AF65-F5344CB8AC3E}">
        <p14:creationId xmlns:p14="http://schemas.microsoft.com/office/powerpoint/2010/main" val="41237665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p:txBody>
          <a:bodyPr/>
          <a:lstStyle/>
          <a:p>
            <a:r>
              <a:rPr lang="en-GB" altLang="en-US" smtClean="0"/>
              <a:t>Plagiarism Quick Guide</a:t>
            </a:r>
          </a:p>
        </p:txBody>
      </p:sp>
      <p:sp>
        <p:nvSpPr>
          <p:cNvPr id="3" name="Content Placeholder 2"/>
          <p:cNvSpPr>
            <a:spLocks noGrp="1"/>
          </p:cNvSpPr>
          <p:nvPr>
            <p:ph idx="1"/>
          </p:nvPr>
        </p:nvSpPr>
        <p:spPr/>
        <p:txBody>
          <a:bodyPr/>
          <a:lstStyle/>
          <a:p>
            <a:pPr>
              <a:defRPr/>
            </a:pPr>
            <a:r>
              <a:rPr lang="en-GB" dirty="0" smtClean="0"/>
              <a:t>There is a nicely written briefing at:</a:t>
            </a:r>
          </a:p>
          <a:p>
            <a:pPr marL="0" indent="0">
              <a:buNone/>
              <a:defRPr/>
            </a:pPr>
            <a:endParaRPr lang="en-GB" dirty="0" smtClean="0"/>
          </a:p>
          <a:p>
            <a:pPr marL="0" indent="0">
              <a:buNone/>
              <a:defRPr/>
            </a:pPr>
            <a:r>
              <a:rPr lang="en-GB" dirty="0" smtClean="0">
                <a:hlinkClick r:id="rId2"/>
              </a:rPr>
              <a:t>http://www.palgrave.com/studentstudyskills/page/Referencing-and-Avoiding-Plagiarism/</a:t>
            </a:r>
            <a:endParaRPr lang="en-GB" dirty="0" smtClean="0"/>
          </a:p>
          <a:p>
            <a:pPr marL="0" indent="0">
              <a:buNone/>
              <a:defRPr/>
            </a:pPr>
            <a:endParaRPr lang="en-GB" dirty="0"/>
          </a:p>
        </p:txBody>
      </p:sp>
    </p:spTree>
    <p:extLst>
      <p:ext uri="{BB962C8B-B14F-4D97-AF65-F5344CB8AC3E}">
        <p14:creationId xmlns:p14="http://schemas.microsoft.com/office/powerpoint/2010/main" val="211463005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Referencing</a:t>
            </a:r>
            <a:endParaRPr lang="en-GB" dirty="0"/>
          </a:p>
        </p:txBody>
      </p:sp>
      <p:sp>
        <p:nvSpPr>
          <p:cNvPr id="3" name="Content Placeholder 2"/>
          <p:cNvSpPr>
            <a:spLocks noGrp="1"/>
          </p:cNvSpPr>
          <p:nvPr>
            <p:ph idx="1"/>
          </p:nvPr>
        </p:nvSpPr>
        <p:spPr/>
        <p:txBody>
          <a:bodyPr/>
          <a:lstStyle/>
          <a:p>
            <a:r>
              <a:rPr lang="en-GB" dirty="0" smtClean="0"/>
              <a:t>Applied Computing at UWTSD uses the Vancouver numerical referencing system (the IEEE version)</a:t>
            </a:r>
          </a:p>
          <a:p>
            <a:r>
              <a:rPr lang="en-GB" dirty="0" smtClean="0"/>
              <a:t>The system which uses numbers, in order of appearance in the text</a:t>
            </a:r>
          </a:p>
          <a:p>
            <a:r>
              <a:rPr lang="en-GB" dirty="0" smtClean="0"/>
              <a:t>More, and examples, later</a:t>
            </a:r>
          </a:p>
          <a:p>
            <a:r>
              <a:rPr lang="en-GB" dirty="0" smtClean="0"/>
              <a:t>Engineering uses the Harvard referencing system – we will cover both!</a:t>
            </a:r>
            <a:endParaRPr lang="en-GB" dirty="0"/>
          </a:p>
        </p:txBody>
      </p:sp>
    </p:spTree>
    <p:extLst>
      <p:ext uri="{BB962C8B-B14F-4D97-AF65-F5344CB8AC3E}">
        <p14:creationId xmlns:p14="http://schemas.microsoft.com/office/powerpoint/2010/main" val="30920598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Benefits of Referencing for the Student</a:t>
            </a:r>
            <a:endParaRPr lang="en-GB" dirty="0"/>
          </a:p>
        </p:txBody>
      </p:sp>
      <p:sp>
        <p:nvSpPr>
          <p:cNvPr id="3" name="Content Placeholder 2"/>
          <p:cNvSpPr>
            <a:spLocks noGrp="1"/>
          </p:cNvSpPr>
          <p:nvPr>
            <p:ph idx="1"/>
          </p:nvPr>
        </p:nvSpPr>
        <p:spPr/>
        <p:txBody>
          <a:bodyPr>
            <a:normAutofit/>
          </a:bodyPr>
          <a:lstStyle/>
          <a:p>
            <a:r>
              <a:rPr lang="en-GB" dirty="0" smtClean="0"/>
              <a:t>Proves that the work has a factual/academic basis</a:t>
            </a:r>
          </a:p>
          <a:p>
            <a:pPr lvl="1"/>
            <a:r>
              <a:rPr lang="en-GB" dirty="0" smtClean="0"/>
              <a:t>Shows the variety of sources you have used </a:t>
            </a:r>
          </a:p>
          <a:p>
            <a:pPr lvl="1"/>
            <a:r>
              <a:rPr lang="en-GB" dirty="0" smtClean="0"/>
              <a:t>Shows that you have used relevant sources</a:t>
            </a:r>
          </a:p>
          <a:p>
            <a:pPr lvl="1"/>
            <a:r>
              <a:rPr lang="en-GB" dirty="0" smtClean="0"/>
              <a:t>Supports the ideas and arguments that you discuss in your work</a:t>
            </a:r>
          </a:p>
          <a:p>
            <a:pPr lvl="1"/>
            <a:r>
              <a:rPr lang="en-GB" dirty="0" smtClean="0"/>
              <a:t>Shows initiative and independent thought</a:t>
            </a:r>
          </a:p>
          <a:p>
            <a:pPr lvl="1"/>
            <a:r>
              <a:rPr lang="en-GB" dirty="0" smtClean="0"/>
              <a:t>Shows depth of reading</a:t>
            </a:r>
          </a:p>
          <a:p>
            <a:pPr lvl="1"/>
            <a:r>
              <a:rPr lang="en-GB" dirty="0" smtClean="0"/>
              <a:t>Shows ability to judge if information read is relevant</a:t>
            </a:r>
          </a:p>
          <a:p>
            <a:pPr lvl="1"/>
            <a:r>
              <a:rPr lang="en-GB" b="1" dirty="0" smtClean="0">
                <a:solidFill>
                  <a:srgbClr val="FF0000"/>
                </a:solidFill>
              </a:rPr>
              <a:t>Will help you to gain more marks</a:t>
            </a:r>
            <a:endParaRPr lang="en-GB" dirty="0" smtClean="0">
              <a:solidFill>
                <a:srgbClr val="FF0000"/>
              </a:solidFill>
            </a:endParaRPr>
          </a:p>
        </p:txBody>
      </p:sp>
    </p:spTree>
    <p:extLst>
      <p:ext uri="{BB962C8B-B14F-4D97-AF65-F5344CB8AC3E}">
        <p14:creationId xmlns:p14="http://schemas.microsoft.com/office/powerpoint/2010/main" val="5306157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Benefits Cont.</a:t>
            </a:r>
            <a:endParaRPr lang="en-GB" dirty="0"/>
          </a:p>
        </p:txBody>
      </p:sp>
      <p:sp>
        <p:nvSpPr>
          <p:cNvPr id="3" name="Content Placeholder 2"/>
          <p:cNvSpPr>
            <a:spLocks noGrp="1"/>
          </p:cNvSpPr>
          <p:nvPr>
            <p:ph idx="1"/>
          </p:nvPr>
        </p:nvSpPr>
        <p:spPr/>
        <p:txBody>
          <a:bodyPr>
            <a:normAutofit/>
          </a:bodyPr>
          <a:lstStyle/>
          <a:p>
            <a:r>
              <a:rPr lang="en-GB" dirty="0" smtClean="0"/>
              <a:t>Allows the reader to identify and retrieve the sources for their own use</a:t>
            </a:r>
          </a:p>
          <a:p>
            <a:pPr lvl="1"/>
            <a:r>
              <a:rPr lang="en-GB" dirty="0" smtClean="0"/>
              <a:t>May be several sources with similar titles</a:t>
            </a:r>
          </a:p>
          <a:p>
            <a:pPr lvl="1"/>
            <a:r>
              <a:rPr lang="en-GB" dirty="0" smtClean="0"/>
              <a:t>Helps tutor to find the information easily</a:t>
            </a:r>
          </a:p>
          <a:p>
            <a:pPr lvl="1"/>
            <a:r>
              <a:rPr lang="en-GB" dirty="0" smtClean="0"/>
              <a:t>Helps you to retrace the sources you have used in the past, for future assignments.</a:t>
            </a:r>
          </a:p>
          <a:p>
            <a:r>
              <a:rPr lang="en-GB" dirty="0" smtClean="0"/>
              <a:t>Avoids </a:t>
            </a:r>
            <a:r>
              <a:rPr lang="en-GB" b="1" dirty="0" smtClean="0">
                <a:solidFill>
                  <a:srgbClr val="FF0000"/>
                </a:solidFill>
              </a:rPr>
              <a:t>plagiarism</a:t>
            </a:r>
            <a:r>
              <a:rPr lang="en-GB" dirty="0" smtClean="0"/>
              <a:t>!</a:t>
            </a:r>
          </a:p>
        </p:txBody>
      </p:sp>
    </p:spTree>
    <p:extLst>
      <p:ext uri="{BB962C8B-B14F-4D97-AF65-F5344CB8AC3E}">
        <p14:creationId xmlns:p14="http://schemas.microsoft.com/office/powerpoint/2010/main" val="32775243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Citations in Text</a:t>
            </a:r>
            <a:endParaRPr lang="en-GB" dirty="0"/>
          </a:p>
        </p:txBody>
      </p:sp>
      <p:sp>
        <p:nvSpPr>
          <p:cNvPr id="3" name="Content Placeholder 2"/>
          <p:cNvSpPr>
            <a:spLocks noGrp="1"/>
          </p:cNvSpPr>
          <p:nvPr>
            <p:ph idx="1"/>
          </p:nvPr>
        </p:nvSpPr>
        <p:spPr/>
        <p:txBody>
          <a:bodyPr>
            <a:normAutofit lnSpcReduction="10000"/>
          </a:bodyPr>
          <a:lstStyle/>
          <a:p>
            <a:r>
              <a:rPr lang="en-GB" dirty="0" smtClean="0"/>
              <a:t>A citation generally requires only the name of the author(s) and the year of the reference. For example:</a:t>
            </a:r>
          </a:p>
          <a:p>
            <a:r>
              <a:rPr lang="en-GB" dirty="0" smtClean="0"/>
              <a:t>One author of one work:</a:t>
            </a:r>
          </a:p>
          <a:p>
            <a:pPr lvl="1"/>
            <a:r>
              <a:rPr lang="en-GB" dirty="0" smtClean="0"/>
              <a:t>As Williams [1997] suggests, 'It would be dangerous to assume that students already know how to reference when they arrive in University.'</a:t>
            </a:r>
          </a:p>
          <a:p>
            <a:r>
              <a:rPr lang="en-GB" dirty="0" smtClean="0"/>
              <a:t>Two or three authors of one work:</a:t>
            </a:r>
          </a:p>
          <a:p>
            <a:pPr lvl="1"/>
            <a:r>
              <a:rPr lang="en-GB" dirty="0" smtClean="0"/>
              <a:t>Robbins and Renaldo [2019] recently stated ...</a:t>
            </a:r>
          </a:p>
          <a:p>
            <a:r>
              <a:rPr lang="en-GB" dirty="0" smtClean="0"/>
              <a:t>Four or more authors of one work:</a:t>
            </a:r>
          </a:p>
          <a:p>
            <a:pPr lvl="1"/>
            <a:r>
              <a:rPr lang="en-GB" dirty="0" smtClean="0"/>
              <a:t>Charles et al [2013] contend that…</a:t>
            </a:r>
          </a:p>
          <a:p>
            <a:endParaRPr lang="en-GB" dirty="0"/>
          </a:p>
        </p:txBody>
      </p:sp>
    </p:spTree>
    <p:extLst>
      <p:ext uri="{BB962C8B-B14F-4D97-AF65-F5344CB8AC3E}">
        <p14:creationId xmlns:p14="http://schemas.microsoft.com/office/powerpoint/2010/main" val="27157678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Citations, Author Not Named</a:t>
            </a:r>
            <a:endParaRPr lang="en-GB" dirty="0"/>
          </a:p>
        </p:txBody>
      </p:sp>
      <p:sp>
        <p:nvSpPr>
          <p:cNvPr id="3" name="Content Placeholder 2"/>
          <p:cNvSpPr>
            <a:spLocks noGrp="1"/>
          </p:cNvSpPr>
          <p:nvPr>
            <p:ph idx="1"/>
          </p:nvPr>
        </p:nvSpPr>
        <p:spPr/>
        <p:txBody>
          <a:bodyPr>
            <a:normAutofit/>
          </a:bodyPr>
          <a:lstStyle/>
          <a:p>
            <a:r>
              <a:rPr lang="en-GB" dirty="0" smtClean="0"/>
              <a:t>Where possible, try to use author names within the text as this flags to the reader that you are citing the right sources</a:t>
            </a:r>
          </a:p>
          <a:p>
            <a:pPr lvl="1"/>
            <a:r>
              <a:rPr lang="en-GB" dirty="0" smtClean="0"/>
              <a:t>A body of evidence contends that … (Jones [2012], Evans [2019], Thomas [2014]</a:t>
            </a:r>
          </a:p>
          <a:p>
            <a:endParaRPr lang="en-GB" dirty="0"/>
          </a:p>
          <a:p>
            <a:r>
              <a:rPr lang="en-GB" dirty="0" smtClean="0"/>
              <a:t>This is one area of better flexibility with Vancouver, where if </a:t>
            </a:r>
            <a:r>
              <a:rPr lang="en-GB" dirty="0"/>
              <a:t>the authors are not mentioned in the text, numbers are used to indicate the texts being referred to:</a:t>
            </a:r>
          </a:p>
          <a:p>
            <a:pPr lvl="1"/>
            <a:r>
              <a:rPr lang="en-GB" dirty="0"/>
              <a:t>A body of evidence contends that …[4-6].</a:t>
            </a:r>
          </a:p>
          <a:p>
            <a:endParaRPr lang="en-GB" dirty="0" smtClean="0"/>
          </a:p>
        </p:txBody>
      </p:sp>
    </p:spTree>
    <p:extLst>
      <p:ext uri="{BB962C8B-B14F-4D97-AF65-F5344CB8AC3E}">
        <p14:creationId xmlns:p14="http://schemas.microsoft.com/office/powerpoint/2010/main" val="17520273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Multiple References to a Source</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If you refer to an item of work more than once, you should use the reference already given to that piece of work</a:t>
            </a:r>
          </a:p>
          <a:p>
            <a:pPr lvl="1"/>
            <a:r>
              <a:rPr lang="en-GB" dirty="0" smtClean="0"/>
              <a:t>i.e. there will only need to be one entry in the reference list </a:t>
            </a:r>
          </a:p>
          <a:p>
            <a:r>
              <a:rPr lang="en-GB" dirty="0" smtClean="0"/>
              <a:t>If particular parts of the document are cited page numbers should be given (Jones [2013], pp. 23-24</a:t>
            </a:r>
            <a:r>
              <a:rPr lang="en-GB" dirty="0" smtClean="0"/>
              <a:t>) or (Jones [2013:23-24])</a:t>
            </a:r>
            <a:endParaRPr lang="en-GB" dirty="0" smtClean="0"/>
          </a:p>
          <a:p>
            <a:r>
              <a:rPr lang="en-GB" dirty="0" smtClean="0"/>
              <a:t>Where particular parts of a large work are referenced, you may see a small letter used to differentiate the source in the list of references (Thomas [2018(a)])</a:t>
            </a:r>
          </a:p>
          <a:p>
            <a:r>
              <a:rPr lang="en-GB" dirty="0" smtClean="0"/>
              <a:t>You will see just the text, or Brackets (8) or Square Brackets [9] used around references and particularly </a:t>
            </a:r>
            <a:r>
              <a:rPr lang="en-GB" dirty="0" smtClean="0"/>
              <a:t>the years </a:t>
            </a:r>
            <a:r>
              <a:rPr lang="en-GB" dirty="0" smtClean="0"/>
              <a:t>of references</a:t>
            </a:r>
          </a:p>
          <a:p>
            <a:endParaRPr lang="en-GB" dirty="0"/>
          </a:p>
        </p:txBody>
      </p:sp>
    </p:spTree>
    <p:extLst>
      <p:ext uri="{BB962C8B-B14F-4D97-AF65-F5344CB8AC3E}">
        <p14:creationId xmlns:p14="http://schemas.microsoft.com/office/powerpoint/2010/main" val="13189930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Direct Quotations</a:t>
            </a:r>
            <a:endParaRPr lang="en-GB" dirty="0"/>
          </a:p>
        </p:txBody>
      </p:sp>
      <p:sp>
        <p:nvSpPr>
          <p:cNvPr id="3" name="Content Placeholder 2"/>
          <p:cNvSpPr>
            <a:spLocks noGrp="1"/>
          </p:cNvSpPr>
          <p:nvPr>
            <p:ph idx="1"/>
          </p:nvPr>
        </p:nvSpPr>
        <p:spPr/>
        <p:txBody>
          <a:bodyPr>
            <a:normAutofit/>
          </a:bodyPr>
          <a:lstStyle/>
          <a:p>
            <a:r>
              <a:rPr lang="en-GB" dirty="0" smtClean="0"/>
              <a:t>This is where you quote somebody and use their exact words in order to support your point of view or argument</a:t>
            </a:r>
          </a:p>
          <a:p>
            <a:pPr lvl="1"/>
            <a:r>
              <a:rPr lang="en-GB" dirty="0" smtClean="0"/>
              <a:t>Use single inverted commas  ‘ ……’</a:t>
            </a:r>
          </a:p>
          <a:p>
            <a:pPr lvl="1"/>
            <a:r>
              <a:rPr lang="en-GB" dirty="0" smtClean="0"/>
              <a:t>Introduce the quote - e.g. As (</a:t>
            </a:r>
            <a:r>
              <a:rPr lang="en-GB" dirty="0" err="1" smtClean="0"/>
              <a:t>Edworthy</a:t>
            </a:r>
            <a:r>
              <a:rPr lang="en-GB" dirty="0" smtClean="0"/>
              <a:t> [2006], p. 23) argues ‘…….’</a:t>
            </a:r>
          </a:p>
          <a:p>
            <a:pPr lvl="1"/>
            <a:r>
              <a:rPr lang="en-GB" dirty="0" smtClean="0"/>
              <a:t>Use exact wording and punctuation</a:t>
            </a:r>
          </a:p>
          <a:p>
            <a:pPr lvl="1"/>
            <a:r>
              <a:rPr lang="en-GB" dirty="0" smtClean="0"/>
              <a:t>Use three dots (…) if you omit some of the original words – also known as ellipsis</a:t>
            </a:r>
          </a:p>
          <a:p>
            <a:pPr lvl="1"/>
            <a:r>
              <a:rPr lang="en-GB" dirty="0" smtClean="0"/>
              <a:t>Use square brackets if you insert words of your own</a:t>
            </a:r>
          </a:p>
          <a:p>
            <a:pPr lvl="1"/>
            <a:r>
              <a:rPr lang="en-GB" dirty="0" smtClean="0"/>
              <a:t>Include page number(s)</a:t>
            </a:r>
          </a:p>
          <a:p>
            <a:endParaRPr lang="en-GB" dirty="0"/>
          </a:p>
        </p:txBody>
      </p:sp>
    </p:spTree>
    <p:extLst>
      <p:ext uri="{BB962C8B-B14F-4D97-AF65-F5344CB8AC3E}">
        <p14:creationId xmlns:p14="http://schemas.microsoft.com/office/powerpoint/2010/main" val="13555435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Quotations</a:t>
            </a:r>
            <a:endParaRPr lang="en-GB" dirty="0"/>
          </a:p>
        </p:txBody>
      </p:sp>
      <p:sp>
        <p:nvSpPr>
          <p:cNvPr id="3" name="Content Placeholder 2"/>
          <p:cNvSpPr>
            <a:spLocks noGrp="1"/>
          </p:cNvSpPr>
          <p:nvPr>
            <p:ph idx="1"/>
          </p:nvPr>
        </p:nvSpPr>
        <p:spPr/>
        <p:txBody>
          <a:bodyPr>
            <a:normAutofit/>
          </a:bodyPr>
          <a:lstStyle/>
          <a:p>
            <a:r>
              <a:rPr lang="en-GB" dirty="0" smtClean="0"/>
              <a:t>If the quotation is short, include it as part of the text</a:t>
            </a:r>
          </a:p>
          <a:p>
            <a:r>
              <a:rPr lang="en-GB" dirty="0" smtClean="0"/>
              <a:t>Example</a:t>
            </a:r>
          </a:p>
          <a:p>
            <a:pPr lvl="1"/>
            <a:r>
              <a:rPr lang="en-GB" i="1" dirty="0" smtClean="0"/>
              <a:t>There has been some debate as to the actual causes of stress in teaching. However, as </a:t>
            </a:r>
            <a:r>
              <a:rPr lang="en-GB" i="1" dirty="0" err="1" smtClean="0"/>
              <a:t>Edworthy</a:t>
            </a:r>
            <a:r>
              <a:rPr lang="en-GB" i="1" dirty="0" smtClean="0"/>
              <a:t> [2006, p.23] argues ‘the main cause of stress in teaching is not related to the teaching itself’. She contends that there are many other factors, not least the increased administrative duties of teachers, that have a significant impact on stress levels.</a:t>
            </a:r>
          </a:p>
        </p:txBody>
      </p:sp>
    </p:spTree>
    <p:extLst>
      <p:ext uri="{BB962C8B-B14F-4D97-AF65-F5344CB8AC3E}">
        <p14:creationId xmlns:p14="http://schemas.microsoft.com/office/powerpoint/2010/main" val="34447896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Quotations</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For a long quotation:</a:t>
            </a:r>
          </a:p>
          <a:p>
            <a:pPr lvl="1"/>
            <a:r>
              <a:rPr lang="en-GB" dirty="0" smtClean="0"/>
              <a:t>Begin on a new line</a:t>
            </a:r>
          </a:p>
          <a:p>
            <a:pPr lvl="1"/>
            <a:r>
              <a:rPr lang="en-GB" dirty="0" smtClean="0"/>
              <a:t>Indent one tab space for whole quotation</a:t>
            </a:r>
          </a:p>
          <a:p>
            <a:pPr lvl="1"/>
            <a:r>
              <a:rPr lang="en-GB" dirty="0" smtClean="0"/>
              <a:t>Use single spacing </a:t>
            </a:r>
          </a:p>
          <a:p>
            <a:pPr marL="0" indent="0">
              <a:buNone/>
            </a:pPr>
            <a:endParaRPr lang="en-GB" dirty="0" smtClean="0"/>
          </a:p>
          <a:p>
            <a:pPr marL="0" indent="0">
              <a:buNone/>
            </a:pPr>
            <a:r>
              <a:rPr lang="en-GB" dirty="0" smtClean="0"/>
              <a:t>For example:</a:t>
            </a:r>
          </a:p>
          <a:p>
            <a:pPr marL="0" indent="0">
              <a:buNone/>
            </a:pPr>
            <a:r>
              <a:rPr lang="en-GB" dirty="0" smtClean="0"/>
              <a:t>Jones [2004], p.45, suggests that</a:t>
            </a:r>
          </a:p>
          <a:p>
            <a:pPr marL="0" indent="0">
              <a:buNone/>
            </a:pPr>
            <a:r>
              <a:rPr lang="en-GB" dirty="0" smtClean="0"/>
              <a:t>‘Students can undertake referencing quite easily if they are given the opportunity to practice … and to apply [whichever] system is preferred, to ‘real’ work, on a regular basis’.</a:t>
            </a:r>
          </a:p>
          <a:p>
            <a:endParaRPr lang="en-GB" dirty="0"/>
          </a:p>
        </p:txBody>
      </p:sp>
    </p:spTree>
    <p:extLst>
      <p:ext uri="{BB962C8B-B14F-4D97-AF65-F5344CB8AC3E}">
        <p14:creationId xmlns:p14="http://schemas.microsoft.com/office/powerpoint/2010/main" val="42080246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Types of References</a:t>
            </a:r>
            <a:endParaRPr lang="en-GB" dirty="0"/>
          </a:p>
        </p:txBody>
      </p:sp>
      <p:sp>
        <p:nvSpPr>
          <p:cNvPr id="3" name="Content Placeholder 2"/>
          <p:cNvSpPr>
            <a:spLocks noGrp="1"/>
          </p:cNvSpPr>
          <p:nvPr>
            <p:ph idx="1"/>
          </p:nvPr>
        </p:nvSpPr>
        <p:spPr/>
        <p:txBody>
          <a:bodyPr>
            <a:normAutofit/>
          </a:bodyPr>
          <a:lstStyle/>
          <a:p>
            <a:r>
              <a:rPr lang="en-GB" dirty="0" smtClean="0"/>
              <a:t>Some of the sources you may need reference include:</a:t>
            </a:r>
          </a:p>
          <a:p>
            <a:pPr lvl="1"/>
            <a:r>
              <a:rPr lang="en-GB" dirty="0" smtClean="0"/>
              <a:t>Books </a:t>
            </a:r>
          </a:p>
          <a:p>
            <a:pPr lvl="1"/>
            <a:r>
              <a:rPr lang="en-GB" dirty="0" smtClean="0"/>
              <a:t>A chapter from a set of edited readings </a:t>
            </a:r>
          </a:p>
          <a:p>
            <a:pPr lvl="1"/>
            <a:r>
              <a:rPr lang="en-GB" dirty="0" smtClean="0"/>
              <a:t>Secondary references </a:t>
            </a:r>
          </a:p>
          <a:p>
            <a:pPr lvl="1"/>
            <a:r>
              <a:rPr lang="en-GB" dirty="0" smtClean="0"/>
              <a:t>Journal articles </a:t>
            </a:r>
          </a:p>
          <a:p>
            <a:pPr lvl="1"/>
            <a:r>
              <a:rPr lang="en-GB" dirty="0" smtClean="0"/>
              <a:t>Conference papers </a:t>
            </a:r>
          </a:p>
          <a:p>
            <a:pPr lvl="1"/>
            <a:r>
              <a:rPr lang="en-GB" dirty="0" smtClean="0"/>
              <a:t>Theses and dissertations</a:t>
            </a:r>
          </a:p>
          <a:p>
            <a:pPr lvl="1"/>
            <a:r>
              <a:rPr lang="en-GB" dirty="0" smtClean="0"/>
              <a:t>Online sources (e.g. an article in an electronic journal)</a:t>
            </a:r>
          </a:p>
          <a:p>
            <a:endParaRPr lang="en-GB" dirty="0"/>
          </a:p>
        </p:txBody>
      </p:sp>
    </p:spTree>
    <p:extLst>
      <p:ext uri="{BB962C8B-B14F-4D97-AF65-F5344CB8AC3E}">
        <p14:creationId xmlns:p14="http://schemas.microsoft.com/office/powerpoint/2010/main" val="382484937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Books</a:t>
            </a:r>
            <a:endParaRPr lang="en-GB" dirty="0"/>
          </a:p>
        </p:txBody>
      </p:sp>
      <p:sp>
        <p:nvSpPr>
          <p:cNvPr id="3" name="Content Placeholder 2"/>
          <p:cNvSpPr>
            <a:spLocks noGrp="1"/>
          </p:cNvSpPr>
          <p:nvPr>
            <p:ph idx="1"/>
          </p:nvPr>
        </p:nvSpPr>
        <p:spPr/>
        <p:txBody>
          <a:bodyPr>
            <a:normAutofit/>
          </a:bodyPr>
          <a:lstStyle/>
          <a:p>
            <a:r>
              <a:rPr lang="en-GB" dirty="0" smtClean="0"/>
              <a:t>Author(s) or editor(s) of book, Title of book: and sub-title if there is one (in italics). Edition (if not the first). Place of publication: Publisher, Year of publication. 	</a:t>
            </a:r>
          </a:p>
          <a:p>
            <a:r>
              <a:rPr lang="en-GB" dirty="0" smtClean="0"/>
              <a:t>Example entry in References list</a:t>
            </a:r>
          </a:p>
          <a:p>
            <a:pPr marL="457200" lvl="1" indent="0">
              <a:buNone/>
            </a:pPr>
            <a:r>
              <a:rPr lang="en-GB" dirty="0" smtClean="0"/>
              <a:t>Bush [2008]:  W. Bush, Jr. and G. Brown, Errors in Running a Country, 9th ed., Parliament Press, London, 2008</a:t>
            </a:r>
          </a:p>
          <a:p>
            <a:endParaRPr lang="en-GB" dirty="0" smtClean="0"/>
          </a:p>
          <a:p>
            <a:endParaRPr lang="en-GB" dirty="0"/>
          </a:p>
        </p:txBody>
      </p:sp>
    </p:spTree>
    <p:extLst>
      <p:ext uri="{BB962C8B-B14F-4D97-AF65-F5344CB8AC3E}">
        <p14:creationId xmlns:p14="http://schemas.microsoft.com/office/powerpoint/2010/main" val="351260656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Chapter from Edited Readings</a:t>
            </a:r>
            <a:endParaRPr lang="en-GB" dirty="0"/>
          </a:p>
        </p:txBody>
      </p:sp>
      <p:sp>
        <p:nvSpPr>
          <p:cNvPr id="3" name="Content Placeholder 2"/>
          <p:cNvSpPr>
            <a:spLocks noGrp="1"/>
          </p:cNvSpPr>
          <p:nvPr>
            <p:ph idx="1"/>
          </p:nvPr>
        </p:nvSpPr>
        <p:spPr/>
        <p:txBody>
          <a:bodyPr>
            <a:normAutofit/>
          </a:bodyPr>
          <a:lstStyle/>
          <a:p>
            <a:r>
              <a:rPr lang="en-GB" dirty="0" smtClean="0"/>
              <a:t>Author(s) of chapter, "Title of chapter" (in quotes), in Title of book (in italics), Edition (if not the first). Editor(s) of book,. Place of publication: Publisher, Year of publication, Pages covered by chapter.</a:t>
            </a:r>
          </a:p>
          <a:p>
            <a:endParaRPr lang="en-GB" dirty="0" smtClean="0"/>
          </a:p>
          <a:p>
            <a:r>
              <a:rPr lang="en-GB" dirty="0" smtClean="0"/>
              <a:t>Example</a:t>
            </a:r>
          </a:p>
          <a:p>
            <a:pPr marL="457200" lvl="1" indent="0">
              <a:buNone/>
            </a:pPr>
            <a:r>
              <a:rPr lang="en-GB" dirty="0" smtClean="0"/>
              <a:t>Ming [2001]:  H. O. Ming, “The Many Ways to Skin a Cat”, in New Developments in Technology, 2nd ed., R. Paul (Ed.), McGraw-Hill, London, 2001, pp. 8-34</a:t>
            </a:r>
          </a:p>
          <a:p>
            <a:endParaRPr lang="en-GB" dirty="0"/>
          </a:p>
        </p:txBody>
      </p:sp>
    </p:spTree>
    <p:extLst>
      <p:ext uri="{BB962C8B-B14F-4D97-AF65-F5344CB8AC3E}">
        <p14:creationId xmlns:p14="http://schemas.microsoft.com/office/powerpoint/2010/main" val="109404732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Secondary References</a:t>
            </a:r>
            <a:endParaRPr lang="en-GB" dirty="0"/>
          </a:p>
        </p:txBody>
      </p:sp>
      <p:sp>
        <p:nvSpPr>
          <p:cNvPr id="3" name="Content Placeholder 2"/>
          <p:cNvSpPr>
            <a:spLocks noGrp="1"/>
          </p:cNvSpPr>
          <p:nvPr>
            <p:ph idx="1"/>
          </p:nvPr>
        </p:nvSpPr>
        <p:spPr/>
        <p:txBody>
          <a:bodyPr>
            <a:normAutofit/>
          </a:bodyPr>
          <a:lstStyle/>
          <a:p>
            <a:r>
              <a:rPr lang="en-GB" dirty="0" smtClean="0"/>
              <a:t>A work that has not been read in the original, but has been summarised or discussed in some other work which you have studied, is known as a secondary reference.</a:t>
            </a:r>
          </a:p>
          <a:p>
            <a:r>
              <a:rPr lang="en-GB" dirty="0" smtClean="0"/>
              <a:t>Example within text:</a:t>
            </a:r>
          </a:p>
          <a:p>
            <a:pPr marL="457200" lvl="1" indent="0">
              <a:buNone/>
            </a:pPr>
            <a:r>
              <a:rPr lang="en-GB" dirty="0" smtClean="0"/>
              <a:t>The exact nature of the problem was identified by Howell and McManus, cited in Stanley [2004].</a:t>
            </a:r>
          </a:p>
          <a:p>
            <a:r>
              <a:rPr lang="en-GB" dirty="0" smtClean="0"/>
              <a:t>Example within the reference list:</a:t>
            </a:r>
          </a:p>
          <a:p>
            <a:pPr marL="457200" lvl="1" indent="0">
              <a:buNone/>
            </a:pPr>
            <a:r>
              <a:rPr lang="en-GB" dirty="0" smtClean="0"/>
              <a:t>Stanley [2004]:  Stanley, R. T., Principles of Emerging Technologies, Harlow: Prentice Hall, 2004, p. 49.</a:t>
            </a:r>
          </a:p>
          <a:p>
            <a:endParaRPr lang="en-GB" dirty="0"/>
          </a:p>
        </p:txBody>
      </p:sp>
    </p:spTree>
    <p:extLst>
      <p:ext uri="{BB962C8B-B14F-4D97-AF65-F5344CB8AC3E}">
        <p14:creationId xmlns:p14="http://schemas.microsoft.com/office/powerpoint/2010/main" val="194284270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Journal Articles</a:t>
            </a:r>
            <a:endParaRPr lang="en-GB" dirty="0"/>
          </a:p>
        </p:txBody>
      </p:sp>
      <p:sp>
        <p:nvSpPr>
          <p:cNvPr id="3" name="Content Placeholder 2"/>
          <p:cNvSpPr>
            <a:spLocks noGrp="1"/>
          </p:cNvSpPr>
          <p:nvPr>
            <p:ph idx="1"/>
          </p:nvPr>
        </p:nvSpPr>
        <p:spPr/>
        <p:txBody>
          <a:bodyPr>
            <a:normAutofit/>
          </a:bodyPr>
          <a:lstStyle/>
          <a:p>
            <a:r>
              <a:rPr lang="en-GB" dirty="0" smtClean="0"/>
              <a:t>Author(s) of article, "Title of article" (in quotes), Title of Journal (in italics), Volume number (and issue number if there is one), Pages covered by article, Date of Publication. </a:t>
            </a:r>
          </a:p>
          <a:p>
            <a:r>
              <a:rPr lang="en-GB" dirty="0" smtClean="0"/>
              <a:t>Example</a:t>
            </a:r>
          </a:p>
          <a:p>
            <a:pPr marL="457200" lvl="1" indent="0">
              <a:buNone/>
            </a:pPr>
            <a:r>
              <a:rPr lang="en-GB" dirty="0" smtClean="0"/>
              <a:t>Rogers [2008]:  T. Rogers, “Following on from Yesterday: The Internet Now”, Computing Weekly, vol. 3, no. 2, pp. 13-19, Jan. 2008</a:t>
            </a:r>
          </a:p>
          <a:p>
            <a:endParaRPr lang="en-GB" dirty="0"/>
          </a:p>
        </p:txBody>
      </p:sp>
    </p:spTree>
    <p:extLst>
      <p:ext uri="{BB962C8B-B14F-4D97-AF65-F5344CB8AC3E}">
        <p14:creationId xmlns:p14="http://schemas.microsoft.com/office/powerpoint/2010/main" val="186402927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Conference Papers – Published</a:t>
            </a:r>
            <a:endParaRPr lang="en-GB" dirty="0"/>
          </a:p>
        </p:txBody>
      </p:sp>
      <p:sp>
        <p:nvSpPr>
          <p:cNvPr id="3" name="Content Placeholder 2"/>
          <p:cNvSpPr>
            <a:spLocks noGrp="1"/>
          </p:cNvSpPr>
          <p:nvPr>
            <p:ph idx="1"/>
          </p:nvPr>
        </p:nvSpPr>
        <p:spPr/>
        <p:txBody>
          <a:bodyPr>
            <a:normAutofit/>
          </a:bodyPr>
          <a:lstStyle/>
          <a:p>
            <a:r>
              <a:rPr lang="en-GB" dirty="0" smtClean="0"/>
              <a:t>Author(s) of article, "Title of paper" (in quotes), in Title of proceedings (in italics), location and date of conference, pages covered by article</a:t>
            </a:r>
          </a:p>
          <a:p>
            <a:r>
              <a:rPr lang="en-GB" dirty="0" smtClean="0"/>
              <a:t>Example</a:t>
            </a:r>
          </a:p>
          <a:p>
            <a:pPr marL="457200" lvl="1" indent="0">
              <a:buNone/>
            </a:pPr>
            <a:r>
              <a:rPr lang="en-GB" dirty="0" smtClean="0"/>
              <a:t>Brown [2002]:  R. Brown and J. Hale, “Iterative Learning and the Future Classroom”, in </a:t>
            </a:r>
            <a:r>
              <a:rPr lang="en-GB" i="1" dirty="0" smtClean="0"/>
              <a:t>Teaching and Learning Conference</a:t>
            </a:r>
            <a:r>
              <a:rPr lang="en-GB" dirty="0" smtClean="0"/>
              <a:t>, London, May 2002, pp. 33-59</a:t>
            </a:r>
          </a:p>
        </p:txBody>
      </p:sp>
    </p:spTree>
    <p:extLst>
      <p:ext uri="{BB962C8B-B14F-4D97-AF65-F5344CB8AC3E}">
        <p14:creationId xmlns:p14="http://schemas.microsoft.com/office/powerpoint/2010/main" val="269771746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Conference Papers - Unpublished</a:t>
            </a:r>
            <a:endParaRPr lang="en-GB" dirty="0"/>
          </a:p>
        </p:txBody>
      </p:sp>
      <p:sp>
        <p:nvSpPr>
          <p:cNvPr id="3" name="Content Placeholder 2"/>
          <p:cNvSpPr>
            <a:spLocks noGrp="1"/>
          </p:cNvSpPr>
          <p:nvPr>
            <p:ph idx="1"/>
          </p:nvPr>
        </p:nvSpPr>
        <p:spPr/>
        <p:txBody>
          <a:bodyPr>
            <a:normAutofit/>
          </a:bodyPr>
          <a:lstStyle/>
          <a:p>
            <a:r>
              <a:rPr lang="en-GB" dirty="0" smtClean="0"/>
              <a:t>Author(s) of paper, "Title of paper" in quotes, presented at Title of conference, Location, date of conference. </a:t>
            </a:r>
          </a:p>
          <a:p>
            <a:r>
              <a:rPr lang="en-GB" dirty="0" smtClean="0"/>
              <a:t>Example</a:t>
            </a:r>
          </a:p>
          <a:p>
            <a:pPr marL="457200" lvl="1" indent="0">
              <a:buNone/>
            </a:pPr>
            <a:r>
              <a:rPr lang="en-GB" dirty="0" smtClean="0"/>
              <a:t>Connors [1999]:  F. Connors and J. </a:t>
            </a:r>
            <a:r>
              <a:rPr lang="en-GB" dirty="0" err="1" smtClean="0"/>
              <a:t>Orian</a:t>
            </a:r>
            <a:r>
              <a:rPr lang="en-GB" dirty="0" smtClean="0"/>
              <a:t>, “Problems of Surfing”, presented at The Internet Today, London, UK, Nov. 1999</a:t>
            </a:r>
          </a:p>
          <a:p>
            <a:endParaRPr lang="en-GB" dirty="0"/>
          </a:p>
        </p:txBody>
      </p:sp>
    </p:spTree>
    <p:extLst>
      <p:ext uri="{BB962C8B-B14F-4D97-AF65-F5344CB8AC3E}">
        <p14:creationId xmlns:p14="http://schemas.microsoft.com/office/powerpoint/2010/main" val="326777528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Theses</a:t>
            </a:r>
            <a:r>
              <a:rPr lang="en-GB" dirty="0"/>
              <a:t> </a:t>
            </a:r>
            <a:r>
              <a:rPr lang="en-GB" dirty="0" smtClean="0"/>
              <a:t>and Dissertations</a:t>
            </a:r>
            <a:endParaRPr lang="en-GB" dirty="0"/>
          </a:p>
        </p:txBody>
      </p:sp>
      <p:sp>
        <p:nvSpPr>
          <p:cNvPr id="3" name="Content Placeholder 2"/>
          <p:cNvSpPr>
            <a:spLocks noGrp="1"/>
          </p:cNvSpPr>
          <p:nvPr>
            <p:ph idx="1"/>
          </p:nvPr>
        </p:nvSpPr>
        <p:spPr/>
        <p:txBody>
          <a:bodyPr>
            <a:normAutofit/>
          </a:bodyPr>
          <a:lstStyle/>
          <a:p>
            <a:r>
              <a:rPr lang="en-GB" dirty="0" smtClean="0"/>
              <a:t>Author of thesis, "Title of thesis" (in quotes), Qualification and type of report, University/Institution, Year of award.</a:t>
            </a:r>
          </a:p>
          <a:p>
            <a:r>
              <a:rPr lang="en-GB" dirty="0" smtClean="0"/>
              <a:t>Example</a:t>
            </a:r>
          </a:p>
          <a:p>
            <a:pPr marL="457200" lvl="1" indent="0">
              <a:buNone/>
            </a:pPr>
            <a:r>
              <a:rPr lang="en-GB" dirty="0" smtClean="0"/>
              <a:t>Masterson [2005]:  B. Masterson, “Virtual Reality is Here”, Ph.D. dissertation, Warwick University, UK, 2005</a:t>
            </a:r>
          </a:p>
          <a:p>
            <a:endParaRPr lang="en-GB" dirty="0"/>
          </a:p>
        </p:txBody>
      </p:sp>
    </p:spTree>
    <p:extLst>
      <p:ext uri="{BB962C8B-B14F-4D97-AF65-F5344CB8AC3E}">
        <p14:creationId xmlns:p14="http://schemas.microsoft.com/office/powerpoint/2010/main" val="154168098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Online Sources</a:t>
            </a:r>
            <a:endParaRPr lang="en-GB" dirty="0"/>
          </a:p>
        </p:txBody>
      </p:sp>
      <p:sp>
        <p:nvSpPr>
          <p:cNvPr id="3" name="Content Placeholder 2"/>
          <p:cNvSpPr>
            <a:spLocks noGrp="1"/>
          </p:cNvSpPr>
          <p:nvPr>
            <p:ph idx="1"/>
          </p:nvPr>
        </p:nvSpPr>
        <p:spPr/>
        <p:txBody>
          <a:bodyPr>
            <a:normAutofit fontScale="77500" lnSpcReduction="20000"/>
          </a:bodyPr>
          <a:lstStyle/>
          <a:p>
            <a:r>
              <a:rPr lang="en-GB" dirty="0" smtClean="0"/>
              <a:t>An online source may not always contain clear author or publisher details. Try to describe it in the same way you would describe a similar printed publication</a:t>
            </a:r>
          </a:p>
          <a:p>
            <a:r>
              <a:rPr lang="en-GB" dirty="0" smtClean="0"/>
              <a:t>The date of access is included since an online source may change between the time you cite it and the time it is accessed by a reader</a:t>
            </a:r>
          </a:p>
          <a:p>
            <a:r>
              <a:rPr lang="en-GB" dirty="0" smtClean="0"/>
              <a:t>Author(s), "Title of source“, Organization/Publisher/Date. [Online]. Available: access information. [Accessed: Date of access – Month. Date, Year] </a:t>
            </a:r>
          </a:p>
          <a:p>
            <a:r>
              <a:rPr lang="en-GB" dirty="0" smtClean="0"/>
              <a:t>Examples</a:t>
            </a:r>
          </a:p>
          <a:p>
            <a:pPr marL="457200" lvl="1" indent="0">
              <a:buNone/>
            </a:pPr>
            <a:r>
              <a:rPr lang="en-GB" dirty="0" smtClean="0"/>
              <a:t>Business-Journal.com [2014]:  “The Economics of the Internet”, The Business Journal Online, May, 2006. [Online]. Available: http://www.business-journal.com/LateMay06.html. [Accessed: March 2, 2014] </a:t>
            </a:r>
          </a:p>
          <a:p>
            <a:pPr marL="457200" lvl="1" indent="0">
              <a:buNone/>
            </a:pPr>
            <a:r>
              <a:rPr lang="en-GB" dirty="0" err="1" smtClean="0"/>
              <a:t>McCanne</a:t>
            </a:r>
            <a:r>
              <a:rPr lang="en-GB" dirty="0" smtClean="0"/>
              <a:t> [2011]:  S. </a:t>
            </a:r>
            <a:r>
              <a:rPr lang="en-GB" dirty="0" err="1" smtClean="0"/>
              <a:t>McCanne</a:t>
            </a:r>
            <a:r>
              <a:rPr lang="en-GB" dirty="0" smtClean="0"/>
              <a:t> and S. Floyd, “The Internet Revolution”, 1997. [Online]. Available: http://www.mash.cs.berkeley.edu/ns/. [Accessed: Jan. 23, 2011] </a:t>
            </a:r>
          </a:p>
          <a:p>
            <a:endParaRPr lang="en-GB" dirty="0"/>
          </a:p>
        </p:txBody>
      </p:sp>
    </p:spTree>
    <p:extLst>
      <p:ext uri="{BB962C8B-B14F-4D97-AF65-F5344CB8AC3E}">
        <p14:creationId xmlns:p14="http://schemas.microsoft.com/office/powerpoint/2010/main" val="379913192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 List or Bibliography?</a:t>
            </a:r>
            <a:endParaRPr lang="en-GB" dirty="0"/>
          </a:p>
        </p:txBody>
      </p:sp>
      <p:sp>
        <p:nvSpPr>
          <p:cNvPr id="3" name="Content Placeholder 2"/>
          <p:cNvSpPr>
            <a:spLocks noGrp="1"/>
          </p:cNvSpPr>
          <p:nvPr>
            <p:ph idx="1"/>
          </p:nvPr>
        </p:nvSpPr>
        <p:spPr/>
        <p:txBody>
          <a:bodyPr/>
          <a:lstStyle/>
          <a:p>
            <a:r>
              <a:rPr lang="en-GB" dirty="0"/>
              <a:t>A </a:t>
            </a:r>
            <a:r>
              <a:rPr lang="en-GB" b="1" dirty="0"/>
              <a:t>reference </a:t>
            </a:r>
            <a:r>
              <a:rPr lang="en-GB" b="1" dirty="0" smtClean="0"/>
              <a:t>list</a:t>
            </a:r>
            <a:r>
              <a:rPr lang="en-GB" dirty="0" smtClean="0"/>
              <a:t> </a:t>
            </a:r>
            <a:r>
              <a:rPr lang="en-GB" dirty="0"/>
              <a:t>contains only sources </a:t>
            </a:r>
            <a:r>
              <a:rPr lang="en-GB" dirty="0" smtClean="0"/>
              <a:t>cited in the text of the paper or assignment.</a:t>
            </a:r>
          </a:p>
          <a:p>
            <a:pPr lvl="1"/>
            <a:r>
              <a:rPr lang="en-GB" dirty="0" smtClean="0"/>
              <a:t>It must contain all sources cited</a:t>
            </a:r>
          </a:p>
          <a:p>
            <a:pPr lvl="1"/>
            <a:r>
              <a:rPr lang="en-GB" dirty="0" smtClean="0"/>
              <a:t>NB:  cited, not just the ones from which you have taken direct quotes</a:t>
            </a:r>
          </a:p>
          <a:p>
            <a:r>
              <a:rPr lang="en-GB" dirty="0" smtClean="0"/>
              <a:t>A</a:t>
            </a:r>
            <a:r>
              <a:rPr lang="en-GB" dirty="0"/>
              <a:t> </a:t>
            </a:r>
            <a:r>
              <a:rPr lang="en-GB" b="1" dirty="0" smtClean="0"/>
              <a:t>bibliography</a:t>
            </a:r>
            <a:r>
              <a:rPr lang="en-GB" dirty="0"/>
              <a:t> </a:t>
            </a:r>
            <a:r>
              <a:rPr lang="en-GB" dirty="0" smtClean="0"/>
              <a:t>lists</a:t>
            </a:r>
            <a:r>
              <a:rPr lang="en-GB" dirty="0"/>
              <a:t> of all the sources </a:t>
            </a:r>
            <a:r>
              <a:rPr lang="en-GB" dirty="0" smtClean="0"/>
              <a:t>that helped to form </a:t>
            </a:r>
            <a:r>
              <a:rPr lang="en-GB" dirty="0"/>
              <a:t>your ideas </a:t>
            </a:r>
            <a:r>
              <a:rPr lang="en-GB" dirty="0" smtClean="0"/>
              <a:t>for the paper or assignment</a:t>
            </a:r>
            <a:endParaRPr lang="en-GB" dirty="0"/>
          </a:p>
        </p:txBody>
      </p:sp>
    </p:spTree>
    <p:extLst>
      <p:ext uri="{BB962C8B-B14F-4D97-AF65-F5344CB8AC3E}">
        <p14:creationId xmlns:p14="http://schemas.microsoft.com/office/powerpoint/2010/main" val="62378503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 Summary</a:t>
            </a:r>
            <a:endParaRPr lang="en-GB" dirty="0"/>
          </a:p>
        </p:txBody>
      </p:sp>
      <p:sp>
        <p:nvSpPr>
          <p:cNvPr id="3" name="Content Placeholder 2"/>
          <p:cNvSpPr>
            <a:spLocks noGrp="1"/>
          </p:cNvSpPr>
          <p:nvPr>
            <p:ph idx="1"/>
          </p:nvPr>
        </p:nvSpPr>
        <p:spPr/>
        <p:txBody>
          <a:bodyPr>
            <a:normAutofit/>
          </a:bodyPr>
          <a:lstStyle/>
          <a:p>
            <a:r>
              <a:rPr lang="en-GB" dirty="0" smtClean="0"/>
              <a:t>Learn to reference</a:t>
            </a:r>
          </a:p>
          <a:p>
            <a:r>
              <a:rPr lang="en-GB" dirty="0" smtClean="0"/>
              <a:t>Do it assiduously</a:t>
            </a:r>
          </a:p>
          <a:p>
            <a:r>
              <a:rPr lang="en-GB" dirty="0" smtClean="0"/>
              <a:t>It is your chance to prove to the lecturer</a:t>
            </a:r>
          </a:p>
          <a:p>
            <a:pPr lvl="1"/>
            <a:r>
              <a:rPr lang="en-GB" dirty="0" smtClean="0"/>
              <a:t>You have done the necessary reading</a:t>
            </a:r>
          </a:p>
          <a:p>
            <a:pPr lvl="1"/>
            <a:r>
              <a:rPr lang="en-GB" dirty="0" smtClean="0"/>
              <a:t>You have understood the domain</a:t>
            </a:r>
          </a:p>
          <a:p>
            <a:pPr lvl="1"/>
            <a:r>
              <a:rPr lang="en-GB" dirty="0" smtClean="0"/>
              <a:t>You have the discrimination to choose good sources</a:t>
            </a:r>
          </a:p>
          <a:p>
            <a:pPr lvl="1"/>
            <a:r>
              <a:rPr lang="en-GB" dirty="0" smtClean="0"/>
              <a:t>You are academically competent</a:t>
            </a:r>
          </a:p>
          <a:p>
            <a:r>
              <a:rPr lang="en-GB" dirty="0" smtClean="0"/>
              <a:t>All of which leads to </a:t>
            </a:r>
            <a:r>
              <a:rPr lang="en-GB" b="1" dirty="0" smtClean="0">
                <a:solidFill>
                  <a:srgbClr val="FF0000"/>
                </a:solidFill>
              </a:rPr>
              <a:t>GOOD GRADES!</a:t>
            </a:r>
            <a:endParaRPr lang="en-GB" dirty="0"/>
          </a:p>
        </p:txBody>
      </p:sp>
    </p:spTree>
    <p:extLst>
      <p:ext uri="{BB962C8B-B14F-4D97-AF65-F5344CB8AC3E}">
        <p14:creationId xmlns:p14="http://schemas.microsoft.com/office/powerpoint/2010/main" val="3801986900"/>
      </p:ext>
    </p:extLst>
  </p:cSld>
  <p:clrMapOvr>
    <a:masterClrMapping/>
  </p:clrMapOvr>
</p:sld>
</file>

<file path=ppt/theme/theme1.xml><?xml version="1.0" encoding="utf-8"?>
<a:theme xmlns:a="http://schemas.openxmlformats.org/drawingml/2006/main" name="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1"/>
            </a:solidFill>
            <a:effectLst/>
            <a:latin typeface="Arial"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29</TotalTime>
  <Words>1946</Words>
  <Application>Microsoft Office PowerPoint</Application>
  <PresentationFormat>Widescreen</PresentationFormat>
  <Paragraphs>165</Paragraphs>
  <Slides>30</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30</vt:i4>
      </vt:variant>
    </vt:vector>
  </HeadingPairs>
  <TitlesOfParts>
    <vt:vector size="36" baseType="lpstr">
      <vt:lpstr>Arial</vt:lpstr>
      <vt:lpstr>Calibri</vt:lpstr>
      <vt:lpstr>Garamond</vt:lpstr>
      <vt:lpstr>Tahoma</vt:lpstr>
      <vt:lpstr>Wingdings</vt:lpstr>
      <vt:lpstr>Edge</vt:lpstr>
      <vt:lpstr>MADE Research Methods and Professional Development </vt:lpstr>
      <vt:lpstr>Citation and Referencing</vt:lpstr>
      <vt:lpstr>Citation</vt:lpstr>
      <vt:lpstr>Why Referencing?</vt:lpstr>
      <vt:lpstr>Secondary Referencing</vt:lpstr>
      <vt:lpstr>When and Where?</vt:lpstr>
      <vt:lpstr>Why?</vt:lpstr>
      <vt:lpstr>Plagiarism</vt:lpstr>
      <vt:lpstr>Turnitin and Plagiarism</vt:lpstr>
      <vt:lpstr>Plagiarism Quick Guide</vt:lpstr>
      <vt:lpstr>Referencing</vt:lpstr>
      <vt:lpstr>Benefits of Referencing for the Student</vt:lpstr>
      <vt:lpstr>Benefits Cont.</vt:lpstr>
      <vt:lpstr>Citations in Text</vt:lpstr>
      <vt:lpstr>Citations, Author Not Named</vt:lpstr>
      <vt:lpstr>Multiple References to a Source</vt:lpstr>
      <vt:lpstr>Direct Quotations</vt:lpstr>
      <vt:lpstr>Quotations</vt:lpstr>
      <vt:lpstr>Quotations</vt:lpstr>
      <vt:lpstr>Types of References</vt:lpstr>
      <vt:lpstr>Books</vt:lpstr>
      <vt:lpstr>Chapter from Edited Readings</vt:lpstr>
      <vt:lpstr>Secondary References</vt:lpstr>
      <vt:lpstr>Journal Articles</vt:lpstr>
      <vt:lpstr>Conference Papers – Published</vt:lpstr>
      <vt:lpstr>Conference Papers - Unpublished</vt:lpstr>
      <vt:lpstr>Theses and Dissertations</vt:lpstr>
      <vt:lpstr>Online Sources</vt:lpstr>
      <vt:lpstr>Reference List or Bibliography?</vt:lpstr>
      <vt:lpstr>In Summary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MADE Research Methods and Professional Development</dc:title>
  <dc:creator>John Rees</dc:creator>
  <cp:lastModifiedBy>John Rees</cp:lastModifiedBy>
  <cp:revision>6</cp:revision>
  <dcterms:created xsi:type="dcterms:W3CDTF">2019-10-15T07:47:30Z</dcterms:created>
  <dcterms:modified xsi:type="dcterms:W3CDTF">2020-10-09T10:10:21Z</dcterms:modified>
</cp:coreProperties>
</file>