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34"/>
  </p:notesMasterIdLst>
  <p:sldIdLst>
    <p:sldId id="356" r:id="rId2"/>
    <p:sldId id="408" r:id="rId3"/>
    <p:sldId id="429" r:id="rId4"/>
    <p:sldId id="379" r:id="rId5"/>
    <p:sldId id="404" r:id="rId6"/>
    <p:sldId id="405" r:id="rId7"/>
    <p:sldId id="419" r:id="rId8"/>
    <p:sldId id="406" r:id="rId9"/>
    <p:sldId id="403" r:id="rId10"/>
    <p:sldId id="409" r:id="rId11"/>
    <p:sldId id="407" r:id="rId12"/>
    <p:sldId id="385" r:id="rId13"/>
    <p:sldId id="399" r:id="rId14"/>
    <p:sldId id="417" r:id="rId15"/>
    <p:sldId id="416" r:id="rId16"/>
    <p:sldId id="418" r:id="rId17"/>
    <p:sldId id="410" r:id="rId18"/>
    <p:sldId id="415" r:id="rId19"/>
    <p:sldId id="421" r:id="rId20"/>
    <p:sldId id="420" r:id="rId21"/>
    <p:sldId id="425" r:id="rId22"/>
    <p:sldId id="411" r:id="rId23"/>
    <p:sldId id="413" r:id="rId24"/>
    <p:sldId id="412" r:id="rId25"/>
    <p:sldId id="430" r:id="rId26"/>
    <p:sldId id="414" r:id="rId27"/>
    <p:sldId id="427" r:id="rId28"/>
    <p:sldId id="428" r:id="rId29"/>
    <p:sldId id="422" r:id="rId30"/>
    <p:sldId id="423" r:id="rId31"/>
    <p:sldId id="424" r:id="rId32"/>
    <p:sldId id="426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6270" autoAdjust="0"/>
  </p:normalViewPr>
  <p:slideViewPr>
    <p:cSldViewPr>
      <p:cViewPr>
        <p:scale>
          <a:sx n="70" d="100"/>
          <a:sy n="70" d="100"/>
        </p:scale>
        <p:origin x="-69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10/10/2020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i.eng.cam.ac.uk/~cipolla/archive/Presentations/MakingPresentations.pdf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oro.open.ac.uk/41291/8/AssessingOralPresentations.pdf" TargetMode="External"/><Relationship Id="rId4" Type="http://schemas.openxmlformats.org/officeDocument/2006/relationships/hyperlink" Target="https://www.ed.ac.uk/files/atoms/files/presentation_skills_checklists_independent_study_version.pdf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http://mi.eng.cam.ac.uk/~cipolla/archive/Presentations/MakingPresentations.pdf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https://www.ed.ac.uk/files/atoms/files//presentation_skills_checklists_independent_study_version.pdf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5"/>
              </a:rPr>
              <a:t>https://oro.open.ac.uk/41291/8/AssessingOralPresentations.pdf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4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67FE8-E400-4346-AE5A-F82786457F01}" type="datetime1">
              <a:rPr lang="en-GB" smtClean="0"/>
              <a:t>10/10/2020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95F42-CCE6-4826-BB97-8441EE944217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9C23B-1D71-4D51-B9F7-C19C5F2639A7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6AC80-5846-40A8-8158-D8EF562D548F}" type="datetime1">
              <a:rPr lang="en-GB" smtClean="0"/>
              <a:t>10/10/2020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FC8B-AA84-4008-8239-EE938337E59C}" type="datetime1">
              <a:rPr lang="en-GB" smtClean="0"/>
              <a:t>10/10/2020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C8064-4982-4484-8DC8-A0CE67E123C8}" type="datetime1">
              <a:rPr lang="en-GB" smtClean="0"/>
              <a:t>10/10/2020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01D3-1F5E-47CB-B6AA-5FC520F13BE0}" type="datetime1">
              <a:rPr lang="en-GB" smtClean="0"/>
              <a:t>10/10/2020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0403-A5B0-40EA-816C-114F893D5892}" type="datetime1">
              <a:rPr lang="en-GB" smtClean="0"/>
              <a:t>10/10/2020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79B75-8525-41DD-84D6-9A25A1A404D7}" type="datetime1">
              <a:rPr lang="en-GB" smtClean="0"/>
              <a:t>10/10/2020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031DC-7EFE-4737-AA1D-C9F9573BA600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B399-3E54-4084-994A-87B596FF7481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9B5C677-9E6A-4560-8648-A83F428A91A2}" type="datetime1">
              <a:rPr lang="en-GB" smtClean="0"/>
              <a:t>10/10/2020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227687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Georgia" panose="02040502050405020303" pitchFamily="18" charset="0"/>
                <a:cs typeface="Arial" panose="020B0604020202020204" pitchFamily="34" charset="0"/>
              </a:rPr>
              <a:t>Sinological</a:t>
            </a:r>
            <a:r>
              <a:rPr lang="en-GB" sz="3600" b="1" dirty="0">
                <a:latin typeface="Georgia" panose="02040502050405020303" pitchFamily="18" charset="0"/>
                <a:cs typeface="Arial" panose="020B0604020202020204" pitchFamily="34" charset="0"/>
              </a:rPr>
              <a:t> English II </a:t>
            </a:r>
          </a:p>
        </p:txBody>
      </p:sp>
      <p:pic>
        <p:nvPicPr>
          <p:cNvPr id="1026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09957" y="4221088"/>
            <a:ext cx="447737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</a:rPr>
              <a:t>Module code: SICH5002</a:t>
            </a:r>
          </a:p>
          <a:p>
            <a:r>
              <a:rPr lang="en-GB" sz="2000" dirty="0">
                <a:latin typeface="Georgia" panose="02040502050405020303" pitchFamily="18" charset="0"/>
              </a:rPr>
              <a:t>Module tutor: </a:t>
            </a:r>
            <a:r>
              <a:rPr lang="en-GB" sz="2000" dirty="0" err="1">
                <a:latin typeface="Georgia" panose="02040502050405020303" pitchFamily="18" charset="0"/>
              </a:rPr>
              <a:t>Jie</a:t>
            </a:r>
            <a:r>
              <a:rPr lang="en-GB" sz="2000" dirty="0">
                <a:latin typeface="Georgia" panose="02040502050405020303" pitchFamily="18" charset="0"/>
              </a:rPr>
              <a:t> Deng</a:t>
            </a:r>
          </a:p>
          <a:p>
            <a:r>
              <a:rPr lang="en-GB" sz="2000" dirty="0">
                <a:latin typeface="Georgia" panose="02040502050405020303" pitchFamily="18" charset="0"/>
              </a:rPr>
              <a:t>Date: 7 September 2020</a:t>
            </a:r>
          </a:p>
          <a:p>
            <a:r>
              <a:rPr lang="en-GB" sz="2000" dirty="0">
                <a:latin typeface="Georgia" panose="02040502050405020303" pitchFamily="18" charset="0"/>
              </a:rPr>
              <a:t>Location: </a:t>
            </a:r>
            <a:r>
              <a:rPr lang="en-GB" sz="2000" dirty="0" smtClean="0">
                <a:latin typeface="Georgia" panose="02040502050405020303" pitchFamily="18" charset="0"/>
              </a:rPr>
              <a:t>Academy of Sinology UK,  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                  </a:t>
            </a:r>
            <a:r>
              <a:rPr lang="en-GB" sz="2000" dirty="0" err="1" smtClean="0">
                <a:latin typeface="Georgia" panose="02040502050405020303" pitchFamily="18" charset="0"/>
              </a:rPr>
              <a:t>Lampeter</a:t>
            </a:r>
            <a:r>
              <a:rPr lang="en-GB" sz="2000" dirty="0" smtClean="0">
                <a:latin typeface="Georgia" panose="02040502050405020303" pitchFamily="18" charset="0"/>
              </a:rPr>
              <a:t> campus, UWTSD 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</a:t>
            </a:fld>
            <a:endParaRPr lang="en-GB"/>
          </a:p>
        </p:txBody>
      </p:sp>
      <p:pic>
        <p:nvPicPr>
          <p:cNvPr id="4100" name="Picture 4" descr="F:\Xiaocong孝聰_PostcardPhoto\2020.04.10\_MG_4910_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68" y="1196752"/>
            <a:ext cx="7600950" cy="506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9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3568" y="3068960"/>
            <a:ext cx="777686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Introduction</a:t>
            </a:r>
            <a:endParaRPr lang="en-GB" sz="38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40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328258" y="3206657"/>
            <a:ext cx="2116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Georgia" panose="02040502050405020303" pitchFamily="18" charset="0"/>
              </a:rPr>
              <a:t>China 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47664" y="1822052"/>
            <a:ext cx="16176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Georgia" panose="02040502050405020303" pitchFamily="18" charset="0"/>
              </a:rPr>
              <a:t>Qin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44097" y="4309517"/>
            <a:ext cx="1709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Georgia" panose="02040502050405020303" pitchFamily="18" charset="0"/>
              </a:rPr>
              <a:t>Sina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852933" y="5090260"/>
            <a:ext cx="18598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Georgia" panose="02040502050405020303" pitchFamily="18" charset="0"/>
              </a:rPr>
              <a:t>Sino-</a:t>
            </a:r>
          </a:p>
          <a:p>
            <a:pPr algn="ctr"/>
            <a:r>
              <a:rPr lang="en-US" sz="2000" dirty="0" smtClean="0">
                <a:latin typeface="Georgia" panose="02040502050405020303" pitchFamily="18" charset="0"/>
              </a:rPr>
              <a:t>(Anglo-)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01170" y="1822051"/>
            <a:ext cx="1795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Georgia" panose="02040502050405020303" pitchFamily="18" charset="0"/>
              </a:rPr>
              <a:t>Cina</a:t>
            </a:r>
            <a:r>
              <a:rPr lang="en-GB" sz="2400" dirty="0" smtClean="0">
                <a:latin typeface="Georgia" panose="02040502050405020303" pitchFamily="18" charset="0"/>
              </a:rPr>
              <a:t> (</a:t>
            </a:r>
            <a:r>
              <a:rPr lang="hi-IN" sz="2400" dirty="0" smtClean="0">
                <a:latin typeface="Georgia" panose="02040502050405020303" pitchFamily="18" charset="0"/>
              </a:rPr>
              <a:t>चीन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365816" y="456403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Georgia" panose="02040502050405020303" pitchFamily="18" charset="0"/>
              </a:rPr>
              <a:t>Chine 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137578" y="3057558"/>
            <a:ext cx="1746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Georgia" panose="02040502050405020303" pitchFamily="18" charset="0"/>
              </a:rPr>
              <a:t>Čīn</a:t>
            </a:r>
            <a:r>
              <a:rPr lang="en-GB" sz="2400" dirty="0" smtClean="0">
                <a:latin typeface="Georgia" panose="02040502050405020303" pitchFamily="18" charset="0"/>
              </a:rPr>
              <a:t> (Chin) 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453396" y="1853887"/>
            <a:ext cx="2116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Georgia" panose="02040502050405020303" pitchFamily="18" charset="0"/>
              </a:rPr>
              <a:t>Cathay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510942" y="3083132"/>
            <a:ext cx="2116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Georgia" panose="02040502050405020303" pitchFamily="18" charset="0"/>
              </a:rPr>
              <a:t>Cataya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585845" y="4127594"/>
            <a:ext cx="2116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Georgia" panose="02040502050405020303" pitchFamily="18" charset="0"/>
              </a:rPr>
              <a:t>Khitai</a:t>
            </a:r>
            <a:r>
              <a:rPr lang="en-GB" sz="2400" dirty="0" smtClean="0">
                <a:latin typeface="Georgia" panose="02040502050405020303" pitchFamily="18" charset="0"/>
              </a:rPr>
              <a:t> (</a:t>
            </a:r>
            <a:r>
              <a:rPr lang="en-GB" sz="2400" dirty="0" err="1" smtClean="0">
                <a:latin typeface="Georgia" panose="02040502050405020303" pitchFamily="18" charset="0"/>
              </a:rPr>
              <a:t>Kitai</a:t>
            </a:r>
            <a:r>
              <a:rPr lang="en-GB" sz="2400" dirty="0" smtClean="0">
                <a:latin typeface="Georgia" panose="02040502050405020303" pitchFamily="18" charset="0"/>
              </a:rPr>
              <a:t>)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8992" y="22542"/>
            <a:ext cx="4903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Origin of the words ‘China’ and ‘Sinology’ 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260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</a:t>
            </a:fld>
            <a:endParaRPr lang="en-GB"/>
          </a:p>
        </p:txBody>
      </p:sp>
      <p:pic>
        <p:nvPicPr>
          <p:cNvPr id="1026" name="Picture 2" descr="F:\EngTutorials_LearningMaterials\Image_OneBeltOneRoa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977" y="1556792"/>
            <a:ext cx="7028070" cy="43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28992" y="22542"/>
            <a:ext cx="4903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Origin of the terms ‘China’ and ‘Sinology’ 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24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28992" y="22542"/>
            <a:ext cx="4903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Origin of the terms ‘China’ and ‘Sinology’ 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F:\EngTutorials_LearningMaterials\Image_LiaoDynasty_blackkhitai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58863"/>
            <a:ext cx="5864567" cy="464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85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28992" y="22542"/>
            <a:ext cx="4903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Origin of the terms ‘China’ and ‘Sinology’ 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F:\EngTutorials_LearningMaterials\Image_TudorRose_House-of-Tudo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15" y="2924944"/>
            <a:ext cx="200025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:\EngTutorials_LearningMaterials\Image_Shakespeare_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207" y="2224492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271088" y="2063456"/>
            <a:ext cx="259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House of Tudor </a:t>
            </a:r>
            <a:endParaRPr lang="en-GB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95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28992" y="22542"/>
            <a:ext cx="4903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Origin of the terms ‘China’ and ‘Sinology’ 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3075" name="Picture 3" descr="F:\EngTutorials_LearningMaterials\Image_ChinaProvincesM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98030"/>
            <a:ext cx="5096806" cy="423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:\EngTutorials_LearningMaterials\Image_XiaDynasty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568" y="3212976"/>
            <a:ext cx="3281719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s://cdn.theatlantic.com/assets/media/img/mt/2013/12/confuciusbanner/lead_larg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540" y="1196298"/>
            <a:ext cx="2713037" cy="172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65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8993" y="22542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Differences between </a:t>
            </a:r>
            <a:r>
              <a:rPr lang="zh-CN" altLang="en-US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漢學</a:t>
            </a:r>
            <a:r>
              <a:rPr lang="en-US" altLang="zh-CN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, Sinology, Chinese studies and </a:t>
            </a:r>
            <a:r>
              <a:rPr lang="zh-CN" altLang="en-US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國學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53329" y="155679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b="1" dirty="0">
                <a:latin typeface="Georgia" panose="02040502050405020303" pitchFamily="18" charset="0"/>
              </a:rPr>
              <a:t>漢學</a:t>
            </a:r>
            <a:endParaRPr lang="en-GB" sz="3600" b="1" dirty="0">
              <a:latin typeface="Georgia" panose="02040502050405020303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9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053329" y="2564904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Sinology</a:t>
            </a:r>
            <a:endParaRPr lang="en-GB" sz="3600" dirty="0">
              <a:latin typeface="Georgia" panose="02040502050405020303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205729" y="5030141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Georgia" panose="02040502050405020303" pitchFamily="18" charset="0"/>
              </a:rPr>
              <a:t>國學</a:t>
            </a:r>
            <a:endParaRPr lang="en-GB" sz="3600" b="1" dirty="0">
              <a:latin typeface="Georgia" panose="02040502050405020303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671190" y="3870927"/>
            <a:ext cx="3822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Chinese Studies</a:t>
            </a:r>
            <a:endParaRPr lang="en-GB" sz="36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95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10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28992" y="22542"/>
            <a:ext cx="4903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Origin of the terms ‘China’ and ‘Sinology’ 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2" descr="F:\EngTutorials_LearningMaterials\Image_MatteoRicc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250" y="1916832"/>
            <a:ext cx="2635448" cy="346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829248" y="5949280"/>
            <a:ext cx="3716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Matteo Ricci </a:t>
            </a:r>
            <a:r>
              <a:rPr lang="zh-HK" altLang="en-US" sz="2400" dirty="0">
                <a:latin typeface="Georgia" panose="02040502050405020303" pitchFamily="18" charset="0"/>
              </a:rPr>
              <a:t>利瑪竇</a:t>
            </a:r>
            <a:endParaRPr lang="en-US" sz="2400" dirty="0" smtClean="0">
              <a:latin typeface="Georgia" panose="02040502050405020303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43513" y="4104653"/>
            <a:ext cx="457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 smtClean="0">
                <a:latin typeface="Georgia" panose="02040502050405020303" pitchFamily="18" charset="0"/>
              </a:rPr>
              <a:t>Confucian </a:t>
            </a:r>
            <a:r>
              <a:rPr lang="en-GB" sz="2400" dirty="0">
                <a:latin typeface="Georgia" panose="02040502050405020303" pitchFamily="18" charset="0"/>
              </a:rPr>
              <a:t>classics into </a:t>
            </a:r>
            <a:r>
              <a:rPr lang="en-GB" sz="2400" dirty="0">
                <a:solidFill>
                  <a:srgbClr val="0070C0"/>
                </a:solidFill>
                <a:latin typeface="Georgia" panose="02040502050405020303" pitchFamily="18" charset="0"/>
              </a:rPr>
              <a:t>Latin</a:t>
            </a:r>
            <a:r>
              <a:rPr lang="en-GB" sz="2400" dirty="0">
                <a:latin typeface="Georgia" panose="02040502050405020303" pitchFamily="18" charset="0"/>
              </a:rPr>
              <a:t> </a:t>
            </a:r>
            <a:endParaRPr lang="en-US" sz="2400" dirty="0" smtClean="0">
              <a:latin typeface="Georgia" panose="02040502050405020303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39181" y="2767262"/>
            <a:ext cx="43780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latin typeface="Georgia" panose="02040502050405020303" pitchFamily="18" charset="0"/>
              </a:rPr>
              <a:t>Euclid's </a:t>
            </a:r>
            <a:r>
              <a:rPr lang="en-US" sz="2400" i="1" dirty="0">
                <a:latin typeface="Georgia" panose="02040502050405020303" pitchFamily="18" charset="0"/>
              </a:rPr>
              <a:t>Elements</a:t>
            </a:r>
            <a:r>
              <a:rPr lang="en-US" sz="2400" dirty="0">
                <a:latin typeface="Georgia" panose="02040502050405020303" pitchFamily="18" charset="0"/>
              </a:rPr>
              <a:t> into </a:t>
            </a:r>
            <a:r>
              <a:rPr lang="en-US" sz="2400" dirty="0">
                <a:solidFill>
                  <a:srgbClr val="0070C0"/>
                </a:solidFill>
                <a:latin typeface="Georgia" panose="02040502050405020303" pitchFamily="18" charset="0"/>
              </a:rPr>
              <a:t>Chinese</a:t>
            </a:r>
            <a:r>
              <a:rPr lang="en-US" sz="2400" dirty="0">
                <a:latin typeface="Georgia" panose="02040502050405020303" pitchFamily="18" charset="0"/>
              </a:rPr>
              <a:t> </a:t>
            </a:r>
            <a:endParaRPr lang="en-US" sz="24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058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8993" y="22542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Differences between </a:t>
            </a:r>
            <a:r>
              <a:rPr lang="zh-CN" altLang="en-US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漢學</a:t>
            </a:r>
            <a:r>
              <a:rPr lang="en-US" altLang="zh-CN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, Sinology, Chinese studies and </a:t>
            </a:r>
            <a:r>
              <a:rPr lang="zh-CN" altLang="en-US" sz="2000" dirty="0" smtClean="0">
                <a:latin typeface="Georgia" panose="02040502050405020303" pitchFamily="18" charset="0"/>
                <a:cs typeface="Arial" panose="020B0604020202020204" pitchFamily="34" charset="0"/>
              </a:rPr>
              <a:t>國學</a:t>
            </a:r>
            <a:endParaRPr lang="en-GB" sz="2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85411" y="1302812"/>
            <a:ext cx="33867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dirty="0" smtClean="0">
                <a:latin typeface="Georgia" panose="02040502050405020303" pitchFamily="18" charset="0"/>
              </a:rPr>
              <a:t>小學 </a:t>
            </a:r>
            <a:r>
              <a:rPr lang="en-US" altLang="zh-CN" sz="3600" dirty="0" smtClean="0">
                <a:latin typeface="Georgia" panose="02040502050405020303" pitchFamily="18" charset="0"/>
              </a:rPr>
              <a:t>philology</a:t>
            </a:r>
            <a:endParaRPr lang="en-GB" sz="3600" dirty="0">
              <a:latin typeface="Georgia" panose="02040502050405020303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45987" y="2469859"/>
            <a:ext cx="52009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000" dirty="0" smtClean="0">
                <a:latin typeface="Georgia" panose="02040502050405020303" pitchFamily="18" charset="0"/>
              </a:rPr>
              <a:t>science of Chinese </a:t>
            </a:r>
            <a:r>
              <a:rPr lang="en-US" altLang="zh-CN" sz="3000" dirty="0" smtClean="0">
                <a:latin typeface="Georgia" panose="02040502050405020303" pitchFamily="18" charset="0"/>
              </a:rPr>
              <a:t>writing</a:t>
            </a:r>
          </a:p>
          <a:p>
            <a:pPr algn="ctr"/>
            <a:r>
              <a:rPr lang="en-US" sz="3000" dirty="0">
                <a:latin typeface="Georgia" panose="02040502050405020303" pitchFamily="18" charset="0"/>
              </a:rPr>
              <a:t>s</a:t>
            </a:r>
            <a:r>
              <a:rPr lang="en-US" sz="3000" dirty="0" smtClean="0">
                <a:latin typeface="Georgia" panose="02040502050405020303" pitchFamily="18" charset="0"/>
              </a:rPr>
              <a:t>cience of </a:t>
            </a:r>
            <a:r>
              <a:rPr lang="en-US" sz="3000" dirty="0" err="1" smtClean="0">
                <a:latin typeface="Georgia" panose="02040502050405020303" pitchFamily="18" charset="0"/>
              </a:rPr>
              <a:t>sinographs</a:t>
            </a:r>
            <a:r>
              <a:rPr lang="en-US" sz="3000" dirty="0" smtClean="0">
                <a:latin typeface="Georgia" panose="02040502050405020303" pitchFamily="18" charset="0"/>
              </a:rPr>
              <a:t> </a:t>
            </a:r>
            <a:r>
              <a:rPr lang="en-US" sz="1400" dirty="0" smtClean="0">
                <a:latin typeface="Georgia" panose="02040502050405020303" pitchFamily="18" charset="0"/>
              </a:rPr>
              <a:t>(Professor Pan)</a:t>
            </a:r>
            <a:endParaRPr lang="en-GB" sz="3000" dirty="0">
              <a:latin typeface="Georgia" panose="02040502050405020303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87617" y="4011334"/>
            <a:ext cx="4106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dirty="0" smtClean="0">
                <a:latin typeface="Georgia" panose="02040502050405020303" pitchFamily="18" charset="0"/>
              </a:rPr>
              <a:t>音韻學 </a:t>
            </a:r>
            <a:r>
              <a:rPr lang="en-US" altLang="zh-CN" sz="3600" dirty="0" smtClean="0">
                <a:latin typeface="Georgia" panose="02040502050405020303" pitchFamily="18" charset="0"/>
              </a:rPr>
              <a:t>phonology</a:t>
            </a:r>
            <a:endParaRPr lang="en-GB" sz="3600" dirty="0">
              <a:latin typeface="Georgia" panose="02040502050405020303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841394" y="5131595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dirty="0" smtClean="0">
                <a:latin typeface="Georgia" panose="02040502050405020303" pitchFamily="18" charset="0"/>
              </a:rPr>
              <a:t>訓詁學 </a:t>
            </a:r>
            <a:r>
              <a:rPr lang="en-US" altLang="zh-CN" sz="3600" dirty="0" smtClean="0">
                <a:latin typeface="Georgia" panose="02040502050405020303" pitchFamily="18" charset="0"/>
              </a:rPr>
              <a:t>exegesis</a:t>
            </a:r>
            <a:endParaRPr lang="en-GB" sz="3600" dirty="0">
              <a:latin typeface="Georgia" panose="02040502050405020303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213811" y="270069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600" dirty="0" smtClean="0">
                <a:latin typeface="Georgia" panose="02040502050405020303" pitchFamily="18" charset="0"/>
              </a:rPr>
              <a:t>文字學</a:t>
            </a:r>
            <a:endParaRPr lang="en-GB" sz="36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755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985411" y="1302812"/>
            <a:ext cx="33867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Translation  </a:t>
            </a:r>
          </a:p>
          <a:p>
            <a:pPr algn="ctr"/>
            <a:r>
              <a:rPr lang="en-US" altLang="zh-CN" sz="3200" i="1" dirty="0" smtClean="0">
                <a:latin typeface="Georgia" panose="02040502050405020303" pitchFamily="18" charset="0"/>
              </a:rPr>
              <a:t>vs</a:t>
            </a:r>
            <a:r>
              <a:rPr lang="en-US" altLang="zh-CN" sz="3200" dirty="0" smtClean="0">
                <a:latin typeface="Georgia" panose="02040502050405020303" pitchFamily="18" charset="0"/>
              </a:rPr>
              <a:t> </a:t>
            </a:r>
            <a:r>
              <a:rPr lang="en-US" altLang="zh-CN" sz="3600" dirty="0" smtClean="0">
                <a:latin typeface="Georgia" panose="02040502050405020303" pitchFamily="18" charset="0"/>
              </a:rPr>
              <a:t>Interpretation</a:t>
            </a:r>
            <a:endParaRPr lang="en-GB" sz="3600" dirty="0">
              <a:latin typeface="Georgia" panose="02040502050405020303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38441" y="4035306"/>
            <a:ext cx="50807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Original classical texts</a:t>
            </a:r>
          </a:p>
          <a:p>
            <a:pPr algn="ctr"/>
            <a:r>
              <a:rPr lang="en-US" sz="3200" i="1" dirty="0" smtClean="0">
                <a:latin typeface="Georgia" panose="02040502050405020303" pitchFamily="18" charset="0"/>
              </a:rPr>
              <a:t>vs</a:t>
            </a:r>
            <a:endParaRPr lang="en-US" sz="3600" i="1" dirty="0" smtClean="0">
              <a:latin typeface="Georgia" panose="02040502050405020303" pitchFamily="18" charset="0"/>
            </a:endParaRPr>
          </a:p>
          <a:p>
            <a:pPr algn="ctr"/>
            <a:r>
              <a:rPr lang="en-US" sz="3600" dirty="0" smtClean="0">
                <a:latin typeface="Georgia" panose="02040502050405020303" pitchFamily="18" charset="0"/>
              </a:rPr>
              <a:t>Translation</a:t>
            </a:r>
            <a:r>
              <a:rPr lang="en-US" sz="36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s</a:t>
            </a:r>
            <a:r>
              <a:rPr lang="en-US" sz="3600" dirty="0" smtClean="0">
                <a:latin typeface="Georgia" panose="02040502050405020303" pitchFamily="18" charset="0"/>
              </a:rPr>
              <a:t> 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1763688" y="3501008"/>
            <a:ext cx="5616624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7698588" y="2192476"/>
            <a:ext cx="800219" cy="2617063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依意不依語</a:t>
            </a:r>
            <a:endParaRPr lang="en-GB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39552" y="2193266"/>
            <a:ext cx="800219" cy="2617063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依義不</a:t>
            </a:r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依語</a:t>
            </a:r>
            <a:endParaRPr lang="en-GB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61932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699791" y="2132856"/>
            <a:ext cx="367482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What? </a:t>
            </a:r>
          </a:p>
          <a:p>
            <a:pPr algn="ctr"/>
            <a:r>
              <a:rPr lang="en-US" sz="3600" dirty="0" smtClean="0">
                <a:latin typeface="Georgia" panose="02040502050405020303" pitchFamily="18" charset="0"/>
              </a:rPr>
              <a:t>Why?</a:t>
            </a:r>
          </a:p>
          <a:p>
            <a:pPr algn="ctr"/>
            <a:r>
              <a:rPr lang="en-US" sz="3600" dirty="0" smtClean="0">
                <a:latin typeface="Georgia" panose="02040502050405020303" pitchFamily="18" charset="0"/>
              </a:rPr>
              <a:t>Who?</a:t>
            </a:r>
          </a:p>
          <a:p>
            <a:pPr algn="ctr"/>
            <a:r>
              <a:rPr lang="en-US" sz="3600" dirty="0" smtClean="0">
                <a:latin typeface="Georgia" panose="02040502050405020303" pitchFamily="18" charset="0"/>
              </a:rPr>
              <a:t>When?</a:t>
            </a:r>
          </a:p>
          <a:p>
            <a:pPr algn="ctr"/>
            <a:r>
              <a:rPr lang="en-US" sz="3600" dirty="0" smtClean="0">
                <a:latin typeface="Georgia" panose="02040502050405020303" pitchFamily="18" charset="0"/>
              </a:rPr>
              <a:t>How?</a:t>
            </a:r>
            <a:endParaRPr lang="en-GB" sz="36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97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701220" y="1916832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What? </a:t>
            </a:r>
          </a:p>
        </p:txBody>
      </p:sp>
    </p:spTree>
    <p:extLst>
      <p:ext uri="{BB962C8B-B14F-4D97-AF65-F5344CB8AC3E}">
        <p14:creationId xmlns:p14="http://schemas.microsoft.com/office/powerpoint/2010/main" val="965610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701220" y="1270501"/>
            <a:ext cx="367482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What?</a:t>
            </a:r>
          </a:p>
          <a:p>
            <a:pPr algn="ctr"/>
            <a:endParaRPr lang="en-US" altLang="zh-CN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32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Chinese classics</a:t>
            </a:r>
            <a:r>
              <a:rPr lang="en-US" altLang="zh-CN" sz="3200" dirty="0" smtClean="0">
                <a:latin typeface="Georgia" panose="02040502050405020303" pitchFamily="18" charset="0"/>
              </a:rPr>
              <a:t> </a:t>
            </a:r>
          </a:p>
        </p:txBody>
      </p:sp>
      <p:pic>
        <p:nvPicPr>
          <p:cNvPr id="6" name="Picture 2" descr="F:\EngTutorials_LearningMaterials\Image_ArnoldToynbe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331" y="3284984"/>
            <a:ext cx="4303953" cy="2582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5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701220" y="948594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What? </a:t>
            </a:r>
          </a:p>
        </p:txBody>
      </p:sp>
      <p:pic>
        <p:nvPicPr>
          <p:cNvPr id="9" name="Picture 2" descr="F:\EngTutorials_LearningMaterials\Image_Arnold_ChooseLif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56168"/>
            <a:ext cx="24384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710484" y="1957723"/>
            <a:ext cx="53016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Georgia" panose="02040502050405020303" pitchFamily="18" charset="0"/>
              </a:rPr>
              <a:t>1) ‘</a:t>
            </a:r>
            <a:r>
              <a:rPr lang="en-GB" sz="2400" dirty="0" smtClean="0">
                <a:latin typeface="Georgia" panose="02040502050405020303" pitchFamily="18" charset="0"/>
              </a:rPr>
              <a:t>the </a:t>
            </a:r>
            <a:r>
              <a:rPr lang="en-GB" sz="2400" dirty="0">
                <a:latin typeface="Georgia" panose="02040502050405020303" pitchFamily="18" charset="0"/>
              </a:rPr>
              <a:t>ecumenical spirit with which the Chinese have been imbued during this long chapter of Chinese history</a:t>
            </a:r>
            <a:r>
              <a:rPr lang="en-GB" sz="2400" dirty="0" smtClean="0">
                <a:latin typeface="Georgia" panose="02040502050405020303" pitchFamily="18" charset="0"/>
              </a:rPr>
              <a:t>’ </a:t>
            </a:r>
            <a:endParaRPr lang="en-GB" sz="2400" dirty="0">
              <a:latin typeface="Georgia" panose="02040502050405020303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10484" y="3356992"/>
            <a:ext cx="53016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Georgia" panose="02040502050405020303" pitchFamily="18" charset="0"/>
              </a:rPr>
              <a:t>2) </a:t>
            </a:r>
            <a:r>
              <a:rPr lang="en-GB" sz="2400" dirty="0">
                <a:latin typeface="Georgia" panose="02040502050405020303" pitchFamily="18" charset="0"/>
              </a:rPr>
              <a:t>‘the humanism of the Confucian </a:t>
            </a:r>
            <a:r>
              <a:rPr lang="en-GB" sz="2400" i="1" dirty="0" err="1">
                <a:latin typeface="Georgia" panose="02040502050405020303" pitchFamily="18" charset="0"/>
              </a:rPr>
              <a:t>Weltanschauung</a:t>
            </a:r>
            <a:r>
              <a:rPr lang="en-GB" sz="2400" dirty="0">
                <a:latin typeface="Georgia" panose="02040502050405020303" pitchFamily="18" charset="0"/>
              </a:rPr>
              <a:t>’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10484" y="4365104"/>
            <a:ext cx="53016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Georgia" panose="02040502050405020303" pitchFamily="18" charset="0"/>
              </a:rPr>
              <a:t>3</a:t>
            </a:r>
            <a:r>
              <a:rPr lang="en-US" sz="2400" dirty="0" smtClean="0">
                <a:latin typeface="Georgia" panose="02040502050405020303" pitchFamily="18" charset="0"/>
              </a:rPr>
              <a:t>) </a:t>
            </a:r>
            <a:r>
              <a:rPr lang="en-GB" sz="2400" dirty="0">
                <a:latin typeface="Georgia" panose="02040502050405020303" pitchFamily="18" charset="0"/>
              </a:rPr>
              <a:t>‘the conviction that, far from trying to dominate nonhuman nature, man’s aim should be to live in harmony </a:t>
            </a:r>
            <a:r>
              <a:rPr lang="en-GB" sz="2400" dirty="0" smtClean="0">
                <a:latin typeface="Georgia" panose="02040502050405020303" pitchFamily="18" charset="0"/>
              </a:rPr>
              <a:t> with </a:t>
            </a:r>
            <a:r>
              <a:rPr lang="en-GB" sz="2400" dirty="0">
                <a:latin typeface="Georgia" panose="02040502050405020303" pitchFamily="18" charset="0"/>
              </a:rPr>
              <a:t>it</a:t>
            </a:r>
            <a:r>
              <a:rPr lang="en-GB" sz="2400" dirty="0" smtClean="0">
                <a:latin typeface="Georgia" panose="02040502050405020303" pitchFamily="18" charset="0"/>
              </a:rPr>
              <a:t>’</a:t>
            </a:r>
            <a:endParaRPr lang="en-GB" sz="2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29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768511" y="1052736"/>
            <a:ext cx="5815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What should we translate 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03106" y="3393746"/>
            <a:ext cx="2448272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latin typeface="Georgia" panose="02040502050405020303" pitchFamily="18" charset="0"/>
              </a:rPr>
              <a:t>t</a:t>
            </a:r>
            <a:r>
              <a:rPr lang="en-US" altLang="zh-CN" sz="3200" dirty="0" smtClean="0">
                <a:latin typeface="Georgia" panose="02040502050405020303" pitchFamily="18" charset="0"/>
              </a:rPr>
              <a:t>he classics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51720" y="5449722"/>
            <a:ext cx="4692061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latin typeface="Georgia" panose="02040502050405020303" pitchFamily="18" charset="0"/>
              </a:rPr>
              <a:t>c</a:t>
            </a:r>
            <a:r>
              <a:rPr lang="en-US" altLang="zh-CN" sz="3200" dirty="0" smtClean="0">
                <a:latin typeface="Georgia" panose="02040502050405020303" pitchFamily="18" charset="0"/>
              </a:rPr>
              <a:t>lassical Chinese texts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79637" y="4437112"/>
            <a:ext cx="3646738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</a:rPr>
              <a:t>Classical Chinese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33667" y="3390620"/>
            <a:ext cx="1800200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</a:rPr>
              <a:t>Classics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402906" y="2281226"/>
            <a:ext cx="1800200" cy="58477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</a:rPr>
              <a:t>canon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5831" y="3277006"/>
            <a:ext cx="1074350" cy="76944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b="1" dirty="0" smtClean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endParaRPr lang="en-US" altLang="zh-CN" sz="4400" b="1" dirty="0" smtClean="0">
              <a:solidFill>
                <a:srgbClr val="FF000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956376" y="2638967"/>
            <a:ext cx="861774" cy="3168496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4400" b="1" dirty="0" smtClean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貫 攝 常 法</a:t>
            </a:r>
            <a:endParaRPr lang="en-GB" sz="4400" b="1" dirty="0">
              <a:solidFill>
                <a:srgbClr val="FF000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67544" y="2638967"/>
            <a:ext cx="861774" cy="3168496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44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 史 子 集</a:t>
            </a:r>
            <a:endParaRPr lang="en-GB" sz="44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5373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18</a:t>
            </a:fld>
            <a:endParaRPr lang="en-GB"/>
          </a:p>
        </p:txBody>
      </p:sp>
      <p:pic>
        <p:nvPicPr>
          <p:cNvPr id="5122" name="Picture 2" descr="F:\EngTutorials_LearningMaterials\Image_Sinologists-as-Translators-in-the-17th-to-19th-centuri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81443"/>
            <a:ext cx="3749402" cy="547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77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19</a:t>
            </a:fld>
            <a:endParaRPr lang="en-GB"/>
          </a:p>
        </p:txBody>
      </p:sp>
      <p:pic>
        <p:nvPicPr>
          <p:cNvPr id="7173" name="Picture 5" descr="F:\EngTutorials_LearningMaterials\Image_TangShiSanBaiSho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1712"/>
            <a:ext cx="3355545" cy="475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F:\EngTutorials_LearningMaterials\Image_GuWenGuanZhi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1311712"/>
            <a:ext cx="357187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68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20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884368" y="1391233"/>
            <a:ext cx="861774" cy="4492577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en-US" altLang="zh-CN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文獻通考</a:t>
            </a:r>
            <a:r>
              <a:rPr lang="en-US" altLang="zh-CN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CN" altLang="en-US" sz="2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馬端臨</a:t>
            </a:r>
            <a:endParaRPr lang="en-GB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7544" y="1033408"/>
            <a:ext cx="7109639" cy="56120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竊嘗以為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理亂興衰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30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不相因者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，晉之得國異乎漢，隋之喪邦殊乎唐，代各有史，自足以該一代之始終，無以參稽互察為也。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典章經制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30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實相因者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，殷因夏，周因殷，繼周者之損益，百世可知，聖人蓋已預言之矣。爰自秦漢以至唐宋，禮樂兵刑之制，賦斂選舉之規，以至官名之更張，地理之沿革，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雖其終不能以盡同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而其初亦不能以遽異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。如漢之朝儀、官制，本秦規也，唐之府衛、租庸，本周制也，其變通張弛之故，非融會錯綜，原始要終而推尋之，固未易言也。</a:t>
            </a:r>
          </a:p>
        </p:txBody>
      </p:sp>
    </p:spTree>
    <p:extLst>
      <p:ext uri="{BB962C8B-B14F-4D97-AF65-F5344CB8AC3E}">
        <p14:creationId xmlns:p14="http://schemas.microsoft.com/office/powerpoint/2010/main" val="149450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699790" y="2924944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Why? </a:t>
            </a:r>
          </a:p>
        </p:txBody>
      </p:sp>
    </p:spTree>
    <p:extLst>
      <p:ext uri="{BB962C8B-B14F-4D97-AF65-F5344CB8AC3E}">
        <p14:creationId xmlns:p14="http://schemas.microsoft.com/office/powerpoint/2010/main" val="259075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699790" y="836712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Why?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13761" y="2012402"/>
            <a:ext cx="2646878" cy="39604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sz="3200" dirty="0">
                <a:latin typeface="Georgia" panose="02040502050405020303" pitchFamily="18" charset="0"/>
              </a:rPr>
              <a:t>《</a:t>
            </a:r>
            <a:r>
              <a:rPr lang="zh-CN" altLang="en-US" sz="3200" dirty="0">
                <a:latin typeface="Georgia" panose="02040502050405020303" pitchFamily="18" charset="0"/>
              </a:rPr>
              <a:t>禮記</a:t>
            </a:r>
            <a:r>
              <a:rPr lang="en-US" altLang="zh-CN" sz="3200" dirty="0">
                <a:latin typeface="Georgia" panose="02040502050405020303" pitchFamily="18" charset="0"/>
              </a:rPr>
              <a:t>·</a:t>
            </a:r>
            <a:r>
              <a:rPr lang="zh-CN" altLang="en-US" sz="3200" dirty="0">
                <a:latin typeface="Georgia" panose="02040502050405020303" pitchFamily="18" charset="0"/>
              </a:rPr>
              <a:t>哀公問</a:t>
            </a:r>
            <a:r>
              <a:rPr lang="en-US" altLang="zh-CN" sz="3200" dirty="0" smtClean="0">
                <a:latin typeface="Georgia" panose="02040502050405020303" pitchFamily="18" charset="0"/>
              </a:rPr>
              <a:t>》</a:t>
            </a:r>
          </a:p>
          <a:p>
            <a:endParaRPr lang="en-US" altLang="zh-CN" sz="3200" dirty="0">
              <a:latin typeface="Georgia" panose="02040502050405020303" pitchFamily="18" charset="0"/>
            </a:endParaRPr>
          </a:p>
          <a:p>
            <a:r>
              <a:rPr lang="zh-HK" altLang="en-US" sz="3200" dirty="0">
                <a:latin typeface="Georgia" panose="02040502050405020303" pitchFamily="18" charset="0"/>
              </a:rPr>
              <a:t>昔三代明王之政，必敬其妻、子也有道。</a:t>
            </a:r>
            <a:endParaRPr lang="en-US" altLang="zh-CN" sz="3200" dirty="0">
              <a:latin typeface="Georgia" panose="02040502050405020303" pitchFamily="18" charset="0"/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8655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699792" y="2996952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When? </a:t>
            </a:r>
          </a:p>
        </p:txBody>
      </p:sp>
    </p:spTree>
    <p:extLst>
      <p:ext uri="{BB962C8B-B14F-4D97-AF65-F5344CB8AC3E}">
        <p14:creationId xmlns:p14="http://schemas.microsoft.com/office/powerpoint/2010/main" val="4208877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699792" y="2996952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Who? </a:t>
            </a:r>
          </a:p>
        </p:txBody>
      </p:sp>
    </p:spTree>
    <p:extLst>
      <p:ext uri="{BB962C8B-B14F-4D97-AF65-F5344CB8AC3E}">
        <p14:creationId xmlns:p14="http://schemas.microsoft.com/office/powerpoint/2010/main" val="153707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25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696541" y="1340768"/>
            <a:ext cx="3674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Who?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2492896"/>
            <a:ext cx="3674821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Matteo Ricci </a:t>
            </a:r>
          </a:p>
          <a:p>
            <a:pPr algn="ctr"/>
            <a:endParaRPr lang="en-US" altLang="zh-CN" sz="34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Nicolas </a:t>
            </a:r>
            <a:r>
              <a:rPr lang="en-US" altLang="zh-CN" sz="3400" dirty="0" err="1" smtClean="0">
                <a:latin typeface="Georgia" panose="02040502050405020303" pitchFamily="18" charset="0"/>
              </a:rPr>
              <a:t>Trigault</a:t>
            </a:r>
            <a:endParaRPr lang="en-US" altLang="zh-CN" sz="3400" dirty="0" smtClean="0">
              <a:latin typeface="Georgia" panose="02040502050405020303" pitchFamily="18" charset="0"/>
            </a:endParaRPr>
          </a:p>
          <a:p>
            <a:pPr algn="ctr"/>
            <a:endParaRPr lang="en-US" altLang="zh-CN" sz="34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Robert Morrison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44008" y="2352620"/>
            <a:ext cx="3674821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David Hawkes </a:t>
            </a:r>
          </a:p>
          <a:p>
            <a:pPr algn="ctr"/>
            <a:endParaRPr lang="en-US" altLang="zh-CN" sz="3400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Thomas Wade</a:t>
            </a:r>
          </a:p>
          <a:p>
            <a:pPr algn="ctr"/>
            <a:endParaRPr lang="en-US" altLang="zh-CN" sz="3400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Herbert Giles</a:t>
            </a:r>
          </a:p>
          <a:p>
            <a:pPr algn="ctr"/>
            <a:endParaRPr lang="en-US" altLang="zh-CN" sz="3400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Joseph Needham</a:t>
            </a:r>
          </a:p>
        </p:txBody>
      </p:sp>
    </p:spTree>
    <p:extLst>
      <p:ext uri="{BB962C8B-B14F-4D97-AF65-F5344CB8AC3E}">
        <p14:creationId xmlns:p14="http://schemas.microsoft.com/office/powerpoint/2010/main" val="75438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699792" y="2996952"/>
            <a:ext cx="367482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How?</a:t>
            </a:r>
          </a:p>
          <a:p>
            <a:pPr algn="ctr"/>
            <a:r>
              <a:rPr lang="en-US" altLang="zh-CN" sz="3200" dirty="0" smtClean="0">
                <a:latin typeface="Georgia" panose="02040502050405020303" pitchFamily="18" charset="0"/>
              </a:rPr>
              <a:t>(methodologies) </a:t>
            </a:r>
          </a:p>
        </p:txBody>
      </p:sp>
    </p:spTree>
    <p:extLst>
      <p:ext uri="{BB962C8B-B14F-4D97-AF65-F5344CB8AC3E}">
        <p14:creationId xmlns:p14="http://schemas.microsoft.com/office/powerpoint/2010/main" val="158113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27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187624" y="1628800"/>
            <a:ext cx="662473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latin typeface="Georgia" panose="02040502050405020303" pitchFamily="18" charset="0"/>
              </a:rPr>
              <a:t>Focus of SICH5002:</a:t>
            </a:r>
          </a:p>
          <a:p>
            <a:endParaRPr lang="en-US" altLang="zh-CN" sz="3200" b="1" dirty="0" smtClean="0">
              <a:latin typeface="Georgia" panose="02040502050405020303" pitchFamily="18" charset="0"/>
            </a:endParaRPr>
          </a:p>
          <a:p>
            <a:r>
              <a:rPr lang="zh-CN" altLang="en-US" sz="3200" dirty="0" smtClean="0">
                <a:latin typeface="Georgia" panose="02040502050405020303" pitchFamily="18" charset="0"/>
              </a:rPr>
              <a:t>信 </a:t>
            </a:r>
            <a:r>
              <a:rPr lang="en-US" altLang="zh-CN" sz="3200" dirty="0" smtClean="0">
                <a:latin typeface="Georgia" panose="02040502050405020303" pitchFamily="18" charset="0"/>
              </a:rPr>
              <a:t>Accuracy</a:t>
            </a:r>
          </a:p>
          <a:p>
            <a:endParaRPr lang="en-US" altLang="zh-CN" sz="3200" dirty="0" smtClean="0">
              <a:latin typeface="Georgia" panose="02040502050405020303" pitchFamily="18" charset="0"/>
            </a:endParaRPr>
          </a:p>
          <a:p>
            <a:r>
              <a:rPr lang="zh-CN" altLang="en-US" sz="3200" dirty="0" smtClean="0">
                <a:latin typeface="Georgia" panose="02040502050405020303" pitchFamily="18" charset="0"/>
              </a:rPr>
              <a:t>雅 </a:t>
            </a:r>
            <a:r>
              <a:rPr lang="en-US" altLang="zh-CN" sz="3200" dirty="0" smtClean="0">
                <a:latin typeface="Georgia" panose="02040502050405020303" pitchFamily="18" charset="0"/>
              </a:rPr>
              <a:t>elegance (</a:t>
            </a:r>
            <a:r>
              <a:rPr lang="en-US" altLang="zh-CN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??</a:t>
            </a:r>
            <a:r>
              <a:rPr lang="en-US" altLang="zh-CN" sz="3200" dirty="0" smtClean="0">
                <a:latin typeface="Georgia" panose="02040502050405020303" pitchFamily="18" charset="0"/>
              </a:rPr>
              <a:t>) or standard/norm</a:t>
            </a:r>
          </a:p>
          <a:p>
            <a:endParaRPr lang="en-US" altLang="zh-CN" sz="3200" dirty="0" smtClean="0">
              <a:latin typeface="Georgia" panose="02040502050405020303" pitchFamily="18" charset="0"/>
            </a:endParaRPr>
          </a:p>
          <a:p>
            <a:endParaRPr lang="en-US" altLang="zh-CN" sz="32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93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28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3" y="1484784"/>
            <a:ext cx="788188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latin typeface="Georgia" panose="02040502050405020303" pitchFamily="18" charset="0"/>
              </a:rPr>
              <a:t>Focus of SICH5002:</a:t>
            </a:r>
          </a:p>
          <a:p>
            <a:endParaRPr lang="en-US" altLang="zh-CN" sz="3200" dirty="0">
              <a:latin typeface="Georgia" panose="02040502050405020303" pitchFamily="18" charset="0"/>
            </a:endParaRPr>
          </a:p>
          <a:p>
            <a:r>
              <a:rPr lang="en-US" altLang="zh-CN" sz="3200" dirty="0" smtClean="0">
                <a:latin typeface="Georgia" panose="02040502050405020303" pitchFamily="18" charset="0"/>
              </a:rPr>
              <a:t>Main texts used:</a:t>
            </a:r>
          </a:p>
          <a:p>
            <a:r>
              <a:rPr lang="en-US" altLang="zh-CN" sz="3200" dirty="0" smtClean="0">
                <a:latin typeface="Georgia" panose="02040502050405020303" pitchFamily="18" charset="0"/>
              </a:rPr>
              <a:t>Classical </a:t>
            </a:r>
            <a:r>
              <a:rPr lang="en-US" altLang="zh-CN" sz="32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Confucian</a:t>
            </a:r>
            <a:r>
              <a:rPr lang="en-US" altLang="zh-CN" sz="3200" dirty="0" smtClean="0">
                <a:latin typeface="Georgia" panose="02040502050405020303" pitchFamily="18" charset="0"/>
              </a:rPr>
              <a:t> and </a:t>
            </a:r>
            <a:r>
              <a:rPr lang="en-US" altLang="zh-CN" sz="32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Buddhist </a:t>
            </a:r>
            <a:r>
              <a:rPr lang="en-US" altLang="zh-CN" sz="3200" dirty="0" smtClean="0">
                <a:latin typeface="Georgia" panose="02040502050405020303" pitchFamily="18" charset="0"/>
              </a:rPr>
              <a:t>texts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altLang="zh-CN" sz="3000" i="1" dirty="0" smtClean="0">
                <a:latin typeface="Georgia" panose="02040502050405020303" pitchFamily="18" charset="0"/>
              </a:rPr>
              <a:t>The Analects of Confucius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altLang="zh-CN" sz="3000" i="1" dirty="0" smtClean="0">
                <a:latin typeface="Georgia" panose="02040502050405020303" pitchFamily="18" charset="0"/>
              </a:rPr>
              <a:t>The Mencius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altLang="zh-CN" sz="3000" i="1" dirty="0" smtClean="0">
                <a:latin typeface="Georgia" panose="02040502050405020303" pitchFamily="18" charset="0"/>
              </a:rPr>
              <a:t>The Discourse on the Ten Wholesome Ways of Actions</a:t>
            </a:r>
            <a:endParaRPr lang="en-US" altLang="zh-CN" sz="3000" i="1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651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29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" y="1484784"/>
            <a:ext cx="91369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latin typeface="Georgia" panose="02040502050405020303" pitchFamily="18" charset="0"/>
              </a:rPr>
              <a:t>Important dates:</a:t>
            </a:r>
          </a:p>
          <a:p>
            <a:endParaRPr lang="en-US" altLang="zh-CN" sz="3200" b="1" dirty="0" smtClean="0">
              <a:latin typeface="Georgia" panose="02040502050405020303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17</a:t>
            </a:r>
            <a:r>
              <a:rPr lang="en-GB" sz="3200" dirty="0" smtClean="0">
                <a:latin typeface="Georgia" panose="02040502050405020303" pitchFamily="18" charset="0"/>
              </a:rPr>
              <a:t> &amp; </a:t>
            </a:r>
            <a:r>
              <a:rPr lang="en-GB" sz="32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24 Sep </a:t>
            </a:r>
            <a:r>
              <a:rPr lang="en-GB" sz="3200" dirty="0" smtClean="0">
                <a:latin typeface="Georgia" panose="02040502050405020303" pitchFamily="18" charset="0"/>
              </a:rPr>
              <a:t>2020 Lecturing practice (</a:t>
            </a:r>
            <a:r>
              <a:rPr lang="en-GB" sz="32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2 pm</a:t>
            </a:r>
            <a:r>
              <a:rPr lang="en-GB" sz="3200" dirty="0" smtClean="0">
                <a:latin typeface="Georgia" panose="02040502050405020303" pitchFamily="18" charset="0"/>
              </a:rPr>
              <a:t>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30 Sep </a:t>
            </a:r>
            <a:r>
              <a:rPr lang="en-GB" sz="3200" dirty="0" smtClean="0">
                <a:latin typeface="Georgia" panose="02040502050405020303" pitchFamily="18" charset="0"/>
              </a:rPr>
              <a:t>2020 </a:t>
            </a:r>
            <a:r>
              <a:rPr lang="en-GB" sz="3200" dirty="0">
                <a:latin typeface="Georgia" panose="02040502050405020303" pitchFamily="18" charset="0"/>
              </a:rPr>
              <a:t>Lecturing </a:t>
            </a:r>
            <a:r>
              <a:rPr lang="en-GB" sz="3200" dirty="0" smtClean="0">
                <a:latin typeface="Georgia" panose="02040502050405020303" pitchFamily="18" charset="0"/>
              </a:rPr>
              <a:t>practice (</a:t>
            </a:r>
            <a:r>
              <a:rPr lang="en-US" dirty="0" smtClean="0">
                <a:latin typeface="Georgia" panose="02040502050405020303" pitchFamily="18" charset="0"/>
              </a:rPr>
              <a:t>Recorded </a:t>
            </a:r>
            <a:r>
              <a:rPr lang="en-US" sz="28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8.30 am</a:t>
            </a:r>
            <a:r>
              <a:rPr lang="en-GB" sz="3200" dirty="0" smtClean="0">
                <a:latin typeface="Georgia" panose="02040502050405020303" pitchFamily="18" charset="0"/>
              </a:rPr>
              <a:t>)</a:t>
            </a:r>
            <a:endParaRPr lang="en-GB" sz="3200" dirty="0">
              <a:latin typeface="Georgia" panose="02040502050405020303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14 Oct </a:t>
            </a:r>
            <a:r>
              <a:rPr lang="en-GB" sz="3200" dirty="0" smtClean="0">
                <a:latin typeface="Georgia" panose="02040502050405020303" pitchFamily="18" charset="0"/>
              </a:rPr>
              <a:t>2020 </a:t>
            </a:r>
            <a:r>
              <a:rPr lang="en-GB" sz="3200" dirty="0">
                <a:latin typeface="Georgia" panose="02040502050405020303" pitchFamily="18" charset="0"/>
              </a:rPr>
              <a:t>Oral </a:t>
            </a:r>
            <a:r>
              <a:rPr lang="en-GB" sz="3200" dirty="0" smtClean="0">
                <a:latin typeface="Georgia" panose="02040502050405020303" pitchFamily="18" charset="0"/>
              </a:rPr>
              <a:t>presentation (</a:t>
            </a:r>
            <a:r>
              <a:rPr lang="en-GB" dirty="0" smtClean="0">
                <a:latin typeface="Georgia" panose="02040502050405020303" pitchFamily="18" charset="0"/>
              </a:rPr>
              <a:t>Recorded</a:t>
            </a:r>
            <a:r>
              <a:rPr lang="en-GB" sz="3200" dirty="0">
                <a:latin typeface="Georgia" panose="02040502050405020303" pitchFamily="18" charset="0"/>
              </a:rPr>
              <a:t> </a:t>
            </a:r>
            <a:r>
              <a:rPr lang="en-GB" sz="28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8.30 am</a:t>
            </a:r>
            <a:r>
              <a:rPr lang="en-GB" sz="3200" dirty="0" smtClean="0">
                <a:latin typeface="Georgia" panose="02040502050405020303" pitchFamily="18" charset="0"/>
              </a:rPr>
              <a:t>)</a:t>
            </a:r>
            <a:endParaRPr lang="en-GB" sz="3200" dirty="0">
              <a:latin typeface="Georgia" panose="02040502050405020303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23 Oct </a:t>
            </a:r>
            <a:r>
              <a:rPr lang="en-GB" sz="3200" dirty="0" smtClean="0">
                <a:latin typeface="Georgia" panose="02040502050405020303" pitchFamily="18" charset="0"/>
              </a:rPr>
              <a:t>2020 </a:t>
            </a:r>
            <a:r>
              <a:rPr lang="en-GB" sz="3000" dirty="0" smtClean="0">
                <a:latin typeface="Georgia" panose="02040502050405020303" pitchFamily="18" charset="0"/>
              </a:rPr>
              <a:t>Extended Translation submission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200" dirty="0">
              <a:latin typeface="Georgia" panose="02040502050405020303" pitchFamily="18" charset="0"/>
            </a:endParaRPr>
          </a:p>
          <a:p>
            <a:r>
              <a:rPr lang="en-US" sz="3200" dirty="0" smtClean="0">
                <a:latin typeface="Georgia" panose="02040502050405020303" pitchFamily="18" charset="0"/>
              </a:rPr>
              <a:t>Wednesdays --- independent learning</a:t>
            </a:r>
          </a:p>
        </p:txBody>
      </p:sp>
    </p:spTree>
    <p:extLst>
      <p:ext uri="{BB962C8B-B14F-4D97-AF65-F5344CB8AC3E}">
        <p14:creationId xmlns:p14="http://schemas.microsoft.com/office/powerpoint/2010/main" val="59756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39552" y="980728"/>
            <a:ext cx="808985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latin typeface="Georgia" panose="02040502050405020303" pitchFamily="18" charset="0"/>
              </a:rPr>
              <a:t>Assessments:</a:t>
            </a:r>
          </a:p>
          <a:p>
            <a:endParaRPr lang="en-US" altLang="zh-CN" sz="3200" b="1" dirty="0" smtClean="0">
              <a:latin typeface="Georgia" panose="02040502050405020303" pitchFamily="18" charset="0"/>
            </a:endParaRPr>
          </a:p>
          <a:p>
            <a:pPr marL="571500" indent="-571500">
              <a:buFont typeface="+mj-lt"/>
              <a:buAutoNum type="arabicPeriod"/>
            </a:pPr>
            <a:r>
              <a:rPr lang="en-US" sz="3200" dirty="0" smtClean="0">
                <a:latin typeface="Georgia" panose="02040502050405020303" pitchFamily="18" charset="0"/>
              </a:rPr>
              <a:t>Lecturing practice </a:t>
            </a:r>
            <a:r>
              <a:rPr lang="en-US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(15 </a:t>
            </a:r>
            <a:r>
              <a:rPr lang="en-US" sz="3200" dirty="0" err="1" smtClean="0">
                <a:solidFill>
                  <a:srgbClr val="FF0000"/>
                </a:solidFill>
                <a:latin typeface="Georgia" panose="02040502050405020303" pitchFamily="18" charset="0"/>
              </a:rPr>
              <a:t>mins</a:t>
            </a:r>
            <a:r>
              <a:rPr lang="en-US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)</a:t>
            </a:r>
            <a:r>
              <a:rPr lang="en-US" sz="3200" dirty="0" smtClean="0">
                <a:latin typeface="Georgia" panose="02040502050405020303" pitchFamily="18" charset="0"/>
              </a:rPr>
              <a:t>:</a:t>
            </a:r>
            <a:r>
              <a:rPr lang="en-US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</a:p>
          <a:p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en-US" altLang="zh-TW" sz="32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    </a:t>
            </a:r>
            <a:r>
              <a:rPr lang="en-US" altLang="zh-TW" sz="3200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 </a:t>
            </a:r>
            <a:r>
              <a:rPr lang="zh-TW" altLang="en-US" sz="3200" b="1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學</a:t>
            </a:r>
            <a:r>
              <a:rPr lang="zh-TW" altLang="en-US" sz="3200" b="1" dirty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而</a:t>
            </a:r>
            <a:r>
              <a:rPr lang="en-US" altLang="zh-TW" sz="3200" dirty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1:12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,《</a:t>
            </a:r>
            <a:r>
              <a:rPr lang="zh-TW" altLang="en-US" sz="3200" dirty="0">
                <a:latin typeface="Georgia" panose="02040502050405020303" pitchFamily="18" charset="0"/>
                <a:ea typeface="FangSong" panose="02010609060101010101" pitchFamily="49" charset="-122"/>
              </a:rPr>
              <a:t>論語講要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》《</a:t>
            </a:r>
            <a:r>
              <a:rPr lang="zh-TW" altLang="en-US" sz="3200" dirty="0">
                <a:latin typeface="Georgia" panose="02040502050405020303" pitchFamily="18" charset="0"/>
                <a:ea typeface="FangSong" panose="02010609060101010101" pitchFamily="49" charset="-122"/>
              </a:rPr>
              <a:t>四書章句集註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》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sz="3200" dirty="0">
                <a:latin typeface="Georgia" panose="02040502050405020303" pitchFamily="18" charset="0"/>
              </a:rPr>
              <a:t> </a:t>
            </a:r>
            <a:r>
              <a:rPr lang="en-US" sz="3200" dirty="0" smtClean="0">
                <a:latin typeface="Georgia" panose="02040502050405020303" pitchFamily="18" charset="0"/>
              </a:rPr>
              <a:t>     (approx. 500 characters)</a:t>
            </a:r>
          </a:p>
          <a:p>
            <a:r>
              <a:rPr lang="en-US" sz="3200" dirty="0" smtClean="0">
                <a:latin typeface="Georgia" panose="02040502050405020303" pitchFamily="18" charset="0"/>
              </a:rPr>
              <a:t>2.   Practical </a:t>
            </a:r>
            <a:r>
              <a:rPr lang="en-US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(15 </a:t>
            </a:r>
            <a:r>
              <a:rPr lang="en-US" sz="3200" dirty="0" err="1" smtClean="0">
                <a:solidFill>
                  <a:srgbClr val="FF0000"/>
                </a:solidFill>
                <a:latin typeface="Georgia" panose="02040502050405020303" pitchFamily="18" charset="0"/>
              </a:rPr>
              <a:t>mins</a:t>
            </a:r>
            <a:r>
              <a:rPr lang="en-US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)</a:t>
            </a:r>
            <a:r>
              <a:rPr lang="en-US" sz="3200" dirty="0" smtClean="0">
                <a:latin typeface="Georgia" panose="02040502050405020303" pitchFamily="18" charset="0"/>
              </a:rPr>
              <a:t>:</a:t>
            </a:r>
            <a:r>
              <a:rPr lang="en-US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</a:p>
          <a:p>
            <a:r>
              <a:rPr lang="en-US" altLang="zh-TW" sz="3200" dirty="0">
                <a:latin typeface="Georgia" panose="02040502050405020303" pitchFamily="18" charset="0"/>
              </a:rPr>
              <a:t> </a:t>
            </a:r>
            <a:r>
              <a:rPr lang="en-US" altLang="zh-TW" sz="3200" dirty="0" smtClean="0">
                <a:latin typeface="Georgia" panose="02040502050405020303" pitchFamily="18" charset="0"/>
              </a:rPr>
              <a:t>     </a:t>
            </a:r>
            <a:r>
              <a:rPr lang="zh-TW" altLang="en-US" sz="3200" b="1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雍</a:t>
            </a:r>
            <a:r>
              <a:rPr lang="zh-TW" altLang="en-US" sz="3200" b="1" dirty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也</a:t>
            </a:r>
            <a:r>
              <a:rPr lang="en-US" altLang="zh-TW" sz="3200" dirty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6:9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,《</a:t>
            </a:r>
            <a:r>
              <a:rPr lang="zh-TW" altLang="en-US" sz="3200" dirty="0">
                <a:latin typeface="Georgia" panose="02040502050405020303" pitchFamily="18" charset="0"/>
                <a:ea typeface="FangSong" panose="02010609060101010101" pitchFamily="49" charset="-122"/>
              </a:rPr>
              <a:t>論語講要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》《</a:t>
            </a:r>
            <a:r>
              <a:rPr lang="zh-TW" altLang="en-US" sz="3200" dirty="0">
                <a:latin typeface="Georgia" panose="02040502050405020303" pitchFamily="18" charset="0"/>
                <a:ea typeface="FangSong" panose="02010609060101010101" pitchFamily="49" charset="-122"/>
              </a:rPr>
              <a:t>四書章句集註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》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sz="3200" dirty="0" smtClean="0">
                <a:latin typeface="Georgia" panose="02040502050405020303" pitchFamily="18" charset="0"/>
              </a:rPr>
              <a:t>      (</a:t>
            </a:r>
            <a:r>
              <a:rPr lang="en-US" altLang="zh-CN" sz="3200" dirty="0" smtClean="0">
                <a:latin typeface="Georgia" panose="02040502050405020303" pitchFamily="18" charset="0"/>
              </a:rPr>
              <a:t>approx. </a:t>
            </a:r>
            <a:r>
              <a:rPr lang="en-US" sz="3200" dirty="0" smtClean="0">
                <a:latin typeface="Georgia" panose="02040502050405020303" pitchFamily="18" charset="0"/>
              </a:rPr>
              <a:t>550 characters)</a:t>
            </a:r>
          </a:p>
          <a:p>
            <a:r>
              <a:rPr lang="en-US" sz="3200" dirty="0" smtClean="0">
                <a:latin typeface="Georgia" panose="02040502050405020303" pitchFamily="18" charset="0"/>
              </a:rPr>
              <a:t>3.   Coursework:</a:t>
            </a:r>
          </a:p>
          <a:p>
            <a:r>
              <a:rPr lang="zh-TW" altLang="en-US" sz="3200" b="1" dirty="0" smtClean="0">
                <a:solidFill>
                  <a:srgbClr val="FF000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      </a:t>
            </a:r>
            <a:r>
              <a:rPr lang="zh-TW" altLang="en-US" sz="3200" b="1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公</a:t>
            </a:r>
            <a:r>
              <a:rPr lang="zh-TW" altLang="en-US" sz="3200" b="1" dirty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孫醜章句上</a:t>
            </a:r>
            <a:r>
              <a:rPr lang="en-US" altLang="zh-TW" sz="3200" dirty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</a:rPr>
              <a:t>3:6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, 《</a:t>
            </a:r>
            <a:r>
              <a:rPr lang="zh-TW" altLang="en-US" sz="3200" dirty="0">
                <a:latin typeface="Georgia" panose="02040502050405020303" pitchFamily="18" charset="0"/>
                <a:ea typeface="FangSong" panose="02010609060101010101" pitchFamily="49" charset="-122"/>
              </a:rPr>
              <a:t>孟子正義</a:t>
            </a:r>
            <a:r>
              <a:rPr lang="en-US" altLang="zh-TW" sz="3200" dirty="0">
                <a:latin typeface="Georgia" panose="02040502050405020303" pitchFamily="18" charset="0"/>
                <a:ea typeface="FangSong" panose="02010609060101010101" pitchFamily="49" charset="-122"/>
              </a:rPr>
              <a:t>》</a:t>
            </a:r>
            <a:r>
              <a:rPr lang="en-US" altLang="zh-TW" sz="3200" dirty="0" smtClean="0">
                <a:latin typeface="Georgia" panose="02040502050405020303" pitchFamily="18" charset="0"/>
                <a:ea typeface="FangSong" panose="02010609060101010101" pitchFamily="49" charset="-122"/>
              </a:rPr>
              <a:t>p233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</a:endParaRPr>
          </a:p>
          <a:p>
            <a:r>
              <a:rPr lang="en-US" sz="3200" dirty="0">
                <a:latin typeface="Georgia" panose="02040502050405020303" pitchFamily="18" charset="0"/>
              </a:rPr>
              <a:t> </a:t>
            </a:r>
            <a:r>
              <a:rPr lang="en-US" sz="3200" dirty="0" smtClean="0">
                <a:latin typeface="Georgia" panose="02040502050405020303" pitchFamily="18" charset="0"/>
              </a:rPr>
              <a:t>     (approx. </a:t>
            </a:r>
            <a:r>
              <a:rPr lang="en-US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2,000 characters</a:t>
            </a:r>
            <a:r>
              <a:rPr lang="en-US" sz="3200" dirty="0" smtClean="0">
                <a:latin typeface="Georgia" panose="02040502050405020303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7777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39552" y="1556792"/>
            <a:ext cx="828092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latin typeface="Georgia" panose="02040502050405020303" pitchFamily="18" charset="0"/>
              </a:rPr>
              <a:t>Assessment requirements:</a:t>
            </a:r>
          </a:p>
          <a:p>
            <a:endParaRPr lang="en-US" altLang="zh-CN" sz="3200" b="1" dirty="0" smtClean="0">
              <a:latin typeface="Georgia" panose="02040502050405020303" pitchFamily="18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3200" dirty="0" smtClean="0">
                <a:latin typeface="Georgia" panose="02040502050405020303" pitchFamily="18" charset="0"/>
              </a:rPr>
              <a:t>Translation of original texts and related annotations  </a:t>
            </a:r>
          </a:p>
          <a:p>
            <a:pPr marL="742950" indent="-742950">
              <a:buFont typeface="+mj-lt"/>
              <a:buAutoNum type="arabicPeriod"/>
            </a:pPr>
            <a:endParaRPr lang="en-US" sz="3200" dirty="0" smtClean="0">
              <a:latin typeface="Georgia" panose="02040502050405020303" pitchFamily="18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en-US" sz="3200" dirty="0" smtClean="0">
                <a:latin typeface="Georgia" panose="02040502050405020303" pitchFamily="18" charset="0"/>
              </a:rPr>
              <a:t>Commentary </a:t>
            </a:r>
            <a:r>
              <a:rPr lang="en-US" sz="2400" dirty="0" smtClean="0">
                <a:latin typeface="Georgia" panose="02040502050405020303" pitchFamily="18" charset="0"/>
              </a:rPr>
              <a:t>(Rationales)</a:t>
            </a:r>
          </a:p>
          <a:p>
            <a:r>
              <a:rPr lang="en-US" sz="3200" dirty="0" smtClean="0">
                <a:latin typeface="Georgia" panose="02040502050405020303" pitchFamily="18" charset="0"/>
              </a:rPr>
              <a:t>      </a:t>
            </a:r>
            <a:r>
              <a:rPr lang="en-US" sz="3000" dirty="0" smtClean="0">
                <a:latin typeface="Georgia" panose="02040502050405020303" pitchFamily="18" charset="0"/>
              </a:rPr>
              <a:t>(</a:t>
            </a:r>
            <a:r>
              <a:rPr lang="en-US" sz="30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a. </a:t>
            </a:r>
            <a:r>
              <a:rPr lang="zh-CN" altLang="en-US" sz="3000" dirty="0" smtClean="0">
                <a:latin typeface="Georgia" panose="02040502050405020303" pitchFamily="18" charset="0"/>
              </a:rPr>
              <a:t>信 </a:t>
            </a:r>
            <a:r>
              <a:rPr lang="en-US" altLang="zh-CN" sz="3000" dirty="0" smtClean="0">
                <a:latin typeface="Georgia" panose="02040502050405020303" pitchFamily="18" charset="0"/>
              </a:rPr>
              <a:t>sincere</a:t>
            </a:r>
            <a:r>
              <a:rPr lang="zh-CN" altLang="en-US" sz="3000" dirty="0" smtClean="0">
                <a:latin typeface="Georgia" panose="02040502050405020303" pitchFamily="18" charset="0"/>
              </a:rPr>
              <a:t> </a:t>
            </a:r>
            <a:r>
              <a:rPr lang="en-US" altLang="zh-CN" sz="3000" dirty="0" smtClean="0">
                <a:latin typeface="Georgia" panose="02040502050405020303" pitchFamily="18" charset="0"/>
              </a:rPr>
              <a:t>/</a:t>
            </a:r>
            <a:r>
              <a:rPr lang="en-US" sz="3000" dirty="0" smtClean="0">
                <a:latin typeface="Georgia" panose="02040502050405020303" pitchFamily="18" charset="0"/>
              </a:rPr>
              <a:t>understandability</a:t>
            </a:r>
          </a:p>
          <a:p>
            <a:r>
              <a:rPr lang="en-US" sz="3000" dirty="0">
                <a:latin typeface="Georgia" panose="02040502050405020303" pitchFamily="18" charset="0"/>
              </a:rPr>
              <a:t> </a:t>
            </a:r>
            <a:r>
              <a:rPr lang="en-US" sz="3000" dirty="0" smtClean="0">
                <a:latin typeface="Georgia" panose="02040502050405020303" pitchFamily="18" charset="0"/>
              </a:rPr>
              <a:t>       </a:t>
            </a:r>
            <a:r>
              <a:rPr lang="en-US" sz="3000" dirty="0" smtClean="0">
                <a:solidFill>
                  <a:srgbClr val="0070C0"/>
                </a:solidFill>
                <a:latin typeface="Georgia" panose="02040502050405020303" pitchFamily="18" charset="0"/>
              </a:rPr>
              <a:t>b. </a:t>
            </a:r>
            <a:r>
              <a:rPr lang="zh-CN" altLang="en-US" sz="3000" dirty="0" smtClean="0">
                <a:latin typeface="Georgia" panose="02040502050405020303" pitchFamily="18" charset="0"/>
              </a:rPr>
              <a:t>雅 </a:t>
            </a:r>
            <a:r>
              <a:rPr lang="en-US" sz="3000" dirty="0" smtClean="0">
                <a:latin typeface="Georgia" panose="02040502050405020303" pitchFamily="18" charset="0"/>
              </a:rPr>
              <a:t>standard )</a:t>
            </a:r>
          </a:p>
          <a:p>
            <a:endParaRPr lang="en-US" sz="32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930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27584" y="1206149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 smtClean="0">
                <a:latin typeface="Georgia" panose="02040502050405020303" pitchFamily="18" charset="0"/>
              </a:rPr>
              <a:t>Assessment requirements:</a:t>
            </a:r>
          </a:p>
          <a:p>
            <a:endParaRPr lang="en-US" altLang="zh-CN" sz="3200" b="1" dirty="0" smtClean="0">
              <a:latin typeface="Georgia" panose="02040502050405020303" pitchFamily="18" charset="0"/>
            </a:endParaRPr>
          </a:p>
          <a:p>
            <a:r>
              <a:rPr lang="en-US" sz="3200" u="sng" dirty="0" smtClean="0">
                <a:latin typeface="Georgia" panose="02040502050405020303" pitchFamily="18" charset="0"/>
              </a:rPr>
              <a:t>1. Translation </a:t>
            </a:r>
          </a:p>
          <a:p>
            <a:r>
              <a:rPr lang="en-US" sz="3200" dirty="0" smtClean="0">
                <a:latin typeface="Georgia" panose="02040502050405020303" pitchFamily="18" charset="0"/>
              </a:rPr>
              <a:t>(original texts &amp; annotations)</a:t>
            </a:r>
          </a:p>
          <a:p>
            <a:endParaRPr lang="en-US" sz="3200" dirty="0" smtClean="0">
              <a:latin typeface="Georgia" panose="02040502050405020303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Georgia" panose="02040502050405020303" pitchFamily="18" charset="0"/>
              </a:rPr>
              <a:t>Must </a:t>
            </a:r>
            <a:r>
              <a:rPr lang="en-GB" sz="32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not</a:t>
            </a:r>
            <a:r>
              <a:rPr lang="en-GB" sz="3200" dirty="0" smtClean="0">
                <a:latin typeface="Georgia" panose="02040502050405020303" pitchFamily="18" charset="0"/>
              </a:rPr>
              <a:t> refer </a:t>
            </a:r>
            <a:r>
              <a:rPr lang="en-GB" sz="3200" dirty="0">
                <a:latin typeface="Georgia" panose="02040502050405020303" pitchFamily="18" charset="0"/>
              </a:rPr>
              <a:t>to </a:t>
            </a:r>
            <a:r>
              <a:rPr lang="en-GB" sz="3200" dirty="0" smtClean="0">
                <a:latin typeface="Georgia" panose="02040502050405020303" pitchFamily="18" charset="0"/>
              </a:rPr>
              <a:t>any existing </a:t>
            </a:r>
            <a:r>
              <a:rPr lang="en-GB" sz="3200" dirty="0">
                <a:latin typeface="Georgia" panose="02040502050405020303" pitchFamily="18" charset="0"/>
              </a:rPr>
              <a:t>translations of the </a:t>
            </a:r>
            <a:r>
              <a:rPr lang="en-GB" sz="3200" dirty="0" smtClean="0">
                <a:latin typeface="Georgia" panose="02040502050405020303" pitchFamily="18" charset="0"/>
              </a:rPr>
              <a:t>specified texts and annotations during </a:t>
            </a:r>
            <a:r>
              <a:rPr lang="en-GB" sz="3200" dirty="0">
                <a:latin typeface="Georgia" panose="02040502050405020303" pitchFamily="18" charset="0"/>
              </a:rPr>
              <a:t>the process </a:t>
            </a:r>
            <a:r>
              <a:rPr lang="en-GB" sz="3200" dirty="0" smtClean="0">
                <a:latin typeface="Georgia" panose="02040502050405020303" pitchFamily="18" charset="0"/>
              </a:rPr>
              <a:t>            of translation</a:t>
            </a:r>
            <a:endParaRPr lang="en-US" sz="3200" dirty="0">
              <a:latin typeface="Georgia" panose="02040502050405020303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 smtClean="0">
                <a:latin typeface="Georgia" panose="02040502050405020303" pitchFamily="18" charset="0"/>
              </a:rPr>
              <a:t>No discussion with fellow students</a:t>
            </a:r>
            <a:endParaRPr lang="en-GB" sz="32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85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29794</TotalTime>
  <Words>880</Words>
  <Application>Microsoft Office PowerPoint</Application>
  <PresentationFormat>On-screen Show (4:3)</PresentationFormat>
  <Paragraphs>197</Paragraphs>
  <Slides>32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Executive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283</cp:revision>
  <dcterms:created xsi:type="dcterms:W3CDTF">2016-12-03T11:57:52Z</dcterms:created>
  <dcterms:modified xsi:type="dcterms:W3CDTF">2020-10-10T09:41:57Z</dcterms:modified>
</cp:coreProperties>
</file>