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handoutMasterIdLst>
    <p:handoutMasterId r:id="rId19"/>
  </p:handoutMasterIdLst>
  <p:sldIdLst>
    <p:sldId id="256" r:id="rId2"/>
    <p:sldId id="257" r:id="rId3"/>
    <p:sldId id="260" r:id="rId4"/>
    <p:sldId id="258" r:id="rId5"/>
    <p:sldId id="259" r:id="rId6"/>
    <p:sldId id="262" r:id="rId7"/>
    <p:sldId id="264" r:id="rId8"/>
    <p:sldId id="266" r:id="rId9"/>
    <p:sldId id="273" r:id="rId10"/>
    <p:sldId id="263" r:id="rId11"/>
    <p:sldId id="265" r:id="rId12"/>
    <p:sldId id="267" r:id="rId13"/>
    <p:sldId id="268" r:id="rId14"/>
    <p:sldId id="269" r:id="rId15"/>
    <p:sldId id="271" r:id="rId16"/>
    <p:sldId id="272" r:id="rId17"/>
    <p:sldId id="276" r:id="rId1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2" autoAdjust="0"/>
    <p:restoredTop sz="94660"/>
  </p:normalViewPr>
  <p:slideViewPr>
    <p:cSldViewPr snapToGrid="0">
      <p:cViewPr varScale="1">
        <p:scale>
          <a:sx n="72" d="100"/>
          <a:sy n="72" d="100"/>
        </p:scale>
        <p:origin x="450" y="66"/>
      </p:cViewPr>
      <p:guideLst>
        <p:guide orient="horz" pos="2160"/>
        <p:guide pos="288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01982663-8E26-4678-B6AC-02790465D830}" type="datetimeFigureOut">
              <a:rPr lang="en-GB" smtClean="0"/>
              <a:t>19/10/2016</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4E38ADB9-694C-45B0-A296-3CC94A28B934}" type="slidenum">
              <a:rPr lang="en-GB" smtClean="0"/>
              <a:t>‹#›</a:t>
            </a:fld>
            <a:endParaRPr lang="en-GB"/>
          </a:p>
        </p:txBody>
      </p:sp>
    </p:spTree>
    <p:extLst>
      <p:ext uri="{BB962C8B-B14F-4D97-AF65-F5344CB8AC3E}">
        <p14:creationId xmlns:p14="http://schemas.microsoft.com/office/powerpoint/2010/main" val="465721343"/>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FD2FE86-852A-403A-9985-768F9D469594}" type="datetimeFigureOut">
              <a:rPr lang="en-GB" smtClean="0"/>
              <a:t>19/10/2016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12121364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FD2FE86-852A-403A-9985-768F9D469594}" type="datetimeFigureOut">
              <a:rPr lang="en-GB" smtClean="0"/>
              <a:t>19/10/2016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885653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D2FE86-852A-403A-9985-768F9D469594}" type="datetimeFigureOut">
              <a:rPr lang="en-GB" smtClean="0"/>
              <a:t>19/10/2016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1355909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FD2FE86-852A-403A-9985-768F9D469594}" type="datetimeFigureOut">
              <a:rPr lang="en-GB" smtClean="0"/>
              <a:t>19/10/2016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1201189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FD2FE86-852A-403A-9985-768F9D469594}" type="datetimeFigureOut">
              <a:rPr lang="en-GB" smtClean="0"/>
              <a:t>19/10/2016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22807146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FD2FE86-852A-403A-9985-768F9D469594}" type="datetimeFigureOut">
              <a:rPr lang="en-GB" smtClean="0"/>
              <a:t>19/10/2016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741336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D2FE86-852A-403A-9985-768F9D469594}" type="datetimeFigureOut">
              <a:rPr lang="en-GB" smtClean="0"/>
              <a:t>19/10/2016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2504938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D2FE86-852A-403A-9985-768F9D469594}" type="datetimeFigureOut">
              <a:rPr lang="en-GB" smtClean="0"/>
              <a:t>19/10/2016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3622178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D2FE86-852A-403A-9985-768F9D469594}" type="datetimeFigureOut">
              <a:rPr lang="en-GB" smtClean="0"/>
              <a:t>19/10/2016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3468361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D2FE86-852A-403A-9985-768F9D469594}" type="datetimeFigureOut">
              <a:rPr lang="en-GB" smtClean="0"/>
              <a:t>19/10/2016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232752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D2FE86-852A-403A-9985-768F9D469594}" type="datetimeFigureOut">
              <a:rPr lang="en-GB" smtClean="0"/>
              <a:t>19/10/2016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88392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D2FE86-852A-403A-9985-768F9D469594}" type="datetimeFigureOut">
              <a:rPr lang="en-GB" smtClean="0"/>
              <a:t>19/10/2016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22875773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D2FE86-852A-403A-9985-768F9D469594}" type="datetimeFigureOut">
              <a:rPr lang="en-GB" smtClean="0"/>
              <a:t>19/10/2016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037032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D2FE86-852A-403A-9985-768F9D469594}" type="datetimeFigureOut">
              <a:rPr lang="en-GB" smtClean="0"/>
              <a:t>19/10/2016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14240907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FD2FE86-852A-403A-9985-768F9D469594}" type="datetimeFigureOut">
              <a:rPr lang="en-GB" smtClean="0"/>
              <a:t>19/10/2016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36990300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FD2FE86-852A-403A-9985-768F9D469594}" type="datetimeFigureOut">
              <a:rPr lang="en-GB" smtClean="0"/>
              <a:t>19/10/2016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1396486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FD2FE86-852A-403A-9985-768F9D469594}" type="datetimeFigureOut">
              <a:rPr lang="en-GB" smtClean="0"/>
              <a:t>19/10/2016</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B3FEB47B-5396-4E78-BB72-8534A9E86A92}" type="slidenum">
              <a:rPr lang="en-GB" smtClean="0"/>
              <a:t>‹#›</a:t>
            </a:fld>
            <a:endParaRPr lang="en-GB"/>
          </a:p>
        </p:txBody>
      </p:sp>
    </p:spTree>
    <p:extLst>
      <p:ext uri="{BB962C8B-B14F-4D97-AF65-F5344CB8AC3E}">
        <p14:creationId xmlns:p14="http://schemas.microsoft.com/office/powerpoint/2010/main" val="328971120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e-lawresources.co.uk/" TargetMode="External"/><Relationship Id="rId2" Type="http://schemas.openxmlformats.org/officeDocument/2006/relationships/hyperlink" Target="http://www.findlaw.co.uk/" TargetMode="External"/><Relationship Id="rId1" Type="http://schemas.openxmlformats.org/officeDocument/2006/relationships/slideLayout" Target="../slideLayouts/slideLayout2.xml"/><Relationship Id="rId4" Type="http://schemas.openxmlformats.org/officeDocument/2006/relationships/hyperlink" Target="http://www.lawteacher.n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Law for the Built Environment</a:t>
            </a:r>
            <a:endParaRPr lang="en-GB" dirty="0"/>
          </a:p>
        </p:txBody>
      </p:sp>
      <p:sp>
        <p:nvSpPr>
          <p:cNvPr id="3" name="Subtitle 2"/>
          <p:cNvSpPr>
            <a:spLocks noGrp="1"/>
          </p:cNvSpPr>
          <p:nvPr>
            <p:ph type="subTitle" idx="1"/>
          </p:nvPr>
        </p:nvSpPr>
        <p:spPr/>
        <p:txBody>
          <a:bodyPr>
            <a:normAutofit lnSpcReduction="10000"/>
          </a:bodyPr>
          <a:lstStyle/>
          <a:p>
            <a:r>
              <a:rPr lang="en-GB" dirty="0" smtClean="0"/>
              <a:t>Lara Hopkinson</a:t>
            </a:r>
          </a:p>
          <a:p>
            <a:r>
              <a:rPr lang="en-GB" dirty="0" smtClean="0"/>
              <a:t>Senior Lecturer</a:t>
            </a:r>
          </a:p>
          <a:p>
            <a:r>
              <a:rPr lang="en-GB" dirty="0" smtClean="0"/>
              <a:t>Architecture, Built and Natural Environment</a:t>
            </a:r>
            <a:endParaRPr lang="en-GB" dirty="0"/>
          </a:p>
        </p:txBody>
      </p:sp>
    </p:spTree>
    <p:extLst>
      <p:ext uri="{BB962C8B-B14F-4D97-AF65-F5344CB8AC3E}">
        <p14:creationId xmlns:p14="http://schemas.microsoft.com/office/powerpoint/2010/main" val="39813319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 from last week</a:t>
            </a:r>
            <a:endParaRPr lang="en-GB" dirty="0"/>
          </a:p>
        </p:txBody>
      </p:sp>
      <p:sp>
        <p:nvSpPr>
          <p:cNvPr id="3" name="Content Placeholder 2"/>
          <p:cNvSpPr>
            <a:spLocks noGrp="1"/>
          </p:cNvSpPr>
          <p:nvPr>
            <p:ph idx="1"/>
          </p:nvPr>
        </p:nvSpPr>
        <p:spPr/>
        <p:txBody>
          <a:bodyPr/>
          <a:lstStyle/>
          <a:p>
            <a:r>
              <a:rPr lang="en-GB" dirty="0"/>
              <a:t>Court system in detail</a:t>
            </a:r>
          </a:p>
          <a:p>
            <a:r>
              <a:rPr lang="en-GB" dirty="0"/>
              <a:t>Common law &amp; its history</a:t>
            </a:r>
          </a:p>
          <a:p>
            <a:r>
              <a:rPr lang="en-GB" dirty="0"/>
              <a:t>Judicial precedent</a:t>
            </a:r>
            <a:endParaRPr lang="en-GB" dirty="0"/>
          </a:p>
        </p:txBody>
      </p:sp>
    </p:spTree>
    <p:extLst>
      <p:ext uri="{BB962C8B-B14F-4D97-AF65-F5344CB8AC3E}">
        <p14:creationId xmlns:p14="http://schemas.microsoft.com/office/powerpoint/2010/main" val="33796829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Topics for today	</a:t>
            </a:r>
            <a:endParaRPr lang="en-GB" dirty="0"/>
          </a:p>
        </p:txBody>
      </p:sp>
      <p:sp>
        <p:nvSpPr>
          <p:cNvPr id="3" name="Content Placeholder 2"/>
          <p:cNvSpPr>
            <a:spLocks noGrp="1"/>
          </p:cNvSpPr>
          <p:nvPr>
            <p:ph idx="1"/>
          </p:nvPr>
        </p:nvSpPr>
        <p:spPr/>
        <p:txBody>
          <a:bodyPr>
            <a:normAutofit/>
          </a:bodyPr>
          <a:lstStyle/>
          <a:p>
            <a:r>
              <a:rPr lang="en-GB" dirty="0" smtClean="0"/>
              <a:t>Contract</a:t>
            </a:r>
          </a:p>
          <a:p>
            <a:pPr lvl="1"/>
            <a:r>
              <a:rPr lang="en-GB" dirty="0" smtClean="0"/>
              <a:t>Definition</a:t>
            </a:r>
          </a:p>
          <a:p>
            <a:pPr lvl="1"/>
            <a:r>
              <a:rPr lang="en-GB" dirty="0" smtClean="0"/>
              <a:t>Outline of the essential of a valid contract</a:t>
            </a:r>
          </a:p>
          <a:p>
            <a:pPr lvl="1"/>
            <a:r>
              <a:rPr lang="en-GB" dirty="0" smtClean="0"/>
              <a:t>Validity of contracts</a:t>
            </a:r>
          </a:p>
          <a:p>
            <a:pPr lvl="1"/>
            <a:r>
              <a:rPr lang="en-GB" dirty="0" smtClean="0"/>
              <a:t>Detail of agreement (offer &amp; acceptance)</a:t>
            </a:r>
          </a:p>
        </p:txBody>
      </p:sp>
    </p:spTree>
    <p:extLst>
      <p:ext uri="{BB962C8B-B14F-4D97-AF65-F5344CB8AC3E}">
        <p14:creationId xmlns:p14="http://schemas.microsoft.com/office/powerpoint/2010/main" val="91796668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contract?</a:t>
            </a:r>
            <a:endParaRPr lang="en-GB" dirty="0"/>
          </a:p>
        </p:txBody>
      </p:sp>
      <p:sp>
        <p:nvSpPr>
          <p:cNvPr id="3" name="Content Placeholder 2"/>
          <p:cNvSpPr>
            <a:spLocks noGrp="1"/>
          </p:cNvSpPr>
          <p:nvPr>
            <p:ph idx="1"/>
          </p:nvPr>
        </p:nvSpPr>
        <p:spPr>
          <a:xfrm>
            <a:off x="609599" y="1930400"/>
            <a:ext cx="6347714" cy="4110963"/>
          </a:xfrm>
        </p:spPr>
        <p:txBody>
          <a:bodyPr>
            <a:normAutofit/>
          </a:bodyPr>
          <a:lstStyle/>
          <a:p>
            <a:r>
              <a:rPr lang="en-GB" dirty="0" smtClean="0"/>
              <a:t>“A written or spoken agreement, especially one concerning employment, sales, or tenancy, that is intended to be enforceable by law”</a:t>
            </a:r>
          </a:p>
          <a:p>
            <a:r>
              <a:rPr lang="en-GB" dirty="0" smtClean="0"/>
              <a:t>“An agreement, enforceable by law, between two or more persons to do or abstain from doing some act or acts, their intention being to create legal relations and not merely to exchange mutual promises, both having given something or having promised to give something of value as consideration for any benefit derived from the agreement”</a:t>
            </a:r>
            <a:endParaRPr lang="en-GB" dirty="0"/>
          </a:p>
          <a:p>
            <a:pPr lvl="1"/>
            <a:endParaRPr lang="en-GB" dirty="0"/>
          </a:p>
        </p:txBody>
      </p:sp>
    </p:spTree>
    <p:extLst>
      <p:ext uri="{BB962C8B-B14F-4D97-AF65-F5344CB8AC3E}">
        <p14:creationId xmlns:p14="http://schemas.microsoft.com/office/powerpoint/2010/main" val="4262787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do you think a contract would apply?</a:t>
            </a:r>
            <a:endParaRPr lang="en-GB" dirty="0"/>
          </a:p>
        </p:txBody>
      </p:sp>
      <p:sp>
        <p:nvSpPr>
          <p:cNvPr id="3" name="Content Placeholder 2"/>
          <p:cNvSpPr>
            <a:spLocks noGrp="1"/>
          </p:cNvSpPr>
          <p:nvPr>
            <p:ph idx="1"/>
          </p:nvPr>
        </p:nvSpPr>
        <p:spPr>
          <a:xfrm>
            <a:off x="609599" y="2045110"/>
            <a:ext cx="6347714" cy="3996254"/>
          </a:xfrm>
        </p:spPr>
        <p:txBody>
          <a:bodyPr/>
          <a:lstStyle/>
          <a:p>
            <a:r>
              <a:rPr lang="en-GB" dirty="0" smtClean="0"/>
              <a:t>Employment</a:t>
            </a:r>
          </a:p>
          <a:p>
            <a:pPr lvl="1"/>
            <a:r>
              <a:rPr lang="en-GB" dirty="0" smtClean="0"/>
              <a:t>Including sub-contractors</a:t>
            </a:r>
          </a:p>
          <a:p>
            <a:r>
              <a:rPr lang="en-GB" dirty="0" smtClean="0"/>
              <a:t>Sale</a:t>
            </a:r>
          </a:p>
          <a:p>
            <a:pPr lvl="1"/>
            <a:r>
              <a:rPr lang="en-GB" dirty="0" smtClean="0"/>
              <a:t>Goods / materials / hardware / etc.</a:t>
            </a:r>
          </a:p>
          <a:p>
            <a:r>
              <a:rPr lang="en-GB" dirty="0" smtClean="0"/>
              <a:t>Lease</a:t>
            </a:r>
          </a:p>
          <a:p>
            <a:pPr lvl="1"/>
            <a:r>
              <a:rPr lang="en-GB" dirty="0" smtClean="0"/>
              <a:t>Hardware / vehicles / etc.</a:t>
            </a:r>
          </a:p>
          <a:p>
            <a:r>
              <a:rPr lang="en-GB" dirty="0" smtClean="0"/>
              <a:t>Tenancy</a:t>
            </a:r>
          </a:p>
          <a:p>
            <a:pPr lvl="1"/>
            <a:r>
              <a:rPr lang="en-GB" dirty="0" smtClean="0"/>
              <a:t>Premises to run business</a:t>
            </a:r>
          </a:p>
          <a:p>
            <a:r>
              <a:rPr lang="en-GB" dirty="0" smtClean="0"/>
              <a:t>Projects </a:t>
            </a:r>
          </a:p>
          <a:p>
            <a:pPr lvl="1"/>
            <a:r>
              <a:rPr lang="en-GB" dirty="0" smtClean="0"/>
              <a:t>Use of certain materials / methods / etc.</a:t>
            </a:r>
            <a:endParaRPr lang="en-GB" dirty="0"/>
          </a:p>
          <a:p>
            <a:endParaRPr lang="en-GB" dirty="0"/>
          </a:p>
        </p:txBody>
      </p:sp>
    </p:spTree>
    <p:extLst>
      <p:ext uri="{BB962C8B-B14F-4D97-AF65-F5344CB8AC3E}">
        <p14:creationId xmlns:p14="http://schemas.microsoft.com/office/powerpoint/2010/main" val="78940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fade">
                                      <p:cBhvr>
                                        <p:cTn id="31" dur="500"/>
                                        <p:tgtEl>
                                          <p:spTgt spid="3">
                                            <p:txEl>
                                              <p:pRg st="8" end="8"/>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3">
                                            <p:txEl>
                                              <p:pRg st="9" end="9"/>
                                            </p:txEl>
                                          </p:spTgt>
                                        </p:tgtEl>
                                        <p:attrNameLst>
                                          <p:attrName>style.visibility</p:attrName>
                                        </p:attrNameLst>
                                      </p:cBhvr>
                                      <p:to>
                                        <p:strVal val="visible"/>
                                      </p:to>
                                    </p:set>
                                    <p:animEffect transition="in" filter="fade">
                                      <p:cBhvr>
                                        <p:cTn id="34"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Essential of a valid contract</a:t>
            </a:r>
            <a:endParaRPr lang="en-GB" dirty="0"/>
          </a:p>
        </p:txBody>
      </p:sp>
      <p:sp>
        <p:nvSpPr>
          <p:cNvPr id="3" name="Content Placeholder 2"/>
          <p:cNvSpPr>
            <a:spLocks noGrp="1"/>
          </p:cNvSpPr>
          <p:nvPr>
            <p:ph idx="1"/>
          </p:nvPr>
        </p:nvSpPr>
        <p:spPr/>
        <p:txBody>
          <a:bodyPr/>
          <a:lstStyle/>
          <a:p>
            <a:r>
              <a:rPr lang="en-GB" dirty="0" smtClean="0"/>
              <a:t>Three main elements:</a:t>
            </a:r>
          </a:p>
          <a:p>
            <a:pPr lvl="1"/>
            <a:r>
              <a:rPr lang="en-GB" dirty="0" smtClean="0"/>
              <a:t>Agreement</a:t>
            </a:r>
          </a:p>
          <a:p>
            <a:pPr lvl="1"/>
            <a:r>
              <a:rPr lang="en-GB" dirty="0" smtClean="0"/>
              <a:t>Consideration</a:t>
            </a:r>
          </a:p>
          <a:p>
            <a:pPr lvl="1"/>
            <a:r>
              <a:rPr lang="en-GB" dirty="0" smtClean="0"/>
              <a:t>Legal intent</a:t>
            </a:r>
          </a:p>
          <a:p>
            <a:endParaRPr lang="en-GB" dirty="0" smtClean="0"/>
          </a:p>
          <a:p>
            <a:r>
              <a:rPr lang="en-GB" dirty="0" smtClean="0"/>
              <a:t>Also a number of other elements that are important</a:t>
            </a:r>
          </a:p>
        </p:txBody>
      </p:sp>
    </p:spTree>
    <p:extLst>
      <p:ext uri="{BB962C8B-B14F-4D97-AF65-F5344CB8AC3E}">
        <p14:creationId xmlns:p14="http://schemas.microsoft.com/office/powerpoint/2010/main" val="11672348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803" y="195362"/>
            <a:ext cx="7099574" cy="758825"/>
          </a:xfrm>
        </p:spPr>
        <p:txBody>
          <a:bodyPr/>
          <a:lstStyle/>
          <a:p>
            <a:r>
              <a:rPr lang="en-GB" dirty="0" smtClean="0"/>
              <a:t>Requirements of a valid contract</a:t>
            </a:r>
            <a:endParaRPr lang="en-GB" dirty="0"/>
          </a:p>
        </p:txBody>
      </p:sp>
      <p:grpSp>
        <p:nvGrpSpPr>
          <p:cNvPr id="5" name="Group 4"/>
          <p:cNvGrpSpPr/>
          <p:nvPr/>
        </p:nvGrpSpPr>
        <p:grpSpPr>
          <a:xfrm>
            <a:off x="1337494" y="1024550"/>
            <a:ext cx="5334000" cy="5304811"/>
            <a:chOff x="0" y="0"/>
            <a:chExt cx="5334000" cy="5304811"/>
          </a:xfrm>
        </p:grpSpPr>
        <p:sp>
          <p:nvSpPr>
            <p:cNvPr id="6" name="Text Box 2"/>
            <p:cNvSpPr txBox="1">
              <a:spLocks noChangeArrowheads="1"/>
            </p:cNvSpPr>
            <p:nvPr/>
          </p:nvSpPr>
          <p:spPr bwMode="auto">
            <a:xfrm>
              <a:off x="1343025" y="285750"/>
              <a:ext cx="1133475" cy="33337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1) Consideration</a:t>
              </a:r>
            </a:p>
          </p:txBody>
        </p:sp>
        <p:sp>
          <p:nvSpPr>
            <p:cNvPr id="7" name="Text Box 2"/>
            <p:cNvSpPr txBox="1">
              <a:spLocks noChangeArrowheads="1"/>
            </p:cNvSpPr>
            <p:nvPr/>
          </p:nvSpPr>
          <p:spPr bwMode="auto">
            <a:xfrm>
              <a:off x="1323975" y="847725"/>
              <a:ext cx="1133475" cy="33337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2) Agreement</a:t>
              </a:r>
            </a:p>
          </p:txBody>
        </p:sp>
        <p:sp>
          <p:nvSpPr>
            <p:cNvPr id="8" name="Text Box 2"/>
            <p:cNvSpPr txBox="1">
              <a:spLocks noChangeArrowheads="1"/>
            </p:cNvSpPr>
            <p:nvPr/>
          </p:nvSpPr>
          <p:spPr bwMode="auto">
            <a:xfrm>
              <a:off x="1323975" y="1428750"/>
              <a:ext cx="1133475" cy="42862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3) Intention to be bound</a:t>
              </a:r>
            </a:p>
          </p:txBody>
        </p:sp>
        <p:sp>
          <p:nvSpPr>
            <p:cNvPr id="9" name="Text Box 2"/>
            <p:cNvSpPr txBox="1">
              <a:spLocks noChangeArrowheads="1"/>
            </p:cNvSpPr>
            <p:nvPr/>
          </p:nvSpPr>
          <p:spPr bwMode="auto">
            <a:xfrm>
              <a:off x="1314450" y="2133600"/>
              <a:ext cx="1133475" cy="63817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4) No fundamental mistake</a:t>
              </a:r>
            </a:p>
          </p:txBody>
        </p:sp>
        <p:sp>
          <p:nvSpPr>
            <p:cNvPr id="10" name="Text Box 2"/>
            <p:cNvSpPr txBox="1">
              <a:spLocks noChangeArrowheads="1"/>
            </p:cNvSpPr>
            <p:nvPr/>
          </p:nvSpPr>
          <p:spPr bwMode="auto">
            <a:xfrm>
              <a:off x="1285875" y="3038475"/>
              <a:ext cx="1133475" cy="33337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5) Capacity </a:t>
              </a:r>
            </a:p>
          </p:txBody>
        </p:sp>
        <p:sp>
          <p:nvSpPr>
            <p:cNvPr id="11" name="Text Box 2"/>
            <p:cNvSpPr txBox="1">
              <a:spLocks noChangeArrowheads="1"/>
            </p:cNvSpPr>
            <p:nvPr/>
          </p:nvSpPr>
          <p:spPr bwMode="auto">
            <a:xfrm>
              <a:off x="1285875" y="3638550"/>
              <a:ext cx="1133475" cy="33337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6) Legal object</a:t>
              </a:r>
            </a:p>
          </p:txBody>
        </p:sp>
        <p:sp>
          <p:nvSpPr>
            <p:cNvPr id="12" name="Text Box 2"/>
            <p:cNvSpPr txBox="1">
              <a:spLocks noChangeArrowheads="1"/>
            </p:cNvSpPr>
            <p:nvPr/>
          </p:nvSpPr>
          <p:spPr bwMode="auto">
            <a:xfrm>
              <a:off x="1285875" y="4257675"/>
              <a:ext cx="1133475" cy="33337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7) Proper form</a:t>
              </a:r>
            </a:p>
          </p:txBody>
        </p:sp>
        <p:sp>
          <p:nvSpPr>
            <p:cNvPr id="13" name="Text Box 2"/>
            <p:cNvSpPr txBox="1">
              <a:spLocks noChangeArrowheads="1"/>
            </p:cNvSpPr>
            <p:nvPr/>
          </p:nvSpPr>
          <p:spPr bwMode="auto">
            <a:xfrm>
              <a:off x="1276350" y="4867275"/>
              <a:ext cx="1133475" cy="33337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8) True consent</a:t>
              </a:r>
            </a:p>
          </p:txBody>
        </p:sp>
        <p:sp>
          <p:nvSpPr>
            <p:cNvPr id="14" name="Text Box 2"/>
            <p:cNvSpPr txBox="1">
              <a:spLocks noChangeArrowheads="1"/>
            </p:cNvSpPr>
            <p:nvPr/>
          </p:nvSpPr>
          <p:spPr bwMode="auto">
            <a:xfrm>
              <a:off x="1752600" y="628650"/>
              <a:ext cx="247650" cy="2190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15" name="Text Box 2"/>
            <p:cNvSpPr txBox="1">
              <a:spLocks noChangeArrowheads="1"/>
            </p:cNvSpPr>
            <p:nvPr/>
          </p:nvSpPr>
          <p:spPr bwMode="auto">
            <a:xfrm>
              <a:off x="1752600" y="1200150"/>
              <a:ext cx="247650" cy="2190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16" name="Text Box 2"/>
            <p:cNvSpPr txBox="1">
              <a:spLocks noChangeArrowheads="1"/>
            </p:cNvSpPr>
            <p:nvPr/>
          </p:nvSpPr>
          <p:spPr bwMode="auto">
            <a:xfrm>
              <a:off x="1752600" y="1876425"/>
              <a:ext cx="247650" cy="2190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17" name="Text Box 2"/>
            <p:cNvSpPr txBox="1">
              <a:spLocks noChangeArrowheads="1"/>
            </p:cNvSpPr>
            <p:nvPr/>
          </p:nvSpPr>
          <p:spPr bwMode="auto">
            <a:xfrm>
              <a:off x="1733550" y="2790825"/>
              <a:ext cx="247650" cy="2190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18" name="Text Box 2"/>
            <p:cNvSpPr txBox="1">
              <a:spLocks noChangeArrowheads="1"/>
            </p:cNvSpPr>
            <p:nvPr/>
          </p:nvSpPr>
          <p:spPr bwMode="auto">
            <a:xfrm>
              <a:off x="1733550" y="3390900"/>
              <a:ext cx="247650" cy="2190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19" name="Text Box 2"/>
            <p:cNvSpPr txBox="1">
              <a:spLocks noChangeArrowheads="1"/>
            </p:cNvSpPr>
            <p:nvPr/>
          </p:nvSpPr>
          <p:spPr bwMode="auto">
            <a:xfrm>
              <a:off x="1714500" y="4010025"/>
              <a:ext cx="247650" cy="2190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20" name="Text Box 2"/>
            <p:cNvSpPr txBox="1">
              <a:spLocks noChangeArrowheads="1"/>
            </p:cNvSpPr>
            <p:nvPr/>
          </p:nvSpPr>
          <p:spPr bwMode="auto">
            <a:xfrm>
              <a:off x="1724025" y="4638675"/>
              <a:ext cx="247650" cy="2190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21" name="Text Box 2"/>
            <p:cNvSpPr txBox="1">
              <a:spLocks noChangeArrowheads="1"/>
            </p:cNvSpPr>
            <p:nvPr/>
          </p:nvSpPr>
          <p:spPr bwMode="auto">
            <a:xfrm>
              <a:off x="333375" y="857250"/>
              <a:ext cx="504825" cy="2952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Void</a:t>
              </a:r>
            </a:p>
          </p:txBody>
        </p:sp>
        <p:sp>
          <p:nvSpPr>
            <p:cNvPr id="22" name="Text Box 2"/>
            <p:cNvSpPr txBox="1">
              <a:spLocks noChangeArrowheads="1"/>
            </p:cNvSpPr>
            <p:nvPr/>
          </p:nvSpPr>
          <p:spPr bwMode="auto">
            <a:xfrm>
              <a:off x="257175" y="0"/>
              <a:ext cx="723900" cy="2952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b="1">
                  <a:effectLst/>
                  <a:latin typeface="Calibri" panose="020F0502020204030204" pitchFamily="34" charset="0"/>
                  <a:ea typeface="Calibri" panose="020F0502020204030204" pitchFamily="34" charset="0"/>
                  <a:cs typeface="Times New Roman" panose="02020603050405020304" pitchFamily="18" charset="0"/>
                </a:rPr>
                <a:t>If absent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3" name="Text Box 2"/>
            <p:cNvSpPr txBox="1">
              <a:spLocks noChangeArrowheads="1"/>
            </p:cNvSpPr>
            <p:nvPr/>
          </p:nvSpPr>
          <p:spPr bwMode="auto">
            <a:xfrm>
              <a:off x="342900" y="1438275"/>
              <a:ext cx="504825" cy="2952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Void</a:t>
              </a:r>
            </a:p>
          </p:txBody>
        </p:sp>
        <p:sp>
          <p:nvSpPr>
            <p:cNvPr id="24" name="Text Box 2"/>
            <p:cNvSpPr txBox="1">
              <a:spLocks noChangeArrowheads="1"/>
            </p:cNvSpPr>
            <p:nvPr/>
          </p:nvSpPr>
          <p:spPr bwMode="auto">
            <a:xfrm>
              <a:off x="342900" y="2305050"/>
              <a:ext cx="504825" cy="2952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Void</a:t>
              </a:r>
            </a:p>
          </p:txBody>
        </p:sp>
        <p:sp>
          <p:nvSpPr>
            <p:cNvPr id="25" name="Text Box 2"/>
            <p:cNvSpPr txBox="1">
              <a:spLocks noChangeArrowheads="1"/>
            </p:cNvSpPr>
            <p:nvPr/>
          </p:nvSpPr>
          <p:spPr bwMode="auto">
            <a:xfrm>
              <a:off x="361950" y="3676650"/>
              <a:ext cx="504825" cy="2952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Void</a:t>
              </a:r>
            </a:p>
          </p:txBody>
        </p:sp>
        <p:sp>
          <p:nvSpPr>
            <p:cNvPr id="26" name="Text Box 2"/>
            <p:cNvSpPr txBox="1">
              <a:spLocks noChangeArrowheads="1"/>
            </p:cNvSpPr>
            <p:nvPr/>
          </p:nvSpPr>
          <p:spPr bwMode="auto">
            <a:xfrm>
              <a:off x="66675" y="238125"/>
              <a:ext cx="1238250" cy="42862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Void – unless a speciality contract</a:t>
              </a:r>
            </a:p>
          </p:txBody>
        </p:sp>
        <p:sp>
          <p:nvSpPr>
            <p:cNvPr id="27" name="Text Box 2"/>
            <p:cNvSpPr txBox="1">
              <a:spLocks noChangeArrowheads="1"/>
            </p:cNvSpPr>
            <p:nvPr/>
          </p:nvSpPr>
          <p:spPr bwMode="auto">
            <a:xfrm>
              <a:off x="0" y="3009900"/>
              <a:ext cx="1238250" cy="42862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Void, voidable or unenforceable</a:t>
              </a:r>
            </a:p>
          </p:txBody>
        </p:sp>
        <p:sp>
          <p:nvSpPr>
            <p:cNvPr id="28" name="Text Box 2"/>
            <p:cNvSpPr txBox="1">
              <a:spLocks noChangeArrowheads="1"/>
            </p:cNvSpPr>
            <p:nvPr/>
          </p:nvSpPr>
          <p:spPr bwMode="auto">
            <a:xfrm>
              <a:off x="9525" y="4152900"/>
              <a:ext cx="1238250" cy="60960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Some void: others valid but unenforceable</a:t>
              </a:r>
            </a:p>
          </p:txBody>
        </p:sp>
        <p:sp>
          <p:nvSpPr>
            <p:cNvPr id="29" name="Text Box 2"/>
            <p:cNvSpPr txBox="1">
              <a:spLocks noChangeArrowheads="1"/>
            </p:cNvSpPr>
            <p:nvPr/>
          </p:nvSpPr>
          <p:spPr bwMode="auto">
            <a:xfrm>
              <a:off x="257175" y="4924425"/>
              <a:ext cx="762000" cy="24765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Voidable</a:t>
              </a:r>
            </a:p>
          </p:txBody>
        </p:sp>
        <p:sp>
          <p:nvSpPr>
            <p:cNvPr id="30" name="Text Box 2"/>
            <p:cNvSpPr txBox="1">
              <a:spLocks noChangeArrowheads="1"/>
            </p:cNvSpPr>
            <p:nvPr/>
          </p:nvSpPr>
          <p:spPr bwMode="auto">
            <a:xfrm>
              <a:off x="2533650" y="304800"/>
              <a:ext cx="1800225" cy="23812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“The price of the promise”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1" name="Text Box 2"/>
            <p:cNvSpPr txBox="1">
              <a:spLocks noChangeArrowheads="1"/>
            </p:cNvSpPr>
            <p:nvPr/>
          </p:nvSpPr>
          <p:spPr bwMode="auto">
            <a:xfrm>
              <a:off x="2514600" y="885825"/>
              <a:ext cx="2657475" cy="23812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Offer &amp; acceptance and certainty of terms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2" name="Text Box 2"/>
            <p:cNvSpPr txBox="1">
              <a:spLocks noChangeArrowheads="1"/>
            </p:cNvSpPr>
            <p:nvPr/>
          </p:nvSpPr>
          <p:spPr bwMode="auto">
            <a:xfrm>
              <a:off x="2514600" y="1438275"/>
              <a:ext cx="2543175" cy="42862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Parties must not have agreed NOT to be bound by their promise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3" name="Text Box 2"/>
            <p:cNvSpPr txBox="1">
              <a:spLocks noChangeArrowheads="1"/>
            </p:cNvSpPr>
            <p:nvPr/>
          </p:nvSpPr>
          <p:spPr bwMode="auto">
            <a:xfrm>
              <a:off x="2495550" y="2152650"/>
              <a:ext cx="2762250" cy="62865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Subject-matter must have been in existence and no mistake as to the terms of the offer or identify of subject-matter or parties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4" name="Text Box 2"/>
            <p:cNvSpPr txBox="1">
              <a:spLocks noChangeArrowheads="1"/>
            </p:cNvSpPr>
            <p:nvPr/>
          </p:nvSpPr>
          <p:spPr bwMode="auto">
            <a:xfrm>
              <a:off x="2476500" y="3038475"/>
              <a:ext cx="2181225" cy="23812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Not a minor, mentally ill or drunk</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5" name="Text Box 2"/>
            <p:cNvSpPr txBox="1">
              <a:spLocks noChangeArrowheads="1"/>
            </p:cNvSpPr>
            <p:nvPr/>
          </p:nvSpPr>
          <p:spPr bwMode="auto">
            <a:xfrm>
              <a:off x="2476500" y="3609361"/>
              <a:ext cx="2638425" cy="41910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The purpose of the contract must be permitted by law</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6" name="Text Box 2"/>
            <p:cNvSpPr txBox="1">
              <a:spLocks noChangeArrowheads="1"/>
            </p:cNvSpPr>
            <p:nvPr/>
          </p:nvSpPr>
          <p:spPr bwMode="auto">
            <a:xfrm>
              <a:off x="2466975" y="4238011"/>
              <a:ext cx="2628900" cy="43815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The contract must not be one which would be in a particular form e.g. in a deed</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7" name="Text Box 2"/>
            <p:cNvSpPr txBox="1">
              <a:spLocks noChangeArrowheads="1"/>
            </p:cNvSpPr>
            <p:nvPr/>
          </p:nvSpPr>
          <p:spPr bwMode="auto">
            <a:xfrm>
              <a:off x="2466975" y="4847611"/>
              <a:ext cx="2867025" cy="45720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No duress, undue influence, misrepresentation or fraud to obtain agreement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grpSp>
      <p:sp>
        <p:nvSpPr>
          <p:cNvPr id="38" name="TextBox 37"/>
          <p:cNvSpPr txBox="1"/>
          <p:nvPr/>
        </p:nvSpPr>
        <p:spPr>
          <a:xfrm>
            <a:off x="481783" y="6508958"/>
            <a:ext cx="3375924" cy="338554"/>
          </a:xfrm>
          <a:prstGeom prst="rect">
            <a:avLst/>
          </a:prstGeom>
          <a:noFill/>
        </p:spPr>
        <p:txBody>
          <a:bodyPr wrap="none" rtlCol="0">
            <a:spAutoFit/>
          </a:bodyPr>
          <a:lstStyle/>
          <a:p>
            <a:r>
              <a:rPr lang="en-GB" sz="1600" dirty="0" smtClean="0"/>
              <a:t>Reproduced from Owen, 1998, p49</a:t>
            </a:r>
            <a:endParaRPr lang="en-GB" sz="1600" dirty="0"/>
          </a:p>
        </p:txBody>
      </p:sp>
    </p:spTree>
    <p:extLst>
      <p:ext uri="{BB962C8B-B14F-4D97-AF65-F5344CB8AC3E}">
        <p14:creationId xmlns:p14="http://schemas.microsoft.com/office/powerpoint/2010/main" val="32523931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Classification of contracts</a:t>
            </a:r>
            <a:endParaRPr lang="en-GB" dirty="0"/>
          </a:p>
        </p:txBody>
      </p:sp>
      <p:sp>
        <p:nvSpPr>
          <p:cNvPr id="3" name="Content Placeholder 2"/>
          <p:cNvSpPr>
            <a:spLocks noGrp="1"/>
          </p:cNvSpPr>
          <p:nvPr>
            <p:ph idx="1"/>
          </p:nvPr>
        </p:nvSpPr>
        <p:spPr/>
        <p:txBody>
          <a:bodyPr>
            <a:normAutofit/>
          </a:bodyPr>
          <a:lstStyle/>
          <a:p>
            <a:r>
              <a:rPr lang="en-GB" dirty="0" smtClean="0"/>
              <a:t>Void, voidable and unenforceable</a:t>
            </a:r>
          </a:p>
          <a:p>
            <a:pPr lvl="1"/>
            <a:r>
              <a:rPr lang="en-GB" dirty="0" smtClean="0"/>
              <a:t>Void – no binding effect at all</a:t>
            </a:r>
          </a:p>
          <a:p>
            <a:pPr lvl="1"/>
            <a:r>
              <a:rPr lang="en-GB" dirty="0" smtClean="0"/>
              <a:t>Voidable – binding, but one party has the right to set aside</a:t>
            </a:r>
          </a:p>
          <a:p>
            <a:pPr lvl="1"/>
            <a:r>
              <a:rPr lang="en-GB" dirty="0" smtClean="0"/>
              <a:t>Unenforceable – valid but cannot be enforced in a court of law</a:t>
            </a:r>
          </a:p>
          <a:p>
            <a:r>
              <a:rPr lang="en-GB" dirty="0" smtClean="0"/>
              <a:t>Executed and executory contracts</a:t>
            </a:r>
          </a:p>
          <a:p>
            <a:pPr lvl="1"/>
            <a:r>
              <a:rPr lang="en-GB" dirty="0" smtClean="0"/>
              <a:t>Executed – everything carried out as required</a:t>
            </a:r>
          </a:p>
          <a:p>
            <a:pPr lvl="1"/>
            <a:r>
              <a:rPr lang="en-GB" dirty="0" smtClean="0"/>
              <a:t>Executory – obligations remain to be carried out</a:t>
            </a:r>
          </a:p>
          <a:p>
            <a:r>
              <a:rPr lang="en-GB" dirty="0" smtClean="0"/>
              <a:t>Speciality contracts</a:t>
            </a:r>
          </a:p>
          <a:p>
            <a:pPr lvl="1"/>
            <a:r>
              <a:rPr lang="en-GB" dirty="0" smtClean="0"/>
              <a:t>Deeds</a:t>
            </a:r>
          </a:p>
          <a:p>
            <a:endParaRPr lang="en-GB" dirty="0"/>
          </a:p>
        </p:txBody>
      </p:sp>
    </p:spTree>
    <p:extLst>
      <p:ext uri="{BB962C8B-B14F-4D97-AF65-F5344CB8AC3E}">
        <p14:creationId xmlns:p14="http://schemas.microsoft.com/office/powerpoint/2010/main" val="258734505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Agreement</a:t>
            </a:r>
            <a:endParaRPr lang="en-GB" dirty="0"/>
          </a:p>
        </p:txBody>
      </p:sp>
      <p:sp>
        <p:nvSpPr>
          <p:cNvPr id="4" name="Content Placeholder 2"/>
          <p:cNvSpPr>
            <a:spLocks noGrp="1"/>
          </p:cNvSpPr>
          <p:nvPr>
            <p:ph idx="1"/>
          </p:nvPr>
        </p:nvSpPr>
        <p:spPr>
          <a:xfrm>
            <a:off x="609599" y="2160590"/>
            <a:ext cx="6347714" cy="4250042"/>
          </a:xfrm>
        </p:spPr>
        <p:txBody>
          <a:bodyPr>
            <a:normAutofit/>
          </a:bodyPr>
          <a:lstStyle/>
          <a:p>
            <a:r>
              <a:rPr lang="en-GB" dirty="0" smtClean="0"/>
              <a:t>A contract comes into effect when one party makes an offer and another accepts</a:t>
            </a:r>
          </a:p>
          <a:p>
            <a:pPr lvl="1"/>
            <a:r>
              <a:rPr lang="en-GB" dirty="0" smtClean="0"/>
              <a:t>Person making the offer - OFFEROR</a:t>
            </a:r>
          </a:p>
          <a:p>
            <a:pPr lvl="1"/>
            <a:r>
              <a:rPr lang="en-GB" dirty="0" smtClean="0"/>
              <a:t>Person to whom the offer is made - OFFEREE</a:t>
            </a:r>
          </a:p>
          <a:p>
            <a:r>
              <a:rPr lang="en-GB" dirty="0" smtClean="0"/>
              <a:t>An OFFER…</a:t>
            </a:r>
          </a:p>
          <a:p>
            <a:pPr lvl="1"/>
            <a:r>
              <a:rPr lang="en-GB" dirty="0" smtClean="0"/>
              <a:t>An undertaking by the </a:t>
            </a:r>
            <a:r>
              <a:rPr lang="en-GB" dirty="0" err="1" smtClean="0"/>
              <a:t>offeror</a:t>
            </a:r>
            <a:r>
              <a:rPr lang="en-GB" dirty="0" smtClean="0"/>
              <a:t>, will be bound by the offer if there is proper acceptance of such.</a:t>
            </a:r>
          </a:p>
          <a:p>
            <a:pPr lvl="1"/>
            <a:r>
              <a:rPr lang="en-GB" dirty="0" smtClean="0"/>
              <a:t>Legally, it is important to test whether parties have accepted obligations to one another.</a:t>
            </a:r>
          </a:p>
          <a:p>
            <a:pPr lvl="1"/>
            <a:r>
              <a:rPr lang="en-GB" dirty="0" smtClean="0"/>
              <a:t>Offer and acceptance of such must be based on the offer made with NO alterations</a:t>
            </a:r>
          </a:p>
          <a:p>
            <a:r>
              <a:rPr lang="en-GB" dirty="0" smtClean="0"/>
              <a:t>G Percy Trentham v </a:t>
            </a:r>
            <a:r>
              <a:rPr lang="en-GB" dirty="0" err="1" smtClean="0"/>
              <a:t>Archital</a:t>
            </a:r>
            <a:r>
              <a:rPr lang="en-GB" dirty="0" smtClean="0"/>
              <a:t> </a:t>
            </a:r>
            <a:r>
              <a:rPr lang="en-GB" dirty="0" err="1" smtClean="0"/>
              <a:t>Luxfer</a:t>
            </a:r>
            <a:r>
              <a:rPr lang="en-GB" dirty="0" smtClean="0"/>
              <a:t> Ltd [1992]</a:t>
            </a:r>
          </a:p>
          <a:p>
            <a:endParaRPr lang="en-GB" dirty="0"/>
          </a:p>
        </p:txBody>
      </p:sp>
    </p:spTree>
    <p:extLst>
      <p:ext uri="{BB962C8B-B14F-4D97-AF65-F5344CB8AC3E}">
        <p14:creationId xmlns:p14="http://schemas.microsoft.com/office/powerpoint/2010/main" val="254094393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Offer and invitation to treat</a:t>
            </a:r>
            <a:endParaRPr lang="en-GB" dirty="0"/>
          </a:p>
        </p:txBody>
      </p:sp>
      <p:sp>
        <p:nvSpPr>
          <p:cNvPr id="3" name="Content Placeholder 2"/>
          <p:cNvSpPr>
            <a:spLocks noGrp="1"/>
          </p:cNvSpPr>
          <p:nvPr>
            <p:ph idx="1"/>
          </p:nvPr>
        </p:nvSpPr>
        <p:spPr>
          <a:xfrm>
            <a:off x="609599" y="2160590"/>
            <a:ext cx="6347714" cy="3880773"/>
          </a:xfrm>
        </p:spPr>
        <p:txBody>
          <a:bodyPr>
            <a:normAutofit lnSpcReduction="10000"/>
          </a:bodyPr>
          <a:lstStyle/>
          <a:p>
            <a:r>
              <a:rPr lang="en-GB" dirty="0" smtClean="0"/>
              <a:t>Invitation to treat:</a:t>
            </a:r>
          </a:p>
          <a:p>
            <a:pPr lvl="1"/>
            <a:r>
              <a:rPr lang="en-GB" dirty="0" smtClean="0"/>
              <a:t>Invitations to others to make an offer</a:t>
            </a:r>
          </a:p>
          <a:p>
            <a:pPr lvl="1"/>
            <a:r>
              <a:rPr lang="en-GB" dirty="0" smtClean="0"/>
              <a:t>An expression of willingness to negotiate</a:t>
            </a:r>
          </a:p>
          <a:p>
            <a:r>
              <a:rPr lang="en-GB" dirty="0" smtClean="0"/>
              <a:t>What are invitations to treat?</a:t>
            </a:r>
          </a:p>
          <a:p>
            <a:pPr lvl="1"/>
            <a:r>
              <a:rPr lang="en-GB" dirty="0" smtClean="0"/>
              <a:t>Marked prices on articles for sale</a:t>
            </a:r>
          </a:p>
          <a:p>
            <a:pPr lvl="2"/>
            <a:r>
              <a:rPr lang="en-GB" dirty="0" smtClean="0"/>
              <a:t>Pharmaceutical Society of Great Britain v Boots [1953]</a:t>
            </a:r>
          </a:p>
          <a:p>
            <a:pPr lvl="1"/>
            <a:r>
              <a:rPr lang="en-GB" dirty="0" smtClean="0"/>
              <a:t>Prices set out in price lists, catalogues, circulars, newspapers and magazines</a:t>
            </a:r>
          </a:p>
          <a:p>
            <a:pPr lvl="2"/>
            <a:r>
              <a:rPr lang="en-GB" dirty="0" smtClean="0"/>
              <a:t>Partridge v Crittenden [1968]</a:t>
            </a:r>
          </a:p>
          <a:p>
            <a:pPr lvl="1"/>
            <a:r>
              <a:rPr lang="en-GB" dirty="0" smtClean="0"/>
              <a:t>Auctioneer’s request for bids</a:t>
            </a:r>
          </a:p>
          <a:p>
            <a:pPr lvl="2"/>
            <a:r>
              <a:rPr lang="en-GB" dirty="0" smtClean="0"/>
              <a:t>Harris v Nickerson [1873]</a:t>
            </a:r>
            <a:endParaRPr lang="en-GB" dirty="0"/>
          </a:p>
        </p:txBody>
      </p:sp>
    </p:spTree>
    <p:extLst>
      <p:ext uri="{BB962C8B-B14F-4D97-AF65-F5344CB8AC3E}">
        <p14:creationId xmlns:p14="http://schemas.microsoft.com/office/powerpoint/2010/main" val="4230794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599"/>
            <a:ext cx="1907459" cy="1622323"/>
          </a:xfrm>
        </p:spPr>
        <p:txBody>
          <a:bodyPr>
            <a:normAutofit fontScale="90000"/>
          </a:bodyPr>
          <a:lstStyle/>
          <a:p>
            <a:r>
              <a:rPr lang="en-GB" dirty="0" err="1" smtClean="0"/>
              <a:t>Carlill</a:t>
            </a:r>
            <a:r>
              <a:rPr lang="en-GB" dirty="0" smtClean="0"/>
              <a:t> v Carbolic Smoke Co. [1893]</a:t>
            </a:r>
            <a:endParaRPr lang="en-GB"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7058" y="442452"/>
            <a:ext cx="4202588" cy="6079744"/>
          </a:xfrm>
          <a:prstGeom prst="rect">
            <a:avLst/>
          </a:prstGeom>
        </p:spPr>
      </p:pic>
    </p:spTree>
    <p:extLst>
      <p:ext uri="{BB962C8B-B14F-4D97-AF65-F5344CB8AC3E}">
        <p14:creationId xmlns:p14="http://schemas.microsoft.com/office/powerpoint/2010/main" val="26962367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Rules as to offers</a:t>
            </a:r>
            <a:endParaRPr lang="en-GB" dirty="0"/>
          </a:p>
        </p:txBody>
      </p:sp>
      <p:sp>
        <p:nvSpPr>
          <p:cNvPr id="3" name="Content Placeholder 2"/>
          <p:cNvSpPr>
            <a:spLocks noGrp="1"/>
          </p:cNvSpPr>
          <p:nvPr>
            <p:ph idx="1"/>
          </p:nvPr>
        </p:nvSpPr>
        <p:spPr/>
        <p:txBody>
          <a:bodyPr>
            <a:normAutofit/>
          </a:bodyPr>
          <a:lstStyle/>
          <a:p>
            <a:r>
              <a:rPr lang="en-GB" dirty="0" smtClean="0"/>
              <a:t>An offer MUST be distinguished from an invitation to treat</a:t>
            </a:r>
          </a:p>
          <a:p>
            <a:pPr lvl="1"/>
            <a:r>
              <a:rPr lang="en-GB" dirty="0" smtClean="0"/>
              <a:t>Invitation to tender (Spencer v Harding [1870])</a:t>
            </a:r>
          </a:p>
          <a:p>
            <a:r>
              <a:rPr lang="en-GB" dirty="0" smtClean="0"/>
              <a:t>Enquiries and replies to enquiries are not offers</a:t>
            </a:r>
          </a:p>
          <a:p>
            <a:pPr lvl="1"/>
            <a:r>
              <a:rPr lang="en-GB" dirty="0" smtClean="0"/>
              <a:t>Gibson v Manchester City Council [1979]</a:t>
            </a:r>
          </a:p>
          <a:p>
            <a:r>
              <a:rPr lang="en-GB" dirty="0" smtClean="0"/>
              <a:t>Communication of the offer</a:t>
            </a:r>
          </a:p>
          <a:p>
            <a:pPr lvl="1"/>
            <a:r>
              <a:rPr lang="en-GB" dirty="0" err="1" smtClean="0"/>
              <a:t>Boulton</a:t>
            </a:r>
            <a:r>
              <a:rPr lang="en-GB" dirty="0" smtClean="0"/>
              <a:t> v Jones [1857]</a:t>
            </a:r>
          </a:p>
          <a:p>
            <a:r>
              <a:rPr lang="en-GB" dirty="0" smtClean="0"/>
              <a:t>An offer be revoked any time before acceptance</a:t>
            </a:r>
          </a:p>
          <a:p>
            <a:r>
              <a:rPr lang="en-GB" dirty="0" smtClean="0"/>
              <a:t>An offer remains open until it is accepted, revoked, rejected or lapses</a:t>
            </a:r>
            <a:endParaRPr lang="en-GB" dirty="0"/>
          </a:p>
        </p:txBody>
      </p:sp>
    </p:spTree>
    <p:extLst>
      <p:ext uri="{BB962C8B-B14F-4D97-AF65-F5344CB8AC3E}">
        <p14:creationId xmlns:p14="http://schemas.microsoft.com/office/powerpoint/2010/main" val="3975791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Rules as to acceptances</a:t>
            </a:r>
            <a:endParaRPr lang="en-GB" dirty="0"/>
          </a:p>
        </p:txBody>
      </p:sp>
      <p:sp>
        <p:nvSpPr>
          <p:cNvPr id="3" name="Content Placeholder 2"/>
          <p:cNvSpPr>
            <a:spLocks noGrp="1"/>
          </p:cNvSpPr>
          <p:nvPr>
            <p:ph idx="1"/>
          </p:nvPr>
        </p:nvSpPr>
        <p:spPr>
          <a:xfrm>
            <a:off x="609599" y="1930400"/>
            <a:ext cx="6449962" cy="4224594"/>
          </a:xfrm>
        </p:spPr>
        <p:txBody>
          <a:bodyPr>
            <a:normAutofit fontScale="92500" lnSpcReduction="10000"/>
          </a:bodyPr>
          <a:lstStyle/>
          <a:p>
            <a:r>
              <a:rPr lang="en-GB" dirty="0" smtClean="0"/>
              <a:t>Acceptance MUST be in response to an offer</a:t>
            </a:r>
          </a:p>
          <a:p>
            <a:pPr lvl="1"/>
            <a:r>
              <a:rPr lang="en-GB" dirty="0" smtClean="0"/>
              <a:t>Must correspond precisely with terms (Peter Lind v Mersey Docks and Harbour Board [1972])</a:t>
            </a:r>
          </a:p>
          <a:p>
            <a:pPr lvl="1"/>
            <a:r>
              <a:rPr lang="en-GB" dirty="0" smtClean="0"/>
              <a:t>‘Subject to contract’ (Pitt v PHH Asset Management [1993])</a:t>
            </a:r>
          </a:p>
          <a:p>
            <a:r>
              <a:rPr lang="en-GB" dirty="0" smtClean="0"/>
              <a:t>Counter offers</a:t>
            </a:r>
          </a:p>
          <a:p>
            <a:pPr lvl="1"/>
            <a:r>
              <a:rPr lang="en-GB" dirty="0" smtClean="0"/>
              <a:t>Hyde v Wrench [1870]</a:t>
            </a:r>
          </a:p>
          <a:p>
            <a:r>
              <a:rPr lang="en-GB" dirty="0" smtClean="0"/>
              <a:t>Nature and time of acceptance</a:t>
            </a:r>
          </a:p>
          <a:p>
            <a:pPr lvl="1"/>
            <a:r>
              <a:rPr lang="en-GB" dirty="0" err="1" smtClean="0"/>
              <a:t>Felthouse</a:t>
            </a:r>
            <a:r>
              <a:rPr lang="en-GB" dirty="0" smtClean="0"/>
              <a:t> v Bindley [1863]</a:t>
            </a:r>
          </a:p>
          <a:p>
            <a:r>
              <a:rPr lang="en-GB" dirty="0" smtClean="0"/>
              <a:t>Acceptance in cases of tenders</a:t>
            </a:r>
          </a:p>
          <a:p>
            <a:pPr lvl="1"/>
            <a:r>
              <a:rPr lang="en-GB" dirty="0" smtClean="0"/>
              <a:t>Great Northern Railway v Witham [1873]</a:t>
            </a:r>
          </a:p>
          <a:p>
            <a:r>
              <a:rPr lang="en-GB" dirty="0" smtClean="0"/>
              <a:t>Incomplete (inchoate) agreements</a:t>
            </a:r>
          </a:p>
          <a:p>
            <a:pPr lvl="1"/>
            <a:r>
              <a:rPr lang="en-GB" dirty="0" smtClean="0"/>
              <a:t>Foley v </a:t>
            </a:r>
            <a:r>
              <a:rPr lang="en-GB" dirty="0" err="1" smtClean="0"/>
              <a:t>Classique</a:t>
            </a:r>
            <a:r>
              <a:rPr lang="en-GB" dirty="0" smtClean="0"/>
              <a:t> Coaches Ltd [1934]</a:t>
            </a:r>
          </a:p>
          <a:p>
            <a:endParaRPr lang="en-GB" dirty="0"/>
          </a:p>
        </p:txBody>
      </p:sp>
    </p:spTree>
    <p:extLst>
      <p:ext uri="{BB962C8B-B14F-4D97-AF65-F5344CB8AC3E}">
        <p14:creationId xmlns:p14="http://schemas.microsoft.com/office/powerpoint/2010/main" val="18358557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Communication of acceptance</a:t>
            </a:r>
            <a:endParaRPr lang="en-GB" dirty="0"/>
          </a:p>
        </p:txBody>
      </p:sp>
      <p:sp>
        <p:nvSpPr>
          <p:cNvPr id="3" name="Content Placeholder 2"/>
          <p:cNvSpPr>
            <a:spLocks noGrp="1"/>
          </p:cNvSpPr>
          <p:nvPr>
            <p:ph idx="1"/>
          </p:nvPr>
        </p:nvSpPr>
        <p:spPr>
          <a:xfrm>
            <a:off x="609599" y="2133600"/>
            <a:ext cx="6347714" cy="3907763"/>
          </a:xfrm>
        </p:spPr>
        <p:txBody>
          <a:bodyPr>
            <a:normAutofit/>
          </a:bodyPr>
          <a:lstStyle/>
          <a:p>
            <a:r>
              <a:rPr lang="en-GB" dirty="0" smtClean="0"/>
              <a:t>Can be made in various ways</a:t>
            </a:r>
          </a:p>
          <a:p>
            <a:pPr lvl="1"/>
            <a:r>
              <a:rPr lang="en-GB" dirty="0" smtClean="0"/>
              <a:t>MUST be communicated and MUST be by authorised person</a:t>
            </a:r>
          </a:p>
          <a:p>
            <a:r>
              <a:rPr lang="en-GB" dirty="0" smtClean="0"/>
              <a:t>Waiver of communication</a:t>
            </a:r>
          </a:p>
          <a:p>
            <a:r>
              <a:rPr lang="en-GB" dirty="0" smtClean="0"/>
              <a:t>Methods specified by </a:t>
            </a:r>
            <a:r>
              <a:rPr lang="en-GB" dirty="0" err="1" smtClean="0"/>
              <a:t>offeror</a:t>
            </a:r>
            <a:r>
              <a:rPr lang="en-GB" dirty="0" smtClean="0"/>
              <a:t> </a:t>
            </a:r>
          </a:p>
          <a:p>
            <a:pPr lvl="2"/>
            <a:r>
              <a:rPr lang="en-GB" dirty="0" smtClean="0"/>
              <a:t>Yates Building Co v RJ </a:t>
            </a:r>
            <a:r>
              <a:rPr lang="en-GB" dirty="0" err="1" smtClean="0"/>
              <a:t>Pulleyn</a:t>
            </a:r>
            <a:r>
              <a:rPr lang="en-GB" dirty="0" smtClean="0"/>
              <a:t> &amp; Sons (York) [1975]</a:t>
            </a:r>
          </a:p>
          <a:p>
            <a:pPr lvl="1"/>
            <a:r>
              <a:rPr lang="en-GB" dirty="0" smtClean="0"/>
              <a:t>Verbal acceptances </a:t>
            </a:r>
          </a:p>
          <a:p>
            <a:pPr lvl="2"/>
            <a:r>
              <a:rPr lang="en-GB" dirty="0" err="1" smtClean="0"/>
              <a:t>Entores</a:t>
            </a:r>
            <a:r>
              <a:rPr lang="en-GB" dirty="0" smtClean="0"/>
              <a:t> Ltd v Miles Far Eastern Corporation [1955]</a:t>
            </a:r>
          </a:p>
          <a:p>
            <a:pPr lvl="1"/>
            <a:r>
              <a:rPr lang="en-GB" dirty="0" smtClean="0"/>
              <a:t>Post and </a:t>
            </a:r>
            <a:r>
              <a:rPr lang="en-GB" dirty="0" err="1" smtClean="0"/>
              <a:t>telemessages</a:t>
            </a:r>
            <a:r>
              <a:rPr lang="en-GB" dirty="0" smtClean="0"/>
              <a:t> in offer and acceptance </a:t>
            </a:r>
          </a:p>
          <a:p>
            <a:pPr lvl="2"/>
            <a:r>
              <a:rPr lang="en-GB" dirty="0" smtClean="0"/>
              <a:t>Adams v </a:t>
            </a:r>
            <a:r>
              <a:rPr lang="en-GB" dirty="0" err="1" smtClean="0"/>
              <a:t>Lindsell</a:t>
            </a:r>
            <a:r>
              <a:rPr lang="en-GB" dirty="0" smtClean="0"/>
              <a:t> [1818]</a:t>
            </a:r>
          </a:p>
          <a:p>
            <a:pPr lvl="1"/>
            <a:r>
              <a:rPr lang="en-GB" dirty="0" smtClean="0"/>
              <a:t>The Post Rule and email</a:t>
            </a:r>
          </a:p>
          <a:p>
            <a:pPr lvl="2"/>
            <a:endParaRPr lang="en-GB" dirty="0"/>
          </a:p>
        </p:txBody>
      </p:sp>
    </p:spTree>
    <p:extLst>
      <p:ext uri="{BB962C8B-B14F-4D97-AF65-F5344CB8AC3E}">
        <p14:creationId xmlns:p14="http://schemas.microsoft.com/office/powerpoint/2010/main" val="19671939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Termination of an offer</a:t>
            </a:r>
            <a:endParaRPr lang="en-GB" dirty="0"/>
          </a:p>
        </p:txBody>
      </p:sp>
      <p:sp>
        <p:nvSpPr>
          <p:cNvPr id="3" name="Content Placeholder 2"/>
          <p:cNvSpPr>
            <a:spLocks noGrp="1"/>
          </p:cNvSpPr>
          <p:nvPr>
            <p:ph idx="1"/>
          </p:nvPr>
        </p:nvSpPr>
        <p:spPr/>
        <p:txBody>
          <a:bodyPr/>
          <a:lstStyle/>
          <a:p>
            <a:r>
              <a:rPr lang="en-GB" dirty="0" smtClean="0"/>
              <a:t>Revocation (general)</a:t>
            </a:r>
          </a:p>
          <a:p>
            <a:pPr lvl="1"/>
            <a:r>
              <a:rPr lang="en-GB" dirty="0" smtClean="0"/>
              <a:t>Payne v Cave [1789]</a:t>
            </a:r>
          </a:p>
          <a:p>
            <a:pPr lvl="1"/>
            <a:r>
              <a:rPr lang="en-GB" dirty="0" err="1" smtClean="0"/>
              <a:t>Centrovincial</a:t>
            </a:r>
            <a:r>
              <a:rPr lang="en-GB" dirty="0" smtClean="0"/>
              <a:t> Estates v Merchant Investors Assurance [1983]</a:t>
            </a:r>
          </a:p>
          <a:p>
            <a:pPr lvl="1"/>
            <a:r>
              <a:rPr lang="en-GB" dirty="0" err="1" smtClean="0"/>
              <a:t>Bryne</a:t>
            </a:r>
            <a:r>
              <a:rPr lang="en-GB" dirty="0" smtClean="0"/>
              <a:t> v Van </a:t>
            </a:r>
            <a:r>
              <a:rPr lang="en-GB" dirty="0" err="1" smtClean="0"/>
              <a:t>Tienhoven</a:t>
            </a:r>
            <a:r>
              <a:rPr lang="en-GB" dirty="0" smtClean="0"/>
              <a:t> [1880]</a:t>
            </a:r>
          </a:p>
          <a:p>
            <a:r>
              <a:rPr lang="en-GB" dirty="0" smtClean="0"/>
              <a:t>Revocation (unilateral)</a:t>
            </a:r>
          </a:p>
          <a:p>
            <a:r>
              <a:rPr lang="en-GB" dirty="0" smtClean="0"/>
              <a:t>Lapse of time</a:t>
            </a:r>
          </a:p>
          <a:p>
            <a:pPr lvl="1"/>
            <a:r>
              <a:rPr lang="en-GB" dirty="0" smtClean="0"/>
              <a:t>Ramsgate Victoria Hotel Co v Montefiore [1866]</a:t>
            </a:r>
          </a:p>
          <a:p>
            <a:r>
              <a:rPr lang="en-GB" dirty="0" smtClean="0"/>
              <a:t>Conditional offers</a:t>
            </a:r>
          </a:p>
          <a:p>
            <a:endParaRPr lang="en-GB" dirty="0"/>
          </a:p>
        </p:txBody>
      </p:sp>
    </p:spTree>
    <p:extLst>
      <p:ext uri="{BB962C8B-B14F-4D97-AF65-F5344CB8AC3E}">
        <p14:creationId xmlns:p14="http://schemas.microsoft.com/office/powerpoint/2010/main" val="189221609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err="1" smtClean="0"/>
              <a:t>Offeror</a:t>
            </a:r>
            <a:r>
              <a:rPr lang="en-GB" dirty="0" smtClean="0"/>
              <a:t> (Bradbury v Morgan [1862])</a:t>
            </a:r>
          </a:p>
          <a:p>
            <a:r>
              <a:rPr lang="en-GB" dirty="0" smtClean="0"/>
              <a:t>Offeree</a:t>
            </a:r>
          </a:p>
          <a:p>
            <a:r>
              <a:rPr lang="en-GB" dirty="0" smtClean="0"/>
              <a:t>After agreement</a:t>
            </a:r>
          </a:p>
          <a:p>
            <a:endParaRPr lang="en-GB" dirty="0"/>
          </a:p>
        </p:txBody>
      </p:sp>
      <p:sp>
        <p:nvSpPr>
          <p:cNvPr id="5" name="Title 1"/>
          <p:cNvSpPr>
            <a:spLocks noGrp="1"/>
          </p:cNvSpPr>
          <p:nvPr>
            <p:ph type="title"/>
          </p:nvPr>
        </p:nvSpPr>
        <p:spPr>
          <a:xfrm>
            <a:off x="609599" y="609600"/>
            <a:ext cx="6347713" cy="1320800"/>
          </a:xfrm>
        </p:spPr>
        <p:txBody>
          <a:bodyPr/>
          <a:lstStyle/>
          <a:p>
            <a:r>
              <a:rPr lang="en-GB" dirty="0" smtClean="0"/>
              <a:t>Effect of death of a party</a:t>
            </a:r>
            <a:endParaRPr lang="en-GB" dirty="0"/>
          </a:p>
        </p:txBody>
      </p:sp>
    </p:spTree>
    <p:extLst>
      <p:ext uri="{BB962C8B-B14F-4D97-AF65-F5344CB8AC3E}">
        <p14:creationId xmlns:p14="http://schemas.microsoft.com/office/powerpoint/2010/main" val="235837561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Useful sources of information</a:t>
            </a:r>
            <a:endParaRPr lang="en-GB" dirty="0"/>
          </a:p>
        </p:txBody>
      </p:sp>
      <p:sp>
        <p:nvSpPr>
          <p:cNvPr id="3" name="Content Placeholder 2"/>
          <p:cNvSpPr>
            <a:spLocks noGrp="1"/>
          </p:cNvSpPr>
          <p:nvPr>
            <p:ph idx="1"/>
          </p:nvPr>
        </p:nvSpPr>
        <p:spPr/>
        <p:txBody>
          <a:bodyPr/>
          <a:lstStyle/>
          <a:p>
            <a:r>
              <a:rPr lang="en-GB" dirty="0" smtClean="0">
                <a:hlinkClick r:id="rId2"/>
              </a:rPr>
              <a:t>www.findlaw.co.uk</a:t>
            </a:r>
            <a:endParaRPr lang="en-GB" dirty="0" smtClean="0"/>
          </a:p>
          <a:p>
            <a:r>
              <a:rPr lang="en-GB" dirty="0" smtClean="0">
                <a:hlinkClick r:id="rId3"/>
              </a:rPr>
              <a:t>www.e-lawresources.co.uk</a:t>
            </a:r>
            <a:endParaRPr lang="en-GB" dirty="0" smtClean="0"/>
          </a:p>
          <a:p>
            <a:r>
              <a:rPr lang="en-GB" dirty="0" smtClean="0">
                <a:hlinkClick r:id="rId4"/>
              </a:rPr>
              <a:t>www.lawteacher.net</a:t>
            </a:r>
            <a:endParaRPr lang="en-GB" dirty="0" smtClean="0"/>
          </a:p>
          <a:p>
            <a:r>
              <a:rPr lang="en-GB" dirty="0" smtClean="0"/>
              <a:t>Smith and Keenan’s English Law – Dennis Keenan, 2004</a:t>
            </a:r>
            <a:endParaRPr lang="en-GB" dirty="0"/>
          </a:p>
        </p:txBody>
      </p:sp>
    </p:spTree>
    <p:extLst>
      <p:ext uri="{BB962C8B-B14F-4D97-AF65-F5344CB8AC3E}">
        <p14:creationId xmlns:p14="http://schemas.microsoft.com/office/powerpoint/2010/main" val="1784880727"/>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2150</TotalTime>
  <Words>933</Words>
  <Application>Microsoft Office PowerPoint</Application>
  <PresentationFormat>On-screen Show (4:3)</PresentationFormat>
  <Paragraphs>150</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Times New Roman</vt:lpstr>
      <vt:lpstr>Trebuchet MS</vt:lpstr>
      <vt:lpstr>Wingdings 3</vt:lpstr>
      <vt:lpstr>Facet</vt:lpstr>
      <vt:lpstr>Law for the Built Environment</vt:lpstr>
      <vt:lpstr>Recap from last week</vt:lpstr>
      <vt:lpstr>Topics for today </vt:lpstr>
      <vt:lpstr>What is a contract?</vt:lpstr>
      <vt:lpstr>Where do you think a contract would apply?</vt:lpstr>
      <vt:lpstr>Essential of a valid contract</vt:lpstr>
      <vt:lpstr>Requirements of a valid contract</vt:lpstr>
      <vt:lpstr>Classification of contracts</vt:lpstr>
      <vt:lpstr>Agreement</vt:lpstr>
      <vt:lpstr>Offer and invitation to treat</vt:lpstr>
      <vt:lpstr>Carlill v Carbolic Smoke Co. [1893]</vt:lpstr>
      <vt:lpstr>Rules as to offers</vt:lpstr>
      <vt:lpstr>Rules as to acceptances</vt:lpstr>
      <vt:lpstr>Communication of acceptance</vt:lpstr>
      <vt:lpstr>Termination of an offer</vt:lpstr>
      <vt:lpstr>Effect of death of a party</vt:lpstr>
      <vt:lpstr>Useful sources of information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Law and the Built Environment</dc:title>
  <dc:creator>Lara Hopkinson</dc:creator>
  <cp:lastModifiedBy>Lara Hopkinson</cp:lastModifiedBy>
  <cp:revision>54</cp:revision>
  <cp:lastPrinted>2015-10-19T11:34:30Z</cp:lastPrinted>
  <dcterms:created xsi:type="dcterms:W3CDTF">2015-09-28T07:46:28Z</dcterms:created>
  <dcterms:modified xsi:type="dcterms:W3CDTF">2016-10-19T08:13:39Z</dcterms:modified>
</cp:coreProperties>
</file>