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0" r:id="rId3"/>
    <p:sldId id="271" r:id="rId4"/>
    <p:sldId id="259" r:id="rId5"/>
    <p:sldId id="272" r:id="rId6"/>
    <p:sldId id="274" r:id="rId7"/>
    <p:sldId id="275" r:id="rId8"/>
    <p:sldId id="276" r:id="rId9"/>
    <p:sldId id="277" r:id="rId10"/>
    <p:sldId id="267" r:id="rId11"/>
    <p:sldId id="278" r:id="rId12"/>
    <p:sldId id="266" r:id="rId13"/>
    <p:sldId id="27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94660"/>
  </p:normalViewPr>
  <p:slideViewPr>
    <p:cSldViewPr snapToGrid="0">
      <p:cViewPr varScale="1">
        <p:scale>
          <a:sx n="98" d="100"/>
          <a:sy n="98" d="100"/>
        </p:scale>
        <p:origin x="204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E19CA6-AED8-4C62-B7B6-C0491346DAFB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6259710-52E3-42BC-A62B-E61D524F9F8F}">
      <dgm:prSet/>
      <dgm:spPr/>
      <dgm:t>
        <a:bodyPr/>
        <a:lstStyle/>
        <a:p>
          <a:r>
            <a:rPr lang="en-US" b="0" i="0" baseline="0"/>
            <a:t>It is a mistake to reduce well-being to private feeling </a:t>
          </a:r>
          <a:endParaRPr lang="en-US"/>
        </a:p>
      </dgm:t>
    </dgm:pt>
    <dgm:pt modelId="{24DDF13B-E946-4CE8-93A4-5FC338600252}" type="parTrans" cxnId="{D325AC24-4C0F-4B95-B38A-6D8C49254CFE}">
      <dgm:prSet/>
      <dgm:spPr/>
      <dgm:t>
        <a:bodyPr/>
        <a:lstStyle/>
        <a:p>
          <a:endParaRPr lang="en-US"/>
        </a:p>
      </dgm:t>
    </dgm:pt>
    <dgm:pt modelId="{31DC1FDC-D59F-48A2-B6A1-5740EF1FE2E8}" type="sibTrans" cxnId="{D325AC24-4C0F-4B95-B38A-6D8C49254CFE}">
      <dgm:prSet/>
      <dgm:spPr/>
      <dgm:t>
        <a:bodyPr/>
        <a:lstStyle/>
        <a:p>
          <a:endParaRPr lang="en-US"/>
        </a:p>
      </dgm:t>
    </dgm:pt>
    <dgm:pt modelId="{05A26AC8-D641-4F6C-98D1-17CAEC67C64F}">
      <dgm:prSet/>
      <dgm:spPr/>
      <dgm:t>
        <a:bodyPr/>
        <a:lstStyle/>
        <a:p>
          <a:r>
            <a:rPr lang="en-US" b="0" i="0" baseline="0"/>
            <a:t>It is also a mistake to treat “the system” as a mysterious super-agent </a:t>
          </a:r>
          <a:endParaRPr lang="en-US"/>
        </a:p>
      </dgm:t>
    </dgm:pt>
    <dgm:pt modelId="{45D1CFF7-2170-4EB3-AE9C-454D62148358}" type="parTrans" cxnId="{B0FB21B1-593C-4D4C-BC15-6BFF2F20774D}">
      <dgm:prSet/>
      <dgm:spPr/>
      <dgm:t>
        <a:bodyPr/>
        <a:lstStyle/>
        <a:p>
          <a:endParaRPr lang="en-US"/>
        </a:p>
      </dgm:t>
    </dgm:pt>
    <dgm:pt modelId="{887F383D-C436-4943-90C6-01EB6B101F2B}" type="sibTrans" cxnId="{B0FB21B1-593C-4D4C-BC15-6BFF2F20774D}">
      <dgm:prSet/>
      <dgm:spPr/>
      <dgm:t>
        <a:bodyPr/>
        <a:lstStyle/>
        <a:p>
          <a:endParaRPr lang="en-US"/>
        </a:p>
      </dgm:t>
    </dgm:pt>
    <dgm:pt modelId="{1A8AD56A-3C07-4969-9814-071D9389FE23}">
      <dgm:prSet/>
      <dgm:spPr/>
      <dgm:t>
        <a:bodyPr/>
        <a:lstStyle/>
        <a:p>
          <a:r>
            <a:rPr lang="en-US" b="0" i="0" baseline="0"/>
            <a:t>We need a </a:t>
          </a:r>
          <a:r>
            <a:rPr lang="en-US" b="1" i="0" baseline="0"/>
            <a:t>relational view</a:t>
          </a:r>
          <a:r>
            <a:rPr lang="en-US" b="0" i="0" baseline="0"/>
            <a:t> </a:t>
          </a:r>
          <a:endParaRPr lang="en-US"/>
        </a:p>
      </dgm:t>
    </dgm:pt>
    <dgm:pt modelId="{25C32069-8DD7-488B-A04A-4283E927B5A8}" type="parTrans" cxnId="{36D0E83A-CDC7-469F-89E0-D4D034A42FBB}">
      <dgm:prSet/>
      <dgm:spPr/>
      <dgm:t>
        <a:bodyPr/>
        <a:lstStyle/>
        <a:p>
          <a:endParaRPr lang="en-US"/>
        </a:p>
      </dgm:t>
    </dgm:pt>
    <dgm:pt modelId="{204A1473-CCB1-487A-B172-D5926C1E95E6}" type="sibTrans" cxnId="{36D0E83A-CDC7-469F-89E0-D4D034A42FBB}">
      <dgm:prSet/>
      <dgm:spPr/>
      <dgm:t>
        <a:bodyPr/>
        <a:lstStyle/>
        <a:p>
          <a:endParaRPr lang="en-US"/>
        </a:p>
      </dgm:t>
    </dgm:pt>
    <dgm:pt modelId="{62FE3B77-3319-451A-A539-7039F5F51C4F}">
      <dgm:prSet/>
      <dgm:spPr/>
      <dgm:t>
        <a:bodyPr/>
        <a:lstStyle/>
        <a:p>
          <a:r>
            <a:rPr lang="en-US" b="0" i="0" baseline="0"/>
            <a:t>Persons live through relationships, institutions, and environments </a:t>
          </a:r>
          <a:endParaRPr lang="en-US"/>
        </a:p>
      </dgm:t>
    </dgm:pt>
    <dgm:pt modelId="{67AADFCF-1262-4D94-8CCD-25CB441F9F14}" type="parTrans" cxnId="{7A80E2C0-F310-46C9-A017-CBC56300FAFD}">
      <dgm:prSet/>
      <dgm:spPr/>
      <dgm:t>
        <a:bodyPr/>
        <a:lstStyle/>
        <a:p>
          <a:endParaRPr lang="en-US"/>
        </a:p>
      </dgm:t>
    </dgm:pt>
    <dgm:pt modelId="{910340EF-25A5-47C2-A9F3-784092096D2E}" type="sibTrans" cxnId="{7A80E2C0-F310-46C9-A017-CBC56300FAFD}">
      <dgm:prSet/>
      <dgm:spPr/>
      <dgm:t>
        <a:bodyPr/>
        <a:lstStyle/>
        <a:p>
          <a:endParaRPr lang="en-US"/>
        </a:p>
      </dgm:t>
    </dgm:pt>
    <dgm:pt modelId="{CAAF3EA6-8377-45BA-BB12-C88CD111551A}" type="pres">
      <dgm:prSet presAssocID="{4BE19CA6-AED8-4C62-B7B6-C0491346DAFB}" presName="matrix" presStyleCnt="0">
        <dgm:presLayoutVars>
          <dgm:chMax val="1"/>
          <dgm:dir/>
          <dgm:resizeHandles val="exact"/>
        </dgm:presLayoutVars>
      </dgm:prSet>
      <dgm:spPr/>
    </dgm:pt>
    <dgm:pt modelId="{FB7B541F-0E28-499A-8853-CEB154C8C668}" type="pres">
      <dgm:prSet presAssocID="{4BE19CA6-AED8-4C62-B7B6-C0491346DAFB}" presName="diamond" presStyleLbl="bgShp" presStyleIdx="0" presStyleCnt="1"/>
      <dgm:spPr/>
    </dgm:pt>
    <dgm:pt modelId="{AB414C1D-354B-46DB-AFE1-2E15CD2D3D9F}" type="pres">
      <dgm:prSet presAssocID="{4BE19CA6-AED8-4C62-B7B6-C0491346DAF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71049B1-59C6-48C9-9812-5CE352A2A0B2}" type="pres">
      <dgm:prSet presAssocID="{4BE19CA6-AED8-4C62-B7B6-C0491346DAF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215F3C0-291F-4E95-AD43-13BECDCDBD37}" type="pres">
      <dgm:prSet presAssocID="{4BE19CA6-AED8-4C62-B7B6-C0491346DAF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F4A80B6-A75A-4A82-989D-8312AC5CCA18}" type="pres">
      <dgm:prSet presAssocID="{4BE19CA6-AED8-4C62-B7B6-C0491346DAF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325AC24-4C0F-4B95-B38A-6D8C49254CFE}" srcId="{4BE19CA6-AED8-4C62-B7B6-C0491346DAFB}" destId="{06259710-52E3-42BC-A62B-E61D524F9F8F}" srcOrd="0" destOrd="0" parTransId="{24DDF13B-E946-4CE8-93A4-5FC338600252}" sibTransId="{31DC1FDC-D59F-48A2-B6A1-5740EF1FE2E8}"/>
    <dgm:cxn modelId="{E2628D29-6405-46DA-8DD9-FF83438ACAD6}" type="presOf" srcId="{1A8AD56A-3C07-4969-9814-071D9389FE23}" destId="{0215F3C0-291F-4E95-AD43-13BECDCDBD37}" srcOrd="0" destOrd="0" presId="urn:microsoft.com/office/officeart/2005/8/layout/matrix3"/>
    <dgm:cxn modelId="{36D0E83A-CDC7-469F-89E0-D4D034A42FBB}" srcId="{4BE19CA6-AED8-4C62-B7B6-C0491346DAFB}" destId="{1A8AD56A-3C07-4969-9814-071D9389FE23}" srcOrd="2" destOrd="0" parTransId="{25C32069-8DD7-488B-A04A-4283E927B5A8}" sibTransId="{204A1473-CCB1-487A-B172-D5926C1E95E6}"/>
    <dgm:cxn modelId="{4B99DF54-0967-49BD-9129-D28C9B58FA5C}" type="presOf" srcId="{4BE19CA6-AED8-4C62-B7B6-C0491346DAFB}" destId="{CAAF3EA6-8377-45BA-BB12-C88CD111551A}" srcOrd="0" destOrd="0" presId="urn:microsoft.com/office/officeart/2005/8/layout/matrix3"/>
    <dgm:cxn modelId="{278BCAA8-96F5-4FFD-8F42-EBBAAF333AEB}" type="presOf" srcId="{05A26AC8-D641-4F6C-98D1-17CAEC67C64F}" destId="{671049B1-59C6-48C9-9812-5CE352A2A0B2}" srcOrd="0" destOrd="0" presId="urn:microsoft.com/office/officeart/2005/8/layout/matrix3"/>
    <dgm:cxn modelId="{B0FB21B1-593C-4D4C-BC15-6BFF2F20774D}" srcId="{4BE19CA6-AED8-4C62-B7B6-C0491346DAFB}" destId="{05A26AC8-D641-4F6C-98D1-17CAEC67C64F}" srcOrd="1" destOrd="0" parTransId="{45D1CFF7-2170-4EB3-AE9C-454D62148358}" sibTransId="{887F383D-C436-4943-90C6-01EB6B101F2B}"/>
    <dgm:cxn modelId="{7A80E2C0-F310-46C9-A017-CBC56300FAFD}" srcId="{4BE19CA6-AED8-4C62-B7B6-C0491346DAFB}" destId="{62FE3B77-3319-451A-A539-7039F5F51C4F}" srcOrd="3" destOrd="0" parTransId="{67AADFCF-1262-4D94-8CCD-25CB441F9F14}" sibTransId="{910340EF-25A5-47C2-A9F3-784092096D2E}"/>
    <dgm:cxn modelId="{263213D6-EC45-43A8-8477-519FE54C8161}" type="presOf" srcId="{62FE3B77-3319-451A-A539-7039F5F51C4F}" destId="{AF4A80B6-A75A-4A82-989D-8312AC5CCA18}" srcOrd="0" destOrd="0" presId="urn:microsoft.com/office/officeart/2005/8/layout/matrix3"/>
    <dgm:cxn modelId="{26763DFD-E8F8-4308-9F5B-B3018C656CD0}" type="presOf" srcId="{06259710-52E3-42BC-A62B-E61D524F9F8F}" destId="{AB414C1D-354B-46DB-AFE1-2E15CD2D3D9F}" srcOrd="0" destOrd="0" presId="urn:microsoft.com/office/officeart/2005/8/layout/matrix3"/>
    <dgm:cxn modelId="{463A4B73-9D9D-42ED-B714-37B1A3569FBA}" type="presParOf" srcId="{CAAF3EA6-8377-45BA-BB12-C88CD111551A}" destId="{FB7B541F-0E28-499A-8853-CEB154C8C668}" srcOrd="0" destOrd="0" presId="urn:microsoft.com/office/officeart/2005/8/layout/matrix3"/>
    <dgm:cxn modelId="{84BA76E7-E02A-4D7C-A5BE-463B16ED5645}" type="presParOf" srcId="{CAAF3EA6-8377-45BA-BB12-C88CD111551A}" destId="{AB414C1D-354B-46DB-AFE1-2E15CD2D3D9F}" srcOrd="1" destOrd="0" presId="urn:microsoft.com/office/officeart/2005/8/layout/matrix3"/>
    <dgm:cxn modelId="{4F9470F1-1F82-4EBB-B699-3E7F80B607D6}" type="presParOf" srcId="{CAAF3EA6-8377-45BA-BB12-C88CD111551A}" destId="{671049B1-59C6-48C9-9812-5CE352A2A0B2}" srcOrd="2" destOrd="0" presId="urn:microsoft.com/office/officeart/2005/8/layout/matrix3"/>
    <dgm:cxn modelId="{4814B290-535D-484A-8EFC-B4595009589B}" type="presParOf" srcId="{CAAF3EA6-8377-45BA-BB12-C88CD111551A}" destId="{0215F3C0-291F-4E95-AD43-13BECDCDBD37}" srcOrd="3" destOrd="0" presId="urn:microsoft.com/office/officeart/2005/8/layout/matrix3"/>
    <dgm:cxn modelId="{5C82B223-E0CA-49A9-93EB-10EFC1982C4A}" type="presParOf" srcId="{CAAF3EA6-8377-45BA-BB12-C88CD111551A}" destId="{AF4A80B6-A75A-4A82-989D-8312AC5CCA1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9C3D63-3E2F-48B0-890B-88F55409A8A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D0667EF-D13A-4DE7-9371-F375D6F8C292}">
      <dgm:prSet/>
      <dgm:spPr/>
      <dgm:t>
        <a:bodyPr/>
        <a:lstStyle/>
        <a:p>
          <a:pPr>
            <a:defRPr cap="all"/>
          </a:pPr>
          <a:r>
            <a:rPr lang="en-US" b="1" i="0" baseline="0"/>
            <a:t>Economy</a:t>
          </a:r>
          <a:r>
            <a:rPr lang="en-US" b="0" i="0" baseline="0"/>
            <a:t>: judge success by dignity, fairness, sustainability, not output alone </a:t>
          </a:r>
          <a:endParaRPr lang="en-US"/>
        </a:p>
      </dgm:t>
    </dgm:pt>
    <dgm:pt modelId="{EA8D59CD-0436-4E7E-A496-BA6CC5AD959A}" type="parTrans" cxnId="{7A9ABCFD-9044-47D0-993C-1B0D845A9022}">
      <dgm:prSet/>
      <dgm:spPr/>
      <dgm:t>
        <a:bodyPr/>
        <a:lstStyle/>
        <a:p>
          <a:endParaRPr lang="en-US"/>
        </a:p>
      </dgm:t>
    </dgm:pt>
    <dgm:pt modelId="{5925B3DA-17D8-4DC3-A01E-A484CA58417D}" type="sibTrans" cxnId="{7A9ABCFD-9044-47D0-993C-1B0D845A9022}">
      <dgm:prSet/>
      <dgm:spPr/>
      <dgm:t>
        <a:bodyPr/>
        <a:lstStyle/>
        <a:p>
          <a:endParaRPr lang="en-US"/>
        </a:p>
      </dgm:t>
    </dgm:pt>
    <dgm:pt modelId="{ADF8B682-87DD-43B5-8A1B-98379192B8C4}">
      <dgm:prSet/>
      <dgm:spPr/>
      <dgm:t>
        <a:bodyPr/>
        <a:lstStyle/>
        <a:p>
          <a:pPr>
            <a:defRPr cap="all"/>
          </a:pPr>
          <a:r>
            <a:rPr lang="en-US" b="1" i="0" baseline="0"/>
            <a:t>Education</a:t>
          </a:r>
          <a:r>
            <a:rPr lang="en-US" b="0" i="0" baseline="0"/>
            <a:t>: move from performance-only models toward flourishing, relation, and humane institutions </a:t>
          </a:r>
          <a:endParaRPr lang="en-US"/>
        </a:p>
      </dgm:t>
    </dgm:pt>
    <dgm:pt modelId="{DAF02E2A-BB07-4B6E-9014-109D57329F8C}" type="parTrans" cxnId="{0B3BDEAF-96C4-492E-ADFE-8F8C93DF8B6D}">
      <dgm:prSet/>
      <dgm:spPr/>
      <dgm:t>
        <a:bodyPr/>
        <a:lstStyle/>
        <a:p>
          <a:endParaRPr lang="en-US"/>
        </a:p>
      </dgm:t>
    </dgm:pt>
    <dgm:pt modelId="{0F123CA0-719E-4C62-AF09-34A5004623DA}" type="sibTrans" cxnId="{0B3BDEAF-96C4-492E-ADFE-8F8C93DF8B6D}">
      <dgm:prSet/>
      <dgm:spPr/>
      <dgm:t>
        <a:bodyPr/>
        <a:lstStyle/>
        <a:p>
          <a:endParaRPr lang="en-US"/>
        </a:p>
      </dgm:t>
    </dgm:pt>
    <dgm:pt modelId="{FF807FB7-38B6-4F55-87C3-66E0ECAD9922}">
      <dgm:prSet/>
      <dgm:spPr/>
      <dgm:t>
        <a:bodyPr/>
        <a:lstStyle/>
        <a:p>
          <a:pPr>
            <a:defRPr cap="all"/>
          </a:pPr>
          <a:r>
            <a:rPr lang="en-US" b="1" i="0" baseline="0"/>
            <a:t>Environment</a:t>
          </a:r>
          <a:r>
            <a:rPr lang="en-US" b="0" i="0" baseline="0"/>
            <a:t>: treat ecological integrity as integral to well-being, not as an externality </a:t>
          </a:r>
          <a:endParaRPr lang="en-US"/>
        </a:p>
      </dgm:t>
    </dgm:pt>
    <dgm:pt modelId="{079399F8-6813-475F-9C5E-506CEF1ABC73}" type="parTrans" cxnId="{A8AB4DB7-D77D-4FB2-A585-51C06992E62F}">
      <dgm:prSet/>
      <dgm:spPr/>
      <dgm:t>
        <a:bodyPr/>
        <a:lstStyle/>
        <a:p>
          <a:endParaRPr lang="en-US"/>
        </a:p>
      </dgm:t>
    </dgm:pt>
    <dgm:pt modelId="{EFAA1808-4291-4048-BE68-8D6BDD9C3840}" type="sibTrans" cxnId="{A8AB4DB7-D77D-4FB2-A585-51C06992E62F}">
      <dgm:prSet/>
      <dgm:spPr/>
      <dgm:t>
        <a:bodyPr/>
        <a:lstStyle/>
        <a:p>
          <a:endParaRPr lang="en-US"/>
        </a:p>
      </dgm:t>
    </dgm:pt>
    <dgm:pt modelId="{0D998771-4537-47D3-8F9A-A68026F06659}" type="pres">
      <dgm:prSet presAssocID="{759C3D63-3E2F-48B0-890B-88F55409A8AB}" presName="root" presStyleCnt="0">
        <dgm:presLayoutVars>
          <dgm:dir/>
          <dgm:resizeHandles val="exact"/>
        </dgm:presLayoutVars>
      </dgm:prSet>
      <dgm:spPr/>
    </dgm:pt>
    <dgm:pt modelId="{AB2C3911-EF1B-4B49-BAEF-B3E64B4A18DC}" type="pres">
      <dgm:prSet presAssocID="{CD0667EF-D13A-4DE7-9371-F375D6F8C292}" presName="compNode" presStyleCnt="0"/>
      <dgm:spPr/>
    </dgm:pt>
    <dgm:pt modelId="{8B50A5F4-D326-4578-8BF5-8F8B23471DED}" type="pres">
      <dgm:prSet presAssocID="{CD0667EF-D13A-4DE7-9371-F375D6F8C292}" presName="iconBgRect" presStyleLbl="bgShp" presStyleIdx="0" presStyleCnt="3"/>
      <dgm:spPr/>
    </dgm:pt>
    <dgm:pt modelId="{0E5C0677-4C49-42CA-B9D2-95FA05EB854D}" type="pres">
      <dgm:prSet presAssocID="{CD0667EF-D13A-4DE7-9371-F375D6F8C29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0E29572-969C-4F6B-890A-1451D9F287D0}" type="pres">
      <dgm:prSet presAssocID="{CD0667EF-D13A-4DE7-9371-F375D6F8C292}" presName="spaceRect" presStyleCnt="0"/>
      <dgm:spPr/>
    </dgm:pt>
    <dgm:pt modelId="{B2592445-8F33-4F5F-B89A-8C0A45E452AE}" type="pres">
      <dgm:prSet presAssocID="{CD0667EF-D13A-4DE7-9371-F375D6F8C292}" presName="textRect" presStyleLbl="revTx" presStyleIdx="0" presStyleCnt="3">
        <dgm:presLayoutVars>
          <dgm:chMax val="1"/>
          <dgm:chPref val="1"/>
        </dgm:presLayoutVars>
      </dgm:prSet>
      <dgm:spPr/>
    </dgm:pt>
    <dgm:pt modelId="{057A383D-D46F-41DC-9394-98E30C31CB22}" type="pres">
      <dgm:prSet presAssocID="{5925B3DA-17D8-4DC3-A01E-A484CA58417D}" presName="sibTrans" presStyleCnt="0"/>
      <dgm:spPr/>
    </dgm:pt>
    <dgm:pt modelId="{59E65179-7F0D-4BDC-B33F-F9778A30ABC3}" type="pres">
      <dgm:prSet presAssocID="{ADF8B682-87DD-43B5-8A1B-98379192B8C4}" presName="compNode" presStyleCnt="0"/>
      <dgm:spPr/>
    </dgm:pt>
    <dgm:pt modelId="{3E926C0B-CDCB-4EF6-9227-16070336D277}" type="pres">
      <dgm:prSet presAssocID="{ADF8B682-87DD-43B5-8A1B-98379192B8C4}" presName="iconBgRect" presStyleLbl="bgShp" presStyleIdx="1" presStyleCnt="3"/>
      <dgm:spPr/>
    </dgm:pt>
    <dgm:pt modelId="{633FDD86-6B84-4194-95E3-98D882693177}" type="pres">
      <dgm:prSet presAssocID="{ADF8B682-87DD-43B5-8A1B-98379192B8C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tterfly"/>
        </a:ext>
      </dgm:extLst>
    </dgm:pt>
    <dgm:pt modelId="{D22154E9-F85C-4E47-B443-42B5B03CFBDF}" type="pres">
      <dgm:prSet presAssocID="{ADF8B682-87DD-43B5-8A1B-98379192B8C4}" presName="spaceRect" presStyleCnt="0"/>
      <dgm:spPr/>
    </dgm:pt>
    <dgm:pt modelId="{52161917-7559-4794-B49D-29825AB85EC5}" type="pres">
      <dgm:prSet presAssocID="{ADF8B682-87DD-43B5-8A1B-98379192B8C4}" presName="textRect" presStyleLbl="revTx" presStyleIdx="1" presStyleCnt="3">
        <dgm:presLayoutVars>
          <dgm:chMax val="1"/>
          <dgm:chPref val="1"/>
        </dgm:presLayoutVars>
      </dgm:prSet>
      <dgm:spPr/>
    </dgm:pt>
    <dgm:pt modelId="{F82854F8-6812-44E6-A24A-4AFA7FE72CCC}" type="pres">
      <dgm:prSet presAssocID="{0F123CA0-719E-4C62-AF09-34A5004623DA}" presName="sibTrans" presStyleCnt="0"/>
      <dgm:spPr/>
    </dgm:pt>
    <dgm:pt modelId="{A5C72F25-DF00-487C-AE2E-4637B8FBD407}" type="pres">
      <dgm:prSet presAssocID="{FF807FB7-38B6-4F55-87C3-66E0ECAD9922}" presName="compNode" presStyleCnt="0"/>
      <dgm:spPr/>
    </dgm:pt>
    <dgm:pt modelId="{BD45F048-62B8-41E3-B0ED-DFFE09099D01}" type="pres">
      <dgm:prSet presAssocID="{FF807FB7-38B6-4F55-87C3-66E0ECAD9922}" presName="iconBgRect" presStyleLbl="bgShp" presStyleIdx="2" presStyleCnt="3"/>
      <dgm:spPr/>
    </dgm:pt>
    <dgm:pt modelId="{454EC41A-EDD6-46CA-A273-1847A3938E51}" type="pres">
      <dgm:prSet presAssocID="{FF807FB7-38B6-4F55-87C3-66E0ECAD992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77B16598-5D46-4DD5-B197-A5399BE0284A}" type="pres">
      <dgm:prSet presAssocID="{FF807FB7-38B6-4F55-87C3-66E0ECAD9922}" presName="spaceRect" presStyleCnt="0"/>
      <dgm:spPr/>
    </dgm:pt>
    <dgm:pt modelId="{95B5D9ED-6143-4503-B39C-E2F00666528D}" type="pres">
      <dgm:prSet presAssocID="{FF807FB7-38B6-4F55-87C3-66E0ECAD992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F83EC6E-3904-4E35-B4D1-D489C8489DC1}" type="presOf" srcId="{CD0667EF-D13A-4DE7-9371-F375D6F8C292}" destId="{B2592445-8F33-4F5F-B89A-8C0A45E452AE}" srcOrd="0" destOrd="0" presId="urn:microsoft.com/office/officeart/2018/5/layout/IconCircleLabelList"/>
    <dgm:cxn modelId="{B762DE99-0AB5-48BC-968E-A890681E9BC5}" type="presOf" srcId="{FF807FB7-38B6-4F55-87C3-66E0ECAD9922}" destId="{95B5D9ED-6143-4503-B39C-E2F00666528D}" srcOrd="0" destOrd="0" presId="urn:microsoft.com/office/officeart/2018/5/layout/IconCircleLabelList"/>
    <dgm:cxn modelId="{0B3BDEAF-96C4-492E-ADFE-8F8C93DF8B6D}" srcId="{759C3D63-3E2F-48B0-890B-88F55409A8AB}" destId="{ADF8B682-87DD-43B5-8A1B-98379192B8C4}" srcOrd="1" destOrd="0" parTransId="{DAF02E2A-BB07-4B6E-9014-109D57329F8C}" sibTransId="{0F123CA0-719E-4C62-AF09-34A5004623DA}"/>
    <dgm:cxn modelId="{A8AB4DB7-D77D-4FB2-A585-51C06992E62F}" srcId="{759C3D63-3E2F-48B0-890B-88F55409A8AB}" destId="{FF807FB7-38B6-4F55-87C3-66E0ECAD9922}" srcOrd="2" destOrd="0" parTransId="{079399F8-6813-475F-9C5E-506CEF1ABC73}" sibTransId="{EFAA1808-4291-4048-BE68-8D6BDD9C3840}"/>
    <dgm:cxn modelId="{D43D01C9-D248-4FEE-BAE2-0C2DE1CBE524}" type="presOf" srcId="{ADF8B682-87DD-43B5-8A1B-98379192B8C4}" destId="{52161917-7559-4794-B49D-29825AB85EC5}" srcOrd="0" destOrd="0" presId="urn:microsoft.com/office/officeart/2018/5/layout/IconCircleLabelList"/>
    <dgm:cxn modelId="{4D2B04CD-617D-4092-9150-E7472CD589B9}" type="presOf" srcId="{759C3D63-3E2F-48B0-890B-88F55409A8AB}" destId="{0D998771-4537-47D3-8F9A-A68026F06659}" srcOrd="0" destOrd="0" presId="urn:microsoft.com/office/officeart/2018/5/layout/IconCircleLabelList"/>
    <dgm:cxn modelId="{7A9ABCFD-9044-47D0-993C-1B0D845A9022}" srcId="{759C3D63-3E2F-48B0-890B-88F55409A8AB}" destId="{CD0667EF-D13A-4DE7-9371-F375D6F8C292}" srcOrd="0" destOrd="0" parTransId="{EA8D59CD-0436-4E7E-A496-BA6CC5AD959A}" sibTransId="{5925B3DA-17D8-4DC3-A01E-A484CA58417D}"/>
    <dgm:cxn modelId="{4AA052FA-BF67-4F92-8F56-02B49F3028D1}" type="presParOf" srcId="{0D998771-4537-47D3-8F9A-A68026F06659}" destId="{AB2C3911-EF1B-4B49-BAEF-B3E64B4A18DC}" srcOrd="0" destOrd="0" presId="urn:microsoft.com/office/officeart/2018/5/layout/IconCircleLabelList"/>
    <dgm:cxn modelId="{3625098E-5DD6-4F14-9BEF-F4F48CA47957}" type="presParOf" srcId="{AB2C3911-EF1B-4B49-BAEF-B3E64B4A18DC}" destId="{8B50A5F4-D326-4578-8BF5-8F8B23471DED}" srcOrd="0" destOrd="0" presId="urn:microsoft.com/office/officeart/2018/5/layout/IconCircleLabelList"/>
    <dgm:cxn modelId="{C50CE1A9-916B-4DB6-9D0E-0DD2E8D0D812}" type="presParOf" srcId="{AB2C3911-EF1B-4B49-BAEF-B3E64B4A18DC}" destId="{0E5C0677-4C49-42CA-B9D2-95FA05EB854D}" srcOrd="1" destOrd="0" presId="urn:microsoft.com/office/officeart/2018/5/layout/IconCircleLabelList"/>
    <dgm:cxn modelId="{407FFEE9-70FB-4C67-8EBA-67FD2BFB211F}" type="presParOf" srcId="{AB2C3911-EF1B-4B49-BAEF-B3E64B4A18DC}" destId="{80E29572-969C-4F6B-890A-1451D9F287D0}" srcOrd="2" destOrd="0" presId="urn:microsoft.com/office/officeart/2018/5/layout/IconCircleLabelList"/>
    <dgm:cxn modelId="{734A8ABD-0625-4E63-9A8E-ED0F595015E7}" type="presParOf" srcId="{AB2C3911-EF1B-4B49-BAEF-B3E64B4A18DC}" destId="{B2592445-8F33-4F5F-B89A-8C0A45E452AE}" srcOrd="3" destOrd="0" presId="urn:microsoft.com/office/officeart/2018/5/layout/IconCircleLabelList"/>
    <dgm:cxn modelId="{BF6C7FEC-0532-419D-B067-4840144CAC91}" type="presParOf" srcId="{0D998771-4537-47D3-8F9A-A68026F06659}" destId="{057A383D-D46F-41DC-9394-98E30C31CB22}" srcOrd="1" destOrd="0" presId="urn:microsoft.com/office/officeart/2018/5/layout/IconCircleLabelList"/>
    <dgm:cxn modelId="{4371DF29-1A20-40C8-96B2-28CAAE9FEE04}" type="presParOf" srcId="{0D998771-4537-47D3-8F9A-A68026F06659}" destId="{59E65179-7F0D-4BDC-B33F-F9778A30ABC3}" srcOrd="2" destOrd="0" presId="urn:microsoft.com/office/officeart/2018/5/layout/IconCircleLabelList"/>
    <dgm:cxn modelId="{6929D87E-1914-4818-B6C9-6B0391B4CCBA}" type="presParOf" srcId="{59E65179-7F0D-4BDC-B33F-F9778A30ABC3}" destId="{3E926C0B-CDCB-4EF6-9227-16070336D277}" srcOrd="0" destOrd="0" presId="urn:microsoft.com/office/officeart/2018/5/layout/IconCircleLabelList"/>
    <dgm:cxn modelId="{C3C0266E-4C48-4C93-9A12-8597CDD76716}" type="presParOf" srcId="{59E65179-7F0D-4BDC-B33F-F9778A30ABC3}" destId="{633FDD86-6B84-4194-95E3-98D882693177}" srcOrd="1" destOrd="0" presId="urn:microsoft.com/office/officeart/2018/5/layout/IconCircleLabelList"/>
    <dgm:cxn modelId="{EFCE4C8A-497F-49CF-8F9D-9199B12C9E71}" type="presParOf" srcId="{59E65179-7F0D-4BDC-B33F-F9778A30ABC3}" destId="{D22154E9-F85C-4E47-B443-42B5B03CFBDF}" srcOrd="2" destOrd="0" presId="urn:microsoft.com/office/officeart/2018/5/layout/IconCircleLabelList"/>
    <dgm:cxn modelId="{963CC665-188B-42E6-9011-A84B368E7E1B}" type="presParOf" srcId="{59E65179-7F0D-4BDC-B33F-F9778A30ABC3}" destId="{52161917-7559-4794-B49D-29825AB85EC5}" srcOrd="3" destOrd="0" presId="urn:microsoft.com/office/officeart/2018/5/layout/IconCircleLabelList"/>
    <dgm:cxn modelId="{3A8F6006-1F15-4105-8178-87E79458FE40}" type="presParOf" srcId="{0D998771-4537-47D3-8F9A-A68026F06659}" destId="{F82854F8-6812-44E6-A24A-4AFA7FE72CCC}" srcOrd="3" destOrd="0" presId="urn:microsoft.com/office/officeart/2018/5/layout/IconCircleLabelList"/>
    <dgm:cxn modelId="{99E08D8E-32A8-440E-827E-A2524E422A21}" type="presParOf" srcId="{0D998771-4537-47D3-8F9A-A68026F06659}" destId="{A5C72F25-DF00-487C-AE2E-4637B8FBD407}" srcOrd="4" destOrd="0" presId="urn:microsoft.com/office/officeart/2018/5/layout/IconCircleLabelList"/>
    <dgm:cxn modelId="{9DDE37D9-DBC8-459C-B6FF-062BCB7BE2FC}" type="presParOf" srcId="{A5C72F25-DF00-487C-AE2E-4637B8FBD407}" destId="{BD45F048-62B8-41E3-B0ED-DFFE09099D01}" srcOrd="0" destOrd="0" presId="urn:microsoft.com/office/officeart/2018/5/layout/IconCircleLabelList"/>
    <dgm:cxn modelId="{799C34F9-E834-487E-A010-584D8F299A06}" type="presParOf" srcId="{A5C72F25-DF00-487C-AE2E-4637B8FBD407}" destId="{454EC41A-EDD6-46CA-A273-1847A3938E51}" srcOrd="1" destOrd="0" presId="urn:microsoft.com/office/officeart/2018/5/layout/IconCircleLabelList"/>
    <dgm:cxn modelId="{8492811C-7044-4A31-9BFF-DB11796F4FD5}" type="presParOf" srcId="{A5C72F25-DF00-487C-AE2E-4637B8FBD407}" destId="{77B16598-5D46-4DD5-B197-A5399BE0284A}" srcOrd="2" destOrd="0" presId="urn:microsoft.com/office/officeart/2018/5/layout/IconCircleLabelList"/>
    <dgm:cxn modelId="{5315A929-5125-4E55-BE6F-7C628C311386}" type="presParOf" srcId="{A5C72F25-DF00-487C-AE2E-4637B8FBD407}" destId="{95B5D9ED-6143-4503-B39C-E2F00666528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B541F-0E28-499A-8853-CEB154C8C668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B414C1D-354B-46DB-AFE1-2E15CD2D3D9F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It is a mistake to reduce well-being to private feeling </a:t>
          </a:r>
          <a:endParaRPr lang="en-US" sz="2000" kern="1200"/>
        </a:p>
      </dsp:txBody>
      <dsp:txXfrm>
        <a:off x="1228411" y="621955"/>
        <a:ext cx="1919362" cy="1919362"/>
      </dsp:txXfrm>
    </dsp:sp>
    <dsp:sp modelId="{671049B1-59C6-48C9-9812-5CE352A2A0B2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It is also a mistake to treat “the system” as a mysterious super-agent </a:t>
          </a:r>
          <a:endParaRPr lang="en-US" sz="2000" kern="1200"/>
        </a:p>
      </dsp:txBody>
      <dsp:txXfrm>
        <a:off x="3519058" y="621955"/>
        <a:ext cx="1919362" cy="1919362"/>
      </dsp:txXfrm>
    </dsp:sp>
    <dsp:sp modelId="{0215F3C0-291F-4E95-AD43-13BECDCDBD37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We need a </a:t>
          </a:r>
          <a:r>
            <a:rPr lang="en-US" sz="2000" b="1" i="0" kern="1200" baseline="0"/>
            <a:t>relational view</a:t>
          </a:r>
          <a:r>
            <a:rPr lang="en-US" sz="2000" b="0" i="0" kern="1200" baseline="0"/>
            <a:t> </a:t>
          </a:r>
          <a:endParaRPr lang="en-US" sz="2000" kern="1200"/>
        </a:p>
      </dsp:txBody>
      <dsp:txXfrm>
        <a:off x="1228411" y="2912601"/>
        <a:ext cx="1919362" cy="1919362"/>
      </dsp:txXfrm>
    </dsp:sp>
    <dsp:sp modelId="{AF4A80B6-A75A-4A82-989D-8312AC5CCA18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Persons live through relationships, institutions, and environments </a:t>
          </a:r>
          <a:endParaRPr lang="en-US" sz="2000" kern="1200"/>
        </a:p>
      </dsp:txBody>
      <dsp:txXfrm>
        <a:off x="3519058" y="2912601"/>
        <a:ext cx="1919362" cy="19193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50A5F4-D326-4578-8BF5-8F8B23471DED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5C0677-4C49-42CA-B9D2-95FA05EB854D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92445-8F33-4F5F-B89A-8C0A45E452AE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i="0" kern="1200" baseline="0"/>
            <a:t>Economy</a:t>
          </a:r>
          <a:r>
            <a:rPr lang="en-US" sz="1300" b="0" i="0" kern="1200" baseline="0"/>
            <a:t>: judge success by dignity, fairness, sustainability, not output alone </a:t>
          </a:r>
          <a:endParaRPr lang="en-US" sz="1300" kern="1200"/>
        </a:p>
      </dsp:txBody>
      <dsp:txXfrm>
        <a:off x="93445" y="3018902"/>
        <a:ext cx="3206250" cy="720000"/>
      </dsp:txXfrm>
    </dsp:sp>
    <dsp:sp modelId="{3E926C0B-CDCB-4EF6-9227-16070336D277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3FDD86-6B84-4194-95E3-98D882693177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61917-7559-4794-B49D-29825AB85EC5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i="0" kern="1200" baseline="0"/>
            <a:t>Education</a:t>
          </a:r>
          <a:r>
            <a:rPr lang="en-US" sz="1300" b="0" i="0" kern="1200" baseline="0"/>
            <a:t>: move from performance-only models toward flourishing, relation, and humane institutions </a:t>
          </a:r>
          <a:endParaRPr lang="en-US" sz="1300" kern="1200"/>
        </a:p>
      </dsp:txBody>
      <dsp:txXfrm>
        <a:off x="3860789" y="3018902"/>
        <a:ext cx="3206250" cy="720000"/>
      </dsp:txXfrm>
    </dsp:sp>
    <dsp:sp modelId="{BD45F048-62B8-41E3-B0ED-DFFE09099D01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EC41A-EDD6-46CA-A273-1847A3938E51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5D9ED-6143-4503-B39C-E2F00666528D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i="0" kern="1200" baseline="0"/>
            <a:t>Environment</a:t>
          </a:r>
          <a:r>
            <a:rPr lang="en-US" sz="1300" b="0" i="0" kern="1200" baseline="0"/>
            <a:t>: treat ecological integrity as integral to well-being, not as an externality </a:t>
          </a:r>
          <a:endParaRPr lang="en-US" sz="13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19T18:03:49.653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0 2393 6553,'1'-4'0,"1"1"0,-1 0 0,1 0 0,-1 0 0,1 0 0,0 0 0,0 0 0,1 0 0,-1 1 0,0-1 0,6-3 0,1-3 0,286-292 0,3-3 0,94-75 0,-169 201 0,-214 170 0,224-158 200,-201 147 151,41-17 1,16-11-481,314-160-269,-90 50 181,-17 1 137,60-33 1,-290 147 360,66-55 1,-76 55-124,-47 33 43,-1 2-161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19T18:03:54.074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2830 1716 6553,'-4'-1'43,"0"0"-1,0-1 0,1 1 0,-1-1 0,1 0 0,-1 0 0,1 0 1,0 0-1,-1-1 0,1 1 0,-4-5 0,-4-3-14,-145-97-156,-618-499-277,608 463 404,-24-20 1,-24 8 0,77 67-9,82 56 34,-53-43-1,89 61 668,-41-23-1,45 28-286,-1 0-1,0 1 1,0 1-1,-1 1 1,-20-5-1,-26-10 476,47 14-396,0 2 0,-23-6 0,-116-22 2253,107 22-1991,-48-19 0,-4-2-703,-97-11 961,165 32-778,18 6-208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19T18:03:58.579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3531 0 6553,'-5'1'132,"0"-1"-1,0 1 0,0 0 1,0 0-1,0 1 0,0-1 1,1 1-1,-1 0 0,1 0 0,-1 1 1,1-1-1,0 1 0,0 0 1,-5 5-1,-6 6 290,1 0 0,-16 22 0,5-6 397,-49 61 2397,-99 161 0,98-138-1443,-36 40 470,101-143-1918,0-1 1,0 0-1,-23 14 0,-3 4 499,12-10-659,0-1-1,-2-2 0,0 0 0,0-2 1,-31 11-1,17-7 51,-49 29-1,80-41-213,-22 15 0,-1-1 0,0-2 0,-1-1 0,-38 11 0,57-21 0,1-1 0,-1 2 0,1 0 0,1 1 0,-1 0 0,-10 10 0,4-4 0,-25 14 0,-83 35 0,-44 25 0,122-60 0,22-14 0,1 2 0,-45 34 0,-192 142 0,199-149 0,-74 40 0,115-72 0,-2 0 0,0-1 0,-51 12 0,52-18 0,1-2 0,-1-1 0,-39-3 0,8 0 0,-452 2 0,478 2 0,0 2 0,0 0 0,0 2 0,-38 13 0,28-8 0,-52 9 0,46-16 0,29-4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19T18:04:02.687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205 0 6553,'2'42'1320,"1"0"-1,2-1 1,13 53-1,44 117 1845,-53-179-2656,77 210 2658,-21-58-1275,-57-160-1529,-2 1 0,-1 1 1,-1-1-1,1 40 0,-9 104 1710,2-126-1940,0-10-132,-1 0 0,-2 1 0,-1-1 0,-2-1 0,-1 0 0,-15 33 0,1-8 0,-125 339 0,145-384 0,0-1 0,0 21 0,2-23 0,0 0 0,0 0 0,0-1 0,-1 1 0,-1 0 0,-3 8 0,-17 33 0,2 1 0,2 1 0,2 0 0,3 1 0,2 1 0,-6 65 0,12-75 0,-3 0 0,-1-1 0,-17 45 0,5-17 0,-3 8 0,23-66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19T18:04:07.804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1 0 6553,'1'2'83,"0"0"-1,0 0 1,0-1-1,1 1 1,-1-1-1,1 1 1,-1-1-1,1 0 1,-1 1-1,1-1 1,0 0-1,-1 0 1,4 1-1,2 3 229,39 25 736,2-1 0,0-3 0,2-1 0,57 18 0,-77-33-339,0-2 0,58 7 0,24 6 1310,290 72 3924,-251-60-4705,18 19-1237,-56-15 0,-44-17 0,186 59 0,43 8 0,-75-25 0,-80-21 0,223 31 0,-190-39 0,21 3 0,-145-29 0,144 27 0,-169-28 0,1 2 0,-1 1 0,-1 1 0,50 27 0,-68-31 0,0 0 0,-1 0 0,0 0 0,0 1 0,-1 0 0,7 10 0,-7-10 0,-1 0 0,1-1 0,0 1 0,1-1 0,-1 0 0,1-1 0,10 7 0,1-1 0,0 1 0,25 22 0,-2-1 0,-32-25 0,-1-1 0,0 2 0,-1-1 0,11 15 0,-9-11 0,0 0 0,11 10 0,15 11 0,46 41 0,56 49 0,-93-79 0,-33-33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02C2EB-EE72-49FE-BC37-F403FDA679A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70A440-7A69-483D-8411-EC7A6FF91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505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Wellbeing-Economy-Policy-Design-Guide_Mar17_FINAL-1.pdf — contrasts old economic policy with wellbeing policy; collective wellbeing is the ultimate indicator of progress.
- WB Ch8 v4.docx — critiques individualistic understandings of well-being and argues that structural features of society matter.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WB Ch8 v4.docx — argues that relationships and community are constitutively important for well-being and that the concept is not individualistic per se.
- Wellbeing-Economy-Policy-Design-Guide_Mar17_FINAL-1.pdf — frames the economy as one aspect of society, itself part of the environment.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Wellbeing-Economy-Policy-Design-Guide_Mar17_FINAL-1.pdf — the guide says the goal of policy shifts from promoting economic growth to promoting the wellbeing of people and planet; policy should foster activities and behaviours important for wellbeing.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Wellbeing-Economy-Policy-Design-Guide_Mar17_FINAL-1.pdf — GDP fails to account for positive and negative effects of production and development; the movement beyond GDP shifts focus from means to ends.
- The Easterlin point is presented in simplified teaching form here: more aggregate output does not straightforwardly equal more wellbeing.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Wellbeing-Economy-Policy-Design-Guide_Mar17_FINAL-1.pdf — wellbeing measurement should use qualitative and quantitative methods, prioritise outcomes over inputs, and avoid encouraging actions that improve the indicator at the expense of wider outcomes.
- Asset on this slide: cropped table image from the uploaded PDF, page on Wales and indicator design principles.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Wellbeing-Economy-Policy-Design-Guide_Mar17_FINAL-1.pdf — participation is presented as central to wellbeing policy design; the Germany consultation involved 15,750 participants, over 200 events, and identified priorities including health, education, equality, security, social cohesion, and peace.
- Asset on this slide: cropped diagram from the uploaded PDF page on Germany’s “What Matters to Us” consultation.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WB Ch8 v4.docx — relationships and community are partly constitutive of being well; the concept of well-being is not individualistic per se and individualistic deployments ignore structural and cultural features of society.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WB Ch8 v4.docx — silver bullets do not reconfigure general socio-economic structures; the chapter distinguishes reform from transformation and uses schooling as an example of how systemic assumptions persist beneath piecemeal wellbeing interventions.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Wellbeing-Economy-Policy-Design-Guide_Mar17_FINAL-1.pdf — a wellbeing economy is organised around dignity, nature, connection, fairness, and participation; the guide links growth-centred systems to insecurity, anger, despair, loneliness, social unrest, and distrust.
- WB Ch8 v4.docx — marketised and instrumentalised social systems generate degraded work, weakened relationships, and forms of ill-being that peace analysis should take seriously.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Summary slide based on the uploaded readings: WB Ch8 v4.docx and Wellbeing-Economy-Policy-Design-Guide_Mar17_FINAL-1.pdf.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E3783-81CD-263F-E5DC-D261B3AC49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E17720-F1D1-D226-B87E-D333B0BF3D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DBE65-DF4E-C617-062D-B9D2EAE08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05D8-16B5-496B-4B5E-C351A7E68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24451-B2B3-CDE4-19F4-D1D697496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166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804FF-C7E5-2769-0BEA-86B20068A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36E0C-8077-D89F-274D-9347FB8645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22643-110F-B35B-A146-8A156D4CC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5366AC-05E7-2C02-752A-93731C525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9D566-780C-477A-7BFB-AF57ED92C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378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FAD24-F374-FB81-E6DA-392BB859F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393F76-F603-17B1-7540-D9AF0B78A5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8685C-F5B1-0BCF-449A-2F67D8FFD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45CC4-1B5A-CA66-A6BD-2AEF40741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20C88-B486-0BE3-D075-5CFF088B6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01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99D7-7E30-94E1-1F6E-2B5838848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17ABC-E04A-7E21-E072-F26F5881B5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643512-58EC-9160-A82F-B324BD7AD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83A2E9-13B4-3DCF-A09D-196D72D01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EC5E68-1054-EB08-2D73-FC531E6DD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D62FC7-7926-C50B-8A6B-43B645E73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924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44A58-BD62-B7DA-8C6E-C5DE1525E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249199-A9E8-4168-6E5B-840AF5FBC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5B2117-9826-DE60-0C66-9082825D7A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84F520-9AE4-6282-7F38-7D3AB005DB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52C87A-259C-E85A-584B-3CF68E62F8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262705-F704-C097-F650-D5F74CEC5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ADDCCF-6182-9F1C-239D-72CAFE3B3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2D044A-9959-8CF2-CCE6-AC814B0F2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87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8D413-609B-EC1D-B5F0-6E919E9CC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3420E3-94C9-F726-9C1E-1E3699348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16C925-3F42-0097-FAEB-14959A597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4A2798-A709-9266-98E2-0D9734989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048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A8BE1A-C53B-7E4E-1ABB-4D9C9F928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4F365-202D-F9A2-4A86-57E20FFFD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A0E469-8AD7-5512-254B-C5D3FC7EE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450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8591D-310B-0993-D96E-92FED3D87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A027B-57AE-2FC7-1502-BFEEF10F0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B4856F-8E41-8410-4340-768C619445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6F4961-2E05-7565-8485-F1A77E263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B74DBC-2A5C-E4B9-6CFA-6FE468EE7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CED238-7262-73DB-1127-3EE5E1F1B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30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CAF29-A31F-362A-C5C7-7B30FB816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8AA4BC-C6AF-F8E7-1A33-E298FA93F7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89883C-E058-D35E-09B9-E49CBFE6EB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53D1C1-C681-FFA3-BAB2-B2F40002A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126C3-C401-C63D-1446-1C6BEFA38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FBDB5F-2E08-9152-A64E-3A9C08ADF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02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10191-95FC-029E-0650-4E13EAB4F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9FF0C5-8123-8179-4301-F6A5986A99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A2283-94BE-B5C6-0631-26E80E789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BE6A3-B6AB-496F-E651-DA6759779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93AA0-779D-1C1F-6A14-90F38869F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612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CFACA0-9945-92FD-7A90-F08A26E05C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42E48-6F3B-E756-C942-8B0C054276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42C4B-666C-DE42-29A6-0BE673594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B38F70-9EAE-3921-A337-B37178B0A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0D1BC1-AB13-4C3D-6171-1DFB1518D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7154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61915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2141BC-9FD9-43A7-19EA-F2EFE7BA9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6296E-3A4C-6B5F-1745-45DE0F02EF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4307CA-4D60-9870-2E14-E5B354F040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FFB990-937A-47B9-91BD-EB4F08E0CF5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180D17-A32E-E2E8-9B12-ED894A5016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DF2A-7F69-612C-FF2C-F7F2A5DE40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B9CC56-8B5C-4EDA-A7F3-3D28604F7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740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customXml" Target="../ink/ink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C502B-EDDA-396F-C7D4-C3EB1474A1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2778202"/>
          </a:xfrm>
        </p:spPr>
        <p:txBody>
          <a:bodyPr anchor="b">
            <a:normAutofit/>
          </a:bodyPr>
          <a:lstStyle/>
          <a:p>
            <a:br>
              <a:rPr lang="en-GB" sz="6600" b="1" dirty="0"/>
            </a:br>
            <a:r>
              <a:rPr lang="en-GB" sz="4400" b="1" dirty="0"/>
              <a:t>Personal vs Structural: </a:t>
            </a:r>
            <a:br>
              <a:rPr lang="en-GB" sz="4400" b="1" dirty="0"/>
            </a:br>
            <a:r>
              <a:rPr lang="en-GB" sz="4400" b="1" dirty="0"/>
              <a:t>Well-Being, Public Policy &amp; Peace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B0F93-CE31-A25B-DF20-53232DC11D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175241"/>
            <a:ext cx="10512552" cy="1934715"/>
          </a:xfrm>
        </p:spPr>
        <p:txBody>
          <a:bodyPr>
            <a:noAutofit/>
          </a:bodyPr>
          <a:lstStyle/>
          <a:p>
            <a:r>
              <a:rPr lang="en-GB" sz="3600" dirty="0"/>
              <a:t>MAPS Seminar</a:t>
            </a:r>
          </a:p>
          <a:p>
            <a:r>
              <a:rPr lang="en-GB" sz="3600" dirty="0"/>
              <a:t>20</a:t>
            </a:r>
            <a:r>
              <a:rPr lang="en-GB" sz="3600" baseline="30000" dirty="0"/>
              <a:t>th</a:t>
            </a:r>
            <a:r>
              <a:rPr lang="en-GB" sz="3600" dirty="0"/>
              <a:t> April 2026</a:t>
            </a:r>
          </a:p>
          <a:p>
            <a:r>
              <a:rPr lang="en-GB" sz="3600" dirty="0"/>
              <a:t>Scherto Gill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350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4A8E8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64592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1051560" y="164591"/>
            <a:ext cx="8046720" cy="1005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The central claim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717804" y="1417320"/>
            <a:ext cx="4983480" cy="4160520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60120" y="1417320"/>
            <a:ext cx="4434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73C3C"/>
                </a:solidFill>
              </a:rPr>
              <a:t>Well-being is lived personally, but shaped structurally.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969264" y="2240280"/>
            <a:ext cx="4343400" cy="2331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Personal distress often has relational, institutional, and economic causes.</a:t>
            </a:r>
            <a:endParaRPr lang="en-US" sz="1900" dirty="0"/>
          </a:p>
          <a:p>
            <a:pPr>
              <a:buSzPct val="100000"/>
            </a:pPr>
            <a:endParaRPr lang="en-US" sz="1900" dirty="0">
              <a:solidFill>
                <a:srgbClr val="173C3C"/>
              </a:solidFill>
            </a:endParaRPr>
          </a:p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Public policy matters because policy shapes the conditions of shared life.</a:t>
            </a:r>
          </a:p>
          <a:p>
            <a:pPr>
              <a:buSzPct val="100000"/>
            </a:pPr>
            <a:endParaRPr lang="en-US" sz="1900" dirty="0"/>
          </a:p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Peace is not only the absence of violence; it also depends on dignity, fairness, participation, and security.</a:t>
            </a:r>
            <a:endParaRPr lang="en-US" sz="1900" dirty="0"/>
          </a:p>
        </p:txBody>
      </p:sp>
      <p:sp>
        <p:nvSpPr>
          <p:cNvPr id="12" name="Shape 10"/>
          <p:cNvSpPr/>
          <p:nvPr/>
        </p:nvSpPr>
        <p:spPr>
          <a:xfrm>
            <a:off x="6309360" y="1645920"/>
            <a:ext cx="1691640" cy="1051560"/>
          </a:xfrm>
          <a:prstGeom prst="roundRect">
            <a:avLst>
              <a:gd name="adj" fmla="val 12174"/>
            </a:avLst>
          </a:prstGeom>
          <a:solidFill>
            <a:srgbClr val="E9F0DA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46520" y="1856232"/>
            <a:ext cx="1417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C3C"/>
                </a:solidFill>
              </a:rPr>
              <a:t>Lived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173C3C"/>
                </a:solidFill>
              </a:rPr>
              <a:t>experience</a:t>
            </a:r>
            <a:endParaRPr lang="en-US" sz="1800" dirty="0"/>
          </a:p>
        </p:txBody>
      </p:sp>
      <p:sp>
        <p:nvSpPr>
          <p:cNvPr id="14" name="Shape 12"/>
          <p:cNvSpPr/>
          <p:nvPr/>
        </p:nvSpPr>
        <p:spPr>
          <a:xfrm>
            <a:off x="8458200" y="1645920"/>
            <a:ext cx="1691640" cy="1051560"/>
          </a:xfrm>
          <a:prstGeom prst="roundRect">
            <a:avLst>
              <a:gd name="adj" fmla="val 12174"/>
            </a:avLst>
          </a:prstGeom>
          <a:solidFill>
            <a:srgbClr val="DDEFEA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595360" y="1856232"/>
            <a:ext cx="1417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C3C"/>
                </a:solidFill>
              </a:rPr>
              <a:t>Structural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173C3C"/>
                </a:solidFill>
              </a:rPr>
              <a:t>conditions</a:t>
            </a:r>
            <a:endParaRPr lang="en-US" sz="1800" dirty="0"/>
          </a:p>
        </p:txBody>
      </p:sp>
      <p:sp>
        <p:nvSpPr>
          <p:cNvPr id="16" name="Shape 14"/>
          <p:cNvSpPr/>
          <p:nvPr/>
        </p:nvSpPr>
        <p:spPr>
          <a:xfrm>
            <a:off x="6309360" y="3246120"/>
            <a:ext cx="1691640" cy="1051560"/>
          </a:xfrm>
          <a:prstGeom prst="roundRect">
            <a:avLst>
              <a:gd name="adj" fmla="val 12174"/>
            </a:avLst>
          </a:prstGeom>
          <a:solidFill>
            <a:srgbClr val="F3E9D1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46520" y="3456432"/>
            <a:ext cx="1417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C3C"/>
                </a:solidFill>
              </a:rPr>
              <a:t>Public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173C3C"/>
                </a:solidFill>
              </a:rPr>
              <a:t>policy</a:t>
            </a:r>
            <a:endParaRPr lang="en-US" sz="1800" dirty="0"/>
          </a:p>
        </p:txBody>
      </p:sp>
      <p:sp>
        <p:nvSpPr>
          <p:cNvPr id="18" name="Shape 16"/>
          <p:cNvSpPr/>
          <p:nvPr/>
        </p:nvSpPr>
        <p:spPr>
          <a:xfrm>
            <a:off x="8458200" y="3246120"/>
            <a:ext cx="1691640" cy="1051560"/>
          </a:xfrm>
          <a:prstGeom prst="roundRect">
            <a:avLst>
              <a:gd name="adj" fmla="val 12174"/>
            </a:avLst>
          </a:prstGeom>
          <a:solidFill>
            <a:srgbClr val="E9EAF6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595360" y="3456432"/>
            <a:ext cx="1417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C3C"/>
                </a:solidFill>
              </a:rPr>
              <a:t>Peace</a:t>
            </a:r>
            <a:endParaRPr lang="en-US" sz="1800" dirty="0"/>
          </a:p>
        </p:txBody>
      </p:sp>
      <p:sp>
        <p:nvSpPr>
          <p:cNvPr id="20" name="Shape 18"/>
          <p:cNvSpPr/>
          <p:nvPr/>
        </p:nvSpPr>
        <p:spPr>
          <a:xfrm>
            <a:off x="8001000" y="2176272"/>
            <a:ext cx="402336" cy="0"/>
          </a:xfrm>
          <a:prstGeom prst="line">
            <a:avLst/>
          </a:prstGeom>
          <a:noFill/>
          <a:ln w="2540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7150608" y="2697480"/>
            <a:ext cx="0" cy="438912"/>
          </a:xfrm>
          <a:prstGeom prst="line">
            <a:avLst/>
          </a:prstGeom>
          <a:noFill/>
          <a:ln w="2540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9308592" y="2697480"/>
            <a:ext cx="0" cy="438912"/>
          </a:xfrm>
          <a:prstGeom prst="line">
            <a:avLst/>
          </a:prstGeom>
          <a:noFill/>
          <a:ln w="2540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8001000" y="3767328"/>
            <a:ext cx="402336" cy="0"/>
          </a:xfrm>
          <a:prstGeom prst="line">
            <a:avLst/>
          </a:prstGeom>
          <a:noFill/>
          <a:ln w="2540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272784" y="4800600"/>
            <a:ext cx="535838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i="1" dirty="0">
                <a:solidFill>
                  <a:srgbClr val="5C6F70"/>
                </a:solidFill>
              </a:rPr>
              <a:t>The WEAll guide frames this as a shift from economic growth as the goal to collective wellbeing as the goal of policy.</a:t>
            </a:r>
            <a:endParaRPr lang="en-US" sz="15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4A8E8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64592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1051560" y="164591"/>
            <a:ext cx="8046720" cy="9692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Three definitions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768096" y="1234440"/>
            <a:ext cx="4846320" cy="5120640"/>
          </a:xfrm>
          <a:prstGeom prst="roundRect">
            <a:avLst>
              <a:gd name="adj" fmla="val 2642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05840" y="1572768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809A3C"/>
                </a:solidFill>
              </a:rPr>
              <a:t>Personal well-being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005840" y="1874520"/>
            <a:ext cx="41605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73C3C"/>
                </a:solidFill>
              </a:rPr>
              <a:t>How life is going for a person: meaning, dignity, security, belonging, and the quality of activities and relations.</a:t>
            </a:r>
            <a:endParaRPr lang="en-US" sz="1650" dirty="0"/>
          </a:p>
        </p:txBody>
      </p:sp>
      <p:sp>
        <p:nvSpPr>
          <p:cNvPr id="11" name="Shape 9"/>
          <p:cNvSpPr/>
          <p:nvPr/>
        </p:nvSpPr>
        <p:spPr>
          <a:xfrm>
            <a:off x="987552" y="2651760"/>
            <a:ext cx="4297680" cy="0"/>
          </a:xfrm>
          <a:prstGeom prst="line">
            <a:avLst/>
          </a:prstGeom>
          <a:noFill/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05840" y="3054096"/>
            <a:ext cx="253014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809A3C"/>
                </a:solidFill>
              </a:rPr>
              <a:t>Structural conditions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005840" y="3355848"/>
            <a:ext cx="41605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73C3C"/>
                </a:solidFill>
              </a:rPr>
              <a:t>The institutions, norms, distributions, and environments that shape what becomes possible.</a:t>
            </a:r>
            <a:endParaRPr lang="en-US" sz="1650" dirty="0"/>
          </a:p>
        </p:txBody>
      </p:sp>
      <p:sp>
        <p:nvSpPr>
          <p:cNvPr id="14" name="Shape 12"/>
          <p:cNvSpPr/>
          <p:nvPr/>
        </p:nvSpPr>
        <p:spPr>
          <a:xfrm>
            <a:off x="987552" y="4133088"/>
            <a:ext cx="4297680" cy="0"/>
          </a:xfrm>
          <a:prstGeom prst="line">
            <a:avLst/>
          </a:prstGeom>
          <a:noFill/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05840" y="4535424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809A3C"/>
                </a:solidFill>
              </a:rPr>
              <a:t>Public policy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1005840" y="4837176"/>
            <a:ext cx="41605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73C3C"/>
                </a:solidFill>
              </a:rPr>
              <a:t>The organised use of public authority to shape the conditions of shared life.</a:t>
            </a:r>
            <a:endParaRPr lang="en-US" sz="1650" dirty="0"/>
          </a:p>
        </p:txBody>
      </p:sp>
      <p:sp>
        <p:nvSpPr>
          <p:cNvPr id="17" name="Text 15"/>
          <p:cNvSpPr/>
          <p:nvPr/>
        </p:nvSpPr>
        <p:spPr>
          <a:xfrm>
            <a:off x="6400800" y="132588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09A3C"/>
                </a:solidFill>
              </a:rPr>
              <a:t>Nested view of well-being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8732520" y="2350008"/>
            <a:ext cx="0" cy="228600"/>
          </a:xfrm>
          <a:prstGeom prst="line">
            <a:avLst/>
          </a:prstGeom>
          <a:noFill/>
          <a:ln w="1905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732520" y="3145536"/>
            <a:ext cx="0" cy="228600"/>
          </a:xfrm>
          <a:prstGeom prst="line">
            <a:avLst/>
          </a:prstGeom>
          <a:noFill/>
          <a:ln w="1905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8732520" y="3941064"/>
            <a:ext cx="0" cy="228600"/>
          </a:xfrm>
          <a:prstGeom prst="line">
            <a:avLst/>
          </a:prstGeom>
          <a:noFill/>
          <a:ln w="1905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8732520" y="4736592"/>
            <a:ext cx="0" cy="228600"/>
          </a:xfrm>
          <a:prstGeom prst="line">
            <a:avLst/>
          </a:prstGeom>
          <a:noFill/>
          <a:ln w="1905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583680" y="1783080"/>
            <a:ext cx="4297680" cy="566928"/>
          </a:xfrm>
          <a:prstGeom prst="roundRect">
            <a:avLst>
              <a:gd name="adj" fmla="val 32258"/>
            </a:avLst>
          </a:prstGeom>
          <a:solidFill>
            <a:srgbClr val="E8F0D8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629400" y="1938528"/>
            <a:ext cx="4206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Ecology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6995160" y="2578608"/>
            <a:ext cx="3474720" cy="566928"/>
          </a:xfrm>
          <a:prstGeom prst="roundRect">
            <a:avLst>
              <a:gd name="adj" fmla="val 32258"/>
            </a:avLst>
          </a:prstGeom>
          <a:solidFill>
            <a:srgbClr val="DCEFEB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040880" y="2734056"/>
            <a:ext cx="33832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Political economy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7452360" y="3374136"/>
            <a:ext cx="2560320" cy="566928"/>
          </a:xfrm>
          <a:prstGeom prst="roundRect">
            <a:avLst>
              <a:gd name="adj" fmla="val 32258"/>
            </a:avLst>
          </a:prstGeom>
          <a:solidFill>
            <a:srgbClr val="F2EBD8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7498080" y="3529584"/>
            <a:ext cx="2468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Institutions</a:t>
            </a:r>
            <a:endParaRPr lang="en-US" sz="1600" dirty="0"/>
          </a:p>
        </p:txBody>
      </p:sp>
      <p:sp>
        <p:nvSpPr>
          <p:cNvPr id="28" name="Shape 26"/>
          <p:cNvSpPr/>
          <p:nvPr/>
        </p:nvSpPr>
        <p:spPr>
          <a:xfrm>
            <a:off x="7818120" y="4169664"/>
            <a:ext cx="1828800" cy="566928"/>
          </a:xfrm>
          <a:prstGeom prst="roundRect">
            <a:avLst>
              <a:gd name="adj" fmla="val 32258"/>
            </a:avLst>
          </a:prstGeom>
          <a:solidFill>
            <a:srgbClr val="E9EAF6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7863840" y="4325112"/>
            <a:ext cx="1737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Relationships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8247888" y="4965192"/>
            <a:ext cx="969264" cy="493776"/>
          </a:xfrm>
          <a:prstGeom prst="roundRect">
            <a:avLst>
              <a:gd name="adj" fmla="val 37037"/>
            </a:avLst>
          </a:prstGeom>
          <a:solidFill>
            <a:srgbClr val="FFFFFF"/>
          </a:solidFill>
          <a:ln w="12700">
            <a:solidFill>
              <a:srgbClr val="173C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8293608" y="5120640"/>
            <a:ext cx="8778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73C3C"/>
                </a:solidFill>
              </a:rPr>
              <a:t>Person</a:t>
            </a:r>
            <a:endParaRPr lang="en-US" sz="1500" dirty="0"/>
          </a:p>
        </p:txBody>
      </p:sp>
      <p:sp>
        <p:nvSpPr>
          <p:cNvPr id="32" name="Text 30"/>
          <p:cNvSpPr/>
          <p:nvPr/>
        </p:nvSpPr>
        <p:spPr>
          <a:xfrm>
            <a:off x="6355080" y="5806440"/>
            <a:ext cx="4709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50" i="1" dirty="0">
                <a:solidFill>
                  <a:srgbClr val="173C3C"/>
                </a:solidFill>
              </a:rPr>
              <a:t>The person is nested, not isolated: well-being is personal, relational, institutional, and ecological.</a:t>
            </a:r>
            <a:endParaRPr lang="en-US" sz="15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10B34C-D406-B463-AE89-29CB52E6B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>
                <a:solidFill>
                  <a:srgbClr val="FFFFFF"/>
                </a:solidFill>
              </a:rPr>
              <a:t>Why the personal/structural distinction matters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0AD248C-D5C4-3F80-EF90-D957097D15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15593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1706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809A3C"/>
          </a:solidFill>
          <a:ln w="12700">
            <a:solidFill>
              <a:srgbClr val="809A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59" y="164591"/>
            <a:ext cx="9823049" cy="10586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the argument leads to public policy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749808" y="1261872"/>
            <a:ext cx="10972800" cy="5349240"/>
          </a:xfrm>
          <a:prstGeom prst="roundRect">
            <a:avLst>
              <a:gd name="adj" fmla="val 2393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14399" y="1508760"/>
            <a:ext cx="6811973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dirty="0">
                <a:solidFill>
                  <a:srgbClr val="5C6F70"/>
                </a:solidFill>
              </a:rPr>
              <a:t>Policy always answers a hidden question: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914400" y="1847088"/>
            <a:ext cx="4297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73C3C"/>
                </a:solidFill>
              </a:rPr>
              <a:t>What is progress for?</a:t>
            </a:r>
            <a:endParaRPr lang="en-US" sz="2800" dirty="0"/>
          </a:p>
        </p:txBody>
      </p:sp>
      <p:sp>
        <p:nvSpPr>
          <p:cNvPr id="11" name="Shape 9"/>
          <p:cNvSpPr/>
          <p:nvPr/>
        </p:nvSpPr>
        <p:spPr>
          <a:xfrm>
            <a:off x="914400" y="2697480"/>
            <a:ext cx="4526280" cy="2651760"/>
          </a:xfrm>
          <a:prstGeom prst="roundRect">
            <a:avLst>
              <a:gd name="adj" fmla="val 4828"/>
            </a:avLst>
          </a:prstGeom>
          <a:solidFill>
            <a:srgbClr val="FCF7F1"/>
          </a:solidFill>
          <a:ln w="12700">
            <a:solidFill>
              <a:srgbClr val="F3E9D1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446520" y="2697480"/>
            <a:ext cx="4526280" cy="2651760"/>
          </a:xfrm>
          <a:prstGeom prst="roundRect">
            <a:avLst>
              <a:gd name="adj" fmla="val 4828"/>
            </a:avLst>
          </a:prstGeom>
          <a:solidFill>
            <a:srgbClr val="F3FBFA"/>
          </a:solidFill>
          <a:ln w="12700">
            <a:solidFill>
              <a:srgbClr val="DDEFEA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70431" y="2944368"/>
            <a:ext cx="3585675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D97A5A"/>
                </a:solidFill>
              </a:rPr>
              <a:t>Growth-centred policy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1143000" y="3383280"/>
            <a:ext cx="3794760" cy="134214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Output and GDP dominate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Policy fixes “market failures”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Social and ecological harms appear as side effects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6702552" y="2944368"/>
            <a:ext cx="41056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4A8E8A"/>
                </a:solidFill>
              </a:rPr>
              <a:t>Well-being-centred policy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6656832" y="3614642"/>
            <a:ext cx="3886200" cy="132311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People and planet become the end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Government fosters what supports collective wellbeing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The economy is judged by dignity, fairness, participation, and sustainability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932688" y="5623560"/>
            <a:ext cx="9875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173C3C"/>
                </a:solidFill>
              </a:rPr>
              <a:t>The WEAll guide defines economic policy as intervention aimed at societal goals, then changes the goal itself.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4A8E8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59" y="164592"/>
            <a:ext cx="9325959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Growth is not the same as flourishing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656527" y="1036525"/>
            <a:ext cx="10972800" cy="5394960"/>
          </a:xfrm>
          <a:prstGeom prst="roundRect">
            <a:avLst>
              <a:gd name="adj" fmla="val 2373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914400" y="1417320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809A3C"/>
                </a:solidFill>
              </a:rPr>
              <a:t>Three claims: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932688" y="1874520"/>
            <a:ext cx="384048" cy="384048"/>
          </a:xfrm>
          <a:prstGeom prst="ellipse">
            <a:avLst/>
          </a:prstGeom>
          <a:solidFill>
            <a:srgbClr val="DDEFE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42416" y="1933956"/>
            <a:ext cx="16459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4A8E8A"/>
                </a:solidFill>
              </a:rPr>
              <a:t>1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444752" y="1828800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173C3C"/>
                </a:solidFill>
              </a:rPr>
              <a:t>Money matters</a:t>
            </a:r>
            <a:endParaRPr lang="en-US" sz="2100" dirty="0"/>
          </a:p>
        </p:txBody>
      </p:sp>
      <p:sp>
        <p:nvSpPr>
          <p:cNvPr id="13" name="Text 11"/>
          <p:cNvSpPr/>
          <p:nvPr/>
        </p:nvSpPr>
        <p:spPr>
          <a:xfrm>
            <a:off x="1444752" y="2139696"/>
            <a:ext cx="42976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5C6F70"/>
                </a:solidFill>
              </a:rPr>
              <a:t>Especially when basic needs are unmet.</a:t>
            </a:r>
            <a:endParaRPr lang="en-US" sz="1650" dirty="0"/>
          </a:p>
        </p:txBody>
      </p:sp>
      <p:sp>
        <p:nvSpPr>
          <p:cNvPr id="14" name="Shape 12"/>
          <p:cNvSpPr/>
          <p:nvPr/>
        </p:nvSpPr>
        <p:spPr>
          <a:xfrm>
            <a:off x="932688" y="3108960"/>
            <a:ext cx="384048" cy="384048"/>
          </a:xfrm>
          <a:prstGeom prst="ellipse">
            <a:avLst/>
          </a:prstGeom>
          <a:solidFill>
            <a:srgbClr val="DDEFE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42416" y="3168396"/>
            <a:ext cx="16459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4A8E8A"/>
                </a:solidFill>
              </a:rPr>
              <a:t>2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444752" y="3063240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173C3C"/>
                </a:solidFill>
              </a:rPr>
              <a:t>GDP measures output</a:t>
            </a:r>
            <a:endParaRPr lang="en-US" sz="2100" dirty="0"/>
          </a:p>
        </p:txBody>
      </p:sp>
      <p:sp>
        <p:nvSpPr>
          <p:cNvPr id="17" name="Text 15"/>
          <p:cNvSpPr/>
          <p:nvPr/>
        </p:nvSpPr>
        <p:spPr>
          <a:xfrm>
            <a:off x="1444752" y="3374136"/>
            <a:ext cx="42976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5C6F70"/>
                </a:solidFill>
              </a:rPr>
              <a:t>It does not tell us whether life is going well.</a:t>
            </a:r>
            <a:endParaRPr lang="en-US" sz="1650" dirty="0"/>
          </a:p>
        </p:txBody>
      </p:sp>
      <p:sp>
        <p:nvSpPr>
          <p:cNvPr id="18" name="Shape 16"/>
          <p:cNvSpPr/>
          <p:nvPr/>
        </p:nvSpPr>
        <p:spPr>
          <a:xfrm>
            <a:off x="932688" y="4343400"/>
            <a:ext cx="384048" cy="384048"/>
          </a:xfrm>
          <a:prstGeom prst="ellipse">
            <a:avLst/>
          </a:prstGeom>
          <a:solidFill>
            <a:srgbClr val="DDEFE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042416" y="4402836"/>
            <a:ext cx="16459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4A8E8A"/>
                </a:solidFill>
              </a:rPr>
              <a:t>3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1444752" y="4297680"/>
            <a:ext cx="3826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173C3C"/>
                </a:solidFill>
              </a:rPr>
              <a:t>Growth cannot be the final aim</a:t>
            </a:r>
            <a:endParaRPr lang="en-US" sz="2100" dirty="0"/>
          </a:p>
        </p:txBody>
      </p:sp>
      <p:sp>
        <p:nvSpPr>
          <p:cNvPr id="21" name="Text 19"/>
          <p:cNvSpPr/>
          <p:nvPr/>
        </p:nvSpPr>
        <p:spPr>
          <a:xfrm>
            <a:off x="1444752" y="4725178"/>
            <a:ext cx="4297680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dirty="0">
                <a:solidFill>
                  <a:srgbClr val="C00000"/>
                </a:solidFill>
              </a:rPr>
              <a:t>Easterlin problem: </a:t>
            </a:r>
            <a:r>
              <a:rPr lang="en-US" sz="1650" dirty="0">
                <a:solidFill>
                  <a:srgbClr val="5C6F70"/>
                </a:solidFill>
              </a:rPr>
              <a:t>Beyond a point, more aggregate output does not straightforwardly equal more well-being.</a:t>
            </a:r>
            <a:endParaRPr lang="en-US" sz="1650" dirty="0"/>
          </a:p>
        </p:txBody>
      </p:sp>
      <p:sp>
        <p:nvSpPr>
          <p:cNvPr id="23" name="Text 21"/>
          <p:cNvSpPr/>
          <p:nvPr/>
        </p:nvSpPr>
        <p:spPr>
          <a:xfrm>
            <a:off x="6449568" y="1687068"/>
            <a:ext cx="4297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73C3C"/>
                </a:solidFill>
              </a:rPr>
              <a:t>GDP  ≠  flourishing</a:t>
            </a:r>
            <a:endParaRPr lang="en-US" sz="3000" dirty="0"/>
          </a:p>
        </p:txBody>
      </p:sp>
      <p:sp>
        <p:nvSpPr>
          <p:cNvPr id="24" name="Text 22"/>
          <p:cNvSpPr/>
          <p:nvPr/>
        </p:nvSpPr>
        <p:spPr>
          <a:xfrm>
            <a:off x="6812280" y="2578608"/>
            <a:ext cx="1051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D97A5A"/>
                </a:solidFill>
              </a:rPr>
              <a:t>means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8927858" y="2546604"/>
            <a:ext cx="1051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4A8E8A"/>
                </a:solidFill>
              </a:rPr>
              <a:t>ends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7882128" y="2258568"/>
            <a:ext cx="16916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6537960" y="3200400"/>
            <a:ext cx="1783080" cy="384048"/>
          </a:xfrm>
          <a:prstGeom prst="roundRect">
            <a:avLst>
              <a:gd name="adj" fmla="val 42857"/>
            </a:avLst>
          </a:prstGeom>
          <a:solidFill>
            <a:srgbClr val="EEF5E1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611112" y="3291840"/>
            <a:ext cx="16459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73C3C"/>
                </a:solidFill>
              </a:rPr>
              <a:t>dignity</a:t>
            </a:r>
            <a:endParaRPr lang="en-US" sz="1350" dirty="0"/>
          </a:p>
        </p:txBody>
      </p:sp>
      <p:sp>
        <p:nvSpPr>
          <p:cNvPr id="29" name="Shape 27"/>
          <p:cNvSpPr/>
          <p:nvPr/>
        </p:nvSpPr>
        <p:spPr>
          <a:xfrm>
            <a:off x="8549640" y="3200400"/>
            <a:ext cx="1783080" cy="384048"/>
          </a:xfrm>
          <a:prstGeom prst="roundRect">
            <a:avLst>
              <a:gd name="adj" fmla="val 42857"/>
            </a:avLst>
          </a:prstGeom>
          <a:solidFill>
            <a:srgbClr val="F1F5FC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8622792" y="3291840"/>
            <a:ext cx="16459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73C3C"/>
                </a:solidFill>
              </a:rPr>
              <a:t>fairness</a:t>
            </a:r>
            <a:endParaRPr lang="en-US" sz="1350" dirty="0"/>
          </a:p>
        </p:txBody>
      </p:sp>
      <p:sp>
        <p:nvSpPr>
          <p:cNvPr id="31" name="Shape 29"/>
          <p:cNvSpPr/>
          <p:nvPr/>
        </p:nvSpPr>
        <p:spPr>
          <a:xfrm>
            <a:off x="6537960" y="3858768"/>
            <a:ext cx="1783080" cy="384048"/>
          </a:xfrm>
          <a:prstGeom prst="roundRect">
            <a:avLst>
              <a:gd name="adj" fmla="val 42857"/>
            </a:avLst>
          </a:prstGeom>
          <a:solidFill>
            <a:srgbClr val="EEF5E1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611112" y="3950208"/>
            <a:ext cx="16459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73C3C"/>
                </a:solidFill>
              </a:rPr>
              <a:t>connection</a:t>
            </a:r>
            <a:endParaRPr lang="en-US" sz="1350" dirty="0"/>
          </a:p>
        </p:txBody>
      </p:sp>
      <p:sp>
        <p:nvSpPr>
          <p:cNvPr id="33" name="Shape 31"/>
          <p:cNvSpPr/>
          <p:nvPr/>
        </p:nvSpPr>
        <p:spPr>
          <a:xfrm>
            <a:off x="8549640" y="3858768"/>
            <a:ext cx="1783080" cy="384048"/>
          </a:xfrm>
          <a:prstGeom prst="roundRect">
            <a:avLst>
              <a:gd name="adj" fmla="val 42857"/>
            </a:avLst>
          </a:prstGeom>
          <a:solidFill>
            <a:srgbClr val="F1F5FC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8622792" y="3950208"/>
            <a:ext cx="16459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73C3C"/>
                </a:solidFill>
              </a:rPr>
              <a:t>participation</a:t>
            </a:r>
            <a:endParaRPr lang="en-US" sz="1350" dirty="0"/>
          </a:p>
        </p:txBody>
      </p:sp>
      <p:sp>
        <p:nvSpPr>
          <p:cNvPr id="35" name="Shape 33"/>
          <p:cNvSpPr/>
          <p:nvPr/>
        </p:nvSpPr>
        <p:spPr>
          <a:xfrm>
            <a:off x="6949440" y="4547821"/>
            <a:ext cx="2743200" cy="384048"/>
          </a:xfrm>
          <a:prstGeom prst="roundRect">
            <a:avLst>
              <a:gd name="adj" fmla="val 42857"/>
            </a:avLst>
          </a:prstGeom>
          <a:solidFill>
            <a:srgbClr val="EEF5E1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7022592" y="4657549"/>
            <a:ext cx="259689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73C3C"/>
                </a:solidFill>
              </a:rPr>
              <a:t>ecological security</a:t>
            </a:r>
            <a:endParaRPr lang="en-US" sz="1350" dirty="0"/>
          </a:p>
        </p:txBody>
      </p:sp>
      <p:sp>
        <p:nvSpPr>
          <p:cNvPr id="37" name="Text 35"/>
          <p:cNvSpPr/>
          <p:nvPr/>
        </p:nvSpPr>
        <p:spPr>
          <a:xfrm>
            <a:off x="6492240" y="5166360"/>
            <a:ext cx="4389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50" i="1" dirty="0">
                <a:solidFill>
                  <a:srgbClr val="173C3C"/>
                </a:solidFill>
              </a:rPr>
              <a:t>These are better descriptions of what peace-relevant progress should look like.</a:t>
            </a:r>
            <a:endParaRPr lang="en-US" sz="1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809A3C"/>
          </a:solidFill>
          <a:ln w="12700">
            <a:solidFill>
              <a:srgbClr val="809A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60" y="164592"/>
            <a:ext cx="10149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Measuring well-being: necessary, but risky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749808" y="1225296"/>
            <a:ext cx="5486400" cy="5394960"/>
          </a:xfrm>
          <a:prstGeom prst="roundRect">
            <a:avLst>
              <a:gd name="adj" fmla="val 2373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14399" y="1426464"/>
            <a:ext cx="4587545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809A3C"/>
                </a:solidFill>
              </a:rPr>
              <a:t>What good measurement should do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914400" y="1810512"/>
            <a:ext cx="475488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buSzPct val="100000"/>
              <a:buChar char="•"/>
            </a:pPr>
            <a:r>
              <a:rPr lang="en-US" sz="1850" dirty="0">
                <a:solidFill>
                  <a:srgbClr val="173C3C"/>
                </a:solidFill>
              </a:rPr>
              <a:t>Track outcomes, not just inputs</a:t>
            </a:r>
            <a:endParaRPr lang="en-US" sz="1850" dirty="0"/>
          </a:p>
          <a:p>
            <a:pPr marL="177800" indent="-177800">
              <a:buSzPct val="100000"/>
              <a:buChar char="•"/>
            </a:pPr>
            <a:r>
              <a:rPr lang="en-US" sz="1850" dirty="0">
                <a:solidFill>
                  <a:srgbClr val="173C3C"/>
                </a:solidFill>
              </a:rPr>
              <a:t>Combine quantitative and qualitative evidence</a:t>
            </a:r>
            <a:endParaRPr lang="en-US" sz="1850" dirty="0"/>
          </a:p>
          <a:p>
            <a:pPr marL="177800" indent="-177800">
              <a:buSzPct val="100000"/>
              <a:buChar char="•"/>
            </a:pPr>
            <a:r>
              <a:rPr lang="en-US" sz="1850" dirty="0">
                <a:solidFill>
                  <a:srgbClr val="173C3C"/>
                </a:solidFill>
              </a:rPr>
              <a:t>Remain understandable to the public</a:t>
            </a:r>
            <a:endParaRPr lang="en-US" sz="1850" dirty="0"/>
          </a:p>
          <a:p>
            <a:pPr marL="177800" indent="-177800">
              <a:buSzPct val="100000"/>
              <a:buChar char="•"/>
            </a:pPr>
            <a:r>
              <a:rPr lang="en-US" sz="1850" dirty="0">
                <a:solidFill>
                  <a:srgbClr val="173C3C"/>
                </a:solidFill>
              </a:rPr>
              <a:t>Avoid gaming: do not improve the indicator at the expense of the wider outcome</a:t>
            </a:r>
            <a:endParaRPr lang="en-US" sz="1850" dirty="0"/>
          </a:p>
        </p:txBody>
      </p:sp>
      <p:sp>
        <p:nvSpPr>
          <p:cNvPr id="11" name="Shape 9"/>
          <p:cNvSpPr/>
          <p:nvPr/>
        </p:nvSpPr>
        <p:spPr>
          <a:xfrm>
            <a:off x="914400" y="4160520"/>
            <a:ext cx="4663440" cy="1737360"/>
          </a:xfrm>
          <a:prstGeom prst="roundRect">
            <a:avLst>
              <a:gd name="adj" fmla="val 7368"/>
            </a:avLst>
          </a:prstGeom>
          <a:solidFill>
            <a:srgbClr val="F7FBFF"/>
          </a:solidFill>
          <a:ln w="12700">
            <a:solidFill>
              <a:srgbClr val="DCE7F5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78991" y="4381756"/>
            <a:ext cx="3861223" cy="386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C3C"/>
                </a:solidFill>
              </a:rPr>
              <a:t>Better indicator of public safety?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165860" y="4768381"/>
            <a:ext cx="4160520" cy="1079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73C3C"/>
                </a:solidFill>
              </a:rPr>
              <a:t>• Number of police officers  </a:t>
            </a:r>
            <a:endParaRPr lang="en-US" sz="1650" dirty="0"/>
          </a:p>
          <a:p>
            <a:pPr marL="0" indent="0">
              <a:buNone/>
            </a:pPr>
            <a:r>
              <a:rPr lang="en-US" sz="1650" dirty="0">
                <a:solidFill>
                  <a:srgbClr val="173C3C"/>
                </a:solidFill>
              </a:rPr>
              <a:t>• Whether people actually feel safe in their neighbourhoods</a:t>
            </a:r>
            <a:endParaRPr lang="en-US" sz="1650" dirty="0"/>
          </a:p>
        </p:txBody>
      </p:sp>
      <p:sp>
        <p:nvSpPr>
          <p:cNvPr id="15" name="Shape 13"/>
          <p:cNvSpPr/>
          <p:nvPr/>
        </p:nvSpPr>
        <p:spPr>
          <a:xfrm>
            <a:off x="6492240" y="1325880"/>
            <a:ext cx="4709160" cy="5074920"/>
          </a:xfrm>
          <a:prstGeom prst="roundRect">
            <a:avLst>
              <a:gd name="adj" fmla="val 2718"/>
            </a:avLst>
          </a:prstGeom>
          <a:solidFill>
            <a:srgbClr val="F6FAF0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720839" y="1508760"/>
            <a:ext cx="4556761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809A3C"/>
                </a:solidFill>
              </a:rPr>
              <a:t>Wales: “measuring the right things the right way”</a:t>
            </a:r>
            <a:endParaRPr lang="en-US" sz="1600" dirty="0"/>
          </a:p>
        </p:txBody>
      </p:sp>
      <p:pic>
        <p:nvPicPr>
          <p:cNvPr id="17" name="Image 0" descr="/mnt/data/wales_tab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0840" y="1858010"/>
            <a:ext cx="4297680" cy="3462020"/>
          </a:xfrm>
          <a:prstGeom prst="rect">
            <a:avLst/>
          </a:prstGeom>
        </p:spPr>
      </p:pic>
      <p:sp>
        <p:nvSpPr>
          <p:cNvPr id="18" name="Text 15"/>
          <p:cNvSpPr/>
          <p:nvPr/>
        </p:nvSpPr>
        <p:spPr>
          <a:xfrm>
            <a:off x="6748272" y="5468112"/>
            <a:ext cx="42245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173C3C"/>
                </a:solidFill>
              </a:rPr>
              <a:t>The guide emphasises “effective communication”, comparability over time, and avoiding indicators that distort wider outcomes.</a:t>
            </a:r>
            <a:endParaRPr lang="en-US" sz="15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4A8E8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60" y="164591"/>
            <a:ext cx="8046720" cy="1005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Participation is not optional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749808" y="1225296"/>
            <a:ext cx="10972800" cy="5394960"/>
          </a:xfrm>
          <a:prstGeom prst="roundRect">
            <a:avLst>
              <a:gd name="adj" fmla="val 2373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14399" y="1463040"/>
            <a:ext cx="4670191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809A3C"/>
                </a:solidFill>
              </a:rPr>
              <a:t>Why participation matters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914400" y="1847088"/>
            <a:ext cx="443484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buSzPct val="100000"/>
              <a:buChar char="•"/>
            </a:pPr>
            <a:r>
              <a:rPr lang="en-US" sz="1850" dirty="0">
                <a:solidFill>
                  <a:srgbClr val="173C3C"/>
                </a:solidFill>
              </a:rPr>
              <a:t>Communities disclose what well-being actually means in context.</a:t>
            </a:r>
            <a:endParaRPr lang="en-US" sz="1850" dirty="0"/>
          </a:p>
          <a:p>
            <a:pPr marL="177800" indent="-177800">
              <a:buSzPct val="100000"/>
              <a:buChar char="•"/>
            </a:pPr>
            <a:r>
              <a:rPr lang="en-US" sz="1850" dirty="0">
                <a:solidFill>
                  <a:srgbClr val="173C3C"/>
                </a:solidFill>
              </a:rPr>
              <a:t>Participation builds trust, ownership, and legitimacy.</a:t>
            </a:r>
            <a:endParaRPr lang="en-US" sz="1850" dirty="0"/>
          </a:p>
          <a:p>
            <a:pPr marL="177800" indent="-177800">
              <a:buSzPct val="100000"/>
              <a:buChar char="•"/>
            </a:pPr>
            <a:r>
              <a:rPr lang="en-US" sz="1850" dirty="0">
                <a:solidFill>
                  <a:srgbClr val="173C3C"/>
                </a:solidFill>
              </a:rPr>
              <a:t>Different places will answer “what matters?” differently.</a:t>
            </a:r>
            <a:endParaRPr lang="en-US" sz="1850" dirty="0"/>
          </a:p>
        </p:txBody>
      </p:sp>
      <p:sp>
        <p:nvSpPr>
          <p:cNvPr id="11" name="Shape 9"/>
          <p:cNvSpPr/>
          <p:nvPr/>
        </p:nvSpPr>
        <p:spPr>
          <a:xfrm>
            <a:off x="914400" y="3977640"/>
            <a:ext cx="1325880" cy="960120"/>
          </a:xfrm>
          <a:prstGeom prst="roundRect">
            <a:avLst>
              <a:gd name="adj" fmla="val 13333"/>
            </a:avLst>
          </a:prstGeom>
          <a:solidFill>
            <a:srgbClr val="F4F7ED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87552" y="4187952"/>
            <a:ext cx="11704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C3C"/>
                </a:solidFill>
              </a:rPr>
              <a:t>15,750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1005840" y="4526280"/>
            <a:ext cx="113385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5C6F70"/>
                </a:solidFill>
              </a:rPr>
              <a:t>participants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2468880" y="3977640"/>
            <a:ext cx="1325880" cy="960120"/>
          </a:xfrm>
          <a:prstGeom prst="roundRect">
            <a:avLst>
              <a:gd name="adj" fmla="val 13333"/>
            </a:avLst>
          </a:prstGeom>
          <a:solidFill>
            <a:srgbClr val="F5F9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542032" y="4187952"/>
            <a:ext cx="11704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C3C"/>
                </a:solidFill>
              </a:rPr>
              <a:t>200+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2560320" y="4526280"/>
            <a:ext cx="113385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5C6F70"/>
                </a:solidFill>
              </a:rPr>
              <a:t>dialogue events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4023360" y="3977640"/>
            <a:ext cx="1325880" cy="960120"/>
          </a:xfrm>
          <a:prstGeom prst="roundRect">
            <a:avLst>
              <a:gd name="adj" fmla="val 13333"/>
            </a:avLst>
          </a:prstGeom>
          <a:solidFill>
            <a:srgbClr val="F4F7ED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096512" y="4187952"/>
            <a:ext cx="11704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C3C"/>
                </a:solidFill>
              </a:rPr>
              <a:t>400+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4114800" y="4526280"/>
            <a:ext cx="113385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5C6F70"/>
                </a:solidFill>
              </a:rPr>
              <a:t>topics identified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914400" y="5257800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73C3C"/>
                </a:solidFill>
              </a:rPr>
              <a:t>Germany: “What Matters to Us”</a:t>
            </a:r>
            <a:endParaRPr lang="en-US" sz="1650" dirty="0"/>
          </a:p>
        </p:txBody>
      </p:sp>
      <p:sp>
        <p:nvSpPr>
          <p:cNvPr id="21" name="Text 19"/>
          <p:cNvSpPr/>
          <p:nvPr/>
        </p:nvSpPr>
        <p:spPr>
          <a:xfrm>
            <a:off x="914399" y="5541263"/>
            <a:ext cx="4846319" cy="7306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00B050"/>
                </a:solidFill>
              </a:rPr>
              <a:t>Reported priorities included freedom, equity, healthcare, education, security, social cohesion, and peace.</a:t>
            </a:r>
          </a:p>
        </p:txBody>
      </p:sp>
      <p:pic>
        <p:nvPicPr>
          <p:cNvPr id="22" name="Image 0" descr="/mnt/data/germany_cas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1832956"/>
            <a:ext cx="4892040" cy="3557847"/>
          </a:xfrm>
          <a:prstGeom prst="rect">
            <a:avLst/>
          </a:prstGeom>
        </p:spPr>
      </p:pic>
      <p:sp>
        <p:nvSpPr>
          <p:cNvPr id="23" name="Text 20"/>
          <p:cNvSpPr/>
          <p:nvPr/>
        </p:nvSpPr>
        <p:spPr>
          <a:xfrm>
            <a:off x="6309359" y="5486399"/>
            <a:ext cx="5019381" cy="7306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173C3C"/>
                </a:solidFill>
              </a:rPr>
              <a:t>Public consultation reveals a mix of values, processes, and outcomes — not just private satisfactions.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809A3C"/>
          </a:solidFill>
          <a:ln w="12700">
            <a:solidFill>
              <a:srgbClr val="809A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64592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1051560" y="164591"/>
            <a:ext cx="9019114" cy="931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 better social theory of well-being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800100" y="1251931"/>
            <a:ext cx="5029200" cy="5450621"/>
          </a:xfrm>
          <a:prstGeom prst="roundRect">
            <a:avLst>
              <a:gd name="adj" fmla="val 2545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87552" y="1508760"/>
            <a:ext cx="1005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7A5A"/>
                </a:solidFill>
              </a:rPr>
              <a:t>Mistake 1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987552" y="1828800"/>
            <a:ext cx="49591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73C3C"/>
                </a:solidFill>
              </a:rPr>
              <a:t>Reduce everything to isolated individuals.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028700" y="2267712"/>
            <a:ext cx="4251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5C6F70"/>
                </a:solidFill>
              </a:rPr>
              <a:t>This hides patterned inequalities and the structural production of ill-being.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960120" y="2761488"/>
            <a:ext cx="4480560" cy="0"/>
          </a:xfrm>
          <a:prstGeom prst="line">
            <a:avLst/>
          </a:prstGeom>
          <a:noFill/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87552" y="2999232"/>
            <a:ext cx="1005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A8E8A"/>
                </a:solidFill>
              </a:rPr>
              <a:t>Mistake 2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987552" y="3246120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73C3C"/>
                </a:solidFill>
              </a:rPr>
              <a:t>Reify institutions as if they were mystical super-agents.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987552" y="3858768"/>
            <a:ext cx="4297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5C6F70"/>
                </a:solidFill>
              </a:rPr>
              <a:t>Better: institutions are organised patterns of relation, power, and meaning.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987552" y="4562856"/>
            <a:ext cx="3314424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09A3C"/>
                </a:solidFill>
              </a:rPr>
              <a:t>Balanced claim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987552" y="4882896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i="1" dirty="0">
                <a:solidFill>
                  <a:srgbClr val="00B050"/>
                </a:solidFill>
              </a:rPr>
              <a:t>Persons live through relationships, institutions, and environments</a:t>
            </a:r>
            <a:r>
              <a:rPr lang="en-US" sz="1900" i="1" dirty="0">
                <a:solidFill>
                  <a:srgbClr val="173C3C"/>
                </a:solidFill>
              </a:rPr>
              <a:t>.</a:t>
            </a:r>
            <a:endParaRPr lang="en-US" sz="1900" dirty="0"/>
          </a:p>
        </p:txBody>
      </p:sp>
      <p:sp>
        <p:nvSpPr>
          <p:cNvPr id="18" name="Shape 16"/>
          <p:cNvSpPr/>
          <p:nvPr/>
        </p:nvSpPr>
        <p:spPr>
          <a:xfrm>
            <a:off x="6126480" y="1371600"/>
            <a:ext cx="4892040" cy="5029200"/>
          </a:xfrm>
          <a:prstGeom prst="roundRect">
            <a:avLst>
              <a:gd name="adj" fmla="val 2617"/>
            </a:avLst>
          </a:prstGeom>
          <a:solidFill>
            <a:srgbClr val="F9FCFA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613648" y="2057400"/>
            <a:ext cx="0" cy="310896"/>
          </a:xfrm>
          <a:prstGeom prst="line">
            <a:avLst/>
          </a:prstGeom>
          <a:noFill/>
          <a:ln w="2032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8613648" y="2788920"/>
            <a:ext cx="0" cy="310896"/>
          </a:xfrm>
          <a:prstGeom prst="line">
            <a:avLst/>
          </a:prstGeom>
          <a:noFill/>
          <a:ln w="2032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8613648" y="3520440"/>
            <a:ext cx="0" cy="310896"/>
          </a:xfrm>
          <a:prstGeom prst="line">
            <a:avLst/>
          </a:prstGeom>
          <a:noFill/>
          <a:ln w="2032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8613648" y="4251960"/>
            <a:ext cx="0" cy="310896"/>
          </a:xfrm>
          <a:prstGeom prst="line">
            <a:avLst/>
          </a:prstGeom>
          <a:noFill/>
          <a:ln w="20320">
            <a:solidFill>
              <a:srgbClr val="4A8E8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818120" y="1828800"/>
            <a:ext cx="1600200" cy="438912"/>
          </a:xfrm>
          <a:prstGeom prst="roundRect">
            <a:avLst>
              <a:gd name="adj" fmla="val 37500"/>
            </a:avLst>
          </a:prstGeom>
          <a:solidFill>
            <a:srgbClr val="E9F0DA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818120" y="1938528"/>
            <a:ext cx="1600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Ecology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7406640" y="2560320"/>
            <a:ext cx="2423160" cy="438912"/>
          </a:xfrm>
          <a:prstGeom prst="roundRect">
            <a:avLst>
              <a:gd name="adj" fmla="val 37500"/>
            </a:avLst>
          </a:prstGeom>
          <a:solidFill>
            <a:srgbClr val="E0F0EC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406640" y="2670048"/>
            <a:ext cx="24231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Political economy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7772400" y="3291840"/>
            <a:ext cx="1691640" cy="438912"/>
          </a:xfrm>
          <a:prstGeom prst="roundRect">
            <a:avLst>
              <a:gd name="adj" fmla="val 37500"/>
            </a:avLst>
          </a:prstGeom>
          <a:solidFill>
            <a:srgbClr val="F3E9D1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772400" y="3401568"/>
            <a:ext cx="1691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Institutions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7699248" y="4023360"/>
            <a:ext cx="1828800" cy="438912"/>
          </a:xfrm>
          <a:prstGeom prst="roundRect">
            <a:avLst>
              <a:gd name="adj" fmla="val 37500"/>
            </a:avLst>
          </a:prstGeom>
          <a:solidFill>
            <a:srgbClr val="E9EAF6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7699248" y="4133088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Relationships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8183880" y="4754880"/>
            <a:ext cx="841248" cy="438912"/>
          </a:xfrm>
          <a:prstGeom prst="roundRect">
            <a:avLst>
              <a:gd name="adj" fmla="val 37500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8183880" y="4864608"/>
            <a:ext cx="8412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C3C"/>
                </a:solidFill>
              </a:rPr>
              <a:t>Person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6720840" y="5623560"/>
            <a:ext cx="37947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i="1" dirty="0">
                <a:solidFill>
                  <a:srgbClr val="173C3C"/>
                </a:solidFill>
              </a:rPr>
              <a:t>The person is nested, not dissolved.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125F2-54C0-CFD7-FFE6-229036E2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638" y="348865"/>
            <a:ext cx="10604982" cy="87772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Policy examples: economy, education, environment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39889FA-49CD-EF97-BCAB-DDF7B109CC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088921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9972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4A8E8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64592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1051560" y="164591"/>
            <a:ext cx="9816912" cy="10241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Reform is not the same as transformation</a:t>
            </a:r>
            <a:endParaRPr lang="en-US" sz="4400" dirty="0"/>
          </a:p>
        </p:txBody>
      </p:sp>
      <p:sp>
        <p:nvSpPr>
          <p:cNvPr id="7" name="Text 5"/>
          <p:cNvSpPr/>
          <p:nvPr/>
        </p:nvSpPr>
        <p:spPr>
          <a:xfrm>
            <a:off x="9281160" y="182880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768096" y="1225296"/>
            <a:ext cx="10972800" cy="5394960"/>
          </a:xfrm>
          <a:prstGeom prst="roundRect">
            <a:avLst>
              <a:gd name="adj" fmla="val 2373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914400" y="1664208"/>
            <a:ext cx="4800600" cy="4480560"/>
          </a:xfrm>
          <a:prstGeom prst="roundRect">
            <a:avLst>
              <a:gd name="adj" fmla="val 2857"/>
            </a:avLst>
          </a:prstGeom>
          <a:solidFill>
            <a:srgbClr val="FCF7F1"/>
          </a:solidFill>
          <a:ln w="12700">
            <a:solidFill>
              <a:srgbClr val="F3E9D1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446520" y="1664208"/>
            <a:ext cx="4800600" cy="4480560"/>
          </a:xfrm>
          <a:prstGeom prst="roundRect">
            <a:avLst>
              <a:gd name="adj" fmla="val 2857"/>
            </a:avLst>
          </a:prstGeom>
          <a:solidFill>
            <a:srgbClr val="F3FBFA"/>
          </a:solidFill>
          <a:ln w="12700">
            <a:solidFill>
              <a:srgbClr val="DDEFEA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43000" y="1938528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D97A5A"/>
                </a:solidFill>
              </a:rPr>
              <a:t>Reform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1097280" y="2267712"/>
            <a:ext cx="39776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Adjusts part of a system</a:t>
            </a:r>
            <a:endParaRPr lang="en-US" sz="1900" dirty="0"/>
          </a:p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Can relieve suffering</a:t>
            </a:r>
            <a:endParaRPr lang="en-US" sz="1900" dirty="0"/>
          </a:p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Leaves underlying assumptions intact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1143000" y="4315968"/>
            <a:ext cx="822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7A5A"/>
                </a:solidFill>
              </a:rPr>
              <a:t>Example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143000" y="4590288"/>
            <a:ext cx="3977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73C3C"/>
                </a:solidFill>
              </a:rPr>
              <a:t>Mindfulness added to a high-pressure school system.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6675120" y="1938528"/>
            <a:ext cx="320531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4A8E8A"/>
                </a:solidFill>
              </a:rPr>
              <a:t>Transformation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6656831" y="2468880"/>
            <a:ext cx="4524623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Changes operating principles</a:t>
            </a:r>
            <a:endParaRPr lang="en-US" sz="1900" dirty="0"/>
          </a:p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Re-orders institutional purpose</a:t>
            </a:r>
            <a:endParaRPr lang="en-US" sz="1900" dirty="0"/>
          </a:p>
          <a:p>
            <a:pPr marL="177800" indent="-177800">
              <a:buSzPct val="100000"/>
              <a:buChar char="•"/>
            </a:pPr>
            <a:r>
              <a:rPr lang="en-US" sz="1900" dirty="0">
                <a:solidFill>
                  <a:srgbClr val="173C3C"/>
                </a:solidFill>
              </a:rPr>
              <a:t>Targets root causes, not symptoms only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6675120" y="4315968"/>
            <a:ext cx="822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A8E8A"/>
                </a:solidFill>
              </a:rPr>
              <a:t>Example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6675120" y="4590288"/>
            <a:ext cx="450633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73C3C"/>
                </a:solidFill>
              </a:rPr>
              <a:t>Redesigning education away from punitive assessment targets as the organising logic.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1005840" y="6327648"/>
            <a:ext cx="10058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i="1" dirty="0">
                <a:solidFill>
                  <a:srgbClr val="173C3C"/>
                </a:solidFill>
              </a:rPr>
              <a:t>Gill &amp; Thomson’s warning: “silver bullets” may help, but they are often absorbed by the system they do not change.</a:t>
            </a:r>
            <a:endParaRPr lang="en-US" sz="14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809A3C"/>
          </a:solidFill>
          <a:ln w="12700">
            <a:solidFill>
              <a:srgbClr val="809A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64592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1051559" y="164592"/>
            <a:ext cx="10467425" cy="9966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well-being policy is essential to peace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768096" y="1234440"/>
            <a:ext cx="10972800" cy="5376672"/>
          </a:xfrm>
          <a:prstGeom prst="roundRect">
            <a:avLst>
              <a:gd name="adj" fmla="val 2381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14400" y="1353312"/>
            <a:ext cx="103836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C3C"/>
                </a:solidFill>
              </a:rPr>
              <a:t>Peace depends on more than conflict management.</a:t>
            </a:r>
            <a:endParaRPr lang="en-US" sz="2700" dirty="0"/>
          </a:p>
        </p:txBody>
      </p:sp>
      <p:sp>
        <p:nvSpPr>
          <p:cNvPr id="10" name="Text 8"/>
          <p:cNvSpPr/>
          <p:nvPr/>
        </p:nvSpPr>
        <p:spPr>
          <a:xfrm>
            <a:off x="914400" y="1755648"/>
            <a:ext cx="9598132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5C6F70"/>
                </a:solidFill>
              </a:rPr>
              <a:t>It also depends on the conditions that make life liveable together.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5440680" y="2852928"/>
            <a:ext cx="1325880" cy="1325880"/>
          </a:xfrm>
          <a:prstGeom prst="ellipse">
            <a:avLst/>
          </a:prstGeom>
          <a:solidFill>
            <a:srgbClr val="EAF4F1"/>
          </a:solidFill>
          <a:ln w="2286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605272" y="3355848"/>
            <a:ext cx="9875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73C3C"/>
                </a:solidFill>
              </a:rPr>
              <a:t>PEACE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3657600" y="2148840"/>
            <a:ext cx="1737360" cy="502920"/>
          </a:xfrm>
          <a:prstGeom prst="roundRect">
            <a:avLst>
              <a:gd name="adj" fmla="val 25455"/>
            </a:avLst>
          </a:prstGeom>
          <a:solidFill>
            <a:srgbClr val="F4F7ED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749040" y="2276856"/>
            <a:ext cx="1554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C3C"/>
                </a:solidFill>
              </a:rPr>
              <a:t>Dignity</a:t>
            </a:r>
            <a:endParaRPr lang="en-US" sz="1700" dirty="0"/>
          </a:p>
        </p:txBody>
      </p:sp>
      <p:sp>
        <p:nvSpPr>
          <p:cNvPr id="15" name="Shape 13"/>
          <p:cNvSpPr/>
          <p:nvPr/>
        </p:nvSpPr>
        <p:spPr>
          <a:xfrm>
            <a:off x="7317962" y="2116836"/>
            <a:ext cx="1737360" cy="502920"/>
          </a:xfrm>
          <a:prstGeom prst="roundRect">
            <a:avLst>
              <a:gd name="adj" fmla="val 25455"/>
            </a:avLst>
          </a:prstGeom>
          <a:solidFill>
            <a:srgbClr val="FCF7F1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452360" y="2276856"/>
            <a:ext cx="1554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C3C"/>
                </a:solidFill>
              </a:rPr>
              <a:t>Fairness</a:t>
            </a:r>
            <a:endParaRPr lang="en-US" sz="1700" dirty="0"/>
          </a:p>
        </p:txBody>
      </p:sp>
      <p:sp>
        <p:nvSpPr>
          <p:cNvPr id="17" name="Shape 15"/>
          <p:cNvSpPr/>
          <p:nvPr/>
        </p:nvSpPr>
        <p:spPr>
          <a:xfrm>
            <a:off x="3246120" y="4297680"/>
            <a:ext cx="1737360" cy="502920"/>
          </a:xfrm>
          <a:prstGeom prst="roundRect">
            <a:avLst>
              <a:gd name="adj" fmla="val 25455"/>
            </a:avLst>
          </a:prstGeom>
          <a:solidFill>
            <a:srgbClr val="F6FA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337560" y="4425696"/>
            <a:ext cx="1554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C3C"/>
                </a:solidFill>
              </a:rPr>
              <a:t>Connection</a:t>
            </a:r>
            <a:endParaRPr lang="en-US" sz="1700" dirty="0"/>
          </a:p>
        </p:txBody>
      </p:sp>
      <p:sp>
        <p:nvSpPr>
          <p:cNvPr id="19" name="Shape 17"/>
          <p:cNvSpPr/>
          <p:nvPr/>
        </p:nvSpPr>
        <p:spPr>
          <a:xfrm>
            <a:off x="7452360" y="4297680"/>
            <a:ext cx="1737360" cy="502920"/>
          </a:xfrm>
          <a:prstGeom prst="roundRect">
            <a:avLst>
              <a:gd name="adj" fmla="val 25455"/>
            </a:avLst>
          </a:prstGeom>
          <a:solidFill>
            <a:srgbClr val="F3FBFA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543800" y="4425696"/>
            <a:ext cx="1554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C3C"/>
                </a:solidFill>
              </a:rPr>
              <a:t>Participation</a:t>
            </a:r>
            <a:endParaRPr lang="en-US" sz="1700" dirty="0"/>
          </a:p>
        </p:txBody>
      </p:sp>
      <p:sp>
        <p:nvSpPr>
          <p:cNvPr id="21" name="Shape 19"/>
          <p:cNvSpPr/>
          <p:nvPr/>
        </p:nvSpPr>
        <p:spPr>
          <a:xfrm>
            <a:off x="5212080" y="5230368"/>
            <a:ext cx="1737360" cy="713232"/>
          </a:xfrm>
          <a:prstGeom prst="roundRect">
            <a:avLst>
              <a:gd name="adj" fmla="val 17949"/>
            </a:avLst>
          </a:prstGeom>
          <a:solidFill>
            <a:srgbClr val="EEF5E1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303520" y="5358384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C3C"/>
                </a:solidFill>
              </a:rPr>
              <a:t>Ecological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173C3C"/>
                </a:solidFill>
              </a:rPr>
              <a:t>security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914400" y="5358384"/>
            <a:ext cx="4069080" cy="8705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173C3C"/>
                </a:solidFill>
              </a:rPr>
              <a:t>A society can grow economically while becoming less peaceful if it produces insecurity, humiliation, exclusion, or ecological breakdown.</a:t>
            </a:r>
            <a:endParaRPr lang="en-US" sz="1550" dirty="0"/>
          </a:p>
        </p:txBody>
      </p:sp>
      <p:sp>
        <p:nvSpPr>
          <p:cNvPr id="24" name="Text 22"/>
          <p:cNvSpPr/>
          <p:nvPr/>
        </p:nvSpPr>
        <p:spPr>
          <a:xfrm>
            <a:off x="7223760" y="5358384"/>
            <a:ext cx="4407408" cy="630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50" dirty="0">
                <a:solidFill>
                  <a:srgbClr val="173C3C"/>
                </a:solidFill>
              </a:rPr>
              <a:t>Well-being policy matters because it addresses the social ground on which peaceful life either becomes possible — or fails.</a:t>
            </a:r>
            <a:endParaRPr lang="en-US" sz="155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96C23FED-289A-8497-FDCC-F1F150CFA72D}"/>
                  </a:ext>
                </a:extLst>
              </p14:cNvPr>
              <p14:cNvContentPartPr/>
              <p14:nvPr/>
            </p14:nvContentPartPr>
            <p14:xfrm>
              <a:off x="6756743" y="2501502"/>
              <a:ext cx="1195560" cy="86148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96C23FED-289A-8497-FDCC-F1F150CFA72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38743" y="2483862"/>
                <a:ext cx="1231200" cy="89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FE31475A-A2F4-2DB1-AD24-5766DE2A5D1F}"/>
                  </a:ext>
                </a:extLst>
              </p14:cNvPr>
              <p14:cNvContentPartPr/>
              <p14:nvPr/>
            </p14:nvContentPartPr>
            <p14:xfrm>
              <a:off x="4516823" y="2585742"/>
              <a:ext cx="1018800" cy="61812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FE31475A-A2F4-2DB1-AD24-5766DE2A5D1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499183" y="2567742"/>
                <a:ext cx="1054440" cy="65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064C994E-2448-7C04-151F-4BDAE56F3E8B}"/>
                  </a:ext>
                </a:extLst>
              </p14:cNvPr>
              <p14:cNvContentPartPr/>
              <p14:nvPr/>
            </p14:nvContentPartPr>
            <p14:xfrm>
              <a:off x="4160063" y="3657462"/>
              <a:ext cx="1271160" cy="68220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064C994E-2448-7C04-151F-4BDAE56F3E8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142423" y="3639462"/>
                <a:ext cx="1306800" cy="71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07C7DBCA-DCD6-8D1C-E4BB-3058049B6001}"/>
                  </a:ext>
                </a:extLst>
              </p14:cNvPr>
              <p14:cNvContentPartPr/>
              <p14:nvPr/>
            </p14:nvContentPartPr>
            <p14:xfrm>
              <a:off x="6026303" y="4185222"/>
              <a:ext cx="174240" cy="105084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07C7DBCA-DCD6-8D1C-E4BB-3058049B600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008303" y="4167222"/>
                <a:ext cx="209880" cy="108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BE552803-2DE8-931F-0C84-060B74C0CB44}"/>
                  </a:ext>
                </a:extLst>
              </p14:cNvPr>
              <p14:cNvContentPartPr/>
              <p14:nvPr/>
            </p14:nvContentPartPr>
            <p14:xfrm>
              <a:off x="6738023" y="3749622"/>
              <a:ext cx="1517760" cy="56736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BE552803-2DE8-931F-0C84-060B74C0CB4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720383" y="3731622"/>
                <a:ext cx="1553400" cy="6030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8"/>
          </a:solidFill>
          <a:ln w="12700">
            <a:solidFill>
              <a:srgbClr val="F7FA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4A8E8A"/>
          </a:solidFill>
          <a:ln w="12700">
            <a:solidFill>
              <a:srgbClr val="4A8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66928" y="694944"/>
            <a:ext cx="11064240" cy="0"/>
          </a:xfrm>
          <a:prstGeom prst="line">
            <a:avLst/>
          </a:prstGeom>
          <a:noFill/>
          <a:ln w="15240">
            <a:solidFill>
              <a:srgbClr val="D7E5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64592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1051560" y="164592"/>
            <a:ext cx="8046720" cy="9692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73C3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Summary &amp; Discussion</a:t>
            </a:r>
            <a:endParaRPr lang="en-US" sz="4400" dirty="0"/>
          </a:p>
        </p:txBody>
      </p:sp>
      <p:sp>
        <p:nvSpPr>
          <p:cNvPr id="8" name="Shape 6"/>
          <p:cNvSpPr/>
          <p:nvPr/>
        </p:nvSpPr>
        <p:spPr>
          <a:xfrm>
            <a:off x="786384" y="1234440"/>
            <a:ext cx="5257800" cy="5349240"/>
          </a:xfrm>
          <a:prstGeom prst="roundRect">
            <a:avLst>
              <a:gd name="adj" fmla="val 2435"/>
            </a:avLst>
          </a:prstGeom>
          <a:solidFill>
            <a:srgbClr val="FFFFFF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87552" y="1481328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809A3C"/>
                </a:solidFill>
              </a:rPr>
              <a:t>Takeaway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987552" y="1874520"/>
            <a:ext cx="2011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73C3C"/>
                </a:solidFill>
              </a:rPr>
              <a:t>Well-being is</a:t>
            </a:r>
            <a:endParaRPr lang="en-US" sz="2400" dirty="0"/>
          </a:p>
        </p:txBody>
      </p:sp>
      <p:sp>
        <p:nvSpPr>
          <p:cNvPr id="11" name="Shape 9"/>
          <p:cNvSpPr/>
          <p:nvPr/>
        </p:nvSpPr>
        <p:spPr>
          <a:xfrm>
            <a:off x="987552" y="2377440"/>
            <a:ext cx="3291840" cy="502920"/>
          </a:xfrm>
          <a:prstGeom prst="roundRect">
            <a:avLst>
              <a:gd name="adj" fmla="val 25455"/>
            </a:avLst>
          </a:prstGeom>
          <a:solidFill>
            <a:srgbClr val="EAF4F1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78992" y="2514600"/>
            <a:ext cx="3108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50" b="1" dirty="0">
                <a:solidFill>
                  <a:srgbClr val="173C3C"/>
                </a:solidFill>
              </a:rPr>
              <a:t>lived personally</a:t>
            </a:r>
            <a:endParaRPr lang="en-US" sz="1850" dirty="0"/>
          </a:p>
        </p:txBody>
      </p:sp>
      <p:sp>
        <p:nvSpPr>
          <p:cNvPr id="13" name="Shape 11"/>
          <p:cNvSpPr/>
          <p:nvPr/>
        </p:nvSpPr>
        <p:spPr>
          <a:xfrm>
            <a:off x="987552" y="3246120"/>
            <a:ext cx="3291840" cy="502920"/>
          </a:xfrm>
          <a:prstGeom prst="roundRect">
            <a:avLst>
              <a:gd name="adj" fmla="val 25455"/>
            </a:avLst>
          </a:prstGeom>
          <a:solidFill>
            <a:srgbClr val="F4F7ED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78992" y="3383280"/>
            <a:ext cx="3108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50" b="1" dirty="0">
                <a:solidFill>
                  <a:srgbClr val="173C3C"/>
                </a:solidFill>
              </a:rPr>
              <a:t>constituted relationally</a:t>
            </a:r>
            <a:endParaRPr lang="en-US" sz="1850" dirty="0"/>
          </a:p>
        </p:txBody>
      </p:sp>
      <p:sp>
        <p:nvSpPr>
          <p:cNvPr id="15" name="Shape 13"/>
          <p:cNvSpPr/>
          <p:nvPr/>
        </p:nvSpPr>
        <p:spPr>
          <a:xfrm>
            <a:off x="987552" y="4114800"/>
            <a:ext cx="3291840" cy="502920"/>
          </a:xfrm>
          <a:prstGeom prst="roundRect">
            <a:avLst>
              <a:gd name="adj" fmla="val 25455"/>
            </a:avLst>
          </a:prstGeom>
          <a:solidFill>
            <a:srgbClr val="FCF7F1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78992" y="4251960"/>
            <a:ext cx="3108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50" b="1" dirty="0">
                <a:solidFill>
                  <a:srgbClr val="173C3C"/>
                </a:solidFill>
              </a:rPr>
              <a:t>shaped structurally</a:t>
            </a:r>
            <a:endParaRPr lang="en-US" sz="1850" dirty="0"/>
          </a:p>
        </p:txBody>
      </p:sp>
      <p:sp>
        <p:nvSpPr>
          <p:cNvPr id="17" name="Text 15"/>
          <p:cNvSpPr/>
          <p:nvPr/>
        </p:nvSpPr>
        <p:spPr>
          <a:xfrm>
            <a:off x="987552" y="5166360"/>
            <a:ext cx="42062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173C3C"/>
                </a:solidFill>
              </a:rPr>
              <a:t>Therefore: policy matters, institutions matter, and peace requires more than conflict management.</a:t>
            </a:r>
            <a:endParaRPr lang="en-US" sz="1800" dirty="0"/>
          </a:p>
        </p:txBody>
      </p:sp>
      <p:sp>
        <p:nvSpPr>
          <p:cNvPr id="18" name="Shape 16"/>
          <p:cNvSpPr/>
          <p:nvPr/>
        </p:nvSpPr>
        <p:spPr>
          <a:xfrm>
            <a:off x="6355080" y="1234440"/>
            <a:ext cx="4754880" cy="5349240"/>
          </a:xfrm>
          <a:prstGeom prst="roundRect">
            <a:avLst>
              <a:gd name="adj" fmla="val 2692"/>
            </a:avLst>
          </a:prstGeom>
          <a:solidFill>
            <a:srgbClr val="F9FCFA"/>
          </a:solidFill>
          <a:ln w="12700">
            <a:solidFill>
              <a:srgbClr val="D7E5DE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565392" y="1481328"/>
            <a:ext cx="2377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809A3C"/>
                </a:solidFill>
              </a:rPr>
              <a:t>Discussion questions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547104" y="1901952"/>
            <a:ext cx="4114800" cy="3337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Can a society become wealthier while becoming less peaceful?
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What does GDP miss that peace studies should care about?
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What is one example of reform that helps, but does not transform?
</a:t>
            </a:r>
            <a:endParaRPr lang="en-US" sz="1800" dirty="0"/>
          </a:p>
          <a:p>
            <a:pPr marL="177800" indent="-177800">
              <a:buSzPct val="100000"/>
              <a:buChar char="•"/>
            </a:pPr>
            <a:r>
              <a:rPr lang="en-US" sz="1800" dirty="0">
                <a:solidFill>
                  <a:srgbClr val="173C3C"/>
                </a:solidFill>
              </a:rPr>
              <a:t>Why is participation part of well-being, not only a method for pursuing it?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8869680" y="5623560"/>
            <a:ext cx="1463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1514</Words>
  <Application>Microsoft Office PowerPoint</Application>
  <PresentationFormat>Widescreen</PresentationFormat>
  <Paragraphs>172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 Personal vs Structural:  Well-Being, Public Policy &amp; Peace</vt:lpstr>
      <vt:lpstr>PowerPoint Presentation</vt:lpstr>
      <vt:lpstr>PowerPoint Presentation</vt:lpstr>
      <vt:lpstr>Why the personal/structural distinction matters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Policy examples: economy, education, environment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Scherto Gill</dc:creator>
  <cp:lastModifiedBy>Scherto Gill</cp:lastModifiedBy>
  <cp:revision>1</cp:revision>
  <dcterms:created xsi:type="dcterms:W3CDTF">2026-04-19T17:09:41Z</dcterms:created>
  <dcterms:modified xsi:type="dcterms:W3CDTF">2026-04-19T18:11:34Z</dcterms:modified>
</cp:coreProperties>
</file>