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4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embeddedFontLst>
    <p:embeddedFont>
      <p:font typeface="Robot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Roboto-regular.fntdata"/><Relationship Id="rId14" Type="http://schemas.openxmlformats.org/officeDocument/2006/relationships/slide" Target="slides/slide10.xml"/><Relationship Id="rId17" Type="http://schemas.openxmlformats.org/officeDocument/2006/relationships/font" Target="fonts/Roboto-italic.fntdata"/><Relationship Id="rId16" Type="http://schemas.openxmlformats.org/officeDocument/2006/relationships/font" Target="fonts/Roboto-bold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18" Type="http://schemas.openxmlformats.org/officeDocument/2006/relationships/font" Target="fonts/Roboto-bold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1" name="Google Shape;141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29024cc9fab_0_2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29024cc9fab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6" name="Google Shape;276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oogle Shape;23;p2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Google Shape;24;p2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cap="flat" cmpd="sng" w="9525">
              <a:solidFill>
                <a:srgbClr val="BFBFBF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5" name="Google Shape;25;p2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cap="flat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26" name="Google Shape;26;p2"/>
            <p:cNvSpPr/>
            <p:nvPr/>
          </p:nvSpPr>
          <p:spPr>
            <a:xfrm>
              <a:off x="9181476" y="-8467"/>
              <a:ext cx="3007349" cy="6866467"/>
            </a:xfrm>
            <a:custGeom>
              <a:rect b="b" l="l" r="r" t="t"/>
              <a:pathLst>
                <a:path extrusionOk="0" h="6866467" w="3007349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29803"/>
              </a:schemeClr>
            </a:solidFill>
            <a:ln>
              <a:noFill/>
            </a:ln>
          </p:spPr>
        </p:sp>
        <p:sp>
          <p:nvSpPr>
            <p:cNvPr id="27" name="Google Shape;27;p2"/>
            <p:cNvSpPr/>
            <p:nvPr/>
          </p:nvSpPr>
          <p:spPr>
            <a:xfrm>
              <a:off x="9603442" y="-8467"/>
              <a:ext cx="2588558" cy="6866467"/>
            </a:xfrm>
            <a:custGeom>
              <a:rect b="b" l="l" r="r" t="t"/>
              <a:pathLst>
                <a:path extrusionOk="0" h="6866467" w="2573311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28" name="Google Shape;28;p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fmla="val 100000" name="adj"/>
              </a:avLst>
            </a:prstGeom>
            <a:solidFill>
              <a:schemeClr val="accent2">
                <a:alpha val="71764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9334500" y="-8467"/>
              <a:ext cx="2854326" cy="6866467"/>
            </a:xfrm>
            <a:custGeom>
              <a:rect b="b" l="l" r="r" t="t"/>
              <a:pathLst>
                <a:path extrusionOk="0" h="6866467" w="2858013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69803"/>
              </a:srgbClr>
            </a:solidFill>
            <a:ln>
              <a:noFill/>
            </a:ln>
          </p:spPr>
        </p:sp>
        <p:sp>
          <p:nvSpPr>
            <p:cNvPr id="30" name="Google Shape;30;p2"/>
            <p:cNvSpPr/>
            <p:nvPr/>
          </p:nvSpPr>
          <p:spPr>
            <a:xfrm>
              <a:off x="10898730" y="-8467"/>
              <a:ext cx="1290094" cy="6866467"/>
            </a:xfrm>
            <a:custGeom>
              <a:rect b="b" l="l" r="r" t="t"/>
              <a:pathLst>
                <a:path extrusionOk="0" h="6858000" w="1290094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69803"/>
              </a:srgbClr>
            </a:solidFill>
            <a:ln>
              <a:noFill/>
            </a:ln>
          </p:spPr>
        </p:sp>
        <p:sp>
          <p:nvSpPr>
            <p:cNvPr id="31" name="Google Shape;31;p2"/>
            <p:cNvSpPr/>
            <p:nvPr/>
          </p:nvSpPr>
          <p:spPr>
            <a:xfrm>
              <a:off x="10938999" y="-8467"/>
              <a:ext cx="1249825" cy="6866467"/>
            </a:xfrm>
            <a:custGeom>
              <a:rect b="b" l="l" r="r" t="t"/>
              <a:pathLst>
                <a:path extrusionOk="0" h="6858000" w="1249825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4705"/>
              </a:schemeClr>
            </a:solidFill>
            <a:ln>
              <a:noFill/>
            </a:ln>
          </p:spPr>
        </p:sp>
        <p:sp>
          <p:nvSpPr>
            <p:cNvPr id="32" name="Google Shape;32;p2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4705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507067" y="2404534"/>
            <a:ext cx="7766936" cy="164630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Trebuchet MS"/>
              <a:buNone/>
              <a:defRPr sz="54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507067" y="4050833"/>
            <a:ext cx="7766936" cy="10968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rgbClr val="7F7F7F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2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2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3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3"/>
          <p:cNvSpPr txBox="1"/>
          <p:nvPr>
            <p:ph idx="1" type="body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42" name="Google Shape;42;p3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3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3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4"/>
          <p:cNvSpPr txBox="1"/>
          <p:nvPr>
            <p:ph type="title"/>
          </p:nvPr>
        </p:nvSpPr>
        <p:spPr>
          <a:xfrm>
            <a:off x="677335" y="2700867"/>
            <a:ext cx="8596668" cy="18265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Trebuchet MS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" type="body"/>
          </p:nvPr>
        </p:nvSpPr>
        <p:spPr>
          <a:xfrm>
            <a:off x="677335" y="4527448"/>
            <a:ext cx="8596668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8" name="Google Shape;48;p4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4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4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5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677334" y="2160589"/>
            <a:ext cx="4184035" cy="38807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5089970" y="2160589"/>
            <a:ext cx="4184034" cy="38807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5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5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6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6"/>
          <p:cNvSpPr txBox="1"/>
          <p:nvPr>
            <p:ph idx="1" type="body"/>
          </p:nvPr>
        </p:nvSpPr>
        <p:spPr>
          <a:xfrm>
            <a:off x="675745" y="2160983"/>
            <a:ext cx="418562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61" name="Google Shape;61;p6"/>
          <p:cNvSpPr txBox="1"/>
          <p:nvPr>
            <p:ph idx="2" type="body"/>
          </p:nvPr>
        </p:nvSpPr>
        <p:spPr>
          <a:xfrm>
            <a:off x="675745" y="2737245"/>
            <a:ext cx="4185623" cy="330411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62" name="Google Shape;62;p6"/>
          <p:cNvSpPr txBox="1"/>
          <p:nvPr>
            <p:ph idx="3" type="body"/>
          </p:nvPr>
        </p:nvSpPr>
        <p:spPr>
          <a:xfrm>
            <a:off x="5088383" y="2160983"/>
            <a:ext cx="4185618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63" name="Google Shape;63;p6"/>
          <p:cNvSpPr txBox="1"/>
          <p:nvPr>
            <p:ph idx="4" type="body"/>
          </p:nvPr>
        </p:nvSpPr>
        <p:spPr>
          <a:xfrm>
            <a:off x="5088384" y="2737245"/>
            <a:ext cx="4185617" cy="330411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64" name="Google Shape;64;p6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6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6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7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7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7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7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8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8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8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9"/>
          <p:cNvSpPr txBox="1"/>
          <p:nvPr>
            <p:ph type="title"/>
          </p:nvPr>
        </p:nvSpPr>
        <p:spPr>
          <a:xfrm>
            <a:off x="677334" y="1498604"/>
            <a:ext cx="3854528" cy="127846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Trebuchet MS"/>
              <a:buNone/>
              <a:defRPr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9"/>
          <p:cNvSpPr txBox="1"/>
          <p:nvPr>
            <p:ph idx="1" type="body"/>
          </p:nvPr>
        </p:nvSpPr>
        <p:spPr>
          <a:xfrm>
            <a:off x="4760461" y="514924"/>
            <a:ext cx="4513541" cy="55264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79" name="Google Shape;79;p9"/>
          <p:cNvSpPr txBox="1"/>
          <p:nvPr>
            <p:ph idx="2" type="body"/>
          </p:nvPr>
        </p:nvSpPr>
        <p:spPr>
          <a:xfrm>
            <a:off x="677334" y="2777069"/>
            <a:ext cx="3854528" cy="25844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9pPr>
          </a:lstStyle>
          <a:p/>
        </p:txBody>
      </p:sp>
      <p:sp>
        <p:nvSpPr>
          <p:cNvPr id="80" name="Google Shape;80;p9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9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9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0"/>
          <p:cNvSpPr txBox="1"/>
          <p:nvPr>
            <p:ph type="title"/>
          </p:nvPr>
        </p:nvSpPr>
        <p:spPr>
          <a:xfrm>
            <a:off x="677334" y="4800600"/>
            <a:ext cx="8596667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rebuchet MS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0"/>
          <p:cNvSpPr/>
          <p:nvPr>
            <p:ph idx="2" type="pic"/>
          </p:nvPr>
        </p:nvSpPr>
        <p:spPr>
          <a:xfrm>
            <a:off x="677334" y="609600"/>
            <a:ext cx="8596668" cy="3845718"/>
          </a:xfrm>
          <a:prstGeom prst="rect">
            <a:avLst/>
          </a:prstGeom>
          <a:noFill/>
          <a:ln>
            <a:noFill/>
          </a:ln>
        </p:spPr>
      </p:sp>
      <p:sp>
        <p:nvSpPr>
          <p:cNvPr id="86" name="Google Shape;86;p10"/>
          <p:cNvSpPr txBox="1"/>
          <p:nvPr>
            <p:ph idx="1" type="body"/>
          </p:nvPr>
        </p:nvSpPr>
        <p:spPr>
          <a:xfrm>
            <a:off x="677334" y="5367338"/>
            <a:ext cx="8596667" cy="6740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87" name="Google Shape;87;p10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0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0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1"/>
          <p:cNvSpPr txBox="1"/>
          <p:nvPr>
            <p:ph type="title"/>
          </p:nvPr>
        </p:nvSpPr>
        <p:spPr>
          <a:xfrm>
            <a:off x="677335" y="609600"/>
            <a:ext cx="8596668" cy="340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b="0" sz="44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" name="Google Shape;92;p11"/>
          <p:cNvSpPr txBox="1"/>
          <p:nvPr>
            <p:ph idx="1" type="body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93" name="Google Shape;93;p11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1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1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2"/>
          <p:cNvSpPr txBox="1"/>
          <p:nvPr>
            <p:ph type="title"/>
          </p:nvPr>
        </p:nvSpPr>
        <p:spPr>
          <a:xfrm>
            <a:off x="931334" y="609600"/>
            <a:ext cx="8094134" cy="302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b="0" sz="44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12"/>
          <p:cNvSpPr txBox="1"/>
          <p:nvPr>
            <p:ph idx="1" type="body"/>
          </p:nvPr>
        </p:nvSpPr>
        <p:spPr>
          <a:xfrm>
            <a:off x="1366139" y="3632200"/>
            <a:ext cx="7224524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 sz="16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99" name="Google Shape;99;p12"/>
          <p:cNvSpPr txBox="1"/>
          <p:nvPr>
            <p:ph idx="2" type="body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0" name="Google Shape;100;p12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1" name="Google Shape;101;p12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12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3" name="Google Shape;103;p12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04" name="Google Shape;104;p12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 sz="1800">
              <a:solidFill>
                <a:srgbClr val="BFE47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3"/>
          <p:cNvSpPr txBox="1"/>
          <p:nvPr>
            <p:ph type="title"/>
          </p:nvPr>
        </p:nvSpPr>
        <p:spPr>
          <a:xfrm>
            <a:off x="677335" y="1931988"/>
            <a:ext cx="8596668" cy="25954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b="0" sz="44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13"/>
          <p:cNvSpPr txBox="1"/>
          <p:nvPr>
            <p:ph idx="1" type="body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8" name="Google Shape;108;p13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13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13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/>
          <p:nvPr>
            <p:ph type="title"/>
          </p:nvPr>
        </p:nvSpPr>
        <p:spPr>
          <a:xfrm>
            <a:off x="931334" y="609600"/>
            <a:ext cx="8094134" cy="302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b="0" sz="44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4"/>
          <p:cNvSpPr txBox="1"/>
          <p:nvPr>
            <p:ph idx="1" type="body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rgbClr val="3F3F3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114" name="Google Shape;114;p14"/>
          <p:cNvSpPr txBox="1"/>
          <p:nvPr>
            <p:ph idx="2" type="body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5" name="Google Shape;115;p14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6" name="Google Shape;116;p14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14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8" name="Google Shape;118;p14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19" name="Google Shape;119;p1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5"/>
          <p:cNvSpPr txBox="1"/>
          <p:nvPr>
            <p:ph type="title"/>
          </p:nvPr>
        </p:nvSpPr>
        <p:spPr>
          <a:xfrm>
            <a:off x="685799" y="609600"/>
            <a:ext cx="8588203" cy="302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b="0" sz="44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15"/>
          <p:cNvSpPr txBox="1"/>
          <p:nvPr>
            <p:ph idx="1" type="body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123" name="Google Shape;123;p15"/>
          <p:cNvSpPr txBox="1"/>
          <p:nvPr>
            <p:ph idx="2" type="body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24" name="Google Shape;124;p15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15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15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6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16"/>
          <p:cNvSpPr txBox="1"/>
          <p:nvPr>
            <p:ph idx="1" type="body"/>
          </p:nvPr>
        </p:nvSpPr>
        <p:spPr>
          <a:xfrm rot="5400000">
            <a:off x="3035281" y="-197358"/>
            <a:ext cx="3880773" cy="8596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130" name="Google Shape;130;p16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1" name="Google Shape;131;p16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16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/>
          <p:nvPr>
            <p:ph type="title"/>
          </p:nvPr>
        </p:nvSpPr>
        <p:spPr>
          <a:xfrm rot="5400000">
            <a:off x="5994319" y="2582953"/>
            <a:ext cx="5251451" cy="13047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5" name="Google Shape;135;p17"/>
          <p:cNvSpPr txBox="1"/>
          <p:nvPr>
            <p:ph idx="1" type="body"/>
          </p:nvPr>
        </p:nvSpPr>
        <p:spPr>
          <a:xfrm rot="5400000">
            <a:off x="1581685" y="-294750"/>
            <a:ext cx="5251450" cy="70601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39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39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39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39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39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136" name="Google Shape;136;p17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17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17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" name="Google Shape;7;p1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cap="flat" cmpd="sng" w="9525">
              <a:solidFill>
                <a:srgbClr val="BFBFBF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8" name="Google Shape;8;p1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cap="flat" cmpd="sng" w="9525">
              <a:solidFill>
                <a:srgbClr val="D8D8D8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9" name="Google Shape;9;p1"/>
            <p:cNvSpPr/>
            <p:nvPr/>
          </p:nvSpPr>
          <p:spPr>
            <a:xfrm>
              <a:off x="9181476" y="-8467"/>
              <a:ext cx="3007349" cy="6866467"/>
            </a:xfrm>
            <a:custGeom>
              <a:rect b="b" l="l" r="r" t="t"/>
              <a:pathLst>
                <a:path extrusionOk="0" h="6866467" w="3007349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29803"/>
              </a:schemeClr>
            </a:solidFill>
            <a:ln>
              <a:noFill/>
            </a:ln>
          </p:spPr>
        </p:sp>
        <p:sp>
          <p:nvSpPr>
            <p:cNvPr id="10" name="Google Shape;10;p1"/>
            <p:cNvSpPr/>
            <p:nvPr/>
          </p:nvSpPr>
          <p:spPr>
            <a:xfrm>
              <a:off x="9603442" y="-8467"/>
              <a:ext cx="2588558" cy="6866467"/>
            </a:xfrm>
            <a:custGeom>
              <a:rect b="b" l="l" r="r" t="t"/>
              <a:pathLst>
                <a:path extrusionOk="0" h="6866467" w="2573311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11" name="Google Shape;11;p1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fmla="val 100000" name="adj"/>
              </a:avLst>
            </a:prstGeom>
            <a:solidFill>
              <a:schemeClr val="accent2">
                <a:alpha val="71764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1"/>
            <p:cNvSpPr/>
            <p:nvPr/>
          </p:nvSpPr>
          <p:spPr>
            <a:xfrm>
              <a:off x="9334500" y="-8467"/>
              <a:ext cx="2854326" cy="6866467"/>
            </a:xfrm>
            <a:custGeom>
              <a:rect b="b" l="l" r="r" t="t"/>
              <a:pathLst>
                <a:path extrusionOk="0" h="6866467" w="2858013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69803"/>
              </a:srgbClr>
            </a:solidFill>
            <a:ln>
              <a:noFill/>
            </a:ln>
          </p:spPr>
        </p:sp>
        <p:sp>
          <p:nvSpPr>
            <p:cNvPr id="13" name="Google Shape;13;p1"/>
            <p:cNvSpPr/>
            <p:nvPr/>
          </p:nvSpPr>
          <p:spPr>
            <a:xfrm>
              <a:off x="10898730" y="-8467"/>
              <a:ext cx="1290094" cy="6866467"/>
            </a:xfrm>
            <a:custGeom>
              <a:rect b="b" l="l" r="r" t="t"/>
              <a:pathLst>
                <a:path extrusionOk="0" h="6858000" w="1290094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69803"/>
              </a:srgbClr>
            </a:solidFill>
            <a:ln>
              <a:noFill/>
            </a:ln>
          </p:spPr>
        </p:sp>
        <p:sp>
          <p:nvSpPr>
            <p:cNvPr id="14" name="Google Shape;14;p1"/>
            <p:cNvSpPr/>
            <p:nvPr/>
          </p:nvSpPr>
          <p:spPr>
            <a:xfrm>
              <a:off x="10938999" y="-8467"/>
              <a:ext cx="1249825" cy="6866467"/>
            </a:xfrm>
            <a:custGeom>
              <a:rect b="b" l="l" r="r" t="t"/>
              <a:pathLst>
                <a:path extrusionOk="0" h="6858000" w="1249825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4705"/>
              </a:schemeClr>
            </a:solidFill>
            <a:ln>
              <a:noFill/>
            </a:ln>
          </p:spPr>
        </p:sp>
        <p:sp>
          <p:nvSpPr>
            <p:cNvPr id="15" name="Google Shape;15;p1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fmla="val 100000" name="adj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fmla="val 0" name="adj"/>
              </a:avLst>
            </a:prstGeom>
            <a:solidFill>
              <a:schemeClr val="accent1">
                <a:alpha val="84705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" name="Google Shape;17;p1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b="0" i="0" sz="36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8" name="Google Shape;18;p1"/>
          <p:cNvSpPr txBox="1"/>
          <p:nvPr>
            <p:ph idx="1" type="body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b="0" i="0" sz="18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-309880" lvl="1" marL="914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b="0" i="0" sz="16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299719" lvl="2" marL="1371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289560" lvl="3" marL="1828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289560" lvl="4" marL="22860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289560" lvl="5" marL="2743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-289560" lvl="6" marL="3200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-289559" lvl="7" marL="3657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-289559" lvl="8" marL="4114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b="0" i="0" sz="1200" u="none" cap="none" strike="noStrik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/>
        </p:txBody>
      </p:sp>
      <p:sp>
        <p:nvSpPr>
          <p:cNvPr id="19" name="Google Shape;19;p1"/>
          <p:cNvSpPr txBox="1"/>
          <p:nvPr>
            <p:ph idx="10" type="dt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/>
        </p:txBody>
      </p:sp>
      <p:sp>
        <p:nvSpPr>
          <p:cNvPr id="20" name="Google Shape;20;p1"/>
          <p:cNvSpPr txBox="1"/>
          <p:nvPr>
            <p:ph idx="11" type="ftr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/>
        </p:txBody>
      </p:sp>
      <p:sp>
        <p:nvSpPr>
          <p:cNvPr id="21" name="Google Shape;21;p1"/>
          <p:cNvSpPr txBox="1"/>
          <p:nvPr>
            <p:ph idx="12" type="sldNum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900" u="none" cap="none" strike="noStrik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3.png"/><Relationship Id="rId4" Type="http://schemas.openxmlformats.org/officeDocument/2006/relationships/image" Target="../media/image5.png"/><Relationship Id="rId5" Type="http://schemas.openxmlformats.org/officeDocument/2006/relationships/image" Target="../media/image3.png"/><Relationship Id="rId6" Type="http://schemas.openxmlformats.org/officeDocument/2006/relationships/image" Target="../media/image1.png"/><Relationship Id="rId7" Type="http://schemas.openxmlformats.org/officeDocument/2006/relationships/image" Target="../media/image10.png"/><Relationship Id="rId8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4.png"/><Relationship Id="rId6" Type="http://schemas.openxmlformats.org/officeDocument/2006/relationships/image" Target="../media/image6.png"/><Relationship Id="rId7" Type="http://schemas.openxmlformats.org/officeDocument/2006/relationships/image" Target="../media/image15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wilmington.edu/news/10-traits-of-an-effective-hr-profession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8"/>
          <p:cNvSpPr txBox="1"/>
          <p:nvPr>
            <p:ph type="ctrTitle"/>
          </p:nvPr>
        </p:nvSpPr>
        <p:spPr>
          <a:xfrm>
            <a:off x="1879120" y="738726"/>
            <a:ext cx="6933000" cy="323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i="0" lang="en-GB" sz="6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Human Resources </a:t>
            </a:r>
            <a:endParaRPr b="1" i="0" sz="6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i="0" lang="en-GB" sz="6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&amp; </a:t>
            </a:r>
            <a:r>
              <a:rPr b="1" i="0" lang="en-GB" sz="5788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Employer-Employee Relationships</a:t>
            </a:r>
            <a:endParaRPr sz="5788">
              <a:solidFill>
                <a:schemeClr val="dk1"/>
              </a:solidFill>
            </a:endParaRPr>
          </a:p>
        </p:txBody>
      </p:sp>
      <p:sp>
        <p:nvSpPr>
          <p:cNvPr id="144" name="Google Shape;144;p18"/>
          <p:cNvSpPr txBox="1"/>
          <p:nvPr>
            <p:ph idx="1" type="subTitle"/>
          </p:nvPr>
        </p:nvSpPr>
        <p:spPr>
          <a:xfrm>
            <a:off x="0" y="5428799"/>
            <a:ext cx="5952900" cy="1429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8"/>
              <a:buNone/>
            </a:pPr>
            <a:r>
              <a:rPr lang="en-GB" sz="1760">
                <a:solidFill>
                  <a:schemeClr val="dk1"/>
                </a:solidFill>
              </a:rPr>
              <a:t>Student Name: Cristina Marin</a:t>
            </a:r>
            <a:endParaRPr sz="176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008"/>
              <a:buNone/>
            </a:pPr>
            <a:r>
              <a:rPr lang="en-GB" sz="1760">
                <a:solidFill>
                  <a:schemeClr val="dk1"/>
                </a:solidFill>
              </a:rPr>
              <a:t>Student Id:2213202</a:t>
            </a:r>
            <a:endParaRPr sz="176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008"/>
              <a:buNone/>
            </a:pPr>
            <a:r>
              <a:rPr lang="en-GB" sz="1760">
                <a:solidFill>
                  <a:schemeClr val="dk1"/>
                </a:solidFill>
              </a:rPr>
              <a:t>Module: LLCB5004</a:t>
            </a:r>
            <a:endParaRPr sz="176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008"/>
              <a:buNone/>
            </a:pPr>
            <a:r>
              <a:rPr lang="en-GB" sz="1760">
                <a:solidFill>
                  <a:schemeClr val="dk1"/>
                </a:solidFill>
              </a:rPr>
              <a:t>Lecturer Name: Dennis Pepple</a:t>
            </a:r>
            <a:endParaRPr sz="176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SzPts val="1008"/>
              <a:buNone/>
            </a:pPr>
            <a:r>
              <a:t/>
            </a:r>
            <a:endParaRPr sz="176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9"/>
          <p:cNvSpPr txBox="1"/>
          <p:nvPr>
            <p:ph type="title"/>
          </p:nvPr>
        </p:nvSpPr>
        <p:spPr>
          <a:xfrm>
            <a:off x="677334" y="609600"/>
            <a:ext cx="8596800" cy="13209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Human Resources (HR)?</a:t>
            </a:r>
            <a:endParaRPr/>
          </a:p>
        </p:txBody>
      </p:sp>
      <p:sp>
        <p:nvSpPr>
          <p:cNvPr id="150" name="Google Shape;150;p19"/>
          <p:cNvSpPr txBox="1"/>
          <p:nvPr>
            <p:ph idx="1" type="body"/>
          </p:nvPr>
        </p:nvSpPr>
        <p:spPr>
          <a:xfrm>
            <a:off x="677334" y="2160589"/>
            <a:ext cx="8596800" cy="3880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300"/>
              <a:t>According to Investopedia(Kenton, 2023), Human Resources (HR) is the division of a business that is tasked with finding, recruiting, screening, and training job applicants, as well as administering employee benefit programs.</a:t>
            </a:r>
            <a:endParaRPr sz="2300"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300"/>
              <a:t>This department is essential for maximizing employee productivity and safeguarding the company from potential issues within the workforce. </a:t>
            </a:r>
            <a:endParaRPr sz="23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56" name="Google Shape;156;p20"/>
          <p:cNvSpPr txBox="1"/>
          <p:nvPr>
            <p:ph type="title"/>
          </p:nvPr>
        </p:nvSpPr>
        <p:spPr>
          <a:xfrm>
            <a:off x="1286933" y="609600"/>
            <a:ext cx="10197494" cy="109945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100"/>
              <a:buFont typeface="Arial"/>
              <a:buNone/>
            </a:pPr>
            <a:r>
              <a:rPr b="1" i="0" lang="en-GB" sz="3100" u="sng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Key Job Responsibilities of HR</a:t>
            </a:r>
            <a:br>
              <a:rPr lang="en-GB" sz="3100">
                <a:latin typeface="Arial"/>
                <a:ea typeface="Arial"/>
                <a:cs typeface="Arial"/>
                <a:sym typeface="Arial"/>
              </a:rPr>
            </a:br>
            <a:r>
              <a:rPr lang="en-GB" sz="1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 Paycor(2022), HR professionals play a pivotal role in an organization, overseeing various critical functions. Their are </a:t>
            </a:r>
            <a:r>
              <a:rPr lang="en-GB" sz="1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responsible for:</a:t>
            </a:r>
            <a:endParaRPr sz="1900">
              <a:solidFill>
                <a:schemeClr val="dk1"/>
              </a:solidFill>
            </a:endParaRPr>
          </a:p>
        </p:txBody>
      </p:sp>
      <p:sp>
        <p:nvSpPr>
          <p:cNvPr id="157" name="Google Shape;157;p20"/>
          <p:cNvSpPr/>
          <p:nvPr/>
        </p:nvSpPr>
        <p:spPr>
          <a:xfrm rot="10800000">
            <a:off x="0" y="0"/>
            <a:ext cx="842596" cy="5666154"/>
          </a:xfrm>
          <a:prstGeom prst="triangle">
            <a:avLst>
              <a:gd fmla="val 10000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58" name="Google Shape;158;p20"/>
          <p:cNvSpPr/>
          <p:nvPr/>
        </p:nvSpPr>
        <p:spPr>
          <a:xfrm flipH="1">
            <a:off x="11743267" y="4013200"/>
            <a:ext cx="448733" cy="2844800"/>
          </a:xfrm>
          <a:prstGeom prst="triangle">
            <a:avLst>
              <a:gd fmla="val 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grpSp>
        <p:nvGrpSpPr>
          <p:cNvPr id="159" name="Google Shape;159;p20"/>
          <p:cNvGrpSpPr/>
          <p:nvPr/>
        </p:nvGrpSpPr>
        <p:grpSpPr>
          <a:xfrm>
            <a:off x="1286933" y="1949867"/>
            <a:ext cx="9618133" cy="4090832"/>
            <a:chOff x="0" y="1324"/>
            <a:chExt cx="9618133" cy="4090832"/>
          </a:xfrm>
        </p:grpSpPr>
        <p:sp>
          <p:nvSpPr>
            <p:cNvPr id="160" name="Google Shape;160;p20"/>
            <p:cNvSpPr/>
            <p:nvPr/>
          </p:nvSpPr>
          <p:spPr>
            <a:xfrm>
              <a:off x="0" y="1324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rgbClr val="52A0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20"/>
            <p:cNvSpPr/>
            <p:nvPr/>
          </p:nvSpPr>
          <p:spPr>
            <a:xfrm>
              <a:off x="170686" y="128281"/>
              <a:ext cx="310339" cy="310339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20"/>
            <p:cNvSpPr/>
            <p:nvPr/>
          </p:nvSpPr>
          <p:spPr>
            <a:xfrm>
              <a:off x="651712" y="1324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20"/>
            <p:cNvSpPr txBox="1"/>
            <p:nvPr/>
          </p:nvSpPr>
          <p:spPr>
            <a:xfrm>
              <a:off x="651712" y="1324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Recruitment and selection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Finding the right talent for the right job.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64" name="Google Shape;164;p20"/>
            <p:cNvSpPr/>
            <p:nvPr/>
          </p:nvSpPr>
          <p:spPr>
            <a:xfrm>
              <a:off x="0" y="706640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rgbClr val="E4B91D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20"/>
            <p:cNvSpPr/>
            <p:nvPr/>
          </p:nvSpPr>
          <p:spPr>
            <a:xfrm>
              <a:off x="170686" y="833597"/>
              <a:ext cx="310339" cy="310339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20"/>
            <p:cNvSpPr/>
            <p:nvPr/>
          </p:nvSpPr>
          <p:spPr>
            <a:xfrm>
              <a:off x="651712" y="706640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20"/>
            <p:cNvSpPr txBox="1"/>
            <p:nvPr/>
          </p:nvSpPr>
          <p:spPr>
            <a:xfrm>
              <a:off x="651712" y="706640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Training and development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Ensuring employees have the skills needed for their roles.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68" name="Google Shape;168;p20"/>
            <p:cNvSpPr/>
            <p:nvPr/>
          </p:nvSpPr>
          <p:spPr>
            <a:xfrm>
              <a:off x="0" y="1411956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rgbClr val="E7661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20"/>
            <p:cNvSpPr/>
            <p:nvPr/>
          </p:nvSpPr>
          <p:spPr>
            <a:xfrm>
              <a:off x="170686" y="1538913"/>
              <a:ext cx="310339" cy="310339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20"/>
            <p:cNvSpPr/>
            <p:nvPr/>
          </p:nvSpPr>
          <p:spPr>
            <a:xfrm>
              <a:off x="651712" y="1411956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20"/>
            <p:cNvSpPr txBox="1"/>
            <p:nvPr/>
          </p:nvSpPr>
          <p:spPr>
            <a:xfrm>
              <a:off x="651712" y="1411956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Employee relations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Addressing grievances and fostering a positive work environment.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72" name="Google Shape;172;p20"/>
            <p:cNvSpPr/>
            <p:nvPr/>
          </p:nvSpPr>
          <p:spPr>
            <a:xfrm>
              <a:off x="0" y="2117272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rgbClr val="C42D1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20"/>
            <p:cNvSpPr/>
            <p:nvPr/>
          </p:nvSpPr>
          <p:spPr>
            <a:xfrm>
              <a:off x="170686" y="2244229"/>
              <a:ext cx="310339" cy="310339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0"/>
            <p:cNvSpPr/>
            <p:nvPr/>
          </p:nvSpPr>
          <p:spPr>
            <a:xfrm>
              <a:off x="651712" y="2117272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20"/>
            <p:cNvSpPr txBox="1"/>
            <p:nvPr/>
          </p:nvSpPr>
          <p:spPr>
            <a:xfrm>
              <a:off x="651712" y="2117272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Compensation and benefits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Designing competitive packages to attract and retain talent.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76" name="Google Shape;176;p20"/>
            <p:cNvSpPr/>
            <p:nvPr/>
          </p:nvSpPr>
          <p:spPr>
            <a:xfrm>
              <a:off x="0" y="2822588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0"/>
            <p:cNvSpPr/>
            <p:nvPr/>
          </p:nvSpPr>
          <p:spPr>
            <a:xfrm>
              <a:off x="170686" y="2949545"/>
              <a:ext cx="310339" cy="310339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20"/>
            <p:cNvSpPr/>
            <p:nvPr/>
          </p:nvSpPr>
          <p:spPr>
            <a:xfrm>
              <a:off x="651712" y="2822588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" name="Google Shape;179;p20"/>
            <p:cNvSpPr txBox="1"/>
            <p:nvPr/>
          </p:nvSpPr>
          <p:spPr>
            <a:xfrm>
              <a:off x="651712" y="2822588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Legal compliance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Ensuring all employment practices adhere to laws and regulations.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180" name="Google Shape;180;p20"/>
            <p:cNvSpPr/>
            <p:nvPr/>
          </p:nvSpPr>
          <p:spPr>
            <a:xfrm>
              <a:off x="0" y="3527904"/>
              <a:ext cx="9618133" cy="564252"/>
            </a:xfrm>
            <a:prstGeom prst="roundRect">
              <a:avLst>
                <a:gd fmla="val 10000" name="adj"/>
              </a:avLst>
            </a:prstGeom>
            <a:solidFill>
              <a:srgbClr val="52A01E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20"/>
            <p:cNvSpPr/>
            <p:nvPr/>
          </p:nvSpPr>
          <p:spPr>
            <a:xfrm>
              <a:off x="170686" y="3654861"/>
              <a:ext cx="310339" cy="310339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20"/>
            <p:cNvSpPr/>
            <p:nvPr/>
          </p:nvSpPr>
          <p:spPr>
            <a:xfrm>
              <a:off x="651712" y="3527904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20"/>
            <p:cNvSpPr txBox="1"/>
            <p:nvPr/>
          </p:nvSpPr>
          <p:spPr>
            <a:xfrm>
              <a:off x="651712" y="3527904"/>
              <a:ext cx="8966420" cy="56425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9700" lIns="59700" spcFirstLastPara="1" rIns="59700" wrap="square" tIns="597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Trebuchet MS"/>
                <a:buNone/>
              </a:pPr>
              <a:r>
                <a:rPr b="1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Performance management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Evaluating and improving employee performance. </a:t>
              </a:r>
              <a:r>
                <a:rPr b="0" i="1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(Author, Year)</a:t>
              </a:r>
              <a:r>
                <a:rPr b="0" i="0" lang="en-GB" sz="16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"</a:t>
              </a:r>
              <a:endParaRPr sz="16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89" name="Google Shape;189;p21"/>
          <p:cNvSpPr/>
          <p:nvPr/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90" name="Google Shape;190;p21"/>
          <p:cNvSpPr/>
          <p:nvPr/>
        </p:nvSpPr>
        <p:spPr>
          <a:xfrm rot="10800000">
            <a:off x="4660127" y="-3"/>
            <a:ext cx="1056745" cy="6858001"/>
          </a:xfrm>
          <a:prstGeom prst="triangle">
            <a:avLst>
              <a:gd fmla="val 100000" name="adj"/>
            </a:avLst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91" name="Google Shape;191;p21"/>
          <p:cNvSpPr txBox="1"/>
          <p:nvPr>
            <p:ph type="title"/>
          </p:nvPr>
        </p:nvSpPr>
        <p:spPr>
          <a:xfrm>
            <a:off x="516260" y="328769"/>
            <a:ext cx="4203000" cy="1375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</a:pPr>
            <a:r>
              <a:rPr b="1" i="0" lang="en-GB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Profession Map</a:t>
            </a:r>
            <a:endParaRPr b="1" u="sng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21"/>
          <p:cNvSpPr txBox="1"/>
          <p:nvPr>
            <p:ph idx="1" type="body"/>
          </p:nvPr>
        </p:nvSpPr>
        <p:spPr>
          <a:xfrm>
            <a:off x="313125" y="1421975"/>
            <a:ext cx="4347000" cy="5309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1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According to CIPD(2023), the Profession Map is a framework for HR professionals, outlining the essential knowledge, behaviors, and skills for career progression. </a:t>
            </a:r>
            <a:endParaRPr sz="21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sz="21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1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It provides a benchmark for excellence in the field, evolving with the changing needs of the profession. </a:t>
            </a:r>
            <a:endParaRPr sz="21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sz="21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lang="en-GB" sz="21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In essence, it's a roadmap for HR an  professionals to ensure relevance and growth in their careers.</a:t>
            </a:r>
            <a:endParaRPr sz="2100">
              <a:solidFill>
                <a:schemeClr val="lt1"/>
              </a:solidFill>
            </a:endParaRPr>
          </a:p>
        </p:txBody>
      </p:sp>
      <p:pic>
        <p:nvPicPr>
          <p:cNvPr descr="A diagram of purpose and purpose&#10;&#10;Description automatically generated" id="193" name="Google Shape;193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696105" y="1779996"/>
            <a:ext cx="5932262" cy="3099606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p21"/>
          <p:cNvSpPr/>
          <p:nvPr/>
        </p:nvSpPr>
        <p:spPr>
          <a:xfrm flipH="1">
            <a:off x="11755696" y="4013200"/>
            <a:ext cx="448733" cy="2844800"/>
          </a:xfrm>
          <a:prstGeom prst="triangle">
            <a:avLst>
              <a:gd fmla="val 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00" name="Google Shape;200;p22"/>
          <p:cNvSpPr txBox="1"/>
          <p:nvPr>
            <p:ph type="title"/>
          </p:nvPr>
        </p:nvSpPr>
        <p:spPr>
          <a:xfrm>
            <a:off x="1286933" y="609600"/>
            <a:ext cx="10197494" cy="109945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300"/>
              <a:buFont typeface="Arial"/>
              <a:buNone/>
            </a:pPr>
            <a:r>
              <a:rPr b="1" i="0" lang="en-GB" sz="2300" u="sng">
                <a:latin typeface="Arial"/>
                <a:ea typeface="Arial"/>
                <a:cs typeface="Arial"/>
                <a:sym typeface="Arial"/>
              </a:rPr>
              <a:t>Essential Values for HR Professionals</a:t>
            </a:r>
            <a:br>
              <a:rPr b="1" i="0" lang="en-GB" sz="2300" u="sng">
                <a:latin typeface="Arial"/>
                <a:ea typeface="Arial"/>
                <a:cs typeface="Arial"/>
                <a:sym typeface="Arial"/>
              </a:rPr>
            </a:br>
            <a:r>
              <a:rPr lang="en-GB" sz="2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According to Wilmington College, the values of an HR expert serve as a moral compass, directing their behavior and decisions.</a:t>
            </a:r>
            <a:endParaRPr sz="2300" u="sng">
              <a:solidFill>
                <a:srgbClr val="262626"/>
              </a:solidFill>
            </a:endParaRPr>
          </a:p>
        </p:txBody>
      </p:sp>
      <p:sp>
        <p:nvSpPr>
          <p:cNvPr id="201" name="Google Shape;201;p22"/>
          <p:cNvSpPr/>
          <p:nvPr/>
        </p:nvSpPr>
        <p:spPr>
          <a:xfrm rot="10800000">
            <a:off x="0" y="0"/>
            <a:ext cx="842596" cy="5666154"/>
          </a:xfrm>
          <a:prstGeom prst="triangle">
            <a:avLst>
              <a:gd fmla="val 10000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02" name="Google Shape;202;p22"/>
          <p:cNvSpPr/>
          <p:nvPr/>
        </p:nvSpPr>
        <p:spPr>
          <a:xfrm flipH="1">
            <a:off x="11743267" y="4013200"/>
            <a:ext cx="448733" cy="2844800"/>
          </a:xfrm>
          <a:prstGeom prst="triangle">
            <a:avLst>
              <a:gd fmla="val 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grpSp>
        <p:nvGrpSpPr>
          <p:cNvPr id="203" name="Google Shape;203;p22"/>
          <p:cNvGrpSpPr/>
          <p:nvPr/>
        </p:nvGrpSpPr>
        <p:grpSpPr>
          <a:xfrm>
            <a:off x="2825927" y="2000640"/>
            <a:ext cx="6540143" cy="3989287"/>
            <a:chOff x="1538994" y="52097"/>
            <a:chExt cx="6540143" cy="3989287"/>
          </a:xfrm>
        </p:grpSpPr>
        <p:sp>
          <p:nvSpPr>
            <p:cNvPr id="204" name="Google Shape;204;p22"/>
            <p:cNvSpPr/>
            <p:nvPr/>
          </p:nvSpPr>
          <p:spPr>
            <a:xfrm>
              <a:off x="1538994" y="52097"/>
              <a:ext cx="865834" cy="865834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22"/>
            <p:cNvSpPr/>
            <p:nvPr/>
          </p:nvSpPr>
          <p:spPr>
            <a:xfrm>
              <a:off x="1720819" y="233922"/>
              <a:ext cx="502184" cy="502184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22"/>
            <p:cNvSpPr/>
            <p:nvPr/>
          </p:nvSpPr>
          <p:spPr>
            <a:xfrm>
              <a:off x="2590365" y="52097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22"/>
            <p:cNvSpPr txBox="1"/>
            <p:nvPr/>
          </p:nvSpPr>
          <p:spPr>
            <a:xfrm>
              <a:off x="2590365" y="52097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Trebuchet MS"/>
                <a:buNone/>
              </a:pPr>
              <a:r>
                <a:rPr b="1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Integrity</a:t>
              </a:r>
              <a:r>
                <a:rPr b="0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Being honest and ethical.</a:t>
              </a:r>
              <a:endParaRPr sz="14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208" name="Google Shape;208;p22"/>
            <p:cNvSpPr/>
            <p:nvPr/>
          </p:nvSpPr>
          <p:spPr>
            <a:xfrm>
              <a:off x="4986871" y="52097"/>
              <a:ext cx="865834" cy="865834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22"/>
            <p:cNvSpPr/>
            <p:nvPr/>
          </p:nvSpPr>
          <p:spPr>
            <a:xfrm>
              <a:off x="5168697" y="233922"/>
              <a:ext cx="502184" cy="502184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22"/>
            <p:cNvSpPr/>
            <p:nvPr/>
          </p:nvSpPr>
          <p:spPr>
            <a:xfrm>
              <a:off x="6038242" y="52097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22"/>
            <p:cNvSpPr txBox="1"/>
            <p:nvPr/>
          </p:nvSpPr>
          <p:spPr>
            <a:xfrm>
              <a:off x="6038242" y="52097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Trebuchet MS"/>
                <a:buNone/>
              </a:pPr>
              <a:r>
                <a:rPr b="1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Fairness</a:t>
              </a:r>
              <a:r>
                <a:rPr b="0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Treating everyone equally.</a:t>
              </a:r>
              <a:endParaRPr sz="14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212" name="Google Shape;212;p22"/>
            <p:cNvSpPr/>
            <p:nvPr/>
          </p:nvSpPr>
          <p:spPr>
            <a:xfrm>
              <a:off x="1538994" y="1613823"/>
              <a:ext cx="865834" cy="865834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" name="Google Shape;213;p22"/>
            <p:cNvSpPr/>
            <p:nvPr/>
          </p:nvSpPr>
          <p:spPr>
            <a:xfrm>
              <a:off x="1720819" y="1795648"/>
              <a:ext cx="502184" cy="502184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" name="Google Shape;214;p22"/>
            <p:cNvSpPr/>
            <p:nvPr/>
          </p:nvSpPr>
          <p:spPr>
            <a:xfrm>
              <a:off x="2590365" y="1613823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22"/>
            <p:cNvSpPr txBox="1"/>
            <p:nvPr/>
          </p:nvSpPr>
          <p:spPr>
            <a:xfrm>
              <a:off x="2590365" y="1613823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Trebuchet MS"/>
                <a:buNone/>
              </a:pPr>
              <a:r>
                <a:rPr b="1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Respect for individuals</a:t>
              </a:r>
              <a:r>
                <a:rPr b="0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Valuing each employee's unique contributions.</a:t>
              </a:r>
              <a:endParaRPr sz="14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216" name="Google Shape;216;p22"/>
            <p:cNvSpPr/>
            <p:nvPr/>
          </p:nvSpPr>
          <p:spPr>
            <a:xfrm>
              <a:off x="4986871" y="1613823"/>
              <a:ext cx="865834" cy="865834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22"/>
            <p:cNvSpPr/>
            <p:nvPr/>
          </p:nvSpPr>
          <p:spPr>
            <a:xfrm>
              <a:off x="5168697" y="1795648"/>
              <a:ext cx="502184" cy="502184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22"/>
            <p:cNvSpPr/>
            <p:nvPr/>
          </p:nvSpPr>
          <p:spPr>
            <a:xfrm>
              <a:off x="6038242" y="1613823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22"/>
            <p:cNvSpPr txBox="1"/>
            <p:nvPr/>
          </p:nvSpPr>
          <p:spPr>
            <a:xfrm>
              <a:off x="6038242" y="1613823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Trebuchet MS"/>
                <a:buNone/>
              </a:pPr>
              <a:r>
                <a:rPr b="1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Professionalism</a:t>
              </a:r>
              <a:r>
                <a:rPr b="0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Maintaining a high standard of behavior.</a:t>
              </a:r>
              <a:endParaRPr sz="1400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  <p:sp>
          <p:nvSpPr>
            <p:cNvPr id="220" name="Google Shape;220;p22"/>
            <p:cNvSpPr/>
            <p:nvPr/>
          </p:nvSpPr>
          <p:spPr>
            <a:xfrm>
              <a:off x="1538994" y="3175550"/>
              <a:ext cx="865834" cy="865834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22"/>
            <p:cNvSpPr/>
            <p:nvPr/>
          </p:nvSpPr>
          <p:spPr>
            <a:xfrm>
              <a:off x="1720819" y="3357375"/>
              <a:ext cx="502184" cy="502184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" name="Google Shape;222;p22"/>
            <p:cNvSpPr/>
            <p:nvPr/>
          </p:nvSpPr>
          <p:spPr>
            <a:xfrm>
              <a:off x="2590365" y="3175550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22"/>
            <p:cNvSpPr txBox="1"/>
            <p:nvPr/>
          </p:nvSpPr>
          <p:spPr>
            <a:xfrm>
              <a:off x="2590365" y="3175550"/>
              <a:ext cx="2040895" cy="86583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Trebuchet MS"/>
                <a:buNone/>
              </a:pPr>
              <a:r>
                <a:rPr b="1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Continuous learning</a:t>
              </a:r>
              <a:r>
                <a:rPr b="0" i="0" lang="en-GB" sz="1400">
                  <a:solidFill>
                    <a:schemeClr val="dk1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: Staying updated with the latest in HR practices.</a:t>
              </a:r>
              <a:endParaRPr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Light bulb on yellow background with sketched light beams and cord" id="228" name="Google Shape;228;p23"/>
          <p:cNvPicPr preferRelativeResize="0"/>
          <p:nvPr/>
        </p:nvPicPr>
        <p:blipFill rotWithShape="1">
          <a:blip r:embed="rId3">
            <a:alphaModFix/>
          </a:blip>
          <a:srcRect b="0" l="28957" r="0" t="0"/>
          <a:stretch/>
        </p:blipFill>
        <p:spPr>
          <a:xfrm>
            <a:off x="5407254" y="-1"/>
            <a:ext cx="7922146" cy="6858001"/>
          </a:xfrm>
          <a:custGeom>
            <a:rect b="b" l="l" r="r" t="t"/>
            <a:pathLst>
              <a:path extrusionOk="0" h="6858001" w="7922146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ln>
            <a:noFill/>
          </a:ln>
        </p:spPr>
      </p:pic>
      <p:cxnSp>
        <p:nvCxnSpPr>
          <p:cNvPr id="229" name="Google Shape;229;p23"/>
          <p:cNvCxnSpPr/>
          <p:nvPr/>
        </p:nvCxnSpPr>
        <p:spPr>
          <a:xfrm>
            <a:off x="9371012" y="0"/>
            <a:ext cx="1219200" cy="6858000"/>
          </a:xfrm>
          <a:prstGeom prst="straightConnector1">
            <a:avLst/>
          </a:prstGeom>
          <a:noFill/>
          <a:ln cap="flat" cmpd="sng" w="9525">
            <a:solidFill>
              <a:srgbClr val="BFBFBF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0" name="Google Shape;230;p23"/>
          <p:cNvCxnSpPr/>
          <p:nvPr/>
        </p:nvCxnSpPr>
        <p:spPr>
          <a:xfrm flipH="1">
            <a:off x="7425267" y="3681413"/>
            <a:ext cx="4763558" cy="3176587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31" name="Google Shape;231;p23"/>
          <p:cNvSpPr/>
          <p:nvPr/>
        </p:nvSpPr>
        <p:spPr>
          <a:xfrm>
            <a:off x="9181476" y="-8467"/>
            <a:ext cx="3007349" cy="6866467"/>
          </a:xfrm>
          <a:custGeom>
            <a:rect b="b" l="l" r="r" t="t"/>
            <a:pathLst>
              <a:path extrusionOk="0" h="6866467" w="3007349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29803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32" name="Google Shape;232;p23"/>
          <p:cNvSpPr/>
          <p:nvPr/>
        </p:nvSpPr>
        <p:spPr>
          <a:xfrm>
            <a:off x="9603442" y="-8467"/>
            <a:ext cx="2588558" cy="6866467"/>
          </a:xfrm>
          <a:custGeom>
            <a:rect b="b" l="l" r="r" t="t"/>
            <a:pathLst>
              <a:path extrusionOk="0" h="6866467" w="2573311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33" name="Google Shape;233;p23"/>
          <p:cNvSpPr/>
          <p:nvPr/>
        </p:nvSpPr>
        <p:spPr>
          <a:xfrm>
            <a:off x="8932333" y="3048000"/>
            <a:ext cx="3259667" cy="3810000"/>
          </a:xfrm>
          <a:prstGeom prst="triangle">
            <a:avLst>
              <a:gd fmla="val 100000" name="adj"/>
            </a:avLst>
          </a:prstGeom>
          <a:solidFill>
            <a:schemeClr val="accent2">
              <a:alpha val="71764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34" name="Google Shape;234;p23"/>
          <p:cNvSpPr/>
          <p:nvPr/>
        </p:nvSpPr>
        <p:spPr>
          <a:xfrm>
            <a:off x="10898730" y="-8467"/>
            <a:ext cx="1290094" cy="6866467"/>
          </a:xfrm>
          <a:custGeom>
            <a:rect b="b" l="l" r="r" t="t"/>
            <a:pathLst>
              <a:path extrusionOk="0" h="6858000" w="1290094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rgbClr val="BFE471">
              <a:alpha val="69803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35" name="Google Shape;235;p23"/>
          <p:cNvSpPr txBox="1"/>
          <p:nvPr/>
        </p:nvSpPr>
        <p:spPr>
          <a:xfrm>
            <a:off x="0" y="0"/>
            <a:ext cx="6447900" cy="10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>
                <a:solidFill>
                  <a:srgbClr val="262626"/>
                </a:solidFill>
              </a:rPr>
              <a:t>Types of Employer-Employee Relationships</a:t>
            </a:r>
            <a:endParaRPr b="1" sz="4400">
              <a:solidFill>
                <a:schemeClr val="dk1"/>
              </a:solidFill>
            </a:endParaRPr>
          </a:p>
        </p:txBody>
      </p:sp>
      <p:sp>
        <p:nvSpPr>
          <p:cNvPr id="236" name="Google Shape;236;p23"/>
          <p:cNvSpPr txBox="1"/>
          <p:nvPr>
            <p:ph idx="1" type="body"/>
          </p:nvPr>
        </p:nvSpPr>
        <p:spPr>
          <a:xfrm>
            <a:off x="204175" y="1148875"/>
            <a:ext cx="6447900" cy="56532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Employer-employee relationships can be categorized based on the nature of the interaction, expectations, and the depth of the relationship. Here are some types of employer-employee relationships:</a:t>
            </a:r>
            <a:endParaRPr sz="1200">
              <a:solidFill>
                <a:schemeClr val="dk1"/>
              </a:solidFill>
              <a:highlight>
                <a:srgbClr val="F7F7F8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-Transactional: Basic exchange of services for pay; minimal emotional connection. 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-Partnership: Mutual goals and shared responsibilities; both parties contribute ideas and share risks.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-Paternalistic: Employer offers guidance and protection, fostering employee loyalty. 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-Team-based: Emphasis on collaboration and teamwork in a flat organizational structure. 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-Mentor-Mentee: Focused on employee growth; employer offers guidance and knowledge.</a:t>
            </a:r>
            <a:endParaRPr sz="16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2" name="Google Shape;242;p24"/>
          <p:cNvSpPr/>
          <p:nvPr/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3" name="Google Shape;243;p24"/>
          <p:cNvSpPr/>
          <p:nvPr/>
        </p:nvSpPr>
        <p:spPr>
          <a:xfrm rot="10800000">
            <a:off x="4606947" y="-2"/>
            <a:ext cx="1056600" cy="6858000"/>
          </a:xfrm>
          <a:prstGeom prst="triangle">
            <a:avLst>
              <a:gd fmla="val 100000" name="adj"/>
            </a:avLst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44" name="Google Shape;244;p24"/>
          <p:cNvSpPr txBox="1"/>
          <p:nvPr>
            <p:ph type="title"/>
          </p:nvPr>
        </p:nvSpPr>
        <p:spPr>
          <a:xfrm>
            <a:off x="143200" y="33975"/>
            <a:ext cx="5287800" cy="2607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Arial"/>
              <a:buNone/>
            </a:pPr>
            <a:r>
              <a:rPr b="1" i="0" lang="en-GB" sz="2400" u="sng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Examples of Relationship-Influencing Factors</a:t>
            </a:r>
            <a:br>
              <a:rPr b="1" i="0" lang="en-GB" sz="1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Based on studies published by Harry Adam Nuse, the relationship between employers and employees is influenced by several values:</a:t>
            </a:r>
            <a:endParaRPr sz="1700">
              <a:solidFill>
                <a:schemeClr val="lt1"/>
              </a:solidFill>
            </a:endParaRPr>
          </a:p>
        </p:txBody>
      </p:sp>
      <p:sp>
        <p:nvSpPr>
          <p:cNvPr id="245" name="Google Shape;245;p24"/>
          <p:cNvSpPr txBox="1"/>
          <p:nvPr>
            <p:ph idx="1" type="body"/>
          </p:nvPr>
        </p:nvSpPr>
        <p:spPr>
          <a:xfrm>
            <a:off x="185579" y="2591965"/>
            <a:ext cx="3973800" cy="3440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360"/>
              <a:buFont typeface="Arial"/>
              <a:buChar char="•"/>
            </a:pPr>
            <a:r>
              <a:rPr b="1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Work environment</a:t>
            </a:r>
            <a:r>
              <a:rPr b="0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A positive environment fosters collaboration.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Font typeface="Arial"/>
              <a:buChar char="•"/>
            </a:pPr>
            <a:r>
              <a:rPr b="1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Compensation and benefits</a:t>
            </a:r>
            <a:r>
              <a:rPr b="0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Fair compensation builds trust.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Font typeface="Arial"/>
              <a:buChar char="•"/>
            </a:pPr>
            <a:r>
              <a:rPr b="1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Opportunities for growth</a:t>
            </a:r>
            <a:r>
              <a:rPr b="0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Career advancement opportunities motivate employees.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Font typeface="Arial"/>
              <a:buChar char="•"/>
            </a:pPr>
            <a:r>
              <a:rPr b="1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Work-life balance</a:t>
            </a:r>
            <a:r>
              <a:rPr b="0" i="0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Ensuring employees have time for personal pursuits. </a:t>
            </a:r>
            <a:endParaRPr i="1" sz="17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360"/>
              <a:buNone/>
            </a:pPr>
            <a:br>
              <a:rPr lang="en-GB" sz="1700">
                <a:solidFill>
                  <a:schemeClr val="lt1"/>
                </a:solidFill>
              </a:rPr>
            </a:br>
            <a:endParaRPr sz="1700">
              <a:solidFill>
                <a:schemeClr val="lt1"/>
              </a:solidFill>
            </a:endParaRPr>
          </a:p>
        </p:txBody>
      </p:sp>
      <p:pic>
        <p:nvPicPr>
          <p:cNvPr descr="Office Worker" id="246" name="Google Shape;246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217616" y="972608"/>
            <a:ext cx="4900269" cy="4900269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24"/>
          <p:cNvSpPr/>
          <p:nvPr/>
        </p:nvSpPr>
        <p:spPr>
          <a:xfrm flipH="1">
            <a:off x="11755696" y="4013200"/>
            <a:ext cx="448733" cy="2844800"/>
          </a:xfrm>
          <a:prstGeom prst="triangle">
            <a:avLst>
              <a:gd fmla="val 0" name="adj"/>
            </a:avLst>
          </a:prstGeom>
          <a:solidFill>
            <a:schemeClr val="accent1">
              <a:alpha val="8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2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53" name="Google Shape;253;p25"/>
          <p:cNvSpPr txBox="1"/>
          <p:nvPr>
            <p:ph type="title"/>
          </p:nvPr>
        </p:nvSpPr>
        <p:spPr>
          <a:xfrm>
            <a:off x="1043950" y="1179151"/>
            <a:ext cx="3300646" cy="44638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</a:pPr>
            <a:r>
              <a:rPr lang="en-GB"/>
              <a:t>My </a:t>
            </a:r>
            <a:r>
              <a:rPr lang="en-GB"/>
              <a:t>Experience</a:t>
            </a:r>
            <a:endParaRPr/>
          </a:p>
        </p:txBody>
      </p:sp>
      <p:sp>
        <p:nvSpPr>
          <p:cNvPr id="254" name="Google Shape;254;p25"/>
          <p:cNvSpPr/>
          <p:nvPr/>
        </p:nvSpPr>
        <p:spPr>
          <a:xfrm>
            <a:off x="0" y="4013200"/>
            <a:ext cx="448733" cy="2844800"/>
          </a:xfrm>
          <a:prstGeom prst="triangle">
            <a:avLst>
              <a:gd fmla="val 0" name="adj"/>
            </a:avLst>
          </a:pr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cxnSp>
        <p:nvCxnSpPr>
          <p:cNvPr id="255" name="Google Shape;255;p25"/>
          <p:cNvCxnSpPr/>
          <p:nvPr/>
        </p:nvCxnSpPr>
        <p:spPr>
          <a:xfrm>
            <a:off x="4656670" y="1442595"/>
            <a:ext cx="0" cy="3937000"/>
          </a:xfrm>
          <a:prstGeom prst="straightConnector1">
            <a:avLst/>
          </a:prstGeom>
          <a:noFill/>
          <a:ln cap="rnd" cmpd="sng" w="127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6" name="Google Shape;256;p25"/>
          <p:cNvSpPr txBox="1"/>
          <p:nvPr>
            <p:ph idx="1" type="body"/>
          </p:nvPr>
        </p:nvSpPr>
        <p:spPr>
          <a:xfrm>
            <a:off x="4978918" y="1109145"/>
            <a:ext cx="6341016" cy="460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51459" lvl="0" marL="342900" rtl="0" algn="l">
              <a:spcBef>
                <a:spcPts val="0"/>
              </a:spcBef>
              <a:spcAft>
                <a:spcPts val="0"/>
              </a:spcAft>
              <a:buSzPts val="1440"/>
              <a:buNone/>
            </a:pPr>
            <a:r>
              <a:rPr lang="en-GB"/>
              <a:t>    </a:t>
            </a:r>
            <a:r>
              <a:rPr lang="en-GB"/>
              <a:t>I was unexpectedly called into the HR office one day. Sarah, the HR manager, greeted me with a smile and promptly announced my promotion due to my exceptional performance. </a:t>
            </a:r>
            <a:endParaRPr/>
          </a:p>
          <a:p>
            <a:pPr indent="-251459" lvl="0" marL="342900" rtl="0" algn="l">
              <a:spcBef>
                <a:spcPts val="0"/>
              </a:spcBef>
              <a:spcAft>
                <a:spcPts val="0"/>
              </a:spcAft>
              <a:buSzPts val="1440"/>
              <a:buNone/>
            </a:pPr>
            <a:r>
              <a:t/>
            </a:r>
            <a:endParaRPr/>
          </a:p>
          <a:p>
            <a:pPr indent="-251459" lvl="0" marL="342900" rtl="0" algn="l">
              <a:spcBef>
                <a:spcPts val="0"/>
              </a:spcBef>
              <a:spcAft>
                <a:spcPts val="0"/>
              </a:spcAft>
              <a:buSzPts val="1440"/>
              <a:buNone/>
            </a:pPr>
            <a:r>
              <a:rPr lang="en-GB"/>
              <a:t>    She outlined the new role, benefits, and compensation adjustments. Given a few days to consider, I left the meeting feeling valued and immensely proud of my achievements.</a:t>
            </a:r>
            <a:endParaRPr/>
          </a:p>
        </p:txBody>
      </p:sp>
      <p:sp>
        <p:nvSpPr>
          <p:cNvPr id="257" name="Google Shape;257;p25"/>
          <p:cNvSpPr/>
          <p:nvPr/>
        </p:nvSpPr>
        <p:spPr>
          <a:xfrm flipH="1" rot="10800000">
            <a:off x="11364139" y="0"/>
            <a:ext cx="842596" cy="4616289"/>
          </a:xfrm>
          <a:prstGeom prst="triangle">
            <a:avLst>
              <a:gd fmla="val 100000" name="adj"/>
            </a:avLst>
          </a:prstGeom>
          <a:solidFill>
            <a:schemeClr val="accent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One in a crowd" id="262" name="Google Shape;262;p26"/>
          <p:cNvPicPr preferRelativeResize="0"/>
          <p:nvPr/>
        </p:nvPicPr>
        <p:blipFill rotWithShape="1">
          <a:blip r:embed="rId3">
            <a:alphaModFix/>
          </a:blip>
          <a:srcRect b="0" l="10776" r="2586" t="0"/>
          <a:stretch/>
        </p:blipFill>
        <p:spPr>
          <a:xfrm>
            <a:off x="4269854" y="-1"/>
            <a:ext cx="7922146" cy="6858001"/>
          </a:xfrm>
          <a:custGeom>
            <a:rect b="b" l="l" r="r" t="t"/>
            <a:pathLst>
              <a:path extrusionOk="0" h="6858001" w="7922146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263" name="Google Shape;263;p26"/>
          <p:cNvSpPr txBox="1"/>
          <p:nvPr>
            <p:ph type="title"/>
          </p:nvPr>
        </p:nvSpPr>
        <p:spPr>
          <a:xfrm>
            <a:off x="677333" y="609600"/>
            <a:ext cx="3851123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Arial"/>
              <a:buNone/>
            </a:pPr>
            <a:r>
              <a:rPr b="1" i="0" lang="en-GB" u="sng">
                <a:latin typeface="Arial"/>
                <a:ea typeface="Arial"/>
                <a:cs typeface="Arial"/>
                <a:sym typeface="Arial"/>
              </a:rPr>
              <a:t>Conclusion</a:t>
            </a:r>
            <a:endParaRPr u="sng"/>
          </a:p>
        </p:txBody>
      </p:sp>
      <p:sp>
        <p:nvSpPr>
          <p:cNvPr id="264" name="Google Shape;264;p26"/>
          <p:cNvSpPr txBox="1"/>
          <p:nvPr>
            <p:ph idx="1" type="body"/>
          </p:nvPr>
        </p:nvSpPr>
        <p:spPr>
          <a:xfrm>
            <a:off x="677334" y="2160589"/>
            <a:ext cx="3851122" cy="38807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1440"/>
              <a:buNone/>
            </a:pPr>
            <a:r>
              <a:rPr i="0" lang="en-GB">
                <a:latin typeface="Arial"/>
                <a:ea typeface="Arial"/>
                <a:cs typeface="Arial"/>
                <a:sym typeface="Arial"/>
              </a:rPr>
              <a:t>In reflecting on the discussion, it is evident that the core of a successful organization lies in its people and the relationships they establish.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r>
              <a:rPr i="0" lang="en-GB">
                <a:latin typeface="Arial"/>
                <a:ea typeface="Arial"/>
                <a:cs typeface="Arial"/>
                <a:sym typeface="Arial"/>
              </a:rPr>
              <a:t>The role of HR emerges as a cornerstone in shaping this dynamic.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1440"/>
              <a:buNone/>
            </a:pPr>
            <a:r>
              <a:rPr i="0" lang="en-GB">
                <a:latin typeface="Arial"/>
                <a:ea typeface="Arial"/>
                <a:cs typeface="Arial"/>
                <a:sym typeface="Arial"/>
              </a:rPr>
              <a:t>It's essential for organizations to acknowledge the significance of these relationships, understanding their influence on both individual advancement and the broader success of the enterprise.</a:t>
            </a:r>
            <a:endParaRPr/>
          </a:p>
        </p:txBody>
      </p:sp>
      <p:cxnSp>
        <p:nvCxnSpPr>
          <p:cNvPr id="265" name="Google Shape;265;p26"/>
          <p:cNvCxnSpPr/>
          <p:nvPr/>
        </p:nvCxnSpPr>
        <p:spPr>
          <a:xfrm>
            <a:off x="9371012" y="0"/>
            <a:ext cx="1219200" cy="6858000"/>
          </a:xfrm>
          <a:prstGeom prst="straightConnector1">
            <a:avLst/>
          </a:prstGeom>
          <a:noFill/>
          <a:ln cap="flat" cmpd="sng" w="9525">
            <a:solidFill>
              <a:srgbClr val="BFBFBF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66" name="Google Shape;266;p26"/>
          <p:cNvCxnSpPr/>
          <p:nvPr/>
        </p:nvCxnSpPr>
        <p:spPr>
          <a:xfrm flipH="1">
            <a:off x="7425267" y="3681413"/>
            <a:ext cx="4763558" cy="3176587"/>
          </a:xfrm>
          <a:prstGeom prst="straightConnector1">
            <a:avLst/>
          </a:prstGeom>
          <a:noFill/>
          <a:ln cap="flat" cmpd="sng" w="9525">
            <a:solidFill>
              <a:srgbClr val="D8D8D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67" name="Google Shape;267;p26"/>
          <p:cNvSpPr/>
          <p:nvPr/>
        </p:nvSpPr>
        <p:spPr>
          <a:xfrm>
            <a:off x="9181476" y="-8467"/>
            <a:ext cx="3007349" cy="6866467"/>
          </a:xfrm>
          <a:custGeom>
            <a:rect b="b" l="l" r="r" t="t"/>
            <a:pathLst>
              <a:path extrusionOk="0" h="6866467" w="3007349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29803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68" name="Google Shape;268;p26"/>
          <p:cNvSpPr/>
          <p:nvPr/>
        </p:nvSpPr>
        <p:spPr>
          <a:xfrm>
            <a:off x="9603442" y="-8467"/>
            <a:ext cx="2588558" cy="6866467"/>
          </a:xfrm>
          <a:custGeom>
            <a:rect b="b" l="l" r="r" t="t"/>
            <a:pathLst>
              <a:path extrusionOk="0" h="6866467" w="2573311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69" name="Google Shape;269;p26"/>
          <p:cNvSpPr/>
          <p:nvPr/>
        </p:nvSpPr>
        <p:spPr>
          <a:xfrm>
            <a:off x="8932333" y="3048000"/>
            <a:ext cx="3259667" cy="3810000"/>
          </a:xfrm>
          <a:prstGeom prst="triangle">
            <a:avLst>
              <a:gd fmla="val 100000" name="adj"/>
            </a:avLst>
          </a:prstGeom>
          <a:solidFill>
            <a:schemeClr val="accent2">
              <a:alpha val="71764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70" name="Google Shape;270;p26"/>
          <p:cNvSpPr/>
          <p:nvPr/>
        </p:nvSpPr>
        <p:spPr>
          <a:xfrm>
            <a:off x="9334500" y="-8467"/>
            <a:ext cx="2854326" cy="6866467"/>
          </a:xfrm>
          <a:custGeom>
            <a:rect b="b" l="l" r="r" t="t"/>
            <a:pathLst>
              <a:path extrusionOk="0" h="6866467" w="2858013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rgbClr val="3F7818">
              <a:alpha val="46666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71" name="Google Shape;271;p26"/>
          <p:cNvSpPr/>
          <p:nvPr/>
        </p:nvSpPr>
        <p:spPr>
          <a:xfrm>
            <a:off x="10898730" y="-8467"/>
            <a:ext cx="1290094" cy="6866467"/>
          </a:xfrm>
          <a:custGeom>
            <a:rect b="b" l="l" r="r" t="t"/>
            <a:pathLst>
              <a:path extrusionOk="0" h="6858000" w="1290094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rgbClr val="BFE471">
              <a:alpha val="69803"/>
            </a:srgb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72" name="Google Shape;272;p26"/>
          <p:cNvSpPr/>
          <p:nvPr/>
        </p:nvSpPr>
        <p:spPr>
          <a:xfrm>
            <a:off x="10938999" y="-8467"/>
            <a:ext cx="1249825" cy="6866467"/>
          </a:xfrm>
          <a:custGeom>
            <a:rect b="b" l="l" r="r" t="t"/>
            <a:pathLst>
              <a:path extrusionOk="0" h="6858000" w="1249825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4705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273" name="Google Shape;273;p26"/>
          <p:cNvSpPr/>
          <p:nvPr/>
        </p:nvSpPr>
        <p:spPr>
          <a:xfrm>
            <a:off x="10371666" y="3589867"/>
            <a:ext cx="1817159" cy="3268133"/>
          </a:xfrm>
          <a:prstGeom prst="triangle">
            <a:avLst>
              <a:gd fmla="val 100000" name="adj"/>
            </a:avLst>
          </a:prstGeom>
          <a:solidFill>
            <a:schemeClr val="accent1">
              <a:alpha val="80000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7"/>
          <p:cNvSpPr txBox="1"/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</a:pPr>
            <a:r>
              <a:rPr lang="en-GB"/>
              <a:t>References</a:t>
            </a:r>
            <a:br>
              <a:rPr lang="en-GB"/>
            </a:br>
            <a:endParaRPr/>
          </a:p>
        </p:txBody>
      </p:sp>
      <p:sp>
        <p:nvSpPr>
          <p:cNvPr id="279" name="Google Shape;279;p27"/>
          <p:cNvSpPr txBox="1"/>
          <p:nvPr>
            <p:ph idx="1" type="body"/>
          </p:nvPr>
        </p:nvSpPr>
        <p:spPr>
          <a:xfrm>
            <a:off x="677325" y="1245950"/>
            <a:ext cx="9290100" cy="4795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61111"/>
              <a:buNone/>
            </a:pPr>
            <a:r>
              <a:t/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Kenton, W. (2023). </a:t>
            </a:r>
            <a:r>
              <a:rPr i="1" lang="en-GB" sz="12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Human resources (HR) meaning and responsibilities</a:t>
            </a: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. [online] Investopedia. Available at: https://www.investopedia.com/terms/h/humanresources.asp.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Cooke, N.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Does Human Resources Do?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[online] Indeed Career Guide. Available at: https://www.indeed.com/career-advice/finding-a-job/what-does-human-resources-do.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Nuse, H. (2018). Factors that Affect the Relationship between Employer and Employees within Organizations.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Dissertations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https://digitalcommons.wku.edu/diss/158/ [Accessed 19 Oct. 2023].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O’Reilly, N. (2013).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minute with… Laura Hare, head of HR, Jagex Games Studio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Personnel Today. Available at: https://www.personneltoday.com/hr/a-minute-with-laura-hare-head-of-hr-jagex-games-studio/ [Accessed 19 Oct. 2023].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Paycor (2022).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5 Main Roles in HR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www.paycor.com. Available at: https://www.paycor.com/resource-center/articles/the-5-main-roles-in-hr/#:~:text=Human%20Resources%20manages%205%20main.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SHRM (2014).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Code of Ethics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SHRM. Available at: https://www.shrm.org/about-shrm/pages/code-of-ethics.aspx.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ct val="91666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Wilmington College (Wilmington, Ohio).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 Traits of an Effective HR Professional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</a:t>
            </a:r>
            <a:r>
              <a:rPr lang="en-GB" sz="12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https://www.wilmington.edu/news/10-traits-of-an-effective-hr-professional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app.croneri.co.uk.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Employer/Employee Relationship: In-depth | Croner-i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https://app.croneri.co.uk/topics/employeremployee-relationship/indepth.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51459" lvl="0" marL="342900" rtl="0" algn="l">
              <a:spcBef>
                <a:spcPts val="1200"/>
              </a:spcBef>
              <a:spcAft>
                <a:spcPts val="0"/>
              </a:spcAft>
              <a:buSzPct val="79999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Facet">
  <a:themeElements>
    <a:clrScheme name="Facet">
      <a:dk1>
        <a:srgbClr val="000000"/>
      </a:dk1>
      <a:lt1>
        <a:srgbClr val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