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46"/>
  </p:notesMasterIdLst>
  <p:handoutMasterIdLst>
    <p:handoutMasterId r:id="rId47"/>
  </p:handoutMasterIdLst>
  <p:sldIdLst>
    <p:sldId id="277" r:id="rId2"/>
    <p:sldId id="635" r:id="rId3"/>
    <p:sldId id="380" r:id="rId4"/>
    <p:sldId id="636" r:id="rId5"/>
    <p:sldId id="637" r:id="rId6"/>
    <p:sldId id="639" r:id="rId7"/>
    <p:sldId id="611" r:id="rId8"/>
    <p:sldId id="650" r:id="rId9"/>
    <p:sldId id="642" r:id="rId10"/>
    <p:sldId id="649" r:id="rId11"/>
    <p:sldId id="640" r:id="rId12"/>
    <p:sldId id="641" r:id="rId13"/>
    <p:sldId id="643" r:id="rId14"/>
    <p:sldId id="644" r:id="rId15"/>
    <p:sldId id="645" r:id="rId16"/>
    <p:sldId id="646" r:id="rId17"/>
    <p:sldId id="647" r:id="rId18"/>
    <p:sldId id="648" r:id="rId19"/>
    <p:sldId id="651" r:id="rId20"/>
    <p:sldId id="652" r:id="rId21"/>
    <p:sldId id="653" r:id="rId22"/>
    <p:sldId id="654" r:id="rId23"/>
    <p:sldId id="655" r:id="rId24"/>
    <p:sldId id="408" r:id="rId25"/>
    <p:sldId id="410" r:id="rId26"/>
    <p:sldId id="613" r:id="rId27"/>
    <p:sldId id="614" r:id="rId28"/>
    <p:sldId id="615" r:id="rId29"/>
    <p:sldId id="616" r:id="rId30"/>
    <p:sldId id="620" r:id="rId31"/>
    <p:sldId id="621" r:id="rId32"/>
    <p:sldId id="622" r:id="rId33"/>
    <p:sldId id="623" r:id="rId34"/>
    <p:sldId id="624" r:id="rId35"/>
    <p:sldId id="626" r:id="rId36"/>
    <p:sldId id="627" r:id="rId37"/>
    <p:sldId id="628" r:id="rId38"/>
    <p:sldId id="318" r:id="rId39"/>
    <p:sldId id="631" r:id="rId40"/>
    <p:sldId id="632" r:id="rId41"/>
    <p:sldId id="633" r:id="rId42"/>
    <p:sldId id="634" r:id="rId43"/>
    <p:sldId id="656" r:id="rId44"/>
    <p:sldId id="502" r:id="rId45"/>
  </p:sldIdLst>
  <p:sldSz cx="12192000" cy="6858000"/>
  <p:notesSz cx="6669088" cy="9753600"/>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 uri="{2D200454-40CA-4A62-9FC3-DE9A4176ACB9}">
      <p15:notesGuideLst xmlns:p15="http://schemas.microsoft.com/office/powerpoint/2012/main">
        <p15:guide id="1" orient="horz" pos="3072">
          <p15:clr>
            <a:srgbClr val="A4A3A4"/>
          </p15:clr>
        </p15:guide>
        <p15:guide id="2" pos="210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780" autoAdjust="0"/>
    <p:restoredTop sz="93258" autoAdjust="0"/>
  </p:normalViewPr>
  <p:slideViewPr>
    <p:cSldViewPr>
      <p:cViewPr varScale="1">
        <p:scale>
          <a:sx n="59" d="100"/>
          <a:sy n="59" d="100"/>
        </p:scale>
        <p:origin x="896" y="52"/>
      </p:cViewPr>
      <p:guideLst>
        <p:guide orient="horz" pos="2160"/>
        <p:guide pos="384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072"/>
        <p:guide pos="2101"/>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handoutMaster" Target="handoutMasters/handoutMaster1.xml"/><Relationship Id="rId50"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776663" y="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26465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776663" y="9264650"/>
            <a:ext cx="2890837"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778250" y="0"/>
            <a:ext cx="2890838" cy="4873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82550" y="730250"/>
            <a:ext cx="6503988" cy="3659188"/>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889000" y="4632325"/>
            <a:ext cx="4891088" cy="43910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778250" y="9266238"/>
            <a:ext cx="2890838" cy="48736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0132" tIns="45066" rIns="90132" bIns="45066"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82550" y="730250"/>
            <a:ext cx="6503988" cy="3659188"/>
          </a:xfrm>
        </p:spPr>
      </p:sp>
      <p:sp>
        <p:nvSpPr>
          <p:cNvPr id="3" name="Notes Placeholder 2"/>
          <p:cNvSpPr>
            <a:spLocks noGrp="1"/>
          </p:cNvSpPr>
          <p:nvPr>
            <p:ph type="body" idx="1"/>
          </p:nvPr>
        </p:nvSpPr>
        <p:spPr/>
        <p:txBody>
          <a:bodyPr/>
          <a:lstStyle/>
          <a:p>
            <a:endParaRPr lang="en-US" altLang="en-US" dirty="0">
              <a:solidFill>
                <a:schemeClr val="tx1">
                  <a:lumMod val="75000"/>
                  <a:lumOff val="25000"/>
                </a:schemeClr>
              </a:solidFill>
              <a:ea typeface="ＭＳ Ｐゴシック" pitchFamily="34" charset="-128"/>
              <a:cs typeface="Lucida Sans Unicode" pitchFamily="34" charset="0"/>
            </a:endParaRPr>
          </a:p>
        </p:txBody>
      </p:sp>
      <p:sp>
        <p:nvSpPr>
          <p:cNvPr id="4" name="Slide Number Placeholder 3"/>
          <p:cNvSpPr>
            <a:spLocks noGrp="1"/>
          </p:cNvSpPr>
          <p:nvPr>
            <p:ph type="sldNum" sz="quarter" idx="10"/>
          </p:nvPr>
        </p:nvSpPr>
        <p:spPr/>
        <p:txBody>
          <a:bodyPr/>
          <a:lstStyle/>
          <a:p>
            <a:fld id="{A73D6722-9B4D-4E29-B226-C325925A8118}" type="slidenum">
              <a:rPr lang="en-US" smtClean="0"/>
              <a:pPr/>
              <a:t>3</a:t>
            </a:fld>
            <a:endParaRPr lang="en-US" dirty="0"/>
          </a:p>
        </p:txBody>
      </p:sp>
    </p:spTree>
    <p:extLst>
      <p:ext uri="{BB962C8B-B14F-4D97-AF65-F5344CB8AC3E}">
        <p14:creationId xmlns:p14="http://schemas.microsoft.com/office/powerpoint/2010/main" val="32547142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a:extLst>
              <a:ext uri="{FF2B5EF4-FFF2-40B4-BE49-F238E27FC236}">
                <a16:creationId xmlns:a16="http://schemas.microsoft.com/office/drawing/2014/main" id="{72CAE7C9-D2B6-41C0-8D8A-88A096968AC0}"/>
              </a:ext>
            </a:extLst>
          </p:cNvPr>
          <p:cNvSpPr>
            <a:spLocks noGrp="1" noRot="1" noChangeAspect="1" noChangeArrowheads="1" noTextEdit="1"/>
          </p:cNvSpPr>
          <p:nvPr>
            <p:ph type="sldImg"/>
          </p:nvPr>
        </p:nvSpPr>
        <p:spPr>
          <a:xfrm>
            <a:off x="393700" y="857250"/>
            <a:ext cx="6070600" cy="3416300"/>
          </a:xfrm>
          <a:ln/>
        </p:spPr>
      </p:sp>
      <p:sp>
        <p:nvSpPr>
          <p:cNvPr id="22531" name="Rectangle 3">
            <a:extLst>
              <a:ext uri="{FF2B5EF4-FFF2-40B4-BE49-F238E27FC236}">
                <a16:creationId xmlns:a16="http://schemas.microsoft.com/office/drawing/2014/main" id="{B1B9AA59-25A1-4BE4-B588-84EDC50721DE}"/>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cs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a:extLst>
              <a:ext uri="{FF2B5EF4-FFF2-40B4-BE49-F238E27FC236}">
                <a16:creationId xmlns:a16="http://schemas.microsoft.com/office/drawing/2014/main" id="{046E9B06-89D6-49AF-A9C2-1BC468392CFD}"/>
              </a:ext>
            </a:extLst>
          </p:cNvPr>
          <p:cNvSpPr>
            <a:spLocks noGrp="1" noRot="1" noChangeAspect="1" noChangeArrowheads="1" noTextEdit="1"/>
          </p:cNvSpPr>
          <p:nvPr>
            <p:ph type="sldImg"/>
          </p:nvPr>
        </p:nvSpPr>
        <p:spPr>
          <a:xfrm>
            <a:off x="393700" y="857250"/>
            <a:ext cx="6070600" cy="3416300"/>
          </a:xfrm>
          <a:ln/>
        </p:spPr>
      </p:sp>
      <p:sp>
        <p:nvSpPr>
          <p:cNvPr id="24579" name="Rectangle 3">
            <a:extLst>
              <a:ext uri="{FF2B5EF4-FFF2-40B4-BE49-F238E27FC236}">
                <a16:creationId xmlns:a16="http://schemas.microsoft.com/office/drawing/2014/main" id="{7F098CB8-1697-4177-90AA-0AB9A0CDF9B4}"/>
              </a:ext>
            </a:extLst>
          </p:cNvPr>
          <p:cNvSpPr>
            <a:spLocks noGrp="1" noChangeArrowheads="1"/>
          </p:cNvSpPr>
          <p:nvPr>
            <p:ph type="body" idx="1"/>
          </p:nvPr>
        </p:nvSpPr>
        <p:spPr>
          <a:noFill/>
          <a:ln w="9525"/>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a:lstStyle/>
          <a:p>
            <a:endParaRPr lang="en-US" altLang="en-US">
              <a:cs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527051" y="6524626"/>
            <a:ext cx="1295400" cy="219075"/>
          </a:xfrm>
        </p:spPr>
        <p:txBody>
          <a:bodyPr/>
          <a:lstStyle>
            <a:lvl1pPr>
              <a:defRPr/>
            </a:lvl1pPr>
          </a:lstStyle>
          <a:p>
            <a:pPr>
              <a:defRPr/>
            </a:pPr>
            <a:fld id="{8EFCBBD8-CF39-48F7-8656-50407EDD0B37}" type="datetime1">
              <a:rPr lang="en-GB" altLang="en-US"/>
              <a:pPr>
                <a:defRPr/>
              </a:pPr>
              <a:t>04/10/2024</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5520267" y="6381751"/>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04/10/2024</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4176184" y="6461126"/>
            <a:ext cx="38608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04/10/2024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04/10/2024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04/10/2024</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04/10/2024</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04/10/2024</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04/10/2024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04/10/2024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04/10/2024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04/10/2024</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Learning Objectives">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118872" indent="-118872">
              <a:buClr>
                <a:srgbClr val="007FA3"/>
              </a:buClr>
              <a:buSzPct val="25000"/>
              <a:defRPr sz="2400"/>
            </a:lvl1pPr>
            <a:lvl2pPr marL="569913" indent="-285750">
              <a:buClr>
                <a:srgbClr val="007FA3"/>
              </a:buClr>
              <a:defRPr sz="2400"/>
            </a:lvl2pPr>
            <a:lvl3pPr>
              <a:buClr>
                <a:srgbClr val="007FA3"/>
              </a:buClr>
              <a:defRPr sz="2400"/>
            </a:lvl3pPr>
            <a:lvl4pPr>
              <a:buClr>
                <a:srgbClr val="007FA3"/>
              </a:buClr>
              <a:defRPr sz="2400"/>
            </a:lvl4pPr>
            <a:lvl5pPr>
              <a:buClr>
                <a:srgbClr val="007FA3"/>
              </a:buClr>
              <a:defRPr sz="2400"/>
            </a:lvl5pPr>
            <a:lvl6pPr>
              <a:buClr>
                <a:srgbClr val="007FA3"/>
              </a:buClr>
              <a:defRPr sz="2400"/>
            </a:lvl6pPr>
            <a:lvl7pPr>
              <a:buClr>
                <a:srgbClr val="007FA3"/>
              </a:buClr>
              <a:defRPr sz="2400"/>
            </a:lvl7pPr>
            <a:lvl8pPr>
              <a:buClr>
                <a:srgbClr val="007FA3"/>
              </a:buClr>
              <a:defRPr sz="2400"/>
            </a:lvl8pPr>
            <a:lvl9pPr>
              <a:buClr>
                <a:srgbClr val="007FA3"/>
              </a:buClr>
              <a:defRPr sz="2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a:p>
            <a:pPr lvl="5"/>
            <a:r>
              <a:rPr lang="en-US" dirty="0"/>
              <a:t>Sixth</a:t>
            </a:r>
          </a:p>
          <a:p>
            <a:pPr lvl="6"/>
            <a:r>
              <a:rPr lang="en-US" dirty="0"/>
              <a:t>Seventh</a:t>
            </a:r>
          </a:p>
          <a:p>
            <a:pPr lvl="7"/>
            <a:r>
              <a:rPr lang="en-US" dirty="0"/>
              <a:t>Eighth</a:t>
            </a:r>
          </a:p>
          <a:p>
            <a:pPr lvl="8"/>
            <a:r>
              <a:rPr lang="en-US" dirty="0"/>
              <a:t>Ninth</a:t>
            </a:r>
          </a:p>
        </p:txBody>
      </p:sp>
      <p:sp>
        <p:nvSpPr>
          <p:cNvPr id="10" name="Footer Placeholder 4"/>
          <p:cNvSpPr>
            <a:spLocks noGrp="1"/>
          </p:cNvSpPr>
          <p:nvPr>
            <p:ph type="ftr" sz="quarter" idx="11"/>
          </p:nvPr>
        </p:nvSpPr>
        <p:spPr>
          <a:xfrm>
            <a:off x="154880" y="6421876"/>
            <a:ext cx="11460480" cy="235463"/>
          </a:xfrm>
        </p:spPr>
        <p:txBody>
          <a:bodyPr/>
          <a:lstStyle/>
          <a:p>
            <a:r>
              <a:rPr lang="en-US" dirty="0"/>
              <a:t>                                                                                                   </a:t>
            </a:r>
          </a:p>
        </p:txBody>
      </p:sp>
      <p:sp>
        <p:nvSpPr>
          <p:cNvPr id="4" name="Date Placeholder 3"/>
          <p:cNvSpPr>
            <a:spLocks noGrp="1"/>
          </p:cNvSpPr>
          <p:nvPr>
            <p:ph type="dt" sz="half" idx="10"/>
          </p:nvPr>
        </p:nvSpPr>
        <p:spPr/>
        <p:txBody>
          <a:bodyPr/>
          <a:lstStyle/>
          <a:p>
            <a:fld id="{A9DF6EFB-3F44-496C-A842-1E0B3D3B975A}" type="datetimeFigureOut">
              <a:rPr lang="en-US" smtClean="0"/>
              <a:pPr/>
              <a:t>10/4/2024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Tree>
    <p:extLst>
      <p:ext uri="{BB962C8B-B14F-4D97-AF65-F5344CB8AC3E}">
        <p14:creationId xmlns:p14="http://schemas.microsoft.com/office/powerpoint/2010/main" val="356707959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Title and 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609600" y="1600201"/>
            <a:ext cx="10972800" cy="7620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Content Placeholder 2"/>
          <p:cNvSpPr>
            <a:spLocks noGrp="1"/>
          </p:cNvSpPr>
          <p:nvPr>
            <p:ph idx="13"/>
          </p:nvPr>
        </p:nvSpPr>
        <p:spPr>
          <a:xfrm>
            <a:off x="609600" y="2649751"/>
            <a:ext cx="4368800" cy="3476413"/>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1" name="Footer Placeholder 4"/>
          <p:cNvSpPr>
            <a:spLocks noGrp="1"/>
          </p:cNvSpPr>
          <p:nvPr>
            <p:ph type="ftr" sz="quarter" idx="11"/>
          </p:nvPr>
        </p:nvSpPr>
        <p:spPr>
          <a:xfrm>
            <a:off x="125292" y="6172201"/>
            <a:ext cx="11460480" cy="235463"/>
          </a:xfrm>
        </p:spPr>
        <p:txBody>
          <a:bodyPr/>
          <a:lstStyle/>
          <a:p>
            <a:endParaRPr lang="en-US" dirty="0"/>
          </a:p>
        </p:txBody>
      </p:sp>
      <p:sp>
        <p:nvSpPr>
          <p:cNvPr id="4" name="Date Placeholder 3"/>
          <p:cNvSpPr>
            <a:spLocks noGrp="1"/>
          </p:cNvSpPr>
          <p:nvPr>
            <p:ph type="dt" sz="half" idx="10"/>
          </p:nvPr>
        </p:nvSpPr>
        <p:spPr/>
        <p:txBody>
          <a:bodyPr/>
          <a:lstStyle/>
          <a:p>
            <a:fld id="{A9DF6EFB-3F44-496C-A842-1E0B3D3B975A}" type="datetimeFigureOut">
              <a:rPr lang="en-US" smtClean="0"/>
              <a:pPr/>
              <a:t>10/4/2024</a:t>
            </a:fld>
            <a:endParaRPr lang="en-US" dirty="0"/>
          </a:p>
        </p:txBody>
      </p:sp>
      <p:sp>
        <p:nvSpPr>
          <p:cNvPr id="6" name="Slide Number Placeholder 5"/>
          <p:cNvSpPr>
            <a:spLocks noGrp="1"/>
          </p:cNvSpPr>
          <p:nvPr>
            <p:ph type="sldNum" sz="quarter" idx="12"/>
          </p:nvPr>
        </p:nvSpPr>
        <p:spPr/>
        <p:txBody>
          <a:bodyPr/>
          <a:lstStyle/>
          <a:p>
            <a:fld id="{200B2350-5261-4F5C-9DF5-EF0D264FC8D2}" type="slidenum">
              <a:rPr lang="en-US" smtClean="0"/>
              <a:pPr/>
              <a:t>‹#›</a:t>
            </a:fld>
            <a:endParaRPr lang="en-US" dirty="0"/>
          </a:p>
        </p:txBody>
      </p:sp>
      <p:sp>
        <p:nvSpPr>
          <p:cNvPr id="5" name="Content Placeholder 4"/>
          <p:cNvSpPr>
            <a:spLocks noGrp="1"/>
          </p:cNvSpPr>
          <p:nvPr>
            <p:ph sz="quarter" idx="14"/>
          </p:nvPr>
        </p:nvSpPr>
        <p:spPr>
          <a:xfrm>
            <a:off x="5892800" y="2649539"/>
            <a:ext cx="5588000" cy="3476625"/>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64362354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1_Custom Layout">
    <p:spTree>
      <p:nvGrpSpPr>
        <p:cNvPr id="1" name=""/>
        <p:cNvGrpSpPr/>
        <p:nvPr/>
      </p:nvGrpSpPr>
      <p:grpSpPr>
        <a:xfrm>
          <a:off x="0" y="0"/>
          <a:ext cx="0" cy="0"/>
          <a:chOff x="0" y="0"/>
          <a:chExt cx="0" cy="0"/>
        </a:xfrm>
      </p:grpSpPr>
      <p:sp>
        <p:nvSpPr>
          <p:cNvPr id="3" name="Footer Placeholder 2"/>
          <p:cNvSpPr>
            <a:spLocks noGrp="1"/>
          </p:cNvSpPr>
          <p:nvPr>
            <p:ph type="ftr" sz="quarter" idx="10"/>
          </p:nvPr>
        </p:nvSpPr>
        <p:spPr/>
        <p:txBody>
          <a:bodyPr/>
          <a:lstStyle/>
          <a:p>
            <a:endParaRPr lang="en-US" dirty="0"/>
          </a:p>
        </p:txBody>
      </p:sp>
      <p:sp>
        <p:nvSpPr>
          <p:cNvPr id="4" name="Date Placeholder 3"/>
          <p:cNvSpPr>
            <a:spLocks noGrp="1"/>
          </p:cNvSpPr>
          <p:nvPr>
            <p:ph type="dt" sz="half" idx="11"/>
          </p:nvPr>
        </p:nvSpPr>
        <p:spPr/>
        <p:txBody>
          <a:bodyPr/>
          <a:lstStyle/>
          <a:p>
            <a:fld id="{A9DF6EFB-3F44-496C-A842-1E0B3D3B975A}" type="datetimeFigureOut">
              <a:rPr lang="en-US" smtClean="0"/>
              <a:pPr/>
              <a:t>10/4/2024</a:t>
            </a:fld>
            <a:endParaRPr lang="en-US" dirty="0"/>
          </a:p>
        </p:txBody>
      </p:sp>
      <p:sp>
        <p:nvSpPr>
          <p:cNvPr id="5" name="Slide Number Placeholder 4"/>
          <p:cNvSpPr>
            <a:spLocks noGrp="1"/>
          </p:cNvSpPr>
          <p:nvPr>
            <p:ph type="sldNum" sz="quarter" idx="12"/>
          </p:nvPr>
        </p:nvSpPr>
        <p:spPr/>
        <p:txBody>
          <a:bodyPr/>
          <a:lstStyle/>
          <a:p>
            <a:fld id="{200B2350-5261-4F5C-9DF5-EF0D264FC8D2}" type="slidenum">
              <a:rPr lang="en-US" smtClean="0"/>
              <a:pPr/>
              <a:t>‹#›</a:t>
            </a:fld>
            <a:endParaRPr lang="en-US" dirty="0"/>
          </a:p>
        </p:txBody>
      </p:sp>
      <p:sp>
        <p:nvSpPr>
          <p:cNvPr id="6" name="Title 7"/>
          <p:cNvSpPr>
            <a:spLocks noGrp="1"/>
          </p:cNvSpPr>
          <p:nvPr>
            <p:ph type="title"/>
          </p:nvPr>
        </p:nvSpPr>
        <p:spPr>
          <a:xfrm>
            <a:off x="609600" y="215372"/>
            <a:ext cx="10972800" cy="1097280"/>
          </a:xfrm>
        </p:spPr>
        <p:txBody>
          <a:bodyPr/>
          <a:lstStyle/>
          <a:p>
            <a:r>
              <a:rPr lang="en-US" dirty="0"/>
              <a:t>Click to edit Master title style</a:t>
            </a:r>
          </a:p>
        </p:txBody>
      </p:sp>
      <p:sp>
        <p:nvSpPr>
          <p:cNvPr id="7" name="Content Placeholder 2"/>
          <p:cNvSpPr>
            <a:spLocks noGrp="1"/>
          </p:cNvSpPr>
          <p:nvPr>
            <p:ph idx="1"/>
          </p:nvPr>
        </p:nvSpPr>
        <p:spPr>
          <a:xfrm>
            <a:off x="609600" y="1600201"/>
            <a:ext cx="10972800" cy="9144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8" name="Content Placeholder 2"/>
          <p:cNvSpPr>
            <a:spLocks noGrp="1"/>
          </p:cNvSpPr>
          <p:nvPr>
            <p:ph idx="13"/>
          </p:nvPr>
        </p:nvSpPr>
        <p:spPr>
          <a:xfrm>
            <a:off x="609600" y="2667000"/>
            <a:ext cx="5181600" cy="2438400"/>
          </a:xfrm>
        </p:spPr>
        <p:txBody>
          <a:bodyPr/>
          <a:lstStyle>
            <a:lvl1pPr>
              <a:defRPr sz="1600"/>
            </a:lvl1pPr>
            <a:lvl2pPr>
              <a:defRPr sz="1600"/>
            </a:lvl2pPr>
            <a:lvl3pPr>
              <a:defRPr sz="1600"/>
            </a:lvl3pPr>
            <a:lvl4pPr>
              <a:defRPr sz="1600"/>
            </a:lvl4pPr>
            <a:lvl5pPr>
              <a:defRPr sz="1600"/>
            </a:lvl5pPr>
            <a:lvl6pPr>
              <a:defRPr sz="1400"/>
            </a:lvl6pPr>
            <a:lvl7pPr>
              <a:defRPr sz="1400"/>
            </a:lvl7pPr>
            <a:lvl8pPr>
              <a:defRPr sz="1400"/>
            </a:lvl8pPr>
            <a:lvl9pPr>
              <a:defRPr sz="14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10" name="Text Placeholder 9"/>
          <p:cNvSpPr>
            <a:spLocks noGrp="1"/>
          </p:cNvSpPr>
          <p:nvPr>
            <p:ph type="body" sz="quarter" idx="14"/>
          </p:nvPr>
        </p:nvSpPr>
        <p:spPr>
          <a:xfrm>
            <a:off x="5892800" y="2667000"/>
            <a:ext cx="5689600" cy="24384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2948587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e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6"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609600" y="1600200"/>
            <a:ext cx="109728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334433" y="6524626"/>
            <a:ext cx="129540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04/10/2024</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10608733" y="6381751"/>
            <a:ext cx="973667"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 id="2147483789" r:id="rId12"/>
    <p:sldLayoutId id="2147483790" r:id="rId13"/>
    <p:sldLayoutId id="2147483791" r:id="rId14"/>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hyperlink" Target="https://www.cornerstoneresults.com/RefLib/KnlgeBk/entrepreneurial_assessments/aptitude_test-2.pdf" TargetMode="External"/><Relationship Id="rId1" Type="http://schemas.openxmlformats.org/officeDocument/2006/relationships/slideLayout" Target="../slideLayouts/slideLayout4.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hyperlink" Target="https://www.youtube.com/watch?v=Kja2TQgFd1g&amp;t=241s" TargetMode="External"/><Relationship Id="rId1" Type="http://schemas.openxmlformats.org/officeDocument/2006/relationships/slideLayout" Target="../slideLayouts/slideLayout13.xml"/></Relationships>
</file>

<file path=ppt/slides/_rels/slide15.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4.xml"/></Relationships>
</file>

<file path=ppt/slides/_rels/slide16.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4.xml"/></Relationships>
</file>

<file path=ppt/slides/_rels/slide18.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4.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4.xml"/></Relationships>
</file>

<file path=ppt/slides/_rels/slide2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4.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4.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4.xml"/></Relationships>
</file>

<file path=ppt/slides/_rels/slide44.xml.rels><?xml version="1.0" encoding="UTF-8" standalone="yes"?>
<Relationships xmlns="http://schemas.openxmlformats.org/package/2006/relationships"><Relationship Id="rId3" Type="http://schemas.openxmlformats.org/officeDocument/2006/relationships/hyperlink" Target="https://www.latimes.com/business/technology/la-fi-tn-uber-ipo-travis-kalanick-cloudkitchens-20190509-story.html" TargetMode="External"/><Relationship Id="rId2" Type="http://schemas.openxmlformats.org/officeDocument/2006/relationships/hyperlink" Target="https://www.tenentrepreneurs.org/research/management-matter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Title 1"/>
          <p:cNvSpPr>
            <a:spLocks noGrp="1"/>
          </p:cNvSpPr>
          <p:nvPr>
            <p:ph type="ctrTitle"/>
          </p:nvPr>
        </p:nvSpPr>
        <p:spPr>
          <a:xfrm>
            <a:off x="2208213" y="908050"/>
            <a:ext cx="7772400" cy="1235066"/>
          </a:xfrm>
        </p:spPr>
        <p:txBody>
          <a:bodyPr/>
          <a:lstStyle/>
          <a:p>
            <a:pPr eaLnBrk="1" hangingPunct="1"/>
            <a:r>
              <a:rPr lang="en-GB" altLang="en-US" b="1" dirty="0">
                <a:solidFill>
                  <a:schemeClr val="accent2"/>
                </a:solidFill>
              </a:rPr>
              <a:t>﻿LCBB5001 </a:t>
            </a:r>
          </a:p>
        </p:txBody>
      </p:sp>
      <p:sp>
        <p:nvSpPr>
          <p:cNvPr id="6147" name="Subtitle 4"/>
          <p:cNvSpPr>
            <a:spLocks noGrp="1"/>
          </p:cNvSpPr>
          <p:nvPr>
            <p:ph type="subTitle" idx="1"/>
          </p:nvPr>
        </p:nvSpPr>
        <p:spPr>
          <a:xfrm>
            <a:off x="1575456" y="2223813"/>
            <a:ext cx="9041088" cy="3384376"/>
          </a:xfrm>
        </p:spPr>
        <p:txBody>
          <a:bodyPr/>
          <a:lstStyle/>
          <a:p>
            <a:pPr eaLnBrk="1" hangingPunct="1"/>
            <a:r>
              <a:rPr lang="en-GB" altLang="en-US" sz="3600" b="1" dirty="0">
                <a:solidFill>
                  <a:schemeClr val="accent2"/>
                </a:solidFill>
              </a:rPr>
              <a:t>﻿Entrepreneurship</a:t>
            </a:r>
          </a:p>
          <a:p>
            <a:pPr eaLnBrk="1" hangingPunct="1"/>
            <a:r>
              <a:rPr lang="en-GB" altLang="en-US" sz="3600" dirty="0">
                <a:solidFill>
                  <a:schemeClr val="accent2"/>
                </a:solidFill>
              </a:rPr>
              <a:t>Week 1</a:t>
            </a:r>
          </a:p>
          <a:p>
            <a:pPr eaLnBrk="1" hangingPunct="1"/>
            <a:endParaRPr lang="en-GB" altLang="en-US" sz="3600" dirty="0">
              <a:solidFill>
                <a:schemeClr val="accent2"/>
              </a:solidFill>
            </a:endParaRPr>
          </a:p>
          <a:p>
            <a:pPr eaLnBrk="1" hangingPunct="1"/>
            <a:r>
              <a:rPr lang="en-GB" altLang="en-US" sz="3600" b="1" dirty="0">
                <a:solidFill>
                  <a:schemeClr val="accent2"/>
                </a:solidFill>
              </a:rPr>
              <a:t>Introduction to Entrepreneurship</a:t>
            </a:r>
          </a:p>
        </p:txBody>
      </p:sp>
      <p:sp>
        <p:nvSpPr>
          <p:cNvPr id="6149" name="Slide Number Placeholder 5"/>
          <p:cNvSpPr>
            <a:spLocks noGrp="1" noChangeArrowheads="1"/>
          </p:cNvSpPr>
          <p:nvPr>
            <p:ph type="sldNum" sz="quarter" idx="12"/>
          </p:nvPr>
        </p:nvSpPr>
        <p:spPr bwMode="auto">
          <a:xfrm>
            <a:off x="9768408" y="6453337"/>
            <a:ext cx="730250" cy="3397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B6282CF4-F11D-4118-ADBB-5F84001E3BD5}" type="slidenum">
              <a:rPr lang="en-GB" altLang="en-US" sz="1200">
                <a:solidFill>
                  <a:srgbClr val="898989"/>
                </a:solidFill>
              </a:rPr>
              <a:pPr>
                <a:spcBef>
                  <a:spcPct val="0"/>
                </a:spcBef>
                <a:buFontTx/>
                <a:buNone/>
              </a:pPr>
              <a:t>1</a:t>
            </a:fld>
            <a:endParaRPr lang="en-GB" altLang="en-US" sz="1200" dirty="0">
              <a:solidFill>
                <a:srgbClr val="898989"/>
              </a:solidFil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E296D-F16A-197B-5F6E-D69D4E6AAD8B}"/>
              </a:ext>
            </a:extLst>
          </p:cNvPr>
          <p:cNvSpPr>
            <a:spLocks noGrp="1"/>
          </p:cNvSpPr>
          <p:nvPr>
            <p:ph type="title"/>
          </p:nvPr>
        </p:nvSpPr>
        <p:spPr/>
        <p:txBody>
          <a:bodyPr/>
          <a:lstStyle/>
          <a:p>
            <a:r>
              <a:rPr lang="en-GB" dirty="0"/>
              <a:t>Aim of the Unit </a:t>
            </a:r>
          </a:p>
        </p:txBody>
      </p:sp>
      <p:sp>
        <p:nvSpPr>
          <p:cNvPr id="3" name="Content Placeholder 2">
            <a:extLst>
              <a:ext uri="{FF2B5EF4-FFF2-40B4-BE49-F238E27FC236}">
                <a16:creationId xmlns:a16="http://schemas.microsoft.com/office/drawing/2014/main" id="{2F3C5803-F6E9-2560-65DA-6A21E1000E9A}"/>
              </a:ext>
            </a:extLst>
          </p:cNvPr>
          <p:cNvSpPr>
            <a:spLocks noGrp="1"/>
          </p:cNvSpPr>
          <p:nvPr>
            <p:ph idx="1"/>
          </p:nvPr>
        </p:nvSpPr>
        <p:spPr/>
        <p:txBody>
          <a:bodyPr/>
          <a:lstStyle/>
          <a:p>
            <a:pPr marR="21590" lvl="0" fontAlgn="base">
              <a:lnSpc>
                <a:spcPct val="103000"/>
              </a:lnSpc>
              <a:spcAft>
                <a:spcPts val="1215"/>
              </a:spcAft>
              <a:buClr>
                <a:srgbClr val="000000"/>
              </a:buClr>
              <a:buSzPts val="1100"/>
              <a:buFont typeface="Wingdings" panose="05000000000000000000" pitchFamily="2" charset="2"/>
              <a:buChar char="Ø"/>
            </a:pPr>
            <a:r>
              <a:rPr lang="en-GB" sz="2000" u="none" strike="noStrike" kern="100" dirty="0">
                <a:solidFill>
                  <a:srgbClr val="000000"/>
                </a:solidFill>
                <a:effectLst/>
                <a:uFill>
                  <a:solidFill>
                    <a:srgbClr val="000000"/>
                  </a:solidFill>
                </a:uFill>
                <a:latin typeface="Arial" panose="020B0604020202020204" pitchFamily="34" charset="0"/>
                <a:ea typeface="Arial" panose="020B0604020202020204" pitchFamily="34" charset="0"/>
                <a:cs typeface="Arial" panose="020B0604020202020204" pitchFamily="34" charset="0"/>
              </a:rPr>
              <a:t>To introduce the concept of entrepreneurship and gives the student the theoretical and practical knowledge to engage in the entrepreneurial process.    </a:t>
            </a:r>
          </a:p>
          <a:p>
            <a:pPr marR="21590" lvl="0" fontAlgn="base">
              <a:lnSpc>
                <a:spcPct val="103000"/>
              </a:lnSpc>
              <a:spcAft>
                <a:spcPts val="25"/>
              </a:spcAft>
              <a:buClr>
                <a:srgbClr val="000000"/>
              </a:buClr>
              <a:buSzPts val="1100"/>
              <a:buFont typeface="Wingdings" panose="05000000000000000000" pitchFamily="2" charset="2"/>
              <a:buChar char="Ø"/>
            </a:pPr>
            <a:r>
              <a:rPr lang="en-GB" sz="2000" u="none" strike="noStrike" kern="100" dirty="0">
                <a:solidFill>
                  <a:srgbClr val="000000"/>
                </a:solidFill>
                <a:effectLst/>
                <a:uFill>
                  <a:solidFill>
                    <a:srgbClr val="000000"/>
                  </a:solidFill>
                </a:uFill>
                <a:latin typeface="Arial" panose="020B0604020202020204" pitchFamily="34" charset="0"/>
                <a:ea typeface="Arial" panose="020B0604020202020204" pitchFamily="34" charset="0"/>
                <a:cs typeface="Arial" panose="020B0604020202020204" pitchFamily="34" charset="0"/>
              </a:rPr>
              <a:t>To critically evaluate current and emerging entrepreneurial themes, and through an investigation of a specific market with the production of a professional business plan.  </a:t>
            </a:r>
          </a:p>
          <a:p>
            <a:endParaRPr lang="en-GB" dirty="0"/>
          </a:p>
        </p:txBody>
      </p:sp>
      <p:sp>
        <p:nvSpPr>
          <p:cNvPr id="4" name="Date Placeholder 3">
            <a:extLst>
              <a:ext uri="{FF2B5EF4-FFF2-40B4-BE49-F238E27FC236}">
                <a16:creationId xmlns:a16="http://schemas.microsoft.com/office/drawing/2014/main" id="{2025B885-6699-3384-55F6-22E32DE3704F}"/>
              </a:ext>
            </a:extLst>
          </p:cNvPr>
          <p:cNvSpPr>
            <a:spLocks noGrp="1"/>
          </p:cNvSpPr>
          <p:nvPr>
            <p:ph type="dt" sz="half" idx="10"/>
          </p:nvPr>
        </p:nvSpPr>
        <p:spPr/>
        <p:txBody>
          <a:bodyPr/>
          <a:lstStyle/>
          <a:p>
            <a:pPr>
              <a:defRPr/>
            </a:pPr>
            <a:fld id="{2303D31F-598B-47EE-BA37-93F097A3D676}" type="datetime1">
              <a:rPr lang="en-GB" altLang="en-US" smtClean="0"/>
              <a:pPr>
                <a:defRPr/>
              </a:pPr>
              <a:t>04/10/2024</a:t>
            </a:fld>
            <a:endParaRPr lang="en-GB" altLang="en-US"/>
          </a:p>
        </p:txBody>
      </p:sp>
      <p:sp>
        <p:nvSpPr>
          <p:cNvPr id="5" name="Slide Number Placeholder 4">
            <a:extLst>
              <a:ext uri="{FF2B5EF4-FFF2-40B4-BE49-F238E27FC236}">
                <a16:creationId xmlns:a16="http://schemas.microsoft.com/office/drawing/2014/main" id="{C8E21D66-0DC9-367A-69B5-0B959E70E32E}"/>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Tree>
    <p:extLst>
      <p:ext uri="{BB962C8B-B14F-4D97-AF65-F5344CB8AC3E}">
        <p14:creationId xmlns:p14="http://schemas.microsoft.com/office/powerpoint/2010/main" val="1788822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Learning Objectives</a:t>
            </a:r>
            <a:endParaRPr lang="en-IN" sz="2000" dirty="0"/>
          </a:p>
        </p:txBody>
      </p:sp>
      <p:sp>
        <p:nvSpPr>
          <p:cNvPr id="3" name="Content Placeholder 2"/>
          <p:cNvSpPr>
            <a:spLocks noGrp="1"/>
          </p:cNvSpPr>
          <p:nvPr>
            <p:ph idx="1"/>
          </p:nvPr>
        </p:nvSpPr>
        <p:spPr>
          <a:xfrm>
            <a:off x="695400" y="1417638"/>
            <a:ext cx="10585176" cy="3955578"/>
          </a:xfrm>
        </p:spPr>
        <p:txBody>
          <a:bodyPr/>
          <a:lstStyle/>
          <a:p>
            <a:pPr marR="21590" lvl="0" fontAlgn="base">
              <a:lnSpc>
                <a:spcPct val="103000"/>
              </a:lnSpc>
              <a:spcAft>
                <a:spcPts val="1080"/>
              </a:spcAft>
              <a:buClr>
                <a:srgbClr val="000000"/>
              </a:buClr>
              <a:buSzPts val="1100"/>
              <a:buFont typeface="Wingdings" panose="05000000000000000000" pitchFamily="2" charset="2"/>
              <a:buChar char="Ø"/>
            </a:pPr>
            <a:r>
              <a:rPr lang="en-GB" sz="1800" u="none" strike="noStrike" kern="100" dirty="0">
                <a:solidFill>
                  <a:srgbClr val="000000"/>
                </a:solidFill>
                <a:effectLst/>
                <a:uFill>
                  <a:solidFill>
                    <a:srgbClr val="000000"/>
                  </a:solidFill>
                </a:uFill>
                <a:latin typeface="Arial" panose="020B0604020202020204" pitchFamily="34" charset="0"/>
                <a:ea typeface="Arial" panose="020B0604020202020204" pitchFamily="34" charset="0"/>
                <a:cs typeface="Arial" panose="020B0604020202020204" pitchFamily="34" charset="0"/>
              </a:rPr>
              <a:t>To evaluate the theoretical knowledge of entrepreneurship;   </a:t>
            </a:r>
          </a:p>
          <a:p>
            <a:pPr marR="21590" lvl="0" fontAlgn="base">
              <a:lnSpc>
                <a:spcPct val="103000"/>
              </a:lnSpc>
              <a:spcAft>
                <a:spcPts val="25"/>
              </a:spcAft>
              <a:buClr>
                <a:srgbClr val="000000"/>
              </a:buClr>
              <a:buSzPts val="1100"/>
              <a:buFont typeface="Wingdings" panose="05000000000000000000" pitchFamily="2" charset="2"/>
              <a:buChar char="Ø"/>
            </a:pPr>
            <a:r>
              <a:rPr lang="en-GB" sz="1800" u="none" strike="noStrike" kern="100" dirty="0">
                <a:solidFill>
                  <a:srgbClr val="000000"/>
                </a:solidFill>
                <a:effectLst/>
                <a:uFill>
                  <a:solidFill>
                    <a:srgbClr val="000000"/>
                  </a:solidFill>
                </a:uFill>
                <a:latin typeface="Arial" panose="020B0604020202020204" pitchFamily="34" charset="0"/>
                <a:ea typeface="Arial" panose="020B0604020202020204" pitchFamily="34" charset="0"/>
                <a:cs typeface="Arial" panose="020B0604020202020204" pitchFamily="34" charset="0"/>
              </a:rPr>
              <a:t>To apply the methods and techniques that they have learned, to review, consolidate, extend, and apply their knowledge and understanding, to initiate and carry out a Business Plan.  </a:t>
            </a:r>
          </a:p>
          <a:p>
            <a:pPr eaLnBrk="1" hangingPunct="1"/>
            <a:endParaRPr lang="en-US" dirty="0"/>
          </a:p>
        </p:txBody>
      </p:sp>
    </p:spTree>
    <p:extLst>
      <p:ext uri="{BB962C8B-B14F-4D97-AF65-F5344CB8AC3E}">
        <p14:creationId xmlns:p14="http://schemas.microsoft.com/office/powerpoint/2010/main" val="3925979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A5C839-25CE-1610-271C-35A97B6071A7}"/>
              </a:ext>
            </a:extLst>
          </p:cNvPr>
          <p:cNvSpPr>
            <a:spLocks noGrp="1"/>
          </p:cNvSpPr>
          <p:nvPr>
            <p:ph type="title"/>
          </p:nvPr>
        </p:nvSpPr>
        <p:spPr>
          <a:xfrm>
            <a:off x="609600" y="274638"/>
            <a:ext cx="10972800" cy="1143000"/>
          </a:xfrm>
        </p:spPr>
        <p:txBody>
          <a:bodyPr wrap="square" anchor="ctr">
            <a:normAutofit/>
          </a:bodyPr>
          <a:lstStyle/>
          <a:p>
            <a:r>
              <a:rPr lang="en-GB" dirty="0"/>
              <a:t>Assessment </a:t>
            </a:r>
          </a:p>
        </p:txBody>
      </p:sp>
      <p:pic>
        <p:nvPicPr>
          <p:cNvPr id="7" name="Content Placeholder 6">
            <a:extLst>
              <a:ext uri="{FF2B5EF4-FFF2-40B4-BE49-F238E27FC236}">
                <a16:creationId xmlns:a16="http://schemas.microsoft.com/office/drawing/2014/main" id="{52E05CD6-5B0F-2F78-5EAD-323273485415}"/>
              </a:ext>
            </a:extLst>
          </p:cNvPr>
          <p:cNvPicPr>
            <a:picLocks noGrp="1" noChangeAspect="1"/>
          </p:cNvPicPr>
          <p:nvPr>
            <p:ph idx="1"/>
          </p:nvPr>
        </p:nvPicPr>
        <p:blipFill>
          <a:blip r:embed="rId2"/>
          <a:stretch>
            <a:fillRect/>
          </a:stretch>
        </p:blipFill>
        <p:spPr>
          <a:xfrm>
            <a:off x="1055441" y="1600200"/>
            <a:ext cx="9505056" cy="3916363"/>
          </a:xfrm>
          <a:noFill/>
        </p:spPr>
      </p:pic>
      <p:sp>
        <p:nvSpPr>
          <p:cNvPr id="4" name="Date Placeholder 3">
            <a:extLst>
              <a:ext uri="{FF2B5EF4-FFF2-40B4-BE49-F238E27FC236}">
                <a16:creationId xmlns:a16="http://schemas.microsoft.com/office/drawing/2014/main" id="{61070512-4D03-3163-6474-0CF7AB77ABBA}"/>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C9E5BA0A-C1EE-5B73-E3FE-EA5C97908772}"/>
              </a:ext>
            </a:extLst>
          </p:cNvPr>
          <p:cNvSpPr>
            <a:spLocks noGrp="1"/>
          </p:cNvSpPr>
          <p:nvPr>
            <p:ph type="sldNum" sz="quarter" idx="12"/>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4</a:t>
            </a:fld>
            <a:endParaRPr lang="en-GB" altLang="en-US"/>
          </a:p>
        </p:txBody>
      </p:sp>
    </p:spTree>
    <p:extLst>
      <p:ext uri="{BB962C8B-B14F-4D97-AF65-F5344CB8AC3E}">
        <p14:creationId xmlns:p14="http://schemas.microsoft.com/office/powerpoint/2010/main" val="3801219145"/>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5C4A719-9676-C0C0-3FD6-E43372C27F0F}"/>
              </a:ext>
            </a:extLst>
          </p:cNvPr>
          <p:cNvSpPr>
            <a:spLocks noGrp="1"/>
          </p:cNvSpPr>
          <p:nvPr>
            <p:ph type="title"/>
          </p:nvPr>
        </p:nvSpPr>
        <p:spPr>
          <a:xfrm>
            <a:off x="609600" y="274638"/>
            <a:ext cx="10972800" cy="1143000"/>
          </a:xfrm>
        </p:spPr>
        <p:txBody>
          <a:bodyPr wrap="square" anchor="ctr">
            <a:normAutofit/>
          </a:bodyPr>
          <a:lstStyle/>
          <a:p>
            <a:r>
              <a:rPr lang="en-GB" dirty="0"/>
              <a:t>Core Reading Book </a:t>
            </a:r>
          </a:p>
        </p:txBody>
      </p:sp>
      <p:pic>
        <p:nvPicPr>
          <p:cNvPr id="7" name="Content Placeholder 6" descr="A screenshot of a computer screen&#10;&#10;Description automatically generated">
            <a:extLst>
              <a:ext uri="{FF2B5EF4-FFF2-40B4-BE49-F238E27FC236}">
                <a16:creationId xmlns:a16="http://schemas.microsoft.com/office/drawing/2014/main" id="{D9F332D6-F407-17F9-CCE9-83080FEAE343}"/>
              </a:ext>
            </a:extLst>
          </p:cNvPr>
          <p:cNvPicPr>
            <a:picLocks noGrp="1" noChangeAspect="1"/>
          </p:cNvPicPr>
          <p:nvPr>
            <p:ph idx="1"/>
          </p:nvPr>
        </p:nvPicPr>
        <p:blipFill>
          <a:blip r:embed="rId2"/>
          <a:stretch>
            <a:fillRect/>
          </a:stretch>
        </p:blipFill>
        <p:spPr>
          <a:xfrm>
            <a:off x="1260158" y="1600201"/>
            <a:ext cx="9671684" cy="3917032"/>
          </a:xfrm>
          <a:noFill/>
        </p:spPr>
      </p:pic>
      <p:sp>
        <p:nvSpPr>
          <p:cNvPr id="4" name="Date Placeholder 3">
            <a:extLst>
              <a:ext uri="{FF2B5EF4-FFF2-40B4-BE49-F238E27FC236}">
                <a16:creationId xmlns:a16="http://schemas.microsoft.com/office/drawing/2014/main" id="{D46963DF-AB3D-34F2-4FCD-3CA3DE4A495E}"/>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98820D33-ED3A-1580-F981-7A095C3BA96D}"/>
              </a:ext>
            </a:extLst>
          </p:cNvPr>
          <p:cNvSpPr>
            <a:spLocks noGrp="1"/>
          </p:cNvSpPr>
          <p:nvPr>
            <p:ph type="sldNum" sz="quarter" idx="12"/>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5</a:t>
            </a:fld>
            <a:endParaRPr lang="en-GB" altLang="en-US"/>
          </a:p>
        </p:txBody>
      </p:sp>
    </p:spTree>
    <p:extLst>
      <p:ext uri="{BB962C8B-B14F-4D97-AF65-F5344CB8AC3E}">
        <p14:creationId xmlns:p14="http://schemas.microsoft.com/office/powerpoint/2010/main" val="312078644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0BDE6-E160-0C70-5071-8ECC43F0BC8E}"/>
              </a:ext>
            </a:extLst>
          </p:cNvPr>
          <p:cNvSpPr>
            <a:spLocks noGrp="1"/>
          </p:cNvSpPr>
          <p:nvPr>
            <p:ph type="title"/>
          </p:nvPr>
        </p:nvSpPr>
        <p:spPr/>
        <p:txBody>
          <a:bodyPr/>
          <a:lstStyle/>
          <a:p>
            <a:r>
              <a:rPr lang="en-GB" dirty="0"/>
              <a:t>Assessment submission date </a:t>
            </a:r>
          </a:p>
        </p:txBody>
      </p:sp>
      <p:sp>
        <p:nvSpPr>
          <p:cNvPr id="3" name="Content Placeholder 2">
            <a:extLst>
              <a:ext uri="{FF2B5EF4-FFF2-40B4-BE49-F238E27FC236}">
                <a16:creationId xmlns:a16="http://schemas.microsoft.com/office/drawing/2014/main" id="{02D51367-FA21-F4FF-AE08-32591054F89C}"/>
              </a:ext>
            </a:extLst>
          </p:cNvPr>
          <p:cNvSpPr>
            <a:spLocks noGrp="1"/>
          </p:cNvSpPr>
          <p:nvPr>
            <p:ph idx="1"/>
          </p:nvPr>
        </p:nvSpPr>
        <p:spPr/>
        <p:txBody>
          <a:bodyPr/>
          <a:lstStyle/>
          <a:p>
            <a:pPr marL="0" indent="0">
              <a:lnSpc>
                <a:spcPct val="105000"/>
              </a:lnSpc>
              <a:buNone/>
              <a:tabLst>
                <a:tab pos="3203575" algn="ctr"/>
              </a:tabLst>
            </a:pPr>
            <a:r>
              <a:rPr lang="en-GB" sz="1600" b="1" dirty="0">
                <a:highlight>
                  <a:srgbClr val="00FF00"/>
                </a:highlight>
              </a:rPr>
              <a:t>Assessment / Component  1 </a:t>
            </a:r>
            <a:r>
              <a:rPr lang="en-GB" sz="1600" b="1" dirty="0"/>
              <a:t>– Business Report </a:t>
            </a:r>
          </a:p>
          <a:p>
            <a:pPr marL="0" indent="0">
              <a:lnSpc>
                <a:spcPct val="105000"/>
              </a:lnSpc>
              <a:buNone/>
              <a:tabLst>
                <a:tab pos="3203575" algn="ctr"/>
              </a:tabLst>
            </a:pPr>
            <a:r>
              <a:rPr lang="en-GB" sz="1600" b="1" dirty="0">
                <a:solidFill>
                  <a:srgbClr val="FF0000"/>
                </a:solidFill>
                <a:effectLst/>
                <a:latin typeface="Arial"/>
                <a:ea typeface="Arial" panose="020B0604020202020204" pitchFamily="34" charset="0"/>
                <a:cs typeface="Arial"/>
              </a:rPr>
              <a:t>Weekday: </a:t>
            </a:r>
            <a:r>
              <a:rPr lang="en-GB" sz="1600" b="1" dirty="0">
                <a:solidFill>
                  <a:srgbClr val="FF0000"/>
                </a:solidFill>
                <a:latin typeface="Arial"/>
                <a:ea typeface="Arial" panose="020B0604020202020204" pitchFamily="34" charset="0"/>
                <a:cs typeface="Arial"/>
              </a:rPr>
              <a:t>22/11/24</a:t>
            </a:r>
            <a:r>
              <a:rPr lang="en-GB" sz="1600" b="1" dirty="0">
                <a:solidFill>
                  <a:srgbClr val="FF0000"/>
                </a:solidFill>
                <a:effectLst/>
                <a:latin typeface="Arial"/>
                <a:ea typeface="Arial" panose="020B0604020202020204" pitchFamily="34" charset="0"/>
                <a:cs typeface="Arial"/>
              </a:rPr>
              <a:t> @ 14:00:00 </a:t>
            </a:r>
          </a:p>
          <a:p>
            <a:pPr marL="0" indent="0">
              <a:buNone/>
            </a:pPr>
            <a:r>
              <a:rPr lang="en-GB" sz="1600" b="1" dirty="0">
                <a:solidFill>
                  <a:srgbClr val="FF0000"/>
                </a:solidFill>
                <a:effectLst/>
                <a:latin typeface="Arial"/>
                <a:ea typeface="Arial" panose="020B0604020202020204" pitchFamily="34" charset="0"/>
                <a:cs typeface="Arial"/>
              </a:rPr>
              <a:t>Weekend: </a:t>
            </a:r>
            <a:r>
              <a:rPr lang="en-GB" sz="1600" b="1" dirty="0">
                <a:solidFill>
                  <a:srgbClr val="FF0000"/>
                </a:solidFill>
                <a:latin typeface="Arial"/>
                <a:ea typeface="Arial" panose="020B0604020202020204" pitchFamily="34" charset="0"/>
                <a:cs typeface="Arial"/>
              </a:rPr>
              <a:t>24/11/24</a:t>
            </a:r>
            <a:r>
              <a:rPr lang="en-GB" sz="1600" b="1" dirty="0">
                <a:solidFill>
                  <a:srgbClr val="FF0000"/>
                </a:solidFill>
                <a:effectLst/>
                <a:latin typeface="Arial"/>
                <a:ea typeface="Arial" panose="020B0604020202020204" pitchFamily="34" charset="0"/>
                <a:cs typeface="Arial"/>
              </a:rPr>
              <a:t> @ 14:00:00</a:t>
            </a:r>
            <a:r>
              <a:rPr lang="en-GB" sz="1600" dirty="0">
                <a:solidFill>
                  <a:srgbClr val="000000"/>
                </a:solidFill>
                <a:effectLst/>
                <a:latin typeface="Arial"/>
                <a:ea typeface="Arial" panose="020B0604020202020204" pitchFamily="34" charset="0"/>
                <a:cs typeface="Arial"/>
              </a:rPr>
              <a:t> </a:t>
            </a:r>
          </a:p>
          <a:p>
            <a:pPr marL="0" indent="0">
              <a:buNone/>
            </a:pPr>
            <a:endParaRPr lang="en-GB" sz="1600" dirty="0">
              <a:solidFill>
                <a:srgbClr val="000000"/>
              </a:solidFill>
              <a:latin typeface="Arial" panose="020B0604020202020204" pitchFamily="34" charset="0"/>
            </a:endParaRPr>
          </a:p>
          <a:p>
            <a:pPr marL="0" indent="0">
              <a:buNone/>
            </a:pPr>
            <a:r>
              <a:rPr lang="en-GB" sz="1600" b="1" dirty="0">
                <a:solidFill>
                  <a:srgbClr val="000000"/>
                </a:solidFill>
                <a:highlight>
                  <a:srgbClr val="00FF00"/>
                </a:highlight>
                <a:latin typeface="Arial"/>
                <a:cs typeface="Arial"/>
              </a:rPr>
              <a:t>Assessment / Component  2</a:t>
            </a:r>
            <a:r>
              <a:rPr lang="en-GB" sz="1600" b="1" dirty="0">
                <a:solidFill>
                  <a:srgbClr val="000000"/>
                </a:solidFill>
                <a:latin typeface="Arial"/>
                <a:cs typeface="Arial"/>
              </a:rPr>
              <a:t> – Week 10 depending on group size </a:t>
            </a:r>
          </a:p>
          <a:p>
            <a:pPr marL="0" indent="0">
              <a:lnSpc>
                <a:spcPct val="105000"/>
              </a:lnSpc>
              <a:buNone/>
            </a:pPr>
            <a:r>
              <a:rPr lang="en-GB" sz="1600" b="1" dirty="0">
                <a:solidFill>
                  <a:srgbClr val="000000"/>
                </a:solidFill>
                <a:effectLst/>
                <a:latin typeface="Arial"/>
                <a:ea typeface="Arial" panose="020B0604020202020204" pitchFamily="34" charset="0"/>
                <a:cs typeface="Arial"/>
              </a:rPr>
              <a:t>In Class </a:t>
            </a:r>
            <a:r>
              <a:rPr lang="en-GB" sz="1600" b="1" dirty="0">
                <a:solidFill>
                  <a:srgbClr val="000000"/>
                </a:solidFill>
                <a:latin typeface="Arial"/>
                <a:ea typeface="Arial" panose="020B0604020202020204" pitchFamily="34" charset="0"/>
                <a:cs typeface="Arial"/>
              </a:rPr>
              <a:t>Presentation</a:t>
            </a:r>
            <a:r>
              <a:rPr lang="en-GB" sz="1600" b="1" dirty="0">
                <a:solidFill>
                  <a:srgbClr val="000000"/>
                </a:solidFill>
                <a:effectLst/>
                <a:latin typeface="Arial"/>
                <a:ea typeface="Arial" panose="020B0604020202020204" pitchFamily="34" charset="0"/>
                <a:cs typeface="Arial"/>
              </a:rPr>
              <a:t> – Pitching of the Business Idea ( Presentation) – Component 2</a:t>
            </a:r>
            <a:r>
              <a:rPr lang="en-GB" sz="1600" b="1" dirty="0">
                <a:solidFill>
                  <a:srgbClr val="FF0000"/>
                </a:solidFill>
                <a:effectLst/>
                <a:latin typeface="Arial"/>
                <a:ea typeface="Arial" panose="020B0604020202020204" pitchFamily="34" charset="0"/>
                <a:cs typeface="Arial"/>
              </a:rPr>
              <a:t> </a:t>
            </a:r>
          </a:p>
          <a:p>
            <a:pPr marL="0" indent="0">
              <a:lnSpc>
                <a:spcPct val="105000"/>
              </a:lnSpc>
              <a:buNone/>
            </a:pPr>
            <a:r>
              <a:rPr lang="en-GB" sz="1600" b="1" dirty="0">
                <a:solidFill>
                  <a:srgbClr val="FF0000"/>
                </a:solidFill>
                <a:effectLst/>
                <a:highlight>
                  <a:srgbClr val="FFFF00"/>
                </a:highlight>
                <a:latin typeface="Arial"/>
                <a:ea typeface="Arial" panose="020B0604020202020204" pitchFamily="34" charset="0"/>
                <a:cs typeface="Arial"/>
              </a:rPr>
              <a:t>Weekday – Thursday </a:t>
            </a:r>
            <a:r>
              <a:rPr lang="en-GB" sz="1600" b="1" dirty="0">
                <a:solidFill>
                  <a:srgbClr val="FF0000"/>
                </a:solidFill>
                <a:highlight>
                  <a:srgbClr val="FFFF00"/>
                </a:highlight>
                <a:latin typeface="Arial"/>
                <a:ea typeface="Arial" panose="020B0604020202020204" pitchFamily="34" charset="0"/>
                <a:cs typeface="Arial"/>
              </a:rPr>
              <a:t>morning 09.00</a:t>
            </a:r>
            <a:r>
              <a:rPr lang="en-GB" sz="1600" b="1" dirty="0">
                <a:solidFill>
                  <a:srgbClr val="FF0000"/>
                </a:solidFill>
                <a:effectLst/>
                <a:highlight>
                  <a:srgbClr val="FFFF00"/>
                </a:highlight>
                <a:latin typeface="Arial"/>
                <a:ea typeface="Arial" panose="020B0604020202020204" pitchFamily="34" charset="0"/>
                <a:cs typeface="Arial"/>
              </a:rPr>
              <a:t> to </a:t>
            </a:r>
            <a:r>
              <a:rPr lang="en-GB" sz="1600" b="1" dirty="0">
                <a:solidFill>
                  <a:srgbClr val="FF0000"/>
                </a:solidFill>
                <a:highlight>
                  <a:srgbClr val="FFFF00"/>
                </a:highlight>
                <a:latin typeface="Arial"/>
                <a:ea typeface="Arial" panose="020B0604020202020204" pitchFamily="34" charset="0"/>
                <a:cs typeface="Arial"/>
              </a:rPr>
              <a:t>13.00</a:t>
            </a:r>
            <a:r>
              <a:rPr lang="en-GB" sz="1600" b="1" dirty="0">
                <a:solidFill>
                  <a:srgbClr val="FF0000"/>
                </a:solidFill>
                <a:effectLst/>
                <a:highlight>
                  <a:srgbClr val="FFFF00"/>
                </a:highlight>
                <a:latin typeface="Arial"/>
                <a:ea typeface="Arial" panose="020B0604020202020204" pitchFamily="34" charset="0"/>
                <a:cs typeface="Arial"/>
              </a:rPr>
              <a:t> on the  </a:t>
            </a:r>
            <a:r>
              <a:rPr lang="en-GB" sz="1600" b="1" dirty="0">
                <a:solidFill>
                  <a:srgbClr val="FF0000"/>
                </a:solidFill>
                <a:highlight>
                  <a:srgbClr val="FFFF00"/>
                </a:highlight>
                <a:latin typeface="Arial"/>
                <a:ea typeface="Arial" panose="020B0604020202020204" pitchFamily="34" charset="0"/>
                <a:cs typeface="Arial"/>
              </a:rPr>
              <a:t>12th December 2024</a:t>
            </a:r>
            <a:endParaRPr lang="en-GB" sz="1600" b="1" dirty="0">
              <a:solidFill>
                <a:srgbClr val="FF0000"/>
              </a:solidFill>
              <a:effectLst/>
              <a:highlight>
                <a:srgbClr val="FFFF00"/>
              </a:highlight>
              <a:latin typeface="Arial"/>
              <a:ea typeface="Arial" panose="020B0604020202020204" pitchFamily="34" charset="0"/>
              <a:cs typeface="Arial"/>
            </a:endParaRPr>
          </a:p>
          <a:p>
            <a:pPr marL="0" indent="0">
              <a:lnSpc>
                <a:spcPct val="105000"/>
              </a:lnSpc>
              <a:buNone/>
            </a:pPr>
            <a:r>
              <a:rPr lang="en-GB" sz="1600" b="1" dirty="0">
                <a:solidFill>
                  <a:srgbClr val="FF0000"/>
                </a:solidFill>
                <a:effectLst/>
                <a:highlight>
                  <a:srgbClr val="FFFF00"/>
                </a:highlight>
                <a:latin typeface="Arial"/>
                <a:ea typeface="Arial" panose="020B0604020202020204" pitchFamily="34" charset="0"/>
                <a:cs typeface="Arial"/>
              </a:rPr>
              <a:t>Weekend –  Sunday </a:t>
            </a:r>
            <a:r>
              <a:rPr lang="en-GB" sz="1600" b="1" dirty="0">
                <a:solidFill>
                  <a:srgbClr val="FF0000"/>
                </a:solidFill>
                <a:highlight>
                  <a:srgbClr val="FFFF00"/>
                </a:highlight>
                <a:latin typeface="Arial"/>
                <a:ea typeface="Arial" panose="020B0604020202020204" pitchFamily="34" charset="0"/>
                <a:cs typeface="Arial"/>
              </a:rPr>
              <a:t>Afternoon 13.45</a:t>
            </a:r>
            <a:r>
              <a:rPr lang="en-GB" sz="1600" b="1" dirty="0">
                <a:solidFill>
                  <a:srgbClr val="FF0000"/>
                </a:solidFill>
                <a:effectLst/>
                <a:highlight>
                  <a:srgbClr val="FFFF00"/>
                </a:highlight>
                <a:latin typeface="Arial"/>
                <a:ea typeface="Arial" panose="020B0604020202020204" pitchFamily="34" charset="0"/>
                <a:cs typeface="Arial"/>
              </a:rPr>
              <a:t> to </a:t>
            </a:r>
            <a:r>
              <a:rPr lang="en-GB" sz="1600" b="1" dirty="0">
                <a:solidFill>
                  <a:srgbClr val="FF0000"/>
                </a:solidFill>
                <a:highlight>
                  <a:srgbClr val="FFFF00"/>
                </a:highlight>
                <a:latin typeface="Arial"/>
                <a:ea typeface="Arial" panose="020B0604020202020204" pitchFamily="34" charset="0"/>
                <a:cs typeface="Arial"/>
              </a:rPr>
              <a:t>18.00</a:t>
            </a:r>
            <a:r>
              <a:rPr lang="en-GB" sz="1600" b="1" dirty="0">
                <a:solidFill>
                  <a:srgbClr val="FF0000"/>
                </a:solidFill>
                <a:effectLst/>
                <a:highlight>
                  <a:srgbClr val="FFFF00"/>
                </a:highlight>
                <a:latin typeface="Arial"/>
                <a:ea typeface="Arial" panose="020B0604020202020204" pitchFamily="34" charset="0"/>
                <a:cs typeface="Arial"/>
              </a:rPr>
              <a:t> an on the </a:t>
            </a:r>
            <a:r>
              <a:rPr lang="en-GB" sz="1600" b="1" dirty="0">
                <a:solidFill>
                  <a:srgbClr val="FF0000"/>
                </a:solidFill>
                <a:highlight>
                  <a:srgbClr val="FFFF00"/>
                </a:highlight>
                <a:latin typeface="Arial"/>
                <a:ea typeface="Arial" panose="020B0604020202020204" pitchFamily="34" charset="0"/>
                <a:cs typeface="Arial"/>
              </a:rPr>
              <a:t>15th December </a:t>
            </a:r>
            <a:r>
              <a:rPr lang="en-GB" sz="1600" b="1" dirty="0">
                <a:solidFill>
                  <a:srgbClr val="FF0000"/>
                </a:solidFill>
                <a:effectLst/>
                <a:highlight>
                  <a:srgbClr val="FFFF00"/>
                </a:highlight>
                <a:latin typeface="Arial"/>
                <a:ea typeface="Arial" panose="020B0604020202020204" pitchFamily="34" charset="0"/>
                <a:cs typeface="Arial"/>
              </a:rPr>
              <a:t>2024</a:t>
            </a:r>
          </a:p>
          <a:p>
            <a:pPr marL="0" indent="0">
              <a:lnSpc>
                <a:spcPct val="105000"/>
              </a:lnSpc>
              <a:buNone/>
            </a:pPr>
            <a:endParaRPr lang="en-GB" sz="1600" b="1" dirty="0">
              <a:solidFill>
                <a:srgbClr val="FF0000"/>
              </a:solidFill>
              <a:highlight>
                <a:srgbClr val="FFFF00"/>
              </a:highlight>
              <a:latin typeface="Arial" panose="020B0604020202020204" pitchFamily="34" charset="0"/>
              <a:ea typeface="Arial" panose="020B0604020202020204" pitchFamily="34" charset="0"/>
            </a:endParaRPr>
          </a:p>
          <a:p>
            <a:pPr marL="0" indent="0">
              <a:lnSpc>
                <a:spcPct val="105000"/>
              </a:lnSpc>
              <a:buNone/>
            </a:pPr>
            <a:r>
              <a:rPr lang="en-GB" sz="1600" b="1" dirty="0">
                <a:solidFill>
                  <a:srgbClr val="000000"/>
                </a:solidFill>
                <a:effectLst/>
                <a:latin typeface="Arial"/>
                <a:ea typeface="Arial" panose="020B0604020202020204" pitchFamily="34" charset="0"/>
                <a:cs typeface="Arial"/>
              </a:rPr>
              <a:t>Submission of Evaluation Report – </a:t>
            </a:r>
            <a:r>
              <a:rPr lang="en-GB" sz="1600" b="1" dirty="0">
                <a:solidFill>
                  <a:srgbClr val="000000"/>
                </a:solidFill>
                <a:effectLst/>
                <a:highlight>
                  <a:srgbClr val="00FF00"/>
                </a:highlight>
                <a:latin typeface="Arial"/>
                <a:ea typeface="Arial" panose="020B0604020202020204" pitchFamily="34" charset="0"/>
                <a:cs typeface="Arial"/>
              </a:rPr>
              <a:t>Component 2</a:t>
            </a:r>
            <a:r>
              <a:rPr lang="en-GB" sz="1600" b="1" dirty="0">
                <a:solidFill>
                  <a:srgbClr val="FF0000"/>
                </a:solidFill>
                <a:effectLst/>
                <a:highlight>
                  <a:srgbClr val="00FF00"/>
                </a:highlight>
                <a:latin typeface="Arial"/>
                <a:ea typeface="Arial" panose="020B0604020202020204" pitchFamily="34" charset="0"/>
                <a:cs typeface="Arial"/>
              </a:rPr>
              <a:t> </a:t>
            </a:r>
            <a:r>
              <a:rPr lang="en-GB" sz="1600" b="1" dirty="0">
                <a:solidFill>
                  <a:srgbClr val="FF0000"/>
                </a:solidFill>
                <a:highlight>
                  <a:srgbClr val="00FF00"/>
                </a:highlight>
                <a:latin typeface="Arial"/>
                <a:ea typeface="Arial" panose="020B0604020202020204" pitchFamily="34" charset="0"/>
                <a:cs typeface="Arial"/>
              </a:rPr>
              <a:t>Task 2 </a:t>
            </a:r>
            <a:endParaRPr lang="en-GB" sz="1600" b="1" dirty="0">
              <a:solidFill>
                <a:srgbClr val="FF0000"/>
              </a:solidFill>
              <a:effectLst/>
              <a:highlight>
                <a:srgbClr val="00FF00"/>
              </a:highlight>
              <a:latin typeface="Arial"/>
              <a:ea typeface="Arial" panose="020B0604020202020204" pitchFamily="34" charset="0"/>
              <a:cs typeface="Arial"/>
            </a:endParaRPr>
          </a:p>
          <a:p>
            <a:pPr marL="0" indent="0">
              <a:lnSpc>
                <a:spcPct val="105000"/>
              </a:lnSpc>
              <a:buNone/>
            </a:pPr>
            <a:r>
              <a:rPr lang="en-GB" sz="1600" b="1" dirty="0">
                <a:solidFill>
                  <a:srgbClr val="FF0000"/>
                </a:solidFill>
                <a:effectLst/>
                <a:latin typeface="Arial"/>
                <a:ea typeface="Arial" panose="020B0604020202020204" pitchFamily="34" charset="0"/>
                <a:cs typeface="Arial"/>
              </a:rPr>
              <a:t>Weekday: </a:t>
            </a:r>
            <a:r>
              <a:rPr lang="en-GB" sz="1600" b="1" dirty="0">
                <a:solidFill>
                  <a:srgbClr val="FF0000"/>
                </a:solidFill>
                <a:latin typeface="Arial"/>
                <a:ea typeface="Arial" panose="020B0604020202020204" pitchFamily="34" charset="0"/>
                <a:cs typeface="Arial"/>
              </a:rPr>
              <a:t>16/12/24</a:t>
            </a:r>
            <a:r>
              <a:rPr lang="en-GB" sz="1600" b="1" dirty="0">
                <a:solidFill>
                  <a:srgbClr val="FF0000"/>
                </a:solidFill>
                <a:effectLst/>
                <a:latin typeface="Arial"/>
                <a:ea typeface="Arial" panose="020B0604020202020204" pitchFamily="34" charset="0"/>
                <a:cs typeface="Arial"/>
              </a:rPr>
              <a:t> @ 14:00:00 </a:t>
            </a:r>
          </a:p>
          <a:p>
            <a:pPr marL="0" indent="0">
              <a:buNone/>
            </a:pPr>
            <a:r>
              <a:rPr lang="en-GB" sz="1600" b="1" dirty="0">
                <a:solidFill>
                  <a:srgbClr val="FF0000"/>
                </a:solidFill>
                <a:effectLst/>
                <a:latin typeface="Arial"/>
                <a:ea typeface="Arial" panose="020B0604020202020204" pitchFamily="34" charset="0"/>
                <a:cs typeface="Arial"/>
              </a:rPr>
              <a:t>Weekend: </a:t>
            </a:r>
            <a:r>
              <a:rPr lang="en-GB" sz="1600" b="1" dirty="0">
                <a:solidFill>
                  <a:srgbClr val="FF0000"/>
                </a:solidFill>
                <a:latin typeface="Arial"/>
                <a:ea typeface="Arial" panose="020B0604020202020204" pitchFamily="34" charset="0"/>
                <a:cs typeface="Arial"/>
              </a:rPr>
              <a:t>18/12/24</a:t>
            </a:r>
            <a:r>
              <a:rPr lang="en-GB" sz="1600" b="1" dirty="0">
                <a:solidFill>
                  <a:srgbClr val="FF0000"/>
                </a:solidFill>
                <a:effectLst/>
                <a:latin typeface="Arial"/>
                <a:ea typeface="Arial" panose="020B0604020202020204" pitchFamily="34" charset="0"/>
                <a:cs typeface="Arial"/>
              </a:rPr>
              <a:t> @ 14:00:00</a:t>
            </a:r>
            <a:endParaRPr lang="en-GB" sz="1600" dirty="0">
              <a:solidFill>
                <a:srgbClr val="000000"/>
              </a:solidFill>
              <a:latin typeface="Arial"/>
              <a:cs typeface="Arial"/>
            </a:endParaRPr>
          </a:p>
          <a:p>
            <a:pPr marL="0" indent="0">
              <a:buNone/>
            </a:pPr>
            <a:endParaRPr lang="en-GB" dirty="0"/>
          </a:p>
        </p:txBody>
      </p:sp>
      <p:sp>
        <p:nvSpPr>
          <p:cNvPr id="4" name="Date Placeholder 3">
            <a:extLst>
              <a:ext uri="{FF2B5EF4-FFF2-40B4-BE49-F238E27FC236}">
                <a16:creationId xmlns:a16="http://schemas.microsoft.com/office/drawing/2014/main" id="{055827EA-3455-F6F9-AC92-1716243C51E2}"/>
              </a:ext>
            </a:extLst>
          </p:cNvPr>
          <p:cNvSpPr>
            <a:spLocks noGrp="1"/>
          </p:cNvSpPr>
          <p:nvPr>
            <p:ph type="dt" sz="half" idx="10"/>
          </p:nvPr>
        </p:nvSpPr>
        <p:spPr/>
        <p:txBody>
          <a:bodyPr/>
          <a:lstStyle/>
          <a:p>
            <a:pPr>
              <a:defRPr/>
            </a:pPr>
            <a:fld id="{2303D31F-598B-47EE-BA37-93F097A3D676}" type="datetime1">
              <a:rPr lang="en-GB" altLang="en-US" smtClean="0"/>
              <a:pPr>
                <a:defRPr/>
              </a:pPr>
              <a:t>04/10/2024</a:t>
            </a:fld>
            <a:endParaRPr lang="en-GB" altLang="en-US"/>
          </a:p>
        </p:txBody>
      </p:sp>
      <p:sp>
        <p:nvSpPr>
          <p:cNvPr id="5" name="Slide Number Placeholder 4">
            <a:extLst>
              <a:ext uri="{FF2B5EF4-FFF2-40B4-BE49-F238E27FC236}">
                <a16:creationId xmlns:a16="http://schemas.microsoft.com/office/drawing/2014/main" id="{CE3C1D79-E265-5790-F72D-0C9D05D4692C}"/>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8015613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Introduction to Entrepreneurship</a:t>
            </a:r>
          </a:p>
        </p:txBody>
      </p:sp>
      <p:sp>
        <p:nvSpPr>
          <p:cNvPr id="6" name="Content Placeholder 5"/>
          <p:cNvSpPr>
            <a:spLocks noGrp="1"/>
          </p:cNvSpPr>
          <p:nvPr>
            <p:ph idx="1"/>
          </p:nvPr>
        </p:nvSpPr>
        <p:spPr>
          <a:xfrm>
            <a:off x="1981200" y="1600202"/>
            <a:ext cx="7848600" cy="2514599"/>
          </a:xfrm>
        </p:spPr>
        <p:txBody>
          <a:bodyPr/>
          <a:lstStyle/>
          <a:p>
            <a:pPr marL="0">
              <a:buNone/>
            </a:pPr>
            <a:r>
              <a:rPr lang="en-US" sz="2800" b="1" dirty="0"/>
              <a:t>There is tremendous interest in entrepreneurship in the U.S. and around the world.</a:t>
            </a:r>
          </a:p>
          <a:p>
            <a:pPr marL="0" indent="0">
              <a:buNone/>
            </a:pPr>
            <a:r>
              <a:rPr lang="en-US" sz="2800" dirty="0"/>
              <a:t>According to the 2015/2016 G E M study, 11.9% of Americans are actively engaged in starting a business or are the owner/manager of a business that is less than three years old.</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FA2E09-1B7E-6397-BBB9-BD63C22A027E}"/>
              </a:ext>
            </a:extLst>
          </p:cNvPr>
          <p:cNvSpPr>
            <a:spLocks noGrp="1"/>
          </p:cNvSpPr>
          <p:nvPr>
            <p:ph type="title"/>
          </p:nvPr>
        </p:nvSpPr>
        <p:spPr>
          <a:xfrm>
            <a:off x="609600" y="274638"/>
            <a:ext cx="10972800" cy="1143000"/>
          </a:xfrm>
        </p:spPr>
        <p:txBody>
          <a:bodyPr wrap="square" anchor="ctr">
            <a:normAutofit/>
          </a:bodyPr>
          <a:lstStyle/>
          <a:p>
            <a:r>
              <a:rPr lang="en-GB" dirty="0"/>
              <a:t>Entrepreneur </a:t>
            </a:r>
          </a:p>
        </p:txBody>
      </p:sp>
      <p:pic>
        <p:nvPicPr>
          <p:cNvPr id="6" name="Picture 5">
            <a:extLst>
              <a:ext uri="{FF2B5EF4-FFF2-40B4-BE49-F238E27FC236}">
                <a16:creationId xmlns:a16="http://schemas.microsoft.com/office/drawing/2014/main" id="{90A07942-FD10-1FFE-FAB0-85A3910CA651}"/>
              </a:ext>
            </a:extLst>
          </p:cNvPr>
          <p:cNvPicPr>
            <a:picLocks noChangeAspect="1"/>
          </p:cNvPicPr>
          <p:nvPr/>
        </p:nvPicPr>
        <p:blipFill rotWithShape="1">
          <a:blip r:embed="rId2"/>
          <a:srcRect l="14959" r="5422"/>
          <a:stretch/>
        </p:blipFill>
        <p:spPr>
          <a:xfrm>
            <a:off x="609600" y="1600201"/>
            <a:ext cx="5384800" cy="3989040"/>
          </a:xfrm>
          <a:prstGeom prst="rect">
            <a:avLst/>
          </a:prstGeom>
          <a:noFill/>
        </p:spPr>
      </p:pic>
      <p:sp>
        <p:nvSpPr>
          <p:cNvPr id="3" name="Content Placeholder 2">
            <a:extLst>
              <a:ext uri="{FF2B5EF4-FFF2-40B4-BE49-F238E27FC236}">
                <a16:creationId xmlns:a16="http://schemas.microsoft.com/office/drawing/2014/main" id="{93CE0D48-C88C-13C2-77DE-95923D536FB9}"/>
              </a:ext>
            </a:extLst>
          </p:cNvPr>
          <p:cNvSpPr>
            <a:spLocks noGrp="1"/>
          </p:cNvSpPr>
          <p:nvPr>
            <p:ph sz="half" idx="2"/>
          </p:nvPr>
        </p:nvSpPr>
        <p:spPr>
          <a:xfrm>
            <a:off x="6197600" y="1600201"/>
            <a:ext cx="5384800" cy="3989040"/>
          </a:xfrm>
        </p:spPr>
        <p:txBody>
          <a:bodyPr wrap="square" anchor="t">
            <a:normAutofit/>
          </a:bodyPr>
          <a:lstStyle/>
          <a:p>
            <a:pPr marL="0" indent="0">
              <a:buNone/>
            </a:pPr>
            <a:r>
              <a:rPr lang="en-GB" dirty="0"/>
              <a:t>Entrepreneur comes from a French word “</a:t>
            </a:r>
            <a:r>
              <a:rPr lang="en-GB" dirty="0" err="1"/>
              <a:t>Entreprendre</a:t>
            </a:r>
            <a:r>
              <a:rPr lang="en-GB" dirty="0"/>
              <a:t>” meaning taking over. Here the simple meaning of Entrepreneurship is taking over responsibilities, </a:t>
            </a:r>
            <a:r>
              <a:rPr lang="en-US" b="0" i="0" dirty="0">
                <a:effectLst/>
              </a:rPr>
              <a:t>Curious, being Flexible and adaptable, persistent</a:t>
            </a:r>
            <a:r>
              <a:rPr lang="en-US" dirty="0"/>
              <a:t>, pa</a:t>
            </a:r>
            <a:r>
              <a:rPr lang="en-US" b="0" i="0" dirty="0">
                <a:effectLst/>
              </a:rPr>
              <a:t>ssionate, Willing to learn, visionary and Motivated</a:t>
            </a:r>
            <a:r>
              <a:rPr lang="en-GB" dirty="0"/>
              <a:t> </a:t>
            </a:r>
          </a:p>
        </p:txBody>
      </p:sp>
      <p:sp>
        <p:nvSpPr>
          <p:cNvPr id="4" name="Date Placeholder 3">
            <a:extLst>
              <a:ext uri="{FF2B5EF4-FFF2-40B4-BE49-F238E27FC236}">
                <a16:creationId xmlns:a16="http://schemas.microsoft.com/office/drawing/2014/main" id="{CFE0A3AD-6616-47E1-5116-48DEA0F62D19}"/>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66F6F265-C28E-5732-09A2-B2958CE85C93}"/>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8</a:t>
            </a:fld>
            <a:endParaRPr lang="en-GB" altLang="en-US"/>
          </a:p>
        </p:txBody>
      </p:sp>
    </p:spTree>
    <p:extLst>
      <p:ext uri="{BB962C8B-B14F-4D97-AF65-F5344CB8AC3E}">
        <p14:creationId xmlns:p14="http://schemas.microsoft.com/office/powerpoint/2010/main" val="363047455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1C89955-476C-7C28-E37F-B0654524E411}"/>
              </a:ext>
            </a:extLst>
          </p:cNvPr>
          <p:cNvSpPr>
            <a:spLocks noGrp="1"/>
          </p:cNvSpPr>
          <p:nvPr>
            <p:ph type="title"/>
          </p:nvPr>
        </p:nvSpPr>
        <p:spPr/>
        <p:txBody>
          <a:bodyPr/>
          <a:lstStyle/>
          <a:p>
            <a:r>
              <a:rPr lang="en-GB" dirty="0"/>
              <a:t>Entrepreneur</a:t>
            </a:r>
          </a:p>
        </p:txBody>
      </p:sp>
      <p:sp>
        <p:nvSpPr>
          <p:cNvPr id="3" name="Content Placeholder 2">
            <a:extLst>
              <a:ext uri="{FF2B5EF4-FFF2-40B4-BE49-F238E27FC236}">
                <a16:creationId xmlns:a16="http://schemas.microsoft.com/office/drawing/2014/main" id="{BA17C1F2-6B27-11EE-F55D-2BFFF74A93E3}"/>
              </a:ext>
            </a:extLst>
          </p:cNvPr>
          <p:cNvSpPr>
            <a:spLocks noGrp="1"/>
          </p:cNvSpPr>
          <p:nvPr>
            <p:ph idx="1"/>
          </p:nvPr>
        </p:nvSpPr>
        <p:spPr/>
        <p:txBody>
          <a:bodyPr/>
          <a:lstStyle/>
          <a:p>
            <a:pPr marL="0" indent="0">
              <a:buNone/>
            </a:pPr>
            <a:r>
              <a:rPr lang="en-US" sz="2800" b="0" i="0" dirty="0">
                <a:solidFill>
                  <a:srgbClr val="000000"/>
                </a:solidFill>
                <a:effectLst/>
                <a:latin typeface="Merriweather" panose="00000500000000000000" pitchFamily="2" charset="0"/>
              </a:rPr>
              <a:t>Entrepreneurs can have the personality and skills that help them to meet their desired goals of setting up and running a successful business.</a:t>
            </a:r>
          </a:p>
          <a:p>
            <a:pPr marL="0" indent="0">
              <a:buNone/>
            </a:pPr>
            <a:r>
              <a:rPr lang="en-US" sz="2800" b="0" i="0" dirty="0">
                <a:solidFill>
                  <a:srgbClr val="000000"/>
                </a:solidFill>
                <a:effectLst/>
                <a:latin typeface="Merriweather" panose="00000500000000000000" pitchFamily="2" charset="0"/>
              </a:rPr>
              <a:t> For some people the key question is: </a:t>
            </a:r>
            <a:r>
              <a:rPr lang="en-US" sz="2800" b="0" i="0" dirty="0">
                <a:solidFill>
                  <a:srgbClr val="000000"/>
                </a:solidFill>
                <a:effectLst/>
                <a:highlight>
                  <a:srgbClr val="00FF00"/>
                </a:highlight>
                <a:latin typeface="Merriweather" panose="00000500000000000000" pitchFamily="2" charset="0"/>
              </a:rPr>
              <a:t>Is an entrepreneurial personality made or is someone born with it?</a:t>
            </a:r>
            <a:r>
              <a:rPr lang="en-US" sz="2800" b="0" i="0" dirty="0">
                <a:solidFill>
                  <a:srgbClr val="000000"/>
                </a:solidFill>
                <a:effectLst/>
                <a:latin typeface="Merriweather" panose="00000500000000000000" pitchFamily="2" charset="0"/>
              </a:rPr>
              <a:t> Recent discussions over the last few decades have mostly explored the opportunities to become an entrepreneur and are concerned with the actual actions and motives behind them.</a:t>
            </a:r>
            <a:endParaRPr lang="en-GB" sz="2800" dirty="0"/>
          </a:p>
        </p:txBody>
      </p:sp>
      <p:sp>
        <p:nvSpPr>
          <p:cNvPr id="4" name="Date Placeholder 3">
            <a:extLst>
              <a:ext uri="{FF2B5EF4-FFF2-40B4-BE49-F238E27FC236}">
                <a16:creationId xmlns:a16="http://schemas.microsoft.com/office/drawing/2014/main" id="{6486B8AC-3BC3-CB57-D1D9-E44DFECB8965}"/>
              </a:ext>
            </a:extLst>
          </p:cNvPr>
          <p:cNvSpPr>
            <a:spLocks noGrp="1"/>
          </p:cNvSpPr>
          <p:nvPr>
            <p:ph type="dt" sz="half" idx="10"/>
          </p:nvPr>
        </p:nvSpPr>
        <p:spPr/>
        <p:txBody>
          <a:bodyPr/>
          <a:lstStyle/>
          <a:p>
            <a:pPr>
              <a:defRPr/>
            </a:pPr>
            <a:fld id="{2303D31F-598B-47EE-BA37-93F097A3D676}" type="datetime1">
              <a:rPr lang="en-GB" altLang="en-US" smtClean="0"/>
              <a:pPr>
                <a:defRPr/>
              </a:pPr>
              <a:t>04/10/2024</a:t>
            </a:fld>
            <a:endParaRPr lang="en-GB" altLang="en-US"/>
          </a:p>
        </p:txBody>
      </p:sp>
      <p:sp>
        <p:nvSpPr>
          <p:cNvPr id="5" name="Slide Number Placeholder 4">
            <a:extLst>
              <a:ext uri="{FF2B5EF4-FFF2-40B4-BE49-F238E27FC236}">
                <a16:creationId xmlns:a16="http://schemas.microsoft.com/office/drawing/2014/main" id="{067762A9-E55E-985D-7CDF-C252D5A38D51}"/>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136253858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DFC4BD-F25B-2DF6-73FD-DE4F02F9DBDD}"/>
              </a:ext>
            </a:extLst>
          </p:cNvPr>
          <p:cNvSpPr>
            <a:spLocks noGrp="1"/>
          </p:cNvSpPr>
          <p:nvPr>
            <p:ph type="title"/>
          </p:nvPr>
        </p:nvSpPr>
        <p:spPr/>
        <p:txBody>
          <a:bodyPr/>
          <a:lstStyle/>
          <a:p>
            <a:r>
              <a:rPr lang="en-GB" dirty="0"/>
              <a:t>What is Entrepreneurship ?</a:t>
            </a:r>
          </a:p>
        </p:txBody>
      </p:sp>
      <p:sp>
        <p:nvSpPr>
          <p:cNvPr id="4" name="Date Placeholder 3">
            <a:extLst>
              <a:ext uri="{FF2B5EF4-FFF2-40B4-BE49-F238E27FC236}">
                <a16:creationId xmlns:a16="http://schemas.microsoft.com/office/drawing/2014/main" id="{3F9D9B68-F55A-2A3A-5617-66CBF642DD83}"/>
              </a:ext>
            </a:extLst>
          </p:cNvPr>
          <p:cNvSpPr>
            <a:spLocks noGrp="1"/>
          </p:cNvSpPr>
          <p:nvPr>
            <p:ph type="dt" sz="half" idx="10"/>
          </p:nvPr>
        </p:nvSpPr>
        <p:spPr/>
        <p:txBody>
          <a:bodyPr/>
          <a:lstStyle/>
          <a:p>
            <a:pPr>
              <a:defRPr/>
            </a:pPr>
            <a:fld id="{2303D31F-598B-47EE-BA37-93F097A3D676}" type="datetime1">
              <a:rPr lang="en-GB" altLang="en-US" smtClean="0"/>
              <a:pPr>
                <a:defRPr/>
              </a:pPr>
              <a:t>04/10/2024</a:t>
            </a:fld>
            <a:endParaRPr lang="en-GB" altLang="en-US"/>
          </a:p>
        </p:txBody>
      </p:sp>
      <p:sp>
        <p:nvSpPr>
          <p:cNvPr id="5" name="Slide Number Placeholder 4">
            <a:extLst>
              <a:ext uri="{FF2B5EF4-FFF2-40B4-BE49-F238E27FC236}">
                <a16:creationId xmlns:a16="http://schemas.microsoft.com/office/drawing/2014/main" id="{E8CE4FF2-C5D9-DD60-FBE7-E93C0BA27579}"/>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
        <p:nvSpPr>
          <p:cNvPr id="6" name="Content Placeholder 5">
            <a:extLst>
              <a:ext uri="{FF2B5EF4-FFF2-40B4-BE49-F238E27FC236}">
                <a16:creationId xmlns:a16="http://schemas.microsoft.com/office/drawing/2014/main" id="{125D1DF5-BDAB-9164-7B17-715FB29C4C70}"/>
              </a:ext>
            </a:extLst>
          </p:cNvPr>
          <p:cNvSpPr>
            <a:spLocks noGrp="1"/>
          </p:cNvSpPr>
          <p:nvPr>
            <p:ph idx="1"/>
          </p:nvPr>
        </p:nvSpPr>
        <p:spPr/>
        <p:txBody>
          <a:bodyPr/>
          <a:lstStyle/>
          <a:p>
            <a:pPr marL="0" indent="0">
              <a:buNone/>
            </a:pPr>
            <a:r>
              <a:rPr lang="en-US" dirty="0">
                <a:solidFill>
                  <a:srgbClr val="2E2D29"/>
                </a:solidFill>
                <a:latin typeface="Source Sans Pro" panose="020B0503030403020204" pitchFamily="34" charset="0"/>
              </a:rPr>
              <a:t>E</a:t>
            </a:r>
            <a:r>
              <a:rPr lang="en-US" b="0" i="0" dirty="0">
                <a:solidFill>
                  <a:srgbClr val="2E2D29"/>
                </a:solidFill>
                <a:effectLst/>
                <a:latin typeface="Source Sans Pro" panose="020B0503030403020204" pitchFamily="34" charset="0"/>
              </a:rPr>
              <a:t>ntrepreneurship refers to an individual or a small group of partners who strike out on an original path to create a new business. </a:t>
            </a:r>
          </a:p>
          <a:p>
            <a:pPr marL="0" indent="0">
              <a:buNone/>
            </a:pPr>
            <a:r>
              <a:rPr lang="en-US" b="0" i="0" dirty="0">
                <a:solidFill>
                  <a:srgbClr val="2E2D29"/>
                </a:solidFill>
                <a:effectLst/>
                <a:latin typeface="Source Sans Pro" panose="020B0503030403020204" pitchFamily="34" charset="0"/>
              </a:rPr>
              <a:t>An aspiring entrepreneur actively seeks a particular business venture and it is the entrepreneur who assumes the greatest amount of risk associated with the project. As such, this person also stands to benefit most if the project is a success.</a:t>
            </a:r>
            <a:endParaRPr lang="en-GB" dirty="0"/>
          </a:p>
        </p:txBody>
      </p:sp>
    </p:spTree>
    <p:extLst>
      <p:ext uri="{BB962C8B-B14F-4D97-AF65-F5344CB8AC3E}">
        <p14:creationId xmlns:p14="http://schemas.microsoft.com/office/powerpoint/2010/main" val="161009680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7A321-4D32-1FE8-3B4F-CD088E973F20}"/>
              </a:ext>
            </a:extLst>
          </p:cNvPr>
          <p:cNvSpPr>
            <a:spLocks noGrp="1"/>
          </p:cNvSpPr>
          <p:nvPr>
            <p:ph type="title"/>
          </p:nvPr>
        </p:nvSpPr>
        <p:spPr/>
        <p:txBody>
          <a:bodyPr/>
          <a:lstStyle/>
          <a:p>
            <a:r>
              <a:rPr lang="en-GB" dirty="0"/>
              <a:t>Why becoming an Entrepreneur </a:t>
            </a:r>
          </a:p>
        </p:txBody>
      </p:sp>
      <p:sp>
        <p:nvSpPr>
          <p:cNvPr id="3" name="Content Placeholder 2">
            <a:extLst>
              <a:ext uri="{FF2B5EF4-FFF2-40B4-BE49-F238E27FC236}">
                <a16:creationId xmlns:a16="http://schemas.microsoft.com/office/drawing/2014/main" id="{195320B6-F2BB-26E0-83E8-94AA4221C287}"/>
              </a:ext>
            </a:extLst>
          </p:cNvPr>
          <p:cNvSpPr>
            <a:spLocks noGrp="1"/>
          </p:cNvSpPr>
          <p:nvPr>
            <p:ph idx="1"/>
          </p:nvPr>
        </p:nvSpPr>
        <p:spPr/>
        <p:txBody>
          <a:bodyPr/>
          <a:lstStyle/>
          <a:p>
            <a:pPr marL="0" indent="0">
              <a:buNone/>
            </a:pPr>
            <a:r>
              <a:rPr lang="en-US" b="0" i="0" dirty="0">
                <a:solidFill>
                  <a:srgbClr val="000000"/>
                </a:solidFill>
                <a:effectLst/>
                <a:latin typeface="Merriweather" panose="00000500000000000000" pitchFamily="2" charset="0"/>
              </a:rPr>
              <a:t>There are several personality factors that influence prospective entrepreneurs into starting up new businesses. Before we get into the main concepts of the Business Start-Up module, let’s assess ourselves through an Entrepreneurial Aptitude Quiz and see where we stand. </a:t>
            </a:r>
            <a:endParaRPr lang="en-GB" dirty="0"/>
          </a:p>
        </p:txBody>
      </p:sp>
      <p:sp>
        <p:nvSpPr>
          <p:cNvPr id="4" name="Date Placeholder 3">
            <a:extLst>
              <a:ext uri="{FF2B5EF4-FFF2-40B4-BE49-F238E27FC236}">
                <a16:creationId xmlns:a16="http://schemas.microsoft.com/office/drawing/2014/main" id="{F205D90C-6208-F520-7A65-FB984039A514}"/>
              </a:ext>
            </a:extLst>
          </p:cNvPr>
          <p:cNvSpPr>
            <a:spLocks noGrp="1"/>
          </p:cNvSpPr>
          <p:nvPr>
            <p:ph type="dt" sz="half" idx="10"/>
          </p:nvPr>
        </p:nvSpPr>
        <p:spPr/>
        <p:txBody>
          <a:bodyPr/>
          <a:lstStyle/>
          <a:p>
            <a:pPr>
              <a:defRPr/>
            </a:pPr>
            <a:fld id="{2303D31F-598B-47EE-BA37-93F097A3D676}" type="datetime1">
              <a:rPr lang="en-GB" altLang="en-US" smtClean="0"/>
              <a:pPr>
                <a:defRPr/>
              </a:pPr>
              <a:t>04/10/2024</a:t>
            </a:fld>
            <a:endParaRPr lang="en-GB" altLang="en-US"/>
          </a:p>
        </p:txBody>
      </p:sp>
      <p:sp>
        <p:nvSpPr>
          <p:cNvPr id="5" name="Slide Number Placeholder 4">
            <a:extLst>
              <a:ext uri="{FF2B5EF4-FFF2-40B4-BE49-F238E27FC236}">
                <a16:creationId xmlns:a16="http://schemas.microsoft.com/office/drawing/2014/main" id="{6E1355F1-9B96-5EBA-46AC-F0865968016B}"/>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Tree>
    <p:extLst>
      <p:ext uri="{BB962C8B-B14F-4D97-AF65-F5344CB8AC3E}">
        <p14:creationId xmlns:p14="http://schemas.microsoft.com/office/powerpoint/2010/main" val="57258510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CF5542-D817-CF5B-4539-27F80ED9928C}"/>
              </a:ext>
            </a:extLst>
          </p:cNvPr>
          <p:cNvSpPr>
            <a:spLocks noGrp="1"/>
          </p:cNvSpPr>
          <p:nvPr>
            <p:ph type="title"/>
          </p:nvPr>
        </p:nvSpPr>
        <p:spPr>
          <a:xfrm>
            <a:off x="609600" y="274638"/>
            <a:ext cx="10972800" cy="1143000"/>
          </a:xfrm>
        </p:spPr>
        <p:txBody>
          <a:bodyPr wrap="square" anchor="ctr">
            <a:normAutofit/>
          </a:bodyPr>
          <a:lstStyle/>
          <a:p>
            <a:r>
              <a:rPr lang="en-GB" dirty="0"/>
              <a:t>Start Up Activity </a:t>
            </a:r>
          </a:p>
        </p:txBody>
      </p:sp>
      <p:sp>
        <p:nvSpPr>
          <p:cNvPr id="3" name="Content Placeholder 2">
            <a:extLst>
              <a:ext uri="{FF2B5EF4-FFF2-40B4-BE49-F238E27FC236}">
                <a16:creationId xmlns:a16="http://schemas.microsoft.com/office/drawing/2014/main" id="{C68E298C-543F-0749-2D3A-A84A8E6EE489}"/>
              </a:ext>
            </a:extLst>
          </p:cNvPr>
          <p:cNvSpPr>
            <a:spLocks noGrp="1"/>
          </p:cNvSpPr>
          <p:nvPr>
            <p:ph sz="half" idx="1"/>
          </p:nvPr>
        </p:nvSpPr>
        <p:spPr>
          <a:xfrm>
            <a:off x="609600" y="1417638"/>
            <a:ext cx="6278488" cy="4171603"/>
          </a:xfrm>
        </p:spPr>
        <p:txBody>
          <a:bodyPr wrap="square" anchor="t">
            <a:normAutofit/>
          </a:bodyPr>
          <a:lstStyle/>
          <a:p>
            <a:pPr marL="0" indent="0">
              <a:buNone/>
            </a:pPr>
            <a:r>
              <a:rPr lang="en-GB" dirty="0"/>
              <a:t>Complete the Questionnaire ( The Questionnaire is also available on Moodle Week 1 ) </a:t>
            </a:r>
          </a:p>
          <a:p>
            <a:r>
              <a:rPr lang="en-US" dirty="0">
                <a:hlinkClick r:id="rId2"/>
              </a:rPr>
              <a:t>Entrepreneurial Aptitude Test (cornerstoneresults.com)</a:t>
            </a:r>
            <a:endParaRPr lang="en-GB" dirty="0"/>
          </a:p>
        </p:txBody>
      </p:sp>
      <p:pic>
        <p:nvPicPr>
          <p:cNvPr id="7" name="Picture 6">
            <a:extLst>
              <a:ext uri="{FF2B5EF4-FFF2-40B4-BE49-F238E27FC236}">
                <a16:creationId xmlns:a16="http://schemas.microsoft.com/office/drawing/2014/main" id="{1905D586-7901-B07E-FAA3-35D39BFA7AD3}"/>
              </a:ext>
            </a:extLst>
          </p:cNvPr>
          <p:cNvPicPr>
            <a:picLocks noChangeAspect="1"/>
          </p:cNvPicPr>
          <p:nvPr/>
        </p:nvPicPr>
        <p:blipFill>
          <a:blip r:embed="rId3"/>
          <a:stretch>
            <a:fillRect/>
          </a:stretch>
        </p:blipFill>
        <p:spPr>
          <a:xfrm>
            <a:off x="5251384" y="2113902"/>
            <a:ext cx="5384800" cy="1480819"/>
          </a:xfrm>
          <a:prstGeom prst="rect">
            <a:avLst/>
          </a:prstGeom>
          <a:noFill/>
        </p:spPr>
      </p:pic>
      <p:sp>
        <p:nvSpPr>
          <p:cNvPr id="4" name="Date Placeholder 3">
            <a:extLst>
              <a:ext uri="{FF2B5EF4-FFF2-40B4-BE49-F238E27FC236}">
                <a16:creationId xmlns:a16="http://schemas.microsoft.com/office/drawing/2014/main" id="{92FF0DEC-28C2-BBAC-E815-DDF207070E63}"/>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3682E6D6-348A-D9E1-F1EF-01AB272E4339}"/>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12</a:t>
            </a:fld>
            <a:endParaRPr lang="en-GB" altLang="en-US"/>
          </a:p>
        </p:txBody>
      </p:sp>
    </p:spTree>
    <p:extLst>
      <p:ext uri="{BB962C8B-B14F-4D97-AF65-F5344CB8AC3E}">
        <p14:creationId xmlns:p14="http://schemas.microsoft.com/office/powerpoint/2010/main" val="4169734375"/>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ECE7EC-38F2-90D0-ACE0-1F66D8F0404C}"/>
              </a:ext>
            </a:extLst>
          </p:cNvPr>
          <p:cNvSpPr>
            <a:spLocks noGrp="1"/>
          </p:cNvSpPr>
          <p:nvPr>
            <p:ph type="title"/>
          </p:nvPr>
        </p:nvSpPr>
        <p:spPr/>
        <p:txBody>
          <a:bodyPr/>
          <a:lstStyle/>
          <a:p>
            <a:r>
              <a:rPr lang="en-GB" dirty="0"/>
              <a:t>Let’s Look at an example : Scenario 1 </a:t>
            </a:r>
          </a:p>
        </p:txBody>
      </p:sp>
      <p:sp>
        <p:nvSpPr>
          <p:cNvPr id="3" name="Content Placeholder 2">
            <a:extLst>
              <a:ext uri="{FF2B5EF4-FFF2-40B4-BE49-F238E27FC236}">
                <a16:creationId xmlns:a16="http://schemas.microsoft.com/office/drawing/2014/main" id="{11246C00-04FE-96D0-7E6F-75099F7B151F}"/>
              </a:ext>
            </a:extLst>
          </p:cNvPr>
          <p:cNvSpPr>
            <a:spLocks noGrp="1"/>
          </p:cNvSpPr>
          <p:nvPr>
            <p:ph idx="1"/>
          </p:nvPr>
        </p:nvSpPr>
        <p:spPr/>
        <p:txBody>
          <a:bodyPr/>
          <a:lstStyle/>
          <a:p>
            <a:pPr marL="0" indent="0" algn="l" fontAlgn="base">
              <a:buNone/>
            </a:pPr>
            <a:r>
              <a:rPr lang="en-US" sz="2000" b="0" i="0" dirty="0">
                <a:solidFill>
                  <a:srgbClr val="000000"/>
                </a:solidFill>
                <a:effectLst/>
                <a:latin typeface="Merriweather" panose="00000500000000000000" pitchFamily="2" charset="0"/>
              </a:rPr>
              <a:t>Mark is a recent graduate from a university who, after completing his degree in mechanical engineering, now wants to apply his knowledge to innovate and present new products to the market. In the hope of doing this he joins one of the best engineering firms in a graduate scheme. </a:t>
            </a:r>
          </a:p>
          <a:p>
            <a:pPr marL="0" indent="0" algn="l" fontAlgn="base">
              <a:buNone/>
            </a:pPr>
            <a:endParaRPr lang="en-US" sz="2000" b="0" i="0" dirty="0">
              <a:solidFill>
                <a:srgbClr val="000000"/>
              </a:solidFill>
              <a:effectLst/>
              <a:latin typeface="Merriweather" panose="00000500000000000000" pitchFamily="2" charset="0"/>
            </a:endParaRPr>
          </a:p>
          <a:p>
            <a:pPr marL="0" indent="0" algn="l" fontAlgn="base">
              <a:buNone/>
            </a:pPr>
            <a:r>
              <a:rPr lang="en-US" sz="2000" b="0" i="0" dirty="0">
                <a:solidFill>
                  <a:srgbClr val="000000"/>
                </a:solidFill>
                <a:effectLst/>
                <a:latin typeface="Merriweather" panose="00000500000000000000" pitchFamily="2" charset="0"/>
              </a:rPr>
              <a:t>After a year’s training and experience, he’s gained new knowledge of practical business opportunities and resources needed for him to achieve his goal. He has also </a:t>
            </a:r>
            <a:r>
              <a:rPr lang="en-US" sz="2000" b="0" i="0" dirty="0" err="1">
                <a:solidFill>
                  <a:srgbClr val="000000"/>
                </a:solidFill>
                <a:effectLst/>
                <a:latin typeface="Merriweather" panose="00000500000000000000" pitchFamily="2" charset="0"/>
              </a:rPr>
              <a:t>realised</a:t>
            </a:r>
            <a:r>
              <a:rPr lang="en-US" sz="2000" b="0" i="0" dirty="0">
                <a:solidFill>
                  <a:srgbClr val="000000"/>
                </a:solidFill>
                <a:effectLst/>
                <a:latin typeface="Merriweather" panose="00000500000000000000" pitchFamily="2" charset="0"/>
              </a:rPr>
              <a:t> that there can be chances of failure and loss in business; however, now he wants to set up his own business in the hope of profiting from his new ideas, so he is called an entrepreneur. </a:t>
            </a:r>
          </a:p>
          <a:p>
            <a:endParaRPr lang="en-GB" dirty="0"/>
          </a:p>
        </p:txBody>
      </p:sp>
      <p:sp>
        <p:nvSpPr>
          <p:cNvPr id="4" name="Date Placeholder 3">
            <a:extLst>
              <a:ext uri="{FF2B5EF4-FFF2-40B4-BE49-F238E27FC236}">
                <a16:creationId xmlns:a16="http://schemas.microsoft.com/office/drawing/2014/main" id="{908DDE4C-99D3-B17F-53D1-D8FD849A8C8A}"/>
              </a:ext>
            </a:extLst>
          </p:cNvPr>
          <p:cNvSpPr>
            <a:spLocks noGrp="1"/>
          </p:cNvSpPr>
          <p:nvPr>
            <p:ph type="dt" sz="half" idx="10"/>
          </p:nvPr>
        </p:nvSpPr>
        <p:spPr/>
        <p:txBody>
          <a:bodyPr/>
          <a:lstStyle/>
          <a:p>
            <a:pPr>
              <a:defRPr/>
            </a:pPr>
            <a:fld id="{2303D31F-598B-47EE-BA37-93F097A3D676}" type="datetime1">
              <a:rPr lang="en-GB" altLang="en-US" smtClean="0"/>
              <a:pPr>
                <a:defRPr/>
              </a:pPr>
              <a:t>04/10/2024</a:t>
            </a:fld>
            <a:endParaRPr lang="en-GB" altLang="en-US"/>
          </a:p>
        </p:txBody>
      </p:sp>
      <p:sp>
        <p:nvSpPr>
          <p:cNvPr id="5" name="Slide Number Placeholder 4">
            <a:extLst>
              <a:ext uri="{FF2B5EF4-FFF2-40B4-BE49-F238E27FC236}">
                <a16:creationId xmlns:a16="http://schemas.microsoft.com/office/drawing/2014/main" id="{7BA514AF-AE0E-A6FE-5627-680E56649EA2}"/>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spTree>
    <p:extLst>
      <p:ext uri="{BB962C8B-B14F-4D97-AF65-F5344CB8AC3E}">
        <p14:creationId xmlns:p14="http://schemas.microsoft.com/office/powerpoint/2010/main" val="259232640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622DD7-AB19-5EF1-EE7A-38B1D944DA0B}"/>
              </a:ext>
            </a:extLst>
          </p:cNvPr>
          <p:cNvSpPr>
            <a:spLocks noGrp="1"/>
          </p:cNvSpPr>
          <p:nvPr>
            <p:ph type="title"/>
          </p:nvPr>
        </p:nvSpPr>
        <p:spPr>
          <a:xfrm>
            <a:off x="609600" y="274638"/>
            <a:ext cx="10972800" cy="1143000"/>
          </a:xfrm>
        </p:spPr>
        <p:txBody>
          <a:bodyPr wrap="square" anchor="ctr">
            <a:normAutofit/>
          </a:bodyPr>
          <a:lstStyle/>
          <a:p>
            <a:pPr>
              <a:lnSpc>
                <a:spcPct val="90000"/>
              </a:lnSpc>
            </a:pPr>
            <a:r>
              <a:rPr lang="en-GB" sz="3700" dirty="0"/>
              <a:t>Let’s dive further :</a:t>
            </a:r>
            <a:br>
              <a:rPr lang="en-GB" sz="3700" dirty="0"/>
            </a:br>
            <a:endParaRPr lang="en-GB" sz="3700" dirty="0"/>
          </a:p>
        </p:txBody>
      </p:sp>
      <p:sp>
        <p:nvSpPr>
          <p:cNvPr id="11" name="Content Placeholder 2">
            <a:extLst>
              <a:ext uri="{FF2B5EF4-FFF2-40B4-BE49-F238E27FC236}">
                <a16:creationId xmlns:a16="http://schemas.microsoft.com/office/drawing/2014/main" id="{36006C67-A6FA-4943-4EDD-0A5261F4507F}"/>
              </a:ext>
            </a:extLst>
          </p:cNvPr>
          <p:cNvSpPr>
            <a:spLocks noGrp="1"/>
          </p:cNvSpPr>
          <p:nvPr>
            <p:ph idx="1"/>
          </p:nvPr>
        </p:nvSpPr>
        <p:spPr>
          <a:xfrm>
            <a:off x="609600" y="1600201"/>
            <a:ext cx="10972800" cy="762000"/>
          </a:xfrm>
        </p:spPr>
        <p:txBody>
          <a:bodyPr/>
          <a:lstStyle/>
          <a:p>
            <a:pPr marL="0" indent="0">
              <a:buNone/>
            </a:pPr>
            <a:r>
              <a:rPr lang="en-GB" sz="1600" dirty="0"/>
              <a:t>What is Entrepreneurship ? </a:t>
            </a:r>
            <a:endParaRPr lang="en-US" dirty="0"/>
          </a:p>
        </p:txBody>
      </p:sp>
      <p:sp>
        <p:nvSpPr>
          <p:cNvPr id="3" name="Content Placeholder 2">
            <a:extLst>
              <a:ext uri="{FF2B5EF4-FFF2-40B4-BE49-F238E27FC236}">
                <a16:creationId xmlns:a16="http://schemas.microsoft.com/office/drawing/2014/main" id="{388711CA-A540-1D81-B32D-EA002F41AE20}"/>
              </a:ext>
            </a:extLst>
          </p:cNvPr>
          <p:cNvSpPr>
            <a:spLocks noGrp="1"/>
          </p:cNvSpPr>
          <p:nvPr>
            <p:ph idx="13"/>
          </p:nvPr>
        </p:nvSpPr>
        <p:spPr>
          <a:xfrm>
            <a:off x="609600" y="2649751"/>
            <a:ext cx="4368800" cy="3476413"/>
          </a:xfrm>
        </p:spPr>
        <p:txBody>
          <a:bodyPr wrap="square" anchor="t">
            <a:normAutofit/>
          </a:bodyPr>
          <a:lstStyle/>
          <a:p>
            <a:pPr marL="0" indent="0">
              <a:buNone/>
            </a:pPr>
            <a:r>
              <a:rPr lang="en-US" dirty="0"/>
              <a:t>Let’s watch this together, </a:t>
            </a:r>
            <a:endParaRPr lang="en-GB" dirty="0">
              <a:hlinkClick r:id="rId2"/>
            </a:endParaRPr>
          </a:p>
          <a:p>
            <a:pPr marL="0" indent="0">
              <a:buNone/>
            </a:pPr>
            <a:endParaRPr lang="en-GB" dirty="0">
              <a:hlinkClick r:id="rId2"/>
            </a:endParaRPr>
          </a:p>
          <a:p>
            <a:pPr marL="0" indent="0">
              <a:buNone/>
            </a:pPr>
            <a:endParaRPr lang="en-GB" dirty="0">
              <a:hlinkClick r:id="rId2"/>
            </a:endParaRPr>
          </a:p>
          <a:p>
            <a:pPr marL="0" indent="0">
              <a:buNone/>
            </a:pPr>
            <a:r>
              <a:rPr lang="en-GB" dirty="0">
                <a:hlinkClick r:id="rId2"/>
              </a:rPr>
              <a:t>What is Entrepreneurship |</a:t>
            </a:r>
            <a:endParaRPr lang="en-US" dirty="0"/>
          </a:p>
          <a:p>
            <a:pPr marL="0" indent="0">
              <a:buNone/>
            </a:pPr>
            <a:endParaRPr lang="en-GB" dirty="0"/>
          </a:p>
        </p:txBody>
      </p:sp>
      <p:sp>
        <p:nvSpPr>
          <p:cNvPr id="4" name="Date Placeholder 3">
            <a:extLst>
              <a:ext uri="{FF2B5EF4-FFF2-40B4-BE49-F238E27FC236}">
                <a16:creationId xmlns:a16="http://schemas.microsoft.com/office/drawing/2014/main" id="{EB296242-8E40-3C59-7C06-DC59A8C6271D}"/>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5840701C-9079-6B77-0B05-0D34324D7065}"/>
              </a:ext>
            </a:extLst>
          </p:cNvPr>
          <p:cNvSpPr>
            <a:spLocks noGrp="1"/>
          </p:cNvSpPr>
          <p:nvPr>
            <p:ph type="sldNum" sz="quarter" idx="12"/>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14</a:t>
            </a:fld>
            <a:endParaRPr lang="en-GB" altLang="en-US"/>
          </a:p>
        </p:txBody>
      </p:sp>
      <p:pic>
        <p:nvPicPr>
          <p:cNvPr id="6" name="Picture 5" descr="A person in a suit with his arms crossed&#10;&#10;Description automatically generated">
            <a:extLst>
              <a:ext uri="{FF2B5EF4-FFF2-40B4-BE49-F238E27FC236}">
                <a16:creationId xmlns:a16="http://schemas.microsoft.com/office/drawing/2014/main" id="{87514BA0-3BE9-DE66-11B5-FE57A693BA42}"/>
              </a:ext>
            </a:extLst>
          </p:cNvPr>
          <p:cNvPicPr>
            <a:picLocks noChangeAspect="1"/>
          </p:cNvPicPr>
          <p:nvPr/>
        </p:nvPicPr>
        <p:blipFill rotWithShape="1">
          <a:blip r:embed="rId3"/>
          <a:srcRect r="-1" b="2434"/>
          <a:stretch/>
        </p:blipFill>
        <p:spPr>
          <a:xfrm>
            <a:off x="5879976" y="1426833"/>
            <a:ext cx="5588000" cy="3476625"/>
          </a:xfrm>
          <a:prstGeom prst="rect">
            <a:avLst/>
          </a:prstGeom>
          <a:noFill/>
        </p:spPr>
      </p:pic>
    </p:spTree>
    <p:extLst>
      <p:ext uri="{BB962C8B-B14F-4D97-AF65-F5344CB8AC3E}">
        <p14:creationId xmlns:p14="http://schemas.microsoft.com/office/powerpoint/2010/main" val="339640171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5D5FDE-8544-CE57-1138-3EEC061F62CA}"/>
              </a:ext>
            </a:extLst>
          </p:cNvPr>
          <p:cNvSpPr>
            <a:spLocks noGrp="1"/>
          </p:cNvSpPr>
          <p:nvPr>
            <p:ph type="title"/>
          </p:nvPr>
        </p:nvSpPr>
        <p:spPr>
          <a:xfrm>
            <a:off x="609600" y="274638"/>
            <a:ext cx="10972800" cy="1143000"/>
          </a:xfrm>
        </p:spPr>
        <p:txBody>
          <a:bodyPr wrap="square" anchor="ctr">
            <a:normAutofit/>
          </a:bodyPr>
          <a:lstStyle/>
          <a:p>
            <a:r>
              <a:rPr lang="en-GB" dirty="0">
                <a:highlight>
                  <a:srgbClr val="00FF00"/>
                </a:highlight>
              </a:rPr>
              <a:t>Activity 2</a:t>
            </a:r>
            <a:r>
              <a:rPr lang="en-GB" dirty="0"/>
              <a:t>  20 Minutes  – Work Individually </a:t>
            </a:r>
          </a:p>
        </p:txBody>
      </p:sp>
      <p:sp>
        <p:nvSpPr>
          <p:cNvPr id="3" name="Content Placeholder 2">
            <a:extLst>
              <a:ext uri="{FF2B5EF4-FFF2-40B4-BE49-F238E27FC236}">
                <a16:creationId xmlns:a16="http://schemas.microsoft.com/office/drawing/2014/main" id="{5B454823-FCB2-9511-EB13-B2830389A7E6}"/>
              </a:ext>
            </a:extLst>
          </p:cNvPr>
          <p:cNvSpPr>
            <a:spLocks noGrp="1"/>
          </p:cNvSpPr>
          <p:nvPr>
            <p:ph sz="half" idx="1"/>
          </p:nvPr>
        </p:nvSpPr>
        <p:spPr>
          <a:xfrm>
            <a:off x="609600" y="1600201"/>
            <a:ext cx="5384800" cy="3989040"/>
          </a:xfrm>
        </p:spPr>
        <p:txBody>
          <a:bodyPr wrap="square" anchor="t">
            <a:normAutofit/>
          </a:bodyPr>
          <a:lstStyle/>
          <a:p>
            <a:pPr marL="0" indent="0">
              <a:buNone/>
            </a:pPr>
            <a:r>
              <a:rPr lang="en-GB" b="1" dirty="0"/>
              <a:t>Think further and try to explain in your own words : </a:t>
            </a:r>
          </a:p>
          <a:p>
            <a:pPr marL="0" indent="0">
              <a:buNone/>
            </a:pPr>
            <a:endParaRPr lang="en-GB" dirty="0"/>
          </a:p>
          <a:p>
            <a:pPr marL="0" indent="0">
              <a:buNone/>
            </a:pPr>
            <a:r>
              <a:rPr lang="en-US" b="0" i="0" dirty="0">
                <a:effectLst/>
              </a:rPr>
              <a:t>What kind of </a:t>
            </a:r>
            <a:r>
              <a:rPr lang="en-US" b="1" i="0" dirty="0">
                <a:effectLst/>
              </a:rPr>
              <a:t>attitude and skills </a:t>
            </a:r>
            <a:r>
              <a:rPr lang="en-US" b="0" i="0" dirty="0">
                <a:effectLst/>
              </a:rPr>
              <a:t>are needed to be a successful entrepreneur?</a:t>
            </a:r>
          </a:p>
          <a:p>
            <a:pPr marL="0" indent="0">
              <a:buNone/>
            </a:pPr>
            <a:r>
              <a:rPr lang="en-GB" b="1" dirty="0"/>
              <a:t>Login to Moodle and Post your answer in the discussion forum </a:t>
            </a:r>
          </a:p>
        </p:txBody>
      </p:sp>
      <p:pic>
        <p:nvPicPr>
          <p:cNvPr id="7" name="Picture 6">
            <a:extLst>
              <a:ext uri="{FF2B5EF4-FFF2-40B4-BE49-F238E27FC236}">
                <a16:creationId xmlns:a16="http://schemas.microsoft.com/office/drawing/2014/main" id="{A6E4658B-3CE8-4260-5562-B41DDD628B76}"/>
              </a:ext>
            </a:extLst>
          </p:cNvPr>
          <p:cNvPicPr>
            <a:picLocks noChangeAspect="1"/>
          </p:cNvPicPr>
          <p:nvPr/>
        </p:nvPicPr>
        <p:blipFill>
          <a:blip r:embed="rId2"/>
          <a:stretch>
            <a:fillRect/>
          </a:stretch>
        </p:blipFill>
        <p:spPr>
          <a:xfrm>
            <a:off x="6197600" y="2450451"/>
            <a:ext cx="5384800" cy="2288539"/>
          </a:xfrm>
          <a:prstGeom prst="rect">
            <a:avLst/>
          </a:prstGeom>
          <a:noFill/>
        </p:spPr>
      </p:pic>
      <p:sp>
        <p:nvSpPr>
          <p:cNvPr id="4" name="Date Placeholder 3">
            <a:extLst>
              <a:ext uri="{FF2B5EF4-FFF2-40B4-BE49-F238E27FC236}">
                <a16:creationId xmlns:a16="http://schemas.microsoft.com/office/drawing/2014/main" id="{0976399E-E0C3-CAD8-CD0F-2E30E37B3AD1}"/>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4A242E6E-8831-A7BB-0017-31D510B8EAB1}"/>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15</a:t>
            </a:fld>
            <a:endParaRPr lang="en-GB" altLang="en-US"/>
          </a:p>
        </p:txBody>
      </p:sp>
    </p:spTree>
    <p:extLst>
      <p:ext uri="{BB962C8B-B14F-4D97-AF65-F5344CB8AC3E}">
        <p14:creationId xmlns:p14="http://schemas.microsoft.com/office/powerpoint/2010/main" val="156162627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8F0D4E-49A1-512D-31A1-E50B6CC54391}"/>
              </a:ext>
            </a:extLst>
          </p:cNvPr>
          <p:cNvSpPr>
            <a:spLocks noGrp="1"/>
          </p:cNvSpPr>
          <p:nvPr>
            <p:ph type="title"/>
          </p:nvPr>
        </p:nvSpPr>
        <p:spPr>
          <a:xfrm>
            <a:off x="609600" y="274638"/>
            <a:ext cx="10972800" cy="1143000"/>
          </a:xfrm>
        </p:spPr>
        <p:txBody>
          <a:bodyPr wrap="square" anchor="ctr">
            <a:normAutofit/>
          </a:bodyPr>
          <a:lstStyle/>
          <a:p>
            <a:r>
              <a:rPr lang="en-GB" dirty="0"/>
              <a:t>Entrepreneur abilities </a:t>
            </a:r>
          </a:p>
        </p:txBody>
      </p:sp>
      <p:sp>
        <p:nvSpPr>
          <p:cNvPr id="3" name="Content Placeholder 2">
            <a:extLst>
              <a:ext uri="{FF2B5EF4-FFF2-40B4-BE49-F238E27FC236}">
                <a16:creationId xmlns:a16="http://schemas.microsoft.com/office/drawing/2014/main" id="{37583D47-6331-6134-8D29-3E0B6E1C1D9A}"/>
              </a:ext>
            </a:extLst>
          </p:cNvPr>
          <p:cNvSpPr>
            <a:spLocks noGrp="1"/>
          </p:cNvSpPr>
          <p:nvPr>
            <p:ph sz="half" idx="1"/>
          </p:nvPr>
        </p:nvSpPr>
        <p:spPr>
          <a:xfrm>
            <a:off x="609600" y="1600201"/>
            <a:ext cx="5384800" cy="3989040"/>
          </a:xfrm>
        </p:spPr>
        <p:txBody>
          <a:bodyPr wrap="square" anchor="t">
            <a:normAutofit/>
          </a:bodyPr>
          <a:lstStyle/>
          <a:p>
            <a:pPr marL="0" indent="0">
              <a:lnSpc>
                <a:spcPct val="90000"/>
              </a:lnSpc>
              <a:buNone/>
            </a:pPr>
            <a:r>
              <a:rPr lang="en-GB" sz="2400" b="1" i="0" dirty="0">
                <a:effectLst/>
              </a:rPr>
              <a:t>Innovativeness </a:t>
            </a:r>
          </a:p>
          <a:p>
            <a:pPr marL="0" indent="0">
              <a:lnSpc>
                <a:spcPct val="90000"/>
              </a:lnSpc>
              <a:buNone/>
            </a:pPr>
            <a:r>
              <a:rPr lang="en-US" sz="2400" b="0" i="0" dirty="0">
                <a:effectLst/>
              </a:rPr>
              <a:t>is the entrepreneur’s capability to commit to and support new ideas and experiment with new products, services or processes. This involves a willingness to change existing situation, embrace new ideas and seek creative, unusual, and novel ways to satisfy customer needs. This may involve </a:t>
            </a:r>
            <a:r>
              <a:rPr lang="en-US" sz="2400" b="0" i="0" dirty="0" err="1">
                <a:effectLst/>
              </a:rPr>
              <a:t>utilising</a:t>
            </a:r>
            <a:r>
              <a:rPr lang="en-US" sz="2400" b="0" i="0" dirty="0">
                <a:effectLst/>
              </a:rPr>
              <a:t> new opportunities.</a:t>
            </a:r>
            <a:endParaRPr lang="en-GB" sz="2400" dirty="0"/>
          </a:p>
        </p:txBody>
      </p:sp>
      <p:pic>
        <p:nvPicPr>
          <p:cNvPr id="6" name="Picture 5">
            <a:extLst>
              <a:ext uri="{FF2B5EF4-FFF2-40B4-BE49-F238E27FC236}">
                <a16:creationId xmlns:a16="http://schemas.microsoft.com/office/drawing/2014/main" id="{5912DAC6-A520-09AC-96F9-493719F6AB05}"/>
              </a:ext>
            </a:extLst>
          </p:cNvPr>
          <p:cNvPicPr>
            <a:picLocks noChangeAspect="1"/>
          </p:cNvPicPr>
          <p:nvPr/>
        </p:nvPicPr>
        <p:blipFill>
          <a:blip r:embed="rId2"/>
          <a:stretch>
            <a:fillRect/>
          </a:stretch>
        </p:blipFill>
        <p:spPr>
          <a:xfrm>
            <a:off x="6895480" y="1600201"/>
            <a:ext cx="3989040" cy="3989040"/>
          </a:xfrm>
          <a:prstGeom prst="rect">
            <a:avLst/>
          </a:prstGeom>
          <a:noFill/>
        </p:spPr>
      </p:pic>
      <p:sp>
        <p:nvSpPr>
          <p:cNvPr id="4" name="Date Placeholder 3">
            <a:extLst>
              <a:ext uri="{FF2B5EF4-FFF2-40B4-BE49-F238E27FC236}">
                <a16:creationId xmlns:a16="http://schemas.microsoft.com/office/drawing/2014/main" id="{ACAF3649-67FC-0099-FA9F-D0028C3F5E64}"/>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55C0A875-A302-7746-06CD-07CBA0DDA877}"/>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16</a:t>
            </a:fld>
            <a:endParaRPr lang="en-GB" altLang="en-US"/>
          </a:p>
        </p:txBody>
      </p:sp>
    </p:spTree>
    <p:extLst>
      <p:ext uri="{BB962C8B-B14F-4D97-AF65-F5344CB8AC3E}">
        <p14:creationId xmlns:p14="http://schemas.microsoft.com/office/powerpoint/2010/main" val="327819168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5D6891A-A401-1469-67F5-8B34D03DF4C7}"/>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11E7F28-1871-A4E8-D1E1-529CB9C7B5E4}"/>
              </a:ext>
            </a:extLst>
          </p:cNvPr>
          <p:cNvSpPr>
            <a:spLocks noGrp="1"/>
          </p:cNvSpPr>
          <p:nvPr>
            <p:ph type="title"/>
          </p:nvPr>
        </p:nvSpPr>
        <p:spPr>
          <a:xfrm>
            <a:off x="609600" y="274638"/>
            <a:ext cx="10972800" cy="1143000"/>
          </a:xfrm>
        </p:spPr>
        <p:txBody>
          <a:bodyPr wrap="square" anchor="ctr">
            <a:normAutofit/>
          </a:bodyPr>
          <a:lstStyle/>
          <a:p>
            <a:r>
              <a:rPr lang="en-GB" dirty="0"/>
              <a:t>Entrepreneur abilities </a:t>
            </a:r>
          </a:p>
        </p:txBody>
      </p:sp>
      <p:sp>
        <p:nvSpPr>
          <p:cNvPr id="3" name="Content Placeholder 2">
            <a:extLst>
              <a:ext uri="{FF2B5EF4-FFF2-40B4-BE49-F238E27FC236}">
                <a16:creationId xmlns:a16="http://schemas.microsoft.com/office/drawing/2014/main" id="{15E0948E-E1C6-A86C-B172-21F577E00D25}"/>
              </a:ext>
            </a:extLst>
          </p:cNvPr>
          <p:cNvSpPr>
            <a:spLocks noGrp="1"/>
          </p:cNvSpPr>
          <p:nvPr>
            <p:ph sz="half" idx="1"/>
          </p:nvPr>
        </p:nvSpPr>
        <p:spPr>
          <a:xfrm>
            <a:off x="609600" y="1600201"/>
            <a:ext cx="5384800" cy="3989040"/>
          </a:xfrm>
        </p:spPr>
        <p:txBody>
          <a:bodyPr wrap="square" anchor="t">
            <a:normAutofit/>
          </a:bodyPr>
          <a:lstStyle/>
          <a:p>
            <a:pPr marL="0" indent="0">
              <a:buNone/>
            </a:pPr>
            <a:r>
              <a:rPr lang="en-GB" b="1" i="0" dirty="0">
                <a:effectLst/>
              </a:rPr>
              <a:t>Proactiveness </a:t>
            </a:r>
          </a:p>
          <a:p>
            <a:pPr marL="0" indent="0">
              <a:buNone/>
            </a:pPr>
            <a:r>
              <a:rPr lang="en-US" b="0" i="0" dirty="0">
                <a:effectLst/>
              </a:rPr>
              <a:t>is the entrepreneur’s ability to take the initiative in the pursuit of market opportunities. Proactive entrepreneurs are forward-looking and are usually first-movers in the industry.</a:t>
            </a:r>
            <a:endParaRPr lang="en-GB" dirty="0"/>
          </a:p>
        </p:txBody>
      </p:sp>
      <p:pic>
        <p:nvPicPr>
          <p:cNvPr id="7" name="Picture 6">
            <a:extLst>
              <a:ext uri="{FF2B5EF4-FFF2-40B4-BE49-F238E27FC236}">
                <a16:creationId xmlns:a16="http://schemas.microsoft.com/office/drawing/2014/main" id="{2369DA46-A999-00D6-1C6F-A44460606C18}"/>
              </a:ext>
            </a:extLst>
          </p:cNvPr>
          <p:cNvPicPr>
            <a:picLocks noChangeAspect="1"/>
          </p:cNvPicPr>
          <p:nvPr/>
        </p:nvPicPr>
        <p:blipFill>
          <a:blip r:embed="rId2"/>
          <a:stretch>
            <a:fillRect/>
          </a:stretch>
        </p:blipFill>
        <p:spPr>
          <a:xfrm>
            <a:off x="6197600" y="1851392"/>
            <a:ext cx="5384800" cy="3486658"/>
          </a:xfrm>
          <a:prstGeom prst="rect">
            <a:avLst/>
          </a:prstGeom>
          <a:noFill/>
        </p:spPr>
      </p:pic>
      <p:sp>
        <p:nvSpPr>
          <p:cNvPr id="4" name="Date Placeholder 3">
            <a:extLst>
              <a:ext uri="{FF2B5EF4-FFF2-40B4-BE49-F238E27FC236}">
                <a16:creationId xmlns:a16="http://schemas.microsoft.com/office/drawing/2014/main" id="{48B6F01E-6246-F5B6-8562-13060F1FBB94}"/>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2F499F29-31E1-23A0-54B8-26AFA084E838}"/>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17</a:t>
            </a:fld>
            <a:endParaRPr lang="en-GB" altLang="en-US"/>
          </a:p>
        </p:txBody>
      </p:sp>
    </p:spTree>
    <p:extLst>
      <p:ext uri="{BB962C8B-B14F-4D97-AF65-F5344CB8AC3E}">
        <p14:creationId xmlns:p14="http://schemas.microsoft.com/office/powerpoint/2010/main" val="1262340704"/>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70296563-FBCC-1C2D-8D15-5811E8F06C6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DC08682-A530-7B46-C150-92F98D2B256C}"/>
              </a:ext>
            </a:extLst>
          </p:cNvPr>
          <p:cNvSpPr>
            <a:spLocks noGrp="1"/>
          </p:cNvSpPr>
          <p:nvPr>
            <p:ph type="title"/>
          </p:nvPr>
        </p:nvSpPr>
        <p:spPr>
          <a:xfrm>
            <a:off x="609600" y="274638"/>
            <a:ext cx="10972800" cy="1143000"/>
          </a:xfrm>
        </p:spPr>
        <p:txBody>
          <a:bodyPr wrap="square" anchor="ctr">
            <a:normAutofit/>
          </a:bodyPr>
          <a:lstStyle/>
          <a:p>
            <a:r>
              <a:rPr lang="en-GB" dirty="0"/>
              <a:t>Entrepreneur abilities </a:t>
            </a:r>
          </a:p>
        </p:txBody>
      </p:sp>
      <p:sp>
        <p:nvSpPr>
          <p:cNvPr id="3" name="Content Placeholder 2">
            <a:extLst>
              <a:ext uri="{FF2B5EF4-FFF2-40B4-BE49-F238E27FC236}">
                <a16:creationId xmlns:a16="http://schemas.microsoft.com/office/drawing/2014/main" id="{F6537334-2EBF-3471-A563-C435F0B9330F}"/>
              </a:ext>
            </a:extLst>
          </p:cNvPr>
          <p:cNvSpPr>
            <a:spLocks noGrp="1"/>
          </p:cNvSpPr>
          <p:nvPr>
            <p:ph sz="half" idx="1"/>
          </p:nvPr>
        </p:nvSpPr>
        <p:spPr>
          <a:xfrm>
            <a:off x="609600" y="1600201"/>
            <a:ext cx="5384800" cy="3989040"/>
          </a:xfrm>
        </p:spPr>
        <p:txBody>
          <a:bodyPr wrap="square" anchor="t">
            <a:normAutofit/>
          </a:bodyPr>
          <a:lstStyle/>
          <a:p>
            <a:pPr marL="0" indent="0">
              <a:lnSpc>
                <a:spcPct val="90000"/>
              </a:lnSpc>
              <a:buNone/>
            </a:pPr>
            <a:r>
              <a:rPr lang="en-US" b="1" i="0">
                <a:effectLst/>
              </a:rPr>
              <a:t>Risk Taking </a:t>
            </a:r>
          </a:p>
          <a:p>
            <a:pPr marL="0" indent="0">
              <a:lnSpc>
                <a:spcPct val="90000"/>
              </a:lnSpc>
              <a:buNone/>
            </a:pPr>
            <a:r>
              <a:rPr lang="en-US" b="0" i="0">
                <a:effectLst/>
              </a:rPr>
              <a:t>is the entrepreneur's willingness to take risks to gain higher returns. This may involve committing a lot of resources to opportunities that may not always produce immediate returns or may even lead to loss making.</a:t>
            </a:r>
            <a:endParaRPr lang="en-GB"/>
          </a:p>
        </p:txBody>
      </p:sp>
      <p:pic>
        <p:nvPicPr>
          <p:cNvPr id="6" name="Picture 5">
            <a:extLst>
              <a:ext uri="{FF2B5EF4-FFF2-40B4-BE49-F238E27FC236}">
                <a16:creationId xmlns:a16="http://schemas.microsoft.com/office/drawing/2014/main" id="{FD3AF2CE-997B-C873-1A3A-A96772756679}"/>
              </a:ext>
            </a:extLst>
          </p:cNvPr>
          <p:cNvPicPr>
            <a:picLocks noChangeAspect="1"/>
          </p:cNvPicPr>
          <p:nvPr/>
        </p:nvPicPr>
        <p:blipFill>
          <a:blip r:embed="rId2"/>
          <a:stretch>
            <a:fillRect/>
          </a:stretch>
        </p:blipFill>
        <p:spPr>
          <a:xfrm>
            <a:off x="6197600" y="1799788"/>
            <a:ext cx="5384800" cy="3589866"/>
          </a:xfrm>
          <a:prstGeom prst="rect">
            <a:avLst/>
          </a:prstGeom>
          <a:noFill/>
        </p:spPr>
      </p:pic>
      <p:sp>
        <p:nvSpPr>
          <p:cNvPr id="4" name="Date Placeholder 3">
            <a:extLst>
              <a:ext uri="{FF2B5EF4-FFF2-40B4-BE49-F238E27FC236}">
                <a16:creationId xmlns:a16="http://schemas.microsoft.com/office/drawing/2014/main" id="{F911C234-BB8F-E69C-2830-6BD09E97F4BA}"/>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7276EB42-C1F9-80A8-2EAC-1E84C6FABE31}"/>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18</a:t>
            </a:fld>
            <a:endParaRPr lang="en-GB" altLang="en-US"/>
          </a:p>
        </p:txBody>
      </p:sp>
    </p:spTree>
    <p:extLst>
      <p:ext uri="{BB962C8B-B14F-4D97-AF65-F5344CB8AC3E}">
        <p14:creationId xmlns:p14="http://schemas.microsoft.com/office/powerpoint/2010/main" val="3074621473"/>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42B4B5-7A23-F1D2-8CC7-834F4AAE82BE}"/>
              </a:ext>
            </a:extLst>
          </p:cNvPr>
          <p:cNvSpPr>
            <a:spLocks noGrp="1"/>
          </p:cNvSpPr>
          <p:nvPr>
            <p:ph type="title"/>
          </p:nvPr>
        </p:nvSpPr>
        <p:spPr/>
        <p:txBody>
          <a:bodyPr/>
          <a:lstStyle/>
          <a:p>
            <a:r>
              <a:rPr lang="en-GB" dirty="0"/>
              <a:t>The Entrepreneurial mindset - </a:t>
            </a:r>
            <a:r>
              <a:rPr lang="en-GB" b="1" dirty="0"/>
              <a:t>MAD </a:t>
            </a:r>
          </a:p>
        </p:txBody>
      </p:sp>
      <p:sp>
        <p:nvSpPr>
          <p:cNvPr id="3" name="Content Placeholder 2">
            <a:extLst>
              <a:ext uri="{FF2B5EF4-FFF2-40B4-BE49-F238E27FC236}">
                <a16:creationId xmlns:a16="http://schemas.microsoft.com/office/drawing/2014/main" id="{313A48D1-4F28-A213-9399-A7A226775C0F}"/>
              </a:ext>
            </a:extLst>
          </p:cNvPr>
          <p:cNvSpPr>
            <a:spLocks noGrp="1"/>
          </p:cNvSpPr>
          <p:nvPr>
            <p:ph idx="1"/>
          </p:nvPr>
        </p:nvSpPr>
        <p:spPr>
          <a:xfrm>
            <a:off x="615685" y="1556792"/>
            <a:ext cx="10972800" cy="3917032"/>
          </a:xfrm>
        </p:spPr>
        <p:txBody>
          <a:bodyPr/>
          <a:lstStyle/>
          <a:p>
            <a:pPr marL="0" indent="0">
              <a:buNone/>
            </a:pPr>
            <a:r>
              <a:rPr lang="en-US" sz="2400" b="0" i="0" dirty="0">
                <a:solidFill>
                  <a:srgbClr val="000000"/>
                </a:solidFill>
                <a:effectLst/>
                <a:highlight>
                  <a:srgbClr val="00FF00"/>
                </a:highlight>
                <a:latin typeface="Merriweather" panose="00000500000000000000" pitchFamily="2" charset="0"/>
              </a:rPr>
              <a:t>M for Means </a:t>
            </a:r>
            <a:r>
              <a:rPr lang="en-US" sz="2400" b="0" i="0" dirty="0">
                <a:solidFill>
                  <a:srgbClr val="000000"/>
                </a:solidFill>
                <a:effectLst/>
                <a:latin typeface="Merriweather" panose="00000500000000000000" pitchFamily="2" charset="0"/>
              </a:rPr>
              <a:t>- Capital. Access to resources. Be it angel funding, self-funding, access to political capital, the ability to harness </a:t>
            </a:r>
            <a:r>
              <a:rPr lang="en-US" sz="2400" b="0" i="0" dirty="0" err="1">
                <a:solidFill>
                  <a:srgbClr val="000000"/>
                </a:solidFill>
                <a:effectLst/>
                <a:latin typeface="Merriweather" panose="00000500000000000000" pitchFamily="2" charset="0"/>
              </a:rPr>
              <a:t>labour</a:t>
            </a:r>
            <a:r>
              <a:rPr lang="en-US" sz="2400" b="0" i="0" dirty="0">
                <a:solidFill>
                  <a:srgbClr val="000000"/>
                </a:solidFill>
                <a:effectLst/>
                <a:latin typeface="Merriweather" panose="00000500000000000000" pitchFamily="2" charset="0"/>
              </a:rPr>
              <a:t>, high tech assembly, </a:t>
            </a:r>
            <a:r>
              <a:rPr lang="en-US" sz="2400" b="0" i="0" dirty="0" err="1">
                <a:solidFill>
                  <a:srgbClr val="000000"/>
                </a:solidFill>
                <a:effectLst/>
                <a:latin typeface="Merriweather" panose="00000500000000000000" pitchFamily="2" charset="0"/>
              </a:rPr>
              <a:t>etc</a:t>
            </a:r>
            <a:r>
              <a:rPr lang="en-US" sz="2400" b="0" i="0" dirty="0">
                <a:solidFill>
                  <a:srgbClr val="000000"/>
                </a:solidFill>
                <a:effectLst/>
                <a:latin typeface="Merriweather" panose="00000500000000000000" pitchFamily="2" charset="0"/>
              </a:rPr>
              <a:t> or some combination of the above.</a:t>
            </a:r>
          </a:p>
          <a:p>
            <a:pPr marL="0" indent="0">
              <a:buNone/>
            </a:pPr>
            <a:r>
              <a:rPr lang="en-US" sz="2400" b="0" i="0" dirty="0">
                <a:solidFill>
                  <a:srgbClr val="000000"/>
                </a:solidFill>
                <a:effectLst/>
                <a:highlight>
                  <a:srgbClr val="00FF00"/>
                </a:highlight>
                <a:latin typeface="Merriweather" panose="00000500000000000000" pitchFamily="2" charset="0"/>
              </a:rPr>
              <a:t>A </a:t>
            </a:r>
            <a:r>
              <a:rPr lang="en-US" sz="2400" dirty="0">
                <a:solidFill>
                  <a:srgbClr val="000000"/>
                </a:solidFill>
                <a:highlight>
                  <a:srgbClr val="00FF00"/>
                </a:highlight>
                <a:latin typeface="Merriweather" panose="00000500000000000000" pitchFamily="2" charset="0"/>
              </a:rPr>
              <a:t>for </a:t>
            </a:r>
            <a:r>
              <a:rPr lang="en-US" sz="2400" b="0" i="0" dirty="0">
                <a:solidFill>
                  <a:srgbClr val="000000"/>
                </a:solidFill>
                <a:effectLst/>
                <a:highlight>
                  <a:srgbClr val="00FF00"/>
                </a:highlight>
                <a:latin typeface="Merriweather" panose="00000500000000000000" pitchFamily="2" charset="0"/>
              </a:rPr>
              <a:t>Ability </a:t>
            </a:r>
            <a:r>
              <a:rPr lang="en-US" sz="2400" b="0" i="0" dirty="0">
                <a:solidFill>
                  <a:srgbClr val="000000"/>
                </a:solidFill>
                <a:effectLst/>
                <a:latin typeface="Merriweather" panose="00000500000000000000" pitchFamily="2" charset="0"/>
              </a:rPr>
              <a:t>- Having the physical and mental capacity to understand vision in ways required to succeed in planned goals. Ability generally refers to being sufficiently adept in </a:t>
            </a:r>
            <a:r>
              <a:rPr lang="en-US" sz="2400" b="0" i="0" dirty="0" err="1">
                <a:solidFill>
                  <a:srgbClr val="000000"/>
                </a:solidFill>
                <a:effectLst/>
                <a:latin typeface="Merriweather" panose="00000500000000000000" pitchFamily="2" charset="0"/>
              </a:rPr>
              <a:t>organising</a:t>
            </a:r>
            <a:r>
              <a:rPr lang="en-US" sz="2400" b="0" i="0" dirty="0">
                <a:solidFill>
                  <a:srgbClr val="000000"/>
                </a:solidFill>
                <a:effectLst/>
                <a:latin typeface="Merriweather" panose="00000500000000000000" pitchFamily="2" charset="0"/>
              </a:rPr>
              <a:t> the resources available to you in novel ways.</a:t>
            </a:r>
          </a:p>
          <a:p>
            <a:pPr marL="0" indent="0">
              <a:buNone/>
            </a:pPr>
            <a:r>
              <a:rPr lang="en-US" sz="2400" dirty="0">
                <a:solidFill>
                  <a:srgbClr val="000000"/>
                </a:solidFill>
                <a:highlight>
                  <a:srgbClr val="00FF00"/>
                </a:highlight>
                <a:latin typeface="Merriweather" panose="00000500000000000000" pitchFamily="2" charset="0"/>
              </a:rPr>
              <a:t>D for Desire </a:t>
            </a:r>
            <a:r>
              <a:rPr lang="en-US" sz="2400" dirty="0">
                <a:solidFill>
                  <a:srgbClr val="000000"/>
                </a:solidFill>
                <a:latin typeface="Merriweather" panose="00000500000000000000" pitchFamily="2" charset="0"/>
              </a:rPr>
              <a:t>- </a:t>
            </a:r>
            <a:r>
              <a:rPr lang="en-US" sz="2400" b="0" i="0" dirty="0">
                <a:solidFill>
                  <a:srgbClr val="000000"/>
                </a:solidFill>
                <a:effectLst/>
                <a:latin typeface="Merriweather" panose="00000500000000000000" pitchFamily="2" charset="0"/>
              </a:rPr>
              <a:t>Lots of great ideas are out there. But it takes the alignment of ability, means AND the desire to invest in those ideas to make them happen.</a:t>
            </a:r>
            <a:endParaRPr lang="en-GB" sz="2400" dirty="0"/>
          </a:p>
        </p:txBody>
      </p:sp>
      <p:sp>
        <p:nvSpPr>
          <p:cNvPr id="4" name="Date Placeholder 3">
            <a:extLst>
              <a:ext uri="{FF2B5EF4-FFF2-40B4-BE49-F238E27FC236}">
                <a16:creationId xmlns:a16="http://schemas.microsoft.com/office/drawing/2014/main" id="{D870D7E9-E460-8539-089E-74F82A432B63}"/>
              </a:ext>
            </a:extLst>
          </p:cNvPr>
          <p:cNvSpPr>
            <a:spLocks noGrp="1"/>
          </p:cNvSpPr>
          <p:nvPr>
            <p:ph type="dt" sz="half" idx="10"/>
          </p:nvPr>
        </p:nvSpPr>
        <p:spPr/>
        <p:txBody>
          <a:bodyPr/>
          <a:lstStyle/>
          <a:p>
            <a:pPr>
              <a:defRPr/>
            </a:pPr>
            <a:fld id="{2303D31F-598B-47EE-BA37-93F097A3D676}" type="datetime1">
              <a:rPr lang="en-GB" altLang="en-US" smtClean="0"/>
              <a:pPr>
                <a:defRPr/>
              </a:pPr>
              <a:t>04/10/2024</a:t>
            </a:fld>
            <a:endParaRPr lang="en-GB" altLang="en-US"/>
          </a:p>
        </p:txBody>
      </p:sp>
      <p:sp>
        <p:nvSpPr>
          <p:cNvPr id="5" name="Slide Number Placeholder 4">
            <a:extLst>
              <a:ext uri="{FF2B5EF4-FFF2-40B4-BE49-F238E27FC236}">
                <a16:creationId xmlns:a16="http://schemas.microsoft.com/office/drawing/2014/main" id="{F178670E-2882-61D9-5942-DD3C733A4304}"/>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328121328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D17798-E2E2-E0C6-741E-0B01B8079E61}"/>
              </a:ext>
            </a:extLst>
          </p:cNvPr>
          <p:cNvSpPr>
            <a:spLocks noGrp="1"/>
          </p:cNvSpPr>
          <p:nvPr>
            <p:ph type="title"/>
          </p:nvPr>
        </p:nvSpPr>
        <p:spPr>
          <a:xfrm>
            <a:off x="609600" y="274638"/>
            <a:ext cx="10972800" cy="1143000"/>
          </a:xfrm>
        </p:spPr>
        <p:txBody>
          <a:bodyPr wrap="square" anchor="ctr">
            <a:normAutofit/>
          </a:bodyPr>
          <a:lstStyle/>
          <a:p>
            <a:pPr marL="0" indent="0">
              <a:lnSpc>
                <a:spcPct val="90000"/>
              </a:lnSpc>
              <a:buNone/>
            </a:pPr>
            <a:r>
              <a:rPr lang="en-US" sz="3700" b="1" i="0">
                <a:effectLst/>
              </a:rPr>
              <a:t>There are </a:t>
            </a:r>
            <a:r>
              <a:rPr lang="en-US" sz="3700" b="1" i="0">
                <a:effectLst/>
                <a:highlight>
                  <a:srgbClr val="FFFF00"/>
                </a:highlight>
              </a:rPr>
              <a:t>five common characteristics </a:t>
            </a:r>
            <a:r>
              <a:rPr lang="en-US" sz="3700" b="1" i="0">
                <a:effectLst/>
              </a:rPr>
              <a:t>of people with an entrepreneurial mindset.</a:t>
            </a:r>
          </a:p>
        </p:txBody>
      </p:sp>
      <p:pic>
        <p:nvPicPr>
          <p:cNvPr id="6" name="Picture 5">
            <a:extLst>
              <a:ext uri="{FF2B5EF4-FFF2-40B4-BE49-F238E27FC236}">
                <a16:creationId xmlns:a16="http://schemas.microsoft.com/office/drawing/2014/main" id="{0D83AB9D-675C-69B8-CB9C-3E924192644B}"/>
              </a:ext>
            </a:extLst>
          </p:cNvPr>
          <p:cNvPicPr>
            <a:picLocks noChangeAspect="1"/>
          </p:cNvPicPr>
          <p:nvPr/>
        </p:nvPicPr>
        <p:blipFill>
          <a:blip r:embed="rId2"/>
          <a:stretch>
            <a:fillRect/>
          </a:stretch>
        </p:blipFill>
        <p:spPr>
          <a:xfrm>
            <a:off x="191343" y="1600201"/>
            <a:ext cx="4403751" cy="3897146"/>
          </a:xfrm>
          <a:prstGeom prst="rect">
            <a:avLst/>
          </a:prstGeom>
          <a:noFill/>
        </p:spPr>
      </p:pic>
      <p:sp>
        <p:nvSpPr>
          <p:cNvPr id="3" name="Content Placeholder 2">
            <a:extLst>
              <a:ext uri="{FF2B5EF4-FFF2-40B4-BE49-F238E27FC236}">
                <a16:creationId xmlns:a16="http://schemas.microsoft.com/office/drawing/2014/main" id="{3E54286E-A546-0A30-ADD4-3E5A2C4961B6}"/>
              </a:ext>
            </a:extLst>
          </p:cNvPr>
          <p:cNvSpPr>
            <a:spLocks noGrp="1"/>
          </p:cNvSpPr>
          <p:nvPr>
            <p:ph sz="half" idx="2"/>
          </p:nvPr>
        </p:nvSpPr>
        <p:spPr>
          <a:xfrm>
            <a:off x="4511824" y="1600201"/>
            <a:ext cx="7070576" cy="3897146"/>
          </a:xfrm>
        </p:spPr>
        <p:txBody>
          <a:bodyPr wrap="square" anchor="t">
            <a:normAutofit/>
          </a:bodyPr>
          <a:lstStyle/>
          <a:p>
            <a:pPr>
              <a:buFont typeface="+mj-lt"/>
              <a:buAutoNum type="arabicPeriod"/>
            </a:pPr>
            <a:r>
              <a:rPr lang="en-US" sz="1800" b="0" i="0" dirty="0">
                <a:effectLst/>
              </a:rPr>
              <a:t>They passionately seek new opportunities. Habitual entrepreneurs stay alert, always looking for the chance to profit from change and disruption in the way business is done.</a:t>
            </a:r>
          </a:p>
          <a:p>
            <a:pPr>
              <a:buFont typeface="+mj-lt"/>
              <a:buAutoNum type="arabicPeriod"/>
            </a:pPr>
            <a:r>
              <a:rPr lang="en-US" sz="1800" b="0" i="0" dirty="0">
                <a:effectLst/>
              </a:rPr>
              <a:t>They pursue opportunities with enormous discipline. Habitual entrepreneurs not only are alert enough to spot opportunities, but they also make sure that they act on them.</a:t>
            </a:r>
            <a:endParaRPr lang="en-US" sz="1800" dirty="0"/>
          </a:p>
          <a:p>
            <a:pPr>
              <a:buFont typeface="+mj-lt"/>
              <a:buAutoNum type="arabicPeriod"/>
            </a:pPr>
            <a:r>
              <a:rPr lang="en-US" sz="1800" b="0" i="0" dirty="0">
                <a:effectLst/>
              </a:rPr>
              <a:t>They pursue only the very best opportunities and avoid exhausting themselves and their </a:t>
            </a:r>
            <a:r>
              <a:rPr lang="en-US" sz="1800" b="0" i="0" dirty="0" err="1">
                <a:effectLst/>
              </a:rPr>
              <a:t>organisations</a:t>
            </a:r>
            <a:r>
              <a:rPr lang="en-US" sz="1800" b="0" i="0" dirty="0">
                <a:effectLst/>
              </a:rPr>
              <a:t> by chasing after every option. </a:t>
            </a:r>
          </a:p>
          <a:p>
            <a:pPr>
              <a:buFont typeface="+mj-lt"/>
              <a:buAutoNum type="arabicPeriod"/>
            </a:pPr>
            <a:r>
              <a:rPr lang="en-US" sz="1800" b="0" i="0" dirty="0">
                <a:effectLst/>
              </a:rPr>
              <a:t>They focus on execution—specifically, adaptive execution.</a:t>
            </a:r>
            <a:endParaRPr lang="en-US" sz="1800" dirty="0"/>
          </a:p>
          <a:p>
            <a:pPr>
              <a:buFont typeface="+mj-lt"/>
              <a:buAutoNum type="arabicPeriod"/>
            </a:pPr>
            <a:r>
              <a:rPr lang="en-US" sz="1800" b="0" i="0" dirty="0">
                <a:effectLst/>
              </a:rPr>
              <a:t>They engage the energies of everyone in their domain. Habitual entrepreneurs involve many people—both inside and outside the </a:t>
            </a:r>
            <a:r>
              <a:rPr lang="en-US" sz="1800" b="0" i="0" dirty="0" err="1">
                <a:effectLst/>
              </a:rPr>
              <a:t>organisation</a:t>
            </a:r>
            <a:r>
              <a:rPr lang="en-US" sz="1800" b="0" i="0" dirty="0">
                <a:effectLst/>
              </a:rPr>
              <a:t>—in their pursuit of an opportunity.</a:t>
            </a:r>
            <a:endParaRPr lang="en-GB" sz="1800" dirty="0"/>
          </a:p>
        </p:txBody>
      </p:sp>
      <p:sp>
        <p:nvSpPr>
          <p:cNvPr id="4" name="Date Placeholder 3">
            <a:extLst>
              <a:ext uri="{FF2B5EF4-FFF2-40B4-BE49-F238E27FC236}">
                <a16:creationId xmlns:a16="http://schemas.microsoft.com/office/drawing/2014/main" id="{FFD9B6C7-EBEB-0D92-C584-D00B1872EB5C}"/>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64FA08E3-AB0D-80A0-47B1-CC52846FEDA6}"/>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20</a:t>
            </a:fld>
            <a:endParaRPr lang="en-GB" altLang="en-US"/>
          </a:p>
        </p:txBody>
      </p:sp>
    </p:spTree>
    <p:extLst>
      <p:ext uri="{BB962C8B-B14F-4D97-AF65-F5344CB8AC3E}">
        <p14:creationId xmlns:p14="http://schemas.microsoft.com/office/powerpoint/2010/main" val="139056197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D9E394-A567-86F8-9133-E37398B54E06}"/>
              </a:ext>
            </a:extLst>
          </p:cNvPr>
          <p:cNvSpPr>
            <a:spLocks noGrp="1"/>
          </p:cNvSpPr>
          <p:nvPr>
            <p:ph type="title"/>
          </p:nvPr>
        </p:nvSpPr>
        <p:spPr>
          <a:xfrm>
            <a:off x="609600" y="274638"/>
            <a:ext cx="10972800" cy="1143000"/>
          </a:xfrm>
        </p:spPr>
        <p:txBody>
          <a:bodyPr wrap="square" anchor="ctr">
            <a:normAutofit/>
          </a:bodyPr>
          <a:lstStyle/>
          <a:p>
            <a:r>
              <a:rPr lang="en-GB" dirty="0"/>
              <a:t>Pause for thoughts </a:t>
            </a:r>
          </a:p>
        </p:txBody>
      </p:sp>
      <p:sp>
        <p:nvSpPr>
          <p:cNvPr id="3" name="Content Placeholder 2">
            <a:extLst>
              <a:ext uri="{FF2B5EF4-FFF2-40B4-BE49-F238E27FC236}">
                <a16:creationId xmlns:a16="http://schemas.microsoft.com/office/drawing/2014/main" id="{EEBD88CF-F7FD-B13E-FB0B-88EB7E9C1D59}"/>
              </a:ext>
            </a:extLst>
          </p:cNvPr>
          <p:cNvSpPr>
            <a:spLocks noGrp="1"/>
          </p:cNvSpPr>
          <p:nvPr>
            <p:ph sz="half" idx="1"/>
          </p:nvPr>
        </p:nvSpPr>
        <p:spPr>
          <a:xfrm>
            <a:off x="609600" y="1600201"/>
            <a:ext cx="5384800" cy="3989040"/>
          </a:xfrm>
        </p:spPr>
        <p:txBody>
          <a:bodyPr wrap="square" anchor="t">
            <a:normAutofit/>
          </a:bodyPr>
          <a:lstStyle/>
          <a:p>
            <a:pPr>
              <a:lnSpc>
                <a:spcPct val="90000"/>
              </a:lnSpc>
            </a:pPr>
            <a:r>
              <a:rPr lang="en-US" sz="1800" b="0" i="0" dirty="0">
                <a:effectLst/>
              </a:rPr>
              <a:t>To create an idea is good but how to apply it in the real world entails the art of entrepreneurship which requires having a business mindset and an insight to pinpoint the gaps that can be filled in with your ideas. However, the leadership skills of being a good listener and a motivator to lead others is very important. In addition to this, business skills and some basic questions as to how you will produce, finance and market your products, are the key to success. This brings valuable benefits to the business and/or product you are aiming to develop due to an entrepreneurial mindset. Nevertheless, benefits tend to be surrounded by challenge</a:t>
            </a:r>
            <a:r>
              <a:rPr lang="en-US" sz="1800" dirty="0"/>
              <a:t>s</a:t>
            </a:r>
            <a:endParaRPr lang="en-GB" sz="1800" dirty="0"/>
          </a:p>
        </p:txBody>
      </p:sp>
      <p:pic>
        <p:nvPicPr>
          <p:cNvPr id="6" name="Picture 5">
            <a:extLst>
              <a:ext uri="{FF2B5EF4-FFF2-40B4-BE49-F238E27FC236}">
                <a16:creationId xmlns:a16="http://schemas.microsoft.com/office/drawing/2014/main" id="{ADF70298-0DD5-B425-B400-FE7BD3075C2F}"/>
              </a:ext>
            </a:extLst>
          </p:cNvPr>
          <p:cNvPicPr>
            <a:picLocks noChangeAspect="1"/>
          </p:cNvPicPr>
          <p:nvPr/>
        </p:nvPicPr>
        <p:blipFill>
          <a:blip r:embed="rId2"/>
          <a:stretch>
            <a:fillRect/>
          </a:stretch>
        </p:blipFill>
        <p:spPr>
          <a:xfrm>
            <a:off x="6197600" y="1712065"/>
            <a:ext cx="5384800" cy="3765311"/>
          </a:xfrm>
          <a:prstGeom prst="rect">
            <a:avLst/>
          </a:prstGeom>
          <a:noFill/>
        </p:spPr>
      </p:pic>
      <p:sp>
        <p:nvSpPr>
          <p:cNvPr id="4" name="Date Placeholder 3">
            <a:extLst>
              <a:ext uri="{FF2B5EF4-FFF2-40B4-BE49-F238E27FC236}">
                <a16:creationId xmlns:a16="http://schemas.microsoft.com/office/drawing/2014/main" id="{AA9B2257-93FF-FFAD-094E-E650FA8817CC}"/>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9AAC415E-E40E-E1DD-54B9-D8961D64A6A1}"/>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21</a:t>
            </a:fld>
            <a:endParaRPr lang="en-GB" altLang="en-US"/>
          </a:p>
        </p:txBody>
      </p:sp>
    </p:spTree>
    <p:extLst>
      <p:ext uri="{BB962C8B-B14F-4D97-AF65-F5344CB8AC3E}">
        <p14:creationId xmlns:p14="http://schemas.microsoft.com/office/powerpoint/2010/main" val="2922176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FE5C606-3C4F-E0F4-DB91-03FF5E1584C6}"/>
              </a:ext>
            </a:extLst>
          </p:cNvPr>
          <p:cNvSpPr>
            <a:spLocks noGrp="1"/>
          </p:cNvSpPr>
          <p:nvPr>
            <p:ph type="title"/>
          </p:nvPr>
        </p:nvSpPr>
        <p:spPr>
          <a:xfrm>
            <a:off x="609600" y="274638"/>
            <a:ext cx="10972800" cy="1143000"/>
          </a:xfrm>
        </p:spPr>
        <p:txBody>
          <a:bodyPr wrap="square" anchor="ctr">
            <a:normAutofit/>
          </a:bodyPr>
          <a:lstStyle/>
          <a:p>
            <a:r>
              <a:rPr lang="en-GB" dirty="0"/>
              <a:t>End of First Session </a:t>
            </a:r>
          </a:p>
        </p:txBody>
      </p:sp>
      <p:sp>
        <p:nvSpPr>
          <p:cNvPr id="3" name="Content Placeholder 2">
            <a:extLst>
              <a:ext uri="{FF2B5EF4-FFF2-40B4-BE49-F238E27FC236}">
                <a16:creationId xmlns:a16="http://schemas.microsoft.com/office/drawing/2014/main" id="{ADB77E37-6ABF-4D0B-2172-EFA74EBCC86C}"/>
              </a:ext>
            </a:extLst>
          </p:cNvPr>
          <p:cNvSpPr>
            <a:spLocks noGrp="1"/>
          </p:cNvSpPr>
          <p:nvPr>
            <p:ph sz="half" idx="1"/>
          </p:nvPr>
        </p:nvSpPr>
        <p:spPr>
          <a:xfrm>
            <a:off x="609600" y="1600201"/>
            <a:ext cx="5384800" cy="3989040"/>
          </a:xfrm>
        </p:spPr>
        <p:txBody>
          <a:bodyPr wrap="square" anchor="t">
            <a:normAutofit/>
          </a:bodyPr>
          <a:lstStyle/>
          <a:p>
            <a:pPr marL="0" indent="0">
              <a:buNone/>
            </a:pPr>
            <a:r>
              <a:rPr lang="en-GB" sz="3200" dirty="0">
                <a:latin typeface="Algerian" panose="04020705040A02060702" pitchFamily="82" charset="0"/>
              </a:rPr>
              <a:t>Enjoy your break </a:t>
            </a:r>
          </a:p>
        </p:txBody>
      </p:sp>
      <p:pic>
        <p:nvPicPr>
          <p:cNvPr id="6" name="Picture 5">
            <a:extLst>
              <a:ext uri="{FF2B5EF4-FFF2-40B4-BE49-F238E27FC236}">
                <a16:creationId xmlns:a16="http://schemas.microsoft.com/office/drawing/2014/main" id="{592A1A8F-A1C8-A3C8-0EE4-0C0D77642076}"/>
              </a:ext>
            </a:extLst>
          </p:cNvPr>
          <p:cNvPicPr>
            <a:picLocks noChangeAspect="1"/>
          </p:cNvPicPr>
          <p:nvPr/>
        </p:nvPicPr>
        <p:blipFill>
          <a:blip r:embed="rId2"/>
          <a:stretch>
            <a:fillRect/>
          </a:stretch>
        </p:blipFill>
        <p:spPr>
          <a:xfrm>
            <a:off x="6197600" y="1608524"/>
            <a:ext cx="5384800" cy="3972393"/>
          </a:xfrm>
          <a:prstGeom prst="rect">
            <a:avLst/>
          </a:prstGeom>
          <a:noFill/>
        </p:spPr>
      </p:pic>
      <p:sp>
        <p:nvSpPr>
          <p:cNvPr id="4" name="Date Placeholder 3">
            <a:extLst>
              <a:ext uri="{FF2B5EF4-FFF2-40B4-BE49-F238E27FC236}">
                <a16:creationId xmlns:a16="http://schemas.microsoft.com/office/drawing/2014/main" id="{D25B2B4B-5335-FF76-99BB-39BF4FAAE302}"/>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D1C4AC8A-351B-48F5-8F58-BCCBD806495E}"/>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22</a:t>
            </a:fld>
            <a:endParaRPr lang="en-GB" altLang="en-US"/>
          </a:p>
        </p:txBody>
      </p:sp>
    </p:spTree>
    <p:extLst>
      <p:ext uri="{BB962C8B-B14F-4D97-AF65-F5344CB8AC3E}">
        <p14:creationId xmlns:p14="http://schemas.microsoft.com/office/powerpoint/2010/main" val="368619165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E5EAF2-3C59-CE02-E2E4-6EDB8FD04F3F}"/>
              </a:ext>
            </a:extLst>
          </p:cNvPr>
          <p:cNvSpPr>
            <a:spLocks noGrp="1"/>
          </p:cNvSpPr>
          <p:nvPr>
            <p:ph type="ctrTitle"/>
          </p:nvPr>
        </p:nvSpPr>
        <p:spPr/>
        <p:txBody>
          <a:bodyPr/>
          <a:lstStyle/>
          <a:p>
            <a:r>
              <a:rPr lang="en-GB" dirty="0"/>
              <a:t>Welcome to Session 2 </a:t>
            </a:r>
          </a:p>
        </p:txBody>
      </p:sp>
      <p:sp>
        <p:nvSpPr>
          <p:cNvPr id="3" name="Subtitle 2">
            <a:extLst>
              <a:ext uri="{FF2B5EF4-FFF2-40B4-BE49-F238E27FC236}">
                <a16:creationId xmlns:a16="http://schemas.microsoft.com/office/drawing/2014/main" id="{8AF6F98D-F5BF-4EA8-2425-418851A1056E}"/>
              </a:ext>
            </a:extLst>
          </p:cNvPr>
          <p:cNvSpPr>
            <a:spLocks noGrp="1"/>
          </p:cNvSpPr>
          <p:nvPr>
            <p:ph type="subTitle" idx="1"/>
          </p:nvPr>
        </p:nvSpPr>
        <p:spPr/>
        <p:txBody>
          <a:bodyPr/>
          <a:lstStyle/>
          <a:p>
            <a:r>
              <a:rPr lang="en-GB" dirty="0">
                <a:solidFill>
                  <a:srgbClr val="FFFF00"/>
                </a:solidFill>
              </a:rPr>
              <a:t>Entrepreneurship LCBB5001 </a:t>
            </a:r>
          </a:p>
        </p:txBody>
      </p:sp>
      <p:sp>
        <p:nvSpPr>
          <p:cNvPr id="4" name="Date Placeholder 3">
            <a:extLst>
              <a:ext uri="{FF2B5EF4-FFF2-40B4-BE49-F238E27FC236}">
                <a16:creationId xmlns:a16="http://schemas.microsoft.com/office/drawing/2014/main" id="{40486735-6777-CCB5-FFFA-031C711B195E}"/>
              </a:ext>
            </a:extLst>
          </p:cNvPr>
          <p:cNvSpPr>
            <a:spLocks noGrp="1"/>
          </p:cNvSpPr>
          <p:nvPr>
            <p:ph type="dt" sz="half" idx="10"/>
          </p:nvPr>
        </p:nvSpPr>
        <p:spPr/>
        <p:txBody>
          <a:bodyPr/>
          <a:lstStyle/>
          <a:p>
            <a:pPr>
              <a:defRPr/>
            </a:pPr>
            <a:fld id="{8EFCBBD8-CF39-48F7-8656-50407EDD0B37}" type="datetime1">
              <a:rPr lang="en-GB" altLang="en-US" smtClean="0"/>
              <a:pPr>
                <a:defRPr/>
              </a:pPr>
              <a:t>04/10/2024</a:t>
            </a:fld>
            <a:endParaRPr lang="en-GB" altLang="en-US"/>
          </a:p>
        </p:txBody>
      </p:sp>
      <p:sp>
        <p:nvSpPr>
          <p:cNvPr id="5" name="Slide Number Placeholder 4">
            <a:extLst>
              <a:ext uri="{FF2B5EF4-FFF2-40B4-BE49-F238E27FC236}">
                <a16:creationId xmlns:a16="http://schemas.microsoft.com/office/drawing/2014/main" id="{9120B80F-271C-6504-AF35-AD01AA0DE17E}"/>
              </a:ext>
            </a:extLst>
          </p:cNvPr>
          <p:cNvSpPr>
            <a:spLocks noGrp="1"/>
          </p:cNvSpPr>
          <p:nvPr>
            <p:ph type="sldNum" sz="quarter" idx="12"/>
          </p:nvPr>
        </p:nvSpPr>
        <p:spPr/>
        <p:txBody>
          <a:bodyPr/>
          <a:lstStyle/>
          <a:p>
            <a:pPr>
              <a:defRPr/>
            </a:pPr>
            <a:fld id="{F905DF63-1FF9-46D5-8FED-1829CDB5D9EE}" type="slidenum">
              <a:rPr lang="en-GB" altLang="en-US" smtClean="0"/>
              <a:pPr>
                <a:defRPr/>
              </a:pPr>
              <a:t>23</a:t>
            </a:fld>
            <a:endParaRPr lang="en-GB" altLang="en-US"/>
          </a:p>
        </p:txBody>
      </p:sp>
    </p:spTree>
    <p:extLst>
      <p:ext uri="{BB962C8B-B14F-4D97-AF65-F5344CB8AC3E}">
        <p14:creationId xmlns:p14="http://schemas.microsoft.com/office/powerpoint/2010/main" val="284661340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089A4013-12BA-4559-BA41-2BE9E8719D62}"/>
              </a:ext>
            </a:extLst>
          </p:cNvPr>
          <p:cNvSpPr>
            <a:spLocks noGrp="1" noChangeArrowheads="1"/>
          </p:cNvSpPr>
          <p:nvPr>
            <p:ph idx="1"/>
          </p:nvPr>
        </p:nvSpPr>
        <p:spPr/>
        <p:txBody>
          <a:bodyPr/>
          <a:lstStyle/>
          <a:p>
            <a:pPr eaLnBrk="1" hangingPunct="1">
              <a:buFont typeface="Wingdings" panose="05000000000000000000" pitchFamily="2" charset="2"/>
              <a:buChar char="Ø"/>
            </a:pPr>
            <a:r>
              <a:rPr lang="en-GB" altLang="en-US" sz="2800" dirty="0"/>
              <a:t>Services growth</a:t>
            </a:r>
          </a:p>
          <a:p>
            <a:pPr eaLnBrk="1" hangingPunct="1">
              <a:buFont typeface="Wingdings" panose="05000000000000000000" pitchFamily="2" charset="2"/>
              <a:buChar char="Ø"/>
            </a:pPr>
            <a:r>
              <a:rPr lang="en-GB" altLang="en-US" sz="2800" dirty="0"/>
              <a:t>Technology</a:t>
            </a:r>
          </a:p>
          <a:p>
            <a:pPr eaLnBrk="1" hangingPunct="1">
              <a:buFont typeface="Wingdings" panose="05000000000000000000" pitchFamily="2" charset="2"/>
              <a:buChar char="Ø"/>
            </a:pPr>
            <a:r>
              <a:rPr lang="en-GB" altLang="en-US" sz="2800" dirty="0"/>
              <a:t>Specialization and networks</a:t>
            </a:r>
          </a:p>
          <a:p>
            <a:pPr eaLnBrk="1" hangingPunct="1">
              <a:buFont typeface="Wingdings" panose="05000000000000000000" pitchFamily="2" charset="2"/>
              <a:buChar char="Ø"/>
            </a:pPr>
            <a:r>
              <a:rPr lang="en-GB" altLang="en-US" sz="2800" dirty="0"/>
              <a:t>Sub contracting and fragmentation</a:t>
            </a:r>
          </a:p>
          <a:p>
            <a:pPr eaLnBrk="1" hangingPunct="1">
              <a:buFont typeface="Wingdings" panose="05000000000000000000" pitchFamily="2" charset="2"/>
              <a:buChar char="Ø"/>
            </a:pPr>
            <a:r>
              <a:rPr lang="en-GB" altLang="en-US" sz="2800" dirty="0"/>
              <a:t>Deregulation and privatisation</a:t>
            </a:r>
          </a:p>
          <a:p>
            <a:pPr eaLnBrk="1" hangingPunct="1">
              <a:buFont typeface="Wingdings" panose="05000000000000000000" pitchFamily="2" charset="2"/>
              <a:buChar char="Ø"/>
            </a:pPr>
            <a:r>
              <a:rPr lang="en-GB" altLang="en-US" sz="2800" dirty="0"/>
              <a:t>Unemployment</a:t>
            </a:r>
          </a:p>
          <a:p>
            <a:pPr eaLnBrk="1" hangingPunct="1">
              <a:buFont typeface="Wingdings" panose="05000000000000000000" pitchFamily="2" charset="2"/>
              <a:buChar char="Ø"/>
            </a:pPr>
            <a:r>
              <a:rPr lang="en-GB" altLang="en-US" sz="2800" dirty="0"/>
              <a:t>Enterprise culture</a:t>
            </a:r>
          </a:p>
          <a:p>
            <a:pPr eaLnBrk="1" hangingPunct="1">
              <a:buFont typeface="Wingdings" panose="05000000000000000000" pitchFamily="2" charset="2"/>
              <a:buChar char="Ø"/>
            </a:pPr>
            <a:r>
              <a:rPr lang="en-GB" altLang="en-US" sz="2800" dirty="0"/>
              <a:t>Environmental and alternative movements </a:t>
            </a:r>
          </a:p>
          <a:p>
            <a:pPr eaLnBrk="1" hangingPunct="1">
              <a:buFont typeface="Wingdings" panose="05000000000000000000" pitchFamily="2" charset="2"/>
              <a:buChar char="§"/>
            </a:pPr>
            <a:endParaRPr lang="en-GB" altLang="en-US" dirty="0"/>
          </a:p>
        </p:txBody>
      </p:sp>
      <p:sp>
        <p:nvSpPr>
          <p:cNvPr id="21507" name="Text Box 3">
            <a:extLst>
              <a:ext uri="{FF2B5EF4-FFF2-40B4-BE49-F238E27FC236}">
                <a16:creationId xmlns:a16="http://schemas.microsoft.com/office/drawing/2014/main" id="{B8C55429-02BA-46EA-9176-CAE9505C1129}"/>
              </a:ext>
            </a:extLst>
          </p:cNvPr>
          <p:cNvSpPr txBox="1">
            <a:spLocks noChangeArrowheads="1"/>
          </p:cNvSpPr>
          <p:nvPr/>
        </p:nvSpPr>
        <p:spPr bwMode="auto">
          <a:xfrm>
            <a:off x="3792539" y="188913"/>
            <a:ext cx="7098418"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eaLnBrk="0" fontAlgn="base" hangingPunct="0">
              <a:spcBef>
                <a:spcPct val="0"/>
              </a:spcBef>
              <a:spcAft>
                <a:spcPct val="0"/>
              </a:spcAft>
              <a:defRPr>
                <a:solidFill>
                  <a:schemeClr val="tx1"/>
                </a:solidFill>
                <a:latin typeface="Calibri" panose="020F0502020204030204" pitchFamily="34" charset="0"/>
              </a:defRPr>
            </a:lvl6pPr>
            <a:lvl7pPr marL="2971800" indent="-228600" eaLnBrk="0" fontAlgn="base" hangingPunct="0">
              <a:spcBef>
                <a:spcPct val="0"/>
              </a:spcBef>
              <a:spcAft>
                <a:spcPct val="0"/>
              </a:spcAft>
              <a:defRPr>
                <a:solidFill>
                  <a:schemeClr val="tx1"/>
                </a:solidFill>
                <a:latin typeface="Calibri" panose="020F0502020204030204" pitchFamily="34" charset="0"/>
              </a:defRPr>
            </a:lvl7pPr>
            <a:lvl8pPr marL="3429000" indent="-228600" eaLnBrk="0" fontAlgn="base" hangingPunct="0">
              <a:spcBef>
                <a:spcPct val="0"/>
              </a:spcBef>
              <a:spcAft>
                <a:spcPct val="0"/>
              </a:spcAft>
              <a:defRPr>
                <a:solidFill>
                  <a:schemeClr val="tx1"/>
                </a:solidFill>
                <a:latin typeface="Calibri" panose="020F0502020204030204" pitchFamily="34" charset="0"/>
              </a:defRPr>
            </a:lvl8pPr>
            <a:lvl9pPr marL="3886200" indent="-228600" eaLnBrk="0" fontAlgn="base" hangingPunct="0">
              <a:spcBef>
                <a:spcPct val="0"/>
              </a:spcBef>
              <a:spcAft>
                <a:spcPct val="0"/>
              </a:spcAft>
              <a:defRPr>
                <a:solidFill>
                  <a:schemeClr val="tx1"/>
                </a:solidFill>
                <a:latin typeface="Calibri" panose="020F0502020204030204" pitchFamily="34" charset="0"/>
              </a:defRPr>
            </a:lvl9pPr>
          </a:lstStyle>
          <a:p>
            <a:pPr eaLnBrk="1" hangingPunct="1"/>
            <a:r>
              <a:rPr lang="en-GB" altLang="en-US" sz="3200" dirty="0">
                <a:latin typeface="Arial" panose="020B0604020202020204" pitchFamily="34" charset="0"/>
                <a:ea typeface="MS PGothic" panose="020B0600070205080204" pitchFamily="34" charset="-128"/>
              </a:rPr>
              <a:t>Reasons To become an Entrepreneur </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1C0B0494-0D3D-4AB0-91DC-5DBDF6E01FCE}"/>
              </a:ext>
            </a:extLst>
          </p:cNvPr>
          <p:cNvSpPr>
            <a:spLocks noGrp="1"/>
          </p:cNvSpPr>
          <p:nvPr>
            <p:ph type="title"/>
          </p:nvPr>
        </p:nvSpPr>
        <p:spPr>
          <a:xfrm>
            <a:off x="3143250" y="44450"/>
            <a:ext cx="7067550" cy="1143000"/>
          </a:xfrm>
        </p:spPr>
        <p:txBody>
          <a:bodyPr/>
          <a:lstStyle/>
          <a:p>
            <a:pPr eaLnBrk="1" hangingPunct="1"/>
            <a:r>
              <a:rPr lang="en-GB" altLang="en-US" dirty="0"/>
              <a:t>BUSINESS CHURN</a:t>
            </a:r>
            <a:endParaRPr lang="en-US" altLang="en-US" dirty="0"/>
          </a:p>
        </p:txBody>
      </p:sp>
      <p:sp>
        <p:nvSpPr>
          <p:cNvPr id="23555" name="Content Placeholder 2">
            <a:extLst>
              <a:ext uri="{FF2B5EF4-FFF2-40B4-BE49-F238E27FC236}">
                <a16:creationId xmlns:a16="http://schemas.microsoft.com/office/drawing/2014/main" id="{445C858E-8B87-40C7-8747-1D561D29B95A}"/>
              </a:ext>
            </a:extLst>
          </p:cNvPr>
          <p:cNvSpPr>
            <a:spLocks noGrp="1" noChangeArrowheads="1"/>
          </p:cNvSpPr>
          <p:nvPr>
            <p:ph idx="1"/>
          </p:nvPr>
        </p:nvSpPr>
        <p:spPr>
          <a:xfrm>
            <a:off x="983432" y="1052513"/>
            <a:ext cx="9505056" cy="4591050"/>
          </a:xfrm>
        </p:spPr>
        <p:txBody>
          <a:bodyPr/>
          <a:lstStyle/>
          <a:p>
            <a:pPr eaLnBrk="1" hangingPunct="1"/>
            <a:r>
              <a:rPr lang="en-GB" altLang="en-US" b="1" dirty="0"/>
              <a:t>Churn </a:t>
            </a:r>
            <a:r>
              <a:rPr lang="en-GB" altLang="en-US" dirty="0"/>
              <a:t>– movement in business population caused by:</a:t>
            </a:r>
          </a:p>
          <a:p>
            <a:pPr lvl="1" eaLnBrk="1" hangingPunct="1">
              <a:buFont typeface="Wingdings" panose="05000000000000000000" pitchFamily="2" charset="2"/>
              <a:buChar char="q"/>
            </a:pPr>
            <a:r>
              <a:rPr lang="en-GB" altLang="en-US" dirty="0"/>
              <a:t> new venture start ups and </a:t>
            </a:r>
          </a:p>
          <a:p>
            <a:pPr lvl="1" eaLnBrk="1" hangingPunct="1">
              <a:buFont typeface="Wingdings" panose="05000000000000000000" pitchFamily="2" charset="2"/>
              <a:buChar char="q"/>
            </a:pPr>
            <a:r>
              <a:rPr lang="en-GB" altLang="en-US" dirty="0"/>
              <a:t>business closure</a:t>
            </a:r>
          </a:p>
          <a:p>
            <a:pPr eaLnBrk="1" hangingPunct="1"/>
            <a:r>
              <a:rPr lang="en-GB" altLang="en-US" dirty="0"/>
              <a:t>Start up and Closure rates typically 10% of total population</a:t>
            </a:r>
          </a:p>
          <a:p>
            <a:pPr eaLnBrk="1" hangingPunct="1"/>
            <a:r>
              <a:rPr lang="en-GB" altLang="en-US" dirty="0"/>
              <a:t>Positive effect on innovation</a:t>
            </a:r>
          </a:p>
          <a:p>
            <a:pPr eaLnBrk="1" hangingPunct="1"/>
            <a:r>
              <a:rPr lang="en-GB" altLang="en-US" dirty="0"/>
              <a:t>But disruption of micro economy</a:t>
            </a:r>
            <a:endParaRPr lang="en-US" altLang="en-US" dirty="0"/>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Other Definition of </a:t>
            </a:r>
            <a:r>
              <a:rPr lang="en-US" sz="3600" b="1" dirty="0"/>
              <a:t>What Is Entrepreneurship?</a:t>
            </a:r>
          </a:p>
        </p:txBody>
      </p:sp>
      <p:sp>
        <p:nvSpPr>
          <p:cNvPr id="3" name="Content Placeholder 2"/>
          <p:cNvSpPr>
            <a:spLocks noGrp="1"/>
          </p:cNvSpPr>
          <p:nvPr>
            <p:ph idx="1"/>
          </p:nvPr>
        </p:nvSpPr>
        <p:spPr>
          <a:xfrm>
            <a:off x="1271464" y="1399124"/>
            <a:ext cx="9649072" cy="4059751"/>
          </a:xfrm>
        </p:spPr>
        <p:txBody>
          <a:bodyPr/>
          <a:lstStyle/>
          <a:p>
            <a:r>
              <a:rPr lang="en-US" sz="2200" dirty="0"/>
              <a:t>Academic Definition (Stevenson and Jarillo)</a:t>
            </a:r>
          </a:p>
          <a:p>
            <a:pPr lvl="1"/>
            <a:r>
              <a:rPr lang="en-US" sz="2200" dirty="0"/>
              <a:t>Entrepreneurship is the process by which individuals pursue opportunities without regard to resources they currently control.</a:t>
            </a:r>
          </a:p>
          <a:p>
            <a:r>
              <a:rPr lang="en-US" sz="2200" dirty="0"/>
              <a:t>Alternative View</a:t>
            </a:r>
          </a:p>
          <a:p>
            <a:pPr lvl="1"/>
            <a:r>
              <a:rPr lang="en-US" sz="2200" dirty="0"/>
              <a:t>Entrepreneurship is the art of turning an idea into a business.</a:t>
            </a:r>
          </a:p>
          <a:p>
            <a:r>
              <a:rPr lang="en-US" sz="2200" dirty="0"/>
              <a:t>Explanation of What Entrepreneurs Do</a:t>
            </a:r>
          </a:p>
          <a:p>
            <a:pPr lvl="1"/>
            <a:r>
              <a:rPr lang="en-US" sz="2200" dirty="0"/>
              <a:t>Entrepreneurs assemble and then integrate all the resources needed – the money, the people, the business model, the strategy – to transform an invention or an idea into a viable business.</a:t>
            </a:r>
          </a:p>
          <a:p>
            <a:pPr lvl="1"/>
            <a:r>
              <a:rPr lang="en-US" altLang="en-US" sz="2000" dirty="0">
                <a:solidFill>
                  <a:srgbClr val="FF0000"/>
                </a:solidFill>
                <a:latin typeface="Times New Roman" panose="02020603050405020304" pitchFamily="18" charset="0"/>
              </a:rPr>
              <a:t>Any other explanations?</a:t>
            </a:r>
          </a:p>
          <a:p>
            <a:pPr lvl="1"/>
            <a:endParaRPr lang="en-US" sz="2200" dirty="0"/>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Corporate Entrepreneurship </a:t>
            </a:r>
            <a:r>
              <a:rPr lang="en-US" sz="2000" dirty="0"/>
              <a:t>(1 of 2)</a:t>
            </a:r>
            <a:endParaRPr lang="en-US" sz="3600" dirty="0"/>
          </a:p>
        </p:txBody>
      </p:sp>
      <p:sp>
        <p:nvSpPr>
          <p:cNvPr id="3" name="Content Placeholder 2"/>
          <p:cNvSpPr>
            <a:spLocks noGrp="1"/>
          </p:cNvSpPr>
          <p:nvPr>
            <p:ph idx="1"/>
          </p:nvPr>
        </p:nvSpPr>
        <p:spPr>
          <a:xfrm>
            <a:off x="1981200" y="1600201"/>
            <a:ext cx="8077200" cy="3733800"/>
          </a:xfrm>
        </p:spPr>
        <p:txBody>
          <a:bodyPr/>
          <a:lstStyle/>
          <a:p>
            <a:r>
              <a:rPr lang="en-US" sz="2400" dirty="0"/>
              <a:t>Corporate Entrepreneurship</a:t>
            </a:r>
          </a:p>
          <a:p>
            <a:pPr lvl="1">
              <a:buFont typeface="Arial" panose="020B0604020202020204" pitchFamily="34" charset="0"/>
              <a:buChar char="‒"/>
            </a:pPr>
            <a:r>
              <a:rPr lang="en-US" sz="2400" dirty="0"/>
              <a:t>Is the conceptualization of entrepreneurship at the firm level.</a:t>
            </a:r>
          </a:p>
          <a:p>
            <a:pPr lvl="1">
              <a:buFont typeface="Arial" panose="020B0604020202020204" pitchFamily="34" charset="0"/>
              <a:buChar char="‒"/>
            </a:pPr>
            <a:r>
              <a:rPr lang="en-US" sz="2400" dirty="0"/>
              <a:t>All firms fall along a conceptual continuum that ranges from highly conservative to highly entrepreneurial.</a:t>
            </a:r>
          </a:p>
          <a:p>
            <a:pPr lvl="1">
              <a:buFont typeface="Arial" panose="020B0604020202020204" pitchFamily="34" charset="0"/>
              <a:buChar char="‒"/>
            </a:pPr>
            <a:r>
              <a:rPr lang="en-US" sz="2400" dirty="0"/>
              <a:t>The position of a firm on this continuum is referred to as its entrepreneurial intensity.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Corporate Entrepreneurship </a:t>
            </a:r>
            <a:r>
              <a:rPr lang="en-US" sz="2000" dirty="0"/>
              <a:t>(2 of 2)</a:t>
            </a:r>
          </a:p>
        </p:txBody>
      </p:sp>
      <p:sp>
        <p:nvSpPr>
          <p:cNvPr id="5" name="Content Placeholder 4"/>
          <p:cNvSpPr>
            <a:spLocks noGrp="1"/>
          </p:cNvSpPr>
          <p:nvPr>
            <p:ph idx="13"/>
          </p:nvPr>
        </p:nvSpPr>
        <p:spPr>
          <a:xfrm>
            <a:off x="1981200" y="1676400"/>
            <a:ext cx="3581400" cy="2743200"/>
          </a:xfrm>
        </p:spPr>
        <p:txBody>
          <a:bodyPr/>
          <a:lstStyle/>
          <a:p>
            <a:pPr>
              <a:buNone/>
            </a:pPr>
            <a:r>
              <a:rPr lang="en-US" sz="2400" b="1" dirty="0"/>
              <a:t>Entrepreneurial Firms</a:t>
            </a:r>
          </a:p>
          <a:p>
            <a:pPr>
              <a:buFontTx/>
              <a:buChar char="•"/>
            </a:pPr>
            <a:r>
              <a:rPr lang="en-US" sz="2400" dirty="0"/>
              <a:t>Proactive</a:t>
            </a:r>
          </a:p>
          <a:p>
            <a:pPr>
              <a:buFontTx/>
              <a:buChar char="•"/>
            </a:pPr>
            <a:r>
              <a:rPr lang="en-US" sz="2400" dirty="0"/>
              <a:t>Innovative</a:t>
            </a:r>
          </a:p>
          <a:p>
            <a:pPr>
              <a:buFontTx/>
              <a:buChar char="•"/>
            </a:pPr>
            <a:r>
              <a:rPr lang="en-US" sz="2400" dirty="0"/>
              <a:t>Risk taking</a:t>
            </a:r>
          </a:p>
          <a:p>
            <a:pPr>
              <a:buFontTx/>
              <a:buChar char="•"/>
            </a:pPr>
            <a:r>
              <a:rPr lang="en-US" altLang="en-US" sz="2400" dirty="0"/>
              <a:t>E.g., tech companies like Uber</a:t>
            </a:r>
          </a:p>
          <a:p>
            <a:pPr>
              <a:buFontTx/>
              <a:buChar char="•"/>
            </a:pPr>
            <a:endParaRPr lang="en-US" sz="2400" dirty="0"/>
          </a:p>
        </p:txBody>
      </p:sp>
      <p:sp>
        <p:nvSpPr>
          <p:cNvPr id="6" name="Content Placeholder 5"/>
          <p:cNvSpPr>
            <a:spLocks noGrp="1"/>
          </p:cNvSpPr>
          <p:nvPr>
            <p:ph type="body" sz="quarter" idx="14"/>
          </p:nvPr>
        </p:nvSpPr>
        <p:spPr>
          <a:xfrm>
            <a:off x="6019800" y="1676400"/>
            <a:ext cx="4191000" cy="2743200"/>
          </a:xfrm>
        </p:spPr>
        <p:txBody>
          <a:bodyPr/>
          <a:lstStyle/>
          <a:p>
            <a:pPr>
              <a:buNone/>
            </a:pPr>
            <a:r>
              <a:rPr lang="en-US" sz="2400" b="1" dirty="0"/>
              <a:t>Conservative Firms</a:t>
            </a:r>
          </a:p>
          <a:p>
            <a:pPr>
              <a:buFontTx/>
              <a:buChar char="•"/>
            </a:pPr>
            <a:r>
              <a:rPr lang="en-US" sz="2400" dirty="0"/>
              <a:t>Take a more </a:t>
            </a:r>
            <a:r>
              <a:rPr lang="en-US" altLang="en-US" sz="2400" dirty="0"/>
              <a:t>“</a:t>
            </a:r>
            <a:r>
              <a:rPr lang="en-US" sz="2400" dirty="0"/>
              <a:t>wait and see</a:t>
            </a:r>
            <a:r>
              <a:rPr lang="en-US" altLang="en-US" sz="2400" dirty="0"/>
              <a:t>” </a:t>
            </a:r>
            <a:r>
              <a:rPr lang="en-US" sz="2400" dirty="0"/>
              <a:t>posture </a:t>
            </a:r>
          </a:p>
          <a:p>
            <a:pPr>
              <a:buFontTx/>
              <a:buChar char="•"/>
            </a:pPr>
            <a:r>
              <a:rPr lang="en-US" sz="2400" dirty="0"/>
              <a:t>Less innovative</a:t>
            </a:r>
          </a:p>
          <a:p>
            <a:pPr>
              <a:buFontTx/>
              <a:buChar char="•"/>
            </a:pPr>
            <a:r>
              <a:rPr lang="en-US" sz="2400" dirty="0"/>
              <a:t>Risk averse</a:t>
            </a:r>
          </a:p>
          <a:p>
            <a:pPr>
              <a:buFontTx/>
              <a:buChar char="•"/>
            </a:pPr>
            <a:r>
              <a:rPr lang="en-US" altLang="en-US" sz="2400" dirty="0"/>
              <a:t>E.g., hairdressers </a:t>
            </a:r>
          </a:p>
          <a:p>
            <a:pPr>
              <a:buFontTx/>
              <a:buChar char="•"/>
            </a:pPr>
            <a:endParaRPr lang="en-US" sz="2400"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p:txBody>
          <a:bodyPr/>
          <a:lstStyle/>
          <a:p>
            <a:r>
              <a:rPr lang="en-US" dirty="0"/>
              <a:t>Why Become an Entrepreneur?</a:t>
            </a:r>
          </a:p>
        </p:txBody>
      </p:sp>
      <p:sp>
        <p:nvSpPr>
          <p:cNvPr id="7" name="Content Placeholder 6"/>
          <p:cNvSpPr>
            <a:spLocks noGrp="1"/>
          </p:cNvSpPr>
          <p:nvPr>
            <p:ph idx="1"/>
          </p:nvPr>
        </p:nvSpPr>
        <p:spPr/>
        <p:txBody>
          <a:bodyPr/>
          <a:lstStyle/>
          <a:p>
            <a:r>
              <a:rPr lang="en-US" dirty="0"/>
              <a:t>The three primary reasons that people become entrepreneurs and start their own firms.</a:t>
            </a:r>
          </a:p>
          <a:p>
            <a:pPr lvl="1">
              <a:lnSpc>
                <a:spcPct val="200000"/>
              </a:lnSpc>
              <a:buFont typeface="Wingdings" panose="05000000000000000000" pitchFamily="2" charset="2"/>
              <a:buChar char="Ø"/>
            </a:pPr>
            <a:r>
              <a:rPr lang="en-US" dirty="0"/>
              <a:t>Desire to be their own boss</a:t>
            </a:r>
          </a:p>
          <a:p>
            <a:pPr lvl="1">
              <a:lnSpc>
                <a:spcPct val="200000"/>
              </a:lnSpc>
              <a:buFont typeface="Wingdings" panose="05000000000000000000" pitchFamily="2" charset="2"/>
              <a:buChar char="Ø"/>
            </a:pPr>
            <a:r>
              <a:rPr lang="en-US" dirty="0"/>
              <a:t>Desire to pursue their own ideas</a:t>
            </a:r>
          </a:p>
          <a:p>
            <a:pPr lvl="1">
              <a:lnSpc>
                <a:spcPct val="200000"/>
              </a:lnSpc>
              <a:buFont typeface="Wingdings" panose="05000000000000000000" pitchFamily="2" charset="2"/>
              <a:buChar char="Ø"/>
            </a:pPr>
            <a:r>
              <a:rPr lang="en-US" dirty="0"/>
              <a:t>Financial rewards</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458200" cy="1097280"/>
          </a:xfrm>
        </p:spPr>
        <p:txBody>
          <a:bodyPr/>
          <a:lstStyle/>
          <a:p>
            <a:r>
              <a:rPr lang="en-US" sz="3600" dirty="0"/>
              <a:t>Common Myths About Entrepreneurs </a:t>
            </a:r>
            <a:r>
              <a:rPr lang="en-US" sz="2000" dirty="0"/>
              <a:t>(1 of 6)</a:t>
            </a:r>
          </a:p>
        </p:txBody>
      </p:sp>
      <p:sp>
        <p:nvSpPr>
          <p:cNvPr id="3" name="Content Placeholder 2"/>
          <p:cNvSpPr>
            <a:spLocks noGrp="1"/>
          </p:cNvSpPr>
          <p:nvPr>
            <p:ph idx="1"/>
          </p:nvPr>
        </p:nvSpPr>
        <p:spPr>
          <a:xfrm>
            <a:off x="1127448" y="1628801"/>
            <a:ext cx="9937104" cy="3600400"/>
          </a:xfrm>
        </p:spPr>
        <p:txBody>
          <a:bodyPr/>
          <a:lstStyle/>
          <a:p>
            <a:r>
              <a:rPr lang="en-US" sz="2400" b="1" dirty="0"/>
              <a:t>Myth 1:</a:t>
            </a:r>
            <a:r>
              <a:rPr lang="en-US" sz="2400" dirty="0"/>
              <a:t> Entrepreneurs Are Born, Not Made</a:t>
            </a:r>
          </a:p>
          <a:p>
            <a:pPr lvl="1"/>
            <a:r>
              <a:rPr lang="en-US" sz="2400" dirty="0"/>
              <a:t>This myth is based on the mistaken belief that some people are genetically predisposed to be entrepreneurs.</a:t>
            </a:r>
          </a:p>
          <a:p>
            <a:pPr lvl="1"/>
            <a:r>
              <a:rPr lang="en-US" sz="2400" dirty="0"/>
              <a:t>The consensus of many studies is that no one is </a:t>
            </a:r>
            <a:r>
              <a:rPr lang="en-US" altLang="en-US" sz="2400" dirty="0"/>
              <a:t>“</a:t>
            </a:r>
            <a:r>
              <a:rPr lang="en-US" sz="2400" dirty="0"/>
              <a:t>born</a:t>
            </a:r>
            <a:r>
              <a:rPr lang="en-US" altLang="en-US" sz="2400" dirty="0"/>
              <a:t>”</a:t>
            </a:r>
            <a:r>
              <a:rPr lang="en-US" sz="2400" dirty="0"/>
              <a:t> to be an entrepreneur; everyone has the potential to become one.</a:t>
            </a:r>
          </a:p>
          <a:p>
            <a:pPr lvl="1"/>
            <a:r>
              <a:rPr lang="en-US" sz="2400" dirty="0"/>
              <a:t>Whether someone does or doesn</a:t>
            </a:r>
            <a:r>
              <a:rPr lang="en-US" altLang="en-US" sz="2400" dirty="0"/>
              <a:t>’</a:t>
            </a:r>
            <a:r>
              <a:rPr lang="en-US" sz="2400" dirty="0"/>
              <a:t>t become an entrepreneur is a function of their environment, life experiences, and personal choices.</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66156" y="188640"/>
            <a:ext cx="8659688" cy="864096"/>
          </a:xfrm>
        </p:spPr>
        <p:txBody>
          <a:bodyPr/>
          <a:lstStyle/>
          <a:p>
            <a:r>
              <a:rPr lang="en-US" sz="3600" dirty="0"/>
              <a:t>Common Myths About Entrepreneurs </a:t>
            </a:r>
            <a:r>
              <a:rPr lang="en-US" sz="2000" dirty="0"/>
              <a:t>(2 of 6)</a:t>
            </a:r>
          </a:p>
        </p:txBody>
      </p:sp>
      <p:sp>
        <p:nvSpPr>
          <p:cNvPr id="3" name="Content Placeholder 2"/>
          <p:cNvSpPr>
            <a:spLocks noGrp="1"/>
          </p:cNvSpPr>
          <p:nvPr>
            <p:ph idx="1"/>
          </p:nvPr>
        </p:nvSpPr>
        <p:spPr>
          <a:xfrm>
            <a:off x="609600" y="1117105"/>
            <a:ext cx="10972800" cy="762000"/>
          </a:xfrm>
        </p:spPr>
        <p:txBody>
          <a:bodyPr/>
          <a:lstStyle/>
          <a:p>
            <a:pPr marL="0" indent="0">
              <a:spcBef>
                <a:spcPct val="50000"/>
              </a:spcBef>
              <a:buNone/>
            </a:pPr>
            <a:r>
              <a:rPr lang="en-US" sz="2200" dirty="0"/>
              <a:t>Although no one is </a:t>
            </a:r>
            <a:r>
              <a:rPr lang="en-US" altLang="en-US" sz="2200" dirty="0"/>
              <a:t>“</a:t>
            </a:r>
            <a:r>
              <a:rPr lang="en-US" sz="2200" dirty="0"/>
              <a:t>born</a:t>
            </a:r>
            <a:r>
              <a:rPr lang="en-US" altLang="en-US" sz="2200" dirty="0"/>
              <a:t>”</a:t>
            </a:r>
            <a:r>
              <a:rPr lang="en-US" sz="2200" dirty="0"/>
              <a:t> to be an entrepreneur, there are common traits and skills of successful entrepreneurs</a:t>
            </a:r>
          </a:p>
        </p:txBody>
      </p:sp>
      <p:sp>
        <p:nvSpPr>
          <p:cNvPr id="5" name="Content Placeholder 4"/>
          <p:cNvSpPr>
            <a:spLocks noGrp="1"/>
          </p:cNvSpPr>
          <p:nvPr>
            <p:ph idx="13"/>
          </p:nvPr>
        </p:nvSpPr>
        <p:spPr>
          <a:xfrm>
            <a:off x="1766156" y="1879105"/>
            <a:ext cx="4191000" cy="3763962"/>
          </a:xfrm>
        </p:spPr>
        <p:txBody>
          <a:bodyPr/>
          <a:lstStyle/>
          <a:p>
            <a:pPr>
              <a:spcBef>
                <a:spcPts val="600"/>
              </a:spcBef>
              <a:buFontTx/>
              <a:buChar char="•"/>
            </a:pPr>
            <a:r>
              <a:rPr lang="en-US" sz="2200" b="1" dirty="0">
                <a:solidFill>
                  <a:srgbClr val="FF0000"/>
                </a:solidFill>
              </a:rPr>
              <a:t>Traits: </a:t>
            </a:r>
            <a:r>
              <a:rPr lang="en-US" sz="2200" dirty="0"/>
              <a:t>Creative </a:t>
            </a:r>
          </a:p>
          <a:p>
            <a:pPr>
              <a:spcBef>
                <a:spcPts val="600"/>
              </a:spcBef>
              <a:buFontTx/>
              <a:buChar char="•"/>
            </a:pPr>
            <a:r>
              <a:rPr lang="en-US" sz="2200" dirty="0"/>
              <a:t>Need for achievement </a:t>
            </a:r>
          </a:p>
          <a:p>
            <a:pPr>
              <a:spcBef>
                <a:spcPts val="600"/>
              </a:spcBef>
              <a:buFontTx/>
              <a:buChar char="•"/>
            </a:pPr>
            <a:r>
              <a:rPr lang="en-US" sz="2200" dirty="0"/>
              <a:t>Self-confidence </a:t>
            </a:r>
          </a:p>
          <a:p>
            <a:pPr>
              <a:spcBef>
                <a:spcPts val="600"/>
              </a:spcBef>
              <a:buFontTx/>
              <a:buChar char="•"/>
            </a:pPr>
            <a:r>
              <a:rPr lang="en-US" sz="2200" dirty="0"/>
              <a:t>Innovativeness </a:t>
            </a:r>
          </a:p>
          <a:p>
            <a:pPr>
              <a:spcBef>
                <a:spcPts val="600"/>
              </a:spcBef>
              <a:buFontTx/>
              <a:buChar char="•"/>
            </a:pPr>
            <a:r>
              <a:rPr lang="en-US" sz="2200" dirty="0"/>
              <a:t>Stress tolerance </a:t>
            </a:r>
          </a:p>
          <a:p>
            <a:pPr>
              <a:spcBef>
                <a:spcPts val="600"/>
              </a:spcBef>
              <a:buFontTx/>
              <a:buChar char="•"/>
            </a:pPr>
            <a:r>
              <a:rPr lang="en-US" sz="2200" dirty="0"/>
              <a:t>Need for autonomy</a:t>
            </a:r>
          </a:p>
          <a:p>
            <a:pPr>
              <a:spcBef>
                <a:spcPts val="600"/>
              </a:spcBef>
              <a:buFontTx/>
              <a:buChar char="•"/>
            </a:pPr>
            <a:r>
              <a:rPr lang="en-US" sz="2200" dirty="0"/>
              <a:t>Proactive personality </a:t>
            </a:r>
          </a:p>
          <a:p>
            <a:pPr>
              <a:spcBef>
                <a:spcPts val="600"/>
              </a:spcBef>
              <a:buFontTx/>
              <a:buChar char="•"/>
            </a:pPr>
            <a:r>
              <a:rPr lang="en-US" sz="2200" dirty="0"/>
              <a:t>Persuasive</a:t>
            </a:r>
          </a:p>
          <a:p>
            <a:pPr>
              <a:spcBef>
                <a:spcPts val="600"/>
              </a:spcBef>
              <a:buFontTx/>
              <a:buChar char="•"/>
            </a:pPr>
            <a:r>
              <a:rPr lang="en-US" sz="2200" dirty="0"/>
              <a:t>Perseverance </a:t>
            </a:r>
          </a:p>
        </p:txBody>
      </p:sp>
      <p:sp>
        <p:nvSpPr>
          <p:cNvPr id="6" name="Content Placeholder 5"/>
          <p:cNvSpPr>
            <a:spLocks noGrp="1"/>
          </p:cNvSpPr>
          <p:nvPr>
            <p:ph sz="quarter" idx="14"/>
          </p:nvPr>
        </p:nvSpPr>
        <p:spPr>
          <a:xfrm>
            <a:off x="6482128" y="1746444"/>
            <a:ext cx="3969804" cy="4274843"/>
          </a:xfrm>
        </p:spPr>
        <p:txBody>
          <a:bodyPr/>
          <a:lstStyle/>
          <a:p>
            <a:pPr>
              <a:spcBef>
                <a:spcPts val="600"/>
              </a:spcBef>
              <a:buFontTx/>
              <a:buChar char="•"/>
            </a:pPr>
            <a:r>
              <a:rPr lang="en-US" sz="2200" b="1" dirty="0">
                <a:solidFill>
                  <a:srgbClr val="FF0000"/>
                </a:solidFill>
              </a:rPr>
              <a:t>Skills: </a:t>
            </a:r>
            <a:r>
              <a:rPr lang="en-US" sz="2200" dirty="0"/>
              <a:t>Promoter and  networker</a:t>
            </a:r>
          </a:p>
          <a:p>
            <a:pPr>
              <a:spcBef>
                <a:spcPts val="600"/>
              </a:spcBef>
              <a:buFontTx/>
              <a:buChar char="•"/>
            </a:pPr>
            <a:r>
              <a:rPr lang="en-US" sz="2200" dirty="0"/>
              <a:t> Resource assembler/leverager</a:t>
            </a:r>
          </a:p>
          <a:p>
            <a:pPr>
              <a:spcBef>
                <a:spcPts val="600"/>
              </a:spcBef>
              <a:buFontTx/>
              <a:buChar char="•"/>
            </a:pPr>
            <a:r>
              <a:rPr lang="en-US" sz="2200" dirty="0"/>
              <a:t>Self-starter</a:t>
            </a:r>
          </a:p>
          <a:p>
            <a:pPr>
              <a:spcBef>
                <a:spcPts val="600"/>
              </a:spcBef>
              <a:buFontTx/>
              <a:buChar char="•"/>
            </a:pPr>
            <a:r>
              <a:rPr lang="en-US" sz="2200" dirty="0"/>
              <a:t>Decision making,   </a:t>
            </a:r>
          </a:p>
          <a:p>
            <a:pPr>
              <a:spcBef>
                <a:spcPts val="600"/>
              </a:spcBef>
              <a:buFontTx/>
              <a:buChar char="•"/>
            </a:pPr>
            <a:r>
              <a:rPr lang="en-US" sz="2200" dirty="0"/>
              <a:t>HR management, </a:t>
            </a:r>
          </a:p>
          <a:p>
            <a:pPr>
              <a:spcBef>
                <a:spcPts val="600"/>
              </a:spcBef>
              <a:buFontTx/>
              <a:buChar char="•"/>
            </a:pPr>
            <a:r>
              <a:rPr lang="en-US" sz="2200" dirty="0"/>
              <a:t>Marketing, </a:t>
            </a:r>
          </a:p>
          <a:p>
            <a:pPr>
              <a:spcBef>
                <a:spcPts val="600"/>
              </a:spcBef>
              <a:buFontTx/>
              <a:buChar char="•"/>
            </a:pPr>
            <a:r>
              <a:rPr lang="en-US" sz="2200" dirty="0"/>
              <a:t>Finance </a:t>
            </a:r>
          </a:p>
          <a:p>
            <a:pPr>
              <a:spcBef>
                <a:spcPts val="600"/>
              </a:spcBef>
              <a:buFontTx/>
              <a:buChar char="•"/>
            </a:pPr>
            <a:r>
              <a:rPr lang="en-US" sz="2200" dirty="0"/>
              <a:t> Tenacious and Visionary</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382000" cy="1097280"/>
          </a:xfrm>
        </p:spPr>
        <p:txBody>
          <a:bodyPr/>
          <a:lstStyle/>
          <a:p>
            <a:r>
              <a:rPr lang="en-US" sz="3600" dirty="0"/>
              <a:t>Common Myths About Entrepreneurs </a:t>
            </a:r>
            <a:r>
              <a:rPr lang="en-US" sz="2000" dirty="0"/>
              <a:t>(3 of 6)</a:t>
            </a:r>
          </a:p>
        </p:txBody>
      </p:sp>
      <p:sp>
        <p:nvSpPr>
          <p:cNvPr id="3" name="Content Placeholder 2"/>
          <p:cNvSpPr>
            <a:spLocks noGrp="1"/>
          </p:cNvSpPr>
          <p:nvPr>
            <p:ph idx="1"/>
          </p:nvPr>
        </p:nvSpPr>
        <p:spPr>
          <a:xfrm>
            <a:off x="1127448" y="1600201"/>
            <a:ext cx="9721080" cy="4061047"/>
          </a:xfrm>
        </p:spPr>
        <p:txBody>
          <a:bodyPr/>
          <a:lstStyle/>
          <a:p>
            <a:r>
              <a:rPr lang="en-US" sz="2400" b="1" dirty="0"/>
              <a:t>Myth 2:</a:t>
            </a:r>
            <a:r>
              <a:rPr lang="en-US" sz="2400" dirty="0"/>
              <a:t> Entrepreneurs Are Gamblers</a:t>
            </a:r>
          </a:p>
          <a:p>
            <a:pPr lvl="1"/>
            <a:r>
              <a:rPr lang="en-US" sz="2400" dirty="0"/>
              <a:t>Most entrepreneurs are moderate risk takers.</a:t>
            </a:r>
          </a:p>
          <a:p>
            <a:pPr lvl="1"/>
            <a:r>
              <a:rPr lang="en-US" sz="2400" dirty="0"/>
              <a:t>The idea that entrepreneurs are gamblers originates from two sources:</a:t>
            </a:r>
          </a:p>
          <a:p>
            <a:pPr lvl="2"/>
            <a:r>
              <a:rPr lang="en-US" dirty="0"/>
              <a:t>Entrepreneurs typically have jobs that are less structured, and so they face a more uncertain set of possibilities than people in traditional jobs.</a:t>
            </a:r>
          </a:p>
          <a:p>
            <a:pPr lvl="2"/>
            <a:r>
              <a:rPr lang="en-US" dirty="0"/>
              <a:t>Many entrepreneurs have a strong need to achieve and set challenging goals, a behavior that is often equated with risk taking.</a:t>
            </a: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382000" cy="1097280"/>
          </a:xfrm>
        </p:spPr>
        <p:txBody>
          <a:bodyPr/>
          <a:lstStyle/>
          <a:p>
            <a:r>
              <a:rPr lang="en-US" sz="3600" dirty="0"/>
              <a:t>Common Myths About Entrepreneurs </a:t>
            </a:r>
            <a:r>
              <a:rPr lang="en-US" sz="2000" dirty="0"/>
              <a:t>(4 of 6)</a:t>
            </a:r>
          </a:p>
        </p:txBody>
      </p:sp>
      <p:sp>
        <p:nvSpPr>
          <p:cNvPr id="3" name="Content Placeholder 2"/>
          <p:cNvSpPr>
            <a:spLocks noGrp="1"/>
          </p:cNvSpPr>
          <p:nvPr>
            <p:ph idx="1"/>
          </p:nvPr>
        </p:nvSpPr>
        <p:spPr>
          <a:xfrm>
            <a:off x="1343472" y="1600201"/>
            <a:ext cx="9505056" cy="3276600"/>
          </a:xfrm>
        </p:spPr>
        <p:txBody>
          <a:bodyPr/>
          <a:lstStyle/>
          <a:p>
            <a:r>
              <a:rPr lang="en-US" sz="2400" b="1" dirty="0">
                <a:cs typeface="Sakkal Majalla" panose="02000000000000000000" pitchFamily="2" charset="-78"/>
              </a:rPr>
              <a:t>Myth 3:</a:t>
            </a:r>
            <a:r>
              <a:rPr lang="en-US" sz="2400" dirty="0">
                <a:cs typeface="Sakkal Majalla" panose="02000000000000000000" pitchFamily="2" charset="-78"/>
              </a:rPr>
              <a:t> Entrepreneurs Are Motivated Primarily by Money</a:t>
            </a:r>
          </a:p>
          <a:p>
            <a:pPr lvl="1"/>
            <a:r>
              <a:rPr lang="en-US" sz="2400" dirty="0">
                <a:cs typeface="Sakkal Majalla" panose="02000000000000000000" pitchFamily="2" charset="-78"/>
              </a:rPr>
              <a:t>While it is naïve to think that entrepreneurs don</a:t>
            </a:r>
            <a:r>
              <a:rPr lang="en-US" altLang="en-US" sz="2400" dirty="0">
                <a:cs typeface="Sakkal Majalla" panose="02000000000000000000" pitchFamily="2" charset="-78"/>
              </a:rPr>
              <a:t>’</a:t>
            </a:r>
            <a:r>
              <a:rPr lang="en-US" sz="2400" dirty="0">
                <a:cs typeface="Sakkal Majalla" panose="02000000000000000000" pitchFamily="2" charset="-78"/>
              </a:rPr>
              <a:t>t seek financial rewards, money is rarely the reason entrepreneurs start new firms.</a:t>
            </a:r>
          </a:p>
          <a:p>
            <a:pPr lvl="1"/>
            <a:r>
              <a:rPr lang="en-US" sz="2400" dirty="0">
                <a:cs typeface="Sakkal Majalla" panose="02000000000000000000" pitchFamily="2" charset="-78"/>
              </a:rPr>
              <a:t>In fact, some entrepreneurs warn that the pursuit of money can be distracting.</a:t>
            </a:r>
          </a:p>
          <a:p>
            <a:pPr lvl="1"/>
            <a:r>
              <a:rPr lang="en-US" altLang="en-US" sz="2400" dirty="0">
                <a:solidFill>
                  <a:srgbClr val="FF0000"/>
                </a:solidFill>
                <a:latin typeface="Times New Roman" panose="02020603050405020304" pitchFamily="18" charset="0"/>
              </a:rPr>
              <a:t>Money is only a measure of their success and hard work, most cases, the passion to solve a problem brings about the money.</a:t>
            </a:r>
          </a:p>
          <a:p>
            <a:pPr lvl="1"/>
            <a:endParaRPr lang="en-US" sz="2400" dirty="0">
              <a:cs typeface="Sakkal Majalla" panose="02000000000000000000" pitchFamily="2" charset="-78"/>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382000" cy="1097280"/>
          </a:xfrm>
        </p:spPr>
        <p:txBody>
          <a:bodyPr/>
          <a:lstStyle/>
          <a:p>
            <a:r>
              <a:rPr lang="en-US" sz="3600" dirty="0"/>
              <a:t>Common Myths About Entrepreneurs </a:t>
            </a:r>
            <a:r>
              <a:rPr lang="en-US" sz="2000" dirty="0"/>
              <a:t>(5 of 6)</a:t>
            </a:r>
          </a:p>
        </p:txBody>
      </p:sp>
      <p:sp>
        <p:nvSpPr>
          <p:cNvPr id="3" name="Content Placeholder 2"/>
          <p:cNvSpPr>
            <a:spLocks noGrp="1"/>
          </p:cNvSpPr>
          <p:nvPr>
            <p:ph idx="1"/>
          </p:nvPr>
        </p:nvSpPr>
        <p:spPr>
          <a:xfrm>
            <a:off x="1019436" y="1312652"/>
            <a:ext cx="10153128" cy="4343400"/>
          </a:xfrm>
        </p:spPr>
        <p:txBody>
          <a:bodyPr/>
          <a:lstStyle/>
          <a:p>
            <a:r>
              <a:rPr lang="en-US" sz="2400" b="1" dirty="0"/>
              <a:t>Myth 4:</a:t>
            </a:r>
            <a:r>
              <a:rPr lang="en-US" sz="2400" dirty="0"/>
              <a:t> Entrepreneurs Should Be Young and Energetic</a:t>
            </a:r>
          </a:p>
          <a:p>
            <a:pPr lvl="1"/>
            <a:r>
              <a:rPr lang="en-US" sz="2400" dirty="0"/>
              <a:t>Entrepreneurial activity is evenly spread out over age ranges.</a:t>
            </a:r>
          </a:p>
          <a:p>
            <a:pPr lvl="1"/>
            <a:r>
              <a:rPr lang="en-US" sz="2400" dirty="0"/>
              <a:t>While it is important to be energetic, investors often cite the strength of the entrepreneur as their most important criterion in making investment decisions.</a:t>
            </a:r>
          </a:p>
          <a:p>
            <a:pPr lvl="2"/>
            <a:r>
              <a:rPr lang="en-US" dirty="0"/>
              <a:t>What makes an entrepreneur </a:t>
            </a:r>
            <a:r>
              <a:rPr lang="en-US" altLang="en-US" dirty="0"/>
              <a:t>“</a:t>
            </a:r>
            <a:r>
              <a:rPr lang="en-US" dirty="0"/>
              <a:t>strong</a:t>
            </a:r>
            <a:r>
              <a:rPr lang="en-US" altLang="en-US" dirty="0"/>
              <a:t>”</a:t>
            </a:r>
            <a:r>
              <a:rPr lang="en-US" dirty="0"/>
              <a:t> in the eyes of an investor is experience, maturity, a solid reputation, and a track record of success.</a:t>
            </a:r>
          </a:p>
          <a:p>
            <a:pPr lvl="2"/>
            <a:r>
              <a:rPr lang="en-US" dirty="0"/>
              <a:t>These criteria favor older rather than younger entrepreneurs.</a:t>
            </a: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48036" y="260648"/>
            <a:ext cx="9095928" cy="1097280"/>
          </a:xfrm>
        </p:spPr>
        <p:txBody>
          <a:bodyPr/>
          <a:lstStyle/>
          <a:p>
            <a:r>
              <a:rPr lang="en-US" sz="3600" dirty="0"/>
              <a:t>Common Myths About Entrepreneurs </a:t>
            </a:r>
            <a:r>
              <a:rPr lang="en-US" sz="2000" dirty="0"/>
              <a:t>(7 of 7)</a:t>
            </a:r>
          </a:p>
        </p:txBody>
      </p:sp>
      <p:sp>
        <p:nvSpPr>
          <p:cNvPr id="3" name="Content Placeholder 2"/>
          <p:cNvSpPr>
            <a:spLocks noGrp="1"/>
          </p:cNvSpPr>
          <p:nvPr>
            <p:ph idx="1"/>
          </p:nvPr>
        </p:nvSpPr>
        <p:spPr>
          <a:xfrm>
            <a:off x="1265176" y="1382780"/>
            <a:ext cx="9661648" cy="4206460"/>
          </a:xfrm>
        </p:spPr>
        <p:txBody>
          <a:bodyPr/>
          <a:lstStyle/>
          <a:p>
            <a:r>
              <a:rPr lang="en-US" sz="2400" b="1" dirty="0"/>
              <a:t>Myth 5: </a:t>
            </a:r>
            <a:r>
              <a:rPr lang="en-US" sz="2400" dirty="0"/>
              <a:t>Entrepreneurs Love the Spotlight</a:t>
            </a:r>
          </a:p>
          <a:p>
            <a:pPr lvl="1"/>
            <a:r>
              <a:rPr lang="en-US" sz="2400" dirty="0"/>
              <a:t>While some entrepreneurs are flamboyant, most of them do not attract public attention.</a:t>
            </a:r>
          </a:p>
          <a:p>
            <a:pPr lvl="1"/>
            <a:r>
              <a:rPr lang="en-US" sz="2400" dirty="0"/>
              <a:t>As evidence of this, consider the following question: </a:t>
            </a:r>
            <a:r>
              <a:rPr lang="en-US" altLang="en-US" sz="2400" dirty="0"/>
              <a:t>“</a:t>
            </a:r>
            <a:r>
              <a:rPr lang="en-US" sz="2400" dirty="0"/>
              <a:t>How many entrepreneurs could you name?</a:t>
            </a:r>
            <a:r>
              <a:rPr lang="en-US" altLang="en-US" sz="2400" dirty="0"/>
              <a:t>”</a:t>
            </a:r>
            <a:endParaRPr lang="en-US" sz="2400" dirty="0"/>
          </a:p>
          <a:p>
            <a:pPr lvl="2"/>
            <a:r>
              <a:rPr lang="en-US" dirty="0"/>
              <a:t>Most of us could produce Jeff Bezos of Amazon.com, Mark Zuckerberg of Facebook, Larry Page and Sergey Brin of Google or maybe Elon Musk of Tesla and SpaceX. </a:t>
            </a:r>
          </a:p>
          <a:p>
            <a:pPr lvl="2"/>
            <a:r>
              <a:rPr lang="en-US" dirty="0"/>
              <a:t>But few could name the founders of Netflix, YouTube, or DIRECTV, even though we frequently use those firms</a:t>
            </a:r>
            <a:r>
              <a:rPr lang="en-US" altLang="en-US" dirty="0"/>
              <a:t>’</a:t>
            </a:r>
            <a:r>
              <a:rPr lang="en-US" dirty="0"/>
              <a:t> services.</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Figure 1.2 Types of Start-Up Firms</a:t>
            </a:r>
          </a:p>
        </p:txBody>
      </p:sp>
      <p:pic>
        <p:nvPicPr>
          <p:cNvPr id="5" name="Picture 4" descr="There are three basic types of firms and they are Salary substitute firms, Lifestyle firms, and Entrepreneurial firms. Salary substitute firms provide their owner of owners a similar level of income to what they would be able to earn in a conventional job. Lifestyle firms provide the owner or owners the opportunity to pursue a particular lifestyle, and make a living at it. Entrepreneurial firms bring new products and services to the market by creating and seizing opportunities regardless of the resources they currently control."/>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286000" y="2209800"/>
            <a:ext cx="7419718" cy="2326338"/>
          </a:xfrm>
          <a:prstGeom prst="rect">
            <a:avLst/>
          </a:prstGeom>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981200" y="215372"/>
            <a:ext cx="8458200" cy="1097280"/>
          </a:xfrm>
        </p:spPr>
        <p:txBody>
          <a:bodyPr/>
          <a:lstStyle/>
          <a:p>
            <a:r>
              <a:rPr lang="en-US" sz="3600" dirty="0"/>
              <a:t>Changing Demographics </a:t>
            </a:r>
            <a:br>
              <a:rPr lang="en-US" sz="3600" dirty="0"/>
            </a:br>
            <a:r>
              <a:rPr lang="en-US" sz="3600" dirty="0"/>
              <a:t>of Entrepreneurs </a:t>
            </a:r>
            <a:r>
              <a:rPr lang="en-US" sz="2000" dirty="0"/>
              <a:t>(1 of 3)</a:t>
            </a:r>
          </a:p>
        </p:txBody>
      </p:sp>
      <p:sp>
        <p:nvSpPr>
          <p:cNvPr id="3" name="Content Placeholder 2"/>
          <p:cNvSpPr>
            <a:spLocks noGrp="1"/>
          </p:cNvSpPr>
          <p:nvPr>
            <p:ph idx="1"/>
          </p:nvPr>
        </p:nvSpPr>
        <p:spPr/>
        <p:txBody>
          <a:bodyPr/>
          <a:lstStyle/>
          <a:p>
            <a:r>
              <a:rPr lang="en-US" sz="2400" dirty="0"/>
              <a:t>Women Entrepreneurs</a:t>
            </a:r>
          </a:p>
          <a:p>
            <a:pPr eaLnBrk="1" hangingPunct="1"/>
            <a:r>
              <a:rPr lang="en-US" altLang="en-US" sz="2400" dirty="0"/>
              <a:t> There were 22,257 women- owned businesses in the UK in 2020 (according to Correa, 2020) </a:t>
            </a:r>
          </a:p>
          <a:p>
            <a:pPr eaLnBrk="1" hangingPunct="1"/>
            <a:r>
              <a:rPr lang="en-US" altLang="en-US" sz="2400" dirty="0"/>
              <a:t> This number was up 15% from  2016.</a:t>
            </a:r>
          </a:p>
          <a:p>
            <a:pPr eaLnBrk="1" hangingPunct="1"/>
            <a:r>
              <a:rPr lang="en-US" altLang="en-US" sz="2400" dirty="0"/>
              <a:t> There are a growing number of organizations that support and advocate for women-owned businesses. </a:t>
            </a: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a:extLst>
              <a:ext uri="{FF2B5EF4-FFF2-40B4-BE49-F238E27FC236}">
                <a16:creationId xmlns:a16="http://schemas.microsoft.com/office/drawing/2014/main" id="{9483F0FC-C42D-D048-9418-D731F6DC6E4F}"/>
              </a:ext>
            </a:extLst>
          </p:cNvPr>
          <p:cNvSpPr>
            <a:spLocks noGrp="1" noChangeArrowheads="1"/>
          </p:cNvSpPr>
          <p:nvPr>
            <p:ph type="title"/>
          </p:nvPr>
        </p:nvSpPr>
        <p:spPr>
          <a:xfrm>
            <a:off x="1981200" y="152400"/>
            <a:ext cx="8153400" cy="1143000"/>
          </a:xfrm>
        </p:spPr>
        <p:txBody>
          <a:bodyPr/>
          <a:lstStyle/>
          <a:p>
            <a:pPr eaLnBrk="1" hangingPunct="1"/>
            <a:r>
              <a:rPr lang="en-US" altLang="en-US" sz="3600">
                <a:latin typeface="Times New Roman" panose="02020603050405020304" pitchFamily="18" charset="0"/>
              </a:rPr>
              <a:t>Changing Demographics of Entrepreneurs</a:t>
            </a:r>
            <a:br>
              <a:rPr lang="en-US" altLang="en-US" sz="3600">
                <a:latin typeface="Times New Roman" panose="02020603050405020304" pitchFamily="18" charset="0"/>
              </a:rPr>
            </a:br>
            <a:r>
              <a:rPr lang="en-US" altLang="en-US" sz="2000">
                <a:latin typeface="Times New Roman" panose="02020603050405020304" pitchFamily="18" charset="0"/>
              </a:rPr>
              <a:t>2 of 3</a:t>
            </a:r>
            <a:endParaRPr lang="en-US" altLang="en-US" sz="3600">
              <a:latin typeface="Times New Roman" panose="02020603050405020304" pitchFamily="18" charset="0"/>
            </a:endParaRPr>
          </a:p>
        </p:txBody>
      </p:sp>
      <p:sp>
        <p:nvSpPr>
          <p:cNvPr id="32772" name="TextBox 10">
            <a:extLst>
              <a:ext uri="{FF2B5EF4-FFF2-40B4-BE49-F238E27FC236}">
                <a16:creationId xmlns:a16="http://schemas.microsoft.com/office/drawing/2014/main" id="{A5AD32EA-3D68-3F43-B401-15C83274E34C}"/>
              </a:ext>
            </a:extLst>
          </p:cNvPr>
          <p:cNvSpPr txBox="1">
            <a:spLocks noChangeArrowheads="1"/>
          </p:cNvSpPr>
          <p:nvPr/>
        </p:nvSpPr>
        <p:spPr bwMode="auto">
          <a:xfrm>
            <a:off x="358957" y="1875292"/>
            <a:ext cx="4038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algn="ctr" eaLnBrk="1" hangingPunct="1"/>
            <a:r>
              <a:rPr lang="en-US" altLang="en-US" sz="2800" dirty="0"/>
              <a:t>Minority Entrepreneurs</a:t>
            </a:r>
          </a:p>
        </p:txBody>
      </p:sp>
      <p:sp>
        <p:nvSpPr>
          <p:cNvPr id="32773" name="TextBox 10">
            <a:extLst>
              <a:ext uri="{FF2B5EF4-FFF2-40B4-BE49-F238E27FC236}">
                <a16:creationId xmlns:a16="http://schemas.microsoft.com/office/drawing/2014/main" id="{CA5329B8-CCCC-AC43-8C3A-E439B32E7439}"/>
              </a:ext>
            </a:extLst>
          </p:cNvPr>
          <p:cNvSpPr txBox="1">
            <a:spLocks noChangeArrowheads="1"/>
          </p:cNvSpPr>
          <p:nvPr/>
        </p:nvSpPr>
        <p:spPr bwMode="auto">
          <a:xfrm>
            <a:off x="6075784" y="1589201"/>
            <a:ext cx="4038600"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algn="ctr" eaLnBrk="1" hangingPunct="1"/>
            <a:r>
              <a:rPr lang="en-US" altLang="en-US" sz="2800" dirty="0"/>
              <a:t>Senior Entrepreneurs</a:t>
            </a:r>
          </a:p>
        </p:txBody>
      </p:sp>
      <p:sp>
        <p:nvSpPr>
          <p:cNvPr id="32774" name="TextBox 11">
            <a:extLst>
              <a:ext uri="{FF2B5EF4-FFF2-40B4-BE49-F238E27FC236}">
                <a16:creationId xmlns:a16="http://schemas.microsoft.com/office/drawing/2014/main" id="{FB8F58F6-AC73-754A-B9C4-40B094E3437D}"/>
              </a:ext>
            </a:extLst>
          </p:cNvPr>
          <p:cNvSpPr txBox="1">
            <a:spLocks noChangeArrowheads="1"/>
          </p:cNvSpPr>
          <p:nvPr/>
        </p:nvSpPr>
        <p:spPr bwMode="auto">
          <a:xfrm>
            <a:off x="300403" y="2413228"/>
            <a:ext cx="4572000" cy="30464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eaLnBrk="1" hangingPunct="1">
              <a:buFont typeface="Arial" panose="020B0604020202020204" pitchFamily="34" charset="0"/>
              <a:buChar char="•"/>
            </a:pPr>
            <a:r>
              <a:rPr lang="en-US" altLang="en-US" sz="2400" dirty="0"/>
              <a:t> There has been a substantial </a:t>
            </a:r>
          </a:p>
          <a:p>
            <a:pPr eaLnBrk="1" hangingPunct="1"/>
            <a:r>
              <a:rPr lang="en-US" altLang="en-US" sz="2400" dirty="0"/>
              <a:t>   increase in minority </a:t>
            </a:r>
          </a:p>
          <a:p>
            <a:pPr eaLnBrk="1" hangingPunct="1"/>
            <a:r>
              <a:rPr lang="en-US" altLang="en-US" sz="2400" dirty="0"/>
              <a:t>   entrepreneurs in the U.S. from</a:t>
            </a:r>
            <a:br>
              <a:rPr lang="en-US" altLang="en-US" sz="2400" dirty="0"/>
            </a:br>
            <a:r>
              <a:rPr lang="en-US" altLang="en-US" sz="2400" dirty="0"/>
              <a:t>   1996 to 2010.</a:t>
            </a:r>
          </a:p>
          <a:p>
            <a:pPr eaLnBrk="1" hangingPunct="1">
              <a:buFont typeface="Arial" panose="020B0604020202020204" pitchFamily="34" charset="0"/>
              <a:buChar char="•"/>
            </a:pPr>
            <a:r>
              <a:rPr lang="en-US" altLang="en-US" sz="2400" dirty="0"/>
              <a:t> The biggest jump has come in </a:t>
            </a:r>
            <a:br>
              <a:rPr lang="en-US" altLang="en-US" sz="2400" dirty="0"/>
            </a:br>
            <a:r>
              <a:rPr lang="en-US" altLang="en-US" sz="2400" dirty="0"/>
              <a:t>   Latino entrepreneurs, which </a:t>
            </a:r>
          </a:p>
          <a:p>
            <a:pPr eaLnBrk="1" hangingPunct="1"/>
            <a:r>
              <a:rPr lang="en-US" altLang="en-US" sz="2400" dirty="0"/>
              <a:t>   increased from 11% to 23% </a:t>
            </a:r>
          </a:p>
          <a:p>
            <a:pPr eaLnBrk="1" hangingPunct="1"/>
            <a:r>
              <a:rPr lang="en-US" altLang="en-US" sz="2400" dirty="0"/>
              <a:t>   from 1996 to 2010.</a:t>
            </a:r>
          </a:p>
        </p:txBody>
      </p:sp>
      <p:sp>
        <p:nvSpPr>
          <p:cNvPr id="32775" name="TextBox 11">
            <a:extLst>
              <a:ext uri="{FF2B5EF4-FFF2-40B4-BE49-F238E27FC236}">
                <a16:creationId xmlns:a16="http://schemas.microsoft.com/office/drawing/2014/main" id="{451FD2B9-B9CA-A64E-9099-1F4BC3A20FDB}"/>
              </a:ext>
            </a:extLst>
          </p:cNvPr>
          <p:cNvSpPr txBox="1">
            <a:spLocks noChangeArrowheads="1"/>
          </p:cNvSpPr>
          <p:nvPr/>
        </p:nvSpPr>
        <p:spPr bwMode="auto">
          <a:xfrm>
            <a:off x="4872403" y="2047762"/>
            <a:ext cx="6984237" cy="3046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algn="just" eaLnBrk="1" hangingPunct="1">
              <a:buFont typeface="Arial" panose="020B0604020202020204" pitchFamily="34" charset="0"/>
              <a:buChar char="•"/>
            </a:pPr>
            <a:r>
              <a:rPr lang="en-US" altLang="en-US" sz="2400" dirty="0"/>
              <a:t> The percentage of U.K.</a:t>
            </a:r>
          </a:p>
          <a:p>
            <a:pPr algn="just" eaLnBrk="1" hangingPunct="1"/>
            <a:r>
              <a:rPr lang="en-US" altLang="en-US" sz="2400" dirty="0"/>
              <a:t>   entrepreneurs who are seniors (over 55’s) increased by 63% from 2008 – 2018 (research conducted by Barclays).</a:t>
            </a:r>
          </a:p>
          <a:p>
            <a:pPr algn="just" eaLnBrk="1" hangingPunct="1">
              <a:buFont typeface="Arial" panose="020B0604020202020204" pitchFamily="34" charset="0"/>
              <a:buChar char="•"/>
            </a:pPr>
            <a:r>
              <a:rPr lang="en-US" altLang="en-US" sz="2400" dirty="0"/>
              <a:t> The increase is attributed to corporate downsizing, a desire among older workers for more fulfillment in their lives, a need for additional income, and </a:t>
            </a:r>
          </a:p>
          <a:p>
            <a:pPr algn="just" eaLnBrk="1" hangingPunct="1"/>
            <a:r>
              <a:rPr lang="en-US" altLang="en-US" sz="2400" dirty="0"/>
              <a:t> similar factors. </a:t>
            </a:r>
          </a:p>
        </p:txBody>
      </p:sp>
      <p:sp>
        <p:nvSpPr>
          <p:cNvPr id="10" name="Slide Number Placeholder 9">
            <a:extLst>
              <a:ext uri="{FF2B5EF4-FFF2-40B4-BE49-F238E27FC236}">
                <a16:creationId xmlns:a16="http://schemas.microsoft.com/office/drawing/2014/main" id="{F47C0B97-3FD7-3F4B-B021-7A42020CF5C7}"/>
              </a:ext>
            </a:extLst>
          </p:cNvPr>
          <p:cNvSpPr>
            <a:spLocks noGrp="1"/>
          </p:cNvSpPr>
          <p:nvPr>
            <p:ph type="sldNum" sz="quarter" idx="12"/>
          </p:nvPr>
        </p:nvSpPr>
        <p:spPr/>
        <p:txBody>
          <a:bodyPr/>
          <a:lstStyle>
            <a:lvl1pPr eaLnBrk="0" hangingPunct="0">
              <a:defRPr sz="4000">
                <a:solidFill>
                  <a:schemeClr val="tx1"/>
                </a:solidFill>
                <a:latin typeface="Times New Roman" panose="02020603050405020304" pitchFamily="18" charset="0"/>
              </a:defRPr>
            </a:lvl1pPr>
            <a:lvl2pPr marL="742950" indent="-285750" eaLnBrk="0" hangingPunct="0">
              <a:defRPr sz="4000">
                <a:solidFill>
                  <a:schemeClr val="tx1"/>
                </a:solidFill>
                <a:latin typeface="Times New Roman" panose="02020603050405020304" pitchFamily="18" charset="0"/>
              </a:defRPr>
            </a:lvl2pPr>
            <a:lvl3pPr marL="1143000" indent="-228600" eaLnBrk="0" hangingPunct="0">
              <a:defRPr sz="4000">
                <a:solidFill>
                  <a:schemeClr val="tx1"/>
                </a:solidFill>
                <a:latin typeface="Times New Roman" panose="02020603050405020304" pitchFamily="18" charset="0"/>
              </a:defRPr>
            </a:lvl3pPr>
            <a:lvl4pPr marL="1600200" indent="-228600" eaLnBrk="0" hangingPunct="0">
              <a:defRPr sz="4000">
                <a:solidFill>
                  <a:schemeClr val="tx1"/>
                </a:solidFill>
                <a:latin typeface="Times New Roman" panose="02020603050405020304" pitchFamily="18" charset="0"/>
              </a:defRPr>
            </a:lvl4pPr>
            <a:lvl5pPr marL="2057400" indent="-228600" eaLnBrk="0" hangingPunct="0">
              <a:defRPr sz="4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4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4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4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4000">
                <a:solidFill>
                  <a:schemeClr val="tx1"/>
                </a:solidFill>
                <a:latin typeface="Times New Roman" panose="02020603050405020304" pitchFamily="18" charset="0"/>
              </a:defRPr>
            </a:lvl9pPr>
          </a:lstStyle>
          <a:p>
            <a:pPr eaLnBrk="1" hangingPunct="1"/>
            <a:r>
              <a:rPr lang="en-US" altLang="en-US" sz="1400">
                <a:latin typeface="Arial" panose="020B0604020202020204" pitchFamily="34" charset="0"/>
              </a:rPr>
              <a:t>1-</a:t>
            </a:r>
            <a:fld id="{EDE85CC2-7142-2D4F-BF71-160113FC06A1}" type="slidenum">
              <a:rPr lang="en-US" altLang="en-US" sz="1400">
                <a:latin typeface="Arial" panose="020B0604020202020204" pitchFamily="34" charset="0"/>
              </a:rPr>
              <a:pPr eaLnBrk="1" hangingPunct="1"/>
              <a:t>38</a:t>
            </a:fld>
            <a:endParaRPr lang="en-US" altLang="en-US" sz="1400">
              <a:latin typeface="Arial" panose="020B0604020202020204" pitchFamily="34" charset="0"/>
            </a:endParaRPr>
          </a:p>
        </p:txBody>
      </p:sp>
      <p:sp>
        <p:nvSpPr>
          <p:cNvPr id="9" name="Footer Placeholder 8">
            <a:extLst>
              <a:ext uri="{FF2B5EF4-FFF2-40B4-BE49-F238E27FC236}">
                <a16:creationId xmlns:a16="http://schemas.microsoft.com/office/drawing/2014/main" id="{47A4EC88-4D09-4F43-BD34-CFDA199AAEE5}"/>
              </a:ext>
            </a:extLst>
          </p:cNvPr>
          <p:cNvSpPr>
            <a:spLocks noGrp="1"/>
          </p:cNvSpPr>
          <p:nvPr>
            <p:ph type="ftr" sz="quarter" idx="11"/>
          </p:nvPr>
        </p:nvSpPr>
        <p:spPr/>
        <p:txBody>
          <a:bodyPr/>
          <a:lstStyle/>
          <a:p>
            <a:pPr>
              <a:defRPr/>
            </a:pPr>
            <a:r>
              <a:rPr lang="en-US" sz="1200" dirty="0"/>
              <a:t>Copyright ©2012 Pearson Education, Inc. publishing as Prentice Hall</a:t>
            </a:r>
          </a:p>
        </p:txBody>
      </p:sp>
    </p:spTree>
    <p:extLst>
      <p:ext uri="{BB962C8B-B14F-4D97-AF65-F5344CB8AC3E}">
        <p14:creationId xmlns:p14="http://schemas.microsoft.com/office/powerpoint/2010/main" val="451893633"/>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Changing Demographics </a:t>
            </a:r>
            <a:br>
              <a:rPr lang="en-US" sz="3600" dirty="0"/>
            </a:br>
            <a:r>
              <a:rPr lang="en-US" sz="3600" dirty="0"/>
              <a:t> of Entrepreneurs </a:t>
            </a:r>
            <a:r>
              <a:rPr lang="en-US" sz="2000" dirty="0"/>
              <a:t>(3 of 3)</a:t>
            </a:r>
          </a:p>
        </p:txBody>
      </p:sp>
      <p:sp>
        <p:nvSpPr>
          <p:cNvPr id="3" name="Content Placeholder 2"/>
          <p:cNvSpPr>
            <a:spLocks noGrp="1"/>
          </p:cNvSpPr>
          <p:nvPr>
            <p:ph idx="1"/>
          </p:nvPr>
        </p:nvSpPr>
        <p:spPr>
          <a:xfrm>
            <a:off x="609600" y="1600201"/>
            <a:ext cx="10094912" cy="3556991"/>
          </a:xfrm>
        </p:spPr>
        <p:txBody>
          <a:bodyPr/>
          <a:lstStyle/>
          <a:p>
            <a:r>
              <a:rPr lang="en-US" sz="2400" dirty="0"/>
              <a:t>Millennial Entrepreneurs</a:t>
            </a:r>
          </a:p>
          <a:p>
            <a:pPr eaLnBrk="1" hangingPunct="1">
              <a:lnSpc>
                <a:spcPts val="3200"/>
              </a:lnSpc>
            </a:pPr>
            <a:r>
              <a:rPr lang="en-US" altLang="en-US" sz="2400" dirty="0"/>
              <a:t>Interest among young people in entrepreneurial careers is high.</a:t>
            </a:r>
          </a:p>
          <a:p>
            <a:pPr eaLnBrk="1" hangingPunct="1">
              <a:lnSpc>
                <a:spcPts val="3200"/>
              </a:lnSpc>
            </a:pPr>
            <a:r>
              <a:rPr lang="en-US" altLang="en-US" sz="2400" dirty="0"/>
              <a:t> According to a Harris Interactive survey, 40% of people eight to 21 years old said they’d like to start their own business</a:t>
            </a:r>
          </a:p>
          <a:p>
            <a:pPr eaLnBrk="1" hangingPunct="1">
              <a:lnSpc>
                <a:spcPts val="3200"/>
              </a:lnSpc>
            </a:pPr>
            <a:r>
              <a:rPr lang="en-US" altLang="en-US" sz="2400" dirty="0"/>
              <a:t>  someday.  </a:t>
            </a:r>
          </a:p>
          <a:p>
            <a:pPr eaLnBrk="1" hangingPunct="1">
              <a:lnSpc>
                <a:spcPts val="3200"/>
              </a:lnSpc>
            </a:pPr>
            <a:r>
              <a:rPr lang="en-US" altLang="en-US" sz="2400" dirty="0"/>
              <a:t> A total of 59% of the 8- to 21-year-olds said they know someone who has started their own business. </a:t>
            </a: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Economic Impact of Entrepreneurial Firms</a:t>
            </a:r>
          </a:p>
        </p:txBody>
      </p:sp>
      <p:sp>
        <p:nvSpPr>
          <p:cNvPr id="3" name="Content Placeholder 2"/>
          <p:cNvSpPr>
            <a:spLocks noGrp="1"/>
          </p:cNvSpPr>
          <p:nvPr>
            <p:ph idx="1"/>
          </p:nvPr>
        </p:nvSpPr>
        <p:spPr>
          <a:xfrm>
            <a:off x="1091444" y="1351250"/>
            <a:ext cx="10009112" cy="4309998"/>
          </a:xfrm>
        </p:spPr>
        <p:txBody>
          <a:bodyPr/>
          <a:lstStyle/>
          <a:p>
            <a:r>
              <a:rPr lang="en-US" sz="2400" dirty="0"/>
              <a:t>Innovation</a:t>
            </a:r>
          </a:p>
          <a:p>
            <a:pPr lvl="1"/>
            <a:r>
              <a:rPr lang="en-US" sz="2400" dirty="0"/>
              <a:t>Is the process of creating something new, which is central to the entrepreneurial process.</a:t>
            </a:r>
          </a:p>
          <a:p>
            <a:pPr lvl="1"/>
            <a:r>
              <a:rPr lang="en-US" sz="2400" dirty="0"/>
              <a:t>Small innovative firms are 16 times more productive than larger innovative firms in terms of patents per employee.</a:t>
            </a:r>
          </a:p>
          <a:p>
            <a:r>
              <a:rPr lang="en-US" sz="2400" dirty="0"/>
              <a:t>Job Creation</a:t>
            </a:r>
          </a:p>
          <a:p>
            <a:pPr lvl="1"/>
            <a:r>
              <a:rPr lang="en-US" sz="2400" dirty="0"/>
              <a:t>Small businesses create a substantial number of net new jobs in the United States.</a:t>
            </a:r>
          </a:p>
          <a:p>
            <a:pPr lvl="1"/>
            <a:r>
              <a:rPr lang="en-US" sz="2400" dirty="0"/>
              <a:t>Firms with 500 or fewer employees created two million of the roughly three million private sector jobs in 2014.</a:t>
            </a: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Entrepreneurial Firms</a:t>
            </a:r>
            <a:r>
              <a:rPr lang="en-US" altLang="en-US" sz="3600" dirty="0"/>
              <a:t>’</a:t>
            </a:r>
            <a:r>
              <a:rPr lang="en-US" sz="3600" dirty="0"/>
              <a:t> Impact on Society and Larger Firms</a:t>
            </a:r>
          </a:p>
        </p:txBody>
      </p:sp>
      <p:sp>
        <p:nvSpPr>
          <p:cNvPr id="3" name="Content Placeholder 2"/>
          <p:cNvSpPr>
            <a:spLocks noGrp="1"/>
          </p:cNvSpPr>
          <p:nvPr>
            <p:ph idx="1"/>
          </p:nvPr>
        </p:nvSpPr>
        <p:spPr>
          <a:xfrm>
            <a:off x="609600" y="1600200"/>
            <a:ext cx="10972800" cy="4133055"/>
          </a:xfrm>
        </p:spPr>
        <p:txBody>
          <a:bodyPr/>
          <a:lstStyle/>
          <a:p>
            <a:r>
              <a:rPr lang="en-US" sz="2400" dirty="0"/>
              <a:t>Impact on Society</a:t>
            </a:r>
          </a:p>
          <a:p>
            <a:pPr lvl="1"/>
            <a:r>
              <a:rPr lang="en-US" sz="2400" dirty="0"/>
              <a:t>The innovations of entrepreneurial firms have a dramatic impact on society.</a:t>
            </a:r>
          </a:p>
          <a:p>
            <a:pPr lvl="1"/>
            <a:r>
              <a:rPr lang="en-US" sz="2400" dirty="0"/>
              <a:t>Think of all the new products and services that make our lives easier, enhance our productivity at work, improve our health, and entertain us.</a:t>
            </a:r>
          </a:p>
          <a:p>
            <a:pPr lvl="1"/>
            <a:r>
              <a:rPr lang="en-US" altLang="en-US" sz="2400" dirty="0">
                <a:solidFill>
                  <a:srgbClr val="FF0000"/>
                </a:solidFill>
                <a:latin typeface="Times New Roman" panose="02020603050405020304" pitchFamily="18" charset="0"/>
              </a:rPr>
              <a:t>Any examples ?</a:t>
            </a:r>
            <a:endParaRPr lang="en-US" sz="2400" dirty="0"/>
          </a:p>
          <a:p>
            <a:r>
              <a:rPr lang="en-US" sz="2400" dirty="0"/>
              <a:t>Impact on Larger Firms</a:t>
            </a:r>
          </a:p>
          <a:p>
            <a:pPr lvl="1"/>
            <a:r>
              <a:rPr lang="en-US" sz="2400" dirty="0"/>
              <a:t>Many entrepreneurial firms have built their entire business models around producing products and services that help larger firms become more efficient and effective.</a:t>
            </a: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z="3600" dirty="0"/>
              <a:t>The Entrepreneurial Process</a:t>
            </a:r>
          </a:p>
        </p:txBody>
      </p:sp>
      <p:sp>
        <p:nvSpPr>
          <p:cNvPr id="3" name="Content Placeholder 2"/>
          <p:cNvSpPr>
            <a:spLocks noGrp="1"/>
          </p:cNvSpPr>
          <p:nvPr>
            <p:ph idx="1"/>
          </p:nvPr>
        </p:nvSpPr>
        <p:spPr>
          <a:xfrm>
            <a:off x="1981200" y="1600201"/>
            <a:ext cx="8229600" cy="2971800"/>
          </a:xfrm>
        </p:spPr>
        <p:txBody>
          <a:bodyPr/>
          <a:lstStyle/>
          <a:p>
            <a:pPr marL="0" indent="0">
              <a:spcBef>
                <a:spcPct val="50000"/>
              </a:spcBef>
              <a:buNone/>
            </a:pPr>
            <a:r>
              <a:rPr lang="en-US" sz="2400" dirty="0"/>
              <a:t>The Entrepreneurial Process Consists of Four Steps</a:t>
            </a:r>
          </a:p>
          <a:p>
            <a:pPr marL="0" indent="0">
              <a:spcBef>
                <a:spcPct val="50000"/>
              </a:spcBef>
              <a:buNone/>
            </a:pPr>
            <a:r>
              <a:rPr lang="en-US" sz="2400" b="1" dirty="0"/>
              <a:t>Step 1: </a:t>
            </a:r>
            <a:r>
              <a:rPr lang="en-US" sz="2400" dirty="0"/>
              <a:t>Deciding to become an entrepreneur.</a:t>
            </a:r>
          </a:p>
          <a:p>
            <a:pPr marL="0" indent="0">
              <a:spcBef>
                <a:spcPct val="50000"/>
              </a:spcBef>
              <a:buNone/>
            </a:pPr>
            <a:r>
              <a:rPr lang="en-US" sz="2400" b="1" dirty="0"/>
              <a:t>Step 2: </a:t>
            </a:r>
            <a:r>
              <a:rPr lang="en-US" sz="2400" dirty="0"/>
              <a:t>Developing successful business ideas.</a:t>
            </a:r>
          </a:p>
          <a:p>
            <a:pPr marL="0" indent="0">
              <a:spcBef>
                <a:spcPct val="50000"/>
              </a:spcBef>
              <a:buNone/>
            </a:pPr>
            <a:r>
              <a:rPr lang="en-US" sz="2400" b="1" dirty="0"/>
              <a:t>Step 3: </a:t>
            </a:r>
            <a:r>
              <a:rPr lang="en-US" sz="2400" dirty="0"/>
              <a:t>Moving from an idea to an entrepreneurial firm.</a:t>
            </a:r>
          </a:p>
          <a:p>
            <a:pPr marL="0" indent="0">
              <a:spcBef>
                <a:spcPct val="50000"/>
              </a:spcBef>
              <a:buNone/>
            </a:pPr>
            <a:r>
              <a:rPr lang="en-US" sz="2400" b="1" dirty="0"/>
              <a:t>Step 4: </a:t>
            </a:r>
            <a:r>
              <a:rPr lang="en-US" sz="2400" dirty="0"/>
              <a:t>Managing and growing the entrepreneurial firm.</a:t>
            </a: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A55DE2-B40C-6FC5-8125-7E9182CDA73D}"/>
              </a:ext>
            </a:extLst>
          </p:cNvPr>
          <p:cNvSpPr>
            <a:spLocks noGrp="1"/>
          </p:cNvSpPr>
          <p:nvPr>
            <p:ph type="title"/>
          </p:nvPr>
        </p:nvSpPr>
        <p:spPr>
          <a:xfrm>
            <a:off x="609600" y="274638"/>
            <a:ext cx="10972800" cy="1143000"/>
          </a:xfrm>
        </p:spPr>
        <p:txBody>
          <a:bodyPr wrap="square" anchor="ctr">
            <a:normAutofit/>
          </a:bodyPr>
          <a:lstStyle/>
          <a:p>
            <a:r>
              <a:rPr lang="en-GB" dirty="0"/>
              <a:t>End of Day activity </a:t>
            </a:r>
          </a:p>
        </p:txBody>
      </p:sp>
      <p:sp>
        <p:nvSpPr>
          <p:cNvPr id="3" name="Content Placeholder 2">
            <a:extLst>
              <a:ext uri="{FF2B5EF4-FFF2-40B4-BE49-F238E27FC236}">
                <a16:creationId xmlns:a16="http://schemas.microsoft.com/office/drawing/2014/main" id="{3491C852-389A-3C8A-A23E-9D574D77028E}"/>
              </a:ext>
            </a:extLst>
          </p:cNvPr>
          <p:cNvSpPr>
            <a:spLocks noGrp="1"/>
          </p:cNvSpPr>
          <p:nvPr>
            <p:ph sz="half" idx="1"/>
          </p:nvPr>
        </p:nvSpPr>
        <p:spPr>
          <a:xfrm>
            <a:off x="609600" y="1600201"/>
            <a:ext cx="5384800" cy="3989040"/>
          </a:xfrm>
        </p:spPr>
        <p:txBody>
          <a:bodyPr wrap="square" anchor="t">
            <a:normAutofit/>
          </a:bodyPr>
          <a:lstStyle/>
          <a:p>
            <a:pPr marL="0" indent="0">
              <a:buNone/>
            </a:pPr>
            <a:r>
              <a:rPr lang="en-GB" dirty="0">
                <a:highlight>
                  <a:srgbClr val="00FFFF"/>
                </a:highlight>
              </a:rPr>
              <a:t>Summarise your understanding of the first lesson  in 50 words and post your answer to the discussion Forum on Moodle</a:t>
            </a:r>
          </a:p>
          <a:p>
            <a:endParaRPr lang="en-GB" dirty="0"/>
          </a:p>
          <a:p>
            <a:r>
              <a:rPr lang="en-GB" dirty="0"/>
              <a:t>Thank you and see you next week  </a:t>
            </a:r>
            <a:r>
              <a:rPr lang="en-GB" dirty="0">
                <a:sym typeface="Wingdings" panose="05000000000000000000" pitchFamily="2" charset="2"/>
              </a:rPr>
              <a:t></a:t>
            </a:r>
            <a:endParaRPr lang="en-GB" dirty="0"/>
          </a:p>
        </p:txBody>
      </p:sp>
      <p:pic>
        <p:nvPicPr>
          <p:cNvPr id="6" name="Picture 5">
            <a:extLst>
              <a:ext uri="{FF2B5EF4-FFF2-40B4-BE49-F238E27FC236}">
                <a16:creationId xmlns:a16="http://schemas.microsoft.com/office/drawing/2014/main" id="{DC1EE5EC-5CD2-8154-BC99-B9EC4FEBC3B1}"/>
              </a:ext>
            </a:extLst>
          </p:cNvPr>
          <p:cNvPicPr>
            <a:picLocks noChangeAspect="1"/>
          </p:cNvPicPr>
          <p:nvPr/>
        </p:nvPicPr>
        <p:blipFill rotWithShape="1">
          <a:blip r:embed="rId2"/>
          <a:srcRect t="786" r="-3" b="-3"/>
          <a:stretch/>
        </p:blipFill>
        <p:spPr>
          <a:xfrm>
            <a:off x="6197600" y="1600201"/>
            <a:ext cx="5384800" cy="3989040"/>
          </a:xfrm>
          <a:prstGeom prst="rect">
            <a:avLst/>
          </a:prstGeom>
          <a:noFill/>
        </p:spPr>
      </p:pic>
      <p:sp>
        <p:nvSpPr>
          <p:cNvPr id="4" name="Date Placeholder 3">
            <a:extLst>
              <a:ext uri="{FF2B5EF4-FFF2-40B4-BE49-F238E27FC236}">
                <a16:creationId xmlns:a16="http://schemas.microsoft.com/office/drawing/2014/main" id="{69713EF6-EC92-8183-6189-5BC7862D7ACA}"/>
              </a:ext>
            </a:extLst>
          </p:cNvPr>
          <p:cNvSpPr>
            <a:spLocks noGrp="1"/>
          </p:cNvSpPr>
          <p:nvPr>
            <p:ph type="dt" sz="half" idx="10"/>
          </p:nvPr>
        </p:nvSpPr>
        <p:spPr>
          <a:xfrm>
            <a:off x="334433" y="6524626"/>
            <a:ext cx="1295400" cy="219075"/>
          </a:xfrm>
        </p:spPr>
        <p:txBody>
          <a:bodyPr anchor="ctr">
            <a:normAutofit/>
          </a:bodyPr>
          <a:lstStyle/>
          <a:p>
            <a:pPr>
              <a:lnSpc>
                <a:spcPct val="90000"/>
              </a:lnSpc>
              <a:spcAft>
                <a:spcPts val="600"/>
              </a:spcAft>
              <a:defRPr/>
            </a:pPr>
            <a:fld id="{2303D31F-598B-47EE-BA37-93F097A3D676}" type="datetime1">
              <a:rPr lang="en-GB" altLang="en-US" sz="900" smtClean="0"/>
              <a:pPr>
                <a:lnSpc>
                  <a:spcPct val="90000"/>
                </a:lnSpc>
                <a:spcAft>
                  <a:spcPts val="600"/>
                </a:spcAft>
                <a:defRPr/>
              </a:pPr>
              <a:t>04/10/2024</a:t>
            </a:fld>
            <a:endParaRPr lang="en-GB" altLang="en-US" sz="900"/>
          </a:p>
        </p:txBody>
      </p:sp>
      <p:sp>
        <p:nvSpPr>
          <p:cNvPr id="5" name="Slide Number Placeholder 4">
            <a:extLst>
              <a:ext uri="{FF2B5EF4-FFF2-40B4-BE49-F238E27FC236}">
                <a16:creationId xmlns:a16="http://schemas.microsoft.com/office/drawing/2014/main" id="{140228F5-05F8-D2DE-587C-27997DCE450E}"/>
              </a:ext>
            </a:extLst>
          </p:cNvPr>
          <p:cNvSpPr>
            <a:spLocks noGrp="1"/>
          </p:cNvSpPr>
          <p:nvPr>
            <p:ph type="sldNum" sz="quarter" idx="11"/>
          </p:nvPr>
        </p:nvSpPr>
        <p:spPr>
          <a:xfrm>
            <a:off x="10608733" y="6381751"/>
            <a:ext cx="973667" cy="339725"/>
          </a:xfrm>
        </p:spPr>
        <p:txBody>
          <a:bodyPr wrap="square" anchor="ctr">
            <a:normAutofit/>
          </a:bodyPr>
          <a:lstStyle/>
          <a:p>
            <a:pPr>
              <a:spcAft>
                <a:spcPts val="600"/>
              </a:spcAft>
              <a:defRPr/>
            </a:pPr>
            <a:fld id="{6550E941-99E4-4403-A917-B30FF69A9617}" type="slidenum">
              <a:rPr lang="en-GB" altLang="en-US" smtClean="0"/>
              <a:pPr>
                <a:spcAft>
                  <a:spcPts val="600"/>
                </a:spcAft>
                <a:defRPr/>
              </a:pPr>
              <a:t>43</a:t>
            </a:fld>
            <a:endParaRPr lang="en-GB" altLang="en-US"/>
          </a:p>
        </p:txBody>
      </p:sp>
    </p:spTree>
    <p:extLst>
      <p:ext uri="{BB962C8B-B14F-4D97-AF65-F5344CB8AC3E}">
        <p14:creationId xmlns:p14="http://schemas.microsoft.com/office/powerpoint/2010/main" val="10070997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F43ECF-2C0D-C44A-B0D5-285FA50D09AD}"/>
              </a:ext>
            </a:extLst>
          </p:cNvPr>
          <p:cNvSpPr>
            <a:spLocks noGrp="1"/>
          </p:cNvSpPr>
          <p:nvPr>
            <p:ph type="title"/>
          </p:nvPr>
        </p:nvSpPr>
        <p:spPr>
          <a:xfrm>
            <a:off x="609600" y="274638"/>
            <a:ext cx="10972800" cy="490066"/>
          </a:xfrm>
        </p:spPr>
        <p:txBody>
          <a:bodyPr/>
          <a:lstStyle/>
          <a:p>
            <a:pPr algn="ctr"/>
            <a:r>
              <a:rPr lang="en-US" sz="4000" dirty="0"/>
              <a:t>Sources</a:t>
            </a:r>
          </a:p>
        </p:txBody>
      </p:sp>
      <p:sp>
        <p:nvSpPr>
          <p:cNvPr id="3" name="Content Placeholder 2">
            <a:extLst>
              <a:ext uri="{FF2B5EF4-FFF2-40B4-BE49-F238E27FC236}">
                <a16:creationId xmlns:a16="http://schemas.microsoft.com/office/drawing/2014/main" id="{FB30CBEC-48EB-9A4C-8E35-A939DD061F64}"/>
              </a:ext>
            </a:extLst>
          </p:cNvPr>
          <p:cNvSpPr>
            <a:spLocks noGrp="1"/>
          </p:cNvSpPr>
          <p:nvPr>
            <p:ph idx="1"/>
          </p:nvPr>
        </p:nvSpPr>
        <p:spPr>
          <a:xfrm>
            <a:off x="609600" y="857027"/>
            <a:ext cx="10972800" cy="4372174"/>
          </a:xfrm>
        </p:spPr>
        <p:txBody>
          <a:bodyPr/>
          <a:lstStyle/>
          <a:p>
            <a:r>
              <a:rPr lang="en-US" sz="2200" dirty="0"/>
              <a:t>Barringer, B., Ireland, D., (2019) Entrepreneurship: Successfully Launching New Ventures. Sixth edition; Global edition. Harlow, England: Pearson.</a:t>
            </a:r>
          </a:p>
          <a:p>
            <a:r>
              <a:rPr lang="en-US" sz="2200" dirty="0" err="1"/>
              <a:t>Dumitriu</a:t>
            </a:r>
            <a:r>
              <a:rPr lang="en-US" sz="2200" dirty="0"/>
              <a:t>, S., (2019) ‘</a:t>
            </a:r>
            <a:r>
              <a:rPr lang="en-US" sz="2200" dirty="0" err="1"/>
              <a:t>Managemant</a:t>
            </a:r>
            <a:r>
              <a:rPr lang="en-US" sz="2200" dirty="0"/>
              <a:t> matters’ The entrepreneurs network. Available at: </a:t>
            </a:r>
            <a:r>
              <a:rPr lang="en-US" sz="2200" dirty="0">
                <a:hlinkClick r:id="rId2"/>
              </a:rPr>
              <a:t>https://www.tenentrepreneurs.org/research/management-matters</a:t>
            </a:r>
            <a:r>
              <a:rPr lang="en-US" sz="2200" dirty="0"/>
              <a:t> Accessed: 12th May 2020</a:t>
            </a:r>
          </a:p>
          <a:p>
            <a:r>
              <a:rPr lang="en-US" sz="2200" dirty="0"/>
              <a:t>Hisrich, R.D., Peters, M.P., Shepherd, D.A., (2020) Entrepreneurship. Eleventh edition, New York: McGraw-Hill </a:t>
            </a:r>
          </a:p>
          <a:p>
            <a:r>
              <a:rPr lang="en-US" altLang="en-US" sz="2000" dirty="0"/>
              <a:t>Correa</a:t>
            </a:r>
            <a:r>
              <a:rPr lang="en-US" sz="2200" dirty="0"/>
              <a:t>, G., (2020) ‘</a:t>
            </a:r>
            <a:r>
              <a:rPr lang="en-US" sz="2200" i="1" dirty="0"/>
              <a:t>UENI’s 2020 Report on Gender and Small Business’ </a:t>
            </a:r>
            <a:r>
              <a:rPr lang="en-US" sz="2200" dirty="0"/>
              <a:t>Available at </a:t>
            </a:r>
            <a:r>
              <a:rPr lang="en-US" sz="2200" dirty="0">
                <a:hlinkClick r:id="rId3"/>
              </a:rPr>
              <a:t>https://www.latimes.com/business/technology/la-fi-tn-uber-ipo-travis-kalanick-cloudkitchens-20190509-story.html</a:t>
            </a:r>
            <a:r>
              <a:rPr lang="en-US" sz="2200" dirty="0"/>
              <a:t> Accessed: 20</a:t>
            </a:r>
            <a:r>
              <a:rPr lang="en-US" sz="2200" baseline="30000" dirty="0"/>
              <a:t>th</a:t>
            </a:r>
            <a:r>
              <a:rPr lang="en-US" sz="2200" dirty="0"/>
              <a:t> October </a:t>
            </a:r>
            <a:endParaRPr lang="en-US" sz="2400" dirty="0"/>
          </a:p>
          <a:p>
            <a:endParaRPr lang="en-US" dirty="0"/>
          </a:p>
        </p:txBody>
      </p:sp>
      <p:sp>
        <p:nvSpPr>
          <p:cNvPr id="4" name="Date Placeholder 3">
            <a:extLst>
              <a:ext uri="{FF2B5EF4-FFF2-40B4-BE49-F238E27FC236}">
                <a16:creationId xmlns:a16="http://schemas.microsoft.com/office/drawing/2014/main" id="{A601FEDD-8017-7948-BA1A-CFD4EA8755B1}"/>
              </a:ext>
            </a:extLst>
          </p:cNvPr>
          <p:cNvSpPr>
            <a:spLocks noGrp="1"/>
          </p:cNvSpPr>
          <p:nvPr>
            <p:ph type="dt" sz="half" idx="10"/>
          </p:nvPr>
        </p:nvSpPr>
        <p:spPr/>
        <p:txBody>
          <a:bodyPr/>
          <a:lstStyle/>
          <a:p>
            <a:pPr>
              <a:defRPr/>
            </a:pPr>
            <a:fld id="{2303D31F-598B-47EE-BA37-93F097A3D676}" type="datetime1">
              <a:rPr lang="en-GB" altLang="en-US" smtClean="0"/>
              <a:pPr>
                <a:defRPr/>
              </a:pPr>
              <a:t>04/10/2024</a:t>
            </a:fld>
            <a:endParaRPr lang="en-GB" altLang="en-US"/>
          </a:p>
        </p:txBody>
      </p:sp>
      <p:sp>
        <p:nvSpPr>
          <p:cNvPr id="5" name="Slide Number Placeholder 4">
            <a:extLst>
              <a:ext uri="{FF2B5EF4-FFF2-40B4-BE49-F238E27FC236}">
                <a16:creationId xmlns:a16="http://schemas.microsoft.com/office/drawing/2014/main" id="{9EDB4245-D4B4-6C43-8515-8867C5F4EC9B}"/>
              </a:ext>
            </a:extLst>
          </p:cNvPr>
          <p:cNvSpPr>
            <a:spLocks noGrp="1"/>
          </p:cNvSpPr>
          <p:nvPr>
            <p:ph type="sldNum" sz="quarter" idx="12"/>
          </p:nvPr>
        </p:nvSpPr>
        <p:spPr/>
        <p:txBody>
          <a:bodyPr/>
          <a:lstStyle/>
          <a:p>
            <a:pPr>
              <a:defRPr/>
            </a:pPr>
            <a:fld id="{6550E941-99E4-4403-A917-B30FF69A9617}" type="slidenum">
              <a:rPr lang="en-GB" altLang="en-US" smtClean="0"/>
              <a:pPr>
                <a:defRPr/>
              </a:pPr>
              <a:t>44</a:t>
            </a:fld>
            <a:endParaRPr lang="en-GB" altLang="en-US"/>
          </a:p>
        </p:txBody>
      </p:sp>
    </p:spTree>
    <p:extLst>
      <p:ext uri="{BB962C8B-B14F-4D97-AF65-F5344CB8AC3E}">
        <p14:creationId xmlns:p14="http://schemas.microsoft.com/office/powerpoint/2010/main" val="2093260456"/>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2376</TotalTime>
  <Words>2713</Words>
  <Application>Microsoft Office PowerPoint</Application>
  <PresentationFormat>Widescreen</PresentationFormat>
  <Paragraphs>276</Paragraphs>
  <Slides>44</Slides>
  <Notes>3</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44</vt:i4>
      </vt:variant>
    </vt:vector>
  </HeadingPairs>
  <TitlesOfParts>
    <vt:vector size="55" baseType="lpstr">
      <vt:lpstr>ＭＳ Ｐゴシック</vt:lpstr>
      <vt:lpstr>Algerian</vt:lpstr>
      <vt:lpstr>Arial</vt:lpstr>
      <vt:lpstr>Merriweather</vt:lpstr>
      <vt:lpstr>Myriad Pro</vt:lpstr>
      <vt:lpstr>Sakkal Majalla</vt:lpstr>
      <vt:lpstr>Source Sans Pro</vt:lpstr>
      <vt:lpstr>Times New Roman</vt:lpstr>
      <vt:lpstr>Verdana</vt:lpstr>
      <vt:lpstr>Wingdings</vt:lpstr>
      <vt:lpstr>20140311PresentationUWTSDTemplate</vt:lpstr>
      <vt:lpstr>﻿LCBB5001 </vt:lpstr>
      <vt:lpstr>Aim of the Unit </vt:lpstr>
      <vt:lpstr>Learning Objectives</vt:lpstr>
      <vt:lpstr>Assessment </vt:lpstr>
      <vt:lpstr>Core Reading Book </vt:lpstr>
      <vt:lpstr>Assessment submission date </vt:lpstr>
      <vt:lpstr>Introduction to Entrepreneurship</vt:lpstr>
      <vt:lpstr>Entrepreneur </vt:lpstr>
      <vt:lpstr>Entrepreneur</vt:lpstr>
      <vt:lpstr>What is Entrepreneurship ?</vt:lpstr>
      <vt:lpstr>Why becoming an Entrepreneur </vt:lpstr>
      <vt:lpstr>Start Up Activity </vt:lpstr>
      <vt:lpstr>Let’s Look at an example : Scenario 1 </vt:lpstr>
      <vt:lpstr>Let’s dive further : </vt:lpstr>
      <vt:lpstr>Activity 2  20 Minutes  – Work Individually </vt:lpstr>
      <vt:lpstr>Entrepreneur abilities </vt:lpstr>
      <vt:lpstr>Entrepreneur abilities </vt:lpstr>
      <vt:lpstr>Entrepreneur abilities </vt:lpstr>
      <vt:lpstr>The Entrepreneurial mindset - MAD </vt:lpstr>
      <vt:lpstr>There are five common characteristics of people with an entrepreneurial mindset.</vt:lpstr>
      <vt:lpstr>Pause for thoughts </vt:lpstr>
      <vt:lpstr>End of First Session </vt:lpstr>
      <vt:lpstr>Welcome to Session 2 </vt:lpstr>
      <vt:lpstr>PowerPoint Presentation</vt:lpstr>
      <vt:lpstr>BUSINESS CHURN</vt:lpstr>
      <vt:lpstr>Other Definition of What Is Entrepreneurship?</vt:lpstr>
      <vt:lpstr>Corporate Entrepreneurship (1 of 2)</vt:lpstr>
      <vt:lpstr>Corporate Entrepreneurship (2 of 2)</vt:lpstr>
      <vt:lpstr>Why Become an Entrepreneur?</vt:lpstr>
      <vt:lpstr>Common Myths About Entrepreneurs (1 of 6)</vt:lpstr>
      <vt:lpstr>Common Myths About Entrepreneurs (2 of 6)</vt:lpstr>
      <vt:lpstr>Common Myths About Entrepreneurs (3 of 6)</vt:lpstr>
      <vt:lpstr>Common Myths About Entrepreneurs (4 of 6)</vt:lpstr>
      <vt:lpstr>Common Myths About Entrepreneurs (5 of 6)</vt:lpstr>
      <vt:lpstr>Common Myths About Entrepreneurs (7 of 7)</vt:lpstr>
      <vt:lpstr>Figure 1.2 Types of Start-Up Firms</vt:lpstr>
      <vt:lpstr>Changing Demographics  of Entrepreneurs (1 of 3)</vt:lpstr>
      <vt:lpstr>Changing Demographics of Entrepreneurs 2 of 3</vt:lpstr>
      <vt:lpstr>Changing Demographics   of Entrepreneurs (3 of 3)</vt:lpstr>
      <vt:lpstr>Economic Impact of Entrepreneurial Firms</vt:lpstr>
      <vt:lpstr>Entrepreneurial Firms’ Impact on Society and Larger Firms</vt:lpstr>
      <vt:lpstr>The Entrepreneurial Process</vt:lpstr>
      <vt:lpstr>End of Day activity </vt:lpstr>
      <vt:lpstr>Sources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Nishi Ramsurrun</cp:lastModifiedBy>
  <cp:revision>167</cp:revision>
  <cp:lastPrinted>2018-07-09T15:27:01Z</cp:lastPrinted>
  <dcterms:created xsi:type="dcterms:W3CDTF">2002-10-07T19:43:58Z</dcterms:created>
  <dcterms:modified xsi:type="dcterms:W3CDTF">2024-10-04T10:10:19Z</dcterms:modified>
</cp:coreProperties>
</file>