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29.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5.xml"/>
  <Override ContentType="application/vnd.openxmlformats-officedocument.presentationml.notesSlide+xml" PartName="/ppt/notesSlides/notesSlide31.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Lst>
  <p:sldSz cy="5143500" cx="9144000"/>
  <p:notesSz cx="6858000" cy="9144000"/>
  <p:embeddedFontLst>
    <p:embeddedFont>
      <p:font typeface="Lobster"/>
      <p:regular r:id="rId37"/>
    </p:embeddedFont>
    <p:embeddedFont>
      <p:font typeface="Oswald"/>
      <p:regular r:id="rId38"/>
      <p:bold r:id="rId39"/>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slide" Target="slides/slide24.xml"/><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slide" Target="slides/slide26.xml"/><Relationship Id="rId30" Type="http://schemas.openxmlformats.org/officeDocument/2006/relationships/slide" Target="slides/slide25.xml"/><Relationship Id="rId11" Type="http://schemas.openxmlformats.org/officeDocument/2006/relationships/slide" Target="slides/slide6.xml"/><Relationship Id="rId33" Type="http://schemas.openxmlformats.org/officeDocument/2006/relationships/slide" Target="slides/slide28.xml"/><Relationship Id="rId10" Type="http://schemas.openxmlformats.org/officeDocument/2006/relationships/slide" Target="slides/slide5.xml"/><Relationship Id="rId32" Type="http://schemas.openxmlformats.org/officeDocument/2006/relationships/slide" Target="slides/slide27.xml"/><Relationship Id="rId13" Type="http://schemas.openxmlformats.org/officeDocument/2006/relationships/slide" Target="slides/slide8.xml"/><Relationship Id="rId35" Type="http://schemas.openxmlformats.org/officeDocument/2006/relationships/slide" Target="slides/slide30.xml"/><Relationship Id="rId12" Type="http://schemas.openxmlformats.org/officeDocument/2006/relationships/slide" Target="slides/slide7.xml"/><Relationship Id="rId34" Type="http://schemas.openxmlformats.org/officeDocument/2006/relationships/slide" Target="slides/slide29.xml"/><Relationship Id="rId15" Type="http://schemas.openxmlformats.org/officeDocument/2006/relationships/slide" Target="slides/slide10.xml"/><Relationship Id="rId37" Type="http://schemas.openxmlformats.org/officeDocument/2006/relationships/font" Target="fonts/Lobster-regular.fntdata"/><Relationship Id="rId14" Type="http://schemas.openxmlformats.org/officeDocument/2006/relationships/slide" Target="slides/slide9.xml"/><Relationship Id="rId36" Type="http://schemas.openxmlformats.org/officeDocument/2006/relationships/slide" Target="slides/slide31.xml"/><Relationship Id="rId17" Type="http://schemas.openxmlformats.org/officeDocument/2006/relationships/slide" Target="slides/slide12.xml"/><Relationship Id="rId39" Type="http://schemas.openxmlformats.org/officeDocument/2006/relationships/font" Target="fonts/Oswald-bold.fntdata"/><Relationship Id="rId16" Type="http://schemas.openxmlformats.org/officeDocument/2006/relationships/slide" Target="slides/slide11.xml"/><Relationship Id="rId38" Type="http://schemas.openxmlformats.org/officeDocument/2006/relationships/font" Target="fonts/Oswald-regular.fntdata"/><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a:solidFill>
                  <a:schemeClr val="dk1"/>
                </a:solidFill>
              </a:rPr>
              <a:t>Good afternoon, thank you for coming in today to listen to our Team Sparkle proposal Business Plan. My name is Yen Yen, I am the Team Leader, and I oversees the whole project progress, helping on research, and editing the presentation slides. Here are my team member Dragos, Kim, Nehar, and Sabia.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8" name="Shape 58"/>
        <p:cNvGrpSpPr/>
        <p:nvPr/>
      </p:nvGrpSpPr>
      <p:grpSpPr>
        <a:xfrm>
          <a:off x="0" y="0"/>
          <a:ext cx="0" cy="0"/>
          <a:chOff x="0" y="0"/>
          <a:chExt cx="0" cy="0"/>
        </a:xfrm>
      </p:grpSpPr>
      <p:sp>
        <p:nvSpPr>
          <p:cNvPr id="59" name="Google Shape;59;g4409705aa8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0" name="Google Shape;60;g4409705aa8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Our team have come up with a few business ideas, I will talk briefly on them, and how we all agreed at the end to use my idea for this Proposal Business Plan. Dragos’s idea on a food production app with video to promote it, but it relied on technical knowledge of online food ordering and app development. Kim’s Oh-La-La House from starting as a takeaway shop to mobile food van and speciality sauces required long </a:t>
            </a:r>
            <a:r>
              <a:rPr lang="en"/>
              <a:t>expansion</a:t>
            </a:r>
            <a:r>
              <a:rPr lang="en"/>
              <a:t> process.</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6" name="Shape 66"/>
        <p:cNvGrpSpPr/>
        <p:nvPr/>
      </p:nvGrpSpPr>
      <p:grpSpPr>
        <a:xfrm>
          <a:off x="0" y="0"/>
          <a:ext cx="0" cy="0"/>
          <a:chOff x="0" y="0"/>
          <a:chExt cx="0" cy="0"/>
        </a:xfrm>
      </p:grpSpPr>
      <p:sp>
        <p:nvSpPr>
          <p:cNvPr id="67" name="Google Shape;67;g443c63ca7c_0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8" name="Google Shape;68;g443c63ca7c_0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rPr>
              <a:t>Nehar and Sabia both provided a well written Sweet Sensation business idea, but looking at the stiff competition in Cakes market, made it very difficult to stand out from the competition.</a:t>
            </a:r>
            <a:endParaRPr>
              <a:solidFill>
                <a:schemeClr val="dk1"/>
              </a:solidFill>
            </a:endParaRPr>
          </a:p>
          <a:p>
            <a:pPr indent="0" lvl="0" marL="0" rtl="0" algn="l">
              <a:spcBef>
                <a:spcPts val="0"/>
              </a:spcBef>
              <a:spcAft>
                <a:spcPts val="0"/>
              </a:spcAft>
              <a:buClr>
                <a:schemeClr val="dk1"/>
              </a:buClr>
              <a:buSzPts val="1100"/>
              <a:buFont typeface="Arial"/>
              <a:buNone/>
            </a:pPr>
            <a:r>
              <a:rPr lang="en">
                <a:solidFill>
                  <a:schemeClr val="dk1"/>
                </a:solidFill>
              </a:rPr>
              <a:t>When </a:t>
            </a:r>
            <a:r>
              <a:rPr lang="en">
                <a:solidFill>
                  <a:schemeClr val="dk1"/>
                </a:solidFill>
              </a:rPr>
              <a:t>I went to Italy for family holiday I found a square pizza served at a local pizza shop is never been seen in Swansea before. This kind of fast food customized pizza fills in the market gap between Delivery order online pizza and dine-in family pizza restaurant.</a:t>
            </a:r>
            <a:endParaRPr>
              <a:solidFill>
                <a:schemeClr val="dk1"/>
              </a:solidFill>
            </a:endParaRPr>
          </a:p>
          <a:p>
            <a:pPr indent="0" lvl="0" marL="0" rtl="0" algn="l">
              <a:spcBef>
                <a:spcPts val="0"/>
              </a:spcBef>
              <a:spcAft>
                <a:spcPts val="0"/>
              </a:spcAft>
              <a:buClr>
                <a:schemeClr val="dk1"/>
              </a:buClr>
              <a:buSzPts val="1100"/>
              <a:buFont typeface="Arial"/>
              <a:buNone/>
            </a:pPr>
            <a:r>
              <a:rPr lang="en">
                <a:solidFill>
                  <a:schemeClr val="dk1"/>
                </a:solidFill>
              </a:rPr>
              <a:t>Finally, we all decided to use my idea for this project. And we have divided responsible to different team member according to individual skills.</a:t>
            </a:r>
            <a:endParaRPr>
              <a:solidFill>
                <a:schemeClr val="dk1"/>
              </a:solidFil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2" name="Shape 72"/>
        <p:cNvGrpSpPr/>
        <p:nvPr/>
      </p:nvGrpSpPr>
      <p:grpSpPr>
        <a:xfrm>
          <a:off x="0" y="0"/>
          <a:ext cx="0" cy="0"/>
          <a:chOff x="0" y="0"/>
          <a:chExt cx="0" cy="0"/>
        </a:xfrm>
      </p:grpSpPr>
      <p:sp>
        <p:nvSpPr>
          <p:cNvPr id="73" name="Google Shape;73;g452d2c6ca0_0_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4" name="Google Shape;74;g452d2c6ca0_0_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1200">
                <a:solidFill>
                  <a:schemeClr val="dk1"/>
                </a:solidFill>
              </a:rPr>
              <a:t>Now, let me present our proposal for Grab a Pizza! Cafe.</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rPr>
              <a:t>We have come to agreement to start a partnership business, because we can benefit from draw in resources and shared expertise of the co-partners.</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rPr>
              <a:t>I as first owner of the business, also going to manage the café.</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rPr>
              <a:t>Second owner is Sabia, she will be trained as Pizza chef.</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rPr>
              <a:t>Last is Kim, as a sleeping partner he doesn’t want to involve in any business decision.</a:t>
            </a:r>
            <a:endParaRPr sz="1200">
              <a:solidFill>
                <a:schemeClr val="dk1"/>
              </a:solidFill>
            </a:endParaRPr>
          </a:p>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0" name="Shape 80"/>
        <p:cNvGrpSpPr/>
        <p:nvPr/>
      </p:nvGrpSpPr>
      <p:grpSpPr>
        <a:xfrm>
          <a:off x="0" y="0"/>
          <a:ext cx="0" cy="0"/>
          <a:chOff x="0" y="0"/>
          <a:chExt cx="0" cy="0"/>
        </a:xfrm>
      </p:grpSpPr>
      <p:sp>
        <p:nvSpPr>
          <p:cNvPr id="81" name="Google Shape;81;g454883ef98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2" name="Google Shape;82;g454883ef98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50800" marR="50800" rtl="0" algn="l">
              <a:lnSpc>
                <a:spcPct val="115000"/>
              </a:lnSpc>
              <a:spcBef>
                <a:spcPts val="0"/>
              </a:spcBef>
              <a:spcAft>
                <a:spcPts val="1600"/>
              </a:spcAft>
              <a:buNone/>
            </a:pPr>
            <a:r>
              <a:rPr lang="en" sz="1200">
                <a:solidFill>
                  <a:schemeClr val="dk1"/>
                </a:solidFill>
              </a:rPr>
              <a:t>Next I will pass to Sabia to confirm the location of our café.</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6" name="Shape 86"/>
        <p:cNvGrpSpPr/>
        <p:nvPr/>
      </p:nvGrpSpPr>
      <p:grpSpPr>
        <a:xfrm>
          <a:off x="0" y="0"/>
          <a:ext cx="0" cy="0"/>
          <a:chOff x="0" y="0"/>
          <a:chExt cx="0" cy="0"/>
        </a:xfrm>
      </p:grpSpPr>
      <p:sp>
        <p:nvSpPr>
          <p:cNvPr id="87" name="Google Shape;87;g452d2c6ca0_0_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8" name="Google Shape;88;g452d2c6ca0_0_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Next, I will pass on to Sabia to talk on physical resources.</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4" name="Shape 94"/>
        <p:cNvGrpSpPr/>
        <p:nvPr/>
      </p:nvGrpSpPr>
      <p:grpSpPr>
        <a:xfrm>
          <a:off x="0" y="0"/>
          <a:ext cx="0" cy="0"/>
          <a:chOff x="0" y="0"/>
          <a:chExt cx="0" cy="0"/>
        </a:xfrm>
      </p:grpSpPr>
      <p:sp>
        <p:nvSpPr>
          <p:cNvPr id="95" name="Google Shape;95;g441ee2a8fb_0_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6" name="Google Shape;96;g441ee2a8fb_0_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0" name="Shape 100"/>
        <p:cNvGrpSpPr/>
        <p:nvPr/>
      </p:nvGrpSpPr>
      <p:grpSpPr>
        <a:xfrm>
          <a:off x="0" y="0"/>
          <a:ext cx="0" cy="0"/>
          <a:chOff x="0" y="0"/>
          <a:chExt cx="0" cy="0"/>
        </a:xfrm>
      </p:grpSpPr>
      <p:sp>
        <p:nvSpPr>
          <p:cNvPr id="101" name="Google Shape;101;g452d2c6ca0_0_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2" name="Google Shape;102;g452d2c6ca0_0_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And Dragos will talk on how we going to source for our Business Plan. </a:t>
            </a:r>
            <a:endParaRPr/>
          </a:p>
          <a:p>
            <a:pPr indent="0" lvl="0" marL="0" rtl="0" algn="l">
              <a:spcBef>
                <a:spcPts val="0"/>
              </a:spcBef>
              <a:spcAft>
                <a:spcPts val="0"/>
              </a:spcAft>
              <a:buNone/>
            </a:pPr>
            <a:r>
              <a:rPr lang="en"/>
              <a:t>More estimate cost of setting up the cafe will be included on 4th of December.</a:t>
            </a:r>
            <a:endParaRPr/>
          </a:p>
          <a:p>
            <a:pPr indent="0" lvl="0" marL="0" rtl="0" algn="l">
              <a:spcBef>
                <a:spcPts val="0"/>
              </a:spcBef>
              <a:spcAft>
                <a:spcPts val="0"/>
              </a:spcAft>
              <a:buNone/>
            </a:pPr>
            <a:r>
              <a:rPr lang="en"/>
              <a:t>I will pass to Nehar.</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8" name="Shape 108"/>
        <p:cNvGrpSpPr/>
        <p:nvPr/>
      </p:nvGrpSpPr>
      <p:grpSpPr>
        <a:xfrm>
          <a:off x="0" y="0"/>
          <a:ext cx="0" cy="0"/>
          <a:chOff x="0" y="0"/>
          <a:chExt cx="0" cy="0"/>
        </a:xfrm>
      </p:grpSpPr>
      <p:sp>
        <p:nvSpPr>
          <p:cNvPr id="109" name="Google Shape;109;g452d2c6ca0_0_2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0" name="Google Shape;110;g452d2c6ca0_0_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Next Nehar will talk on the Human Resources</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6" name="Shape 116"/>
        <p:cNvGrpSpPr/>
        <p:nvPr/>
      </p:nvGrpSpPr>
      <p:grpSpPr>
        <a:xfrm>
          <a:off x="0" y="0"/>
          <a:ext cx="0" cy="0"/>
          <a:chOff x="0" y="0"/>
          <a:chExt cx="0" cy="0"/>
        </a:xfrm>
      </p:grpSpPr>
      <p:sp>
        <p:nvSpPr>
          <p:cNvPr id="117" name="Google Shape;117;g454856568e_0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8" name="Google Shape;118;g454856568e_0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2" name="Shape 122"/>
        <p:cNvGrpSpPr/>
        <p:nvPr/>
      </p:nvGrpSpPr>
      <p:grpSpPr>
        <a:xfrm>
          <a:off x="0" y="0"/>
          <a:ext cx="0" cy="0"/>
          <a:chOff x="0" y="0"/>
          <a:chExt cx="0" cy="0"/>
        </a:xfrm>
      </p:grpSpPr>
      <p:sp>
        <p:nvSpPr>
          <p:cNvPr id="123" name="Google Shape;123;g468ac8f756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4" name="Google Shape;124;g468ac8f756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8" name="Shape 128"/>
        <p:cNvGrpSpPr/>
        <p:nvPr/>
      </p:nvGrpSpPr>
      <p:grpSpPr>
        <a:xfrm>
          <a:off x="0" y="0"/>
          <a:ext cx="0" cy="0"/>
          <a:chOff x="0" y="0"/>
          <a:chExt cx="0" cy="0"/>
        </a:xfrm>
      </p:grpSpPr>
      <p:sp>
        <p:nvSpPr>
          <p:cNvPr id="129" name="Google Shape;129;g46ba82278e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0" name="Google Shape;130;g46ba82278e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4" name="Shape 134"/>
        <p:cNvGrpSpPr/>
        <p:nvPr/>
      </p:nvGrpSpPr>
      <p:grpSpPr>
        <a:xfrm>
          <a:off x="0" y="0"/>
          <a:ext cx="0" cy="0"/>
          <a:chOff x="0" y="0"/>
          <a:chExt cx="0" cy="0"/>
        </a:xfrm>
      </p:grpSpPr>
      <p:sp>
        <p:nvSpPr>
          <p:cNvPr id="135" name="Google Shape;135;g454856568e_0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6" name="Google Shape;136;g454856568e_0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And now Kim will talk about how we going to market our business in Swansea.</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2" name="Shape 142"/>
        <p:cNvGrpSpPr/>
        <p:nvPr/>
      </p:nvGrpSpPr>
      <p:grpSpPr>
        <a:xfrm>
          <a:off x="0" y="0"/>
          <a:ext cx="0" cy="0"/>
          <a:chOff x="0" y="0"/>
          <a:chExt cx="0" cy="0"/>
        </a:xfrm>
      </p:grpSpPr>
      <p:sp>
        <p:nvSpPr>
          <p:cNvPr id="143" name="Google Shape;143;g4446ec5bfb_0_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4" name="Google Shape;144;g4446ec5bfb_0_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8" name="Shape 148"/>
        <p:cNvGrpSpPr/>
        <p:nvPr/>
      </p:nvGrpSpPr>
      <p:grpSpPr>
        <a:xfrm>
          <a:off x="0" y="0"/>
          <a:ext cx="0" cy="0"/>
          <a:chOff x="0" y="0"/>
          <a:chExt cx="0" cy="0"/>
        </a:xfrm>
      </p:grpSpPr>
      <p:sp>
        <p:nvSpPr>
          <p:cNvPr id="149" name="Google Shape;149;g452d2c6ca0_0_2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0" name="Google Shape;150;g452d2c6ca0_0_2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2" name="Shape 162"/>
        <p:cNvGrpSpPr/>
        <p:nvPr/>
      </p:nvGrpSpPr>
      <p:grpSpPr>
        <a:xfrm>
          <a:off x="0" y="0"/>
          <a:ext cx="0" cy="0"/>
          <a:chOff x="0" y="0"/>
          <a:chExt cx="0" cy="0"/>
        </a:xfrm>
      </p:grpSpPr>
      <p:sp>
        <p:nvSpPr>
          <p:cNvPr id="163" name="Google Shape;163;g441ee2a8fb_0_2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4" name="Google Shape;164;g441ee2a8fb_0_2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8" name="Shape 168"/>
        <p:cNvGrpSpPr/>
        <p:nvPr/>
      </p:nvGrpSpPr>
      <p:grpSpPr>
        <a:xfrm>
          <a:off x="0" y="0"/>
          <a:ext cx="0" cy="0"/>
          <a:chOff x="0" y="0"/>
          <a:chExt cx="0" cy="0"/>
        </a:xfrm>
      </p:grpSpPr>
      <p:sp>
        <p:nvSpPr>
          <p:cNvPr id="169" name="Google Shape;169;g44b06f4c21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0" name="Google Shape;170;g44b06f4c21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1200">
                <a:solidFill>
                  <a:schemeClr val="dk1"/>
                </a:solidFill>
              </a:rPr>
              <a:t>So, as you already heard we have researched and planned all our essential steps to set-up Grab a Pizza café. I know the first question you are going to ask me is have I done a SWOT analysis. Of course I have! Please refer to Appendix 11</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rPr>
              <a:t>To make sure our Business Plan schedule going smoothly, I have draw out an action plan using the SMART targets.</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rPr>
              <a:t>Specific = To sell freshly made pizza by slice at a fast food style café in city centre location. Targeted customers are office workers and students.</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indent="0" lvl="0" marL="0" rtl="0" algn="l">
              <a:spcBef>
                <a:spcPts val="0"/>
              </a:spcBef>
              <a:spcAft>
                <a:spcPts val="0"/>
              </a:spcAft>
              <a:buNone/>
            </a:pPr>
            <a:r>
              <a:rPr lang="en" sz="1200">
                <a:solidFill>
                  <a:schemeClr val="dk1"/>
                </a:solidFill>
              </a:rPr>
              <a:t>Measurable = To achieve a regular income of £6,000 per month. Opening hours from 10:30am – 6:30pm, which capture the mid-morning snack attacks time, and workers finishing at 5pm to buy a pizza for their dinner, or students to grab a quick bites before a night out.</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6" name="Shape 176"/>
        <p:cNvGrpSpPr/>
        <p:nvPr/>
      </p:nvGrpSpPr>
      <p:grpSpPr>
        <a:xfrm>
          <a:off x="0" y="0"/>
          <a:ext cx="0" cy="0"/>
          <a:chOff x="0" y="0"/>
          <a:chExt cx="0" cy="0"/>
        </a:xfrm>
      </p:grpSpPr>
      <p:sp>
        <p:nvSpPr>
          <p:cNvPr id="177" name="Google Shape;177;g44b06f4c21_0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8" name="Google Shape;178;g44b06f4c21_0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1200">
                <a:solidFill>
                  <a:schemeClr val="dk1"/>
                </a:solidFill>
              </a:rPr>
              <a:t>Attainable = Café renovation should be complete in 2 months. While drawing out menu, and research toppings for pizza. Logo design, signage and banner to go up within the same time scale. 2nd owner booked for Pizza Chef training course, and serving staff recruitment advertise at Job Centre Plus.</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rPr>
              <a:t>Relevant = be my own boss, more time to spend with my family.</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rPr>
              <a:t> </a:t>
            </a:r>
            <a:endParaRPr sz="12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rPr>
              <a:t>Timely = Café should be up and running in 4 months’ time start from set up time.</a:t>
            </a:r>
            <a:endParaRPr sz="1200">
              <a:solidFill>
                <a:schemeClr val="dk1"/>
              </a:solidFill>
            </a:endParaRPr>
          </a:p>
          <a:p>
            <a:pPr indent="0" lvl="0" marL="0" rtl="0" algn="l">
              <a:lnSpc>
                <a:spcPct val="115000"/>
              </a:lnSpc>
              <a:spcBef>
                <a:spcPts val="0"/>
              </a:spcBef>
              <a:spcAft>
                <a:spcPts val="0"/>
              </a:spcAft>
              <a:buNone/>
            </a:pPr>
            <a:r>
              <a:rPr lang="en" sz="1200">
                <a:solidFill>
                  <a:schemeClr val="dk1"/>
                </a:solidFill>
              </a:rPr>
              <a:t>Finally, next slide Gantt Chart showing more details according to our action plan. </a:t>
            </a:r>
            <a:r>
              <a:rPr lang="en">
                <a:solidFill>
                  <a:schemeClr val="dk1"/>
                </a:solidFill>
              </a:rPr>
              <a:t>So, I have all the confidence that you like our proposal Business Plan, and can’t wait for us to open and try our very first rectangular pizza!</a:t>
            </a:r>
            <a:endParaRPr>
              <a:solidFill>
                <a:schemeClr val="dk1"/>
              </a:solidFill>
            </a:endParaRPr>
          </a:p>
          <a:p>
            <a:pPr indent="0" lvl="0" marL="0" rtl="0" algn="l">
              <a:lnSpc>
                <a:spcPct val="115000"/>
              </a:lnSpc>
              <a:spcBef>
                <a:spcPts val="0"/>
              </a:spcBef>
              <a:spcAft>
                <a:spcPts val="0"/>
              </a:spcAft>
              <a:buNone/>
            </a:pPr>
            <a:r>
              <a:t/>
            </a:r>
            <a:endParaRPr sz="1200">
              <a:solidFill>
                <a:schemeClr val="dk1"/>
              </a:solidFill>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82" name="Shape 182"/>
        <p:cNvGrpSpPr/>
        <p:nvPr/>
      </p:nvGrpSpPr>
      <p:grpSpPr>
        <a:xfrm>
          <a:off x="0" y="0"/>
          <a:ext cx="0" cy="0"/>
          <a:chOff x="0" y="0"/>
          <a:chExt cx="0" cy="0"/>
        </a:xfrm>
      </p:grpSpPr>
      <p:sp>
        <p:nvSpPr>
          <p:cNvPr id="183" name="Google Shape;183;g44b06f4c21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4" name="Google Shape;184;g44b06f4c21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91" name="Shape 191"/>
        <p:cNvGrpSpPr/>
        <p:nvPr/>
      </p:nvGrpSpPr>
      <p:grpSpPr>
        <a:xfrm>
          <a:off x="0" y="0"/>
          <a:ext cx="0" cy="0"/>
          <a:chOff x="0" y="0"/>
          <a:chExt cx="0" cy="0"/>
        </a:xfrm>
      </p:grpSpPr>
      <p:sp>
        <p:nvSpPr>
          <p:cNvPr id="192" name="Google Shape;192;g452d2c6ca0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3" name="Google Shape;193;g452d2c6ca0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99" name="Shape 199"/>
        <p:cNvGrpSpPr/>
        <p:nvPr/>
      </p:nvGrpSpPr>
      <p:grpSpPr>
        <a:xfrm>
          <a:off x="0" y="0"/>
          <a:ext cx="0" cy="0"/>
          <a:chOff x="0" y="0"/>
          <a:chExt cx="0" cy="0"/>
        </a:xfrm>
      </p:grpSpPr>
      <p:sp>
        <p:nvSpPr>
          <p:cNvPr id="200" name="Google Shape;200;g441ee2a8fb_0_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1" name="Google Shape;201;g441ee2a8fb_0_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05" name="Shape 205"/>
        <p:cNvGrpSpPr/>
        <p:nvPr/>
      </p:nvGrpSpPr>
      <p:grpSpPr>
        <a:xfrm>
          <a:off x="0" y="0"/>
          <a:ext cx="0" cy="0"/>
          <a:chOff x="0" y="0"/>
          <a:chExt cx="0" cy="0"/>
        </a:xfrm>
      </p:grpSpPr>
      <p:sp>
        <p:nvSpPr>
          <p:cNvPr id="206" name="Google Shape;206;g443f9127c7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7" name="Google Shape;207;g443f9127c7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13" name="Shape 213"/>
        <p:cNvGrpSpPr/>
        <p:nvPr/>
      </p:nvGrpSpPr>
      <p:grpSpPr>
        <a:xfrm>
          <a:off x="0" y="0"/>
          <a:ext cx="0" cy="0"/>
          <a:chOff x="0" y="0"/>
          <a:chExt cx="0" cy="0"/>
        </a:xfrm>
      </p:grpSpPr>
      <p:sp>
        <p:nvSpPr>
          <p:cNvPr id="214" name="Google Shape;214;g44b06f4c21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5" name="Google Shape;215;g44b06f4c21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21" name="Shape 221"/>
        <p:cNvGrpSpPr/>
        <p:nvPr/>
      </p:nvGrpSpPr>
      <p:grpSpPr>
        <a:xfrm>
          <a:off x="0" y="0"/>
          <a:ext cx="0" cy="0"/>
          <a:chOff x="0" y="0"/>
          <a:chExt cx="0" cy="0"/>
        </a:xfrm>
      </p:grpSpPr>
      <p:sp>
        <p:nvSpPr>
          <p:cNvPr id="222" name="Google Shape;222;g468ac8f756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23" name="Google Shape;223;g468ac8f756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30" name="Shape 230"/>
        <p:cNvGrpSpPr/>
        <p:nvPr/>
      </p:nvGrpSpPr>
      <p:grpSpPr>
        <a:xfrm>
          <a:off x="0" y="0"/>
          <a:ext cx="0" cy="0"/>
          <a:chOff x="0" y="0"/>
          <a:chExt cx="0" cy="0"/>
        </a:xfrm>
      </p:grpSpPr>
      <p:sp>
        <p:nvSpPr>
          <p:cNvPr id="231" name="Google Shape;231;g46c00aabe5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2" name="Google Shape;232;g46c00aabe5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36" name="Shape 236"/>
        <p:cNvGrpSpPr/>
        <p:nvPr/>
      </p:nvGrpSpPr>
      <p:grpSpPr>
        <a:xfrm>
          <a:off x="0" y="0"/>
          <a:ext cx="0" cy="0"/>
          <a:chOff x="0" y="0"/>
          <a:chExt cx="0" cy="0"/>
        </a:xfrm>
      </p:grpSpPr>
      <p:sp>
        <p:nvSpPr>
          <p:cNvPr id="237" name="Google Shape;237;g46c00aabe5_1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8" name="Google Shape;238;g46c00aabe5_1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42" name="Shape 242"/>
        <p:cNvGrpSpPr/>
        <p:nvPr/>
      </p:nvGrpSpPr>
      <p:grpSpPr>
        <a:xfrm>
          <a:off x="0" y="0"/>
          <a:ext cx="0" cy="0"/>
          <a:chOff x="0" y="0"/>
          <a:chExt cx="0" cy="0"/>
        </a:xfrm>
      </p:grpSpPr>
      <p:sp>
        <p:nvSpPr>
          <p:cNvPr id="243" name="Google Shape;243;g46c00aabe5_1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44" name="Google Shape;244;g46c00aabe5_1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48" name="Shape 248"/>
        <p:cNvGrpSpPr/>
        <p:nvPr/>
      </p:nvGrpSpPr>
      <p:grpSpPr>
        <a:xfrm>
          <a:off x="0" y="0"/>
          <a:ext cx="0" cy="0"/>
          <a:chOff x="0" y="0"/>
          <a:chExt cx="0" cy="0"/>
        </a:xfrm>
      </p:grpSpPr>
      <p:sp>
        <p:nvSpPr>
          <p:cNvPr id="249" name="Google Shape;249;g4435d0b3a3_1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0" name="Google Shape;250;g4435d0b3a3_1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55" name="Shape 255"/>
        <p:cNvGrpSpPr/>
        <p:nvPr/>
      </p:nvGrpSpPr>
      <p:grpSpPr>
        <a:xfrm>
          <a:off x="0" y="0"/>
          <a:ext cx="0" cy="0"/>
          <a:chOff x="0" y="0"/>
          <a:chExt cx="0" cy="0"/>
        </a:xfrm>
      </p:grpSpPr>
      <p:sp>
        <p:nvSpPr>
          <p:cNvPr id="256" name="Google Shape;256;g441ee2a8fb_0_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7" name="Google Shape;257;g441ee2a8fb_0_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61" name="Shape 261"/>
        <p:cNvGrpSpPr/>
        <p:nvPr/>
      </p:nvGrpSpPr>
      <p:grpSpPr>
        <a:xfrm>
          <a:off x="0" y="0"/>
          <a:ext cx="0" cy="0"/>
          <a:chOff x="0" y="0"/>
          <a:chExt cx="0" cy="0"/>
        </a:xfrm>
      </p:grpSpPr>
      <p:sp>
        <p:nvSpPr>
          <p:cNvPr id="262" name="Google Shape;262;g468ac8f756_0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3" name="Google Shape;263;g468ac8f756_0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68" name="Shape 268"/>
        <p:cNvGrpSpPr/>
        <p:nvPr/>
      </p:nvGrpSpPr>
      <p:grpSpPr>
        <a:xfrm>
          <a:off x="0" y="0"/>
          <a:ext cx="0" cy="0"/>
          <a:chOff x="0" y="0"/>
          <a:chExt cx="0" cy="0"/>
        </a:xfrm>
      </p:grpSpPr>
      <p:sp>
        <p:nvSpPr>
          <p:cNvPr id="269" name="Google Shape;269;g466590fe3a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0" name="Google Shape;270;g466590fe3a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lstStyle>
            <a:lvl1pPr indent="-342900" lvl="0" marL="457200" algn="ctr">
              <a:spcBef>
                <a:spcPts val="0"/>
              </a:spcBef>
              <a:spcAft>
                <a:spcPts val="0"/>
              </a:spcAft>
              <a:buSzPts val="1800"/>
              <a:buChar char="●"/>
              <a:defRPr/>
            </a:lvl1pPr>
            <a:lvl2pPr indent="-317500" lvl="1" marL="914400" algn="ctr">
              <a:spcBef>
                <a:spcPts val="1600"/>
              </a:spcBef>
              <a:spcAft>
                <a:spcPts val="0"/>
              </a:spcAft>
              <a:buSzPts val="1400"/>
              <a:buChar char="○"/>
              <a:defRPr/>
            </a:lvl2pPr>
            <a:lvl3pPr indent="-317500" lvl="2" marL="1371600" algn="ctr">
              <a:spcBef>
                <a:spcPts val="1600"/>
              </a:spcBef>
              <a:spcAft>
                <a:spcPts val="0"/>
              </a:spcAft>
              <a:buSzPts val="1400"/>
              <a:buChar char="■"/>
              <a:defRPr/>
            </a:lvl3pPr>
            <a:lvl4pPr indent="-317500" lvl="3" marL="1828800" algn="ctr">
              <a:spcBef>
                <a:spcPts val="1600"/>
              </a:spcBef>
              <a:spcAft>
                <a:spcPts val="0"/>
              </a:spcAft>
              <a:buSzPts val="1400"/>
              <a:buChar char="●"/>
              <a:defRPr/>
            </a:lvl4pPr>
            <a:lvl5pPr indent="-317500" lvl="4" marL="2286000" algn="ctr">
              <a:spcBef>
                <a:spcPts val="1600"/>
              </a:spcBef>
              <a:spcAft>
                <a:spcPts val="0"/>
              </a:spcAft>
              <a:buSzPts val="1400"/>
              <a:buChar char="○"/>
              <a:defRPr/>
            </a:lvl5pPr>
            <a:lvl6pPr indent="-317500" lvl="5" marL="2743200" algn="ctr">
              <a:spcBef>
                <a:spcPts val="1600"/>
              </a:spcBef>
              <a:spcAft>
                <a:spcPts val="0"/>
              </a:spcAft>
              <a:buSzPts val="1400"/>
              <a:buChar char="■"/>
              <a:defRPr/>
            </a:lvl6pPr>
            <a:lvl7pPr indent="-317500" lvl="6" marL="3200400" algn="ctr">
              <a:spcBef>
                <a:spcPts val="1600"/>
              </a:spcBef>
              <a:spcAft>
                <a:spcPts val="0"/>
              </a:spcAft>
              <a:buSzPts val="1400"/>
              <a:buChar char="●"/>
              <a:defRPr/>
            </a:lvl7pPr>
            <a:lvl8pPr indent="-317500" lvl="7" marL="3657600" algn="ctr">
              <a:spcBef>
                <a:spcPts val="1600"/>
              </a:spcBef>
              <a:spcAft>
                <a:spcPts val="0"/>
              </a:spcAft>
              <a:buSzPts val="1400"/>
              <a:buChar char="○"/>
              <a:defRPr/>
            </a:lvl8pPr>
            <a:lvl9pPr indent="-317500" lvl="8" marL="4114800" algn="ctr">
              <a:spcBef>
                <a:spcPts val="1600"/>
              </a:spcBef>
              <a:spcAft>
                <a:spcPts val="160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1600"/>
              </a:spcBef>
              <a:spcAft>
                <a:spcPts val="0"/>
              </a:spcAft>
              <a:buClr>
                <a:schemeClr val="dk2"/>
              </a:buClr>
              <a:buSzPts val="1400"/>
              <a:buChar char="○"/>
              <a:defRPr>
                <a:solidFill>
                  <a:schemeClr val="dk2"/>
                </a:solidFill>
              </a:defRPr>
            </a:lvl2pPr>
            <a:lvl3pPr indent="-317500" lvl="2" marL="1371600">
              <a:lnSpc>
                <a:spcPct val="115000"/>
              </a:lnSpc>
              <a:spcBef>
                <a:spcPts val="1600"/>
              </a:spcBef>
              <a:spcAft>
                <a:spcPts val="0"/>
              </a:spcAft>
              <a:buClr>
                <a:schemeClr val="dk2"/>
              </a:buClr>
              <a:buSzPts val="1400"/>
              <a:buChar char="■"/>
              <a:defRPr>
                <a:solidFill>
                  <a:schemeClr val="dk2"/>
                </a:solidFill>
              </a:defRPr>
            </a:lvl3pPr>
            <a:lvl4pPr indent="-317500" lvl="3" marL="1828800">
              <a:lnSpc>
                <a:spcPct val="115000"/>
              </a:lnSpc>
              <a:spcBef>
                <a:spcPts val="1600"/>
              </a:spcBef>
              <a:spcAft>
                <a:spcPts val="0"/>
              </a:spcAft>
              <a:buClr>
                <a:schemeClr val="dk2"/>
              </a:buClr>
              <a:buSzPts val="1400"/>
              <a:buChar char="●"/>
              <a:defRPr>
                <a:solidFill>
                  <a:schemeClr val="dk2"/>
                </a:solidFill>
              </a:defRPr>
            </a:lvl4pPr>
            <a:lvl5pPr indent="-317500" lvl="4" marL="2286000">
              <a:lnSpc>
                <a:spcPct val="115000"/>
              </a:lnSpc>
              <a:spcBef>
                <a:spcPts val="1600"/>
              </a:spcBef>
              <a:spcAft>
                <a:spcPts val="0"/>
              </a:spcAft>
              <a:buClr>
                <a:schemeClr val="dk2"/>
              </a:buClr>
              <a:buSzPts val="1400"/>
              <a:buChar char="○"/>
              <a:defRPr>
                <a:solidFill>
                  <a:schemeClr val="dk2"/>
                </a:solidFill>
              </a:defRPr>
            </a:lvl5pPr>
            <a:lvl6pPr indent="-317500" lvl="5" marL="2743200">
              <a:lnSpc>
                <a:spcPct val="115000"/>
              </a:lnSpc>
              <a:spcBef>
                <a:spcPts val="1600"/>
              </a:spcBef>
              <a:spcAft>
                <a:spcPts val="0"/>
              </a:spcAft>
              <a:buClr>
                <a:schemeClr val="dk2"/>
              </a:buClr>
              <a:buSzPts val="1400"/>
              <a:buChar char="■"/>
              <a:defRPr>
                <a:solidFill>
                  <a:schemeClr val="dk2"/>
                </a:solidFill>
              </a:defRPr>
            </a:lvl6pPr>
            <a:lvl7pPr indent="-317500" lvl="6" marL="3200400">
              <a:lnSpc>
                <a:spcPct val="115000"/>
              </a:lnSpc>
              <a:spcBef>
                <a:spcPts val="1600"/>
              </a:spcBef>
              <a:spcAft>
                <a:spcPts val="0"/>
              </a:spcAft>
              <a:buClr>
                <a:schemeClr val="dk2"/>
              </a:buClr>
              <a:buSzPts val="1400"/>
              <a:buChar char="●"/>
              <a:defRPr>
                <a:solidFill>
                  <a:schemeClr val="dk2"/>
                </a:solidFill>
              </a:defRPr>
            </a:lvl7pPr>
            <a:lvl8pPr indent="-317500" lvl="7" marL="3657600">
              <a:lnSpc>
                <a:spcPct val="115000"/>
              </a:lnSpc>
              <a:spcBef>
                <a:spcPts val="1600"/>
              </a:spcBef>
              <a:spcAft>
                <a:spcPts val="0"/>
              </a:spcAft>
              <a:buClr>
                <a:schemeClr val="dk2"/>
              </a:buClr>
              <a:buSzPts val="1400"/>
              <a:buChar char="○"/>
              <a:defRPr>
                <a:solidFill>
                  <a:schemeClr val="dk2"/>
                </a:solidFill>
              </a:defRPr>
            </a:lvl8pPr>
            <a:lvl9pPr indent="-317500" lvl="8" marL="4114800">
              <a:lnSpc>
                <a:spcPct val="115000"/>
              </a:lnSpc>
              <a:spcBef>
                <a:spcPts val="1600"/>
              </a:spcBef>
              <a:spcAft>
                <a:spcPts val="160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2.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2.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2.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2.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2.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2.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2.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2.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2.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2.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image" Target="../media/image2.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image" Target="../media/image2.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image" Target="../media/image2.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image" Target="../media/image2.jpg"/><Relationship Id="rId4" Type="http://schemas.openxmlformats.org/officeDocument/2006/relationships/image" Target="../media/image11.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 Id="rId3" Type="http://schemas.openxmlformats.org/officeDocument/2006/relationships/image" Target="../media/image2.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 Id="rId3" Type="http://schemas.openxmlformats.org/officeDocument/2006/relationships/image" Target="../media/image2.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 Id="rId3" Type="http://schemas.openxmlformats.org/officeDocument/2006/relationships/image" Target="../media/image2.jp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9.xml"/><Relationship Id="rId3" Type="http://schemas.openxmlformats.org/officeDocument/2006/relationships/image" Target="../media/image2.jpg"/><Relationship Id="rId4" Type="http://schemas.openxmlformats.org/officeDocument/2006/relationships/image" Target="../media/image5.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0.xml"/><Relationship Id="rId3" Type="http://schemas.openxmlformats.org/officeDocument/2006/relationships/image" Target="../media/image2.jpg"/><Relationship Id="rId4" Type="http://schemas.openxmlformats.org/officeDocument/2006/relationships/hyperlink" Target="http://www.greatbusiness.gov.uk/regulation/" TargetMode="External"/><Relationship Id="rId5" Type="http://schemas.openxmlformats.org/officeDocument/2006/relationships/hyperlink" Target="https://www.gov.uk/set-up-business" TargetMode="External"/><Relationship Id="rId6" Type="http://schemas.openxmlformats.org/officeDocument/2006/relationships/hyperlink" Target="https://www.smartinsights.com/marketing-planning/marketing-models/how-to-use-the-7ps-marketing-mix/" TargetMode="External"/><Relationship Id="rId7" Type="http://schemas.openxmlformats.org/officeDocument/2006/relationships/hyperlink" Target="https://www.myob.com/au/blog/5-golden-rules-for-opening-a-cafe/" TargetMode="External"/><Relationship Id="rId8" Type="http://schemas.openxmlformats.org/officeDocument/2006/relationships/hyperlink" Target="https://www.pizzasqr.com/menu/"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1.xml"/><Relationship Id="rId3" Type="http://schemas.openxmlformats.org/officeDocument/2006/relationships/image" Target="../media/image2.jpg"/><Relationship Id="rId4" Type="http://schemas.openxmlformats.org/officeDocument/2006/relationships/hyperlink" Target="https://www.thisismoney.co.uk/money/markets/article-2175055/CITY-FOCUS-The-battle-slice-UKs-pizza-pie.html" TargetMode="External"/><Relationship Id="rId5" Type="http://schemas.openxmlformats.org/officeDocument/2006/relationships/hyperlink" Target="https://www.officefurnitureonlin.co.uk/canteentables" TargetMode="External"/><Relationship Id="rId6" Type="http://schemas.openxmlformats.org/officeDocument/2006/relationships/hyperlink" Target="https://www.empiresupplieisonline.co.uk"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2.xml"/><Relationship Id="rId3" Type="http://schemas.openxmlformats.org/officeDocument/2006/relationships/image" Target="../media/image2.jpg"/><Relationship Id="rId4" Type="http://schemas.openxmlformats.org/officeDocument/2006/relationships/image" Target="../media/image4.jp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3.xml"/><Relationship Id="rId3" Type="http://schemas.openxmlformats.org/officeDocument/2006/relationships/image" Target="../media/image2.jpg"/><Relationship Id="rId4" Type="http://schemas.openxmlformats.org/officeDocument/2006/relationships/image" Target="../media/image12.jp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4.xml"/><Relationship Id="rId3" Type="http://schemas.openxmlformats.org/officeDocument/2006/relationships/image" Target="../media/image6.jpg"/><Relationship Id="rId4" Type="http://schemas.openxmlformats.org/officeDocument/2006/relationships/image" Target="../media/image7.jp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5.xml"/><Relationship Id="rId3" Type="http://schemas.openxmlformats.org/officeDocument/2006/relationships/image" Target="../media/image2.jp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6.xml"/><Relationship Id="rId3" Type="http://schemas.openxmlformats.org/officeDocument/2006/relationships/image" Target="../media/image2.jp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7.xml"/><Relationship Id="rId3" Type="http://schemas.openxmlformats.org/officeDocument/2006/relationships/image" Target="../media/image2.jp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8.xml"/><Relationship Id="rId3" Type="http://schemas.openxmlformats.org/officeDocument/2006/relationships/image" Target="../media/image2.jpg"/><Relationship Id="rId4" Type="http://schemas.openxmlformats.org/officeDocument/2006/relationships/image" Target="../media/image8.jp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9.xml"/><Relationship Id="rId3" Type="http://schemas.openxmlformats.org/officeDocument/2006/relationships/image" Target="../media/image3.jp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0.xml"/><Relationship Id="rId3" Type="http://schemas.openxmlformats.org/officeDocument/2006/relationships/image" Target="../media/image2.jpg"/><Relationship Id="rId4" Type="http://schemas.openxmlformats.org/officeDocument/2006/relationships/image" Target="../media/image9.jp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1.xml"/><Relationship Id="rId3" Type="http://schemas.openxmlformats.org/officeDocument/2006/relationships/image" Target="../media/image2.jpg"/><Relationship Id="rId4" Type="http://schemas.openxmlformats.org/officeDocument/2006/relationships/image" Target="../media/image10.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53" name="Shape 53"/>
        <p:cNvGrpSpPr/>
        <p:nvPr/>
      </p:nvGrpSpPr>
      <p:grpSpPr>
        <a:xfrm>
          <a:off x="0" y="0"/>
          <a:ext cx="0" cy="0"/>
          <a:chOff x="0" y="0"/>
          <a:chExt cx="0" cy="0"/>
        </a:xfrm>
      </p:grpSpPr>
      <p:sp>
        <p:nvSpPr>
          <p:cNvPr id="54" name="Google Shape;54;p13"/>
          <p:cNvSpPr txBox="1"/>
          <p:nvPr>
            <p:ph type="ctrTitle"/>
          </p:nvPr>
        </p:nvSpPr>
        <p:spPr>
          <a:xfrm>
            <a:off x="311713" y="2652050"/>
            <a:ext cx="8520600" cy="8880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solidFill>
                  <a:srgbClr val="6AA84F"/>
                </a:solidFill>
                <a:latin typeface="Lobster"/>
                <a:ea typeface="Lobster"/>
                <a:cs typeface="Lobster"/>
                <a:sym typeface="Lobster"/>
              </a:rPr>
              <a:t>Grab</a:t>
            </a:r>
            <a:r>
              <a:rPr lang="en">
                <a:latin typeface="Lobster"/>
                <a:ea typeface="Lobster"/>
                <a:cs typeface="Lobster"/>
                <a:sym typeface="Lobster"/>
              </a:rPr>
              <a:t> </a:t>
            </a:r>
            <a:r>
              <a:rPr lang="en">
                <a:solidFill>
                  <a:srgbClr val="4A86E8"/>
                </a:solidFill>
                <a:latin typeface="Lobster"/>
                <a:ea typeface="Lobster"/>
                <a:cs typeface="Lobster"/>
                <a:sym typeface="Lobster"/>
              </a:rPr>
              <a:t>a</a:t>
            </a:r>
            <a:r>
              <a:rPr lang="en">
                <a:latin typeface="Lobster"/>
                <a:ea typeface="Lobster"/>
                <a:cs typeface="Lobster"/>
                <a:sym typeface="Lobster"/>
              </a:rPr>
              <a:t> </a:t>
            </a:r>
            <a:r>
              <a:rPr lang="en">
                <a:solidFill>
                  <a:srgbClr val="FF0000"/>
                </a:solidFill>
                <a:latin typeface="Lobster"/>
                <a:ea typeface="Lobster"/>
                <a:cs typeface="Lobster"/>
                <a:sym typeface="Lobster"/>
              </a:rPr>
              <a:t>Pizza!</a:t>
            </a:r>
            <a:r>
              <a:rPr lang="en">
                <a:latin typeface="Lobster"/>
                <a:ea typeface="Lobster"/>
                <a:cs typeface="Lobster"/>
                <a:sym typeface="Lobster"/>
              </a:rPr>
              <a:t> </a:t>
            </a:r>
            <a:r>
              <a:rPr lang="en">
                <a:solidFill>
                  <a:srgbClr val="6AA84F"/>
                </a:solidFill>
                <a:latin typeface="Lobster"/>
                <a:ea typeface="Lobster"/>
                <a:cs typeface="Lobster"/>
                <a:sym typeface="Lobster"/>
              </a:rPr>
              <a:t>Café</a:t>
            </a:r>
            <a:endParaRPr>
              <a:solidFill>
                <a:srgbClr val="6AA84F"/>
              </a:solidFill>
              <a:latin typeface="Lobster"/>
              <a:ea typeface="Lobster"/>
              <a:cs typeface="Lobster"/>
              <a:sym typeface="Lobster"/>
            </a:endParaRPr>
          </a:p>
        </p:txBody>
      </p:sp>
      <p:sp>
        <p:nvSpPr>
          <p:cNvPr id="55" name="Google Shape;55;p13"/>
          <p:cNvSpPr txBox="1"/>
          <p:nvPr>
            <p:ph idx="1" type="subTitle"/>
          </p:nvPr>
        </p:nvSpPr>
        <p:spPr>
          <a:xfrm>
            <a:off x="311700" y="3483825"/>
            <a:ext cx="8520600" cy="4962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sz="1800">
                <a:solidFill>
                  <a:srgbClr val="980000"/>
                </a:solidFill>
                <a:latin typeface="Oswald"/>
                <a:ea typeface="Oswald"/>
                <a:cs typeface="Oswald"/>
                <a:sym typeface="Oswald"/>
              </a:rPr>
              <a:t>Tailor-Make</a:t>
            </a:r>
            <a:r>
              <a:rPr lang="en" sz="1800">
                <a:solidFill>
                  <a:srgbClr val="980000"/>
                </a:solidFill>
                <a:latin typeface="Oswald"/>
                <a:ea typeface="Oswald"/>
                <a:cs typeface="Oswald"/>
                <a:sym typeface="Oswald"/>
              </a:rPr>
              <a:t> Pizza</a:t>
            </a:r>
            <a:endParaRPr sz="1800">
              <a:solidFill>
                <a:srgbClr val="980000"/>
              </a:solidFill>
              <a:latin typeface="Oswald"/>
              <a:ea typeface="Oswald"/>
              <a:cs typeface="Oswald"/>
              <a:sym typeface="Oswald"/>
            </a:endParaRPr>
          </a:p>
        </p:txBody>
      </p:sp>
      <p:pic>
        <p:nvPicPr>
          <p:cNvPr id="56" name="Google Shape;56;p13"/>
          <p:cNvPicPr preferRelativeResize="0"/>
          <p:nvPr/>
        </p:nvPicPr>
        <p:blipFill>
          <a:blip r:embed="rId3">
            <a:alphaModFix/>
          </a:blip>
          <a:stretch>
            <a:fillRect/>
          </a:stretch>
        </p:blipFill>
        <p:spPr>
          <a:xfrm>
            <a:off x="3425450" y="725900"/>
            <a:ext cx="2293150" cy="1761325"/>
          </a:xfrm>
          <a:prstGeom prst="rect">
            <a:avLst/>
          </a:prstGeom>
          <a:noFill/>
          <a:ln>
            <a:noFill/>
          </a:ln>
        </p:spPr>
      </p:pic>
      <p:sp>
        <p:nvSpPr>
          <p:cNvPr id="57" name="Google Shape;57;p13"/>
          <p:cNvSpPr txBox="1"/>
          <p:nvPr/>
        </p:nvSpPr>
        <p:spPr>
          <a:xfrm>
            <a:off x="6422600" y="3980025"/>
            <a:ext cx="2293200" cy="827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100">
                <a:solidFill>
                  <a:srgbClr val="980000"/>
                </a:solidFill>
                <a:latin typeface="Oswald"/>
                <a:ea typeface="Oswald"/>
                <a:cs typeface="Oswald"/>
                <a:sym typeface="Oswald"/>
              </a:rPr>
              <a:t>Team Sparkle:</a:t>
            </a:r>
            <a:endParaRPr sz="1100">
              <a:solidFill>
                <a:srgbClr val="980000"/>
              </a:solidFill>
              <a:latin typeface="Oswald"/>
              <a:ea typeface="Oswald"/>
              <a:cs typeface="Oswald"/>
              <a:sym typeface="Oswald"/>
            </a:endParaRPr>
          </a:p>
          <a:p>
            <a:pPr indent="0" lvl="0" marL="0" rtl="0" algn="l">
              <a:spcBef>
                <a:spcPts val="0"/>
              </a:spcBef>
              <a:spcAft>
                <a:spcPts val="0"/>
              </a:spcAft>
              <a:buNone/>
            </a:pPr>
            <a:r>
              <a:rPr lang="en" sz="1100">
                <a:solidFill>
                  <a:srgbClr val="980000"/>
                </a:solidFill>
                <a:latin typeface="Oswald"/>
                <a:ea typeface="Oswald"/>
                <a:cs typeface="Oswald"/>
                <a:sym typeface="Oswald"/>
              </a:rPr>
              <a:t>Dragos Carbunaru         Kim Hai Chin</a:t>
            </a:r>
            <a:endParaRPr sz="1100">
              <a:solidFill>
                <a:srgbClr val="980000"/>
              </a:solidFill>
              <a:latin typeface="Oswald"/>
              <a:ea typeface="Oswald"/>
              <a:cs typeface="Oswald"/>
              <a:sym typeface="Oswald"/>
            </a:endParaRPr>
          </a:p>
          <a:p>
            <a:pPr indent="0" lvl="0" marL="0" rtl="0" algn="l">
              <a:spcBef>
                <a:spcPts val="0"/>
              </a:spcBef>
              <a:spcAft>
                <a:spcPts val="0"/>
              </a:spcAft>
              <a:buNone/>
            </a:pPr>
            <a:r>
              <a:rPr lang="en" sz="1100">
                <a:solidFill>
                  <a:srgbClr val="980000"/>
                </a:solidFill>
                <a:latin typeface="Oswald"/>
                <a:ea typeface="Oswald"/>
                <a:cs typeface="Oswald"/>
                <a:sym typeface="Oswald"/>
              </a:rPr>
              <a:t>Nehar Begum-miah       Sabia Begum</a:t>
            </a:r>
            <a:endParaRPr sz="1100">
              <a:solidFill>
                <a:srgbClr val="980000"/>
              </a:solidFill>
              <a:latin typeface="Oswald"/>
              <a:ea typeface="Oswald"/>
              <a:cs typeface="Oswald"/>
              <a:sym typeface="Oswald"/>
            </a:endParaRPr>
          </a:p>
          <a:p>
            <a:pPr indent="0" lvl="0" marL="0" rtl="0" algn="l">
              <a:spcBef>
                <a:spcPts val="0"/>
              </a:spcBef>
              <a:spcAft>
                <a:spcPts val="0"/>
              </a:spcAft>
              <a:buNone/>
            </a:pPr>
            <a:r>
              <a:rPr lang="en" sz="1100">
                <a:solidFill>
                  <a:srgbClr val="980000"/>
                </a:solidFill>
                <a:latin typeface="Oswald"/>
                <a:ea typeface="Oswald"/>
                <a:cs typeface="Oswald"/>
                <a:sym typeface="Oswald"/>
              </a:rPr>
              <a:t>Yen Yen Lai</a:t>
            </a:r>
            <a:endParaRPr sz="1100">
              <a:solidFill>
                <a:srgbClr val="980000"/>
              </a:solidFill>
              <a:latin typeface="Oswald"/>
              <a:ea typeface="Oswald"/>
              <a:cs typeface="Oswald"/>
              <a:sym typeface="Oswald"/>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61" name="Shape 61"/>
        <p:cNvGrpSpPr/>
        <p:nvPr/>
      </p:nvGrpSpPr>
      <p:grpSpPr>
        <a:xfrm>
          <a:off x="0" y="0"/>
          <a:ext cx="0" cy="0"/>
          <a:chOff x="0" y="0"/>
          <a:chExt cx="0" cy="0"/>
        </a:xfrm>
      </p:grpSpPr>
      <p:pic>
        <p:nvPicPr>
          <p:cNvPr id="62" name="Google Shape;62;p14"/>
          <p:cNvPicPr preferRelativeResize="0"/>
          <p:nvPr/>
        </p:nvPicPr>
        <p:blipFill>
          <a:blip r:embed="rId3">
            <a:alphaModFix amt="24000"/>
          </a:blip>
          <a:stretch>
            <a:fillRect/>
          </a:stretch>
        </p:blipFill>
        <p:spPr>
          <a:xfrm>
            <a:off x="396900" y="1131650"/>
            <a:ext cx="8350200" cy="3507000"/>
          </a:xfrm>
          <a:prstGeom prst="rect">
            <a:avLst/>
          </a:prstGeom>
          <a:noFill/>
          <a:ln>
            <a:noFill/>
          </a:ln>
        </p:spPr>
      </p:pic>
      <p:pic>
        <p:nvPicPr>
          <p:cNvPr id="63" name="Google Shape;63;p14"/>
          <p:cNvPicPr preferRelativeResize="0"/>
          <p:nvPr/>
        </p:nvPicPr>
        <p:blipFill>
          <a:blip r:embed="rId3">
            <a:alphaModFix amt="24000"/>
          </a:blip>
          <a:stretch>
            <a:fillRect/>
          </a:stretch>
        </p:blipFill>
        <p:spPr>
          <a:xfrm>
            <a:off x="396900" y="445025"/>
            <a:ext cx="8350200" cy="572700"/>
          </a:xfrm>
          <a:prstGeom prst="rect">
            <a:avLst/>
          </a:prstGeom>
          <a:noFill/>
          <a:ln>
            <a:noFill/>
          </a:ln>
        </p:spPr>
      </p:pic>
      <p:sp>
        <p:nvSpPr>
          <p:cNvPr id="64" name="Google Shape;64;p14"/>
          <p:cNvSpPr txBox="1"/>
          <p:nvPr>
            <p:ph type="title"/>
          </p:nvPr>
        </p:nvSpPr>
        <p:spPr>
          <a:xfrm>
            <a:off x="396900" y="445025"/>
            <a:ext cx="8350200" cy="572700"/>
          </a:xfrm>
          <a:prstGeom prst="rect">
            <a:avLst/>
          </a:prstGeom>
          <a:noFill/>
          <a:ln cap="flat" cmpd="sng" w="9525">
            <a:solidFill>
              <a:srgbClr val="6AA84F"/>
            </a:solidFill>
            <a:prstDash val="solid"/>
            <a:round/>
            <a:headEnd len="sm" w="sm" type="none"/>
            <a:tailEnd len="sm" w="sm" type="none"/>
          </a:ln>
        </p:spPr>
        <p:txBody>
          <a:bodyPr anchorCtr="0" anchor="t" bIns="91425" lIns="91425" spcFirstLastPara="1" rIns="91425" wrap="square" tIns="91425">
            <a:noAutofit/>
          </a:bodyPr>
          <a:lstStyle/>
          <a:p>
            <a:pPr indent="0" lvl="0" marL="0" rtl="0" algn="ctr">
              <a:spcBef>
                <a:spcPts val="0"/>
              </a:spcBef>
              <a:spcAft>
                <a:spcPts val="0"/>
              </a:spcAft>
              <a:buNone/>
            </a:pPr>
            <a:r>
              <a:rPr b="1" lang="en">
                <a:solidFill>
                  <a:srgbClr val="38761D"/>
                </a:solidFill>
                <a:latin typeface="Oswald"/>
                <a:ea typeface="Oswald"/>
                <a:cs typeface="Oswald"/>
                <a:sym typeface="Oswald"/>
              </a:rPr>
              <a:t>Team Sparkle Proposal Business Plan</a:t>
            </a:r>
            <a:endParaRPr b="1">
              <a:solidFill>
                <a:srgbClr val="38761D"/>
              </a:solidFill>
              <a:latin typeface="Oswald"/>
              <a:ea typeface="Oswald"/>
              <a:cs typeface="Oswald"/>
              <a:sym typeface="Oswald"/>
            </a:endParaRPr>
          </a:p>
        </p:txBody>
      </p:sp>
      <p:sp>
        <p:nvSpPr>
          <p:cNvPr id="65" name="Google Shape;65;p14"/>
          <p:cNvSpPr txBox="1"/>
          <p:nvPr>
            <p:ph idx="1" type="body"/>
          </p:nvPr>
        </p:nvSpPr>
        <p:spPr>
          <a:xfrm>
            <a:off x="396900" y="1131650"/>
            <a:ext cx="8350200" cy="3507000"/>
          </a:xfrm>
          <a:prstGeom prst="rect">
            <a:avLst/>
          </a:prstGeom>
          <a:noFill/>
          <a:ln cap="flat" cmpd="sng" w="9525">
            <a:solidFill>
              <a:srgbClr val="6AA84F"/>
            </a:solidFill>
            <a:prstDash val="solid"/>
            <a:round/>
            <a:headEnd len="sm" w="sm" type="none"/>
            <a:tailEnd len="sm" w="sm" type="none"/>
          </a:ln>
        </p:spPr>
        <p:txBody>
          <a:bodyPr anchorCtr="0" anchor="t" bIns="91425" lIns="91425" spcFirstLastPara="1" rIns="91425" wrap="square" tIns="91425">
            <a:noAutofit/>
          </a:bodyPr>
          <a:lstStyle/>
          <a:p>
            <a:pPr indent="0" lvl="0" marL="45720" marR="45720" rtl="0" algn="l">
              <a:lnSpc>
                <a:spcPct val="100000"/>
              </a:lnSpc>
              <a:spcBef>
                <a:spcPts val="0"/>
              </a:spcBef>
              <a:spcAft>
                <a:spcPts val="0"/>
              </a:spcAft>
              <a:buNone/>
            </a:pPr>
            <a:r>
              <a:rPr lang="en" sz="1400">
                <a:solidFill>
                  <a:srgbClr val="000000"/>
                </a:solidFill>
              </a:rPr>
              <a:t>Homemade Food - This original business idea came from Dragos. Making fresh traditional homemade food from scratch at a local kitchen or small factory, video it, then promote it online to generate orders and deliver the food to customer. This business relies on online ordering and developing the ordering app, which required good understanding of using the app. We rejected this idea based on our lack of knowledge in this area, which </a:t>
            </a:r>
            <a:r>
              <a:rPr lang="en" sz="1400">
                <a:solidFill>
                  <a:srgbClr val="000000"/>
                </a:solidFill>
              </a:rPr>
              <a:t>also required customers to pre-order the food 3-4 hours ahead, when most people make last minute decisions.</a:t>
            </a:r>
            <a:endParaRPr sz="1400">
              <a:solidFill>
                <a:srgbClr val="000000"/>
              </a:solidFill>
            </a:endParaRPr>
          </a:p>
          <a:p>
            <a:pPr indent="0" lvl="0" marL="45720" marR="45720" rtl="0" algn="l">
              <a:lnSpc>
                <a:spcPct val="100000"/>
              </a:lnSpc>
              <a:spcBef>
                <a:spcPts val="1600"/>
              </a:spcBef>
              <a:spcAft>
                <a:spcPts val="1600"/>
              </a:spcAft>
              <a:buNone/>
            </a:pPr>
            <a:r>
              <a:rPr lang="en" sz="1400">
                <a:solidFill>
                  <a:srgbClr val="000000"/>
                </a:solidFill>
              </a:rPr>
              <a:t>Oh-La-La House - Kim’s idea was starting the business from a small takeaway shop. A chef would make speciality sauces to serve on top of popular foods. Testing and research which sauces were needed to see which sauces were most popular, which were developed into an in-house speciality sauce for a mobile food van to sell at busy locations. As this idea involved 4 different stages to expand the business, we wouldn’t be able to complete the Final Presentation in time if we selected this</a:t>
            </a:r>
            <a:r>
              <a:rPr lang="en" sz="1400">
                <a:solidFill>
                  <a:srgbClr val="000000"/>
                </a:solidFill>
              </a:rPr>
              <a:t>.</a:t>
            </a:r>
            <a:endParaRPr sz="1400">
              <a:solidFill>
                <a:srgbClr val="000000"/>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69" name="Shape 69"/>
        <p:cNvGrpSpPr/>
        <p:nvPr/>
      </p:nvGrpSpPr>
      <p:grpSpPr>
        <a:xfrm>
          <a:off x="0" y="0"/>
          <a:ext cx="0" cy="0"/>
          <a:chOff x="0" y="0"/>
          <a:chExt cx="0" cy="0"/>
        </a:xfrm>
      </p:grpSpPr>
      <p:pic>
        <p:nvPicPr>
          <p:cNvPr id="70" name="Google Shape;70;p15"/>
          <p:cNvPicPr preferRelativeResize="0"/>
          <p:nvPr/>
        </p:nvPicPr>
        <p:blipFill>
          <a:blip r:embed="rId3">
            <a:alphaModFix amt="24000"/>
          </a:blip>
          <a:stretch>
            <a:fillRect/>
          </a:stretch>
        </p:blipFill>
        <p:spPr>
          <a:xfrm>
            <a:off x="311700" y="577200"/>
            <a:ext cx="8520600" cy="4068000"/>
          </a:xfrm>
          <a:prstGeom prst="rect">
            <a:avLst/>
          </a:prstGeom>
          <a:noFill/>
          <a:ln>
            <a:noFill/>
          </a:ln>
        </p:spPr>
      </p:pic>
      <p:sp>
        <p:nvSpPr>
          <p:cNvPr id="71" name="Google Shape;71;p15"/>
          <p:cNvSpPr txBox="1"/>
          <p:nvPr>
            <p:ph idx="1" type="body"/>
          </p:nvPr>
        </p:nvSpPr>
        <p:spPr>
          <a:xfrm>
            <a:off x="311700" y="577200"/>
            <a:ext cx="8520600" cy="4068000"/>
          </a:xfrm>
          <a:prstGeom prst="rect">
            <a:avLst/>
          </a:prstGeom>
          <a:noFill/>
          <a:ln cap="flat" cmpd="sng" w="9525">
            <a:solidFill>
              <a:srgbClr val="6AA84F"/>
            </a:solidFill>
            <a:prstDash val="solid"/>
            <a:round/>
            <a:headEnd len="sm" w="sm" type="none"/>
            <a:tailEnd len="sm" w="sm" type="none"/>
          </a:ln>
        </p:spPr>
        <p:txBody>
          <a:bodyPr anchorCtr="0" anchor="t" bIns="91425" lIns="91425" spcFirstLastPara="1" rIns="91425" wrap="square" tIns="91425">
            <a:noAutofit/>
          </a:bodyPr>
          <a:lstStyle/>
          <a:p>
            <a:pPr indent="0" lvl="0" marL="45720" marR="45720" rtl="0" algn="l">
              <a:lnSpc>
                <a:spcPct val="100000"/>
              </a:lnSpc>
              <a:spcBef>
                <a:spcPts val="0"/>
              </a:spcBef>
              <a:spcAft>
                <a:spcPts val="0"/>
              </a:spcAft>
              <a:buNone/>
            </a:pPr>
            <a:r>
              <a:rPr lang="en" sz="1400">
                <a:solidFill>
                  <a:srgbClr val="000000"/>
                </a:solidFill>
              </a:rPr>
              <a:t>Sweet Sensation - This business idea was from Nehar and Sabia. By renting a small bakery business based at city centre to sell cakes and cupcakes to the public and charity events, plus order online. It was a very well written proposal, but due to stiff cake market competition, pricing and profit margin conflict, we have to reject this proposal.</a:t>
            </a:r>
            <a:endParaRPr sz="1400">
              <a:solidFill>
                <a:srgbClr val="000000"/>
              </a:solidFill>
            </a:endParaRPr>
          </a:p>
          <a:p>
            <a:pPr indent="0" lvl="0" marL="45720" marR="45720" rtl="0" algn="l">
              <a:lnSpc>
                <a:spcPct val="100000"/>
              </a:lnSpc>
              <a:spcBef>
                <a:spcPts val="1600"/>
              </a:spcBef>
              <a:spcAft>
                <a:spcPts val="0"/>
              </a:spcAft>
              <a:buClr>
                <a:srgbClr val="000000"/>
              </a:buClr>
              <a:buSzPts val="1100"/>
              <a:buFont typeface="Arial"/>
              <a:buNone/>
            </a:pPr>
            <a:r>
              <a:rPr lang="en" sz="1400">
                <a:solidFill>
                  <a:srgbClr val="000000"/>
                </a:solidFill>
              </a:rPr>
              <a:t>Grab a Pizza! Café - Yen’s idea was from her Italy trip, she spotted a </a:t>
            </a:r>
            <a:r>
              <a:rPr lang="en" sz="1400">
                <a:solidFill>
                  <a:schemeClr val="dk1"/>
                </a:solidFill>
              </a:rPr>
              <a:t>square </a:t>
            </a:r>
            <a:r>
              <a:rPr lang="en" sz="1400">
                <a:solidFill>
                  <a:srgbClr val="000000"/>
                </a:solidFill>
              </a:rPr>
              <a:t>pizza slice shop </a:t>
            </a:r>
            <a:r>
              <a:rPr lang="en" sz="1400">
                <a:solidFill>
                  <a:schemeClr val="dk1"/>
                </a:solidFill>
              </a:rPr>
              <a:t>which never seen in Swansea before</a:t>
            </a:r>
            <a:r>
              <a:rPr lang="en" sz="1400">
                <a:solidFill>
                  <a:srgbClr val="000000"/>
                </a:solidFill>
              </a:rPr>
              <a:t>. So, a fast food style cafe </a:t>
            </a:r>
            <a:r>
              <a:rPr lang="en" sz="1400">
                <a:solidFill>
                  <a:schemeClr val="dk1"/>
                </a:solidFill>
              </a:rPr>
              <a:t>just right to target on students, office workers and local residents.</a:t>
            </a:r>
            <a:r>
              <a:rPr lang="en" sz="1400">
                <a:solidFill>
                  <a:srgbClr val="000000"/>
                </a:solidFill>
              </a:rPr>
              <a:t> With the square base and toppings freshly prepared in the kitchen daily. Plus coffee or drinks to sit-in for quick bites during lunch breaks, before movies or snack for school runs.</a:t>
            </a:r>
            <a:endParaRPr sz="1400">
              <a:solidFill>
                <a:srgbClr val="000000"/>
              </a:solidFill>
            </a:endParaRPr>
          </a:p>
          <a:p>
            <a:pPr indent="0" lvl="0" marL="45720" marR="45720" rtl="0" algn="l">
              <a:lnSpc>
                <a:spcPct val="100000"/>
              </a:lnSpc>
              <a:spcBef>
                <a:spcPts val="1600"/>
              </a:spcBef>
              <a:spcAft>
                <a:spcPts val="1600"/>
              </a:spcAft>
              <a:buClr>
                <a:schemeClr val="dk1"/>
              </a:buClr>
              <a:buSzPts val="1100"/>
              <a:buFont typeface="Arial"/>
              <a:buNone/>
            </a:pPr>
            <a:r>
              <a:rPr lang="en" sz="1400">
                <a:solidFill>
                  <a:srgbClr val="000000"/>
                </a:solidFill>
              </a:rPr>
              <a:t>After discussion the team all agreed to use my idea to write up our Proposal Business Plan for this project. Sabia knows about food preparation, therefore she will prepare Physical Resources. Nehar would like to try on Human Resources to learn more on this part. Kim’s current takeaway shop responsibility suitable to undertake Marketing section. Dragos is good with digital skills, therefore he is helping me to prepare this slideshow and Financial Resources.</a:t>
            </a:r>
            <a:endParaRPr sz="1400">
              <a:solidFill>
                <a:srgbClr val="000000"/>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75" name="Shape 75"/>
        <p:cNvGrpSpPr/>
        <p:nvPr/>
      </p:nvGrpSpPr>
      <p:grpSpPr>
        <a:xfrm>
          <a:off x="0" y="0"/>
          <a:ext cx="0" cy="0"/>
          <a:chOff x="0" y="0"/>
          <a:chExt cx="0" cy="0"/>
        </a:xfrm>
      </p:grpSpPr>
      <p:pic>
        <p:nvPicPr>
          <p:cNvPr id="76" name="Google Shape;76;p16"/>
          <p:cNvPicPr preferRelativeResize="0"/>
          <p:nvPr/>
        </p:nvPicPr>
        <p:blipFill>
          <a:blip r:embed="rId3">
            <a:alphaModFix amt="24000"/>
          </a:blip>
          <a:stretch>
            <a:fillRect/>
          </a:stretch>
        </p:blipFill>
        <p:spPr>
          <a:xfrm>
            <a:off x="311700" y="492650"/>
            <a:ext cx="8520600" cy="572700"/>
          </a:xfrm>
          <a:prstGeom prst="rect">
            <a:avLst/>
          </a:prstGeom>
          <a:noFill/>
          <a:ln>
            <a:noFill/>
          </a:ln>
        </p:spPr>
      </p:pic>
      <p:pic>
        <p:nvPicPr>
          <p:cNvPr id="77" name="Google Shape;77;p16"/>
          <p:cNvPicPr preferRelativeResize="0"/>
          <p:nvPr/>
        </p:nvPicPr>
        <p:blipFill>
          <a:blip r:embed="rId3">
            <a:alphaModFix amt="24000"/>
          </a:blip>
          <a:stretch>
            <a:fillRect/>
          </a:stretch>
        </p:blipFill>
        <p:spPr>
          <a:xfrm>
            <a:off x="311700" y="1152475"/>
            <a:ext cx="8520600" cy="3416400"/>
          </a:xfrm>
          <a:prstGeom prst="rect">
            <a:avLst/>
          </a:prstGeom>
          <a:noFill/>
          <a:ln>
            <a:noFill/>
          </a:ln>
        </p:spPr>
      </p:pic>
      <p:sp>
        <p:nvSpPr>
          <p:cNvPr id="78" name="Google Shape;78;p16"/>
          <p:cNvSpPr txBox="1"/>
          <p:nvPr>
            <p:ph type="title"/>
          </p:nvPr>
        </p:nvSpPr>
        <p:spPr>
          <a:xfrm>
            <a:off x="311700" y="492650"/>
            <a:ext cx="8520600" cy="572700"/>
          </a:xfrm>
          <a:prstGeom prst="rect">
            <a:avLst/>
          </a:prstGeom>
          <a:noFill/>
          <a:ln cap="flat" cmpd="sng" w="9525">
            <a:solidFill>
              <a:srgbClr val="6AA84F"/>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Clr>
                <a:schemeClr val="dk1"/>
              </a:buClr>
              <a:buSzPts val="1100"/>
              <a:buFont typeface="Arial"/>
              <a:buNone/>
            </a:pPr>
            <a:r>
              <a:rPr lang="en" sz="3000">
                <a:solidFill>
                  <a:srgbClr val="6AA84F"/>
                </a:solidFill>
                <a:latin typeface="Lobster"/>
                <a:ea typeface="Lobster"/>
                <a:cs typeface="Lobster"/>
                <a:sym typeface="Lobster"/>
              </a:rPr>
              <a:t>Grab</a:t>
            </a:r>
            <a:r>
              <a:rPr lang="en" sz="3000">
                <a:latin typeface="Lobster"/>
                <a:ea typeface="Lobster"/>
                <a:cs typeface="Lobster"/>
                <a:sym typeface="Lobster"/>
              </a:rPr>
              <a:t> </a:t>
            </a:r>
            <a:r>
              <a:rPr lang="en" sz="3000">
                <a:solidFill>
                  <a:srgbClr val="4A86E8"/>
                </a:solidFill>
                <a:latin typeface="Lobster"/>
                <a:ea typeface="Lobster"/>
                <a:cs typeface="Lobster"/>
                <a:sym typeface="Lobster"/>
              </a:rPr>
              <a:t>a</a:t>
            </a:r>
            <a:r>
              <a:rPr lang="en" sz="3000">
                <a:latin typeface="Lobster"/>
                <a:ea typeface="Lobster"/>
                <a:cs typeface="Lobster"/>
                <a:sym typeface="Lobster"/>
              </a:rPr>
              <a:t> </a:t>
            </a:r>
            <a:r>
              <a:rPr lang="en" sz="3000">
                <a:solidFill>
                  <a:srgbClr val="FF0000"/>
                </a:solidFill>
                <a:latin typeface="Lobster"/>
                <a:ea typeface="Lobster"/>
                <a:cs typeface="Lobster"/>
                <a:sym typeface="Lobster"/>
              </a:rPr>
              <a:t>Pizza!</a:t>
            </a:r>
            <a:r>
              <a:rPr lang="en" sz="3000">
                <a:latin typeface="Lobster"/>
                <a:ea typeface="Lobster"/>
                <a:cs typeface="Lobster"/>
                <a:sym typeface="Lobster"/>
              </a:rPr>
              <a:t> </a:t>
            </a:r>
            <a:r>
              <a:rPr lang="en" sz="3000">
                <a:solidFill>
                  <a:srgbClr val="6AA84F"/>
                </a:solidFill>
                <a:latin typeface="Lobster"/>
                <a:ea typeface="Lobster"/>
                <a:cs typeface="Lobster"/>
                <a:sym typeface="Lobster"/>
              </a:rPr>
              <a:t>Café</a:t>
            </a:r>
            <a:endParaRPr sz="3000"/>
          </a:p>
        </p:txBody>
      </p:sp>
      <p:sp>
        <p:nvSpPr>
          <p:cNvPr id="79" name="Google Shape;79;p16"/>
          <p:cNvSpPr txBox="1"/>
          <p:nvPr>
            <p:ph idx="1" type="body"/>
          </p:nvPr>
        </p:nvSpPr>
        <p:spPr>
          <a:xfrm>
            <a:off x="311700" y="1152475"/>
            <a:ext cx="8520600" cy="3416400"/>
          </a:xfrm>
          <a:prstGeom prst="rect">
            <a:avLst/>
          </a:prstGeom>
          <a:noFill/>
          <a:ln cap="flat" cmpd="sng" w="9525">
            <a:solidFill>
              <a:srgbClr val="6AA84F"/>
            </a:solidFill>
            <a:prstDash val="solid"/>
            <a:round/>
            <a:headEnd len="sm" w="sm" type="none"/>
            <a:tailEnd len="sm" w="sm" type="none"/>
          </a:ln>
        </p:spPr>
        <p:txBody>
          <a:bodyPr anchorCtr="0" anchor="t" bIns="91425" lIns="91425" spcFirstLastPara="1" rIns="91425" wrap="square" tIns="91425">
            <a:noAutofit/>
          </a:bodyPr>
          <a:lstStyle/>
          <a:p>
            <a:pPr indent="0" lvl="0" marL="45720" marR="45720" rtl="0" algn="l">
              <a:lnSpc>
                <a:spcPct val="100000"/>
              </a:lnSpc>
              <a:spcBef>
                <a:spcPts val="0"/>
              </a:spcBef>
              <a:spcAft>
                <a:spcPts val="0"/>
              </a:spcAft>
              <a:buClr>
                <a:schemeClr val="dk1"/>
              </a:buClr>
              <a:buSzPts val="1100"/>
              <a:buFont typeface="Arial"/>
              <a:buNone/>
            </a:pPr>
            <a:r>
              <a:rPr b="1" lang="en" sz="1400">
                <a:solidFill>
                  <a:srgbClr val="000000"/>
                </a:solidFill>
              </a:rPr>
              <a:t>Business Owner/s</a:t>
            </a:r>
            <a:r>
              <a:rPr lang="en" sz="1400">
                <a:solidFill>
                  <a:srgbClr val="000000"/>
                </a:solidFill>
              </a:rPr>
              <a:t> :   1st owner – Yen Yen, also manage the café.</a:t>
            </a:r>
            <a:endParaRPr sz="1400">
              <a:solidFill>
                <a:srgbClr val="000000"/>
              </a:solidFill>
            </a:endParaRPr>
          </a:p>
          <a:p>
            <a:pPr indent="0" lvl="0" marL="45720" marR="45720" rtl="0" algn="l">
              <a:lnSpc>
                <a:spcPct val="100000"/>
              </a:lnSpc>
              <a:spcBef>
                <a:spcPts val="0"/>
              </a:spcBef>
              <a:spcAft>
                <a:spcPts val="0"/>
              </a:spcAft>
              <a:buNone/>
            </a:pPr>
            <a:r>
              <a:rPr lang="en" sz="1400">
                <a:solidFill>
                  <a:srgbClr val="000000"/>
                </a:solidFill>
              </a:rPr>
              <a:t>                                     2nd owner – Sabia, trained as Pizza chef.</a:t>
            </a:r>
            <a:endParaRPr sz="1400">
              <a:solidFill>
                <a:srgbClr val="000000"/>
              </a:solidFill>
            </a:endParaRPr>
          </a:p>
          <a:p>
            <a:pPr indent="0" lvl="0" marL="45720" marR="45720" rtl="0" algn="l">
              <a:lnSpc>
                <a:spcPct val="100000"/>
              </a:lnSpc>
              <a:spcBef>
                <a:spcPts val="0"/>
              </a:spcBef>
              <a:spcAft>
                <a:spcPts val="0"/>
              </a:spcAft>
              <a:buNone/>
            </a:pPr>
            <a:r>
              <a:rPr lang="en" sz="1400">
                <a:solidFill>
                  <a:schemeClr val="dk1"/>
                </a:solidFill>
              </a:rPr>
              <a:t>                                     3rd </a:t>
            </a:r>
            <a:r>
              <a:rPr lang="en" sz="1400">
                <a:solidFill>
                  <a:schemeClr val="dk1"/>
                </a:solidFill>
              </a:rPr>
              <a:t>owner -  Kim, sleeping partner and delivery.</a:t>
            </a:r>
            <a:endParaRPr sz="1400">
              <a:solidFill>
                <a:schemeClr val="dk1"/>
              </a:solidFill>
            </a:endParaRPr>
          </a:p>
          <a:p>
            <a:pPr indent="0" lvl="0" marL="45720" marR="45720" rtl="0" algn="l">
              <a:lnSpc>
                <a:spcPct val="100000"/>
              </a:lnSpc>
              <a:spcBef>
                <a:spcPts val="0"/>
              </a:spcBef>
              <a:spcAft>
                <a:spcPts val="0"/>
              </a:spcAft>
              <a:buNone/>
            </a:pPr>
            <a:r>
              <a:t/>
            </a:r>
            <a:endParaRPr sz="1400">
              <a:solidFill>
                <a:schemeClr val="dk1"/>
              </a:solidFill>
            </a:endParaRPr>
          </a:p>
          <a:p>
            <a:pPr indent="0" lvl="0" marL="45720" marR="45720" rtl="0" algn="l">
              <a:lnSpc>
                <a:spcPct val="100000"/>
              </a:lnSpc>
              <a:spcBef>
                <a:spcPts val="0"/>
              </a:spcBef>
              <a:spcAft>
                <a:spcPts val="0"/>
              </a:spcAft>
              <a:buNone/>
            </a:pPr>
            <a:r>
              <a:rPr lang="en" sz="1400">
                <a:solidFill>
                  <a:srgbClr val="000000"/>
                </a:solidFill>
              </a:rPr>
              <a:t>Why do we have 3 owner for this business? Because we can benefit from shared resources and shared expertise of the co-partners.</a:t>
            </a:r>
            <a:endParaRPr sz="1400">
              <a:solidFill>
                <a:srgbClr val="000000"/>
              </a:solidFill>
            </a:endParaRPr>
          </a:p>
          <a:p>
            <a:pPr indent="0" lvl="0" marL="45720" marR="45720" rtl="0" algn="l">
              <a:lnSpc>
                <a:spcPct val="100000"/>
              </a:lnSpc>
              <a:spcBef>
                <a:spcPts val="1600"/>
              </a:spcBef>
              <a:spcAft>
                <a:spcPts val="0"/>
              </a:spcAft>
              <a:buNone/>
            </a:pPr>
            <a:r>
              <a:rPr lang="en" sz="1400">
                <a:solidFill>
                  <a:srgbClr val="000000"/>
                </a:solidFill>
              </a:rPr>
              <a:t>Mission statement: Quick Pick and Mix Pizza to go or eat in. 20 different tasty toppings to choose from, or we can customize to your taste!</a:t>
            </a:r>
            <a:endParaRPr sz="1400">
              <a:solidFill>
                <a:srgbClr val="000000"/>
              </a:solidFill>
            </a:endParaRPr>
          </a:p>
          <a:p>
            <a:pPr indent="0" lvl="0" marL="45720" marR="45720" rtl="0" algn="l">
              <a:lnSpc>
                <a:spcPct val="100000"/>
              </a:lnSpc>
              <a:spcBef>
                <a:spcPts val="1600"/>
              </a:spcBef>
              <a:spcAft>
                <a:spcPts val="0"/>
              </a:spcAft>
              <a:buNone/>
            </a:pPr>
            <a:r>
              <a:rPr lang="en" sz="1400">
                <a:solidFill>
                  <a:srgbClr val="000000"/>
                </a:solidFill>
              </a:rPr>
              <a:t>We aim to sell freshly made pizza by slice at a fast food style café in city centre location. Targeted customer are students, office workers, and local residents. This is a first square size pizza caf</a:t>
            </a:r>
            <a:r>
              <a:rPr lang="en" sz="1400">
                <a:solidFill>
                  <a:schemeClr val="dk1"/>
                </a:solidFill>
              </a:rPr>
              <a:t>é</a:t>
            </a:r>
            <a:r>
              <a:rPr lang="en" sz="1400">
                <a:solidFill>
                  <a:srgbClr val="000000"/>
                </a:solidFill>
              </a:rPr>
              <a:t> in Swansea therefore unique and the healthy toppings will attract health concern eater.</a:t>
            </a:r>
            <a:endParaRPr sz="1400">
              <a:solidFill>
                <a:srgbClr val="000000"/>
              </a:solidFill>
            </a:endParaRPr>
          </a:p>
          <a:p>
            <a:pPr indent="0" lvl="0" marL="0" rtl="0" algn="l">
              <a:spcBef>
                <a:spcPts val="1600"/>
              </a:spcBef>
              <a:spcAft>
                <a:spcPts val="1600"/>
              </a:spcAft>
              <a:buNone/>
            </a:pPr>
            <a:r>
              <a:t/>
            </a:r>
            <a:endParaRPr sz="1400">
              <a:solidFill>
                <a:srgbClr val="000000"/>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3" name="Shape 83"/>
        <p:cNvGrpSpPr/>
        <p:nvPr/>
      </p:nvGrpSpPr>
      <p:grpSpPr>
        <a:xfrm>
          <a:off x="0" y="0"/>
          <a:ext cx="0" cy="0"/>
          <a:chOff x="0" y="0"/>
          <a:chExt cx="0" cy="0"/>
        </a:xfrm>
      </p:grpSpPr>
      <p:pic>
        <p:nvPicPr>
          <p:cNvPr id="84" name="Google Shape;84;p17"/>
          <p:cNvPicPr preferRelativeResize="0"/>
          <p:nvPr/>
        </p:nvPicPr>
        <p:blipFill>
          <a:blip r:embed="rId3">
            <a:alphaModFix amt="24000"/>
          </a:blip>
          <a:stretch>
            <a:fillRect/>
          </a:stretch>
        </p:blipFill>
        <p:spPr>
          <a:xfrm>
            <a:off x="311700" y="532850"/>
            <a:ext cx="8520600" cy="4123800"/>
          </a:xfrm>
          <a:prstGeom prst="rect">
            <a:avLst/>
          </a:prstGeom>
          <a:noFill/>
          <a:ln>
            <a:noFill/>
          </a:ln>
        </p:spPr>
      </p:pic>
      <p:sp>
        <p:nvSpPr>
          <p:cNvPr id="85" name="Google Shape;85;p17"/>
          <p:cNvSpPr txBox="1"/>
          <p:nvPr>
            <p:ph idx="1" type="body"/>
          </p:nvPr>
        </p:nvSpPr>
        <p:spPr>
          <a:xfrm>
            <a:off x="311700" y="532850"/>
            <a:ext cx="8520600" cy="4123800"/>
          </a:xfrm>
          <a:prstGeom prst="rect">
            <a:avLst/>
          </a:prstGeom>
          <a:noFill/>
          <a:ln cap="flat" cmpd="sng" w="9525">
            <a:solidFill>
              <a:srgbClr val="6AA84F"/>
            </a:solidFill>
            <a:prstDash val="solid"/>
            <a:round/>
            <a:headEnd len="sm" w="sm" type="none"/>
            <a:tailEnd len="sm" w="sm" type="none"/>
          </a:ln>
        </p:spPr>
        <p:txBody>
          <a:bodyPr anchorCtr="0" anchor="t" bIns="91425" lIns="91425" spcFirstLastPara="1" rIns="91425" wrap="square" tIns="91425">
            <a:noAutofit/>
          </a:bodyPr>
          <a:lstStyle/>
          <a:p>
            <a:pPr indent="0" lvl="0" marL="45720" marR="45720" rtl="0" algn="l">
              <a:lnSpc>
                <a:spcPct val="100000"/>
              </a:lnSpc>
              <a:spcBef>
                <a:spcPts val="0"/>
              </a:spcBef>
              <a:spcAft>
                <a:spcPts val="0"/>
              </a:spcAft>
              <a:buClr>
                <a:schemeClr val="dk1"/>
              </a:buClr>
              <a:buSzPts val="1100"/>
              <a:buFont typeface="Arial"/>
              <a:buNone/>
            </a:pPr>
            <a:r>
              <a:rPr lang="en" sz="1400">
                <a:solidFill>
                  <a:schemeClr val="dk1"/>
                </a:solidFill>
              </a:rPr>
              <a:t>From Wallace research on the UK Pizza Market – Facts and Statistics, the pizza total market value is £3,285 million. In Pizza Restaurant Market Facts (Appendix 1) show that while chains continue to dominate the market, independent businesses are growing. (Wallace, 2018) Clearly our first square pizza shop in Swansea will capture a share in this market and make consumers switch from delivery to our café.</a:t>
            </a:r>
            <a:endParaRPr sz="1400">
              <a:solidFill>
                <a:schemeClr val="dk1"/>
              </a:solidFill>
            </a:endParaRPr>
          </a:p>
          <a:p>
            <a:pPr indent="0" lvl="0" marL="45720" marR="45720" rtl="0" algn="l">
              <a:lnSpc>
                <a:spcPct val="100000"/>
              </a:lnSpc>
              <a:spcBef>
                <a:spcPts val="1600"/>
              </a:spcBef>
              <a:spcAft>
                <a:spcPts val="0"/>
              </a:spcAft>
              <a:buClr>
                <a:schemeClr val="dk1"/>
              </a:buClr>
              <a:buSzPts val="1100"/>
              <a:buFont typeface="Arial"/>
              <a:buNone/>
            </a:pPr>
            <a:r>
              <a:rPr lang="en" sz="1400">
                <a:solidFill>
                  <a:schemeClr val="dk1"/>
                </a:solidFill>
              </a:rPr>
              <a:t>Selling pizza by the slice and a drink (coffee, tea, soft drinks) enables café to increased profits, because the slice format allows for quick lunchtime service compared to customers having to order and wait for a whole pizza that is prepared from scratch. </a:t>
            </a:r>
            <a:endParaRPr sz="1400">
              <a:solidFill>
                <a:schemeClr val="dk1"/>
              </a:solidFill>
            </a:endParaRPr>
          </a:p>
          <a:p>
            <a:pPr indent="0" lvl="0" marL="45720" marR="45720" rtl="0" algn="l">
              <a:lnSpc>
                <a:spcPct val="100000"/>
              </a:lnSpc>
              <a:spcBef>
                <a:spcPts val="1600"/>
              </a:spcBef>
              <a:spcAft>
                <a:spcPts val="0"/>
              </a:spcAft>
              <a:buClr>
                <a:schemeClr val="dk1"/>
              </a:buClr>
              <a:buSzPts val="1100"/>
              <a:buFont typeface="Arial"/>
              <a:buNone/>
            </a:pPr>
            <a:r>
              <a:rPr lang="en" sz="1400">
                <a:solidFill>
                  <a:schemeClr val="dk1"/>
                </a:solidFill>
              </a:rPr>
              <a:t>There is a gap between online delivery pizza and dine-in family pizza restaurant market. A quick eating market, a fast food style place provides quick grab a slice for lunch/snack or eat solo on the go. There is no similar business in Swansea, so this is a very good start and selling point for us. Plus, pizza is low cost to produce, if we get the pricing right, profit margins can achieve 80% on top of cost.</a:t>
            </a:r>
            <a:endParaRPr sz="1400">
              <a:solidFill>
                <a:schemeClr val="dk1"/>
              </a:solidFill>
            </a:endParaRPr>
          </a:p>
          <a:p>
            <a:pPr indent="0" lvl="0" marL="45720" marR="45720" rtl="0" algn="l">
              <a:lnSpc>
                <a:spcPct val="100000"/>
              </a:lnSpc>
              <a:spcBef>
                <a:spcPts val="1600"/>
              </a:spcBef>
              <a:spcAft>
                <a:spcPts val="1600"/>
              </a:spcAft>
              <a:buClr>
                <a:schemeClr val="dk1"/>
              </a:buClr>
              <a:buSzPts val="1100"/>
              <a:buFont typeface="Arial"/>
              <a:buNone/>
            </a:pPr>
            <a:r>
              <a:t/>
            </a:r>
            <a:endParaRPr sz="1400">
              <a:solidFill>
                <a:schemeClr val="dk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9" name="Shape 89"/>
        <p:cNvGrpSpPr/>
        <p:nvPr/>
      </p:nvGrpSpPr>
      <p:grpSpPr>
        <a:xfrm>
          <a:off x="0" y="0"/>
          <a:ext cx="0" cy="0"/>
          <a:chOff x="0" y="0"/>
          <a:chExt cx="0" cy="0"/>
        </a:xfrm>
      </p:grpSpPr>
      <p:pic>
        <p:nvPicPr>
          <p:cNvPr id="90" name="Google Shape;90;p18"/>
          <p:cNvPicPr preferRelativeResize="0"/>
          <p:nvPr/>
        </p:nvPicPr>
        <p:blipFill>
          <a:blip r:embed="rId3">
            <a:alphaModFix amt="24000"/>
          </a:blip>
          <a:stretch>
            <a:fillRect/>
          </a:stretch>
        </p:blipFill>
        <p:spPr>
          <a:xfrm>
            <a:off x="311700" y="445025"/>
            <a:ext cx="8520600" cy="572700"/>
          </a:xfrm>
          <a:prstGeom prst="rect">
            <a:avLst/>
          </a:prstGeom>
          <a:noFill/>
          <a:ln>
            <a:noFill/>
          </a:ln>
        </p:spPr>
      </p:pic>
      <p:pic>
        <p:nvPicPr>
          <p:cNvPr id="91" name="Google Shape;91;p18"/>
          <p:cNvPicPr preferRelativeResize="0"/>
          <p:nvPr/>
        </p:nvPicPr>
        <p:blipFill>
          <a:blip r:embed="rId3">
            <a:alphaModFix amt="24000"/>
          </a:blip>
          <a:stretch>
            <a:fillRect/>
          </a:stretch>
        </p:blipFill>
        <p:spPr>
          <a:xfrm>
            <a:off x="311700" y="1152475"/>
            <a:ext cx="8520600" cy="3416400"/>
          </a:xfrm>
          <a:prstGeom prst="rect">
            <a:avLst/>
          </a:prstGeom>
          <a:noFill/>
          <a:ln>
            <a:noFill/>
          </a:ln>
        </p:spPr>
      </p:pic>
      <p:sp>
        <p:nvSpPr>
          <p:cNvPr id="92" name="Google Shape;92;p18"/>
          <p:cNvSpPr txBox="1"/>
          <p:nvPr>
            <p:ph type="title"/>
          </p:nvPr>
        </p:nvSpPr>
        <p:spPr>
          <a:xfrm>
            <a:off x="311700" y="445025"/>
            <a:ext cx="8520600" cy="572700"/>
          </a:xfrm>
          <a:prstGeom prst="rect">
            <a:avLst/>
          </a:prstGeom>
          <a:noFill/>
          <a:ln cap="flat" cmpd="sng" w="9525">
            <a:solidFill>
              <a:srgbClr val="6AA84F"/>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a:latin typeface="Oswald"/>
                <a:ea typeface="Oswald"/>
                <a:cs typeface="Oswald"/>
                <a:sym typeface="Oswald"/>
              </a:rPr>
              <a:t>Physical Resources</a:t>
            </a:r>
            <a:endParaRPr b="1">
              <a:latin typeface="Oswald"/>
              <a:ea typeface="Oswald"/>
              <a:cs typeface="Oswald"/>
              <a:sym typeface="Oswald"/>
            </a:endParaRPr>
          </a:p>
        </p:txBody>
      </p:sp>
      <p:sp>
        <p:nvSpPr>
          <p:cNvPr id="93" name="Google Shape;93;p18"/>
          <p:cNvSpPr txBox="1"/>
          <p:nvPr>
            <p:ph idx="1" type="body"/>
          </p:nvPr>
        </p:nvSpPr>
        <p:spPr>
          <a:xfrm>
            <a:off x="311700" y="1152475"/>
            <a:ext cx="8520600" cy="3416400"/>
          </a:xfrm>
          <a:prstGeom prst="rect">
            <a:avLst/>
          </a:prstGeom>
          <a:noFill/>
          <a:ln cap="flat" cmpd="sng" w="9525">
            <a:solidFill>
              <a:srgbClr val="6AA84F"/>
            </a:solidFill>
            <a:prstDash val="solid"/>
            <a:round/>
            <a:headEnd len="sm" w="sm" type="none"/>
            <a:tailEnd len="sm" w="sm" type="none"/>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lang="en" sz="1400">
                <a:solidFill>
                  <a:schemeClr val="dk1"/>
                </a:solidFill>
              </a:rPr>
              <a:t>We considered</a:t>
            </a:r>
            <a:r>
              <a:rPr lang="en" sz="1400">
                <a:solidFill>
                  <a:schemeClr val="dk1"/>
                </a:solidFill>
              </a:rPr>
              <a:t> renting from a current pizza shop, so that we will be benefit for having a fully working pizza kitchen, this can save time for installation and paying for a brand new expensive pizza oven. Only needed to renovate the sit-in area into a fast food style café to serve pizza with drinks.</a:t>
            </a:r>
            <a:endParaRPr sz="1400">
              <a:solidFill>
                <a:schemeClr val="dk1"/>
              </a:solidFill>
            </a:endParaRPr>
          </a:p>
          <a:p>
            <a:pPr indent="0" lvl="0" marL="0" rtl="0" algn="l">
              <a:lnSpc>
                <a:spcPct val="100000"/>
              </a:lnSpc>
              <a:spcBef>
                <a:spcPts val="0"/>
              </a:spcBef>
              <a:spcAft>
                <a:spcPts val="0"/>
              </a:spcAft>
              <a:buNone/>
            </a:pPr>
            <a:r>
              <a:t/>
            </a:r>
            <a:endParaRPr sz="1400">
              <a:solidFill>
                <a:schemeClr val="dk1"/>
              </a:solidFill>
            </a:endParaRPr>
          </a:p>
          <a:p>
            <a:pPr indent="0" lvl="0" marL="0" rtl="0" algn="l">
              <a:lnSpc>
                <a:spcPct val="100000"/>
              </a:lnSpc>
              <a:spcBef>
                <a:spcPts val="0"/>
              </a:spcBef>
              <a:spcAft>
                <a:spcPts val="0"/>
              </a:spcAft>
              <a:buNone/>
            </a:pPr>
            <a:r>
              <a:rPr lang="en" sz="1400">
                <a:solidFill>
                  <a:schemeClr val="dk1"/>
                </a:solidFill>
              </a:rPr>
              <a:t>The café will be based in the city centre close to offices and student accommodation or passing by to university, location have been selected at uplands. (Appentice 2)</a:t>
            </a:r>
            <a:endParaRPr sz="1400">
              <a:solidFill>
                <a:schemeClr val="dk1"/>
              </a:solidFill>
            </a:endParaRPr>
          </a:p>
          <a:p>
            <a:pPr indent="0" lvl="0" marL="0" rtl="0" algn="l">
              <a:lnSpc>
                <a:spcPct val="100000"/>
              </a:lnSpc>
              <a:spcBef>
                <a:spcPts val="0"/>
              </a:spcBef>
              <a:spcAft>
                <a:spcPts val="0"/>
              </a:spcAft>
              <a:buNone/>
            </a:pPr>
            <a:r>
              <a:t/>
            </a:r>
            <a:endParaRPr sz="1400">
              <a:solidFill>
                <a:schemeClr val="dk1"/>
              </a:solidFill>
            </a:endParaRPr>
          </a:p>
          <a:p>
            <a:pPr indent="0" lvl="0" marL="0" rtl="0" algn="l">
              <a:lnSpc>
                <a:spcPct val="100000"/>
              </a:lnSpc>
              <a:spcBef>
                <a:spcPts val="0"/>
              </a:spcBef>
              <a:spcAft>
                <a:spcPts val="0"/>
              </a:spcAft>
              <a:buNone/>
            </a:pPr>
            <a:r>
              <a:rPr lang="en" sz="1400">
                <a:solidFill>
                  <a:schemeClr val="dk1"/>
                </a:solidFill>
              </a:rPr>
              <a:t>As targeted customers are students and office workers, the café location we selected is ideal and have easy access links to St Helens Road, Sandfields, Walter Road ans Sketty Road.</a:t>
            </a:r>
            <a:endParaRPr sz="1400">
              <a:solidFill>
                <a:schemeClr val="dk1"/>
              </a:solidFill>
            </a:endParaRPr>
          </a:p>
          <a:p>
            <a:pPr indent="0" lvl="0" marL="0" rtl="0" algn="l">
              <a:lnSpc>
                <a:spcPct val="100000"/>
              </a:lnSpc>
              <a:spcBef>
                <a:spcPts val="0"/>
              </a:spcBef>
              <a:spcAft>
                <a:spcPts val="0"/>
              </a:spcAft>
              <a:buNone/>
            </a:pPr>
            <a:r>
              <a:t/>
            </a:r>
            <a:endParaRPr sz="1400">
              <a:solidFill>
                <a:schemeClr val="dk1"/>
              </a:solidFill>
            </a:endParaRPr>
          </a:p>
          <a:p>
            <a:pPr indent="0" lvl="0" marL="0" rtl="0" algn="l">
              <a:spcBef>
                <a:spcPts val="0"/>
              </a:spcBef>
              <a:spcAft>
                <a:spcPts val="1600"/>
              </a:spcAft>
              <a:buClr>
                <a:schemeClr val="dk1"/>
              </a:buClr>
              <a:buSzPts val="1100"/>
              <a:buFont typeface="Arial"/>
              <a:buNone/>
            </a:pPr>
            <a:r>
              <a:t/>
            </a:r>
            <a:endParaRPr b="1" sz="1200" u="sng">
              <a:solidFill>
                <a:schemeClr val="dk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7" name="Shape 97"/>
        <p:cNvGrpSpPr/>
        <p:nvPr/>
      </p:nvGrpSpPr>
      <p:grpSpPr>
        <a:xfrm>
          <a:off x="0" y="0"/>
          <a:ext cx="0" cy="0"/>
          <a:chOff x="0" y="0"/>
          <a:chExt cx="0" cy="0"/>
        </a:xfrm>
      </p:grpSpPr>
      <p:pic>
        <p:nvPicPr>
          <p:cNvPr id="98" name="Google Shape;98;p19"/>
          <p:cNvPicPr preferRelativeResize="0"/>
          <p:nvPr/>
        </p:nvPicPr>
        <p:blipFill>
          <a:blip r:embed="rId3">
            <a:alphaModFix amt="24000"/>
          </a:blip>
          <a:stretch>
            <a:fillRect/>
          </a:stretch>
        </p:blipFill>
        <p:spPr>
          <a:xfrm>
            <a:off x="255925" y="488450"/>
            <a:ext cx="8520600" cy="4123800"/>
          </a:xfrm>
          <a:prstGeom prst="rect">
            <a:avLst/>
          </a:prstGeom>
          <a:noFill/>
          <a:ln>
            <a:noFill/>
          </a:ln>
        </p:spPr>
      </p:pic>
      <p:sp>
        <p:nvSpPr>
          <p:cNvPr id="99" name="Google Shape;99;p19"/>
          <p:cNvSpPr txBox="1"/>
          <p:nvPr/>
        </p:nvSpPr>
        <p:spPr>
          <a:xfrm>
            <a:off x="271825" y="488450"/>
            <a:ext cx="8488800" cy="4123800"/>
          </a:xfrm>
          <a:prstGeom prst="rect">
            <a:avLst/>
          </a:prstGeom>
          <a:noFill/>
          <a:ln cap="flat" cmpd="sng" w="9525">
            <a:solidFill>
              <a:srgbClr val="6AA84F"/>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
              <a:t>For other equipments that we need for the caf</a:t>
            </a:r>
            <a:r>
              <a:rPr lang="en">
                <a:solidFill>
                  <a:schemeClr val="dk1"/>
                </a:solidFill>
              </a:rPr>
              <a:t>é</a:t>
            </a:r>
            <a:r>
              <a:rPr lang="en"/>
              <a:t>:</a:t>
            </a:r>
            <a:endParaRPr/>
          </a:p>
          <a:p>
            <a:pPr indent="0" lvl="0" marL="0" rtl="0" algn="l">
              <a:spcBef>
                <a:spcPts val="0"/>
              </a:spcBef>
              <a:spcAft>
                <a:spcPts val="0"/>
              </a:spcAft>
              <a:buNone/>
            </a:pPr>
            <a:r>
              <a:t/>
            </a:r>
            <a:endParaRPr/>
          </a:p>
          <a:p>
            <a:pPr indent="0" lvl="0" marL="0" rtl="0" algn="l">
              <a:spcBef>
                <a:spcPts val="0"/>
              </a:spcBef>
              <a:spcAft>
                <a:spcPts val="0"/>
              </a:spcAft>
              <a:buNone/>
            </a:pPr>
            <a:r>
              <a:rPr lang="en">
                <a:solidFill>
                  <a:schemeClr val="dk1"/>
                </a:solidFill>
              </a:rPr>
              <a:t>Food display counter = £425 (Appentice 3)</a:t>
            </a:r>
            <a:endParaRPr>
              <a:solidFill>
                <a:schemeClr val="dk1"/>
              </a:solidFill>
            </a:endParaRPr>
          </a:p>
          <a:p>
            <a:pPr indent="0" lvl="0" marL="0" rtl="0" algn="l">
              <a:spcBef>
                <a:spcPts val="0"/>
              </a:spcBef>
              <a:spcAft>
                <a:spcPts val="0"/>
              </a:spcAft>
              <a:buClr>
                <a:schemeClr val="dk1"/>
              </a:buClr>
              <a:buSzPts val="1100"/>
              <a:buFont typeface="Arial"/>
              <a:buNone/>
            </a:pPr>
            <a:r>
              <a:t/>
            </a:r>
            <a:endParaRPr>
              <a:solidFill>
                <a:schemeClr val="dk1"/>
              </a:solidFill>
            </a:endParaRPr>
          </a:p>
          <a:p>
            <a:pPr indent="0" lvl="0" marL="0" rtl="0" algn="l">
              <a:spcBef>
                <a:spcPts val="0"/>
              </a:spcBef>
              <a:spcAft>
                <a:spcPts val="0"/>
              </a:spcAft>
              <a:buNone/>
            </a:pPr>
            <a:r>
              <a:rPr lang="en"/>
              <a:t>Table &amp;</a:t>
            </a:r>
            <a:r>
              <a:rPr lang="en"/>
              <a:t> </a:t>
            </a:r>
            <a:r>
              <a:rPr lang="en"/>
              <a:t>chair set </a:t>
            </a:r>
            <a:r>
              <a:rPr lang="en"/>
              <a:t>= £188.00 for four people seating. We will need another 5 sets of them, which total price will be £940 (Appentice 4)</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Small re-heat oven next to display counter =</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Estimate renovation cost for sit-in area = from £1,500 to maximum £2,000.</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3" name="Shape 103"/>
        <p:cNvGrpSpPr/>
        <p:nvPr/>
      </p:nvGrpSpPr>
      <p:grpSpPr>
        <a:xfrm>
          <a:off x="0" y="0"/>
          <a:ext cx="0" cy="0"/>
          <a:chOff x="0" y="0"/>
          <a:chExt cx="0" cy="0"/>
        </a:xfrm>
      </p:grpSpPr>
      <p:pic>
        <p:nvPicPr>
          <p:cNvPr id="104" name="Google Shape;104;p20"/>
          <p:cNvPicPr preferRelativeResize="0"/>
          <p:nvPr/>
        </p:nvPicPr>
        <p:blipFill>
          <a:blip r:embed="rId3">
            <a:alphaModFix amt="24000"/>
          </a:blip>
          <a:stretch>
            <a:fillRect/>
          </a:stretch>
        </p:blipFill>
        <p:spPr>
          <a:xfrm>
            <a:off x="311700" y="1152475"/>
            <a:ext cx="8520600" cy="3416400"/>
          </a:xfrm>
          <a:prstGeom prst="rect">
            <a:avLst/>
          </a:prstGeom>
          <a:noFill/>
          <a:ln>
            <a:noFill/>
          </a:ln>
        </p:spPr>
      </p:pic>
      <p:sp>
        <p:nvSpPr>
          <p:cNvPr id="105" name="Google Shape;105;p20"/>
          <p:cNvSpPr txBox="1"/>
          <p:nvPr>
            <p:ph type="title"/>
          </p:nvPr>
        </p:nvSpPr>
        <p:spPr>
          <a:xfrm>
            <a:off x="311700" y="445025"/>
            <a:ext cx="8520600" cy="572700"/>
          </a:xfrm>
          <a:prstGeom prst="rect">
            <a:avLst/>
          </a:prstGeom>
          <a:noFill/>
          <a:ln cap="flat" cmpd="sng" w="9525">
            <a:solidFill>
              <a:srgbClr val="6AA84F"/>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a:solidFill>
                  <a:srgbClr val="6AA84F"/>
                </a:solidFill>
                <a:latin typeface="Oswald"/>
                <a:ea typeface="Oswald"/>
                <a:cs typeface="Oswald"/>
                <a:sym typeface="Oswald"/>
              </a:rPr>
              <a:t>Financial Resources</a:t>
            </a:r>
            <a:endParaRPr b="1">
              <a:solidFill>
                <a:srgbClr val="6AA84F"/>
              </a:solidFill>
              <a:latin typeface="Oswald"/>
              <a:ea typeface="Oswald"/>
              <a:cs typeface="Oswald"/>
              <a:sym typeface="Oswald"/>
            </a:endParaRPr>
          </a:p>
        </p:txBody>
      </p:sp>
      <p:sp>
        <p:nvSpPr>
          <p:cNvPr id="106" name="Google Shape;106;p20"/>
          <p:cNvSpPr txBox="1"/>
          <p:nvPr>
            <p:ph idx="1" type="body"/>
          </p:nvPr>
        </p:nvSpPr>
        <p:spPr>
          <a:xfrm>
            <a:off x="311700" y="1152475"/>
            <a:ext cx="8520600" cy="3416400"/>
          </a:xfrm>
          <a:prstGeom prst="rect">
            <a:avLst/>
          </a:prstGeom>
          <a:noFill/>
          <a:ln cap="flat" cmpd="sng" w="9525">
            <a:solidFill>
              <a:srgbClr val="6AA84F"/>
            </a:solidFill>
            <a:prstDash val="solid"/>
            <a:round/>
            <a:headEnd len="sm" w="sm" type="none"/>
            <a:tailEnd len="sm" w="sm" type="none"/>
          </a:ln>
        </p:spPr>
        <p:txBody>
          <a:bodyPr anchorCtr="0" anchor="t" bIns="91425" lIns="91425" spcFirstLastPara="1" rIns="91425" wrap="square" tIns="91425">
            <a:noAutofit/>
          </a:bodyPr>
          <a:lstStyle/>
          <a:p>
            <a:pPr indent="0" lvl="0" marL="0" rtl="0" algn="l">
              <a:lnSpc>
                <a:spcPct val="100000"/>
              </a:lnSpc>
              <a:spcBef>
                <a:spcPts val="0"/>
              </a:spcBef>
              <a:spcAft>
                <a:spcPts val="0"/>
              </a:spcAft>
              <a:buClr>
                <a:schemeClr val="dk1"/>
              </a:buClr>
              <a:buSzPts val="1100"/>
              <a:buFont typeface="Arial"/>
              <a:buNone/>
            </a:pPr>
            <a:r>
              <a:rPr b="1" lang="en" sz="1400">
                <a:solidFill>
                  <a:schemeClr val="dk1"/>
                </a:solidFill>
              </a:rPr>
              <a:t>Business Fundings</a:t>
            </a:r>
            <a:r>
              <a:rPr lang="en" sz="1400">
                <a:solidFill>
                  <a:schemeClr val="dk1"/>
                </a:solidFill>
              </a:rPr>
              <a:t>:  1st owner – Yen Yen, own investment funds from inheritance (£20,000) </a:t>
            </a:r>
            <a:endParaRPr sz="1400">
              <a:solidFill>
                <a:schemeClr val="dk1"/>
              </a:solidFill>
            </a:endParaRPr>
          </a:p>
          <a:p>
            <a:pPr indent="0" lvl="0" marL="0" rtl="0" algn="l">
              <a:lnSpc>
                <a:spcPct val="100000"/>
              </a:lnSpc>
              <a:spcBef>
                <a:spcPts val="0"/>
              </a:spcBef>
              <a:spcAft>
                <a:spcPts val="0"/>
              </a:spcAft>
              <a:buClr>
                <a:schemeClr val="dk1"/>
              </a:buClr>
              <a:buSzPts val="1100"/>
              <a:buFont typeface="Arial"/>
              <a:buNone/>
            </a:pPr>
            <a:r>
              <a:rPr lang="en" sz="1400">
                <a:solidFill>
                  <a:schemeClr val="dk1"/>
                </a:solidFill>
              </a:rPr>
              <a:t>                                     2nd owner – Sabia, personal savings of £20,000.</a:t>
            </a:r>
            <a:endParaRPr sz="1400">
              <a:solidFill>
                <a:schemeClr val="dk1"/>
              </a:solidFill>
            </a:endParaRPr>
          </a:p>
          <a:p>
            <a:pPr indent="457200" lvl="0" marL="1371600" rtl="0" algn="l">
              <a:lnSpc>
                <a:spcPct val="100000"/>
              </a:lnSpc>
              <a:spcBef>
                <a:spcPts val="0"/>
              </a:spcBef>
              <a:spcAft>
                <a:spcPts val="0"/>
              </a:spcAft>
              <a:buClr>
                <a:schemeClr val="dk1"/>
              </a:buClr>
              <a:buSzPts val="1100"/>
              <a:buFont typeface="Arial"/>
              <a:buNone/>
            </a:pPr>
            <a:r>
              <a:rPr lang="en" sz="1400">
                <a:solidFill>
                  <a:schemeClr val="dk1"/>
                </a:solidFill>
              </a:rPr>
              <a:t>3rd owner -  Kim, also personal savings of £20,000.</a:t>
            </a:r>
            <a:endParaRPr sz="1400">
              <a:solidFill>
                <a:schemeClr val="dk1"/>
              </a:solidFill>
            </a:endParaRPr>
          </a:p>
          <a:p>
            <a:pPr indent="457200" lvl="0" marL="1371600" rtl="0" algn="l">
              <a:lnSpc>
                <a:spcPct val="100000"/>
              </a:lnSpc>
              <a:spcBef>
                <a:spcPts val="0"/>
              </a:spcBef>
              <a:spcAft>
                <a:spcPts val="0"/>
              </a:spcAft>
              <a:buClr>
                <a:schemeClr val="dk1"/>
              </a:buClr>
              <a:buSzPts val="1100"/>
              <a:buFont typeface="Arial"/>
              <a:buNone/>
            </a:pPr>
            <a:r>
              <a:t/>
            </a:r>
            <a:endParaRPr sz="1400">
              <a:solidFill>
                <a:schemeClr val="dk1"/>
              </a:solidFill>
            </a:endParaRPr>
          </a:p>
          <a:p>
            <a:pPr indent="0" lvl="0" marL="45720" marR="45720" rtl="0" algn="l">
              <a:lnSpc>
                <a:spcPct val="100000"/>
              </a:lnSpc>
              <a:spcBef>
                <a:spcPts val="0"/>
              </a:spcBef>
              <a:spcAft>
                <a:spcPts val="0"/>
              </a:spcAft>
              <a:buClr>
                <a:schemeClr val="dk1"/>
              </a:buClr>
              <a:buSzPts val="1100"/>
              <a:buFont typeface="Arial"/>
              <a:buNone/>
            </a:pPr>
            <a:r>
              <a:rPr lang="en" sz="1400">
                <a:solidFill>
                  <a:schemeClr val="dk1"/>
                </a:solidFill>
              </a:rPr>
              <a:t>As we mentioned from the beginning to have 3 owner shared resources, this mean we can pull together bigger fundings to allow us to be more flexible to start the business.</a:t>
            </a:r>
            <a:endParaRPr sz="1400">
              <a:solidFill>
                <a:schemeClr val="dk1"/>
              </a:solidFill>
            </a:endParaRPr>
          </a:p>
          <a:p>
            <a:pPr indent="0" lvl="0" marL="0" rtl="0" algn="l">
              <a:spcBef>
                <a:spcPts val="1600"/>
              </a:spcBef>
              <a:spcAft>
                <a:spcPts val="0"/>
              </a:spcAft>
              <a:buClr>
                <a:schemeClr val="dk1"/>
              </a:buClr>
              <a:buSzPts val="1100"/>
              <a:buFont typeface="Arial"/>
              <a:buNone/>
            </a:pPr>
            <a:r>
              <a:rPr lang="en" sz="1400">
                <a:solidFill>
                  <a:schemeClr val="dk1"/>
                </a:solidFill>
              </a:rPr>
              <a:t>We have successful applied for a bank loan from Barclays Bank for Business start up fund Enterprise Finance Guarantee for £25,000. This will be used as liquid cash for the business to pay rents, food purchases, packaging stocks and utilities bills. The annual cost in total will be £24500 and that is for:</a:t>
            </a:r>
            <a:endParaRPr sz="1400">
              <a:solidFill>
                <a:schemeClr val="dk1"/>
              </a:solidFill>
            </a:endParaRPr>
          </a:p>
          <a:p>
            <a:pPr indent="0" lvl="0" marL="0" rtl="0" algn="l">
              <a:spcBef>
                <a:spcPts val="1600"/>
              </a:spcBef>
              <a:spcAft>
                <a:spcPts val="0"/>
              </a:spcAft>
              <a:buClr>
                <a:schemeClr val="dk1"/>
              </a:buClr>
              <a:buSzPts val="1100"/>
              <a:buFont typeface="Arial"/>
              <a:buNone/>
            </a:pPr>
            <a:r>
              <a:rPr lang="en" sz="1400">
                <a:solidFill>
                  <a:schemeClr val="dk1"/>
                </a:solidFill>
              </a:rPr>
              <a:t>-Rent: £9600; -Council Rate Tax: £1200; -Water: £2400; -Gas: £4800; -Electricity: £2400; -Food/Packaging Suppling: £4100. This is a realistic figure and there is no legal costs that we need to worried, also there is no patent costs or the need to registering a product.</a:t>
            </a:r>
            <a:endParaRPr sz="1400">
              <a:solidFill>
                <a:schemeClr val="dk1"/>
              </a:solidFill>
            </a:endParaRPr>
          </a:p>
          <a:p>
            <a:pPr indent="0" lvl="0" marL="0" rtl="0" algn="l">
              <a:spcBef>
                <a:spcPts val="1600"/>
              </a:spcBef>
              <a:spcAft>
                <a:spcPts val="0"/>
              </a:spcAft>
              <a:buClr>
                <a:schemeClr val="dk1"/>
              </a:buClr>
              <a:buSzPts val="1100"/>
              <a:buFont typeface="Arial"/>
              <a:buNone/>
            </a:pPr>
            <a:r>
              <a:t/>
            </a:r>
            <a:endParaRPr sz="1400">
              <a:solidFill>
                <a:schemeClr val="dk1"/>
              </a:solidFill>
            </a:endParaRPr>
          </a:p>
          <a:p>
            <a:pPr indent="0" lvl="0" marL="0" rtl="0" algn="l">
              <a:spcBef>
                <a:spcPts val="1600"/>
              </a:spcBef>
              <a:spcAft>
                <a:spcPts val="1600"/>
              </a:spcAft>
              <a:buNone/>
            </a:pPr>
            <a:r>
              <a:t/>
            </a:r>
            <a:endParaRPr sz="1200"/>
          </a:p>
        </p:txBody>
      </p:sp>
      <p:pic>
        <p:nvPicPr>
          <p:cNvPr id="107" name="Google Shape;107;p20"/>
          <p:cNvPicPr preferRelativeResize="0"/>
          <p:nvPr/>
        </p:nvPicPr>
        <p:blipFill rotWithShape="1">
          <a:blip r:embed="rId3">
            <a:alphaModFix amt="24000"/>
          </a:blip>
          <a:srcRect b="0" l="0" r="0" t="0"/>
          <a:stretch/>
        </p:blipFill>
        <p:spPr>
          <a:xfrm>
            <a:off x="311700" y="445025"/>
            <a:ext cx="8520600" cy="5727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1" name="Shape 111"/>
        <p:cNvGrpSpPr/>
        <p:nvPr/>
      </p:nvGrpSpPr>
      <p:grpSpPr>
        <a:xfrm>
          <a:off x="0" y="0"/>
          <a:ext cx="0" cy="0"/>
          <a:chOff x="0" y="0"/>
          <a:chExt cx="0" cy="0"/>
        </a:xfrm>
      </p:grpSpPr>
      <p:pic>
        <p:nvPicPr>
          <p:cNvPr id="112" name="Google Shape;112;p21"/>
          <p:cNvPicPr preferRelativeResize="0"/>
          <p:nvPr/>
        </p:nvPicPr>
        <p:blipFill>
          <a:blip r:embed="rId3">
            <a:alphaModFix amt="24000"/>
          </a:blip>
          <a:stretch>
            <a:fillRect/>
          </a:stretch>
        </p:blipFill>
        <p:spPr>
          <a:xfrm>
            <a:off x="311700" y="1147625"/>
            <a:ext cx="8520600" cy="3503100"/>
          </a:xfrm>
          <a:prstGeom prst="rect">
            <a:avLst/>
          </a:prstGeom>
          <a:noFill/>
          <a:ln>
            <a:noFill/>
          </a:ln>
        </p:spPr>
      </p:pic>
      <p:sp>
        <p:nvSpPr>
          <p:cNvPr id="113" name="Google Shape;113;p21"/>
          <p:cNvSpPr txBox="1"/>
          <p:nvPr>
            <p:ph type="title"/>
          </p:nvPr>
        </p:nvSpPr>
        <p:spPr>
          <a:xfrm>
            <a:off x="311700" y="445025"/>
            <a:ext cx="8520600" cy="572700"/>
          </a:xfrm>
          <a:prstGeom prst="rect">
            <a:avLst/>
          </a:prstGeom>
          <a:noFill/>
          <a:ln cap="flat" cmpd="sng" w="9525">
            <a:solidFill>
              <a:srgbClr val="6AA84F"/>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a:solidFill>
                  <a:srgbClr val="6AA84F"/>
                </a:solidFill>
                <a:latin typeface="Oswald"/>
                <a:ea typeface="Oswald"/>
                <a:cs typeface="Oswald"/>
                <a:sym typeface="Oswald"/>
              </a:rPr>
              <a:t>Human Resources</a:t>
            </a:r>
            <a:endParaRPr b="1">
              <a:solidFill>
                <a:srgbClr val="6AA84F"/>
              </a:solidFill>
              <a:latin typeface="Oswald"/>
              <a:ea typeface="Oswald"/>
              <a:cs typeface="Oswald"/>
              <a:sym typeface="Oswald"/>
            </a:endParaRPr>
          </a:p>
        </p:txBody>
      </p:sp>
      <p:sp>
        <p:nvSpPr>
          <p:cNvPr id="114" name="Google Shape;114;p21"/>
          <p:cNvSpPr txBox="1"/>
          <p:nvPr>
            <p:ph idx="1" type="body"/>
          </p:nvPr>
        </p:nvSpPr>
        <p:spPr>
          <a:xfrm>
            <a:off x="311700" y="1147625"/>
            <a:ext cx="8520600" cy="3503100"/>
          </a:xfrm>
          <a:prstGeom prst="rect">
            <a:avLst/>
          </a:prstGeom>
          <a:noFill/>
          <a:ln cap="flat" cmpd="sng" w="9525">
            <a:solidFill>
              <a:srgbClr val="6AA84F"/>
            </a:solidFill>
            <a:prstDash val="solid"/>
            <a:round/>
            <a:headEnd len="sm" w="sm" type="none"/>
            <a:tailEnd len="sm" w="sm" type="none"/>
          </a:ln>
        </p:spPr>
        <p:txBody>
          <a:bodyPr anchorCtr="0" anchor="t" bIns="91425" lIns="91425" spcFirstLastPara="1" rIns="91425" wrap="square" tIns="91425">
            <a:noAutofit/>
          </a:bodyPr>
          <a:lstStyle/>
          <a:p>
            <a:pPr indent="0" lvl="0" marL="457200" rtl="0" algn="l">
              <a:lnSpc>
                <a:spcPct val="100000"/>
              </a:lnSpc>
              <a:spcBef>
                <a:spcPts val="0"/>
              </a:spcBef>
              <a:spcAft>
                <a:spcPts val="0"/>
              </a:spcAft>
              <a:buNone/>
            </a:pPr>
            <a:r>
              <a:rPr lang="en" sz="1400">
                <a:solidFill>
                  <a:srgbClr val="000000"/>
                </a:solidFill>
              </a:rPr>
              <a:t>“Human resources recognize that people are assets rather than liabilities in companies. In order to keep these assets optimally productive, human resources are there to make sure a company hires the right employees with potential, keeps everyone happy, and ensures that employees work together to perform a great team.” (Unknown author,2018)</a:t>
            </a:r>
            <a:endParaRPr sz="1400">
              <a:solidFill>
                <a:srgbClr val="000000"/>
              </a:solidFill>
            </a:endParaRPr>
          </a:p>
          <a:p>
            <a:pPr indent="0" lvl="0" marL="0" rtl="0" algn="l">
              <a:lnSpc>
                <a:spcPct val="100000"/>
              </a:lnSpc>
              <a:spcBef>
                <a:spcPts val="1600"/>
              </a:spcBef>
              <a:spcAft>
                <a:spcPts val="0"/>
              </a:spcAft>
              <a:buNone/>
            </a:pPr>
            <a:r>
              <a:rPr lang="en" sz="1400">
                <a:solidFill>
                  <a:srgbClr val="000000"/>
                </a:solidFill>
              </a:rPr>
              <a:t>The Human Resources Department is split into many different categories. The purpose is to support the overall business with a real ‘passion for people' which includes:</a:t>
            </a:r>
            <a:endParaRPr sz="1400">
              <a:solidFill>
                <a:srgbClr val="000000"/>
              </a:solidFill>
            </a:endParaRPr>
          </a:p>
          <a:p>
            <a:pPr indent="-317500" lvl="0" marL="457200" rtl="0" algn="l">
              <a:lnSpc>
                <a:spcPct val="100000"/>
              </a:lnSpc>
              <a:spcBef>
                <a:spcPts val="1600"/>
              </a:spcBef>
              <a:spcAft>
                <a:spcPts val="0"/>
              </a:spcAft>
              <a:buClr>
                <a:srgbClr val="000000"/>
              </a:buClr>
              <a:buSzPts val="1400"/>
              <a:buChar char="❏"/>
            </a:pPr>
            <a:r>
              <a:rPr lang="en" sz="1400">
                <a:solidFill>
                  <a:srgbClr val="000000"/>
                </a:solidFill>
              </a:rPr>
              <a:t>The training and Development Team </a:t>
            </a:r>
            <a:endParaRPr sz="1400">
              <a:solidFill>
                <a:srgbClr val="000000"/>
              </a:solidFill>
            </a:endParaRPr>
          </a:p>
          <a:p>
            <a:pPr indent="-317500" lvl="0" marL="457200" rtl="0" algn="l">
              <a:lnSpc>
                <a:spcPct val="100000"/>
              </a:lnSpc>
              <a:spcBef>
                <a:spcPts val="0"/>
              </a:spcBef>
              <a:spcAft>
                <a:spcPts val="0"/>
              </a:spcAft>
              <a:buClr>
                <a:srgbClr val="000000"/>
              </a:buClr>
              <a:buSzPts val="1400"/>
              <a:buChar char="❏"/>
            </a:pPr>
            <a:r>
              <a:rPr lang="en" sz="1400">
                <a:solidFill>
                  <a:srgbClr val="000000"/>
                </a:solidFill>
              </a:rPr>
              <a:t>Recruitment and interviewing process </a:t>
            </a:r>
            <a:endParaRPr sz="1400">
              <a:solidFill>
                <a:srgbClr val="000000"/>
              </a:solidFill>
            </a:endParaRPr>
          </a:p>
          <a:p>
            <a:pPr indent="-317500" lvl="0" marL="457200" rtl="0" algn="l">
              <a:lnSpc>
                <a:spcPct val="100000"/>
              </a:lnSpc>
              <a:spcBef>
                <a:spcPts val="0"/>
              </a:spcBef>
              <a:spcAft>
                <a:spcPts val="0"/>
              </a:spcAft>
              <a:buClr>
                <a:srgbClr val="000000"/>
              </a:buClr>
              <a:buSzPts val="1400"/>
              <a:buChar char="❏"/>
            </a:pPr>
            <a:r>
              <a:rPr lang="en" sz="1400">
                <a:solidFill>
                  <a:srgbClr val="000000"/>
                </a:solidFill>
              </a:rPr>
              <a:t>Health and safety  </a:t>
            </a:r>
            <a:endParaRPr sz="1400">
              <a:solidFill>
                <a:srgbClr val="000000"/>
              </a:solidFill>
            </a:endParaRPr>
          </a:p>
          <a:p>
            <a:pPr indent="-317500" lvl="0" marL="457200" rtl="0" algn="l">
              <a:lnSpc>
                <a:spcPct val="100000"/>
              </a:lnSpc>
              <a:spcBef>
                <a:spcPts val="0"/>
              </a:spcBef>
              <a:spcAft>
                <a:spcPts val="0"/>
              </a:spcAft>
              <a:buClr>
                <a:srgbClr val="000000"/>
              </a:buClr>
              <a:buSzPts val="1400"/>
              <a:buChar char="❏"/>
            </a:pPr>
            <a:r>
              <a:rPr lang="en" sz="1400">
                <a:solidFill>
                  <a:srgbClr val="000000"/>
                </a:solidFill>
              </a:rPr>
              <a:t>Compensation and Benefits </a:t>
            </a:r>
            <a:endParaRPr sz="1400">
              <a:solidFill>
                <a:srgbClr val="000000"/>
              </a:solidFill>
            </a:endParaRPr>
          </a:p>
          <a:p>
            <a:pPr indent="-317500" lvl="0" marL="457200" rtl="0" algn="l">
              <a:lnSpc>
                <a:spcPct val="100000"/>
              </a:lnSpc>
              <a:spcBef>
                <a:spcPts val="0"/>
              </a:spcBef>
              <a:spcAft>
                <a:spcPts val="0"/>
              </a:spcAft>
              <a:buClr>
                <a:srgbClr val="000000"/>
              </a:buClr>
              <a:buSzPts val="1400"/>
              <a:buChar char="❏"/>
            </a:pPr>
            <a:r>
              <a:rPr lang="en" sz="1400">
                <a:solidFill>
                  <a:srgbClr val="000000"/>
                </a:solidFill>
              </a:rPr>
              <a:t>Performance of employees.</a:t>
            </a:r>
            <a:endParaRPr sz="1400">
              <a:solidFill>
                <a:srgbClr val="000000"/>
              </a:solidFill>
            </a:endParaRPr>
          </a:p>
          <a:p>
            <a:pPr indent="-317500" lvl="0" marL="457200" rtl="0" algn="l">
              <a:lnSpc>
                <a:spcPct val="100000"/>
              </a:lnSpc>
              <a:spcBef>
                <a:spcPts val="0"/>
              </a:spcBef>
              <a:spcAft>
                <a:spcPts val="0"/>
              </a:spcAft>
              <a:buClr>
                <a:srgbClr val="000000"/>
              </a:buClr>
              <a:buSzPts val="1400"/>
              <a:buChar char="❏"/>
            </a:pPr>
            <a:r>
              <a:rPr lang="en" sz="1400">
                <a:solidFill>
                  <a:srgbClr val="000000"/>
                </a:solidFill>
              </a:rPr>
              <a:t>Employee engagement</a:t>
            </a:r>
            <a:endParaRPr sz="1400">
              <a:solidFill>
                <a:srgbClr val="000000"/>
              </a:solidFill>
            </a:endParaRPr>
          </a:p>
        </p:txBody>
      </p:sp>
      <p:pic>
        <p:nvPicPr>
          <p:cNvPr id="115" name="Google Shape;115;p21"/>
          <p:cNvPicPr preferRelativeResize="0"/>
          <p:nvPr/>
        </p:nvPicPr>
        <p:blipFill>
          <a:blip r:embed="rId3">
            <a:alphaModFix amt="24000"/>
          </a:blip>
          <a:stretch>
            <a:fillRect/>
          </a:stretch>
        </p:blipFill>
        <p:spPr>
          <a:xfrm>
            <a:off x="311700" y="445025"/>
            <a:ext cx="8520600" cy="5727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9" name="Shape 119"/>
        <p:cNvGrpSpPr/>
        <p:nvPr/>
      </p:nvGrpSpPr>
      <p:grpSpPr>
        <a:xfrm>
          <a:off x="0" y="0"/>
          <a:ext cx="0" cy="0"/>
          <a:chOff x="0" y="0"/>
          <a:chExt cx="0" cy="0"/>
        </a:xfrm>
      </p:grpSpPr>
      <p:pic>
        <p:nvPicPr>
          <p:cNvPr id="120" name="Google Shape;120;p22"/>
          <p:cNvPicPr preferRelativeResize="0"/>
          <p:nvPr/>
        </p:nvPicPr>
        <p:blipFill>
          <a:blip r:embed="rId3">
            <a:alphaModFix amt="24000"/>
          </a:blip>
          <a:stretch>
            <a:fillRect/>
          </a:stretch>
        </p:blipFill>
        <p:spPr>
          <a:xfrm>
            <a:off x="311700" y="387300"/>
            <a:ext cx="8520600" cy="4216500"/>
          </a:xfrm>
          <a:prstGeom prst="rect">
            <a:avLst/>
          </a:prstGeom>
          <a:noFill/>
          <a:ln>
            <a:noFill/>
          </a:ln>
        </p:spPr>
      </p:pic>
      <p:sp>
        <p:nvSpPr>
          <p:cNvPr id="121" name="Google Shape;121;p22"/>
          <p:cNvSpPr txBox="1"/>
          <p:nvPr>
            <p:ph idx="1" type="body"/>
          </p:nvPr>
        </p:nvSpPr>
        <p:spPr>
          <a:xfrm>
            <a:off x="319200" y="387300"/>
            <a:ext cx="8505600" cy="4216500"/>
          </a:xfrm>
          <a:prstGeom prst="rect">
            <a:avLst/>
          </a:prstGeom>
          <a:noFill/>
          <a:ln cap="flat" cmpd="sng" w="9525">
            <a:solidFill>
              <a:srgbClr val="6AA84F"/>
            </a:solidFill>
            <a:prstDash val="solid"/>
            <a:round/>
            <a:headEnd len="sm" w="sm" type="none"/>
            <a:tailEnd len="sm" w="sm" type="none"/>
          </a:ln>
        </p:spPr>
        <p:txBody>
          <a:bodyPr anchorCtr="0" anchor="t" bIns="91425" lIns="91425" spcFirstLastPara="1" rIns="91425" wrap="square" tIns="91425">
            <a:noAutofit/>
          </a:bodyPr>
          <a:lstStyle/>
          <a:p>
            <a:pPr indent="0" lvl="0" marL="0" rtl="0" algn="l">
              <a:lnSpc>
                <a:spcPct val="100000"/>
              </a:lnSpc>
              <a:spcBef>
                <a:spcPts val="0"/>
              </a:spcBef>
              <a:spcAft>
                <a:spcPts val="0"/>
              </a:spcAft>
              <a:buClr>
                <a:schemeClr val="dk1"/>
              </a:buClr>
              <a:buSzPts val="1100"/>
              <a:buFont typeface="Arial"/>
              <a:buNone/>
            </a:pPr>
            <a:r>
              <a:rPr lang="en" sz="1400">
                <a:solidFill>
                  <a:srgbClr val="000000"/>
                </a:solidFill>
              </a:rPr>
              <a:t>The owners have skills and experience for this business venture: Grab a pizza cafe, has a strong management team consisting of three owners. Each owner has some experience working in the management and Food Industry. </a:t>
            </a:r>
            <a:endParaRPr sz="1400">
              <a:solidFill>
                <a:srgbClr val="000000"/>
              </a:solidFill>
            </a:endParaRPr>
          </a:p>
          <a:p>
            <a:pPr indent="0" lvl="0" marL="0" rtl="0" algn="l">
              <a:lnSpc>
                <a:spcPct val="100000"/>
              </a:lnSpc>
              <a:spcBef>
                <a:spcPts val="1600"/>
              </a:spcBef>
              <a:spcAft>
                <a:spcPts val="0"/>
              </a:spcAft>
              <a:buClr>
                <a:schemeClr val="dk1"/>
              </a:buClr>
              <a:buSzPts val="1100"/>
              <a:buFont typeface="Arial"/>
              <a:buNone/>
            </a:pPr>
            <a:r>
              <a:rPr lang="en" sz="1400">
                <a:solidFill>
                  <a:srgbClr val="000000"/>
                </a:solidFill>
              </a:rPr>
              <a:t>1st  owner-skills for the workplace Level 4, plus management and administration skills, means they can manage the cafe. </a:t>
            </a:r>
            <a:endParaRPr sz="1400">
              <a:solidFill>
                <a:srgbClr val="000000"/>
              </a:solidFill>
            </a:endParaRPr>
          </a:p>
          <a:p>
            <a:pPr indent="0" lvl="0" marL="0" rtl="0" algn="l">
              <a:lnSpc>
                <a:spcPct val="100000"/>
              </a:lnSpc>
              <a:spcBef>
                <a:spcPts val="1600"/>
              </a:spcBef>
              <a:spcAft>
                <a:spcPts val="0"/>
              </a:spcAft>
              <a:buClr>
                <a:schemeClr val="dk1"/>
              </a:buClr>
              <a:buSzPts val="1100"/>
              <a:buFont typeface="Arial"/>
              <a:buNone/>
            </a:pPr>
            <a:r>
              <a:rPr lang="en" sz="1400">
                <a:solidFill>
                  <a:srgbClr val="000000"/>
                </a:solidFill>
              </a:rPr>
              <a:t>2nd owner- like cooking and socializing- take a quick pizza cooking course to be the pizza chef.  training cost details and pizza chef duties/ responsibilities in (Appendices 5). </a:t>
            </a:r>
            <a:endParaRPr sz="1400">
              <a:solidFill>
                <a:srgbClr val="000000"/>
              </a:solidFill>
            </a:endParaRPr>
          </a:p>
          <a:p>
            <a:pPr indent="0" lvl="0" marL="0" rtl="0" algn="l">
              <a:lnSpc>
                <a:spcPct val="100000"/>
              </a:lnSpc>
              <a:spcBef>
                <a:spcPts val="1600"/>
              </a:spcBef>
              <a:spcAft>
                <a:spcPts val="0"/>
              </a:spcAft>
              <a:buClr>
                <a:schemeClr val="dk1"/>
              </a:buClr>
              <a:buSzPts val="1100"/>
              <a:buFont typeface="Arial"/>
              <a:buNone/>
            </a:pPr>
            <a:r>
              <a:rPr lang="en" sz="1400">
                <a:solidFill>
                  <a:srgbClr val="000000"/>
                </a:solidFill>
              </a:rPr>
              <a:t>3rd owner- sleeping partner, and delivery driver. As a delivery driver, car must have Business insurance cover. </a:t>
            </a:r>
            <a:endParaRPr sz="1400">
              <a:solidFill>
                <a:srgbClr val="000000"/>
              </a:solidFill>
            </a:endParaRPr>
          </a:p>
          <a:p>
            <a:pPr indent="0" lvl="0" marL="0" rtl="0" algn="l">
              <a:lnSpc>
                <a:spcPct val="100000"/>
              </a:lnSpc>
              <a:spcBef>
                <a:spcPts val="1600"/>
              </a:spcBef>
              <a:spcAft>
                <a:spcPts val="1600"/>
              </a:spcAft>
              <a:buClr>
                <a:schemeClr val="dk1"/>
              </a:buClr>
              <a:buSzPts val="1100"/>
              <a:buFont typeface="Arial"/>
              <a:buNone/>
            </a:pPr>
            <a:r>
              <a:rPr lang="en" sz="1400">
                <a:solidFill>
                  <a:srgbClr val="000000"/>
                </a:solidFill>
              </a:rPr>
              <a:t>However, we are looking to recruit candidates for the position of counter service assistant. Previous experience in hospitality or customer service would be essential, however training will be provided. Must have level 1 food safety awareness certificate and work permit to work in uk. (job description in (Appendices 6)  </a:t>
            </a:r>
            <a:endParaRPr sz="1400">
              <a:solidFill>
                <a:srgbClr val="000000"/>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5" name="Shape 125"/>
        <p:cNvGrpSpPr/>
        <p:nvPr/>
      </p:nvGrpSpPr>
      <p:grpSpPr>
        <a:xfrm>
          <a:off x="0" y="0"/>
          <a:ext cx="0" cy="0"/>
          <a:chOff x="0" y="0"/>
          <a:chExt cx="0" cy="0"/>
        </a:xfrm>
      </p:grpSpPr>
      <p:pic>
        <p:nvPicPr>
          <p:cNvPr id="126" name="Google Shape;126;p23"/>
          <p:cNvPicPr preferRelativeResize="0"/>
          <p:nvPr/>
        </p:nvPicPr>
        <p:blipFill>
          <a:blip r:embed="rId3">
            <a:alphaModFix amt="24000"/>
          </a:blip>
          <a:stretch>
            <a:fillRect/>
          </a:stretch>
        </p:blipFill>
        <p:spPr>
          <a:xfrm>
            <a:off x="311700" y="395050"/>
            <a:ext cx="8520600" cy="4221700"/>
          </a:xfrm>
          <a:prstGeom prst="rect">
            <a:avLst/>
          </a:prstGeom>
          <a:noFill/>
          <a:ln>
            <a:noFill/>
          </a:ln>
        </p:spPr>
      </p:pic>
      <p:sp>
        <p:nvSpPr>
          <p:cNvPr id="127" name="Google Shape;127;p23"/>
          <p:cNvSpPr txBox="1"/>
          <p:nvPr>
            <p:ph idx="1" type="body"/>
          </p:nvPr>
        </p:nvSpPr>
        <p:spPr>
          <a:xfrm>
            <a:off x="311700" y="395050"/>
            <a:ext cx="8520600" cy="4221600"/>
          </a:xfrm>
          <a:prstGeom prst="rect">
            <a:avLst/>
          </a:prstGeom>
          <a:noFill/>
          <a:ln cap="flat" cmpd="sng" w="9525">
            <a:solidFill>
              <a:srgbClr val="6AA84F"/>
            </a:solidFill>
            <a:prstDash val="solid"/>
            <a:round/>
            <a:headEnd len="sm" w="sm" type="none"/>
            <a:tailEnd len="sm" w="sm" type="none"/>
          </a:ln>
        </p:spPr>
        <p:txBody>
          <a:bodyPr anchorCtr="0" anchor="t" bIns="91425" lIns="91425" spcFirstLastPara="1" rIns="91425" wrap="square" tIns="91425">
            <a:noAutofit/>
          </a:bodyPr>
          <a:lstStyle/>
          <a:p>
            <a:pPr indent="0" lvl="0" marL="0" rtl="0" algn="l">
              <a:lnSpc>
                <a:spcPct val="100000"/>
              </a:lnSpc>
              <a:spcBef>
                <a:spcPts val="0"/>
              </a:spcBef>
              <a:spcAft>
                <a:spcPts val="0"/>
              </a:spcAft>
              <a:buClr>
                <a:schemeClr val="dk1"/>
              </a:buClr>
              <a:buSzPts val="1100"/>
              <a:buFont typeface="Arial"/>
              <a:buNone/>
            </a:pPr>
            <a:r>
              <a:rPr b="1" lang="en" sz="1400">
                <a:solidFill>
                  <a:srgbClr val="000000"/>
                </a:solidFill>
              </a:rPr>
              <a:t>Recruitment and Selection Process </a:t>
            </a:r>
            <a:endParaRPr b="1" sz="1400">
              <a:solidFill>
                <a:srgbClr val="000000"/>
              </a:solidFill>
            </a:endParaRPr>
          </a:p>
          <a:p>
            <a:pPr indent="0" lvl="0" marL="0" rtl="0" algn="l">
              <a:lnSpc>
                <a:spcPct val="100000"/>
              </a:lnSpc>
              <a:spcBef>
                <a:spcPts val="1600"/>
              </a:spcBef>
              <a:spcAft>
                <a:spcPts val="0"/>
              </a:spcAft>
              <a:buClr>
                <a:schemeClr val="dk1"/>
              </a:buClr>
              <a:buSzPts val="1100"/>
              <a:buFont typeface="Arial"/>
              <a:buNone/>
            </a:pPr>
            <a:r>
              <a:rPr lang="en" sz="1400">
                <a:solidFill>
                  <a:srgbClr val="000000"/>
                </a:solidFill>
              </a:rPr>
              <a:t>The advertisement for the job description will be on the local newspaper, Jobcentre plus, LinkedIn website and on social media. Applicants can apply online. If there's a suitable match for the job role, the applicant will be invited to the one to one interview. </a:t>
            </a:r>
            <a:endParaRPr sz="1400">
              <a:solidFill>
                <a:srgbClr val="000000"/>
              </a:solidFill>
            </a:endParaRPr>
          </a:p>
          <a:p>
            <a:pPr indent="0" lvl="0" marL="0" rtl="0" algn="l">
              <a:lnSpc>
                <a:spcPct val="100000"/>
              </a:lnSpc>
              <a:spcBef>
                <a:spcPts val="1600"/>
              </a:spcBef>
              <a:spcAft>
                <a:spcPts val="0"/>
              </a:spcAft>
              <a:buClr>
                <a:schemeClr val="dk1"/>
              </a:buClr>
              <a:buSzPts val="1100"/>
              <a:buFont typeface="Arial"/>
              <a:buNone/>
            </a:pPr>
            <a:r>
              <a:rPr lang="en" sz="1400">
                <a:solidFill>
                  <a:srgbClr val="000000"/>
                </a:solidFill>
              </a:rPr>
              <a:t>      Best candidates will be selected based on skills and previous experiences. Reference checks and will be made, this can verify candidates past employment details, including Job performance (strengths and weaknesses).  </a:t>
            </a:r>
            <a:endParaRPr sz="1400">
              <a:solidFill>
                <a:srgbClr val="000000"/>
              </a:solidFill>
            </a:endParaRPr>
          </a:p>
          <a:p>
            <a:pPr indent="0" lvl="0" marL="0" rtl="0" algn="l">
              <a:lnSpc>
                <a:spcPct val="100000"/>
              </a:lnSpc>
              <a:spcBef>
                <a:spcPts val="1600"/>
              </a:spcBef>
              <a:spcAft>
                <a:spcPts val="0"/>
              </a:spcAft>
              <a:buClr>
                <a:schemeClr val="dk1"/>
              </a:buClr>
              <a:buSzPts val="1100"/>
              <a:buFont typeface="Arial"/>
              <a:buNone/>
            </a:pPr>
            <a:r>
              <a:rPr lang="en" sz="1400">
                <a:solidFill>
                  <a:srgbClr val="000000"/>
                </a:solidFill>
              </a:rPr>
              <a:t>    Then the job offer letter is given to the candidate. This includes; stating the position, salary, start date and the terms and conditions of employment that are based on the agreement between the company and the candidate. The candidate needs to sign and date. Also, DBS checks will be carried out.      Training and Development •  Induction day on the Job training for staff. • Developmental programme is for improving skills which will be used in the future, to improve interpersonal skills, problem solving skills and technical skills. </a:t>
            </a:r>
            <a:r>
              <a:rPr lang="en" sz="1200">
                <a:solidFill>
                  <a:srgbClr val="000000"/>
                </a:solidFill>
              </a:rPr>
              <a:t>  </a:t>
            </a:r>
            <a:endParaRPr sz="1400">
              <a:solidFill>
                <a:srgbClr val="000000"/>
              </a:solidFill>
            </a:endParaRPr>
          </a:p>
          <a:p>
            <a:pPr indent="0" lvl="0" marL="0" rtl="0" algn="l">
              <a:lnSpc>
                <a:spcPct val="100000"/>
              </a:lnSpc>
              <a:spcBef>
                <a:spcPts val="1600"/>
              </a:spcBef>
              <a:spcAft>
                <a:spcPts val="1600"/>
              </a:spcAft>
              <a:buClr>
                <a:schemeClr val="dk1"/>
              </a:buClr>
              <a:buSzPts val="1100"/>
              <a:buFont typeface="Arial"/>
              <a:buNone/>
            </a:pPr>
            <a:r>
              <a:t/>
            </a:r>
            <a:endParaRPr sz="1400">
              <a:solidFill>
                <a:srgbClr val="000000"/>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1" name="Shape 131"/>
        <p:cNvGrpSpPr/>
        <p:nvPr/>
      </p:nvGrpSpPr>
      <p:grpSpPr>
        <a:xfrm>
          <a:off x="0" y="0"/>
          <a:ext cx="0" cy="0"/>
          <a:chOff x="0" y="0"/>
          <a:chExt cx="0" cy="0"/>
        </a:xfrm>
      </p:grpSpPr>
      <p:pic>
        <p:nvPicPr>
          <p:cNvPr id="132" name="Google Shape;132;p24"/>
          <p:cNvPicPr preferRelativeResize="0"/>
          <p:nvPr/>
        </p:nvPicPr>
        <p:blipFill>
          <a:blip r:embed="rId3">
            <a:alphaModFix amt="24000"/>
          </a:blip>
          <a:stretch>
            <a:fillRect/>
          </a:stretch>
        </p:blipFill>
        <p:spPr>
          <a:xfrm>
            <a:off x="311700" y="503500"/>
            <a:ext cx="8520600" cy="4216500"/>
          </a:xfrm>
          <a:prstGeom prst="rect">
            <a:avLst/>
          </a:prstGeom>
          <a:noFill/>
          <a:ln>
            <a:noFill/>
          </a:ln>
        </p:spPr>
      </p:pic>
      <p:sp>
        <p:nvSpPr>
          <p:cNvPr id="133" name="Google Shape;133;p24"/>
          <p:cNvSpPr txBox="1"/>
          <p:nvPr>
            <p:ph idx="1" type="body"/>
          </p:nvPr>
        </p:nvSpPr>
        <p:spPr>
          <a:xfrm>
            <a:off x="311700" y="503500"/>
            <a:ext cx="8520600" cy="4216500"/>
          </a:xfrm>
          <a:prstGeom prst="rect">
            <a:avLst/>
          </a:prstGeom>
          <a:ln cap="flat" cmpd="sng" w="9525">
            <a:solidFill>
              <a:srgbClr val="6AA84F"/>
            </a:solidFill>
            <a:prstDash val="solid"/>
            <a:round/>
            <a:headEnd len="sm" w="sm" type="none"/>
            <a:tailEnd len="sm" w="sm" type="none"/>
          </a:ln>
        </p:spPr>
        <p:txBody>
          <a:bodyPr anchorCtr="0" anchor="t" bIns="91425" lIns="91425" spcFirstLastPara="1" rIns="91425" wrap="square" tIns="91425">
            <a:noAutofit/>
          </a:bodyPr>
          <a:lstStyle/>
          <a:p>
            <a:pPr indent="0" lvl="0" marL="0" rtl="0" algn="l">
              <a:lnSpc>
                <a:spcPct val="100000"/>
              </a:lnSpc>
              <a:spcBef>
                <a:spcPts val="0"/>
              </a:spcBef>
              <a:spcAft>
                <a:spcPts val="0"/>
              </a:spcAft>
              <a:buClr>
                <a:schemeClr val="dk1"/>
              </a:buClr>
              <a:buSzPts val="1100"/>
              <a:buFont typeface="Arial"/>
              <a:buNone/>
            </a:pPr>
            <a:r>
              <a:rPr lang="en" sz="1400">
                <a:solidFill>
                  <a:schemeClr val="dk1"/>
                </a:solidFill>
              </a:rPr>
              <a:t>Health and safety • Safety programmes, providing health and safety policy regulations. Level 2. </a:t>
            </a:r>
            <a:endParaRPr sz="1400">
              <a:solidFill>
                <a:schemeClr val="dk1"/>
              </a:solidFill>
            </a:endParaRPr>
          </a:p>
          <a:p>
            <a:pPr indent="0" lvl="0" marL="0" rtl="0" algn="l">
              <a:lnSpc>
                <a:spcPct val="100000"/>
              </a:lnSpc>
              <a:spcBef>
                <a:spcPts val="1600"/>
              </a:spcBef>
              <a:spcAft>
                <a:spcPts val="0"/>
              </a:spcAft>
              <a:buClr>
                <a:schemeClr val="dk1"/>
              </a:buClr>
              <a:buSzPts val="1100"/>
              <a:buFont typeface="Arial"/>
              <a:buNone/>
            </a:pPr>
            <a:r>
              <a:rPr lang="en" sz="1400">
                <a:solidFill>
                  <a:schemeClr val="dk1"/>
                </a:solidFill>
              </a:rPr>
              <a:t>Performance of employees • To evaluate employee's performance on a regular basis in order to help them improve and develop more skills. </a:t>
            </a:r>
            <a:endParaRPr sz="1400">
              <a:solidFill>
                <a:schemeClr val="dk1"/>
              </a:solidFill>
            </a:endParaRPr>
          </a:p>
          <a:p>
            <a:pPr indent="0" lvl="0" marL="0" rtl="0" algn="l">
              <a:lnSpc>
                <a:spcPct val="100000"/>
              </a:lnSpc>
              <a:spcBef>
                <a:spcPts val="1600"/>
              </a:spcBef>
              <a:spcAft>
                <a:spcPts val="0"/>
              </a:spcAft>
              <a:buClr>
                <a:schemeClr val="dk1"/>
              </a:buClr>
              <a:buSzPts val="1100"/>
              <a:buFont typeface="Arial"/>
              <a:buNone/>
            </a:pPr>
            <a:r>
              <a:t/>
            </a:r>
            <a:endParaRPr sz="1400">
              <a:solidFill>
                <a:schemeClr val="dk1"/>
              </a:solidFill>
            </a:endParaRPr>
          </a:p>
          <a:p>
            <a:pPr indent="0" lvl="0" marL="0" rtl="0" algn="l">
              <a:lnSpc>
                <a:spcPct val="100000"/>
              </a:lnSpc>
              <a:spcBef>
                <a:spcPts val="1600"/>
              </a:spcBef>
              <a:spcAft>
                <a:spcPts val="0"/>
              </a:spcAft>
              <a:buClr>
                <a:schemeClr val="dk1"/>
              </a:buClr>
              <a:buSzPts val="1100"/>
              <a:buFont typeface="Arial"/>
              <a:buNone/>
            </a:pPr>
            <a:r>
              <a:rPr lang="en" sz="1400">
                <a:solidFill>
                  <a:schemeClr val="dk1"/>
                </a:solidFill>
              </a:rPr>
              <a:t>Employee engagement </a:t>
            </a:r>
            <a:endParaRPr sz="1400">
              <a:solidFill>
                <a:schemeClr val="dk1"/>
              </a:solidFill>
            </a:endParaRPr>
          </a:p>
          <a:p>
            <a:pPr indent="0" lvl="0" marL="0" rtl="0" algn="l">
              <a:lnSpc>
                <a:spcPct val="100000"/>
              </a:lnSpc>
              <a:spcBef>
                <a:spcPts val="1600"/>
              </a:spcBef>
              <a:spcAft>
                <a:spcPts val="0"/>
              </a:spcAft>
              <a:buClr>
                <a:schemeClr val="dk1"/>
              </a:buClr>
              <a:buSzPts val="1100"/>
              <a:buFont typeface="Arial"/>
              <a:buNone/>
            </a:pPr>
            <a:r>
              <a:rPr lang="en" sz="1400">
                <a:solidFill>
                  <a:schemeClr val="dk1"/>
                </a:solidFill>
              </a:rPr>
              <a:t> </a:t>
            </a:r>
            <a:endParaRPr sz="1400">
              <a:solidFill>
                <a:schemeClr val="dk1"/>
              </a:solidFill>
            </a:endParaRPr>
          </a:p>
          <a:p>
            <a:pPr indent="0" lvl="0" marL="0" rtl="0" algn="l">
              <a:lnSpc>
                <a:spcPct val="100000"/>
              </a:lnSpc>
              <a:spcBef>
                <a:spcPts val="1600"/>
              </a:spcBef>
              <a:spcAft>
                <a:spcPts val="0"/>
              </a:spcAft>
              <a:buClr>
                <a:schemeClr val="dk1"/>
              </a:buClr>
              <a:buSzPts val="1100"/>
              <a:buFont typeface="Arial"/>
              <a:buNone/>
            </a:pPr>
            <a:r>
              <a:rPr lang="en" sz="1400">
                <a:solidFill>
                  <a:schemeClr val="dk1"/>
                </a:solidFill>
              </a:rPr>
              <a:t>Compensation and benefits  • Liability insurance pay rise or performance bonus, paid holiday and covers sickness pay. </a:t>
            </a:r>
            <a:endParaRPr sz="1400">
              <a:solidFill>
                <a:schemeClr val="dk1"/>
              </a:solidFill>
            </a:endParaRPr>
          </a:p>
          <a:p>
            <a:pPr indent="0" lvl="0" marL="0" rtl="0" algn="l">
              <a:lnSpc>
                <a:spcPct val="100000"/>
              </a:lnSpc>
              <a:spcBef>
                <a:spcPts val="1600"/>
              </a:spcBef>
              <a:spcAft>
                <a:spcPts val="1600"/>
              </a:spcAft>
              <a:buNone/>
            </a:pPr>
            <a:r>
              <a:rPr lang="en" sz="1400">
                <a:solidFill>
                  <a:schemeClr val="dk1"/>
                </a:solidFill>
              </a:rPr>
              <a:t>The Equality Act 2010 policy and a guide from GOV.UK. Guidance to help me employ staffs for the first time. (refer to appendices 7 and 8)</a:t>
            </a:r>
            <a:endParaRPr sz="1400"/>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7" name="Shape 137"/>
        <p:cNvGrpSpPr/>
        <p:nvPr/>
      </p:nvGrpSpPr>
      <p:grpSpPr>
        <a:xfrm>
          <a:off x="0" y="0"/>
          <a:ext cx="0" cy="0"/>
          <a:chOff x="0" y="0"/>
          <a:chExt cx="0" cy="0"/>
        </a:xfrm>
      </p:grpSpPr>
      <p:pic>
        <p:nvPicPr>
          <p:cNvPr id="138" name="Google Shape;138;p25"/>
          <p:cNvPicPr preferRelativeResize="0"/>
          <p:nvPr/>
        </p:nvPicPr>
        <p:blipFill>
          <a:blip r:embed="rId3">
            <a:alphaModFix amt="24000"/>
          </a:blip>
          <a:stretch>
            <a:fillRect/>
          </a:stretch>
        </p:blipFill>
        <p:spPr>
          <a:xfrm>
            <a:off x="311700" y="1152475"/>
            <a:ext cx="8520600" cy="3416400"/>
          </a:xfrm>
          <a:prstGeom prst="rect">
            <a:avLst/>
          </a:prstGeom>
          <a:noFill/>
          <a:ln>
            <a:noFill/>
          </a:ln>
        </p:spPr>
      </p:pic>
      <p:pic>
        <p:nvPicPr>
          <p:cNvPr id="139" name="Google Shape;139;p25"/>
          <p:cNvPicPr preferRelativeResize="0"/>
          <p:nvPr/>
        </p:nvPicPr>
        <p:blipFill>
          <a:blip r:embed="rId3">
            <a:alphaModFix amt="24000"/>
          </a:blip>
          <a:stretch>
            <a:fillRect/>
          </a:stretch>
        </p:blipFill>
        <p:spPr>
          <a:xfrm>
            <a:off x="311700" y="445025"/>
            <a:ext cx="8520600" cy="572700"/>
          </a:xfrm>
          <a:prstGeom prst="rect">
            <a:avLst/>
          </a:prstGeom>
          <a:noFill/>
          <a:ln>
            <a:noFill/>
          </a:ln>
        </p:spPr>
      </p:pic>
      <p:sp>
        <p:nvSpPr>
          <p:cNvPr id="140" name="Google Shape;140;p25"/>
          <p:cNvSpPr txBox="1"/>
          <p:nvPr>
            <p:ph type="title"/>
          </p:nvPr>
        </p:nvSpPr>
        <p:spPr>
          <a:xfrm>
            <a:off x="311700" y="445025"/>
            <a:ext cx="8520600" cy="572700"/>
          </a:xfrm>
          <a:prstGeom prst="rect">
            <a:avLst/>
          </a:prstGeom>
          <a:noFill/>
          <a:ln cap="flat" cmpd="sng" w="9525">
            <a:solidFill>
              <a:srgbClr val="6AA84F"/>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a:solidFill>
                  <a:srgbClr val="6AA84F"/>
                </a:solidFill>
                <a:latin typeface="Oswald"/>
                <a:ea typeface="Oswald"/>
                <a:cs typeface="Oswald"/>
                <a:sym typeface="Oswald"/>
              </a:rPr>
              <a:t>Marketing</a:t>
            </a:r>
            <a:endParaRPr b="1">
              <a:solidFill>
                <a:srgbClr val="6AA84F"/>
              </a:solidFill>
              <a:latin typeface="Oswald"/>
              <a:ea typeface="Oswald"/>
              <a:cs typeface="Oswald"/>
              <a:sym typeface="Oswald"/>
            </a:endParaRPr>
          </a:p>
        </p:txBody>
      </p:sp>
      <p:sp>
        <p:nvSpPr>
          <p:cNvPr id="141" name="Google Shape;141;p25"/>
          <p:cNvSpPr txBox="1"/>
          <p:nvPr>
            <p:ph idx="1" type="body"/>
          </p:nvPr>
        </p:nvSpPr>
        <p:spPr>
          <a:xfrm>
            <a:off x="311700" y="1152475"/>
            <a:ext cx="8520600" cy="3416400"/>
          </a:xfrm>
          <a:prstGeom prst="rect">
            <a:avLst/>
          </a:prstGeom>
          <a:noFill/>
          <a:ln cap="flat" cmpd="sng" w="9525">
            <a:solidFill>
              <a:srgbClr val="6AA84F"/>
            </a:solidFill>
            <a:prstDash val="solid"/>
            <a:round/>
            <a:headEnd len="sm" w="sm" type="none"/>
            <a:tailEnd len="sm" w="sm" type="none"/>
          </a:ln>
        </p:spPr>
        <p:txBody>
          <a:bodyPr anchorCtr="0" anchor="t" bIns="91425" lIns="91425" spcFirstLastPara="1" rIns="91425" wrap="square" tIns="91425">
            <a:noAutofit/>
          </a:bodyPr>
          <a:lstStyle/>
          <a:p>
            <a:pPr indent="0" lvl="0" marL="457200" rtl="0" algn="l">
              <a:spcBef>
                <a:spcPts val="0"/>
              </a:spcBef>
              <a:spcAft>
                <a:spcPts val="0"/>
              </a:spcAft>
              <a:buNone/>
            </a:pPr>
            <a:r>
              <a:rPr lang="en" sz="1400">
                <a:solidFill>
                  <a:srgbClr val="000000"/>
                </a:solidFill>
              </a:rPr>
              <a:t>“...marketers argue that all organisations activities should be informed and driven by customers and consumers. But customer are not necessarily consumers, and customers may have different needs from consumers.” [Blythe, 2006]</a:t>
            </a:r>
            <a:endParaRPr sz="1400">
              <a:solidFill>
                <a:srgbClr val="000000"/>
              </a:solidFill>
            </a:endParaRPr>
          </a:p>
          <a:p>
            <a:pPr indent="0" lvl="0" marL="0" rtl="0" algn="l">
              <a:spcBef>
                <a:spcPts val="1600"/>
              </a:spcBef>
              <a:spcAft>
                <a:spcPts val="1600"/>
              </a:spcAft>
              <a:buNone/>
            </a:pPr>
            <a:r>
              <a:rPr lang="en" sz="1400">
                <a:solidFill>
                  <a:srgbClr val="000000"/>
                </a:solidFill>
              </a:rPr>
              <a:t>Target Market - Students, working class and local residents. Ideal location at St Helens Road, Uplands, Walter Road and Brynymor Road.  That is why we chosen the shop location at Uplands which have a lot student accommodation and surrounded with offices. </a:t>
            </a:r>
            <a:r>
              <a:rPr lang="en" sz="1400">
                <a:solidFill>
                  <a:schemeClr val="dk1"/>
                </a:solidFill>
              </a:rPr>
              <a:t>Plus we planned to allow customer  pre-order by phone to save customer time of waiting, we even can attract customer from further area such as Sketty Road, university campus and Santa Maria Hospital.</a:t>
            </a:r>
            <a:endParaRPr sz="1400">
              <a:solidFill>
                <a:srgbClr val="000000"/>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45" name="Shape 145"/>
        <p:cNvGrpSpPr/>
        <p:nvPr/>
      </p:nvGrpSpPr>
      <p:grpSpPr>
        <a:xfrm>
          <a:off x="0" y="0"/>
          <a:ext cx="0" cy="0"/>
          <a:chOff x="0" y="0"/>
          <a:chExt cx="0" cy="0"/>
        </a:xfrm>
      </p:grpSpPr>
      <p:pic>
        <p:nvPicPr>
          <p:cNvPr id="146" name="Google Shape;146;p26"/>
          <p:cNvPicPr preferRelativeResize="0"/>
          <p:nvPr/>
        </p:nvPicPr>
        <p:blipFill>
          <a:blip r:embed="rId3">
            <a:alphaModFix amt="12000"/>
          </a:blip>
          <a:stretch>
            <a:fillRect/>
          </a:stretch>
        </p:blipFill>
        <p:spPr>
          <a:xfrm>
            <a:off x="311700" y="445013"/>
            <a:ext cx="8520600" cy="4188625"/>
          </a:xfrm>
          <a:prstGeom prst="rect">
            <a:avLst/>
          </a:prstGeom>
          <a:noFill/>
          <a:ln>
            <a:noFill/>
          </a:ln>
        </p:spPr>
      </p:pic>
      <p:sp>
        <p:nvSpPr>
          <p:cNvPr id="147" name="Google Shape;147;p26"/>
          <p:cNvSpPr txBox="1"/>
          <p:nvPr>
            <p:ph idx="1" type="body"/>
          </p:nvPr>
        </p:nvSpPr>
        <p:spPr>
          <a:xfrm>
            <a:off x="311700" y="445025"/>
            <a:ext cx="8520600" cy="4188600"/>
          </a:xfrm>
          <a:prstGeom prst="rect">
            <a:avLst/>
          </a:prstGeom>
          <a:ln cap="flat" cmpd="sng" w="9525">
            <a:solidFill>
              <a:srgbClr val="6AA84F"/>
            </a:solidFill>
            <a:prstDash val="solid"/>
            <a:round/>
            <a:headEnd len="sm" w="sm" type="none"/>
            <a:tailEnd len="sm" w="sm" type="none"/>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lang="en" sz="1400">
                <a:solidFill>
                  <a:srgbClr val="000000"/>
                </a:solidFill>
              </a:rPr>
              <a:t>For the pass ten years, pizza market in UK worth mouth watering £1.85bn. It growth from 13pc to 22pc every 5 years. Even though big brand like Domino’s and Pizza Hut has more than half share in the market, and some smaller brand like Pizza Express, Papa John’s, Prezzo also share a part of it, but it still have a 15pc share for any others pizza business. In order to build our territory within this market, apart from the products, most important thing will be the price. (Appentice 9)</a:t>
            </a:r>
            <a:endParaRPr sz="1400">
              <a:solidFill>
                <a:srgbClr val="000000"/>
              </a:solidFill>
            </a:endParaRPr>
          </a:p>
          <a:p>
            <a:pPr indent="0" lvl="0" marL="0" rtl="0" algn="l">
              <a:lnSpc>
                <a:spcPct val="100000"/>
              </a:lnSpc>
              <a:spcBef>
                <a:spcPts val="1600"/>
              </a:spcBef>
              <a:spcAft>
                <a:spcPts val="0"/>
              </a:spcAft>
              <a:buNone/>
            </a:pPr>
            <a:r>
              <a:rPr lang="en" sz="1400">
                <a:solidFill>
                  <a:srgbClr val="000000"/>
                </a:solidFill>
              </a:rPr>
              <a:t>We researched on Greggs Bakery, Pizza Hut restaurant and Domino’s Delivery, as we are targeting the market within restaurant and take away, we will priced our pizza start from £2 per slice. With the freshness, flexibility of size and topping choices, we think this is a reasonable price. (Appentice 10)</a:t>
            </a:r>
            <a:endParaRPr sz="1400">
              <a:solidFill>
                <a:srgbClr val="000000"/>
              </a:solidFill>
            </a:endParaRPr>
          </a:p>
          <a:p>
            <a:pPr indent="0" lvl="0" marL="457200" rtl="0" algn="l">
              <a:lnSpc>
                <a:spcPct val="100000"/>
              </a:lnSpc>
              <a:spcBef>
                <a:spcPts val="1600"/>
              </a:spcBef>
              <a:spcAft>
                <a:spcPts val="0"/>
              </a:spcAft>
              <a:buNone/>
            </a:pPr>
            <a:r>
              <a:rPr lang="en" sz="1400">
                <a:solidFill>
                  <a:srgbClr val="000000"/>
                </a:solidFill>
              </a:rPr>
              <a:t>“Both Trout and Ries describe market positioning strategy as a battle to create a unique impression in a customer’s mind so that they associate something distinctly desirable with your brand.” (Trout, Ries, 2006)</a:t>
            </a:r>
            <a:endParaRPr sz="1400">
              <a:solidFill>
                <a:srgbClr val="000000"/>
              </a:solidFill>
            </a:endParaRPr>
          </a:p>
          <a:p>
            <a:pPr indent="0" lvl="0" marL="0" rtl="0" algn="l">
              <a:lnSpc>
                <a:spcPct val="100000"/>
              </a:lnSpc>
              <a:spcBef>
                <a:spcPts val="1600"/>
              </a:spcBef>
              <a:spcAft>
                <a:spcPts val="0"/>
              </a:spcAft>
              <a:buNone/>
            </a:pPr>
            <a:r>
              <a:rPr lang="en" sz="1400">
                <a:solidFill>
                  <a:srgbClr val="000000"/>
                </a:solidFill>
              </a:rPr>
              <a:t>To achieve this, it’s vital that we convey the right message about our products and service which is : Fast food, freshness, choices of portion and topping with new rectangular shape.</a:t>
            </a:r>
            <a:endParaRPr sz="1400">
              <a:solidFill>
                <a:srgbClr val="000000"/>
              </a:solidFill>
            </a:endParaRPr>
          </a:p>
          <a:p>
            <a:pPr indent="0" lvl="0" marL="0" rtl="0" algn="l">
              <a:spcBef>
                <a:spcPts val="1600"/>
              </a:spcBef>
              <a:spcAft>
                <a:spcPts val="1600"/>
              </a:spcAft>
              <a:buClr>
                <a:schemeClr val="dk1"/>
              </a:buClr>
              <a:buSzPts val="1100"/>
              <a:buFont typeface="Arial"/>
              <a:buNone/>
            </a:pPr>
            <a:r>
              <a:t/>
            </a:r>
            <a:endParaRPr sz="1400">
              <a:solidFill>
                <a:schemeClr val="dk1"/>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1" name="Shape 151"/>
        <p:cNvGrpSpPr/>
        <p:nvPr/>
      </p:nvGrpSpPr>
      <p:grpSpPr>
        <a:xfrm>
          <a:off x="0" y="0"/>
          <a:ext cx="0" cy="0"/>
          <a:chOff x="0" y="0"/>
          <a:chExt cx="0" cy="0"/>
        </a:xfrm>
      </p:grpSpPr>
      <p:pic>
        <p:nvPicPr>
          <p:cNvPr id="152" name="Google Shape;152;p27"/>
          <p:cNvPicPr preferRelativeResize="0"/>
          <p:nvPr/>
        </p:nvPicPr>
        <p:blipFill>
          <a:blip r:embed="rId3">
            <a:alphaModFix amt="12000"/>
          </a:blip>
          <a:stretch>
            <a:fillRect/>
          </a:stretch>
        </p:blipFill>
        <p:spPr>
          <a:xfrm>
            <a:off x="311700" y="445013"/>
            <a:ext cx="8520600" cy="4188625"/>
          </a:xfrm>
          <a:prstGeom prst="rect">
            <a:avLst/>
          </a:prstGeom>
          <a:noFill/>
          <a:ln>
            <a:noFill/>
          </a:ln>
        </p:spPr>
      </p:pic>
      <p:sp>
        <p:nvSpPr>
          <p:cNvPr id="153" name="Google Shape;153;p27"/>
          <p:cNvSpPr txBox="1"/>
          <p:nvPr>
            <p:ph idx="1" type="body"/>
          </p:nvPr>
        </p:nvSpPr>
        <p:spPr>
          <a:xfrm>
            <a:off x="311700" y="445025"/>
            <a:ext cx="8520600" cy="4188600"/>
          </a:xfrm>
          <a:prstGeom prst="rect">
            <a:avLst/>
          </a:prstGeom>
          <a:noFill/>
          <a:ln cap="flat" cmpd="sng" w="9525">
            <a:solidFill>
              <a:srgbClr val="6AA84F"/>
            </a:solidFill>
            <a:prstDash val="solid"/>
            <a:round/>
            <a:headEnd len="sm" w="sm" type="none"/>
            <a:tailEnd len="sm" w="sm" type="none"/>
          </a:ln>
        </p:spPr>
        <p:txBody>
          <a:bodyPr anchorCtr="0" anchor="t" bIns="91425" lIns="91425" spcFirstLastPara="1" rIns="91425" wrap="square" tIns="91425">
            <a:noAutofit/>
          </a:bodyPr>
          <a:lstStyle/>
          <a:p>
            <a:pPr indent="0" lvl="0" marL="0" rtl="0" algn="l">
              <a:lnSpc>
                <a:spcPct val="100000"/>
              </a:lnSpc>
              <a:spcBef>
                <a:spcPts val="0"/>
              </a:spcBef>
              <a:spcAft>
                <a:spcPts val="1600"/>
              </a:spcAft>
              <a:buNone/>
            </a:pPr>
            <a:r>
              <a:rPr b="1" lang="en" sz="1400" u="sng">
                <a:solidFill>
                  <a:srgbClr val="000000"/>
                </a:solidFill>
              </a:rPr>
              <a:t>7p’s of the </a:t>
            </a:r>
            <a:r>
              <a:rPr b="1" lang="en" sz="1400" u="sng">
                <a:solidFill>
                  <a:srgbClr val="6AA84F"/>
                </a:solidFill>
                <a:latin typeface="Lobster"/>
                <a:ea typeface="Lobster"/>
                <a:cs typeface="Lobster"/>
                <a:sym typeface="Lobster"/>
              </a:rPr>
              <a:t>Grab</a:t>
            </a:r>
            <a:r>
              <a:rPr b="1" lang="en" sz="1400" u="sng">
                <a:solidFill>
                  <a:srgbClr val="000000"/>
                </a:solidFill>
              </a:rPr>
              <a:t> </a:t>
            </a:r>
            <a:r>
              <a:rPr b="1" lang="en" sz="1400" u="sng">
                <a:solidFill>
                  <a:srgbClr val="4A86E8"/>
                </a:solidFill>
                <a:latin typeface="Lobster"/>
                <a:ea typeface="Lobster"/>
                <a:cs typeface="Lobster"/>
                <a:sym typeface="Lobster"/>
              </a:rPr>
              <a:t>a</a:t>
            </a:r>
            <a:r>
              <a:rPr b="1" lang="en" sz="1400" u="sng">
                <a:solidFill>
                  <a:srgbClr val="000000"/>
                </a:solidFill>
              </a:rPr>
              <a:t> </a:t>
            </a:r>
            <a:r>
              <a:rPr b="1" lang="en" sz="1400" u="sng">
                <a:solidFill>
                  <a:srgbClr val="FF0000"/>
                </a:solidFill>
                <a:latin typeface="Lobster"/>
                <a:ea typeface="Lobster"/>
                <a:cs typeface="Lobster"/>
                <a:sym typeface="Lobster"/>
              </a:rPr>
              <a:t>Pizza!</a:t>
            </a:r>
            <a:r>
              <a:rPr b="1" lang="en" sz="1400" u="sng">
                <a:solidFill>
                  <a:srgbClr val="000000"/>
                </a:solidFill>
              </a:rPr>
              <a:t> </a:t>
            </a:r>
            <a:r>
              <a:rPr b="1" lang="en" sz="1400" u="sng">
                <a:solidFill>
                  <a:srgbClr val="6AA84F"/>
                </a:solidFill>
                <a:latin typeface="Lobster"/>
                <a:ea typeface="Lobster"/>
                <a:cs typeface="Lobster"/>
                <a:sym typeface="Lobster"/>
              </a:rPr>
              <a:t>Café</a:t>
            </a:r>
            <a:endParaRPr b="1" sz="1400" u="sng">
              <a:solidFill>
                <a:srgbClr val="6AA84F"/>
              </a:solidFill>
              <a:latin typeface="Lobster"/>
              <a:ea typeface="Lobster"/>
              <a:cs typeface="Lobster"/>
              <a:sym typeface="Lobster"/>
            </a:endParaRPr>
          </a:p>
        </p:txBody>
      </p:sp>
      <p:pic>
        <p:nvPicPr>
          <p:cNvPr id="154" name="Google Shape;154;p27"/>
          <p:cNvPicPr preferRelativeResize="0"/>
          <p:nvPr/>
        </p:nvPicPr>
        <p:blipFill rotWithShape="1">
          <a:blip r:embed="rId4">
            <a:alphaModFix/>
          </a:blip>
          <a:srcRect b="0" l="1048" r="0" t="3362"/>
          <a:stretch/>
        </p:blipFill>
        <p:spPr>
          <a:xfrm>
            <a:off x="1825125" y="1814450"/>
            <a:ext cx="5157325" cy="2819176"/>
          </a:xfrm>
          <a:prstGeom prst="rect">
            <a:avLst/>
          </a:prstGeom>
          <a:noFill/>
          <a:ln>
            <a:noFill/>
          </a:ln>
        </p:spPr>
      </p:pic>
      <p:sp>
        <p:nvSpPr>
          <p:cNvPr id="155" name="Google Shape;155;p27"/>
          <p:cNvSpPr txBox="1"/>
          <p:nvPr/>
        </p:nvSpPr>
        <p:spPr>
          <a:xfrm>
            <a:off x="345650" y="3662875"/>
            <a:ext cx="1644900" cy="843300"/>
          </a:xfrm>
          <a:prstGeom prst="rect">
            <a:avLst/>
          </a:prstGeom>
          <a:noFill/>
          <a:ln cap="flat" cmpd="sng" w="9525">
            <a:solidFill>
              <a:srgbClr val="6AA84F"/>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 sz="1200"/>
              <a:t>Fast food pizza, new rectangular shape, freshly </a:t>
            </a:r>
            <a:r>
              <a:rPr lang="en" sz="1200"/>
              <a:t>prepared</a:t>
            </a:r>
            <a:r>
              <a:rPr lang="en" sz="1200"/>
              <a:t> daily.</a:t>
            </a:r>
            <a:endParaRPr sz="1200"/>
          </a:p>
        </p:txBody>
      </p:sp>
      <p:sp>
        <p:nvSpPr>
          <p:cNvPr id="156" name="Google Shape;156;p27"/>
          <p:cNvSpPr txBox="1"/>
          <p:nvPr/>
        </p:nvSpPr>
        <p:spPr>
          <a:xfrm>
            <a:off x="540200" y="1198975"/>
            <a:ext cx="2700900" cy="998400"/>
          </a:xfrm>
          <a:prstGeom prst="rect">
            <a:avLst/>
          </a:prstGeom>
          <a:noFill/>
          <a:ln cap="flat" cmpd="sng" w="9525">
            <a:solidFill>
              <a:srgbClr val="6AA84F"/>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
              <a:t>In between those pizza delivery shop (Dominos’s, Papa John’s) and proper pizza restaurant (Pizza Hut, Mama Mia).</a:t>
            </a:r>
            <a:endParaRPr/>
          </a:p>
        </p:txBody>
      </p:sp>
      <p:sp>
        <p:nvSpPr>
          <p:cNvPr id="157" name="Google Shape;157;p27"/>
          <p:cNvSpPr txBox="1"/>
          <p:nvPr/>
        </p:nvSpPr>
        <p:spPr>
          <a:xfrm>
            <a:off x="3359825" y="721550"/>
            <a:ext cx="2018700" cy="1092900"/>
          </a:xfrm>
          <a:prstGeom prst="rect">
            <a:avLst/>
          </a:prstGeom>
          <a:noFill/>
          <a:ln cap="flat" cmpd="sng" w="9525">
            <a:solidFill>
              <a:srgbClr val="6AA84F"/>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
              <a:t>In the city centre which have a lot of offices and student accommodation.</a:t>
            </a:r>
            <a:endParaRPr/>
          </a:p>
        </p:txBody>
      </p:sp>
      <p:sp>
        <p:nvSpPr>
          <p:cNvPr id="158" name="Google Shape;158;p27"/>
          <p:cNvSpPr txBox="1"/>
          <p:nvPr/>
        </p:nvSpPr>
        <p:spPr>
          <a:xfrm>
            <a:off x="345650" y="2293375"/>
            <a:ext cx="2078700" cy="1336200"/>
          </a:xfrm>
          <a:prstGeom prst="rect">
            <a:avLst/>
          </a:prstGeom>
          <a:noFill/>
          <a:ln cap="flat" cmpd="sng" w="9525">
            <a:solidFill>
              <a:srgbClr val="6AA84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
              <a:t>Student discount, royalty customer scheme, using apps like Facebook, Instagram, Trip Advisor and create a website.</a:t>
            </a:r>
            <a:endParaRPr/>
          </a:p>
        </p:txBody>
      </p:sp>
      <p:sp>
        <p:nvSpPr>
          <p:cNvPr id="159" name="Google Shape;159;p27"/>
          <p:cNvSpPr txBox="1"/>
          <p:nvPr/>
        </p:nvSpPr>
        <p:spPr>
          <a:xfrm>
            <a:off x="5497250" y="527000"/>
            <a:ext cx="3277800" cy="1453200"/>
          </a:xfrm>
          <a:prstGeom prst="rect">
            <a:avLst/>
          </a:prstGeom>
          <a:noFill/>
          <a:ln cap="flat" cmpd="sng" w="9525">
            <a:solidFill>
              <a:srgbClr val="6AA84F"/>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
              <a:t>We have people graduated from business school with management and administration skills, people with good IT skills which can promote the business online and one of the owner’s will be train to be a pizza chef.</a:t>
            </a:r>
            <a:endParaRPr/>
          </a:p>
        </p:txBody>
      </p:sp>
      <p:sp>
        <p:nvSpPr>
          <p:cNvPr id="160" name="Google Shape;160;p27"/>
          <p:cNvSpPr txBox="1"/>
          <p:nvPr/>
        </p:nvSpPr>
        <p:spPr>
          <a:xfrm>
            <a:off x="6457025" y="2024550"/>
            <a:ext cx="2318100" cy="796200"/>
          </a:xfrm>
          <a:prstGeom prst="rect">
            <a:avLst/>
          </a:prstGeom>
          <a:noFill/>
          <a:ln cap="flat" cmpd="sng" w="9525">
            <a:solidFill>
              <a:srgbClr val="6AA84F"/>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
              <a:t>Recruiting and training urgently needed for front line staff.</a:t>
            </a:r>
            <a:endParaRPr/>
          </a:p>
        </p:txBody>
      </p:sp>
      <p:sp>
        <p:nvSpPr>
          <p:cNvPr id="161" name="Google Shape;161;p27"/>
          <p:cNvSpPr txBox="1"/>
          <p:nvPr/>
        </p:nvSpPr>
        <p:spPr>
          <a:xfrm>
            <a:off x="6724125" y="2865100"/>
            <a:ext cx="2078700" cy="1768500"/>
          </a:xfrm>
          <a:prstGeom prst="rect">
            <a:avLst/>
          </a:prstGeom>
          <a:noFill/>
          <a:ln cap="flat" cmpd="sng" w="9525">
            <a:solidFill>
              <a:srgbClr val="6AA84F"/>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
              <a:t>The Facebook page is created, the shop opening banner is hanging up, the menu and leaflets printed, food and hygiene course certificate on display.</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5" name="Shape 165"/>
        <p:cNvGrpSpPr/>
        <p:nvPr/>
      </p:nvGrpSpPr>
      <p:grpSpPr>
        <a:xfrm>
          <a:off x="0" y="0"/>
          <a:ext cx="0" cy="0"/>
          <a:chOff x="0" y="0"/>
          <a:chExt cx="0" cy="0"/>
        </a:xfrm>
      </p:grpSpPr>
      <p:pic>
        <p:nvPicPr>
          <p:cNvPr id="166" name="Google Shape;166;p28"/>
          <p:cNvPicPr preferRelativeResize="0"/>
          <p:nvPr/>
        </p:nvPicPr>
        <p:blipFill>
          <a:blip r:embed="rId3">
            <a:alphaModFix amt="12000"/>
          </a:blip>
          <a:stretch>
            <a:fillRect/>
          </a:stretch>
        </p:blipFill>
        <p:spPr>
          <a:xfrm>
            <a:off x="311700" y="445013"/>
            <a:ext cx="8520600" cy="4188625"/>
          </a:xfrm>
          <a:prstGeom prst="rect">
            <a:avLst/>
          </a:prstGeom>
          <a:noFill/>
          <a:ln>
            <a:noFill/>
          </a:ln>
        </p:spPr>
      </p:pic>
      <p:sp>
        <p:nvSpPr>
          <p:cNvPr id="167" name="Google Shape;167;p28"/>
          <p:cNvSpPr txBox="1"/>
          <p:nvPr>
            <p:ph idx="1" type="body"/>
          </p:nvPr>
        </p:nvSpPr>
        <p:spPr>
          <a:xfrm>
            <a:off x="311700" y="445025"/>
            <a:ext cx="8520600" cy="4188600"/>
          </a:xfrm>
          <a:prstGeom prst="rect">
            <a:avLst/>
          </a:prstGeom>
          <a:noFill/>
          <a:ln cap="flat" cmpd="sng" w="9525">
            <a:solidFill>
              <a:srgbClr val="6AA84F"/>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b="1" lang="en" sz="1400" u="sng">
                <a:solidFill>
                  <a:srgbClr val="000000"/>
                </a:solidFill>
              </a:rPr>
              <a:t>Methods to market the </a:t>
            </a:r>
            <a:r>
              <a:rPr b="1" lang="en" sz="1400" u="sng">
                <a:solidFill>
                  <a:schemeClr val="dk1"/>
                </a:solidFill>
              </a:rPr>
              <a:t>café</a:t>
            </a:r>
            <a:endParaRPr b="1" sz="1400" u="sng">
              <a:solidFill>
                <a:srgbClr val="000000"/>
              </a:solidFill>
            </a:endParaRPr>
          </a:p>
          <a:p>
            <a:pPr indent="0" lvl="0" marL="0" rtl="0" algn="l">
              <a:spcBef>
                <a:spcPts val="0"/>
              </a:spcBef>
              <a:spcAft>
                <a:spcPts val="0"/>
              </a:spcAft>
              <a:buClr>
                <a:schemeClr val="dk1"/>
              </a:buClr>
              <a:buSzPts val="1100"/>
              <a:buFont typeface="Arial"/>
              <a:buNone/>
            </a:pPr>
            <a:r>
              <a:t/>
            </a:r>
            <a:endParaRPr sz="1200">
              <a:solidFill>
                <a:srgbClr val="000000"/>
              </a:solidFill>
            </a:endParaRPr>
          </a:p>
          <a:p>
            <a:pPr indent="-317500" lvl="0" marL="457200" rtl="0" algn="l">
              <a:lnSpc>
                <a:spcPct val="100000"/>
              </a:lnSpc>
              <a:spcBef>
                <a:spcPts val="0"/>
              </a:spcBef>
              <a:spcAft>
                <a:spcPts val="0"/>
              </a:spcAft>
              <a:buClr>
                <a:srgbClr val="000000"/>
              </a:buClr>
              <a:buSzPts val="1400"/>
              <a:buChar char="❏"/>
            </a:pPr>
            <a:r>
              <a:rPr lang="en" sz="1400">
                <a:solidFill>
                  <a:srgbClr val="000000"/>
                </a:solidFill>
              </a:rPr>
              <a:t>Put the Logo and signage up first to attract interest from the public. Marketing leaflet or menu leaflet distribution to all nearby offices and houses.</a:t>
            </a:r>
            <a:endParaRPr sz="1400">
              <a:solidFill>
                <a:srgbClr val="000000"/>
              </a:solidFill>
            </a:endParaRPr>
          </a:p>
          <a:p>
            <a:pPr indent="-317500" lvl="0" marL="457200" rtl="0" algn="l">
              <a:lnSpc>
                <a:spcPct val="100000"/>
              </a:lnSpc>
              <a:spcBef>
                <a:spcPts val="0"/>
              </a:spcBef>
              <a:spcAft>
                <a:spcPts val="0"/>
              </a:spcAft>
              <a:buClr>
                <a:srgbClr val="000000"/>
              </a:buClr>
              <a:buSzPts val="1400"/>
              <a:buChar char="❏"/>
            </a:pPr>
            <a:r>
              <a:rPr lang="en" sz="1400">
                <a:solidFill>
                  <a:srgbClr val="000000"/>
                </a:solidFill>
              </a:rPr>
              <a:t>Because it’s a new venture, need to do market research to test the public response, must differentiate among the competitors. (Appentice 11)</a:t>
            </a:r>
            <a:endParaRPr sz="1400">
              <a:solidFill>
                <a:srgbClr val="000000"/>
              </a:solidFill>
            </a:endParaRPr>
          </a:p>
          <a:p>
            <a:pPr indent="-317500" lvl="0" marL="457200" rtl="0" algn="l">
              <a:lnSpc>
                <a:spcPct val="100000"/>
              </a:lnSpc>
              <a:spcBef>
                <a:spcPts val="0"/>
              </a:spcBef>
              <a:spcAft>
                <a:spcPts val="0"/>
              </a:spcAft>
              <a:buClr>
                <a:srgbClr val="000000"/>
              </a:buClr>
              <a:buSzPts val="1400"/>
              <a:buChar char="❏"/>
            </a:pPr>
            <a:r>
              <a:rPr lang="en" sz="1400">
                <a:solidFill>
                  <a:srgbClr val="000000"/>
                </a:solidFill>
              </a:rPr>
              <a:t>Rent a one-day stall in the Swansea Market to sell and create interest from the public, this also act as market research to find out which toppings is popular.</a:t>
            </a:r>
            <a:endParaRPr sz="1400">
              <a:solidFill>
                <a:srgbClr val="000000"/>
              </a:solidFill>
            </a:endParaRPr>
          </a:p>
          <a:p>
            <a:pPr indent="-317500" lvl="0" marL="457200" rtl="0" algn="l">
              <a:lnSpc>
                <a:spcPct val="100000"/>
              </a:lnSpc>
              <a:spcBef>
                <a:spcPts val="0"/>
              </a:spcBef>
              <a:spcAft>
                <a:spcPts val="0"/>
              </a:spcAft>
              <a:buClr>
                <a:srgbClr val="000000"/>
              </a:buClr>
              <a:buSzPts val="1400"/>
              <a:buChar char="❏"/>
            </a:pPr>
            <a:r>
              <a:rPr lang="en" sz="1400">
                <a:solidFill>
                  <a:srgbClr val="000000"/>
                </a:solidFill>
              </a:rPr>
              <a:t>Same as hire stall at Mumbles Local Produce Market and Sketty Local Produce Market to promote and research market.</a:t>
            </a:r>
            <a:endParaRPr sz="1400">
              <a:solidFill>
                <a:srgbClr val="000000"/>
              </a:solidFill>
            </a:endParaRPr>
          </a:p>
          <a:p>
            <a:pPr indent="-317500" lvl="0" marL="457200" rtl="0" algn="l">
              <a:lnSpc>
                <a:spcPct val="100000"/>
              </a:lnSpc>
              <a:spcBef>
                <a:spcPts val="0"/>
              </a:spcBef>
              <a:spcAft>
                <a:spcPts val="0"/>
              </a:spcAft>
              <a:buClr>
                <a:srgbClr val="000000"/>
              </a:buClr>
              <a:buSzPts val="1400"/>
              <a:buChar char="❏"/>
            </a:pPr>
            <a:r>
              <a:rPr lang="en" sz="1400">
                <a:solidFill>
                  <a:srgbClr val="000000"/>
                </a:solidFill>
              </a:rPr>
              <a:t>Create local taste pizza such as English breakfast pizza, Welsh Samphire pizza, Gower Cockles pizza to test the market and create a speciality for the café to stand out from others. </a:t>
            </a:r>
            <a:endParaRPr sz="1400">
              <a:solidFill>
                <a:srgbClr val="000000"/>
              </a:solidFill>
            </a:endParaRPr>
          </a:p>
          <a:p>
            <a:pPr indent="-317500" lvl="0" marL="457200" rtl="0" algn="l">
              <a:lnSpc>
                <a:spcPct val="100000"/>
              </a:lnSpc>
              <a:spcBef>
                <a:spcPts val="0"/>
              </a:spcBef>
              <a:spcAft>
                <a:spcPts val="0"/>
              </a:spcAft>
              <a:buClr>
                <a:srgbClr val="000000"/>
              </a:buClr>
              <a:buSzPts val="1400"/>
              <a:buChar char="❏"/>
            </a:pPr>
            <a:r>
              <a:rPr lang="en" sz="1400">
                <a:solidFill>
                  <a:schemeClr val="dk1"/>
                </a:solidFill>
              </a:rPr>
              <a:t>Our exclusive gluten free pizza base and vegetarian friendly toppings will be a hits to attract more healthy eating customer.</a:t>
            </a:r>
            <a:endParaRPr sz="1400">
              <a:solidFill>
                <a:srgbClr val="000000"/>
              </a:solidFill>
            </a:endParaRPr>
          </a:p>
          <a:p>
            <a:pPr indent="-317500" lvl="0" marL="457200" rtl="0" algn="l">
              <a:lnSpc>
                <a:spcPct val="100000"/>
              </a:lnSpc>
              <a:spcBef>
                <a:spcPts val="1600"/>
              </a:spcBef>
              <a:spcAft>
                <a:spcPts val="1600"/>
              </a:spcAft>
              <a:buClr>
                <a:srgbClr val="000000"/>
              </a:buClr>
              <a:buSzPts val="1400"/>
              <a:buChar char="❏"/>
            </a:pPr>
            <a:r>
              <a:rPr lang="en" sz="1400">
                <a:solidFill>
                  <a:srgbClr val="000000"/>
                </a:solidFill>
              </a:rPr>
              <a:t>Social media – Facebook page and own website, new feeds everyday to generate interest online.</a:t>
            </a:r>
            <a:endParaRPr sz="1400">
              <a:solidFill>
                <a:srgbClr val="000000"/>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1" name="Shape 171"/>
        <p:cNvGrpSpPr/>
        <p:nvPr/>
      </p:nvGrpSpPr>
      <p:grpSpPr>
        <a:xfrm>
          <a:off x="0" y="0"/>
          <a:ext cx="0" cy="0"/>
          <a:chOff x="0" y="0"/>
          <a:chExt cx="0" cy="0"/>
        </a:xfrm>
      </p:grpSpPr>
      <p:pic>
        <p:nvPicPr>
          <p:cNvPr id="172" name="Google Shape;172;p29"/>
          <p:cNvPicPr preferRelativeResize="0"/>
          <p:nvPr/>
        </p:nvPicPr>
        <p:blipFill>
          <a:blip r:embed="rId3">
            <a:alphaModFix amt="12000"/>
          </a:blip>
          <a:stretch>
            <a:fillRect/>
          </a:stretch>
        </p:blipFill>
        <p:spPr>
          <a:xfrm>
            <a:off x="311700" y="445014"/>
            <a:ext cx="8520600" cy="572700"/>
          </a:xfrm>
          <a:prstGeom prst="rect">
            <a:avLst/>
          </a:prstGeom>
          <a:noFill/>
          <a:ln>
            <a:noFill/>
          </a:ln>
        </p:spPr>
      </p:pic>
      <p:pic>
        <p:nvPicPr>
          <p:cNvPr id="173" name="Google Shape;173;p29"/>
          <p:cNvPicPr preferRelativeResize="0"/>
          <p:nvPr/>
        </p:nvPicPr>
        <p:blipFill>
          <a:blip r:embed="rId3">
            <a:alphaModFix amt="12000"/>
          </a:blip>
          <a:stretch>
            <a:fillRect/>
          </a:stretch>
        </p:blipFill>
        <p:spPr>
          <a:xfrm>
            <a:off x="311700" y="1152475"/>
            <a:ext cx="8520600" cy="3416400"/>
          </a:xfrm>
          <a:prstGeom prst="rect">
            <a:avLst/>
          </a:prstGeom>
          <a:noFill/>
          <a:ln>
            <a:noFill/>
          </a:ln>
        </p:spPr>
      </p:pic>
      <p:sp>
        <p:nvSpPr>
          <p:cNvPr id="174" name="Google Shape;174;p29"/>
          <p:cNvSpPr txBox="1"/>
          <p:nvPr>
            <p:ph type="title"/>
          </p:nvPr>
        </p:nvSpPr>
        <p:spPr>
          <a:xfrm>
            <a:off x="311700" y="445025"/>
            <a:ext cx="8520600" cy="572700"/>
          </a:xfrm>
          <a:prstGeom prst="rect">
            <a:avLst/>
          </a:prstGeom>
          <a:noFill/>
          <a:ln cap="flat" cmpd="sng" w="9525">
            <a:solidFill>
              <a:srgbClr val="6AA84F"/>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sz="3000">
                <a:solidFill>
                  <a:srgbClr val="6AA84F"/>
                </a:solidFill>
                <a:latin typeface="Lobster"/>
                <a:ea typeface="Lobster"/>
                <a:cs typeface="Lobster"/>
                <a:sym typeface="Lobster"/>
              </a:rPr>
              <a:t>Conclusion</a:t>
            </a:r>
            <a:endParaRPr sz="3000">
              <a:solidFill>
                <a:srgbClr val="6AA84F"/>
              </a:solidFill>
              <a:latin typeface="Lobster"/>
              <a:ea typeface="Lobster"/>
              <a:cs typeface="Lobster"/>
              <a:sym typeface="Lobster"/>
            </a:endParaRPr>
          </a:p>
        </p:txBody>
      </p:sp>
      <p:sp>
        <p:nvSpPr>
          <p:cNvPr id="175" name="Google Shape;175;p29"/>
          <p:cNvSpPr txBox="1"/>
          <p:nvPr>
            <p:ph idx="1" type="body"/>
          </p:nvPr>
        </p:nvSpPr>
        <p:spPr>
          <a:xfrm>
            <a:off x="311700" y="1152475"/>
            <a:ext cx="8520600" cy="3416400"/>
          </a:xfrm>
          <a:prstGeom prst="rect">
            <a:avLst/>
          </a:prstGeom>
          <a:noFill/>
          <a:ln cap="flat" cmpd="sng" w="9525">
            <a:solidFill>
              <a:srgbClr val="6AA84F"/>
            </a:solidFill>
            <a:prstDash val="solid"/>
            <a:round/>
            <a:headEnd len="sm" w="sm" type="none"/>
            <a:tailEnd len="sm" w="sm" type="none"/>
          </a:ln>
        </p:spPr>
        <p:txBody>
          <a:bodyPr anchorCtr="0" anchor="t" bIns="91425" lIns="91425" spcFirstLastPara="1" rIns="91425" wrap="square" tIns="91425">
            <a:noAutofit/>
          </a:bodyPr>
          <a:lstStyle/>
          <a:p>
            <a:pPr indent="0" lvl="0" marL="0" rtl="0" algn="l">
              <a:lnSpc>
                <a:spcPct val="100000"/>
              </a:lnSpc>
              <a:spcBef>
                <a:spcPts val="0"/>
              </a:spcBef>
              <a:spcAft>
                <a:spcPts val="0"/>
              </a:spcAft>
              <a:buClr>
                <a:schemeClr val="dk1"/>
              </a:buClr>
              <a:buSzPts val="1100"/>
              <a:buFont typeface="Arial"/>
              <a:buNone/>
            </a:pPr>
            <a:r>
              <a:rPr lang="en" sz="1400">
                <a:solidFill>
                  <a:srgbClr val="000000"/>
                </a:solidFill>
              </a:rPr>
              <a:t>We have researched and planned all our essential steps to set-up Grab a Pizza! Caf</a:t>
            </a:r>
            <a:r>
              <a:rPr lang="en" sz="1400">
                <a:solidFill>
                  <a:schemeClr val="dk1"/>
                </a:solidFill>
              </a:rPr>
              <a:t>é</a:t>
            </a:r>
            <a:r>
              <a:rPr lang="en" sz="1400">
                <a:solidFill>
                  <a:srgbClr val="000000"/>
                </a:solidFill>
              </a:rPr>
              <a:t>, a SWOT analysis have been compiled for this new venture.(Appentice 12)</a:t>
            </a:r>
            <a:endParaRPr sz="1400">
              <a:solidFill>
                <a:srgbClr val="000000"/>
              </a:solidFill>
            </a:endParaRPr>
          </a:p>
          <a:p>
            <a:pPr indent="0" lvl="0" marL="0" rtl="0" algn="l">
              <a:spcBef>
                <a:spcPts val="1600"/>
              </a:spcBef>
              <a:spcAft>
                <a:spcPts val="0"/>
              </a:spcAft>
              <a:buClr>
                <a:schemeClr val="dk1"/>
              </a:buClr>
              <a:buSzPts val="1100"/>
              <a:buFont typeface="Arial"/>
              <a:buNone/>
            </a:pPr>
            <a:r>
              <a:rPr lang="en" sz="1400">
                <a:solidFill>
                  <a:schemeClr val="dk1"/>
                </a:solidFill>
              </a:rPr>
              <a:t>Draw out an action plan using the SMART targets.</a:t>
            </a:r>
            <a:endParaRPr sz="1400">
              <a:solidFill>
                <a:schemeClr val="dk1"/>
              </a:solidFill>
            </a:endParaRPr>
          </a:p>
          <a:p>
            <a:pPr indent="0" lvl="0" marL="0" rtl="0" algn="l">
              <a:spcBef>
                <a:spcPts val="0"/>
              </a:spcBef>
              <a:spcAft>
                <a:spcPts val="0"/>
              </a:spcAft>
              <a:buClr>
                <a:schemeClr val="dk1"/>
              </a:buClr>
              <a:buSzPts val="1100"/>
              <a:buFont typeface="Arial"/>
              <a:buNone/>
            </a:pPr>
            <a:r>
              <a:rPr lang="en" sz="1400">
                <a:solidFill>
                  <a:schemeClr val="dk1"/>
                </a:solidFill>
              </a:rPr>
              <a:t> </a:t>
            </a:r>
            <a:endParaRPr sz="1400">
              <a:solidFill>
                <a:schemeClr val="dk1"/>
              </a:solidFill>
            </a:endParaRPr>
          </a:p>
          <a:p>
            <a:pPr indent="0" lvl="0" marL="0" rtl="0" algn="l">
              <a:spcBef>
                <a:spcPts val="0"/>
              </a:spcBef>
              <a:spcAft>
                <a:spcPts val="0"/>
              </a:spcAft>
              <a:buClr>
                <a:schemeClr val="dk1"/>
              </a:buClr>
              <a:buSzPts val="1100"/>
              <a:buFont typeface="Arial"/>
              <a:buNone/>
            </a:pPr>
            <a:r>
              <a:rPr lang="en" sz="1400">
                <a:solidFill>
                  <a:schemeClr val="dk1"/>
                </a:solidFill>
              </a:rPr>
              <a:t>Specific = To sell freshly made pizza by slice at a fast food style café in city centre location. Targeted customers are students and office workers.</a:t>
            </a:r>
            <a:endParaRPr sz="1400">
              <a:solidFill>
                <a:schemeClr val="dk1"/>
              </a:solidFill>
            </a:endParaRPr>
          </a:p>
          <a:p>
            <a:pPr indent="0" lvl="0" marL="0" rtl="0" algn="l">
              <a:spcBef>
                <a:spcPts val="0"/>
              </a:spcBef>
              <a:spcAft>
                <a:spcPts val="0"/>
              </a:spcAft>
              <a:buClr>
                <a:schemeClr val="dk1"/>
              </a:buClr>
              <a:buSzPts val="1100"/>
              <a:buFont typeface="Arial"/>
              <a:buNone/>
            </a:pPr>
            <a:r>
              <a:rPr lang="en" sz="1400">
                <a:solidFill>
                  <a:schemeClr val="dk1"/>
                </a:solidFill>
              </a:rPr>
              <a:t> </a:t>
            </a:r>
            <a:endParaRPr sz="1400">
              <a:solidFill>
                <a:schemeClr val="dk1"/>
              </a:solidFill>
            </a:endParaRPr>
          </a:p>
          <a:p>
            <a:pPr indent="0" lvl="0" marL="0" rtl="0" algn="l">
              <a:spcBef>
                <a:spcPts val="0"/>
              </a:spcBef>
              <a:spcAft>
                <a:spcPts val="0"/>
              </a:spcAft>
              <a:buNone/>
            </a:pPr>
            <a:r>
              <a:rPr lang="en" sz="1400">
                <a:solidFill>
                  <a:schemeClr val="dk1"/>
                </a:solidFill>
              </a:rPr>
              <a:t>Measurable = To achieve a regular income of £6,000 per week. Opening hours from 10:30am – 6:30pm, which capture the mid-morning snack attacks time, and workers finishing at 5pm to buy a pizza for their dinner, or students to grab a quick bites before a night out.</a:t>
            </a:r>
            <a:endParaRPr b="1" sz="1400"/>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9" name="Shape 179"/>
        <p:cNvGrpSpPr/>
        <p:nvPr/>
      </p:nvGrpSpPr>
      <p:grpSpPr>
        <a:xfrm>
          <a:off x="0" y="0"/>
          <a:ext cx="0" cy="0"/>
          <a:chOff x="0" y="0"/>
          <a:chExt cx="0" cy="0"/>
        </a:xfrm>
      </p:grpSpPr>
      <p:pic>
        <p:nvPicPr>
          <p:cNvPr id="180" name="Google Shape;180;p30"/>
          <p:cNvPicPr preferRelativeResize="0"/>
          <p:nvPr/>
        </p:nvPicPr>
        <p:blipFill>
          <a:blip r:embed="rId3">
            <a:alphaModFix amt="12000"/>
          </a:blip>
          <a:stretch>
            <a:fillRect/>
          </a:stretch>
        </p:blipFill>
        <p:spPr>
          <a:xfrm>
            <a:off x="311700" y="445013"/>
            <a:ext cx="8520600" cy="4188625"/>
          </a:xfrm>
          <a:prstGeom prst="rect">
            <a:avLst/>
          </a:prstGeom>
          <a:noFill/>
          <a:ln>
            <a:noFill/>
          </a:ln>
        </p:spPr>
      </p:pic>
      <p:sp>
        <p:nvSpPr>
          <p:cNvPr id="181" name="Google Shape;181;p30"/>
          <p:cNvSpPr txBox="1"/>
          <p:nvPr>
            <p:ph idx="1" type="body"/>
          </p:nvPr>
        </p:nvSpPr>
        <p:spPr>
          <a:xfrm>
            <a:off x="311700" y="445025"/>
            <a:ext cx="8520600" cy="4188600"/>
          </a:xfrm>
          <a:prstGeom prst="rect">
            <a:avLst/>
          </a:prstGeom>
          <a:noFill/>
          <a:ln cap="flat" cmpd="sng" w="9525">
            <a:solidFill>
              <a:srgbClr val="6AA84F"/>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sz="1400">
                <a:solidFill>
                  <a:schemeClr val="dk1"/>
                </a:solidFill>
              </a:rPr>
              <a:t>Attainable = Café renovation should be complete in 2 months. While drawing out menu, and research toppings for pizza. Logo design, signage and banner to go up within the same time scale. 2nd Owner booked for Pizza Chef training course, and serving staff recruitment advertise at Job Centre Plus, and LinkedIn Jobs.</a:t>
            </a:r>
            <a:endParaRPr sz="1400">
              <a:solidFill>
                <a:schemeClr val="dk1"/>
              </a:solidFill>
            </a:endParaRPr>
          </a:p>
          <a:p>
            <a:pPr indent="0" lvl="0" marL="0" rtl="0" algn="l">
              <a:spcBef>
                <a:spcPts val="0"/>
              </a:spcBef>
              <a:spcAft>
                <a:spcPts val="0"/>
              </a:spcAft>
              <a:buClr>
                <a:schemeClr val="dk1"/>
              </a:buClr>
              <a:buSzPts val="1100"/>
              <a:buFont typeface="Arial"/>
              <a:buNone/>
            </a:pPr>
            <a:r>
              <a:rPr lang="en" sz="1400">
                <a:solidFill>
                  <a:schemeClr val="dk1"/>
                </a:solidFill>
              </a:rPr>
              <a:t> </a:t>
            </a:r>
            <a:endParaRPr sz="1400">
              <a:solidFill>
                <a:schemeClr val="dk1"/>
              </a:solidFill>
            </a:endParaRPr>
          </a:p>
          <a:p>
            <a:pPr indent="0" lvl="0" marL="0" rtl="0" algn="l">
              <a:spcBef>
                <a:spcPts val="0"/>
              </a:spcBef>
              <a:spcAft>
                <a:spcPts val="0"/>
              </a:spcAft>
              <a:buClr>
                <a:schemeClr val="dk1"/>
              </a:buClr>
              <a:buSzPts val="1100"/>
              <a:buFont typeface="Arial"/>
              <a:buNone/>
            </a:pPr>
            <a:r>
              <a:rPr lang="en" sz="1400">
                <a:solidFill>
                  <a:schemeClr val="dk1"/>
                </a:solidFill>
              </a:rPr>
              <a:t>Relevant = be my own boss, more time to spend with my family.</a:t>
            </a:r>
            <a:endParaRPr sz="1400">
              <a:solidFill>
                <a:schemeClr val="dk1"/>
              </a:solidFill>
            </a:endParaRPr>
          </a:p>
          <a:p>
            <a:pPr indent="0" lvl="0" marL="0" rtl="0" algn="l">
              <a:spcBef>
                <a:spcPts val="0"/>
              </a:spcBef>
              <a:spcAft>
                <a:spcPts val="0"/>
              </a:spcAft>
              <a:buClr>
                <a:schemeClr val="dk1"/>
              </a:buClr>
              <a:buSzPts val="1100"/>
              <a:buFont typeface="Arial"/>
              <a:buNone/>
            </a:pPr>
            <a:r>
              <a:rPr lang="en" sz="1400">
                <a:solidFill>
                  <a:schemeClr val="dk1"/>
                </a:solidFill>
              </a:rPr>
              <a:t> </a:t>
            </a:r>
            <a:endParaRPr sz="1400">
              <a:solidFill>
                <a:schemeClr val="dk1"/>
              </a:solidFill>
            </a:endParaRPr>
          </a:p>
          <a:p>
            <a:pPr indent="0" lvl="0" marL="0" rtl="0" algn="l">
              <a:spcBef>
                <a:spcPts val="0"/>
              </a:spcBef>
              <a:spcAft>
                <a:spcPts val="0"/>
              </a:spcAft>
              <a:buNone/>
            </a:pPr>
            <a:r>
              <a:rPr lang="en" sz="1400">
                <a:solidFill>
                  <a:schemeClr val="dk1"/>
                </a:solidFill>
              </a:rPr>
              <a:t>Timely = Café should be up and running in 4 months’ time start from set up time.</a:t>
            </a:r>
            <a:endParaRPr sz="1400">
              <a:solidFill>
                <a:schemeClr val="dk1"/>
              </a:solidFill>
            </a:endParaRPr>
          </a:p>
          <a:p>
            <a:pPr indent="0" lvl="0" marL="0" rtl="0" algn="l">
              <a:spcBef>
                <a:spcPts val="1600"/>
              </a:spcBef>
              <a:spcAft>
                <a:spcPts val="0"/>
              </a:spcAft>
              <a:buNone/>
            </a:pPr>
            <a:r>
              <a:rPr lang="en" sz="1400">
                <a:solidFill>
                  <a:schemeClr val="dk1"/>
                </a:solidFill>
              </a:rPr>
              <a:t>Finally, next slide Gantt Chart showing more details according to our action plan. </a:t>
            </a:r>
            <a:r>
              <a:rPr lang="en" sz="1400">
                <a:solidFill>
                  <a:srgbClr val="000000"/>
                </a:solidFill>
              </a:rPr>
              <a:t>So, I have all the confidence that you like our proposal Business Plan, and can’t wait for us to open and try our very first rectangular pizza!</a:t>
            </a:r>
            <a:endParaRPr sz="1400">
              <a:solidFill>
                <a:srgbClr val="000000"/>
              </a:solidFill>
            </a:endParaRPr>
          </a:p>
          <a:p>
            <a:pPr indent="0" lvl="0" marL="0" rtl="0" algn="l">
              <a:spcBef>
                <a:spcPts val="1600"/>
              </a:spcBef>
              <a:spcAft>
                <a:spcPts val="1600"/>
              </a:spcAft>
              <a:buNone/>
            </a:pPr>
            <a:r>
              <a:t/>
            </a:r>
            <a:endParaRPr sz="1400">
              <a:solidFill>
                <a:schemeClr val="dk1"/>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85" name="Shape 185"/>
        <p:cNvGrpSpPr/>
        <p:nvPr/>
      </p:nvGrpSpPr>
      <p:grpSpPr>
        <a:xfrm>
          <a:off x="0" y="0"/>
          <a:ext cx="0" cy="0"/>
          <a:chOff x="0" y="0"/>
          <a:chExt cx="0" cy="0"/>
        </a:xfrm>
      </p:grpSpPr>
      <p:pic>
        <p:nvPicPr>
          <p:cNvPr id="186" name="Google Shape;186;p31"/>
          <p:cNvPicPr preferRelativeResize="0"/>
          <p:nvPr/>
        </p:nvPicPr>
        <p:blipFill>
          <a:blip r:embed="rId3">
            <a:alphaModFix amt="12000"/>
          </a:blip>
          <a:stretch>
            <a:fillRect/>
          </a:stretch>
        </p:blipFill>
        <p:spPr>
          <a:xfrm>
            <a:off x="311700" y="1099225"/>
            <a:ext cx="8520600" cy="3615650"/>
          </a:xfrm>
          <a:prstGeom prst="rect">
            <a:avLst/>
          </a:prstGeom>
          <a:noFill/>
          <a:ln>
            <a:noFill/>
          </a:ln>
        </p:spPr>
      </p:pic>
      <p:sp>
        <p:nvSpPr>
          <p:cNvPr id="187" name="Google Shape;187;p31"/>
          <p:cNvSpPr txBox="1"/>
          <p:nvPr>
            <p:ph type="title"/>
          </p:nvPr>
        </p:nvSpPr>
        <p:spPr>
          <a:xfrm>
            <a:off x="311700" y="445025"/>
            <a:ext cx="8520600" cy="572700"/>
          </a:xfrm>
          <a:prstGeom prst="rect">
            <a:avLst/>
          </a:prstGeom>
          <a:noFill/>
          <a:ln cap="flat" cmpd="sng" w="9525">
            <a:solidFill>
              <a:srgbClr val="6AA84F"/>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3000">
                <a:solidFill>
                  <a:srgbClr val="4A86E8"/>
                </a:solidFill>
                <a:latin typeface="Lobster"/>
                <a:ea typeface="Lobster"/>
                <a:cs typeface="Lobster"/>
                <a:sym typeface="Lobster"/>
              </a:rPr>
              <a:t>Project </a:t>
            </a:r>
            <a:r>
              <a:rPr b="1" lang="en" sz="3000">
                <a:solidFill>
                  <a:srgbClr val="4A86E8"/>
                </a:solidFill>
                <a:latin typeface="Lobster"/>
                <a:ea typeface="Lobster"/>
                <a:cs typeface="Lobster"/>
                <a:sym typeface="Lobster"/>
              </a:rPr>
              <a:t>Gantt Chart</a:t>
            </a:r>
            <a:endParaRPr b="1" sz="3000">
              <a:solidFill>
                <a:srgbClr val="4A86E8"/>
              </a:solidFill>
              <a:latin typeface="Lobster"/>
              <a:ea typeface="Lobster"/>
              <a:cs typeface="Lobster"/>
              <a:sym typeface="Lobster"/>
            </a:endParaRPr>
          </a:p>
        </p:txBody>
      </p:sp>
      <p:sp>
        <p:nvSpPr>
          <p:cNvPr id="188" name="Google Shape;188;p31"/>
          <p:cNvSpPr txBox="1"/>
          <p:nvPr>
            <p:ph idx="1" type="body"/>
          </p:nvPr>
        </p:nvSpPr>
        <p:spPr>
          <a:xfrm>
            <a:off x="311700" y="1123400"/>
            <a:ext cx="8520600" cy="3567300"/>
          </a:xfrm>
          <a:prstGeom prst="rect">
            <a:avLst/>
          </a:prstGeom>
          <a:noFill/>
          <a:ln cap="flat" cmpd="sng" w="9525">
            <a:solidFill>
              <a:srgbClr val="6AA84F"/>
            </a:solidFill>
            <a:prstDash val="solid"/>
            <a:round/>
            <a:headEnd len="sm" w="sm" type="none"/>
            <a:tailEnd len="sm" w="sm" type="none"/>
          </a:ln>
        </p:spPr>
        <p:txBody>
          <a:bodyPr anchorCtr="0" anchor="t" bIns="91425" lIns="91425" spcFirstLastPara="1" rIns="91425" wrap="square" tIns="91425">
            <a:noAutofit/>
          </a:bodyPr>
          <a:lstStyle/>
          <a:p>
            <a:pPr indent="0" lvl="0" marL="0" rtl="0" algn="l">
              <a:lnSpc>
                <a:spcPct val="100000"/>
              </a:lnSpc>
              <a:spcBef>
                <a:spcPts val="0"/>
              </a:spcBef>
              <a:spcAft>
                <a:spcPts val="1600"/>
              </a:spcAft>
              <a:buNone/>
            </a:pPr>
            <a:r>
              <a:t/>
            </a:r>
            <a:endParaRPr sz="1200"/>
          </a:p>
        </p:txBody>
      </p:sp>
      <p:pic>
        <p:nvPicPr>
          <p:cNvPr id="189" name="Google Shape;189;p31"/>
          <p:cNvPicPr preferRelativeResize="0"/>
          <p:nvPr/>
        </p:nvPicPr>
        <p:blipFill>
          <a:blip r:embed="rId3">
            <a:alphaModFix amt="12000"/>
          </a:blip>
          <a:stretch>
            <a:fillRect/>
          </a:stretch>
        </p:blipFill>
        <p:spPr>
          <a:xfrm>
            <a:off x="311700" y="445014"/>
            <a:ext cx="8520600" cy="572700"/>
          </a:xfrm>
          <a:prstGeom prst="rect">
            <a:avLst/>
          </a:prstGeom>
          <a:noFill/>
          <a:ln>
            <a:noFill/>
          </a:ln>
        </p:spPr>
      </p:pic>
      <p:pic>
        <p:nvPicPr>
          <p:cNvPr id="190" name="Google Shape;190;p31"/>
          <p:cNvPicPr preferRelativeResize="0"/>
          <p:nvPr/>
        </p:nvPicPr>
        <p:blipFill>
          <a:blip r:embed="rId4">
            <a:alphaModFix/>
          </a:blip>
          <a:stretch>
            <a:fillRect/>
          </a:stretch>
        </p:blipFill>
        <p:spPr>
          <a:xfrm>
            <a:off x="407875" y="1172450"/>
            <a:ext cx="8282148" cy="3376425"/>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94" name="Shape 194"/>
        <p:cNvGrpSpPr/>
        <p:nvPr/>
      </p:nvGrpSpPr>
      <p:grpSpPr>
        <a:xfrm>
          <a:off x="0" y="0"/>
          <a:ext cx="0" cy="0"/>
          <a:chOff x="0" y="0"/>
          <a:chExt cx="0" cy="0"/>
        </a:xfrm>
      </p:grpSpPr>
      <p:pic>
        <p:nvPicPr>
          <p:cNvPr id="195" name="Google Shape;195;p32"/>
          <p:cNvPicPr preferRelativeResize="0"/>
          <p:nvPr/>
        </p:nvPicPr>
        <p:blipFill>
          <a:blip r:embed="rId3">
            <a:alphaModFix amt="12000"/>
          </a:blip>
          <a:stretch>
            <a:fillRect/>
          </a:stretch>
        </p:blipFill>
        <p:spPr>
          <a:xfrm>
            <a:off x="311700" y="445014"/>
            <a:ext cx="8520600" cy="572700"/>
          </a:xfrm>
          <a:prstGeom prst="rect">
            <a:avLst/>
          </a:prstGeom>
          <a:noFill/>
          <a:ln>
            <a:noFill/>
          </a:ln>
        </p:spPr>
      </p:pic>
      <p:pic>
        <p:nvPicPr>
          <p:cNvPr id="196" name="Google Shape;196;p32"/>
          <p:cNvPicPr preferRelativeResize="0"/>
          <p:nvPr/>
        </p:nvPicPr>
        <p:blipFill>
          <a:blip r:embed="rId3">
            <a:alphaModFix amt="24000"/>
          </a:blip>
          <a:stretch>
            <a:fillRect/>
          </a:stretch>
        </p:blipFill>
        <p:spPr>
          <a:xfrm>
            <a:off x="311700" y="1152425"/>
            <a:ext cx="8520600" cy="3416400"/>
          </a:xfrm>
          <a:prstGeom prst="rect">
            <a:avLst/>
          </a:prstGeom>
          <a:noFill/>
          <a:ln>
            <a:noFill/>
          </a:ln>
        </p:spPr>
      </p:pic>
      <p:sp>
        <p:nvSpPr>
          <p:cNvPr id="197" name="Google Shape;197;p32"/>
          <p:cNvSpPr txBox="1"/>
          <p:nvPr>
            <p:ph type="title"/>
          </p:nvPr>
        </p:nvSpPr>
        <p:spPr>
          <a:xfrm>
            <a:off x="311700" y="445025"/>
            <a:ext cx="8520600" cy="572700"/>
          </a:xfrm>
          <a:prstGeom prst="rect">
            <a:avLst/>
          </a:prstGeom>
          <a:noFill/>
          <a:ln cap="flat" cmpd="sng" w="9525">
            <a:solidFill>
              <a:srgbClr val="6AA84F"/>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a:solidFill>
                  <a:srgbClr val="FF0000"/>
                </a:solidFill>
                <a:latin typeface="Lobster"/>
                <a:ea typeface="Lobster"/>
                <a:cs typeface="Lobster"/>
                <a:sym typeface="Lobster"/>
              </a:rPr>
              <a:t>References</a:t>
            </a:r>
            <a:endParaRPr b="1">
              <a:solidFill>
                <a:srgbClr val="FF0000"/>
              </a:solidFill>
              <a:latin typeface="Lobster"/>
              <a:ea typeface="Lobster"/>
              <a:cs typeface="Lobster"/>
              <a:sym typeface="Lobster"/>
            </a:endParaRPr>
          </a:p>
        </p:txBody>
      </p:sp>
      <p:sp>
        <p:nvSpPr>
          <p:cNvPr id="198" name="Google Shape;198;p32"/>
          <p:cNvSpPr txBox="1"/>
          <p:nvPr>
            <p:ph idx="1" type="body"/>
          </p:nvPr>
        </p:nvSpPr>
        <p:spPr>
          <a:xfrm>
            <a:off x="311700" y="1152475"/>
            <a:ext cx="8520600" cy="3416400"/>
          </a:xfrm>
          <a:prstGeom prst="rect">
            <a:avLst/>
          </a:prstGeom>
          <a:noFill/>
          <a:ln cap="flat" cmpd="sng" w="9525">
            <a:solidFill>
              <a:srgbClr val="6AA84F"/>
            </a:solidFill>
            <a:prstDash val="solid"/>
            <a:round/>
            <a:headEnd len="sm" w="sm" type="none"/>
            <a:tailEnd len="sm" w="sm" type="none"/>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lang="en" sz="1000">
                <a:solidFill>
                  <a:srgbClr val="000000"/>
                </a:solidFill>
              </a:rPr>
              <a:t>ACAS (2018) </a:t>
            </a:r>
            <a:r>
              <a:rPr i="1" lang="en" sz="1000">
                <a:solidFill>
                  <a:srgbClr val="000000"/>
                </a:solidFill>
              </a:rPr>
              <a:t>New To HR – Helpful Acas resources for you</a:t>
            </a:r>
            <a:r>
              <a:rPr lang="en" sz="1000">
                <a:solidFill>
                  <a:srgbClr val="000000"/>
                </a:solidFill>
              </a:rPr>
              <a:t>. Available at: http://www.acas.org.uk/index.aspx?articleid=5636 (Accessed: 20 October 2018)</a:t>
            </a:r>
            <a:endParaRPr sz="1000">
              <a:solidFill>
                <a:srgbClr val="000000"/>
              </a:solidFill>
            </a:endParaRPr>
          </a:p>
          <a:p>
            <a:pPr indent="0" lvl="0" marL="0" rtl="0" algn="l">
              <a:lnSpc>
                <a:spcPct val="100000"/>
              </a:lnSpc>
              <a:spcBef>
                <a:spcPts val="0"/>
              </a:spcBef>
              <a:spcAft>
                <a:spcPts val="0"/>
              </a:spcAft>
              <a:buNone/>
            </a:pPr>
            <a:r>
              <a:t/>
            </a:r>
            <a:endParaRPr sz="1000">
              <a:solidFill>
                <a:srgbClr val="000000"/>
              </a:solidFill>
            </a:endParaRPr>
          </a:p>
          <a:p>
            <a:pPr indent="0" lvl="0" marL="0" rtl="0" algn="l">
              <a:lnSpc>
                <a:spcPct val="100000"/>
              </a:lnSpc>
              <a:spcBef>
                <a:spcPts val="0"/>
              </a:spcBef>
              <a:spcAft>
                <a:spcPts val="0"/>
              </a:spcAft>
              <a:buClr>
                <a:schemeClr val="dk1"/>
              </a:buClr>
              <a:buSzPts val="1100"/>
              <a:buFont typeface="Arial"/>
              <a:buNone/>
            </a:pPr>
            <a:r>
              <a:rPr lang="en" sz="1000">
                <a:solidFill>
                  <a:srgbClr val="000000"/>
                </a:solidFill>
              </a:rPr>
              <a:t>Blythe, J. (2006) </a:t>
            </a:r>
            <a:r>
              <a:rPr i="1" lang="en" sz="1000">
                <a:solidFill>
                  <a:srgbClr val="000000"/>
                </a:solidFill>
              </a:rPr>
              <a:t>“Marketing”</a:t>
            </a:r>
            <a:r>
              <a:rPr lang="en" sz="1000">
                <a:solidFill>
                  <a:srgbClr val="000000"/>
                </a:solidFill>
              </a:rPr>
              <a:t> London: SAGE Publications Ltd.</a:t>
            </a:r>
            <a:endParaRPr sz="1000">
              <a:solidFill>
                <a:srgbClr val="000000"/>
              </a:solidFill>
            </a:endParaRPr>
          </a:p>
          <a:p>
            <a:pPr indent="0" lvl="0" marL="0" rtl="0" algn="l">
              <a:lnSpc>
                <a:spcPct val="100000"/>
              </a:lnSpc>
              <a:spcBef>
                <a:spcPts val="0"/>
              </a:spcBef>
              <a:spcAft>
                <a:spcPts val="0"/>
              </a:spcAft>
              <a:buClr>
                <a:schemeClr val="dk1"/>
              </a:buClr>
              <a:buSzPts val="1100"/>
              <a:buFont typeface="Arial"/>
              <a:buNone/>
            </a:pPr>
            <a:r>
              <a:t/>
            </a:r>
            <a:endParaRPr sz="1000">
              <a:solidFill>
                <a:srgbClr val="000000"/>
              </a:solidFill>
            </a:endParaRPr>
          </a:p>
          <a:p>
            <a:pPr indent="0" lvl="0" marL="0" rtl="0" algn="l">
              <a:lnSpc>
                <a:spcPct val="100000"/>
              </a:lnSpc>
              <a:spcBef>
                <a:spcPts val="0"/>
              </a:spcBef>
              <a:spcAft>
                <a:spcPts val="0"/>
              </a:spcAft>
              <a:buClr>
                <a:schemeClr val="dk1"/>
              </a:buClr>
              <a:buSzPts val="1100"/>
              <a:buFont typeface="Arial"/>
              <a:buNone/>
            </a:pPr>
            <a:r>
              <a:rPr lang="en" sz="1000">
                <a:solidFill>
                  <a:srgbClr val="000000"/>
                </a:solidFill>
              </a:rPr>
              <a:t>Bogardus, A.M. (2004) </a:t>
            </a:r>
            <a:r>
              <a:rPr i="1" lang="en" sz="1000">
                <a:solidFill>
                  <a:srgbClr val="000000"/>
                </a:solidFill>
              </a:rPr>
              <a:t>“Human Resources Jumpstart”</a:t>
            </a:r>
            <a:r>
              <a:rPr lang="en" sz="1000">
                <a:solidFill>
                  <a:srgbClr val="000000"/>
                </a:solidFill>
              </a:rPr>
              <a:t> San Francisco; London: SYBEX.</a:t>
            </a:r>
            <a:endParaRPr sz="1000">
              <a:solidFill>
                <a:srgbClr val="000000"/>
              </a:solidFill>
            </a:endParaRPr>
          </a:p>
          <a:p>
            <a:pPr indent="0" lvl="0" marL="0" rtl="0" algn="l">
              <a:lnSpc>
                <a:spcPct val="100000"/>
              </a:lnSpc>
              <a:spcBef>
                <a:spcPts val="0"/>
              </a:spcBef>
              <a:spcAft>
                <a:spcPts val="0"/>
              </a:spcAft>
              <a:buClr>
                <a:schemeClr val="dk1"/>
              </a:buClr>
              <a:buSzPts val="1100"/>
              <a:buFont typeface="Arial"/>
              <a:buNone/>
            </a:pPr>
            <a:r>
              <a:t/>
            </a:r>
            <a:endParaRPr sz="1000">
              <a:solidFill>
                <a:srgbClr val="000000"/>
              </a:solidFill>
            </a:endParaRPr>
          </a:p>
          <a:p>
            <a:pPr indent="0" lvl="0" marL="0" rtl="0" algn="l">
              <a:lnSpc>
                <a:spcPct val="100000"/>
              </a:lnSpc>
              <a:spcBef>
                <a:spcPts val="0"/>
              </a:spcBef>
              <a:spcAft>
                <a:spcPts val="0"/>
              </a:spcAft>
              <a:buClr>
                <a:schemeClr val="dk1"/>
              </a:buClr>
              <a:buSzPts val="1100"/>
              <a:buFont typeface="Arial"/>
              <a:buNone/>
            </a:pPr>
            <a:r>
              <a:rPr lang="en" sz="1000">
                <a:solidFill>
                  <a:srgbClr val="000000"/>
                </a:solidFill>
              </a:rPr>
              <a:t>Business is Great (2018) Regulations. [online]</a:t>
            </a:r>
            <a:endParaRPr sz="1000">
              <a:solidFill>
                <a:srgbClr val="000000"/>
              </a:solidFill>
            </a:endParaRPr>
          </a:p>
          <a:p>
            <a:pPr indent="0" lvl="0" marL="0" rtl="0" algn="l">
              <a:lnSpc>
                <a:spcPct val="100000"/>
              </a:lnSpc>
              <a:spcBef>
                <a:spcPts val="0"/>
              </a:spcBef>
              <a:spcAft>
                <a:spcPts val="0"/>
              </a:spcAft>
              <a:buClr>
                <a:schemeClr val="dk1"/>
              </a:buClr>
              <a:buSzPts val="1100"/>
              <a:buFont typeface="Arial"/>
              <a:buNone/>
            </a:pPr>
            <a:r>
              <a:rPr lang="en" sz="1000">
                <a:solidFill>
                  <a:srgbClr val="000000"/>
                </a:solidFill>
              </a:rPr>
              <a:t>Available at: </a:t>
            </a:r>
            <a:r>
              <a:rPr lang="en" sz="1000" u="sng">
                <a:solidFill>
                  <a:srgbClr val="000000"/>
                </a:solidFill>
                <a:hlinkClick r:id="rId4"/>
              </a:rPr>
              <a:t>http://www.greatbusiness.gov.uk/regulation/</a:t>
            </a:r>
            <a:r>
              <a:rPr lang="en" sz="1000">
                <a:solidFill>
                  <a:srgbClr val="000000"/>
                </a:solidFill>
              </a:rPr>
              <a:t> (Accessed 23 October 2018)</a:t>
            </a:r>
            <a:endParaRPr sz="1000">
              <a:solidFill>
                <a:srgbClr val="000000"/>
              </a:solidFill>
            </a:endParaRPr>
          </a:p>
          <a:p>
            <a:pPr indent="0" lvl="0" marL="0" rtl="0" algn="l">
              <a:lnSpc>
                <a:spcPct val="100000"/>
              </a:lnSpc>
              <a:spcBef>
                <a:spcPts val="0"/>
              </a:spcBef>
              <a:spcAft>
                <a:spcPts val="0"/>
              </a:spcAft>
              <a:buClr>
                <a:schemeClr val="dk1"/>
              </a:buClr>
              <a:buSzPts val="1100"/>
              <a:buFont typeface="Arial"/>
              <a:buNone/>
            </a:pPr>
            <a:r>
              <a:t/>
            </a:r>
            <a:endParaRPr sz="1000">
              <a:solidFill>
                <a:srgbClr val="000000"/>
              </a:solidFill>
            </a:endParaRPr>
          </a:p>
          <a:p>
            <a:pPr indent="0" lvl="0" marL="0" rtl="0" algn="l">
              <a:lnSpc>
                <a:spcPct val="100000"/>
              </a:lnSpc>
              <a:spcBef>
                <a:spcPts val="0"/>
              </a:spcBef>
              <a:spcAft>
                <a:spcPts val="0"/>
              </a:spcAft>
              <a:buClr>
                <a:schemeClr val="dk1"/>
              </a:buClr>
              <a:buSzPts val="1100"/>
              <a:buFont typeface="Arial"/>
              <a:buNone/>
            </a:pPr>
            <a:r>
              <a:rPr lang="en" sz="1000">
                <a:solidFill>
                  <a:srgbClr val="000000"/>
                </a:solidFill>
              </a:rPr>
              <a:t>Gov.UK (2018) </a:t>
            </a:r>
            <a:r>
              <a:rPr i="1" lang="en" sz="1000">
                <a:solidFill>
                  <a:srgbClr val="000000"/>
                </a:solidFill>
              </a:rPr>
              <a:t>Set up a business</a:t>
            </a:r>
            <a:r>
              <a:rPr lang="en" sz="1000">
                <a:solidFill>
                  <a:srgbClr val="000000"/>
                </a:solidFill>
              </a:rPr>
              <a:t>. [online] Available at: </a:t>
            </a:r>
            <a:r>
              <a:rPr lang="en" sz="1000" u="sng">
                <a:solidFill>
                  <a:srgbClr val="000000"/>
                </a:solidFill>
                <a:hlinkClick r:id="rId5"/>
              </a:rPr>
              <a:t>https://www.gov.uk/set-up-business</a:t>
            </a:r>
            <a:r>
              <a:rPr lang="en" sz="1000">
                <a:solidFill>
                  <a:srgbClr val="000000"/>
                </a:solidFill>
              </a:rPr>
              <a:t> (Accessed: 23 October 2018)</a:t>
            </a:r>
            <a:endParaRPr sz="1000">
              <a:solidFill>
                <a:srgbClr val="000000"/>
              </a:solidFill>
            </a:endParaRPr>
          </a:p>
          <a:p>
            <a:pPr indent="0" lvl="0" marL="0" rtl="0" algn="l">
              <a:lnSpc>
                <a:spcPct val="100000"/>
              </a:lnSpc>
              <a:spcBef>
                <a:spcPts val="0"/>
              </a:spcBef>
              <a:spcAft>
                <a:spcPts val="0"/>
              </a:spcAft>
              <a:buClr>
                <a:schemeClr val="dk1"/>
              </a:buClr>
              <a:buSzPts val="1100"/>
              <a:buFont typeface="Arial"/>
              <a:buNone/>
            </a:pPr>
            <a:r>
              <a:t/>
            </a:r>
            <a:endParaRPr sz="1000">
              <a:solidFill>
                <a:srgbClr val="000000"/>
              </a:solidFill>
            </a:endParaRPr>
          </a:p>
          <a:p>
            <a:pPr indent="0" lvl="0" marL="0" rtl="0" algn="l">
              <a:lnSpc>
                <a:spcPct val="100000"/>
              </a:lnSpc>
              <a:spcBef>
                <a:spcPts val="0"/>
              </a:spcBef>
              <a:spcAft>
                <a:spcPts val="0"/>
              </a:spcAft>
              <a:buClr>
                <a:schemeClr val="dk1"/>
              </a:buClr>
              <a:buSzPts val="1100"/>
              <a:buFont typeface="Arial"/>
              <a:buNone/>
            </a:pPr>
            <a:r>
              <a:rPr lang="en" sz="1000">
                <a:solidFill>
                  <a:srgbClr val="000000"/>
                </a:solidFill>
              </a:rPr>
              <a:t>Hanlon, A (2018) “How to use the 7Ps Marketing Mix” [online] Available at: </a:t>
            </a:r>
            <a:r>
              <a:rPr lang="en" sz="1000" u="sng">
                <a:solidFill>
                  <a:srgbClr val="000000"/>
                </a:solidFill>
                <a:hlinkClick r:id="rId6"/>
              </a:rPr>
              <a:t>https://www.smartinsights.com/marketing-planning/marketing-models/how-to-use-the-7ps-marketing-mix/</a:t>
            </a:r>
            <a:r>
              <a:rPr lang="en" sz="1000">
                <a:solidFill>
                  <a:srgbClr val="000000"/>
                </a:solidFill>
              </a:rPr>
              <a:t> (Accessed 30 October 2018)</a:t>
            </a:r>
            <a:endParaRPr sz="1000">
              <a:solidFill>
                <a:srgbClr val="000000"/>
              </a:solidFill>
            </a:endParaRPr>
          </a:p>
          <a:p>
            <a:pPr indent="0" lvl="0" marL="0" rtl="0" algn="l">
              <a:lnSpc>
                <a:spcPct val="100000"/>
              </a:lnSpc>
              <a:spcBef>
                <a:spcPts val="1600"/>
              </a:spcBef>
              <a:spcAft>
                <a:spcPts val="0"/>
              </a:spcAft>
              <a:buClr>
                <a:schemeClr val="dk1"/>
              </a:buClr>
              <a:buSzPts val="1100"/>
              <a:buFont typeface="Arial"/>
              <a:buNone/>
            </a:pPr>
            <a:r>
              <a:rPr lang="en" sz="1000">
                <a:solidFill>
                  <a:srgbClr val="000000"/>
                </a:solidFill>
              </a:rPr>
              <a:t>McGrath, J. (7 April 2018) </a:t>
            </a:r>
            <a:r>
              <a:rPr i="1" lang="en" sz="1000">
                <a:solidFill>
                  <a:srgbClr val="000000"/>
                </a:solidFill>
              </a:rPr>
              <a:t>5 Golden rules for opening a cafe</a:t>
            </a:r>
            <a:r>
              <a:rPr lang="en" sz="1000">
                <a:solidFill>
                  <a:srgbClr val="000000"/>
                </a:solidFill>
              </a:rPr>
              <a:t>. [online] Available at: </a:t>
            </a:r>
            <a:r>
              <a:rPr lang="en" sz="1000" u="sng">
                <a:solidFill>
                  <a:srgbClr val="000000"/>
                </a:solidFill>
                <a:hlinkClick r:id="rId7"/>
              </a:rPr>
              <a:t>https://www.myob.com/au/blog/5-golden-rules-for-opening-a-cafe/</a:t>
            </a:r>
            <a:r>
              <a:rPr lang="en" sz="1000">
                <a:solidFill>
                  <a:srgbClr val="000000"/>
                </a:solidFill>
              </a:rPr>
              <a:t> (Accessed 21 October 2018)</a:t>
            </a:r>
            <a:endParaRPr sz="1000">
              <a:solidFill>
                <a:srgbClr val="000000"/>
              </a:solidFill>
            </a:endParaRPr>
          </a:p>
          <a:p>
            <a:pPr indent="0" lvl="0" marL="0" rtl="0" algn="l">
              <a:lnSpc>
                <a:spcPct val="100000"/>
              </a:lnSpc>
              <a:spcBef>
                <a:spcPts val="0"/>
              </a:spcBef>
              <a:spcAft>
                <a:spcPts val="0"/>
              </a:spcAft>
              <a:buClr>
                <a:schemeClr val="dk1"/>
              </a:buClr>
              <a:buSzPts val="1100"/>
              <a:buFont typeface="Arial"/>
              <a:buNone/>
            </a:pPr>
            <a:r>
              <a:t/>
            </a:r>
            <a:endParaRPr sz="1000">
              <a:solidFill>
                <a:srgbClr val="000000"/>
              </a:solidFill>
            </a:endParaRPr>
          </a:p>
          <a:p>
            <a:pPr indent="0" lvl="0" marL="0" rtl="0" algn="l">
              <a:lnSpc>
                <a:spcPct val="100000"/>
              </a:lnSpc>
              <a:spcBef>
                <a:spcPts val="0"/>
              </a:spcBef>
              <a:spcAft>
                <a:spcPts val="0"/>
              </a:spcAft>
              <a:buClr>
                <a:schemeClr val="dk1"/>
              </a:buClr>
              <a:buSzPts val="1100"/>
              <a:buFont typeface="Arial"/>
              <a:buNone/>
            </a:pPr>
            <a:r>
              <a:rPr lang="en" sz="1000">
                <a:solidFill>
                  <a:srgbClr val="000000"/>
                </a:solidFill>
              </a:rPr>
              <a:t>Pizza Sqr (2018) Available at: </a:t>
            </a:r>
            <a:r>
              <a:rPr lang="en" sz="1000" u="sng">
                <a:solidFill>
                  <a:srgbClr val="000000"/>
                </a:solidFill>
                <a:hlinkClick r:id="rId8"/>
              </a:rPr>
              <a:t>https://www.pizzasqr.com/menu/</a:t>
            </a:r>
            <a:r>
              <a:rPr lang="en" sz="1000">
                <a:solidFill>
                  <a:srgbClr val="000000"/>
                </a:solidFill>
              </a:rPr>
              <a:t> (Accessed 23 October 2018)</a:t>
            </a:r>
            <a:endParaRPr sz="1000">
              <a:solidFill>
                <a:srgbClr val="000000"/>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02" name="Shape 202"/>
        <p:cNvGrpSpPr/>
        <p:nvPr/>
      </p:nvGrpSpPr>
      <p:grpSpPr>
        <a:xfrm>
          <a:off x="0" y="0"/>
          <a:ext cx="0" cy="0"/>
          <a:chOff x="0" y="0"/>
          <a:chExt cx="0" cy="0"/>
        </a:xfrm>
      </p:grpSpPr>
      <p:pic>
        <p:nvPicPr>
          <p:cNvPr id="203" name="Google Shape;203;p33"/>
          <p:cNvPicPr preferRelativeResize="0"/>
          <p:nvPr/>
        </p:nvPicPr>
        <p:blipFill>
          <a:blip r:embed="rId3">
            <a:alphaModFix amt="24000"/>
          </a:blip>
          <a:stretch>
            <a:fillRect/>
          </a:stretch>
        </p:blipFill>
        <p:spPr>
          <a:xfrm>
            <a:off x="311700" y="509850"/>
            <a:ext cx="8520600" cy="4123800"/>
          </a:xfrm>
          <a:prstGeom prst="rect">
            <a:avLst/>
          </a:prstGeom>
          <a:noFill/>
          <a:ln>
            <a:noFill/>
          </a:ln>
        </p:spPr>
      </p:pic>
      <p:sp>
        <p:nvSpPr>
          <p:cNvPr id="204" name="Google Shape;204;p33"/>
          <p:cNvSpPr txBox="1"/>
          <p:nvPr>
            <p:ph idx="1" type="body"/>
          </p:nvPr>
        </p:nvSpPr>
        <p:spPr>
          <a:xfrm>
            <a:off x="311700" y="509850"/>
            <a:ext cx="8520600" cy="4123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Clr>
                <a:schemeClr val="dk1"/>
              </a:buClr>
              <a:buSzPts val="1100"/>
              <a:buFont typeface="Arial"/>
              <a:buNone/>
            </a:pPr>
            <a:r>
              <a:rPr lang="en" sz="1000">
                <a:solidFill>
                  <a:schemeClr val="dk1"/>
                </a:solidFill>
              </a:rPr>
              <a:t>Steiner, R. (2012) “Special Report: The Battle is on for a slice of UK’s pizza pie” [online] Available at: </a:t>
            </a:r>
            <a:r>
              <a:rPr lang="en" sz="1000" u="sng">
                <a:solidFill>
                  <a:schemeClr val="dk1"/>
                </a:solidFill>
                <a:hlinkClick r:id="rId4"/>
              </a:rPr>
              <a:t>https://www.thisismoney.co.uk/money/markets/article-2175055/CITY-FOCUS-The-battle-slice-UKs-pizza-pie.html</a:t>
            </a:r>
            <a:r>
              <a:rPr lang="en" sz="1000">
                <a:solidFill>
                  <a:schemeClr val="dk1"/>
                </a:solidFill>
              </a:rPr>
              <a:t> (Accessed: 26/10/2018)</a:t>
            </a:r>
            <a:endParaRPr sz="1000">
              <a:solidFill>
                <a:schemeClr val="dk1"/>
              </a:solidFill>
            </a:endParaRPr>
          </a:p>
          <a:p>
            <a:pPr indent="0" lvl="0" marL="0" rtl="0" algn="l">
              <a:lnSpc>
                <a:spcPct val="100000"/>
              </a:lnSpc>
              <a:spcBef>
                <a:spcPts val="0"/>
              </a:spcBef>
              <a:spcAft>
                <a:spcPts val="0"/>
              </a:spcAft>
              <a:buNone/>
            </a:pPr>
            <a:r>
              <a:t/>
            </a:r>
            <a:endParaRPr sz="1000">
              <a:solidFill>
                <a:srgbClr val="000000"/>
              </a:solidFill>
            </a:endParaRPr>
          </a:p>
          <a:p>
            <a:pPr indent="0" lvl="0" marL="0" rtl="0" algn="l">
              <a:lnSpc>
                <a:spcPct val="100000"/>
              </a:lnSpc>
              <a:spcBef>
                <a:spcPts val="1600"/>
              </a:spcBef>
              <a:spcAft>
                <a:spcPts val="0"/>
              </a:spcAft>
              <a:buNone/>
            </a:pPr>
            <a:r>
              <a:rPr lang="en" sz="1000">
                <a:solidFill>
                  <a:srgbClr val="000000"/>
                </a:solidFill>
              </a:rPr>
              <a:t>Trout, Ries, J., 2006. </a:t>
            </a:r>
            <a:r>
              <a:rPr i="1" lang="en" sz="1000">
                <a:solidFill>
                  <a:srgbClr val="000000"/>
                </a:solidFill>
              </a:rPr>
              <a:t>Positioning</a:t>
            </a:r>
            <a:r>
              <a:rPr lang="en" sz="1000">
                <a:solidFill>
                  <a:srgbClr val="000000"/>
                </a:solidFill>
              </a:rPr>
              <a:t>. 2nd ed. US: Mcgraw-Hill Education.</a:t>
            </a:r>
            <a:endParaRPr sz="1000">
              <a:solidFill>
                <a:srgbClr val="000000"/>
              </a:solidFill>
            </a:endParaRPr>
          </a:p>
          <a:p>
            <a:pPr indent="0" lvl="0" marL="0" rtl="0" algn="l">
              <a:lnSpc>
                <a:spcPct val="100000"/>
              </a:lnSpc>
              <a:spcBef>
                <a:spcPts val="1600"/>
              </a:spcBef>
              <a:spcAft>
                <a:spcPts val="0"/>
              </a:spcAft>
              <a:buNone/>
            </a:pPr>
            <a:r>
              <a:rPr lang="en" sz="1000">
                <a:solidFill>
                  <a:srgbClr val="000000"/>
                </a:solidFill>
              </a:rPr>
              <a:t>Sabia reference</a:t>
            </a:r>
            <a:endParaRPr sz="1000">
              <a:solidFill>
                <a:srgbClr val="000000"/>
              </a:solidFill>
            </a:endParaRPr>
          </a:p>
          <a:p>
            <a:pPr indent="0" lvl="0" marL="0" rtl="0" algn="l">
              <a:lnSpc>
                <a:spcPct val="100000"/>
              </a:lnSpc>
              <a:spcBef>
                <a:spcPts val="1600"/>
              </a:spcBef>
              <a:spcAft>
                <a:spcPts val="0"/>
              </a:spcAft>
              <a:buNone/>
            </a:pPr>
            <a:r>
              <a:rPr lang="en" sz="1000">
                <a:solidFill>
                  <a:srgbClr val="000000"/>
                </a:solidFill>
              </a:rPr>
              <a:t>Valentin,E. (2017) Certificate in Higher Education. Skills for the Workplace Student Yearbook.London.Sage Publication.</a:t>
            </a:r>
            <a:endParaRPr sz="1000">
              <a:solidFill>
                <a:srgbClr val="000000"/>
              </a:solidFill>
            </a:endParaRPr>
          </a:p>
          <a:p>
            <a:pPr indent="0" lvl="0" marL="0" rtl="0" algn="l">
              <a:lnSpc>
                <a:spcPct val="100000"/>
              </a:lnSpc>
              <a:spcBef>
                <a:spcPts val="1600"/>
              </a:spcBef>
              <a:spcAft>
                <a:spcPts val="0"/>
              </a:spcAft>
              <a:buNone/>
            </a:pPr>
            <a:r>
              <a:rPr lang="en" sz="1000">
                <a:solidFill>
                  <a:srgbClr val="000000"/>
                </a:solidFill>
              </a:rPr>
              <a:t>Canteen Tables UK. Available at: </a:t>
            </a:r>
            <a:r>
              <a:rPr lang="en" sz="1000" u="sng">
                <a:solidFill>
                  <a:srgbClr val="000000"/>
                </a:solidFill>
                <a:hlinkClick r:id="rId5"/>
              </a:rPr>
              <a:t>https://www.officefurnitureonlin.co.uk/canteentables</a:t>
            </a:r>
            <a:r>
              <a:rPr lang="en" sz="1000">
                <a:solidFill>
                  <a:srgbClr val="000000"/>
                </a:solidFill>
              </a:rPr>
              <a:t>. (accessed on 02 November 2018)</a:t>
            </a:r>
            <a:endParaRPr sz="1000">
              <a:solidFill>
                <a:srgbClr val="000000"/>
              </a:solidFill>
            </a:endParaRPr>
          </a:p>
          <a:p>
            <a:pPr indent="0" lvl="0" marL="0" rtl="0" algn="l">
              <a:lnSpc>
                <a:spcPct val="100000"/>
              </a:lnSpc>
              <a:spcBef>
                <a:spcPts val="1600"/>
              </a:spcBef>
              <a:spcAft>
                <a:spcPts val="0"/>
              </a:spcAft>
              <a:buNone/>
            </a:pPr>
            <a:r>
              <a:rPr lang="en" sz="1000">
                <a:solidFill>
                  <a:srgbClr val="000000"/>
                </a:solidFill>
              </a:rPr>
              <a:t>EMPIRE SUPPLIERS LIMITED [GB]. Available at: </a:t>
            </a:r>
            <a:r>
              <a:rPr lang="en" sz="1000" u="sng">
                <a:solidFill>
                  <a:srgbClr val="000000"/>
                </a:solidFill>
                <a:hlinkClick r:id="rId6"/>
              </a:rPr>
              <a:t>https://www.empiresupplieisonline.co.uk</a:t>
            </a:r>
            <a:r>
              <a:rPr lang="en" sz="1000">
                <a:solidFill>
                  <a:srgbClr val="000000"/>
                </a:solidFill>
              </a:rPr>
              <a:t>. (accessed on 02 November 2018)</a:t>
            </a:r>
            <a:endParaRPr sz="1000">
              <a:solidFill>
                <a:srgbClr val="000000"/>
              </a:solidFill>
            </a:endParaRPr>
          </a:p>
          <a:p>
            <a:pPr indent="0" lvl="0" marL="0" rtl="0" algn="l">
              <a:lnSpc>
                <a:spcPct val="100000"/>
              </a:lnSpc>
              <a:spcBef>
                <a:spcPts val="1600"/>
              </a:spcBef>
              <a:spcAft>
                <a:spcPts val="0"/>
              </a:spcAft>
              <a:buNone/>
            </a:pPr>
            <a:r>
              <a:rPr lang="en" sz="1000">
                <a:solidFill>
                  <a:srgbClr val="000000"/>
                </a:solidFill>
              </a:rPr>
              <a:t>Nehar reference</a:t>
            </a:r>
            <a:endParaRPr sz="1000">
              <a:solidFill>
                <a:srgbClr val="000000"/>
              </a:solidFill>
            </a:endParaRPr>
          </a:p>
          <a:p>
            <a:pPr indent="0" lvl="0" marL="0" rtl="0" algn="l">
              <a:lnSpc>
                <a:spcPct val="100000"/>
              </a:lnSpc>
              <a:spcBef>
                <a:spcPts val="1600"/>
              </a:spcBef>
              <a:spcAft>
                <a:spcPts val="0"/>
              </a:spcAft>
              <a:buClr>
                <a:schemeClr val="dk1"/>
              </a:buClr>
              <a:buSzPts val="1100"/>
              <a:buFont typeface="Arial"/>
              <a:buNone/>
            </a:pPr>
            <a:r>
              <a:rPr lang="en" sz="1000">
                <a:solidFill>
                  <a:srgbClr val="000000"/>
                </a:solidFill>
              </a:rPr>
              <a:t>Acas working for everyone, new to HR- helpful acas resources for you, [online] Available at http://www.acas.org.uk/index.aspx? Articled=5636. (Accessed on 29/10/18). </a:t>
            </a:r>
            <a:endParaRPr sz="1000">
              <a:solidFill>
                <a:srgbClr val="000000"/>
              </a:solidFill>
            </a:endParaRPr>
          </a:p>
          <a:p>
            <a:pPr indent="0" lvl="0" marL="0" rtl="0" algn="l">
              <a:lnSpc>
                <a:spcPct val="100000"/>
              </a:lnSpc>
              <a:spcBef>
                <a:spcPts val="1600"/>
              </a:spcBef>
              <a:spcAft>
                <a:spcPts val="0"/>
              </a:spcAft>
              <a:buClr>
                <a:schemeClr val="dk1"/>
              </a:buClr>
              <a:buSzPts val="1100"/>
              <a:buFont typeface="Arial"/>
              <a:buNone/>
            </a:pPr>
            <a:r>
              <a:rPr lang="en" sz="1000">
                <a:solidFill>
                  <a:srgbClr val="000000"/>
                </a:solidFill>
              </a:rPr>
              <a:t>Blair. J, 5, July 2017, career trend, Job description for a pizza chef, (online) available at http://careertrend.com/about-6754599-job-descripition-pizza-chef-html. (Accessed on 2/11/18). </a:t>
            </a:r>
            <a:endParaRPr sz="1000">
              <a:solidFill>
                <a:srgbClr val="000000"/>
              </a:solidFill>
            </a:endParaRPr>
          </a:p>
          <a:p>
            <a:pPr indent="0" lvl="0" marL="0" rtl="0" algn="l">
              <a:lnSpc>
                <a:spcPct val="100000"/>
              </a:lnSpc>
              <a:spcBef>
                <a:spcPts val="1600"/>
              </a:spcBef>
              <a:spcAft>
                <a:spcPts val="0"/>
              </a:spcAft>
              <a:buClr>
                <a:schemeClr val="dk1"/>
              </a:buClr>
              <a:buSzPts val="1100"/>
              <a:buFont typeface="Arial"/>
              <a:buNone/>
            </a:pPr>
            <a:r>
              <a:rPr lang="en" sz="1000">
                <a:solidFill>
                  <a:srgbClr val="000000"/>
                </a:solidFill>
              </a:rPr>
              <a:t>Richard Regalado Pizza school, ( online), available at https://www.italianpizzaschool.co.uk/course/ (Accessed on 2/11/18). </a:t>
            </a:r>
            <a:endParaRPr sz="1000">
              <a:solidFill>
                <a:srgbClr val="000000"/>
              </a:solidFill>
            </a:endParaRPr>
          </a:p>
          <a:p>
            <a:pPr indent="0" lvl="0" marL="0" rtl="0" algn="l">
              <a:lnSpc>
                <a:spcPct val="100000"/>
              </a:lnSpc>
              <a:spcBef>
                <a:spcPts val="1600"/>
              </a:spcBef>
              <a:spcAft>
                <a:spcPts val="0"/>
              </a:spcAft>
              <a:buClr>
                <a:schemeClr val="dk1"/>
              </a:buClr>
              <a:buSzPts val="1100"/>
              <a:buFont typeface="Arial"/>
              <a:buNone/>
            </a:pPr>
            <a:r>
              <a:rPr lang="en" sz="1000">
                <a:solidFill>
                  <a:srgbClr val="000000"/>
                </a:solidFill>
              </a:rPr>
              <a:t>Investing answers, Human Resources [online] Available at: https://investinganswers.com/financial-dictionary/businesses-corporations/human-resources-5993 (Accessed on 28/10/18). </a:t>
            </a:r>
            <a:endParaRPr sz="1000">
              <a:solidFill>
                <a:srgbClr val="000000"/>
              </a:solidFill>
            </a:endParaRPr>
          </a:p>
          <a:p>
            <a:pPr indent="0" lvl="0" marL="0" rtl="0" algn="l">
              <a:lnSpc>
                <a:spcPct val="100000"/>
              </a:lnSpc>
              <a:spcBef>
                <a:spcPts val="1600"/>
              </a:spcBef>
              <a:spcAft>
                <a:spcPts val="0"/>
              </a:spcAft>
              <a:buNone/>
            </a:pPr>
            <a:r>
              <a:t/>
            </a:r>
            <a:endParaRPr sz="1000"/>
          </a:p>
          <a:p>
            <a:pPr indent="0" lvl="0" marL="0" rtl="0" algn="l">
              <a:lnSpc>
                <a:spcPct val="100000"/>
              </a:lnSpc>
              <a:spcBef>
                <a:spcPts val="1600"/>
              </a:spcBef>
              <a:spcAft>
                <a:spcPts val="1600"/>
              </a:spcAft>
              <a:buNone/>
            </a:pPr>
            <a:r>
              <a:t/>
            </a:r>
            <a:endParaRPr sz="1000"/>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08" name="Shape 208"/>
        <p:cNvGrpSpPr/>
        <p:nvPr/>
      </p:nvGrpSpPr>
      <p:grpSpPr>
        <a:xfrm>
          <a:off x="0" y="0"/>
          <a:ext cx="0" cy="0"/>
          <a:chOff x="0" y="0"/>
          <a:chExt cx="0" cy="0"/>
        </a:xfrm>
      </p:grpSpPr>
      <p:pic>
        <p:nvPicPr>
          <p:cNvPr id="209" name="Google Shape;209;p34"/>
          <p:cNvPicPr preferRelativeResize="0"/>
          <p:nvPr/>
        </p:nvPicPr>
        <p:blipFill>
          <a:blip r:embed="rId3">
            <a:alphaModFix amt="24000"/>
          </a:blip>
          <a:stretch>
            <a:fillRect/>
          </a:stretch>
        </p:blipFill>
        <p:spPr>
          <a:xfrm>
            <a:off x="311700" y="456950"/>
            <a:ext cx="8520600" cy="572700"/>
          </a:xfrm>
          <a:prstGeom prst="rect">
            <a:avLst/>
          </a:prstGeom>
          <a:noFill/>
          <a:ln>
            <a:noFill/>
          </a:ln>
        </p:spPr>
      </p:pic>
      <p:sp>
        <p:nvSpPr>
          <p:cNvPr id="210" name="Google Shape;210;p34"/>
          <p:cNvSpPr txBox="1"/>
          <p:nvPr>
            <p:ph type="title"/>
          </p:nvPr>
        </p:nvSpPr>
        <p:spPr>
          <a:xfrm>
            <a:off x="311700" y="456950"/>
            <a:ext cx="8520600" cy="572700"/>
          </a:xfrm>
          <a:prstGeom prst="rect">
            <a:avLst/>
          </a:prstGeom>
          <a:ln cap="flat" cmpd="sng" w="9525">
            <a:solidFill>
              <a:srgbClr val="6AA84F"/>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Clr>
                <a:schemeClr val="dk1"/>
              </a:buClr>
              <a:buSzPts val="1100"/>
              <a:buFont typeface="Arial"/>
              <a:buNone/>
            </a:pPr>
            <a:r>
              <a:rPr lang="en">
                <a:solidFill>
                  <a:srgbClr val="FF0000"/>
                </a:solidFill>
                <a:latin typeface="Lobster"/>
                <a:ea typeface="Lobster"/>
                <a:cs typeface="Lobster"/>
                <a:sym typeface="Lobster"/>
              </a:rPr>
              <a:t>Appentice</a:t>
            </a:r>
            <a:endParaRPr/>
          </a:p>
        </p:txBody>
      </p:sp>
      <p:sp>
        <p:nvSpPr>
          <p:cNvPr id="211" name="Google Shape;211;p34"/>
          <p:cNvSpPr txBox="1"/>
          <p:nvPr>
            <p:ph idx="1" type="body"/>
          </p:nvPr>
        </p:nvSpPr>
        <p:spPr>
          <a:xfrm>
            <a:off x="311700" y="1152475"/>
            <a:ext cx="8520600" cy="3416400"/>
          </a:xfrm>
          <a:prstGeom prst="rect">
            <a:avLst/>
          </a:prstGeom>
          <a:noFill/>
          <a:ln cap="flat" cmpd="sng" w="9525">
            <a:solidFill>
              <a:srgbClr val="6AA84F"/>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1600"/>
              </a:spcAft>
              <a:buClr>
                <a:schemeClr val="dk1"/>
              </a:buClr>
              <a:buSzPts val="1100"/>
              <a:buFont typeface="Arial"/>
              <a:buNone/>
            </a:pPr>
            <a:r>
              <a:rPr b="1" lang="en" sz="1200" u="sng">
                <a:solidFill>
                  <a:schemeClr val="dk1"/>
                </a:solidFill>
              </a:rPr>
              <a:t>Appentice 1: Pizza Restaurant Market Facts</a:t>
            </a:r>
            <a:endParaRPr/>
          </a:p>
        </p:txBody>
      </p:sp>
      <p:pic>
        <p:nvPicPr>
          <p:cNvPr id="212" name="Google Shape;212;p34"/>
          <p:cNvPicPr preferRelativeResize="0"/>
          <p:nvPr/>
        </p:nvPicPr>
        <p:blipFill>
          <a:blip r:embed="rId4">
            <a:alphaModFix/>
          </a:blip>
          <a:stretch>
            <a:fillRect/>
          </a:stretch>
        </p:blipFill>
        <p:spPr>
          <a:xfrm>
            <a:off x="3627900" y="1224400"/>
            <a:ext cx="2932824" cy="3251274"/>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16" name="Shape 216"/>
        <p:cNvGrpSpPr/>
        <p:nvPr/>
      </p:nvGrpSpPr>
      <p:grpSpPr>
        <a:xfrm>
          <a:off x="0" y="0"/>
          <a:ext cx="0" cy="0"/>
          <a:chOff x="0" y="0"/>
          <a:chExt cx="0" cy="0"/>
        </a:xfrm>
      </p:grpSpPr>
      <p:pic>
        <p:nvPicPr>
          <p:cNvPr id="217" name="Google Shape;217;p35"/>
          <p:cNvPicPr preferRelativeResize="0"/>
          <p:nvPr/>
        </p:nvPicPr>
        <p:blipFill>
          <a:blip r:embed="rId3">
            <a:alphaModFix amt="24000"/>
          </a:blip>
          <a:stretch>
            <a:fillRect/>
          </a:stretch>
        </p:blipFill>
        <p:spPr>
          <a:xfrm>
            <a:off x="311700" y="456950"/>
            <a:ext cx="8520600" cy="572700"/>
          </a:xfrm>
          <a:prstGeom prst="rect">
            <a:avLst/>
          </a:prstGeom>
          <a:noFill/>
          <a:ln>
            <a:noFill/>
          </a:ln>
        </p:spPr>
      </p:pic>
      <p:sp>
        <p:nvSpPr>
          <p:cNvPr id="218" name="Google Shape;218;p35"/>
          <p:cNvSpPr txBox="1"/>
          <p:nvPr>
            <p:ph type="title"/>
          </p:nvPr>
        </p:nvSpPr>
        <p:spPr>
          <a:xfrm>
            <a:off x="311700" y="456950"/>
            <a:ext cx="8520600" cy="572700"/>
          </a:xfrm>
          <a:prstGeom prst="rect">
            <a:avLst/>
          </a:prstGeom>
          <a:noFill/>
          <a:ln cap="flat" cmpd="sng" w="9525">
            <a:solidFill>
              <a:srgbClr val="6AA84F"/>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solidFill>
                  <a:srgbClr val="FF0000"/>
                </a:solidFill>
                <a:latin typeface="Lobster"/>
                <a:ea typeface="Lobster"/>
                <a:cs typeface="Lobster"/>
                <a:sym typeface="Lobster"/>
              </a:rPr>
              <a:t>Appentice</a:t>
            </a:r>
            <a:endParaRPr>
              <a:solidFill>
                <a:srgbClr val="FF0000"/>
              </a:solidFill>
              <a:latin typeface="Lobster"/>
              <a:ea typeface="Lobster"/>
              <a:cs typeface="Lobster"/>
              <a:sym typeface="Lobster"/>
            </a:endParaRPr>
          </a:p>
        </p:txBody>
      </p:sp>
      <p:sp>
        <p:nvSpPr>
          <p:cNvPr id="219" name="Google Shape;219;p35"/>
          <p:cNvSpPr txBox="1"/>
          <p:nvPr>
            <p:ph idx="1" type="body"/>
          </p:nvPr>
        </p:nvSpPr>
        <p:spPr>
          <a:xfrm>
            <a:off x="311700" y="1156650"/>
            <a:ext cx="8520600" cy="3416400"/>
          </a:xfrm>
          <a:prstGeom prst="rect">
            <a:avLst/>
          </a:prstGeom>
          <a:noFill/>
          <a:ln cap="flat" cmpd="sng" w="9525">
            <a:solidFill>
              <a:srgbClr val="6AA84F"/>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1600"/>
              </a:spcAft>
              <a:buNone/>
            </a:pPr>
            <a:r>
              <a:rPr b="1" lang="en" sz="1200" u="sng">
                <a:solidFill>
                  <a:srgbClr val="000000"/>
                </a:solidFill>
              </a:rPr>
              <a:t>Appentice 2: </a:t>
            </a:r>
            <a:r>
              <a:rPr b="1" lang="en" sz="1200" u="sng">
                <a:solidFill>
                  <a:schemeClr val="dk1"/>
                </a:solidFill>
              </a:rPr>
              <a:t>Shop location photo</a:t>
            </a:r>
            <a:endParaRPr b="1" sz="1200" u="sng">
              <a:solidFill>
                <a:srgbClr val="000000"/>
              </a:solidFill>
            </a:endParaRPr>
          </a:p>
        </p:txBody>
      </p:sp>
      <p:pic>
        <p:nvPicPr>
          <p:cNvPr id="220" name="Google Shape;220;p35"/>
          <p:cNvPicPr preferRelativeResize="0"/>
          <p:nvPr/>
        </p:nvPicPr>
        <p:blipFill>
          <a:blip r:embed="rId4">
            <a:alphaModFix/>
          </a:blip>
          <a:stretch>
            <a:fillRect/>
          </a:stretch>
        </p:blipFill>
        <p:spPr>
          <a:xfrm>
            <a:off x="2044900" y="1529225"/>
            <a:ext cx="5054198" cy="2842974"/>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24" name="Shape 224"/>
        <p:cNvGrpSpPr/>
        <p:nvPr/>
      </p:nvGrpSpPr>
      <p:grpSpPr>
        <a:xfrm>
          <a:off x="0" y="0"/>
          <a:ext cx="0" cy="0"/>
          <a:chOff x="0" y="0"/>
          <a:chExt cx="0" cy="0"/>
        </a:xfrm>
      </p:grpSpPr>
      <p:sp>
        <p:nvSpPr>
          <p:cNvPr id="225" name="Google Shape;225;p36"/>
          <p:cNvSpPr txBox="1"/>
          <p:nvPr>
            <p:ph idx="1" type="body"/>
          </p:nvPr>
        </p:nvSpPr>
        <p:spPr>
          <a:xfrm>
            <a:off x="371225" y="608850"/>
            <a:ext cx="3950700" cy="3925800"/>
          </a:xfrm>
          <a:prstGeom prst="rect">
            <a:avLst/>
          </a:prstGeom>
          <a:solidFill>
            <a:srgbClr val="D9EAD3"/>
          </a:solidFill>
          <a:ln cap="flat" cmpd="sng" w="9525">
            <a:solidFill>
              <a:srgbClr val="6AA84F"/>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b="1" lang="en" sz="1200" u="sng">
                <a:solidFill>
                  <a:srgbClr val="000000"/>
                </a:solidFill>
              </a:rPr>
              <a:t>Appentice 3: Hot Food Display Counter</a:t>
            </a:r>
            <a:endParaRPr b="1" sz="1200" u="sng">
              <a:solidFill>
                <a:srgbClr val="000000"/>
              </a:solidFill>
            </a:endParaRPr>
          </a:p>
          <a:p>
            <a:pPr indent="0" lvl="0" marL="0" rtl="0" algn="l">
              <a:spcBef>
                <a:spcPts val="1600"/>
              </a:spcBef>
              <a:spcAft>
                <a:spcPts val="1600"/>
              </a:spcAft>
              <a:buNone/>
            </a:pPr>
            <a:r>
              <a:t/>
            </a:r>
            <a:endParaRPr b="1" sz="1200" u="sng">
              <a:solidFill>
                <a:srgbClr val="000000"/>
              </a:solidFill>
            </a:endParaRPr>
          </a:p>
        </p:txBody>
      </p:sp>
      <p:sp>
        <p:nvSpPr>
          <p:cNvPr id="226" name="Google Shape;226;p36"/>
          <p:cNvSpPr txBox="1"/>
          <p:nvPr>
            <p:ph idx="1" type="body"/>
          </p:nvPr>
        </p:nvSpPr>
        <p:spPr>
          <a:xfrm>
            <a:off x="4774150" y="608850"/>
            <a:ext cx="3950700" cy="3925800"/>
          </a:xfrm>
          <a:prstGeom prst="rect">
            <a:avLst/>
          </a:prstGeom>
          <a:solidFill>
            <a:srgbClr val="D9EAD3"/>
          </a:solidFill>
          <a:ln cap="flat" cmpd="sng" w="9525">
            <a:solidFill>
              <a:srgbClr val="6AA84F"/>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1600"/>
              </a:spcAft>
              <a:buNone/>
            </a:pPr>
            <a:r>
              <a:rPr b="1" lang="en" sz="1200" u="sng">
                <a:solidFill>
                  <a:srgbClr val="000000"/>
                </a:solidFill>
              </a:rPr>
              <a:t>Appentice 3: Table &amp; chair set</a:t>
            </a:r>
            <a:endParaRPr b="1" sz="1200" u="sng">
              <a:solidFill>
                <a:srgbClr val="000000"/>
              </a:solidFill>
            </a:endParaRPr>
          </a:p>
        </p:txBody>
      </p:sp>
      <p:sp>
        <p:nvSpPr>
          <p:cNvPr id="227" name="Google Shape;227;p36"/>
          <p:cNvSpPr txBox="1"/>
          <p:nvPr>
            <p:ph idx="1" type="body"/>
          </p:nvPr>
        </p:nvSpPr>
        <p:spPr>
          <a:xfrm>
            <a:off x="4774150" y="608850"/>
            <a:ext cx="3950700" cy="3925800"/>
          </a:xfrm>
          <a:prstGeom prst="rect">
            <a:avLst/>
          </a:prstGeom>
          <a:solidFill>
            <a:srgbClr val="D9EAD3"/>
          </a:solidFill>
          <a:ln cap="flat" cmpd="sng" w="9525">
            <a:solidFill>
              <a:srgbClr val="6AA84F"/>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b="1" lang="en" sz="1200" u="sng">
                <a:solidFill>
                  <a:srgbClr val="000000"/>
                </a:solidFill>
              </a:rPr>
              <a:t>Appentice 4: Table &amp; chair set</a:t>
            </a:r>
            <a:endParaRPr b="1" sz="1200" u="sng">
              <a:solidFill>
                <a:srgbClr val="000000"/>
              </a:solidFill>
            </a:endParaRPr>
          </a:p>
          <a:p>
            <a:pPr indent="0" lvl="0" marL="0" rtl="0" algn="l">
              <a:spcBef>
                <a:spcPts val="1600"/>
              </a:spcBef>
              <a:spcAft>
                <a:spcPts val="1600"/>
              </a:spcAft>
              <a:buNone/>
            </a:pPr>
            <a:r>
              <a:t/>
            </a:r>
            <a:endParaRPr b="1" sz="1200" u="sng">
              <a:solidFill>
                <a:srgbClr val="000000"/>
              </a:solidFill>
            </a:endParaRPr>
          </a:p>
        </p:txBody>
      </p:sp>
      <p:pic>
        <p:nvPicPr>
          <p:cNvPr descr="See the source image" id="228" name="Google Shape;228;p36"/>
          <p:cNvPicPr preferRelativeResize="0"/>
          <p:nvPr/>
        </p:nvPicPr>
        <p:blipFill>
          <a:blip r:embed="rId3">
            <a:alphaModFix/>
          </a:blip>
          <a:stretch>
            <a:fillRect/>
          </a:stretch>
        </p:blipFill>
        <p:spPr>
          <a:xfrm>
            <a:off x="5149550" y="1094225"/>
            <a:ext cx="2537824" cy="1763275"/>
          </a:xfrm>
          <a:prstGeom prst="rect">
            <a:avLst/>
          </a:prstGeom>
          <a:noFill/>
          <a:ln>
            <a:noFill/>
          </a:ln>
        </p:spPr>
      </p:pic>
      <p:pic>
        <p:nvPicPr>
          <p:cNvPr descr="See the source image" id="229" name="Google Shape;229;p36"/>
          <p:cNvPicPr preferRelativeResize="0"/>
          <p:nvPr/>
        </p:nvPicPr>
        <p:blipFill>
          <a:blip r:embed="rId4">
            <a:alphaModFix/>
          </a:blip>
          <a:stretch>
            <a:fillRect/>
          </a:stretch>
        </p:blipFill>
        <p:spPr>
          <a:xfrm>
            <a:off x="599375" y="1166225"/>
            <a:ext cx="2085715" cy="1972400"/>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33" name="Shape 233"/>
        <p:cNvGrpSpPr/>
        <p:nvPr/>
      </p:nvGrpSpPr>
      <p:grpSpPr>
        <a:xfrm>
          <a:off x="0" y="0"/>
          <a:ext cx="0" cy="0"/>
          <a:chOff x="0" y="0"/>
          <a:chExt cx="0" cy="0"/>
        </a:xfrm>
      </p:grpSpPr>
      <p:pic>
        <p:nvPicPr>
          <p:cNvPr id="234" name="Google Shape;234;p37"/>
          <p:cNvPicPr preferRelativeResize="0"/>
          <p:nvPr/>
        </p:nvPicPr>
        <p:blipFill>
          <a:blip r:embed="rId3">
            <a:alphaModFix amt="24000"/>
          </a:blip>
          <a:stretch>
            <a:fillRect/>
          </a:stretch>
        </p:blipFill>
        <p:spPr>
          <a:xfrm>
            <a:off x="311700" y="523875"/>
            <a:ext cx="8520600" cy="4044900"/>
          </a:xfrm>
          <a:prstGeom prst="rect">
            <a:avLst/>
          </a:prstGeom>
          <a:noFill/>
          <a:ln>
            <a:noFill/>
          </a:ln>
        </p:spPr>
      </p:pic>
      <p:sp>
        <p:nvSpPr>
          <p:cNvPr id="235" name="Google Shape;235;p37"/>
          <p:cNvSpPr txBox="1"/>
          <p:nvPr>
            <p:ph idx="1" type="body"/>
          </p:nvPr>
        </p:nvSpPr>
        <p:spPr>
          <a:xfrm>
            <a:off x="311700" y="535775"/>
            <a:ext cx="8520600" cy="4033200"/>
          </a:xfrm>
          <a:prstGeom prst="rect">
            <a:avLst/>
          </a:prstGeom>
          <a:ln cap="flat" cmpd="sng" w="9525">
            <a:solidFill>
              <a:srgbClr val="6AA84F"/>
            </a:solidFill>
            <a:prstDash val="solid"/>
            <a:round/>
            <a:headEnd len="sm" w="sm" type="none"/>
            <a:tailEnd len="sm" w="sm" type="none"/>
          </a:ln>
        </p:spPr>
        <p:txBody>
          <a:bodyPr anchorCtr="0" anchor="t" bIns="91425" lIns="91425" spcFirstLastPara="1" rIns="91425" wrap="square" tIns="91425">
            <a:noAutofit/>
          </a:bodyPr>
          <a:lstStyle/>
          <a:p>
            <a:pPr indent="0" lvl="0" marL="0" rtl="0" algn="l">
              <a:lnSpc>
                <a:spcPct val="100000"/>
              </a:lnSpc>
              <a:spcBef>
                <a:spcPts val="0"/>
              </a:spcBef>
              <a:spcAft>
                <a:spcPts val="0"/>
              </a:spcAft>
              <a:buClr>
                <a:schemeClr val="dk1"/>
              </a:buClr>
              <a:buSzPts val="1100"/>
              <a:buFont typeface="Arial"/>
              <a:buNone/>
            </a:pPr>
            <a:r>
              <a:rPr b="1" lang="en" sz="1200" u="sng">
                <a:solidFill>
                  <a:schemeClr val="dk1"/>
                </a:solidFill>
              </a:rPr>
              <a:t>Appentice 5: Pizza Chef Training Course</a:t>
            </a:r>
            <a:endParaRPr sz="1400">
              <a:solidFill>
                <a:srgbClr val="000000"/>
              </a:solidFill>
            </a:endParaRPr>
          </a:p>
          <a:p>
            <a:pPr indent="0" lvl="0" marL="0" rtl="0" algn="l">
              <a:lnSpc>
                <a:spcPct val="100000"/>
              </a:lnSpc>
              <a:spcBef>
                <a:spcPts val="0"/>
              </a:spcBef>
              <a:spcAft>
                <a:spcPts val="0"/>
              </a:spcAft>
              <a:buNone/>
            </a:pPr>
            <a:r>
              <a:t/>
            </a:r>
            <a:endParaRPr sz="1400">
              <a:solidFill>
                <a:srgbClr val="000000"/>
              </a:solidFill>
            </a:endParaRPr>
          </a:p>
          <a:p>
            <a:pPr indent="0" lvl="0" marL="0" rtl="0" algn="l">
              <a:lnSpc>
                <a:spcPct val="100000"/>
              </a:lnSpc>
              <a:spcBef>
                <a:spcPts val="0"/>
              </a:spcBef>
              <a:spcAft>
                <a:spcPts val="0"/>
              </a:spcAft>
              <a:buNone/>
            </a:pPr>
            <a:r>
              <a:rPr lang="en" sz="1400">
                <a:solidFill>
                  <a:srgbClr val="000000"/>
                </a:solidFill>
              </a:rPr>
              <a:t>Pizza course name: </a:t>
            </a:r>
            <a:r>
              <a:rPr lang="en" sz="1400">
                <a:solidFill>
                  <a:schemeClr val="dk1"/>
                </a:solidFill>
              </a:rPr>
              <a:t>Courses for amateurs </a:t>
            </a:r>
            <a:endParaRPr sz="1400">
              <a:solidFill>
                <a:srgbClr val="000000"/>
              </a:solidFill>
            </a:endParaRPr>
          </a:p>
          <a:p>
            <a:pPr indent="0" lvl="0" marL="0" rtl="0" algn="l">
              <a:lnSpc>
                <a:spcPct val="100000"/>
              </a:lnSpc>
              <a:spcBef>
                <a:spcPts val="0"/>
              </a:spcBef>
              <a:spcAft>
                <a:spcPts val="0"/>
              </a:spcAft>
              <a:buNone/>
            </a:pPr>
            <a:r>
              <a:t/>
            </a:r>
            <a:endParaRPr sz="1400">
              <a:solidFill>
                <a:srgbClr val="000000"/>
              </a:solidFill>
            </a:endParaRPr>
          </a:p>
          <a:p>
            <a:pPr indent="0" lvl="0" marL="0" rtl="0" algn="l">
              <a:lnSpc>
                <a:spcPct val="100000"/>
              </a:lnSpc>
              <a:spcBef>
                <a:spcPts val="0"/>
              </a:spcBef>
              <a:spcAft>
                <a:spcPts val="0"/>
              </a:spcAft>
              <a:buNone/>
            </a:pPr>
            <a:r>
              <a:rPr lang="en" sz="1400">
                <a:solidFill>
                  <a:srgbClr val="000000"/>
                </a:solidFill>
              </a:rPr>
              <a:t>The schedule for the course will be:  09:00 – 13:00 (Saturday) 09:00 – 13:00 (Sunday)</a:t>
            </a:r>
            <a:endParaRPr sz="1400">
              <a:solidFill>
                <a:srgbClr val="000000"/>
              </a:solidFill>
            </a:endParaRPr>
          </a:p>
          <a:p>
            <a:pPr indent="0" lvl="0" marL="0" rtl="0" algn="l">
              <a:lnSpc>
                <a:spcPct val="100000"/>
              </a:lnSpc>
              <a:spcBef>
                <a:spcPts val="0"/>
              </a:spcBef>
              <a:spcAft>
                <a:spcPts val="0"/>
              </a:spcAft>
              <a:buNone/>
            </a:pPr>
            <a:r>
              <a:rPr lang="en" sz="1400">
                <a:solidFill>
                  <a:srgbClr val="000000"/>
                </a:solidFill>
              </a:rPr>
              <a:t>The total cost of the course is of £350 </a:t>
            </a:r>
            <a:endParaRPr sz="1400">
              <a:solidFill>
                <a:srgbClr val="000000"/>
              </a:solidFill>
            </a:endParaRPr>
          </a:p>
          <a:p>
            <a:pPr indent="0" lvl="0" marL="0" rtl="0" algn="l">
              <a:lnSpc>
                <a:spcPct val="100000"/>
              </a:lnSpc>
              <a:spcBef>
                <a:spcPts val="0"/>
              </a:spcBef>
              <a:spcAft>
                <a:spcPts val="0"/>
              </a:spcAft>
              <a:buNone/>
            </a:pPr>
            <a:r>
              <a:rPr b="1" i="1" lang="en" sz="1400">
                <a:solidFill>
                  <a:srgbClr val="000000"/>
                </a:solidFill>
              </a:rPr>
              <a:t>Pizza Chef Duties </a:t>
            </a:r>
            <a:endParaRPr b="1" i="1" sz="1400">
              <a:solidFill>
                <a:srgbClr val="000000"/>
              </a:solidFill>
            </a:endParaRPr>
          </a:p>
          <a:p>
            <a:pPr indent="0" lvl="0" marL="0" rtl="0" algn="l">
              <a:lnSpc>
                <a:spcPct val="100000"/>
              </a:lnSpc>
              <a:spcBef>
                <a:spcPts val="0"/>
              </a:spcBef>
              <a:spcAft>
                <a:spcPts val="0"/>
              </a:spcAft>
              <a:buNone/>
            </a:pPr>
            <a:r>
              <a:rPr lang="en" sz="1400">
                <a:solidFill>
                  <a:srgbClr val="000000"/>
                </a:solidFill>
              </a:rPr>
              <a:t>Pizza chefs usually start the day by preparing ingredients for pizza. They ready the pizza dough, grate cheese, slice and chop pizza toppings such as vegetables and meats. Some also make fresh tomato sauce, while others use prepared sauce. Pizza chefs may also prepare ingredients for calzones, sandwiches, garlic bread and simple pasta dishes. They then make pizzas and customize foods according to customer orders. Pizza chefs usually make pizza to sell by the slice as well. In some cases, they may also be responsible for taking customer orders. Pizza chefs must ensure that the kitchen meets UK Safety and Health standards as well. </a:t>
            </a:r>
            <a:endParaRPr sz="1400">
              <a:solidFill>
                <a:srgbClr val="000000"/>
              </a:solidFill>
            </a:endParaRPr>
          </a:p>
          <a:p>
            <a:pPr indent="0" lvl="0" marL="0" rtl="0" algn="l">
              <a:lnSpc>
                <a:spcPct val="100000"/>
              </a:lnSpc>
              <a:spcBef>
                <a:spcPts val="0"/>
              </a:spcBef>
              <a:spcAft>
                <a:spcPts val="0"/>
              </a:spcAft>
              <a:buNone/>
            </a:pPr>
            <a:r>
              <a:rPr lang="en" sz="1400">
                <a:solidFill>
                  <a:srgbClr val="000000"/>
                </a:solidFill>
              </a:rPr>
              <a:t>Salary- £8 an hour, 38 hours a week  </a:t>
            </a:r>
            <a:endParaRPr sz="1400">
              <a:solidFill>
                <a:srgbClr val="000000"/>
              </a:solidFill>
            </a:endParaRPr>
          </a:p>
          <a:p>
            <a:pPr indent="0" lvl="0" marL="0" rtl="0" algn="l">
              <a:lnSpc>
                <a:spcPct val="100000"/>
              </a:lnSpc>
              <a:spcBef>
                <a:spcPts val="0"/>
              </a:spcBef>
              <a:spcAft>
                <a:spcPts val="0"/>
              </a:spcAft>
              <a:buNone/>
            </a:pPr>
            <a:r>
              <a:rPr lang="en" sz="1400">
                <a:solidFill>
                  <a:srgbClr val="000000"/>
                </a:solidFill>
              </a:rPr>
              <a:t>Mon - Fri 9:00-4:00 pm </a:t>
            </a:r>
            <a:endParaRPr sz="1400">
              <a:solidFill>
                <a:srgbClr val="000000"/>
              </a:solidFill>
            </a:endParaRPr>
          </a:p>
          <a:p>
            <a:pPr indent="0" lvl="0" marL="0" rtl="0" algn="l">
              <a:lnSpc>
                <a:spcPct val="100000"/>
              </a:lnSpc>
              <a:spcBef>
                <a:spcPts val="0"/>
              </a:spcBef>
              <a:spcAft>
                <a:spcPts val="0"/>
              </a:spcAft>
              <a:buNone/>
            </a:pPr>
            <a:r>
              <a:rPr lang="en" sz="1400">
                <a:solidFill>
                  <a:srgbClr val="000000"/>
                </a:solidFill>
              </a:rPr>
              <a:t>Saturday 9:00-12:00m noon </a:t>
            </a:r>
            <a:endParaRPr sz="1400">
              <a:solidFill>
                <a:srgbClr val="000000"/>
              </a:solidFill>
            </a:endParaRPr>
          </a:p>
          <a:p>
            <a:pPr indent="0" lvl="0" marL="0" rtl="0" algn="l">
              <a:lnSpc>
                <a:spcPct val="100000"/>
              </a:lnSpc>
              <a:spcBef>
                <a:spcPts val="0"/>
              </a:spcBef>
              <a:spcAft>
                <a:spcPts val="0"/>
              </a:spcAft>
              <a:buNone/>
            </a:pPr>
            <a:r>
              <a:rPr lang="en" sz="1400">
                <a:solidFill>
                  <a:srgbClr val="000000"/>
                </a:solidFill>
              </a:rPr>
              <a:t> </a:t>
            </a:r>
            <a:endParaRPr sz="1400">
              <a:solidFill>
                <a:srgbClr val="000000"/>
              </a:solidFill>
            </a:endParaRPr>
          </a:p>
          <a:p>
            <a:pPr indent="0" lvl="0" marL="0" rtl="0" algn="l">
              <a:lnSpc>
                <a:spcPct val="100000"/>
              </a:lnSpc>
              <a:spcBef>
                <a:spcPts val="0"/>
              </a:spcBef>
              <a:spcAft>
                <a:spcPts val="0"/>
              </a:spcAft>
              <a:buNone/>
            </a:pPr>
            <a:r>
              <a:rPr lang="en" sz="1400">
                <a:solidFill>
                  <a:srgbClr val="000000"/>
                </a:solidFill>
              </a:rPr>
              <a:t> </a:t>
            </a:r>
            <a:endParaRPr sz="1400">
              <a:solidFill>
                <a:srgbClr val="000000"/>
              </a:solidFill>
            </a:endParaRPr>
          </a:p>
          <a:p>
            <a:pPr indent="0" lvl="0" marL="0" rtl="0" algn="l">
              <a:lnSpc>
                <a:spcPct val="100000"/>
              </a:lnSpc>
              <a:spcBef>
                <a:spcPts val="0"/>
              </a:spcBef>
              <a:spcAft>
                <a:spcPts val="0"/>
              </a:spcAft>
              <a:buNone/>
            </a:pPr>
            <a:r>
              <a:t/>
            </a:r>
            <a:endParaRPr b="1" sz="1200" u="sng">
              <a:solidFill>
                <a:schemeClr val="dk1"/>
              </a:solidFill>
            </a:endParaRPr>
          </a:p>
          <a:p>
            <a:pPr indent="0" lvl="0" marL="0" rtl="0" algn="l">
              <a:spcBef>
                <a:spcPts val="0"/>
              </a:spcBef>
              <a:spcAft>
                <a:spcPts val="1600"/>
              </a:spcAft>
              <a:buNone/>
            </a:pPr>
            <a:r>
              <a:t/>
            </a:r>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39" name="Shape 239"/>
        <p:cNvGrpSpPr/>
        <p:nvPr/>
      </p:nvGrpSpPr>
      <p:grpSpPr>
        <a:xfrm>
          <a:off x="0" y="0"/>
          <a:ext cx="0" cy="0"/>
          <a:chOff x="0" y="0"/>
          <a:chExt cx="0" cy="0"/>
        </a:xfrm>
      </p:grpSpPr>
      <p:pic>
        <p:nvPicPr>
          <p:cNvPr id="240" name="Google Shape;240;p38"/>
          <p:cNvPicPr preferRelativeResize="0"/>
          <p:nvPr/>
        </p:nvPicPr>
        <p:blipFill>
          <a:blip r:embed="rId3">
            <a:alphaModFix amt="24000"/>
          </a:blip>
          <a:stretch>
            <a:fillRect/>
          </a:stretch>
        </p:blipFill>
        <p:spPr>
          <a:xfrm>
            <a:off x="311700" y="523875"/>
            <a:ext cx="8520600" cy="4044900"/>
          </a:xfrm>
          <a:prstGeom prst="rect">
            <a:avLst/>
          </a:prstGeom>
          <a:noFill/>
          <a:ln>
            <a:noFill/>
          </a:ln>
        </p:spPr>
      </p:pic>
      <p:sp>
        <p:nvSpPr>
          <p:cNvPr id="241" name="Google Shape;241;p38"/>
          <p:cNvSpPr txBox="1"/>
          <p:nvPr>
            <p:ph idx="1" type="body"/>
          </p:nvPr>
        </p:nvSpPr>
        <p:spPr>
          <a:xfrm>
            <a:off x="311700" y="524000"/>
            <a:ext cx="8520600" cy="4044900"/>
          </a:xfrm>
          <a:prstGeom prst="rect">
            <a:avLst/>
          </a:prstGeom>
        </p:spPr>
        <p:txBody>
          <a:bodyPr anchorCtr="0" anchor="t" bIns="91425" lIns="91425" spcFirstLastPara="1" rIns="91425" wrap="square" tIns="91425">
            <a:noAutofit/>
          </a:bodyPr>
          <a:lstStyle/>
          <a:p>
            <a:pPr indent="0" lvl="0" marL="0" rtl="0" algn="l">
              <a:lnSpc>
                <a:spcPct val="100000"/>
              </a:lnSpc>
              <a:spcBef>
                <a:spcPts val="0"/>
              </a:spcBef>
              <a:spcAft>
                <a:spcPts val="0"/>
              </a:spcAft>
              <a:buClr>
                <a:schemeClr val="dk1"/>
              </a:buClr>
              <a:buSzPts val="1100"/>
              <a:buFont typeface="Arial"/>
              <a:buNone/>
            </a:pPr>
            <a:r>
              <a:rPr b="1" lang="en" sz="1200" u="sng">
                <a:solidFill>
                  <a:schemeClr val="dk1"/>
                </a:solidFill>
              </a:rPr>
              <a:t>Appentice 6: Counter Service Assistant Job Description</a:t>
            </a:r>
            <a:endParaRPr sz="1400">
              <a:solidFill>
                <a:srgbClr val="000000"/>
              </a:solidFill>
            </a:endParaRPr>
          </a:p>
          <a:p>
            <a:pPr indent="0" lvl="0" marL="0" rtl="0" algn="l">
              <a:lnSpc>
                <a:spcPct val="100000"/>
              </a:lnSpc>
              <a:spcBef>
                <a:spcPts val="0"/>
              </a:spcBef>
              <a:spcAft>
                <a:spcPts val="0"/>
              </a:spcAft>
              <a:buNone/>
            </a:pPr>
            <a:r>
              <a:t/>
            </a:r>
            <a:endParaRPr sz="1400">
              <a:solidFill>
                <a:srgbClr val="000000"/>
              </a:solidFill>
            </a:endParaRPr>
          </a:p>
          <a:p>
            <a:pPr indent="0" lvl="0" marL="0" rtl="0" algn="l">
              <a:lnSpc>
                <a:spcPct val="100000"/>
              </a:lnSpc>
              <a:spcBef>
                <a:spcPts val="0"/>
              </a:spcBef>
              <a:spcAft>
                <a:spcPts val="0"/>
              </a:spcAft>
              <a:buNone/>
            </a:pPr>
            <a:r>
              <a:rPr i="1" lang="en" sz="1400">
                <a:solidFill>
                  <a:srgbClr val="000000"/>
                </a:solidFill>
              </a:rPr>
              <a:t>Job description/skills for Counter Service Assistant</a:t>
            </a:r>
            <a:endParaRPr i="1" sz="1400">
              <a:solidFill>
                <a:srgbClr val="000000"/>
              </a:solidFill>
            </a:endParaRPr>
          </a:p>
          <a:p>
            <a:pPr indent="0" lvl="0" marL="0" rtl="0" algn="l">
              <a:lnSpc>
                <a:spcPct val="100000"/>
              </a:lnSpc>
              <a:spcBef>
                <a:spcPts val="0"/>
              </a:spcBef>
              <a:spcAft>
                <a:spcPts val="0"/>
              </a:spcAft>
              <a:buNone/>
            </a:pPr>
            <a:r>
              <a:rPr lang="en" sz="1400">
                <a:solidFill>
                  <a:srgbClr val="000000"/>
                </a:solidFill>
              </a:rPr>
              <a:t> • Excellent communication skills. • Friendly, polite, manner. • The ability to work in busy environment. • Numeracy skills to handle cash and stock  • Follow health and safety practices.</a:t>
            </a:r>
            <a:endParaRPr sz="1400">
              <a:solidFill>
                <a:srgbClr val="000000"/>
              </a:solidFill>
            </a:endParaRPr>
          </a:p>
          <a:p>
            <a:pPr indent="0" lvl="0" marL="0" rtl="0" algn="l">
              <a:lnSpc>
                <a:spcPct val="100000"/>
              </a:lnSpc>
              <a:spcBef>
                <a:spcPts val="0"/>
              </a:spcBef>
              <a:spcAft>
                <a:spcPts val="0"/>
              </a:spcAft>
              <a:buNone/>
            </a:pPr>
            <a:r>
              <a:rPr lang="en" sz="1400">
                <a:solidFill>
                  <a:srgbClr val="000000"/>
                </a:solidFill>
              </a:rPr>
              <a:t> </a:t>
            </a:r>
            <a:endParaRPr sz="1400">
              <a:solidFill>
                <a:srgbClr val="000000"/>
              </a:solidFill>
            </a:endParaRPr>
          </a:p>
          <a:p>
            <a:pPr indent="0" lvl="0" marL="0" rtl="0" algn="l">
              <a:lnSpc>
                <a:spcPct val="100000"/>
              </a:lnSpc>
              <a:spcBef>
                <a:spcPts val="0"/>
              </a:spcBef>
              <a:spcAft>
                <a:spcPts val="0"/>
              </a:spcAft>
              <a:buNone/>
            </a:pPr>
            <a:r>
              <a:rPr lang="en" sz="1400">
                <a:solidFill>
                  <a:srgbClr val="000000"/>
                </a:solidFill>
              </a:rPr>
              <a:t>Duties of this role:</a:t>
            </a:r>
            <a:endParaRPr sz="1400">
              <a:solidFill>
                <a:srgbClr val="000000"/>
              </a:solidFill>
            </a:endParaRPr>
          </a:p>
          <a:p>
            <a:pPr indent="0" lvl="0" marL="0" rtl="0" algn="l">
              <a:lnSpc>
                <a:spcPct val="100000"/>
              </a:lnSpc>
              <a:spcBef>
                <a:spcPts val="0"/>
              </a:spcBef>
              <a:spcAft>
                <a:spcPts val="0"/>
              </a:spcAft>
              <a:buNone/>
            </a:pPr>
            <a:r>
              <a:rPr lang="en" sz="1400">
                <a:solidFill>
                  <a:srgbClr val="000000"/>
                </a:solidFill>
              </a:rPr>
              <a:t>1) </a:t>
            </a:r>
            <a:r>
              <a:rPr lang="en" sz="1400">
                <a:solidFill>
                  <a:srgbClr val="000000"/>
                </a:solidFill>
              </a:rPr>
              <a:t>Operating till and vending machines.</a:t>
            </a:r>
            <a:endParaRPr sz="1400">
              <a:solidFill>
                <a:srgbClr val="000000"/>
              </a:solidFill>
            </a:endParaRPr>
          </a:p>
          <a:p>
            <a:pPr indent="0" lvl="0" marL="0" rtl="0" algn="l">
              <a:lnSpc>
                <a:spcPct val="100000"/>
              </a:lnSpc>
              <a:spcBef>
                <a:spcPts val="0"/>
              </a:spcBef>
              <a:spcAft>
                <a:spcPts val="0"/>
              </a:spcAft>
              <a:buNone/>
            </a:pPr>
            <a:r>
              <a:rPr lang="en" sz="1400">
                <a:solidFill>
                  <a:srgbClr val="000000"/>
                </a:solidFill>
              </a:rPr>
              <a:t>2) Always keeping eating and serving areas clean and tidy.</a:t>
            </a:r>
            <a:endParaRPr sz="1400">
              <a:solidFill>
                <a:srgbClr val="000000"/>
              </a:solidFill>
            </a:endParaRPr>
          </a:p>
          <a:p>
            <a:pPr indent="0" lvl="0" marL="0" rtl="0" algn="l">
              <a:lnSpc>
                <a:spcPct val="100000"/>
              </a:lnSpc>
              <a:spcBef>
                <a:spcPts val="0"/>
              </a:spcBef>
              <a:spcAft>
                <a:spcPts val="0"/>
              </a:spcAft>
              <a:buNone/>
            </a:pPr>
            <a:r>
              <a:rPr lang="en" sz="1400">
                <a:solidFill>
                  <a:srgbClr val="000000"/>
                </a:solidFill>
              </a:rPr>
              <a:t>3) Capable of doing basic cooking or re-heating.</a:t>
            </a:r>
            <a:endParaRPr sz="1400">
              <a:solidFill>
                <a:srgbClr val="000000"/>
              </a:solidFill>
            </a:endParaRPr>
          </a:p>
          <a:p>
            <a:pPr indent="0" lvl="0" marL="0" rtl="0" algn="l">
              <a:lnSpc>
                <a:spcPct val="100000"/>
              </a:lnSpc>
              <a:spcBef>
                <a:spcPts val="0"/>
              </a:spcBef>
              <a:spcAft>
                <a:spcPts val="0"/>
              </a:spcAft>
              <a:buNone/>
            </a:pPr>
            <a:r>
              <a:rPr lang="en" sz="1400">
                <a:solidFill>
                  <a:srgbClr val="000000"/>
                </a:solidFill>
              </a:rPr>
              <a:t>4) Handling customer enquiries and complaints</a:t>
            </a:r>
            <a:endParaRPr sz="1400">
              <a:solidFill>
                <a:srgbClr val="000000"/>
              </a:solidFill>
            </a:endParaRPr>
          </a:p>
          <a:p>
            <a:pPr indent="0" lvl="0" marL="0" rtl="0" algn="l">
              <a:lnSpc>
                <a:spcPct val="100000"/>
              </a:lnSpc>
              <a:spcBef>
                <a:spcPts val="0"/>
              </a:spcBef>
              <a:spcAft>
                <a:spcPts val="0"/>
              </a:spcAft>
              <a:buNone/>
            </a:pPr>
            <a:r>
              <a:rPr lang="en" sz="1400">
                <a:solidFill>
                  <a:srgbClr val="000000"/>
                </a:solidFill>
              </a:rPr>
              <a:t>5) Giving advice about content and menu choices</a:t>
            </a:r>
            <a:endParaRPr sz="1400">
              <a:solidFill>
                <a:srgbClr val="000000"/>
              </a:solidFill>
            </a:endParaRPr>
          </a:p>
          <a:p>
            <a:pPr indent="0" lvl="0" marL="0" rtl="0" algn="l">
              <a:lnSpc>
                <a:spcPct val="100000"/>
              </a:lnSpc>
              <a:spcBef>
                <a:spcPts val="0"/>
              </a:spcBef>
              <a:spcAft>
                <a:spcPts val="0"/>
              </a:spcAft>
              <a:buNone/>
            </a:pPr>
            <a:r>
              <a:rPr lang="en" sz="1400">
                <a:solidFill>
                  <a:srgbClr val="000000"/>
                </a:solidFill>
              </a:rPr>
              <a:t>6) To work efficiently at busy times. Be able work in shift.</a:t>
            </a:r>
            <a:endParaRPr sz="1400">
              <a:solidFill>
                <a:srgbClr val="000000"/>
              </a:solidFill>
            </a:endParaRPr>
          </a:p>
          <a:p>
            <a:pPr indent="0" lvl="0" marL="0" rtl="0" algn="l">
              <a:lnSpc>
                <a:spcPct val="100000"/>
              </a:lnSpc>
              <a:spcBef>
                <a:spcPts val="0"/>
              </a:spcBef>
              <a:spcAft>
                <a:spcPts val="0"/>
              </a:spcAft>
              <a:buNone/>
            </a:pPr>
            <a:r>
              <a:t/>
            </a:r>
            <a:endParaRPr sz="1400">
              <a:solidFill>
                <a:srgbClr val="000000"/>
              </a:solidFill>
            </a:endParaRPr>
          </a:p>
          <a:p>
            <a:pPr indent="0" lvl="0" marL="0" rtl="0" algn="l">
              <a:lnSpc>
                <a:spcPct val="100000"/>
              </a:lnSpc>
              <a:spcBef>
                <a:spcPts val="0"/>
              </a:spcBef>
              <a:spcAft>
                <a:spcPts val="0"/>
              </a:spcAft>
              <a:buNone/>
            </a:pPr>
            <a:r>
              <a:rPr lang="en" sz="1400">
                <a:solidFill>
                  <a:srgbClr val="000000"/>
                </a:solidFill>
              </a:rPr>
              <a:t>Salary – from £5.90 to £7.38 an hour, depending on age. </a:t>
            </a:r>
            <a:endParaRPr sz="1400">
              <a:solidFill>
                <a:srgbClr val="000000"/>
              </a:solidFill>
            </a:endParaRPr>
          </a:p>
          <a:p>
            <a:pPr indent="0" lvl="0" marL="0" rtl="0" algn="l">
              <a:lnSpc>
                <a:spcPct val="100000"/>
              </a:lnSpc>
              <a:spcBef>
                <a:spcPts val="0"/>
              </a:spcBef>
              <a:spcAft>
                <a:spcPts val="0"/>
              </a:spcAft>
              <a:buNone/>
            </a:pPr>
            <a:r>
              <a:rPr lang="en" sz="1400">
                <a:solidFill>
                  <a:srgbClr val="000000"/>
                </a:solidFill>
              </a:rPr>
              <a:t>Hours of work- 35 hrs, 5 days a week . </a:t>
            </a:r>
            <a:endParaRPr sz="1400">
              <a:solidFill>
                <a:srgbClr val="000000"/>
              </a:solidFill>
            </a:endParaRPr>
          </a:p>
          <a:p>
            <a:pPr indent="0" lvl="0" marL="0" rtl="0" algn="l">
              <a:spcBef>
                <a:spcPts val="0"/>
              </a:spcBef>
              <a:spcAft>
                <a:spcPts val="1600"/>
              </a:spcAft>
              <a:buNone/>
            </a:pPr>
            <a:r>
              <a:t/>
            </a:r>
            <a:endParaRPr/>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45" name="Shape 245"/>
        <p:cNvGrpSpPr/>
        <p:nvPr/>
      </p:nvGrpSpPr>
      <p:grpSpPr>
        <a:xfrm>
          <a:off x="0" y="0"/>
          <a:ext cx="0" cy="0"/>
          <a:chOff x="0" y="0"/>
          <a:chExt cx="0" cy="0"/>
        </a:xfrm>
      </p:grpSpPr>
      <p:pic>
        <p:nvPicPr>
          <p:cNvPr id="246" name="Google Shape;246;p39"/>
          <p:cNvPicPr preferRelativeResize="0"/>
          <p:nvPr/>
        </p:nvPicPr>
        <p:blipFill>
          <a:blip r:embed="rId3">
            <a:alphaModFix amt="24000"/>
          </a:blip>
          <a:stretch>
            <a:fillRect/>
          </a:stretch>
        </p:blipFill>
        <p:spPr>
          <a:xfrm>
            <a:off x="311700" y="488175"/>
            <a:ext cx="8520600" cy="4080600"/>
          </a:xfrm>
          <a:prstGeom prst="rect">
            <a:avLst/>
          </a:prstGeom>
          <a:noFill/>
          <a:ln>
            <a:noFill/>
          </a:ln>
        </p:spPr>
      </p:pic>
      <p:sp>
        <p:nvSpPr>
          <p:cNvPr id="247" name="Google Shape;247;p39"/>
          <p:cNvSpPr txBox="1"/>
          <p:nvPr>
            <p:ph idx="1" type="body"/>
          </p:nvPr>
        </p:nvSpPr>
        <p:spPr>
          <a:xfrm>
            <a:off x="311700" y="488150"/>
            <a:ext cx="8520600" cy="4080600"/>
          </a:xfrm>
          <a:prstGeom prst="rect">
            <a:avLst/>
          </a:prstGeom>
          <a:ln cap="flat" cmpd="sng" w="9525">
            <a:solidFill>
              <a:srgbClr val="6AA84F"/>
            </a:solidFill>
            <a:prstDash val="solid"/>
            <a:round/>
            <a:headEnd len="sm" w="sm" type="none"/>
            <a:tailEnd len="sm" w="sm" type="none"/>
          </a:ln>
        </p:spPr>
        <p:txBody>
          <a:bodyPr anchorCtr="0" anchor="t" bIns="91425" lIns="91425" spcFirstLastPara="1" rIns="91425" wrap="square" tIns="91425">
            <a:noAutofit/>
          </a:bodyPr>
          <a:lstStyle/>
          <a:p>
            <a:pPr indent="0" lvl="0" marL="0" rtl="0" algn="l">
              <a:lnSpc>
                <a:spcPct val="100000"/>
              </a:lnSpc>
              <a:spcBef>
                <a:spcPts val="0"/>
              </a:spcBef>
              <a:spcAft>
                <a:spcPts val="0"/>
              </a:spcAft>
              <a:buClr>
                <a:schemeClr val="dk1"/>
              </a:buClr>
              <a:buSzPts val="1100"/>
              <a:buFont typeface="Arial"/>
              <a:buNone/>
            </a:pPr>
            <a:r>
              <a:rPr b="1" lang="en" sz="1400" u="sng">
                <a:solidFill>
                  <a:schemeClr val="dk1"/>
                </a:solidFill>
              </a:rPr>
              <a:t>Appentice 7 : The Equality Act 2010</a:t>
            </a:r>
            <a:endParaRPr sz="1400">
              <a:solidFill>
                <a:srgbClr val="000000"/>
              </a:solidFill>
            </a:endParaRPr>
          </a:p>
          <a:p>
            <a:pPr indent="0" lvl="0" marL="0" rtl="0" algn="l">
              <a:lnSpc>
                <a:spcPct val="100000"/>
              </a:lnSpc>
              <a:spcBef>
                <a:spcPts val="0"/>
              </a:spcBef>
              <a:spcAft>
                <a:spcPts val="0"/>
              </a:spcAft>
              <a:buNone/>
            </a:pPr>
            <a:r>
              <a:rPr lang="en" sz="1400">
                <a:solidFill>
                  <a:srgbClr val="000000"/>
                </a:solidFill>
              </a:rPr>
              <a:t>The Equality Act 2010 • You must not discriminate on grounds of sex, race, disability, age. Sexual orientation or religion throughout the entire recruitment process.  • It is a criminal offence to employ a person with no immigration permission to work in uk. </a:t>
            </a:r>
            <a:endParaRPr sz="1400">
              <a:solidFill>
                <a:srgbClr val="000000"/>
              </a:solidFill>
            </a:endParaRPr>
          </a:p>
          <a:p>
            <a:pPr indent="0" lvl="0" marL="0" rtl="0" algn="l">
              <a:lnSpc>
                <a:spcPct val="100000"/>
              </a:lnSpc>
              <a:spcBef>
                <a:spcPts val="0"/>
              </a:spcBef>
              <a:spcAft>
                <a:spcPts val="0"/>
              </a:spcAft>
              <a:buClr>
                <a:schemeClr val="dk1"/>
              </a:buClr>
              <a:buSzPts val="1100"/>
              <a:buFont typeface="Arial"/>
              <a:buNone/>
            </a:pPr>
            <a:r>
              <a:t/>
            </a:r>
            <a:endParaRPr sz="600">
              <a:solidFill>
                <a:srgbClr val="000000"/>
              </a:solidFill>
            </a:endParaRPr>
          </a:p>
          <a:p>
            <a:pPr indent="0" lvl="0" marL="0" rtl="0" algn="l">
              <a:lnSpc>
                <a:spcPct val="100000"/>
              </a:lnSpc>
              <a:spcBef>
                <a:spcPts val="0"/>
              </a:spcBef>
              <a:spcAft>
                <a:spcPts val="0"/>
              </a:spcAft>
              <a:buClr>
                <a:schemeClr val="dk1"/>
              </a:buClr>
              <a:buSzPts val="1100"/>
              <a:buFont typeface="Arial"/>
              <a:buNone/>
            </a:pPr>
            <a:r>
              <a:rPr lang="en" sz="1400">
                <a:solidFill>
                  <a:srgbClr val="000000"/>
                </a:solidFill>
              </a:rPr>
              <a:t> </a:t>
            </a:r>
            <a:r>
              <a:rPr b="1" lang="en" sz="1400" u="sng">
                <a:solidFill>
                  <a:schemeClr val="dk1"/>
                </a:solidFill>
              </a:rPr>
              <a:t>Appentice 8: GOV.UK Guidance</a:t>
            </a:r>
            <a:endParaRPr sz="1400">
              <a:solidFill>
                <a:srgbClr val="000000"/>
              </a:solidFill>
            </a:endParaRPr>
          </a:p>
          <a:p>
            <a:pPr indent="0" lvl="0" marL="0" rtl="0" algn="l">
              <a:lnSpc>
                <a:spcPct val="100000"/>
              </a:lnSpc>
              <a:spcBef>
                <a:spcPts val="0"/>
              </a:spcBef>
              <a:spcAft>
                <a:spcPts val="0"/>
              </a:spcAft>
              <a:buClr>
                <a:schemeClr val="dk1"/>
              </a:buClr>
              <a:buSzPts val="1100"/>
              <a:buFont typeface="Arial"/>
              <a:buNone/>
            </a:pPr>
            <a:r>
              <a:rPr lang="en" sz="1400">
                <a:solidFill>
                  <a:srgbClr val="000000"/>
                </a:solidFill>
              </a:rPr>
              <a:t>GOV.UK guidance for employing staffs for the first time  </a:t>
            </a:r>
            <a:endParaRPr sz="1400">
              <a:solidFill>
                <a:srgbClr val="000000"/>
              </a:solidFill>
            </a:endParaRPr>
          </a:p>
          <a:p>
            <a:pPr indent="0" lvl="0" marL="0" rtl="0" algn="l">
              <a:lnSpc>
                <a:spcPct val="100000"/>
              </a:lnSpc>
              <a:spcBef>
                <a:spcPts val="0"/>
              </a:spcBef>
              <a:spcAft>
                <a:spcPts val="0"/>
              </a:spcAft>
              <a:buClr>
                <a:schemeClr val="dk1"/>
              </a:buClr>
              <a:buSzPts val="1100"/>
              <a:buFont typeface="Arial"/>
              <a:buNone/>
            </a:pPr>
            <a:r>
              <a:rPr lang="en" sz="1400">
                <a:solidFill>
                  <a:srgbClr val="000000"/>
                </a:solidFill>
              </a:rPr>
              <a:t>1. You must pay your employee at least the national minimum wage. </a:t>
            </a:r>
            <a:endParaRPr sz="1400">
              <a:solidFill>
                <a:srgbClr val="000000"/>
              </a:solidFill>
            </a:endParaRPr>
          </a:p>
          <a:p>
            <a:pPr indent="0" lvl="0" marL="0" rtl="0" algn="l">
              <a:lnSpc>
                <a:spcPct val="100000"/>
              </a:lnSpc>
              <a:spcBef>
                <a:spcPts val="0"/>
              </a:spcBef>
              <a:spcAft>
                <a:spcPts val="0"/>
              </a:spcAft>
              <a:buClr>
                <a:schemeClr val="dk1"/>
              </a:buClr>
              <a:buSzPts val="1100"/>
              <a:buFont typeface="Arial"/>
              <a:buNone/>
            </a:pPr>
            <a:r>
              <a:rPr lang="en" sz="1400">
                <a:solidFill>
                  <a:srgbClr val="000000"/>
                </a:solidFill>
              </a:rPr>
              <a:t> 2.Check if someone has the legal right to work in the UK. You may have to do other employment checks as well. </a:t>
            </a:r>
            <a:endParaRPr sz="1400">
              <a:solidFill>
                <a:srgbClr val="000000"/>
              </a:solidFill>
            </a:endParaRPr>
          </a:p>
          <a:p>
            <a:pPr indent="0" lvl="0" marL="0" rtl="0" algn="l">
              <a:lnSpc>
                <a:spcPct val="100000"/>
              </a:lnSpc>
              <a:spcBef>
                <a:spcPts val="0"/>
              </a:spcBef>
              <a:spcAft>
                <a:spcPts val="0"/>
              </a:spcAft>
              <a:buClr>
                <a:schemeClr val="dk1"/>
              </a:buClr>
              <a:buSzPts val="1100"/>
              <a:buFont typeface="Arial"/>
              <a:buNone/>
            </a:pPr>
            <a:r>
              <a:rPr lang="en" sz="1400">
                <a:solidFill>
                  <a:srgbClr val="000000"/>
                </a:solidFill>
              </a:rPr>
              <a:t>3.Check if you need to apply for a DBS check (formerly known as a CRB check) if you work in a field that requires one, eg with vulnerable people or security. </a:t>
            </a:r>
            <a:endParaRPr sz="1400">
              <a:solidFill>
                <a:srgbClr val="000000"/>
              </a:solidFill>
            </a:endParaRPr>
          </a:p>
          <a:p>
            <a:pPr indent="0" lvl="0" marL="0" rtl="0" algn="l">
              <a:lnSpc>
                <a:spcPct val="100000"/>
              </a:lnSpc>
              <a:spcBef>
                <a:spcPts val="0"/>
              </a:spcBef>
              <a:spcAft>
                <a:spcPts val="0"/>
              </a:spcAft>
              <a:buClr>
                <a:schemeClr val="dk1"/>
              </a:buClr>
              <a:buSzPts val="1100"/>
              <a:buFont typeface="Arial"/>
              <a:buNone/>
            </a:pPr>
            <a:r>
              <a:rPr lang="en" sz="1400">
                <a:solidFill>
                  <a:srgbClr val="000000"/>
                </a:solidFill>
              </a:rPr>
              <a:t>4.Get employment insurance - you need employers’ liability insurance as soon as you become an employer. </a:t>
            </a:r>
            <a:endParaRPr sz="1400">
              <a:solidFill>
                <a:srgbClr val="000000"/>
              </a:solidFill>
            </a:endParaRPr>
          </a:p>
          <a:p>
            <a:pPr indent="0" lvl="0" marL="0" rtl="0" algn="l">
              <a:lnSpc>
                <a:spcPct val="100000"/>
              </a:lnSpc>
              <a:spcBef>
                <a:spcPts val="0"/>
              </a:spcBef>
              <a:spcAft>
                <a:spcPts val="0"/>
              </a:spcAft>
              <a:buClr>
                <a:schemeClr val="dk1"/>
              </a:buClr>
              <a:buSzPts val="1100"/>
              <a:buFont typeface="Arial"/>
              <a:buNone/>
            </a:pPr>
            <a:r>
              <a:rPr lang="en" sz="1400">
                <a:solidFill>
                  <a:srgbClr val="000000"/>
                </a:solidFill>
              </a:rPr>
              <a:t>5.Send details of the job (including terms and conditions) in writing to your employee. You need to give your employee a written statement of employment if you’re employing someone for more than 1 month. </a:t>
            </a:r>
            <a:endParaRPr sz="1400">
              <a:solidFill>
                <a:srgbClr val="000000"/>
              </a:solidFill>
            </a:endParaRPr>
          </a:p>
          <a:p>
            <a:pPr indent="0" lvl="0" marL="0" rtl="0" algn="l">
              <a:lnSpc>
                <a:spcPct val="100000"/>
              </a:lnSpc>
              <a:spcBef>
                <a:spcPts val="0"/>
              </a:spcBef>
              <a:spcAft>
                <a:spcPts val="0"/>
              </a:spcAft>
              <a:buClr>
                <a:schemeClr val="dk1"/>
              </a:buClr>
              <a:buSzPts val="1100"/>
              <a:buFont typeface="Arial"/>
              <a:buNone/>
            </a:pPr>
            <a:r>
              <a:rPr lang="en" sz="1400">
                <a:solidFill>
                  <a:srgbClr val="000000"/>
                </a:solidFill>
              </a:rPr>
              <a:t>6.Tell HM Revenue and Customs (HMRC) by registering as an employer - you can do this up to 4 weeks before you pay your new staff.   </a:t>
            </a:r>
            <a:endParaRPr sz="1400">
              <a:solidFill>
                <a:srgbClr val="000000"/>
              </a:solidFill>
            </a:endParaRPr>
          </a:p>
          <a:p>
            <a:pPr indent="0" lvl="0" marL="0" rtl="0" algn="l">
              <a:lnSpc>
                <a:spcPct val="100000"/>
              </a:lnSpc>
              <a:spcBef>
                <a:spcPts val="0"/>
              </a:spcBef>
              <a:spcAft>
                <a:spcPts val="0"/>
              </a:spcAft>
              <a:buNone/>
            </a:pPr>
            <a:r>
              <a:rPr lang="en" sz="1400">
                <a:solidFill>
                  <a:srgbClr val="000000"/>
                </a:solidFill>
              </a:rPr>
              <a:t>7.Check if you need to automatically enrol your staff into a workplace pension scheme. </a:t>
            </a:r>
            <a:endParaRPr sz="1400"/>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51" name="Shape 251"/>
        <p:cNvGrpSpPr/>
        <p:nvPr/>
      </p:nvGrpSpPr>
      <p:grpSpPr>
        <a:xfrm>
          <a:off x="0" y="0"/>
          <a:ext cx="0" cy="0"/>
          <a:chOff x="0" y="0"/>
          <a:chExt cx="0" cy="0"/>
        </a:xfrm>
      </p:grpSpPr>
      <p:pic>
        <p:nvPicPr>
          <p:cNvPr id="252" name="Google Shape;252;p40"/>
          <p:cNvPicPr preferRelativeResize="0"/>
          <p:nvPr/>
        </p:nvPicPr>
        <p:blipFill>
          <a:blip r:embed="rId3">
            <a:alphaModFix amt="24000"/>
          </a:blip>
          <a:stretch>
            <a:fillRect/>
          </a:stretch>
        </p:blipFill>
        <p:spPr>
          <a:xfrm>
            <a:off x="311700" y="523875"/>
            <a:ext cx="8520600" cy="4044900"/>
          </a:xfrm>
          <a:prstGeom prst="rect">
            <a:avLst/>
          </a:prstGeom>
          <a:noFill/>
          <a:ln>
            <a:noFill/>
          </a:ln>
        </p:spPr>
      </p:pic>
      <p:sp>
        <p:nvSpPr>
          <p:cNvPr id="253" name="Google Shape;253;p40"/>
          <p:cNvSpPr txBox="1"/>
          <p:nvPr>
            <p:ph idx="1" type="body"/>
          </p:nvPr>
        </p:nvSpPr>
        <p:spPr>
          <a:xfrm>
            <a:off x="311700" y="549313"/>
            <a:ext cx="8520600" cy="4044900"/>
          </a:xfrm>
          <a:prstGeom prst="rect">
            <a:avLst/>
          </a:prstGeom>
          <a:noFill/>
          <a:ln cap="flat" cmpd="sng" w="9525">
            <a:solidFill>
              <a:srgbClr val="6AA84F"/>
            </a:solidFill>
            <a:prstDash val="solid"/>
            <a:round/>
            <a:headEnd len="sm" w="sm" type="none"/>
            <a:tailEnd len="sm" w="sm" type="none"/>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b="1" lang="en" sz="1200" u="sng">
                <a:solidFill>
                  <a:srgbClr val="000000"/>
                </a:solidFill>
              </a:rPr>
              <a:t>Appentice 9 :Pizza Segmentation in UK market.</a:t>
            </a:r>
            <a:endParaRPr sz="1400">
              <a:solidFill>
                <a:srgbClr val="000000"/>
              </a:solidFill>
            </a:endParaRPr>
          </a:p>
          <a:p>
            <a:pPr indent="0" lvl="0" marL="0" rtl="0" algn="l">
              <a:lnSpc>
                <a:spcPct val="100000"/>
              </a:lnSpc>
              <a:spcBef>
                <a:spcPts val="0"/>
              </a:spcBef>
              <a:spcAft>
                <a:spcPts val="0"/>
              </a:spcAft>
              <a:buNone/>
            </a:pPr>
            <a:r>
              <a:t/>
            </a:r>
            <a:endParaRPr sz="1400">
              <a:solidFill>
                <a:srgbClr val="000000"/>
              </a:solidFill>
            </a:endParaRPr>
          </a:p>
          <a:p>
            <a:pPr indent="0" lvl="0" marL="0" rtl="0" algn="l">
              <a:lnSpc>
                <a:spcPct val="100000"/>
              </a:lnSpc>
              <a:spcBef>
                <a:spcPts val="0"/>
              </a:spcBef>
              <a:spcAft>
                <a:spcPts val="0"/>
              </a:spcAft>
              <a:buNone/>
            </a:pPr>
            <a:r>
              <a:t/>
            </a:r>
            <a:endParaRPr sz="1400">
              <a:solidFill>
                <a:srgbClr val="000000"/>
              </a:solidFill>
            </a:endParaRPr>
          </a:p>
          <a:p>
            <a:pPr indent="0" lvl="0" marL="0" rtl="0" algn="l">
              <a:lnSpc>
                <a:spcPct val="100000"/>
              </a:lnSpc>
              <a:spcBef>
                <a:spcPts val="0"/>
              </a:spcBef>
              <a:spcAft>
                <a:spcPts val="0"/>
              </a:spcAft>
              <a:buNone/>
            </a:pPr>
            <a:r>
              <a:t/>
            </a:r>
            <a:endParaRPr sz="1400">
              <a:solidFill>
                <a:srgbClr val="000000"/>
              </a:solidFill>
            </a:endParaRPr>
          </a:p>
          <a:p>
            <a:pPr indent="0" lvl="0" marL="0" rtl="0" algn="l">
              <a:lnSpc>
                <a:spcPct val="100000"/>
              </a:lnSpc>
              <a:spcBef>
                <a:spcPts val="0"/>
              </a:spcBef>
              <a:spcAft>
                <a:spcPts val="0"/>
              </a:spcAft>
              <a:buNone/>
            </a:pPr>
            <a:r>
              <a:t/>
            </a:r>
            <a:endParaRPr sz="1400">
              <a:solidFill>
                <a:srgbClr val="000000"/>
              </a:solidFill>
            </a:endParaRPr>
          </a:p>
          <a:p>
            <a:pPr indent="0" lvl="0" marL="0" rtl="0" algn="l">
              <a:lnSpc>
                <a:spcPct val="100000"/>
              </a:lnSpc>
              <a:spcBef>
                <a:spcPts val="0"/>
              </a:spcBef>
              <a:spcAft>
                <a:spcPts val="0"/>
              </a:spcAft>
              <a:buNone/>
            </a:pPr>
            <a:r>
              <a:t/>
            </a:r>
            <a:endParaRPr sz="1400">
              <a:solidFill>
                <a:srgbClr val="000000"/>
              </a:solidFill>
            </a:endParaRPr>
          </a:p>
          <a:p>
            <a:pPr indent="0" lvl="0" marL="0" rtl="0" algn="l">
              <a:lnSpc>
                <a:spcPct val="100000"/>
              </a:lnSpc>
              <a:spcBef>
                <a:spcPts val="0"/>
              </a:spcBef>
              <a:spcAft>
                <a:spcPts val="0"/>
              </a:spcAft>
              <a:buNone/>
            </a:pPr>
            <a:r>
              <a:t/>
            </a:r>
            <a:endParaRPr sz="1400">
              <a:solidFill>
                <a:srgbClr val="000000"/>
              </a:solidFill>
            </a:endParaRPr>
          </a:p>
          <a:p>
            <a:pPr indent="0" lvl="0" marL="0" rtl="0" algn="l">
              <a:lnSpc>
                <a:spcPct val="100000"/>
              </a:lnSpc>
              <a:spcBef>
                <a:spcPts val="0"/>
              </a:spcBef>
              <a:spcAft>
                <a:spcPts val="0"/>
              </a:spcAft>
              <a:buNone/>
            </a:pPr>
            <a:r>
              <a:t/>
            </a:r>
            <a:endParaRPr sz="1400">
              <a:solidFill>
                <a:srgbClr val="000000"/>
              </a:solidFill>
            </a:endParaRPr>
          </a:p>
          <a:p>
            <a:pPr indent="0" lvl="0" marL="0" rtl="0" algn="l">
              <a:lnSpc>
                <a:spcPct val="100000"/>
              </a:lnSpc>
              <a:spcBef>
                <a:spcPts val="0"/>
              </a:spcBef>
              <a:spcAft>
                <a:spcPts val="0"/>
              </a:spcAft>
              <a:buNone/>
            </a:pPr>
            <a:r>
              <a:t/>
            </a:r>
            <a:endParaRPr sz="1400">
              <a:solidFill>
                <a:srgbClr val="000000"/>
              </a:solidFill>
            </a:endParaRPr>
          </a:p>
          <a:p>
            <a:pPr indent="0" lvl="0" marL="0" rtl="0" algn="l">
              <a:lnSpc>
                <a:spcPct val="100000"/>
              </a:lnSpc>
              <a:spcBef>
                <a:spcPts val="0"/>
              </a:spcBef>
              <a:spcAft>
                <a:spcPts val="0"/>
              </a:spcAft>
              <a:buNone/>
            </a:pPr>
            <a:r>
              <a:t/>
            </a:r>
            <a:endParaRPr sz="1400">
              <a:solidFill>
                <a:srgbClr val="000000"/>
              </a:solidFill>
            </a:endParaRPr>
          </a:p>
          <a:p>
            <a:pPr indent="0" lvl="0" marL="0" rtl="0" algn="l">
              <a:lnSpc>
                <a:spcPct val="100000"/>
              </a:lnSpc>
              <a:spcBef>
                <a:spcPts val="0"/>
              </a:spcBef>
              <a:spcAft>
                <a:spcPts val="0"/>
              </a:spcAft>
              <a:buNone/>
            </a:pPr>
            <a:r>
              <a:t/>
            </a:r>
            <a:endParaRPr sz="1400">
              <a:solidFill>
                <a:srgbClr val="000000"/>
              </a:solidFill>
            </a:endParaRPr>
          </a:p>
          <a:p>
            <a:pPr indent="0" lvl="0" marL="0" rtl="0" algn="l">
              <a:lnSpc>
                <a:spcPct val="100000"/>
              </a:lnSpc>
              <a:spcBef>
                <a:spcPts val="0"/>
              </a:spcBef>
              <a:spcAft>
                <a:spcPts val="0"/>
              </a:spcAft>
              <a:buNone/>
            </a:pPr>
            <a:r>
              <a:t/>
            </a:r>
            <a:endParaRPr sz="1400">
              <a:solidFill>
                <a:srgbClr val="000000"/>
              </a:solidFill>
            </a:endParaRPr>
          </a:p>
          <a:p>
            <a:pPr indent="0" lvl="0" marL="0" rtl="0" algn="l">
              <a:lnSpc>
                <a:spcPct val="100000"/>
              </a:lnSpc>
              <a:spcBef>
                <a:spcPts val="0"/>
              </a:spcBef>
              <a:spcAft>
                <a:spcPts val="0"/>
              </a:spcAft>
              <a:buNone/>
            </a:pPr>
            <a:r>
              <a:t/>
            </a:r>
            <a:endParaRPr sz="1400">
              <a:solidFill>
                <a:srgbClr val="000000"/>
              </a:solidFill>
            </a:endParaRPr>
          </a:p>
          <a:p>
            <a:pPr indent="0" lvl="0" marL="0" rtl="0" algn="l">
              <a:lnSpc>
                <a:spcPct val="100000"/>
              </a:lnSpc>
              <a:spcBef>
                <a:spcPts val="0"/>
              </a:spcBef>
              <a:spcAft>
                <a:spcPts val="0"/>
              </a:spcAft>
              <a:buNone/>
            </a:pPr>
            <a:r>
              <a:t/>
            </a:r>
            <a:endParaRPr sz="1400">
              <a:solidFill>
                <a:srgbClr val="000000"/>
              </a:solidFill>
            </a:endParaRPr>
          </a:p>
          <a:p>
            <a:pPr indent="0" lvl="0" marL="0" rtl="0" algn="l">
              <a:lnSpc>
                <a:spcPct val="100000"/>
              </a:lnSpc>
              <a:spcBef>
                <a:spcPts val="0"/>
              </a:spcBef>
              <a:spcAft>
                <a:spcPts val="0"/>
              </a:spcAft>
              <a:buNone/>
            </a:pPr>
            <a:r>
              <a:t/>
            </a:r>
            <a:endParaRPr sz="1400">
              <a:solidFill>
                <a:srgbClr val="000000"/>
              </a:solidFill>
            </a:endParaRPr>
          </a:p>
          <a:p>
            <a:pPr indent="0" lvl="0" marL="0" rtl="0" algn="l">
              <a:lnSpc>
                <a:spcPct val="100000"/>
              </a:lnSpc>
              <a:spcBef>
                <a:spcPts val="0"/>
              </a:spcBef>
              <a:spcAft>
                <a:spcPts val="0"/>
              </a:spcAft>
              <a:buNone/>
            </a:pPr>
            <a:r>
              <a:t/>
            </a:r>
            <a:endParaRPr sz="1400">
              <a:solidFill>
                <a:srgbClr val="000000"/>
              </a:solidFill>
            </a:endParaRPr>
          </a:p>
          <a:p>
            <a:pPr indent="0" lvl="0" marL="0" rtl="0" algn="l">
              <a:lnSpc>
                <a:spcPct val="100000"/>
              </a:lnSpc>
              <a:spcBef>
                <a:spcPts val="0"/>
              </a:spcBef>
              <a:spcAft>
                <a:spcPts val="0"/>
              </a:spcAft>
              <a:buNone/>
            </a:pPr>
            <a:r>
              <a:t/>
            </a:r>
            <a:endParaRPr sz="1400">
              <a:solidFill>
                <a:srgbClr val="000000"/>
              </a:solidFill>
            </a:endParaRPr>
          </a:p>
          <a:p>
            <a:pPr indent="0" lvl="0" marL="0" rtl="0" algn="l">
              <a:lnSpc>
                <a:spcPct val="100000"/>
              </a:lnSpc>
              <a:spcBef>
                <a:spcPts val="0"/>
              </a:spcBef>
              <a:spcAft>
                <a:spcPts val="0"/>
              </a:spcAft>
              <a:buNone/>
            </a:pPr>
            <a:r>
              <a:t/>
            </a:r>
            <a:endParaRPr sz="1400">
              <a:solidFill>
                <a:srgbClr val="000000"/>
              </a:solidFill>
            </a:endParaRPr>
          </a:p>
          <a:p>
            <a:pPr indent="0" lvl="0" marL="0" rtl="0" algn="l">
              <a:lnSpc>
                <a:spcPct val="100000"/>
              </a:lnSpc>
              <a:spcBef>
                <a:spcPts val="0"/>
              </a:spcBef>
              <a:spcAft>
                <a:spcPts val="0"/>
              </a:spcAft>
              <a:buNone/>
            </a:pPr>
            <a:r>
              <a:rPr lang="en" sz="1200">
                <a:solidFill>
                  <a:srgbClr val="000000"/>
                </a:solidFill>
              </a:rPr>
              <a:t>Source: Mintel</a:t>
            </a:r>
            <a:endParaRPr sz="1200">
              <a:solidFill>
                <a:srgbClr val="000000"/>
              </a:solidFill>
            </a:endParaRPr>
          </a:p>
          <a:p>
            <a:pPr indent="0" lvl="0" marL="0" rtl="0" algn="l">
              <a:spcBef>
                <a:spcPts val="0"/>
              </a:spcBef>
              <a:spcAft>
                <a:spcPts val="1600"/>
              </a:spcAft>
              <a:buNone/>
            </a:pPr>
            <a:r>
              <a:t/>
            </a:r>
            <a:endParaRPr/>
          </a:p>
        </p:txBody>
      </p:sp>
      <p:pic>
        <p:nvPicPr>
          <p:cNvPr id="254" name="Google Shape;254;p40"/>
          <p:cNvPicPr preferRelativeResize="0"/>
          <p:nvPr/>
        </p:nvPicPr>
        <p:blipFill>
          <a:blip r:embed="rId4">
            <a:alphaModFix/>
          </a:blip>
          <a:stretch>
            <a:fillRect/>
          </a:stretch>
        </p:blipFill>
        <p:spPr>
          <a:xfrm>
            <a:off x="1552575" y="957264"/>
            <a:ext cx="6038850" cy="3228975"/>
          </a:xfrm>
          <a:prstGeom prst="rect">
            <a:avLst/>
          </a:prstGeom>
          <a:noFill/>
          <a:ln>
            <a:noFill/>
          </a:ln>
        </p:spPr>
      </p:pic>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58" name="Shape 258"/>
        <p:cNvGrpSpPr/>
        <p:nvPr/>
      </p:nvGrpSpPr>
      <p:grpSpPr>
        <a:xfrm>
          <a:off x="0" y="0"/>
          <a:ext cx="0" cy="0"/>
          <a:chOff x="0" y="0"/>
          <a:chExt cx="0" cy="0"/>
        </a:xfrm>
      </p:grpSpPr>
      <p:sp>
        <p:nvSpPr>
          <p:cNvPr id="259" name="Google Shape;259;p41"/>
          <p:cNvSpPr txBox="1"/>
          <p:nvPr>
            <p:ph idx="1" type="body"/>
          </p:nvPr>
        </p:nvSpPr>
        <p:spPr>
          <a:xfrm>
            <a:off x="311700" y="445025"/>
            <a:ext cx="8520600" cy="4123800"/>
          </a:xfrm>
          <a:prstGeom prst="rect">
            <a:avLst/>
          </a:prstGeom>
          <a:ln cap="flat" cmpd="sng" w="9525">
            <a:solidFill>
              <a:srgbClr val="6AA84F"/>
            </a:solidFill>
            <a:prstDash val="solid"/>
            <a:round/>
            <a:headEnd len="sm" w="sm" type="none"/>
            <a:tailEnd len="sm" w="sm" type="none"/>
          </a:ln>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b="1" lang="en" sz="1200" u="sng">
                <a:solidFill>
                  <a:schemeClr val="dk1"/>
                </a:solidFill>
              </a:rPr>
              <a:t>Appentice 10: Price Comparison Chart</a:t>
            </a:r>
            <a:endParaRPr b="1" sz="1200" u="sng">
              <a:solidFill>
                <a:schemeClr val="dk1"/>
              </a:solidFill>
            </a:endParaRPr>
          </a:p>
          <a:p>
            <a:pPr indent="0" lvl="0" marL="0" rtl="0" algn="l">
              <a:lnSpc>
                <a:spcPct val="100000"/>
              </a:lnSpc>
              <a:spcBef>
                <a:spcPts val="0"/>
              </a:spcBef>
              <a:spcAft>
                <a:spcPts val="0"/>
              </a:spcAft>
              <a:buClr>
                <a:schemeClr val="dk1"/>
              </a:buClr>
              <a:buSzPts val="1100"/>
              <a:buFont typeface="Arial"/>
              <a:buNone/>
            </a:pPr>
            <a:r>
              <a:t/>
            </a:r>
            <a:endParaRPr b="1" sz="1200" u="sng">
              <a:solidFill>
                <a:schemeClr val="dk1"/>
              </a:solidFill>
            </a:endParaRPr>
          </a:p>
          <a:p>
            <a:pPr indent="0" lvl="0" marL="0" rtl="0" algn="l">
              <a:lnSpc>
                <a:spcPct val="100000"/>
              </a:lnSpc>
              <a:spcBef>
                <a:spcPts val="0"/>
              </a:spcBef>
              <a:spcAft>
                <a:spcPts val="0"/>
              </a:spcAft>
              <a:buClr>
                <a:schemeClr val="dk1"/>
              </a:buClr>
              <a:buSzPts val="1100"/>
              <a:buFont typeface="Arial"/>
              <a:buNone/>
            </a:pPr>
            <a:r>
              <a:t/>
            </a:r>
            <a:endParaRPr sz="1400">
              <a:solidFill>
                <a:schemeClr val="dk1"/>
              </a:solidFill>
            </a:endParaRPr>
          </a:p>
          <a:p>
            <a:pPr indent="0" lvl="0" marL="0" rtl="0" algn="l">
              <a:lnSpc>
                <a:spcPct val="100000"/>
              </a:lnSpc>
              <a:spcBef>
                <a:spcPts val="0"/>
              </a:spcBef>
              <a:spcAft>
                <a:spcPts val="0"/>
              </a:spcAft>
              <a:buNone/>
            </a:pPr>
            <a:r>
              <a:rPr lang="en" sz="1200" u="sng">
                <a:solidFill>
                  <a:srgbClr val="000000"/>
                </a:solidFill>
              </a:rPr>
              <a:t>P</a:t>
            </a:r>
            <a:r>
              <a:rPr lang="en" sz="1200" u="sng">
                <a:solidFill>
                  <a:srgbClr val="000000"/>
                </a:solidFill>
              </a:rPr>
              <a:t>rice Comparison Chart</a:t>
            </a:r>
            <a:endParaRPr sz="1200" u="sng">
              <a:solidFill>
                <a:srgbClr val="000000"/>
              </a:solidFill>
            </a:endParaRPr>
          </a:p>
          <a:p>
            <a:pPr indent="0" lvl="0" marL="0" rtl="0" algn="l">
              <a:lnSpc>
                <a:spcPct val="100000"/>
              </a:lnSpc>
              <a:spcBef>
                <a:spcPts val="1600"/>
              </a:spcBef>
              <a:spcAft>
                <a:spcPts val="1600"/>
              </a:spcAft>
              <a:buNone/>
            </a:pPr>
            <a:r>
              <a:t/>
            </a:r>
            <a:endParaRPr sz="1200" u="sng">
              <a:solidFill>
                <a:srgbClr val="000000"/>
              </a:solidFill>
            </a:endParaRPr>
          </a:p>
        </p:txBody>
      </p:sp>
      <p:pic>
        <p:nvPicPr>
          <p:cNvPr id="260" name="Google Shape;260;p41"/>
          <p:cNvPicPr preferRelativeResize="0"/>
          <p:nvPr/>
        </p:nvPicPr>
        <p:blipFill>
          <a:blip r:embed="rId3">
            <a:alphaModFix/>
          </a:blip>
          <a:stretch>
            <a:fillRect/>
          </a:stretch>
        </p:blipFill>
        <p:spPr>
          <a:xfrm>
            <a:off x="407750" y="1016450"/>
            <a:ext cx="6191250" cy="2266950"/>
          </a:xfrm>
          <a:prstGeom prst="rect">
            <a:avLst/>
          </a:prstGeom>
          <a:noFill/>
          <a:ln>
            <a:noFill/>
          </a:ln>
        </p:spPr>
      </p:pic>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64" name="Shape 264"/>
        <p:cNvGrpSpPr/>
        <p:nvPr/>
      </p:nvGrpSpPr>
      <p:grpSpPr>
        <a:xfrm>
          <a:off x="0" y="0"/>
          <a:ext cx="0" cy="0"/>
          <a:chOff x="0" y="0"/>
          <a:chExt cx="0" cy="0"/>
        </a:xfrm>
      </p:grpSpPr>
      <p:pic>
        <p:nvPicPr>
          <p:cNvPr id="265" name="Google Shape;265;p42"/>
          <p:cNvPicPr preferRelativeResize="0"/>
          <p:nvPr/>
        </p:nvPicPr>
        <p:blipFill>
          <a:blip r:embed="rId3">
            <a:alphaModFix amt="24000"/>
          </a:blip>
          <a:stretch>
            <a:fillRect/>
          </a:stretch>
        </p:blipFill>
        <p:spPr>
          <a:xfrm>
            <a:off x="367225" y="532800"/>
            <a:ext cx="8520600" cy="4123800"/>
          </a:xfrm>
          <a:prstGeom prst="rect">
            <a:avLst/>
          </a:prstGeom>
          <a:noFill/>
          <a:ln>
            <a:noFill/>
          </a:ln>
        </p:spPr>
      </p:pic>
      <p:sp>
        <p:nvSpPr>
          <p:cNvPr id="266" name="Google Shape;266;p42"/>
          <p:cNvSpPr txBox="1"/>
          <p:nvPr>
            <p:ph idx="1" type="body"/>
          </p:nvPr>
        </p:nvSpPr>
        <p:spPr>
          <a:xfrm>
            <a:off x="367225" y="532800"/>
            <a:ext cx="8520600" cy="4123800"/>
          </a:xfrm>
          <a:prstGeom prst="rect">
            <a:avLst/>
          </a:prstGeom>
          <a:ln cap="flat" cmpd="sng" w="9525">
            <a:solidFill>
              <a:srgbClr val="6AA84F"/>
            </a:solidFill>
            <a:prstDash val="solid"/>
            <a:round/>
            <a:headEnd len="sm" w="sm" type="none"/>
            <a:tailEnd len="sm" w="sm" type="none"/>
          </a:ln>
        </p:spPr>
        <p:txBody>
          <a:bodyPr anchorCtr="0" anchor="t" bIns="91425" lIns="91425" spcFirstLastPara="1" rIns="91425" wrap="square" tIns="91425">
            <a:noAutofit/>
          </a:bodyPr>
          <a:lstStyle/>
          <a:p>
            <a:pPr indent="0" lvl="0" marL="0" rtl="0" algn="l">
              <a:lnSpc>
                <a:spcPct val="100000"/>
              </a:lnSpc>
              <a:spcBef>
                <a:spcPts val="0"/>
              </a:spcBef>
              <a:spcAft>
                <a:spcPts val="0"/>
              </a:spcAft>
              <a:buClr>
                <a:schemeClr val="dk1"/>
              </a:buClr>
              <a:buSzPts val="1100"/>
              <a:buFont typeface="Arial"/>
              <a:buNone/>
            </a:pPr>
            <a:r>
              <a:rPr b="1" lang="en" sz="1200" u="sng">
                <a:solidFill>
                  <a:schemeClr val="dk1"/>
                </a:solidFill>
              </a:rPr>
              <a:t>Appentice 11: Rectangular Pizza Market Research</a:t>
            </a:r>
            <a:endParaRPr/>
          </a:p>
        </p:txBody>
      </p:sp>
      <p:pic>
        <p:nvPicPr>
          <p:cNvPr id="267" name="Google Shape;267;p42"/>
          <p:cNvPicPr preferRelativeResize="0"/>
          <p:nvPr/>
        </p:nvPicPr>
        <p:blipFill>
          <a:blip r:embed="rId4">
            <a:alphaModFix/>
          </a:blip>
          <a:stretch>
            <a:fillRect/>
          </a:stretch>
        </p:blipFill>
        <p:spPr>
          <a:xfrm>
            <a:off x="2682375" y="857250"/>
            <a:ext cx="3465825" cy="3799350"/>
          </a:xfrm>
          <a:prstGeom prst="rect">
            <a:avLst/>
          </a:prstGeom>
          <a:noFill/>
          <a:ln>
            <a:noFill/>
          </a:ln>
        </p:spPr>
      </p:pic>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71" name="Shape 271"/>
        <p:cNvGrpSpPr/>
        <p:nvPr/>
      </p:nvGrpSpPr>
      <p:grpSpPr>
        <a:xfrm>
          <a:off x="0" y="0"/>
          <a:ext cx="0" cy="0"/>
          <a:chOff x="0" y="0"/>
          <a:chExt cx="0" cy="0"/>
        </a:xfrm>
      </p:grpSpPr>
      <p:pic>
        <p:nvPicPr>
          <p:cNvPr id="272" name="Google Shape;272;p43"/>
          <p:cNvPicPr preferRelativeResize="0"/>
          <p:nvPr/>
        </p:nvPicPr>
        <p:blipFill>
          <a:blip r:embed="rId3">
            <a:alphaModFix amt="24000"/>
          </a:blip>
          <a:stretch>
            <a:fillRect/>
          </a:stretch>
        </p:blipFill>
        <p:spPr>
          <a:xfrm>
            <a:off x="311700" y="532850"/>
            <a:ext cx="8520600" cy="4123800"/>
          </a:xfrm>
          <a:prstGeom prst="rect">
            <a:avLst/>
          </a:prstGeom>
          <a:noFill/>
          <a:ln>
            <a:noFill/>
          </a:ln>
        </p:spPr>
      </p:pic>
      <p:sp>
        <p:nvSpPr>
          <p:cNvPr id="273" name="Google Shape;273;p43"/>
          <p:cNvSpPr txBox="1"/>
          <p:nvPr>
            <p:ph idx="1" type="body"/>
          </p:nvPr>
        </p:nvSpPr>
        <p:spPr>
          <a:xfrm>
            <a:off x="311700" y="532850"/>
            <a:ext cx="8520600" cy="4123800"/>
          </a:xfrm>
          <a:prstGeom prst="rect">
            <a:avLst/>
          </a:prstGeom>
          <a:ln cap="flat" cmpd="sng" w="9525">
            <a:solidFill>
              <a:srgbClr val="6AA84F"/>
            </a:solidFill>
            <a:prstDash val="solid"/>
            <a:round/>
            <a:headEnd len="sm" w="sm" type="none"/>
            <a:tailEnd len="sm" w="sm" type="none"/>
          </a:ln>
        </p:spPr>
        <p:txBody>
          <a:bodyPr anchorCtr="0" anchor="t" bIns="91425" lIns="91425" spcFirstLastPara="1" rIns="91425" wrap="square" tIns="91425">
            <a:noAutofit/>
          </a:bodyPr>
          <a:lstStyle/>
          <a:p>
            <a:pPr indent="0" lvl="0" marL="0" rtl="0" algn="l">
              <a:lnSpc>
                <a:spcPct val="100000"/>
              </a:lnSpc>
              <a:spcBef>
                <a:spcPts val="0"/>
              </a:spcBef>
              <a:spcAft>
                <a:spcPts val="0"/>
              </a:spcAft>
              <a:buClr>
                <a:schemeClr val="dk1"/>
              </a:buClr>
              <a:buSzPts val="1100"/>
              <a:buFont typeface="Arial"/>
              <a:buNone/>
            </a:pPr>
            <a:r>
              <a:rPr b="1" lang="en" sz="1200" u="sng">
                <a:solidFill>
                  <a:schemeClr val="dk1"/>
                </a:solidFill>
              </a:rPr>
              <a:t>Appentice 12: SWOT Analysis</a:t>
            </a:r>
            <a:endParaRPr/>
          </a:p>
        </p:txBody>
      </p:sp>
      <p:pic>
        <p:nvPicPr>
          <p:cNvPr id="274" name="Google Shape;274;p43"/>
          <p:cNvPicPr preferRelativeResize="0"/>
          <p:nvPr/>
        </p:nvPicPr>
        <p:blipFill>
          <a:blip r:embed="rId4">
            <a:alphaModFix/>
          </a:blip>
          <a:stretch>
            <a:fillRect/>
          </a:stretch>
        </p:blipFill>
        <p:spPr>
          <a:xfrm>
            <a:off x="1705975" y="880975"/>
            <a:ext cx="5732053" cy="3687999"/>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