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4" d="100"/>
          <a:sy n="74" d="100"/>
        </p:scale>
        <p:origin x="1060"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8312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744"/>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D4A853"/>
          </a:solidFill>
          <a:ln/>
        </p:spPr>
        <p:txBody>
          <a:bodyPr/>
          <a:lstStyle/>
          <a:p>
            <a:endParaRPr lang="en-GB"/>
          </a:p>
        </p:txBody>
      </p:sp>
      <p:sp>
        <p:nvSpPr>
          <p:cNvPr id="3" name="Text 1"/>
          <p:cNvSpPr/>
          <p:nvPr/>
        </p:nvSpPr>
        <p:spPr>
          <a:xfrm>
            <a:off x="731520" y="1097280"/>
            <a:ext cx="7680960" cy="2011680"/>
          </a:xfrm>
          <a:prstGeom prst="rect">
            <a:avLst/>
          </a:prstGeom>
          <a:noFill/>
          <a:ln/>
        </p:spPr>
        <p:txBody>
          <a:bodyPr wrap="square" lIns="0" tIns="0" rIns="0" bIns="0" rtlCol="0" anchor="ctr"/>
          <a:lstStyle/>
          <a:p>
            <a:pPr marL="0" indent="0">
              <a:lnSpc>
                <a:spcPct val="115000"/>
              </a:lnSpc>
              <a:buNone/>
            </a:pPr>
            <a:r>
              <a:rPr lang="en-US" sz="3600" b="1" dirty="0">
                <a:solidFill>
                  <a:srgbClr val="FFFFFF"/>
                </a:solidFill>
                <a:latin typeface="Georgia" pitchFamily="34" charset="0"/>
                <a:ea typeface="Georgia" pitchFamily="34" charset="-122"/>
                <a:cs typeface="Georgia" pitchFamily="34" charset="-120"/>
              </a:rPr>
              <a:t>Josephus and Roman Rule</a:t>
            </a:r>
            <a:endParaRPr lang="en-US" sz="3600" dirty="0"/>
          </a:p>
          <a:p>
            <a:pPr marL="0" indent="0">
              <a:lnSpc>
                <a:spcPct val="115000"/>
              </a:lnSpc>
              <a:buNone/>
            </a:pPr>
            <a:r>
              <a:rPr lang="en-US" sz="3600" b="1" dirty="0">
                <a:solidFill>
                  <a:srgbClr val="FFFFFF"/>
                </a:solidFill>
                <a:latin typeface="Georgia" pitchFamily="34" charset="0"/>
                <a:ea typeface="Georgia" pitchFamily="34" charset="-122"/>
                <a:cs typeface="Georgia" pitchFamily="34" charset="-120"/>
              </a:rPr>
              <a:t>in Judea (63 BCE – 74 CE)</a:t>
            </a:r>
            <a:endParaRPr lang="en-US" sz="3600" dirty="0"/>
          </a:p>
        </p:txBody>
      </p:sp>
      <p:sp>
        <p:nvSpPr>
          <p:cNvPr id="5" name="Text 3"/>
          <p:cNvSpPr/>
          <p:nvPr/>
        </p:nvSpPr>
        <p:spPr>
          <a:xfrm>
            <a:off x="731520" y="3611880"/>
            <a:ext cx="7680960" cy="320040"/>
          </a:xfrm>
          <a:prstGeom prst="rect">
            <a:avLst/>
          </a:prstGeom>
          <a:noFill/>
          <a:ln/>
        </p:spPr>
        <p:txBody>
          <a:bodyPr wrap="square" lIns="0" tIns="0" rIns="0" bIns="0" rtlCol="0" anchor="ctr"/>
          <a:lstStyle/>
          <a:p>
            <a:pPr marL="0" indent="0">
              <a:buNone/>
            </a:pPr>
            <a:r>
              <a:rPr lang="en-US" sz="1400" dirty="0">
                <a:solidFill>
                  <a:srgbClr val="FFFFFF"/>
                </a:solidFill>
                <a:latin typeface="Calibri" pitchFamily="34" charset="0"/>
                <a:ea typeface="Calibri" pitchFamily="34" charset="-122"/>
                <a:cs typeface="Calibri" pitchFamily="34" charset="-120"/>
              </a:rPr>
              <a:t>Nikola Sugarova</a:t>
            </a:r>
            <a:endParaRPr lang="en-US" sz="1400" dirty="0"/>
          </a:p>
        </p:txBody>
      </p:sp>
      <p:sp>
        <p:nvSpPr>
          <p:cNvPr id="6" name="Text 4"/>
          <p:cNvSpPr/>
          <p:nvPr/>
        </p:nvSpPr>
        <p:spPr>
          <a:xfrm>
            <a:off x="731520" y="3977640"/>
            <a:ext cx="7680960" cy="365760"/>
          </a:xfrm>
          <a:prstGeom prst="rect">
            <a:avLst/>
          </a:prstGeom>
          <a:noFill/>
          <a:ln/>
        </p:spPr>
        <p:txBody>
          <a:bodyPr wrap="square" lIns="0" tIns="0" rIns="0" bIns="0" rtlCol="0" anchor="ctr"/>
          <a:lstStyle/>
          <a:p>
            <a:pPr marL="0" indent="0">
              <a:buNone/>
            </a:pPr>
            <a:r>
              <a:rPr lang="en-US" sz="1200" dirty="0">
                <a:solidFill>
                  <a:srgbClr val="8896B3"/>
                </a:solidFill>
                <a:latin typeface="Calibri" pitchFamily="34" charset="0"/>
                <a:ea typeface="Calibri" pitchFamily="34" charset="-122"/>
                <a:cs typeface="Calibri" pitchFamily="34" charset="-120"/>
              </a:rPr>
              <a:t>Module: Jews, Christians and Romans: From Maccabees to Masada (HPRS5910)</a:t>
            </a:r>
            <a:endParaRPr lang="en-US" sz="1200" dirty="0"/>
          </a:p>
        </p:txBody>
      </p:sp>
      <p:sp>
        <p:nvSpPr>
          <p:cNvPr id="7" name="Shape 5"/>
          <p:cNvSpPr/>
          <p:nvPr/>
        </p:nvSpPr>
        <p:spPr>
          <a:xfrm>
            <a:off x="0" y="4709160"/>
            <a:ext cx="9144000" cy="434340"/>
          </a:xfrm>
          <a:prstGeom prst="rect">
            <a:avLst/>
          </a:prstGeom>
          <a:solidFill>
            <a:srgbClr val="0F1B33"/>
          </a:solidFill>
          <a:ln/>
        </p:spPr>
        <p:txBody>
          <a:bodyPr/>
          <a:lstStyle/>
          <a:p>
            <a:endParaRPr lang="en-GB"/>
          </a:p>
        </p:txBody>
      </p:sp>
      <p:sp>
        <p:nvSpPr>
          <p:cNvPr id="8" name="Text 6"/>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9" name="Text 7"/>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1 / 8</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2F8"/>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411480"/>
            <a:ext cx="365760" cy="365760"/>
          </a:xfrm>
          <a:prstGeom prst="rect">
            <a:avLst/>
          </a:prstGeom>
        </p:spPr>
      </p:pic>
      <p:sp>
        <p:nvSpPr>
          <p:cNvPr id="4" name="Text 1"/>
          <p:cNvSpPr/>
          <p:nvPr/>
        </p:nvSpPr>
        <p:spPr>
          <a:xfrm>
            <a:off x="1097280" y="365760"/>
            <a:ext cx="4572000" cy="457200"/>
          </a:xfrm>
          <a:prstGeom prst="rect">
            <a:avLst/>
          </a:prstGeom>
          <a:noFill/>
          <a:ln/>
        </p:spPr>
        <p:txBody>
          <a:bodyPr wrap="square" lIns="0" tIns="0" rIns="0" bIns="0" rtlCol="0" anchor="ctr"/>
          <a:lstStyle/>
          <a:p>
            <a:pPr marL="0" indent="0">
              <a:buNone/>
            </a:pPr>
            <a:r>
              <a:rPr lang="en-US" sz="2800" b="1" dirty="0">
                <a:solidFill>
                  <a:srgbClr val="1A2744"/>
                </a:solidFill>
                <a:latin typeface="Georgia" pitchFamily="34" charset="0"/>
                <a:ea typeface="Georgia" pitchFamily="34" charset="-122"/>
                <a:cs typeface="Georgia" pitchFamily="34" charset="-120"/>
              </a:rPr>
              <a:t>Introduction</a:t>
            </a:r>
            <a:endParaRPr lang="en-US" sz="2800" dirty="0"/>
          </a:p>
        </p:txBody>
      </p:sp>
      <p:sp>
        <p:nvSpPr>
          <p:cNvPr id="5" name="Shape 2"/>
          <p:cNvSpPr/>
          <p:nvPr/>
        </p:nvSpPr>
        <p:spPr>
          <a:xfrm>
            <a:off x="640080" y="1097280"/>
            <a:ext cx="7863840" cy="32918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a:p>
        </p:txBody>
      </p:sp>
      <p:sp>
        <p:nvSpPr>
          <p:cNvPr id="6" name="Text 3"/>
          <p:cNvSpPr/>
          <p:nvPr/>
        </p:nvSpPr>
        <p:spPr>
          <a:xfrm>
            <a:off x="1005840" y="1325880"/>
            <a:ext cx="7132320" cy="2834640"/>
          </a:xfrm>
          <a:prstGeom prst="rect">
            <a:avLst/>
          </a:prstGeom>
          <a:noFill/>
          <a:ln/>
        </p:spPr>
        <p:txBody>
          <a:bodyPr wrap="square" rtlCol="0" anchor="t"/>
          <a:lstStyle/>
          <a:p>
            <a:pPr marL="0" indent="0">
              <a:lnSpc>
                <a:spcPct val="125000"/>
              </a:lnSpc>
              <a:buNone/>
            </a:pPr>
            <a:r>
              <a:rPr lang="en-US" sz="1400" b="1" dirty="0">
                <a:solidFill>
                  <a:srgbClr val="1A2744"/>
                </a:solidFill>
              </a:rPr>
              <a:t>Primary Source: </a:t>
            </a:r>
            <a:endParaRPr lang="en-US" sz="1400" dirty="0"/>
          </a:p>
          <a:p>
            <a:pPr marL="0" indent="0">
              <a:lnSpc>
                <a:spcPct val="125000"/>
              </a:lnSpc>
              <a:buNone/>
            </a:pPr>
            <a:r>
              <a:rPr lang="en-US" sz="1400" dirty="0">
                <a:solidFill>
                  <a:srgbClr val="2B3A5C"/>
                </a:solidFill>
              </a:rPr>
              <a:t>Flavius Josephus, The Jewish War (Bellum Judaicum), written c. 75 CE.</a:t>
            </a:r>
            <a:endParaRPr lang="en-US" sz="1400" dirty="0"/>
          </a:p>
          <a:p>
            <a:pPr marL="0" indent="0">
              <a:lnSpc>
                <a:spcPct val="125000"/>
              </a:lnSpc>
              <a:buNone/>
            </a:pPr>
            <a:endParaRPr lang="en-US" sz="1400" dirty="0"/>
          </a:p>
          <a:p>
            <a:pPr marL="0" indent="0">
              <a:lnSpc>
                <a:spcPct val="125000"/>
              </a:lnSpc>
              <a:buNone/>
            </a:pPr>
            <a:r>
              <a:rPr lang="en-US" sz="1400" b="1" dirty="0">
                <a:solidFill>
                  <a:srgbClr val="1A2744"/>
                </a:solidFill>
              </a:rPr>
              <a:t>Focus: </a:t>
            </a:r>
            <a:endParaRPr lang="en-US" sz="1400" dirty="0"/>
          </a:p>
          <a:p>
            <a:pPr marL="0" indent="0">
              <a:lnSpc>
                <a:spcPct val="125000"/>
              </a:lnSpc>
              <a:buNone/>
            </a:pPr>
            <a:r>
              <a:rPr lang="en-US" sz="1400" dirty="0">
                <a:solidFill>
                  <a:srgbClr val="2B3A5C"/>
                </a:solidFill>
              </a:rPr>
              <a:t>How Josephus presents Roman rule in Judea — its establishment under Pompey in 63 BCE, Roman governance through client kings and procurators, and the escalating tensions that led to the Great Revolt of 66–74 CE.</a:t>
            </a:r>
            <a:endParaRPr lang="en-US" sz="1400" dirty="0"/>
          </a:p>
          <a:p>
            <a:pPr marL="0" indent="0">
              <a:lnSpc>
                <a:spcPct val="125000"/>
              </a:lnSpc>
              <a:buNone/>
            </a:pPr>
            <a:endParaRPr lang="en-US" sz="1400" dirty="0"/>
          </a:p>
          <a:p>
            <a:pPr marL="0" indent="0">
              <a:lnSpc>
                <a:spcPct val="125000"/>
              </a:lnSpc>
              <a:buNone/>
            </a:pPr>
            <a:r>
              <a:rPr lang="en-US" sz="1300" i="1" dirty="0">
                <a:solidFill>
                  <a:srgbClr val="8896B3"/>
                </a:solidFill>
              </a:rPr>
              <a:t>Josephus, a Jewish aristocrat turned Roman protégé, offers a uniquely dual perspective — sympathetic to Jewish suffering yet loyal to Roman authority.</a:t>
            </a:r>
            <a:endParaRPr lang="en-US" sz="1400" dirty="0"/>
          </a:p>
        </p:txBody>
      </p:sp>
      <p:sp>
        <p:nvSpPr>
          <p:cNvPr id="7" name="Shape 4"/>
          <p:cNvSpPr/>
          <p:nvPr/>
        </p:nvSpPr>
        <p:spPr>
          <a:xfrm>
            <a:off x="0" y="4709160"/>
            <a:ext cx="9144000" cy="434340"/>
          </a:xfrm>
          <a:prstGeom prst="rect">
            <a:avLst/>
          </a:prstGeom>
          <a:solidFill>
            <a:srgbClr val="0F1B33"/>
          </a:solidFill>
          <a:ln/>
        </p:spPr>
        <p:txBody>
          <a:bodyPr/>
          <a:lstStyle/>
          <a:p>
            <a:endParaRPr lang="en-GB"/>
          </a:p>
        </p:txBody>
      </p:sp>
      <p:sp>
        <p:nvSpPr>
          <p:cNvPr id="8" name="Text 5"/>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9" name="Text 6"/>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2 / 8</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0F2F8"/>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411480"/>
            <a:ext cx="365760" cy="365760"/>
          </a:xfrm>
          <a:prstGeom prst="rect">
            <a:avLst/>
          </a:prstGeom>
        </p:spPr>
      </p:pic>
      <p:sp>
        <p:nvSpPr>
          <p:cNvPr id="4" name="Text 1"/>
          <p:cNvSpPr/>
          <p:nvPr/>
        </p:nvSpPr>
        <p:spPr>
          <a:xfrm>
            <a:off x="1097280" y="365760"/>
            <a:ext cx="6400800" cy="457200"/>
          </a:xfrm>
          <a:prstGeom prst="rect">
            <a:avLst/>
          </a:prstGeom>
          <a:noFill/>
          <a:ln/>
        </p:spPr>
        <p:txBody>
          <a:bodyPr wrap="square" lIns="0" tIns="0" rIns="0" bIns="0" rtlCol="0" anchor="ctr"/>
          <a:lstStyle/>
          <a:p>
            <a:pPr marL="0" indent="0">
              <a:buNone/>
            </a:pPr>
            <a:r>
              <a:rPr lang="en-US" sz="2800" b="1" dirty="0">
                <a:solidFill>
                  <a:srgbClr val="1A2744"/>
                </a:solidFill>
                <a:latin typeface="Georgia" pitchFamily="34" charset="0"/>
                <a:ea typeface="Georgia" pitchFamily="34" charset="-122"/>
                <a:cs typeface="Georgia" pitchFamily="34" charset="-120"/>
              </a:rPr>
              <a:t>The Source: The Jewish War</a:t>
            </a:r>
            <a:endParaRPr lang="en-US" sz="2800" dirty="0"/>
          </a:p>
        </p:txBody>
      </p:sp>
      <p:sp>
        <p:nvSpPr>
          <p:cNvPr id="5" name="Shape 2"/>
          <p:cNvSpPr/>
          <p:nvPr/>
        </p:nvSpPr>
        <p:spPr>
          <a:xfrm>
            <a:off x="640080" y="1097280"/>
            <a:ext cx="3749040" cy="32918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a:p>
        </p:txBody>
      </p:sp>
      <p:sp>
        <p:nvSpPr>
          <p:cNvPr id="6" name="Text 3"/>
          <p:cNvSpPr/>
          <p:nvPr/>
        </p:nvSpPr>
        <p:spPr>
          <a:xfrm>
            <a:off x="914400" y="1234440"/>
            <a:ext cx="3200400" cy="365760"/>
          </a:xfrm>
          <a:prstGeom prst="rect">
            <a:avLst/>
          </a:prstGeom>
          <a:noFill/>
          <a:ln/>
        </p:spPr>
        <p:txBody>
          <a:bodyPr wrap="square" lIns="0" tIns="0" rIns="0" bIns="0" rtlCol="0" anchor="ctr"/>
          <a:lstStyle/>
          <a:p>
            <a:pPr marL="0" indent="0">
              <a:buNone/>
            </a:pPr>
            <a:r>
              <a:rPr lang="en-US" sz="1500" b="1" dirty="0">
                <a:solidFill>
                  <a:srgbClr val="D4A853"/>
                </a:solidFill>
                <a:latin typeface="Georgia" pitchFamily="34" charset="0"/>
                <a:ea typeface="Georgia" pitchFamily="34" charset="-122"/>
                <a:cs typeface="Georgia" pitchFamily="34" charset="-120"/>
              </a:rPr>
              <a:t>What It Says</a:t>
            </a:r>
            <a:endParaRPr lang="en-US" sz="1500" dirty="0"/>
          </a:p>
        </p:txBody>
      </p:sp>
      <p:sp>
        <p:nvSpPr>
          <p:cNvPr id="7" name="Text 4"/>
          <p:cNvSpPr/>
          <p:nvPr/>
        </p:nvSpPr>
        <p:spPr>
          <a:xfrm>
            <a:off x="914400" y="1691640"/>
            <a:ext cx="3200400" cy="2468880"/>
          </a:xfrm>
          <a:prstGeom prst="rect">
            <a:avLst/>
          </a:prstGeom>
          <a:noFill/>
          <a:ln/>
        </p:spPr>
        <p:txBody>
          <a:bodyPr wrap="square" rtlCol="0" anchor="t"/>
          <a:lstStyle/>
          <a:p>
            <a:pPr marL="0" indent="0">
              <a:lnSpc>
                <a:spcPct val="130000"/>
              </a:lnSpc>
              <a:buNone/>
            </a:pPr>
            <a:r>
              <a:rPr lang="en-US" sz="1250" dirty="0">
                <a:solidFill>
                  <a:srgbClr val="2B3A5C"/>
                </a:solidFill>
              </a:rPr>
              <a:t>Josephus chronicles events from the Maccabean revolt through the fall of Masada in 74 CE. He describes Pompey's conquest of Jerusalem, Herod's client kingship, the misrule of Roman procurators like Pontius Pilate and Gessius Florus, and the catastrophic destruction of the Temple in 70 CE.</a:t>
            </a:r>
            <a:endParaRPr lang="en-US" sz="1250" dirty="0"/>
          </a:p>
        </p:txBody>
      </p:sp>
      <p:sp>
        <p:nvSpPr>
          <p:cNvPr id="8" name="Shape 5"/>
          <p:cNvSpPr/>
          <p:nvPr/>
        </p:nvSpPr>
        <p:spPr>
          <a:xfrm>
            <a:off x="4754880" y="1097280"/>
            <a:ext cx="3749040" cy="32918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a:p>
        </p:txBody>
      </p:sp>
      <p:sp>
        <p:nvSpPr>
          <p:cNvPr id="9" name="Text 6"/>
          <p:cNvSpPr/>
          <p:nvPr/>
        </p:nvSpPr>
        <p:spPr>
          <a:xfrm>
            <a:off x="5029200" y="1234440"/>
            <a:ext cx="3200400" cy="365760"/>
          </a:xfrm>
          <a:prstGeom prst="rect">
            <a:avLst/>
          </a:prstGeom>
          <a:noFill/>
          <a:ln/>
        </p:spPr>
        <p:txBody>
          <a:bodyPr wrap="square" lIns="0" tIns="0" rIns="0" bIns="0" rtlCol="0" anchor="ctr"/>
          <a:lstStyle/>
          <a:p>
            <a:pPr marL="0" indent="0">
              <a:buNone/>
            </a:pPr>
            <a:r>
              <a:rPr lang="en-US" sz="1500" b="1" dirty="0">
                <a:solidFill>
                  <a:srgbClr val="D4A853"/>
                </a:solidFill>
                <a:latin typeface="Georgia" pitchFamily="34" charset="0"/>
                <a:ea typeface="Georgia" pitchFamily="34" charset="-122"/>
                <a:cs typeface="Georgia" pitchFamily="34" charset="-120"/>
              </a:rPr>
              <a:t>Historical Context</a:t>
            </a:r>
            <a:endParaRPr lang="en-US" sz="1500" dirty="0"/>
          </a:p>
        </p:txBody>
      </p:sp>
      <p:sp>
        <p:nvSpPr>
          <p:cNvPr id="10" name="Text 7"/>
          <p:cNvSpPr/>
          <p:nvPr/>
        </p:nvSpPr>
        <p:spPr>
          <a:xfrm>
            <a:off x="5029200" y="1691640"/>
            <a:ext cx="3200400" cy="2468880"/>
          </a:xfrm>
          <a:prstGeom prst="rect">
            <a:avLst/>
          </a:prstGeom>
          <a:noFill/>
          <a:ln/>
        </p:spPr>
        <p:txBody>
          <a:bodyPr wrap="square" rtlCol="0" anchor="t"/>
          <a:lstStyle/>
          <a:p>
            <a:pPr marL="0" indent="0">
              <a:lnSpc>
                <a:spcPct val="130000"/>
              </a:lnSpc>
              <a:buNone/>
            </a:pPr>
            <a:r>
              <a:rPr lang="en-US" sz="1250" dirty="0">
                <a:solidFill>
                  <a:srgbClr val="2B3A5C"/>
                </a:solidFill>
              </a:rPr>
              <a:t>Josephus wrote under Flavian patronage in Rome. His account serves dual purposes: explaining the revolt to a Roman audience and defending the Jewish people as a whole while blaming radical factions for the war. This political context shapes every narrative choice.</a:t>
            </a:r>
            <a:endParaRPr lang="en-US" sz="1250" dirty="0"/>
          </a:p>
        </p:txBody>
      </p:sp>
      <p:sp>
        <p:nvSpPr>
          <p:cNvPr id="11" name="Shape 8"/>
          <p:cNvSpPr/>
          <p:nvPr/>
        </p:nvSpPr>
        <p:spPr>
          <a:xfrm>
            <a:off x="0" y="4709160"/>
            <a:ext cx="9144000" cy="434340"/>
          </a:xfrm>
          <a:prstGeom prst="rect">
            <a:avLst/>
          </a:prstGeom>
          <a:solidFill>
            <a:srgbClr val="0F1B33"/>
          </a:solidFill>
          <a:ln/>
        </p:spPr>
        <p:txBody>
          <a:bodyPr/>
          <a:lstStyle/>
          <a:p>
            <a:endParaRPr lang="en-GB"/>
          </a:p>
        </p:txBody>
      </p:sp>
      <p:sp>
        <p:nvSpPr>
          <p:cNvPr id="12" name="Text 9"/>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13" name="Text 10"/>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3 / 8</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2F8"/>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411480"/>
            <a:ext cx="365760" cy="365760"/>
          </a:xfrm>
          <a:prstGeom prst="rect">
            <a:avLst/>
          </a:prstGeom>
        </p:spPr>
      </p:pic>
      <p:sp>
        <p:nvSpPr>
          <p:cNvPr id="4" name="Text 1"/>
          <p:cNvSpPr/>
          <p:nvPr/>
        </p:nvSpPr>
        <p:spPr>
          <a:xfrm>
            <a:off x="1097280" y="365760"/>
            <a:ext cx="6400800" cy="457200"/>
          </a:xfrm>
          <a:prstGeom prst="rect">
            <a:avLst/>
          </a:prstGeom>
          <a:noFill/>
          <a:ln/>
        </p:spPr>
        <p:txBody>
          <a:bodyPr wrap="square" lIns="0" tIns="0" rIns="0" bIns="0" rtlCol="0" anchor="ctr"/>
          <a:lstStyle/>
          <a:p>
            <a:pPr marL="0" indent="0">
              <a:buNone/>
            </a:pPr>
            <a:r>
              <a:rPr lang="en-US" sz="2800" b="1" dirty="0">
                <a:solidFill>
                  <a:srgbClr val="1A2744"/>
                </a:solidFill>
                <a:latin typeface="Georgia" pitchFamily="34" charset="0"/>
                <a:ea typeface="Georgia" pitchFamily="34" charset="-122"/>
                <a:cs typeface="Georgia" pitchFamily="34" charset="-120"/>
              </a:rPr>
              <a:t>Scholarly Discussion</a:t>
            </a:r>
            <a:endParaRPr lang="en-US" sz="2800" dirty="0"/>
          </a:p>
        </p:txBody>
      </p:sp>
      <p:sp>
        <p:nvSpPr>
          <p:cNvPr id="5" name="Shape 2"/>
          <p:cNvSpPr/>
          <p:nvPr/>
        </p:nvSpPr>
        <p:spPr>
          <a:xfrm>
            <a:off x="640080" y="1051560"/>
            <a:ext cx="7863840" cy="960120"/>
          </a:xfrm>
          <a:prstGeom prst="rect">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6" name="Shape 3"/>
          <p:cNvSpPr/>
          <p:nvPr/>
        </p:nvSpPr>
        <p:spPr>
          <a:xfrm>
            <a:off x="640080" y="1051560"/>
            <a:ext cx="54864" cy="960120"/>
          </a:xfrm>
          <a:prstGeom prst="rect">
            <a:avLst/>
          </a:prstGeom>
          <a:solidFill>
            <a:srgbClr val="D4A853"/>
          </a:solidFill>
          <a:ln/>
        </p:spPr>
        <p:txBody>
          <a:bodyPr/>
          <a:lstStyle/>
          <a:p>
            <a:endParaRPr lang="en-GB"/>
          </a:p>
        </p:txBody>
      </p:sp>
      <p:sp>
        <p:nvSpPr>
          <p:cNvPr id="7" name="Text 4"/>
          <p:cNvSpPr/>
          <p:nvPr/>
        </p:nvSpPr>
        <p:spPr>
          <a:xfrm>
            <a:off x="960120" y="1124712"/>
            <a:ext cx="2743200" cy="274320"/>
          </a:xfrm>
          <a:prstGeom prst="rect">
            <a:avLst/>
          </a:prstGeom>
          <a:noFill/>
          <a:ln/>
        </p:spPr>
        <p:txBody>
          <a:bodyPr wrap="square" lIns="0" tIns="0" rIns="0" bIns="0" rtlCol="0" anchor="ctr"/>
          <a:lstStyle/>
          <a:p>
            <a:pPr marL="0" indent="0">
              <a:buNone/>
            </a:pPr>
            <a:r>
              <a:rPr lang="en-US" sz="1300" b="1" dirty="0">
                <a:solidFill>
                  <a:srgbClr val="1A2744"/>
                </a:solidFill>
                <a:latin typeface="Georgia" pitchFamily="34" charset="0"/>
                <a:ea typeface="Georgia" pitchFamily="34" charset="-122"/>
                <a:cs typeface="Georgia" pitchFamily="34" charset="-120"/>
              </a:rPr>
              <a:t>Tessa Rajak</a:t>
            </a:r>
            <a:endParaRPr lang="en-US" sz="1300" dirty="0"/>
          </a:p>
        </p:txBody>
      </p:sp>
      <p:sp>
        <p:nvSpPr>
          <p:cNvPr id="8" name="Text 5"/>
          <p:cNvSpPr/>
          <p:nvPr/>
        </p:nvSpPr>
        <p:spPr>
          <a:xfrm>
            <a:off x="960120" y="1399032"/>
            <a:ext cx="7315200" cy="548640"/>
          </a:xfrm>
          <a:prstGeom prst="rect">
            <a:avLst/>
          </a:prstGeom>
          <a:noFill/>
          <a:ln/>
        </p:spPr>
        <p:txBody>
          <a:bodyPr wrap="square" lIns="0" tIns="0" rIns="0" bIns="0" rtlCol="0" anchor="t"/>
          <a:lstStyle/>
          <a:p>
            <a:pPr marL="0" indent="0">
              <a:lnSpc>
                <a:spcPct val="120000"/>
              </a:lnSpc>
              <a:buNone/>
            </a:pPr>
            <a:r>
              <a:rPr lang="en-US" sz="1150" dirty="0">
                <a:solidFill>
                  <a:srgbClr val="2B3A5C"/>
                </a:solidFill>
                <a:latin typeface="Calibri" pitchFamily="34" charset="0"/>
                <a:ea typeface="Calibri" pitchFamily="34" charset="-122"/>
                <a:cs typeface="Calibri" pitchFamily="34" charset="-120"/>
              </a:rPr>
              <a:t>Argues that Josephus was a sophisticated mediator between Jewish and Roman cultures, not merely a traitor. His portrayal of Roman rule reflects genuine intellectual engagement with both traditions.</a:t>
            </a:r>
            <a:endParaRPr lang="en-US" sz="1150" dirty="0"/>
          </a:p>
        </p:txBody>
      </p:sp>
      <p:sp>
        <p:nvSpPr>
          <p:cNvPr id="9" name="Shape 6"/>
          <p:cNvSpPr/>
          <p:nvPr/>
        </p:nvSpPr>
        <p:spPr>
          <a:xfrm>
            <a:off x="640080" y="2194560"/>
            <a:ext cx="7863840" cy="960120"/>
          </a:xfrm>
          <a:prstGeom prst="rect">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10" name="Shape 7"/>
          <p:cNvSpPr/>
          <p:nvPr/>
        </p:nvSpPr>
        <p:spPr>
          <a:xfrm>
            <a:off x="640080" y="2194560"/>
            <a:ext cx="54864" cy="960120"/>
          </a:xfrm>
          <a:prstGeom prst="rect">
            <a:avLst/>
          </a:prstGeom>
          <a:solidFill>
            <a:srgbClr val="D4A853"/>
          </a:solidFill>
          <a:ln/>
        </p:spPr>
        <p:txBody>
          <a:bodyPr/>
          <a:lstStyle/>
          <a:p>
            <a:endParaRPr lang="en-GB"/>
          </a:p>
        </p:txBody>
      </p:sp>
      <p:sp>
        <p:nvSpPr>
          <p:cNvPr id="11" name="Text 8"/>
          <p:cNvSpPr/>
          <p:nvPr/>
        </p:nvSpPr>
        <p:spPr>
          <a:xfrm>
            <a:off x="960120" y="2267712"/>
            <a:ext cx="2743200" cy="274320"/>
          </a:xfrm>
          <a:prstGeom prst="rect">
            <a:avLst/>
          </a:prstGeom>
          <a:noFill/>
          <a:ln/>
        </p:spPr>
        <p:txBody>
          <a:bodyPr wrap="square" lIns="0" tIns="0" rIns="0" bIns="0" rtlCol="0" anchor="ctr"/>
          <a:lstStyle/>
          <a:p>
            <a:pPr marL="0" indent="0">
              <a:buNone/>
            </a:pPr>
            <a:r>
              <a:rPr lang="en-US" sz="1300" b="1" dirty="0">
                <a:solidFill>
                  <a:srgbClr val="1A2744"/>
                </a:solidFill>
                <a:latin typeface="Georgia" pitchFamily="34" charset="0"/>
                <a:ea typeface="Georgia" pitchFamily="34" charset="-122"/>
                <a:cs typeface="Georgia" pitchFamily="34" charset="-120"/>
              </a:rPr>
              <a:t>Martin Goodman</a:t>
            </a:r>
            <a:endParaRPr lang="en-US" sz="1300" dirty="0"/>
          </a:p>
        </p:txBody>
      </p:sp>
      <p:sp>
        <p:nvSpPr>
          <p:cNvPr id="12" name="Text 9"/>
          <p:cNvSpPr/>
          <p:nvPr/>
        </p:nvSpPr>
        <p:spPr>
          <a:xfrm>
            <a:off x="960120" y="2542032"/>
            <a:ext cx="7315200" cy="548640"/>
          </a:xfrm>
          <a:prstGeom prst="rect">
            <a:avLst/>
          </a:prstGeom>
          <a:noFill/>
          <a:ln/>
        </p:spPr>
        <p:txBody>
          <a:bodyPr wrap="square" lIns="0" tIns="0" rIns="0" bIns="0" rtlCol="0" anchor="t"/>
          <a:lstStyle/>
          <a:p>
            <a:pPr marL="0" indent="0">
              <a:lnSpc>
                <a:spcPct val="120000"/>
              </a:lnSpc>
              <a:buNone/>
            </a:pPr>
            <a:r>
              <a:rPr lang="en-US" sz="1150" dirty="0">
                <a:solidFill>
                  <a:srgbClr val="2B3A5C"/>
                </a:solidFill>
                <a:latin typeface="Calibri" pitchFamily="34" charset="0"/>
                <a:ea typeface="Calibri" pitchFamily="34" charset="-122"/>
                <a:cs typeface="Calibri" pitchFamily="34" charset="-120"/>
              </a:rPr>
              <a:t>Contends that Rome's failure to understand Jewish religious sensitivities, combined with corrupt provincial governance, was the primary cause of the revolt — a view supported by Josephus's own descriptions of procuratorial abuse.</a:t>
            </a:r>
            <a:endParaRPr lang="en-US" sz="1150" dirty="0"/>
          </a:p>
        </p:txBody>
      </p:sp>
      <p:sp>
        <p:nvSpPr>
          <p:cNvPr id="13" name="Shape 10"/>
          <p:cNvSpPr/>
          <p:nvPr/>
        </p:nvSpPr>
        <p:spPr>
          <a:xfrm>
            <a:off x="640080" y="3337560"/>
            <a:ext cx="7863840" cy="960120"/>
          </a:xfrm>
          <a:prstGeom prst="rect">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14" name="Shape 11"/>
          <p:cNvSpPr/>
          <p:nvPr/>
        </p:nvSpPr>
        <p:spPr>
          <a:xfrm>
            <a:off x="640080" y="3337560"/>
            <a:ext cx="54864" cy="960120"/>
          </a:xfrm>
          <a:prstGeom prst="rect">
            <a:avLst/>
          </a:prstGeom>
          <a:solidFill>
            <a:srgbClr val="D4A853"/>
          </a:solidFill>
          <a:ln/>
        </p:spPr>
        <p:txBody>
          <a:bodyPr/>
          <a:lstStyle/>
          <a:p>
            <a:endParaRPr lang="en-GB"/>
          </a:p>
        </p:txBody>
      </p:sp>
      <p:sp>
        <p:nvSpPr>
          <p:cNvPr id="15" name="Text 12"/>
          <p:cNvSpPr/>
          <p:nvPr/>
        </p:nvSpPr>
        <p:spPr>
          <a:xfrm>
            <a:off x="960120" y="3410712"/>
            <a:ext cx="2743200" cy="274320"/>
          </a:xfrm>
          <a:prstGeom prst="rect">
            <a:avLst/>
          </a:prstGeom>
          <a:noFill/>
          <a:ln/>
        </p:spPr>
        <p:txBody>
          <a:bodyPr wrap="square" lIns="0" tIns="0" rIns="0" bIns="0" rtlCol="0" anchor="ctr"/>
          <a:lstStyle/>
          <a:p>
            <a:pPr marL="0" indent="0">
              <a:buNone/>
            </a:pPr>
            <a:r>
              <a:rPr lang="en-US" sz="1300" b="1" dirty="0">
                <a:solidFill>
                  <a:srgbClr val="1A2744"/>
                </a:solidFill>
                <a:latin typeface="Georgia" pitchFamily="34" charset="0"/>
                <a:ea typeface="Georgia" pitchFamily="34" charset="-122"/>
                <a:cs typeface="Georgia" pitchFamily="34" charset="-120"/>
              </a:rPr>
              <a:t>Steve Mason</a:t>
            </a:r>
            <a:endParaRPr lang="en-US" sz="1300" dirty="0"/>
          </a:p>
        </p:txBody>
      </p:sp>
      <p:sp>
        <p:nvSpPr>
          <p:cNvPr id="16" name="Text 13"/>
          <p:cNvSpPr/>
          <p:nvPr/>
        </p:nvSpPr>
        <p:spPr>
          <a:xfrm>
            <a:off x="960120" y="3685032"/>
            <a:ext cx="7315200" cy="548640"/>
          </a:xfrm>
          <a:prstGeom prst="rect">
            <a:avLst/>
          </a:prstGeom>
          <a:noFill/>
          <a:ln/>
        </p:spPr>
        <p:txBody>
          <a:bodyPr wrap="square" lIns="0" tIns="0" rIns="0" bIns="0" rtlCol="0" anchor="t"/>
          <a:lstStyle/>
          <a:p>
            <a:pPr marL="0" indent="0">
              <a:lnSpc>
                <a:spcPct val="120000"/>
              </a:lnSpc>
              <a:buNone/>
            </a:pPr>
            <a:r>
              <a:rPr lang="en-US" sz="1150" dirty="0">
                <a:solidFill>
                  <a:srgbClr val="2B3A5C"/>
                </a:solidFill>
                <a:latin typeface="Calibri" pitchFamily="34" charset="0"/>
                <a:ea typeface="Calibri" pitchFamily="34" charset="-122"/>
                <a:cs typeface="Calibri" pitchFamily="34" charset="-120"/>
              </a:rPr>
              <a:t>Emphasises that The Jewish War is a literary and rhetorical work, not a straightforward historical record. Josephus shaped events to fit Greco-Roman historiographic conventions, and his account of Roman rule should be read with that awareness.</a:t>
            </a:r>
            <a:endParaRPr lang="en-US" sz="1150" dirty="0"/>
          </a:p>
        </p:txBody>
      </p:sp>
      <p:sp>
        <p:nvSpPr>
          <p:cNvPr id="17" name="Shape 14"/>
          <p:cNvSpPr/>
          <p:nvPr/>
        </p:nvSpPr>
        <p:spPr>
          <a:xfrm>
            <a:off x="0" y="4709160"/>
            <a:ext cx="9144000" cy="434340"/>
          </a:xfrm>
          <a:prstGeom prst="rect">
            <a:avLst/>
          </a:prstGeom>
          <a:solidFill>
            <a:srgbClr val="0F1B33"/>
          </a:solidFill>
          <a:ln/>
        </p:spPr>
        <p:txBody>
          <a:bodyPr/>
          <a:lstStyle/>
          <a:p>
            <a:endParaRPr lang="en-GB"/>
          </a:p>
        </p:txBody>
      </p:sp>
      <p:sp>
        <p:nvSpPr>
          <p:cNvPr id="18" name="Text 15"/>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19" name="Text 16"/>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4 / 8</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0F2F8"/>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411480"/>
            <a:ext cx="365760" cy="365760"/>
          </a:xfrm>
          <a:prstGeom prst="rect">
            <a:avLst/>
          </a:prstGeom>
        </p:spPr>
      </p:pic>
      <p:sp>
        <p:nvSpPr>
          <p:cNvPr id="4" name="Text 1"/>
          <p:cNvSpPr/>
          <p:nvPr/>
        </p:nvSpPr>
        <p:spPr>
          <a:xfrm>
            <a:off x="1097280" y="365760"/>
            <a:ext cx="6400800" cy="457200"/>
          </a:xfrm>
          <a:prstGeom prst="rect">
            <a:avLst/>
          </a:prstGeom>
          <a:noFill/>
          <a:ln/>
        </p:spPr>
        <p:txBody>
          <a:bodyPr wrap="square" lIns="0" tIns="0" rIns="0" bIns="0" rtlCol="0" anchor="ctr"/>
          <a:lstStyle/>
          <a:p>
            <a:pPr marL="0" indent="0">
              <a:buNone/>
            </a:pPr>
            <a:r>
              <a:rPr lang="en-US" sz="2800" b="1" dirty="0">
                <a:solidFill>
                  <a:srgbClr val="1A2744"/>
                </a:solidFill>
                <a:latin typeface="Georgia" pitchFamily="34" charset="0"/>
                <a:ea typeface="Georgia" pitchFamily="34" charset="-122"/>
                <a:cs typeface="Georgia" pitchFamily="34" charset="-120"/>
              </a:rPr>
              <a:t>Critical Reflection</a:t>
            </a:r>
            <a:endParaRPr lang="en-US" sz="2800" dirty="0"/>
          </a:p>
        </p:txBody>
      </p:sp>
      <p:sp>
        <p:nvSpPr>
          <p:cNvPr id="5" name="Shape 2"/>
          <p:cNvSpPr/>
          <p:nvPr/>
        </p:nvSpPr>
        <p:spPr>
          <a:xfrm>
            <a:off x="640080" y="1097280"/>
            <a:ext cx="7863840" cy="32918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a:p>
        </p:txBody>
      </p:sp>
      <p:sp>
        <p:nvSpPr>
          <p:cNvPr id="6" name="Text 3"/>
          <p:cNvSpPr/>
          <p:nvPr/>
        </p:nvSpPr>
        <p:spPr>
          <a:xfrm>
            <a:off x="1005840" y="1280160"/>
            <a:ext cx="7132320" cy="2926080"/>
          </a:xfrm>
          <a:prstGeom prst="rect">
            <a:avLst/>
          </a:prstGeom>
          <a:noFill/>
          <a:ln/>
        </p:spPr>
        <p:txBody>
          <a:bodyPr wrap="square" rtlCol="0" anchor="t"/>
          <a:lstStyle/>
          <a:p>
            <a:pPr marL="0" indent="0">
              <a:lnSpc>
                <a:spcPct val="130000"/>
              </a:lnSpc>
              <a:buNone/>
            </a:pPr>
            <a:r>
              <a:rPr lang="en-US" sz="1300" dirty="0">
                <a:solidFill>
                  <a:srgbClr val="2B3A5C"/>
                </a:solidFill>
              </a:rPr>
              <a:t>Josephus remains indispensable for understanding Roman rule in Judea, yet his testimony must be handled with care. I find Goodman's argument persuasive: Josephus's vivid accounts of procuratorial corruption — extortion by Florus, Pilate's provocations with Roman standards — provide strong evidence that Rome's own administrative failures fuelled the revolt.</a:t>
            </a:r>
            <a:endParaRPr lang="en-US" sz="1300" dirty="0"/>
          </a:p>
          <a:p>
            <a:pPr marL="0" indent="0">
              <a:lnSpc>
                <a:spcPct val="130000"/>
              </a:lnSpc>
              <a:buNone/>
            </a:pPr>
            <a:endParaRPr lang="en-US" sz="1300" dirty="0"/>
          </a:p>
          <a:p>
            <a:pPr marL="0" indent="0">
              <a:lnSpc>
                <a:spcPct val="130000"/>
              </a:lnSpc>
              <a:buNone/>
            </a:pPr>
            <a:r>
              <a:rPr lang="en-US" sz="1300" dirty="0">
                <a:solidFill>
                  <a:srgbClr val="2B3A5C"/>
                </a:solidFill>
              </a:rPr>
              <a:t>However, Mason's caution is equally valuable. Josephus wrote within Greco-Roman literary conventions and under Flavian sponsorship, meaning his narrative choices served political as well as historical purposes. The truth likely lies at the intersection: Josephus offers genuine historical substance, but filtered through personal loyalty and literary craft.</a:t>
            </a:r>
            <a:endParaRPr lang="en-US" sz="1300" dirty="0"/>
          </a:p>
          <a:p>
            <a:pPr marL="0" indent="0">
              <a:lnSpc>
                <a:spcPct val="130000"/>
              </a:lnSpc>
              <a:buNone/>
            </a:pPr>
            <a:endParaRPr lang="en-US" sz="1300" dirty="0"/>
          </a:p>
          <a:p>
            <a:pPr marL="0" indent="0">
              <a:lnSpc>
                <a:spcPct val="130000"/>
              </a:lnSpc>
              <a:buNone/>
            </a:pPr>
            <a:r>
              <a:rPr lang="en-US" sz="1300" i="1" dirty="0">
                <a:solidFill>
                  <a:srgbClr val="8896B3"/>
                </a:solidFill>
              </a:rPr>
              <a:t>Reading Josephus critically — acknowledging both his unique access and his biases — provides the most balanced understanding of how Roman power operated in first-century Judea.</a:t>
            </a:r>
            <a:endParaRPr lang="en-US" sz="1300" dirty="0"/>
          </a:p>
        </p:txBody>
      </p:sp>
      <p:sp>
        <p:nvSpPr>
          <p:cNvPr id="7" name="Shape 4"/>
          <p:cNvSpPr/>
          <p:nvPr/>
        </p:nvSpPr>
        <p:spPr>
          <a:xfrm>
            <a:off x="0" y="4709160"/>
            <a:ext cx="9144000" cy="434340"/>
          </a:xfrm>
          <a:prstGeom prst="rect">
            <a:avLst/>
          </a:prstGeom>
          <a:solidFill>
            <a:srgbClr val="0F1B33"/>
          </a:solidFill>
          <a:ln/>
        </p:spPr>
        <p:txBody>
          <a:bodyPr/>
          <a:lstStyle/>
          <a:p>
            <a:endParaRPr lang="en-GB"/>
          </a:p>
        </p:txBody>
      </p:sp>
      <p:sp>
        <p:nvSpPr>
          <p:cNvPr id="8" name="Text 5"/>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9" name="Text 6"/>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5 / 8</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0F2F8"/>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411480"/>
            <a:ext cx="365760" cy="365760"/>
          </a:xfrm>
          <a:prstGeom prst="rect">
            <a:avLst/>
          </a:prstGeom>
        </p:spPr>
      </p:pic>
      <p:sp>
        <p:nvSpPr>
          <p:cNvPr id="4" name="Text 1"/>
          <p:cNvSpPr/>
          <p:nvPr/>
        </p:nvSpPr>
        <p:spPr>
          <a:xfrm>
            <a:off x="1097280" y="365760"/>
            <a:ext cx="6400800" cy="457200"/>
          </a:xfrm>
          <a:prstGeom prst="rect">
            <a:avLst/>
          </a:prstGeom>
          <a:noFill/>
          <a:ln/>
        </p:spPr>
        <p:txBody>
          <a:bodyPr wrap="square" lIns="0" tIns="0" rIns="0" bIns="0" rtlCol="0" anchor="ctr"/>
          <a:lstStyle/>
          <a:p>
            <a:pPr marL="0" indent="0">
              <a:buNone/>
            </a:pPr>
            <a:r>
              <a:rPr lang="en-US" sz="2800" b="1" dirty="0">
                <a:solidFill>
                  <a:srgbClr val="1A2744"/>
                </a:solidFill>
                <a:latin typeface="Georgia" pitchFamily="34" charset="0"/>
                <a:ea typeface="Georgia" pitchFamily="34" charset="-122"/>
                <a:cs typeface="Georgia" pitchFamily="34" charset="-120"/>
              </a:rPr>
              <a:t>Key Evidence</a:t>
            </a:r>
            <a:endParaRPr lang="en-US" sz="2800" dirty="0"/>
          </a:p>
        </p:txBody>
      </p:sp>
      <p:sp>
        <p:nvSpPr>
          <p:cNvPr id="5" name="Shape 2"/>
          <p:cNvSpPr/>
          <p:nvPr/>
        </p:nvSpPr>
        <p:spPr>
          <a:xfrm>
            <a:off x="640080" y="1051560"/>
            <a:ext cx="7863840" cy="1005840"/>
          </a:xfrm>
          <a:prstGeom prst="rect">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6" name="Shape 3"/>
          <p:cNvSpPr/>
          <p:nvPr/>
        </p:nvSpPr>
        <p:spPr>
          <a:xfrm>
            <a:off x="640080" y="1051560"/>
            <a:ext cx="54864" cy="1005840"/>
          </a:xfrm>
          <a:prstGeom prst="rect">
            <a:avLst/>
          </a:prstGeom>
          <a:solidFill>
            <a:srgbClr val="D4A853"/>
          </a:solidFill>
          <a:ln/>
        </p:spPr>
        <p:txBody>
          <a:bodyPr/>
          <a:lstStyle/>
          <a:p>
            <a:endParaRPr lang="en-GB"/>
          </a:p>
        </p:txBody>
      </p:sp>
      <p:sp>
        <p:nvSpPr>
          <p:cNvPr id="7" name="Text 4"/>
          <p:cNvSpPr/>
          <p:nvPr/>
        </p:nvSpPr>
        <p:spPr>
          <a:xfrm>
            <a:off x="960120" y="1124712"/>
            <a:ext cx="2743200" cy="274320"/>
          </a:xfrm>
          <a:prstGeom prst="rect">
            <a:avLst/>
          </a:prstGeom>
          <a:noFill/>
          <a:ln/>
        </p:spPr>
        <p:txBody>
          <a:bodyPr wrap="square" lIns="0" tIns="0" rIns="0" bIns="0" rtlCol="0" anchor="ctr"/>
          <a:lstStyle/>
          <a:p>
            <a:pPr marL="0" indent="0">
              <a:buNone/>
            </a:pPr>
            <a:r>
              <a:rPr lang="en-US" sz="1300" b="1" dirty="0">
                <a:solidFill>
                  <a:srgbClr val="1A2744"/>
                </a:solidFill>
                <a:latin typeface="Georgia" pitchFamily="34" charset="0"/>
                <a:ea typeface="Georgia" pitchFamily="34" charset="-122"/>
                <a:cs typeface="Georgia" pitchFamily="34" charset="-120"/>
              </a:rPr>
              <a:t>Primary Source</a:t>
            </a:r>
            <a:endParaRPr lang="en-US" sz="1300" dirty="0"/>
          </a:p>
        </p:txBody>
      </p:sp>
      <p:sp>
        <p:nvSpPr>
          <p:cNvPr id="8" name="Text 5"/>
          <p:cNvSpPr/>
          <p:nvPr/>
        </p:nvSpPr>
        <p:spPr>
          <a:xfrm>
            <a:off x="960120" y="1399032"/>
            <a:ext cx="7315200" cy="594360"/>
          </a:xfrm>
          <a:prstGeom prst="rect">
            <a:avLst/>
          </a:prstGeom>
          <a:noFill/>
          <a:ln/>
        </p:spPr>
        <p:txBody>
          <a:bodyPr wrap="square" lIns="0" tIns="0" rIns="0" bIns="0" rtlCol="0" anchor="t"/>
          <a:lstStyle/>
          <a:p>
            <a:pPr marL="0" indent="0">
              <a:lnSpc>
                <a:spcPct val="120000"/>
              </a:lnSpc>
              <a:buNone/>
            </a:pPr>
            <a:r>
              <a:rPr lang="en-US" sz="1100" dirty="0">
                <a:solidFill>
                  <a:srgbClr val="2B3A5C"/>
                </a:solidFill>
                <a:latin typeface="Calibri" pitchFamily="34" charset="0"/>
                <a:ea typeface="Calibri" pitchFamily="34" charset="-122"/>
                <a:cs typeface="Calibri" pitchFamily="34" charset="-120"/>
              </a:rPr>
              <a:t>Josephus, The Jewish War, Books 1–7 — particularly his accounts of Pompey entering the Holy of Holies (Book 1), Herod's reign (Books 1–2), procuratorial abuses (Book 2), and the Temple's destruction (Books 5–6).</a:t>
            </a:r>
            <a:endParaRPr lang="en-US" sz="1100" dirty="0"/>
          </a:p>
        </p:txBody>
      </p:sp>
      <p:sp>
        <p:nvSpPr>
          <p:cNvPr id="9" name="Shape 6"/>
          <p:cNvSpPr/>
          <p:nvPr/>
        </p:nvSpPr>
        <p:spPr>
          <a:xfrm>
            <a:off x="640080" y="2194560"/>
            <a:ext cx="7863840" cy="1005840"/>
          </a:xfrm>
          <a:prstGeom prst="rect">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10" name="Shape 7"/>
          <p:cNvSpPr/>
          <p:nvPr/>
        </p:nvSpPr>
        <p:spPr>
          <a:xfrm>
            <a:off x="640080" y="2194560"/>
            <a:ext cx="54864" cy="1005840"/>
          </a:xfrm>
          <a:prstGeom prst="rect">
            <a:avLst/>
          </a:prstGeom>
          <a:solidFill>
            <a:srgbClr val="D4A853"/>
          </a:solidFill>
          <a:ln/>
        </p:spPr>
        <p:txBody>
          <a:bodyPr/>
          <a:lstStyle/>
          <a:p>
            <a:endParaRPr lang="en-GB"/>
          </a:p>
        </p:txBody>
      </p:sp>
      <p:sp>
        <p:nvSpPr>
          <p:cNvPr id="11" name="Text 8"/>
          <p:cNvSpPr/>
          <p:nvPr/>
        </p:nvSpPr>
        <p:spPr>
          <a:xfrm>
            <a:off x="960120" y="2267712"/>
            <a:ext cx="2743200" cy="274320"/>
          </a:xfrm>
          <a:prstGeom prst="rect">
            <a:avLst/>
          </a:prstGeom>
          <a:noFill/>
          <a:ln/>
        </p:spPr>
        <p:txBody>
          <a:bodyPr wrap="square" lIns="0" tIns="0" rIns="0" bIns="0" rtlCol="0" anchor="ctr"/>
          <a:lstStyle/>
          <a:p>
            <a:pPr marL="0" indent="0">
              <a:buNone/>
            </a:pPr>
            <a:r>
              <a:rPr lang="en-US" sz="1300" b="1" dirty="0">
                <a:solidFill>
                  <a:srgbClr val="1A2744"/>
                </a:solidFill>
                <a:latin typeface="Georgia" pitchFamily="34" charset="0"/>
                <a:ea typeface="Georgia" pitchFamily="34" charset="-122"/>
                <a:cs typeface="Georgia" pitchFamily="34" charset="-120"/>
              </a:rPr>
              <a:t>Secondary Sources</a:t>
            </a:r>
            <a:endParaRPr lang="en-US" sz="1300" dirty="0"/>
          </a:p>
        </p:txBody>
      </p:sp>
      <p:sp>
        <p:nvSpPr>
          <p:cNvPr id="12" name="Text 9"/>
          <p:cNvSpPr/>
          <p:nvPr/>
        </p:nvSpPr>
        <p:spPr>
          <a:xfrm>
            <a:off x="960120" y="2542032"/>
            <a:ext cx="7315200" cy="594360"/>
          </a:xfrm>
          <a:prstGeom prst="rect">
            <a:avLst/>
          </a:prstGeom>
          <a:noFill/>
          <a:ln/>
        </p:spPr>
        <p:txBody>
          <a:bodyPr wrap="square" lIns="0" tIns="0" rIns="0" bIns="0" rtlCol="0" anchor="t"/>
          <a:lstStyle/>
          <a:p>
            <a:pPr marL="0" indent="0">
              <a:lnSpc>
                <a:spcPct val="120000"/>
              </a:lnSpc>
              <a:buNone/>
            </a:pPr>
            <a:r>
              <a:rPr lang="en-US" sz="1100" dirty="0">
                <a:solidFill>
                  <a:srgbClr val="2B3A5C"/>
                </a:solidFill>
                <a:latin typeface="Calibri" pitchFamily="34" charset="0"/>
                <a:ea typeface="Calibri" pitchFamily="34" charset="-122"/>
                <a:cs typeface="Calibri" pitchFamily="34" charset="-120"/>
              </a:rPr>
              <a:t>Rajak, T. (2002) Josephus: The Historian and His Society; Goodman, M. (2007) Rome and Jerusalem: The Clash of Ancient Civilizations; Mason, S. (2016) A History of the Jewish War, AD 66–74.</a:t>
            </a:r>
            <a:endParaRPr lang="en-US" sz="1100" dirty="0"/>
          </a:p>
        </p:txBody>
      </p:sp>
      <p:sp>
        <p:nvSpPr>
          <p:cNvPr id="13" name="Shape 10"/>
          <p:cNvSpPr/>
          <p:nvPr/>
        </p:nvSpPr>
        <p:spPr>
          <a:xfrm>
            <a:off x="640080" y="3337560"/>
            <a:ext cx="7863840" cy="1005840"/>
          </a:xfrm>
          <a:prstGeom prst="rect">
            <a:avLst/>
          </a:prstGeom>
          <a:solidFill>
            <a:srgbClr val="FFFFFF"/>
          </a:solidFill>
          <a:ln/>
          <a:effectLst>
            <a:outerShdw blurRad="76200" dist="12700" dir="8100000" algn="bl" rotWithShape="0">
              <a:srgbClr val="000000">
                <a:alpha val="6000"/>
              </a:srgbClr>
            </a:outerShdw>
          </a:effectLst>
        </p:spPr>
        <p:txBody>
          <a:bodyPr/>
          <a:lstStyle/>
          <a:p>
            <a:endParaRPr lang="en-GB"/>
          </a:p>
        </p:txBody>
      </p:sp>
      <p:sp>
        <p:nvSpPr>
          <p:cNvPr id="14" name="Shape 11"/>
          <p:cNvSpPr/>
          <p:nvPr/>
        </p:nvSpPr>
        <p:spPr>
          <a:xfrm>
            <a:off x="640080" y="3337560"/>
            <a:ext cx="54864" cy="1005840"/>
          </a:xfrm>
          <a:prstGeom prst="rect">
            <a:avLst/>
          </a:prstGeom>
          <a:solidFill>
            <a:srgbClr val="D4A853"/>
          </a:solidFill>
          <a:ln/>
        </p:spPr>
        <p:txBody>
          <a:bodyPr/>
          <a:lstStyle/>
          <a:p>
            <a:endParaRPr lang="en-GB"/>
          </a:p>
        </p:txBody>
      </p:sp>
      <p:sp>
        <p:nvSpPr>
          <p:cNvPr id="15" name="Text 12"/>
          <p:cNvSpPr/>
          <p:nvPr/>
        </p:nvSpPr>
        <p:spPr>
          <a:xfrm>
            <a:off x="960120" y="3410712"/>
            <a:ext cx="2743200" cy="274320"/>
          </a:xfrm>
          <a:prstGeom prst="rect">
            <a:avLst/>
          </a:prstGeom>
          <a:noFill/>
          <a:ln/>
        </p:spPr>
        <p:txBody>
          <a:bodyPr wrap="square" lIns="0" tIns="0" rIns="0" bIns="0" rtlCol="0" anchor="ctr"/>
          <a:lstStyle/>
          <a:p>
            <a:pPr marL="0" indent="0">
              <a:buNone/>
            </a:pPr>
            <a:r>
              <a:rPr lang="en-US" sz="1300" b="1" dirty="0">
                <a:solidFill>
                  <a:srgbClr val="1A2744"/>
                </a:solidFill>
                <a:latin typeface="Georgia" pitchFamily="34" charset="0"/>
                <a:ea typeface="Georgia" pitchFamily="34" charset="-122"/>
                <a:cs typeface="Georgia" pitchFamily="34" charset="-120"/>
              </a:rPr>
              <a:t>Supporting Point</a:t>
            </a:r>
            <a:endParaRPr lang="en-US" sz="1300" dirty="0"/>
          </a:p>
        </p:txBody>
      </p:sp>
      <p:sp>
        <p:nvSpPr>
          <p:cNvPr id="16" name="Text 13"/>
          <p:cNvSpPr/>
          <p:nvPr/>
        </p:nvSpPr>
        <p:spPr>
          <a:xfrm>
            <a:off x="960120" y="3685032"/>
            <a:ext cx="7315200" cy="594360"/>
          </a:xfrm>
          <a:prstGeom prst="rect">
            <a:avLst/>
          </a:prstGeom>
          <a:noFill/>
          <a:ln/>
        </p:spPr>
        <p:txBody>
          <a:bodyPr wrap="square" lIns="0" tIns="0" rIns="0" bIns="0" rtlCol="0" anchor="t"/>
          <a:lstStyle/>
          <a:p>
            <a:pPr marL="0" indent="0">
              <a:lnSpc>
                <a:spcPct val="120000"/>
              </a:lnSpc>
              <a:buNone/>
            </a:pPr>
            <a:r>
              <a:rPr lang="en-US" sz="1100" dirty="0">
                <a:solidFill>
                  <a:srgbClr val="2B3A5C"/>
                </a:solidFill>
                <a:latin typeface="Calibri" pitchFamily="34" charset="0"/>
                <a:ea typeface="Calibri" pitchFamily="34" charset="-122"/>
                <a:cs typeface="Calibri" pitchFamily="34" charset="-120"/>
              </a:rPr>
              <a:t>Josephus's description of Gessius Florus seizing Temple treasury funds (War 2.293–296) exemplifies the pattern of Roman provocation that scholars like Goodman identify as pivotal in triggering revolt.</a:t>
            </a:r>
            <a:endParaRPr lang="en-US" sz="1100" dirty="0"/>
          </a:p>
        </p:txBody>
      </p:sp>
      <p:sp>
        <p:nvSpPr>
          <p:cNvPr id="17" name="Shape 14"/>
          <p:cNvSpPr/>
          <p:nvPr/>
        </p:nvSpPr>
        <p:spPr>
          <a:xfrm>
            <a:off x="0" y="4709160"/>
            <a:ext cx="9144000" cy="434340"/>
          </a:xfrm>
          <a:prstGeom prst="rect">
            <a:avLst/>
          </a:prstGeom>
          <a:solidFill>
            <a:srgbClr val="0F1B33"/>
          </a:solidFill>
          <a:ln/>
        </p:spPr>
        <p:txBody>
          <a:bodyPr/>
          <a:lstStyle/>
          <a:p>
            <a:endParaRPr lang="en-GB"/>
          </a:p>
        </p:txBody>
      </p:sp>
      <p:sp>
        <p:nvSpPr>
          <p:cNvPr id="18" name="Text 15"/>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19" name="Text 16"/>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6 / 8</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0F2F8"/>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411480"/>
            <a:ext cx="365760" cy="365760"/>
          </a:xfrm>
          <a:prstGeom prst="rect">
            <a:avLst/>
          </a:prstGeom>
        </p:spPr>
      </p:pic>
      <p:sp>
        <p:nvSpPr>
          <p:cNvPr id="4" name="Text 1"/>
          <p:cNvSpPr/>
          <p:nvPr/>
        </p:nvSpPr>
        <p:spPr>
          <a:xfrm>
            <a:off x="1097280" y="365760"/>
            <a:ext cx="6400800" cy="457200"/>
          </a:xfrm>
          <a:prstGeom prst="rect">
            <a:avLst/>
          </a:prstGeom>
          <a:noFill/>
          <a:ln/>
        </p:spPr>
        <p:txBody>
          <a:bodyPr wrap="square" lIns="0" tIns="0" rIns="0" bIns="0" rtlCol="0" anchor="ctr"/>
          <a:lstStyle/>
          <a:p>
            <a:pPr marL="0" indent="0">
              <a:buNone/>
            </a:pPr>
            <a:r>
              <a:rPr lang="en-US" sz="2800" b="1" dirty="0">
                <a:solidFill>
                  <a:srgbClr val="1A2744"/>
                </a:solidFill>
                <a:latin typeface="Georgia" pitchFamily="34" charset="0"/>
                <a:ea typeface="Georgia" pitchFamily="34" charset="-122"/>
                <a:cs typeface="Georgia" pitchFamily="34" charset="-120"/>
              </a:rPr>
              <a:t>Conclusion</a:t>
            </a:r>
            <a:endParaRPr lang="en-US" sz="2800" dirty="0"/>
          </a:p>
        </p:txBody>
      </p:sp>
      <p:sp>
        <p:nvSpPr>
          <p:cNvPr id="5" name="Shape 2"/>
          <p:cNvSpPr/>
          <p:nvPr/>
        </p:nvSpPr>
        <p:spPr>
          <a:xfrm>
            <a:off x="640080" y="1097280"/>
            <a:ext cx="7863840" cy="34747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a:p>
        </p:txBody>
      </p:sp>
      <p:sp>
        <p:nvSpPr>
          <p:cNvPr id="6" name="Text 3"/>
          <p:cNvSpPr/>
          <p:nvPr/>
        </p:nvSpPr>
        <p:spPr>
          <a:xfrm>
            <a:off x="1005840" y="1280160"/>
            <a:ext cx="7132320" cy="3108960"/>
          </a:xfrm>
          <a:prstGeom prst="rect">
            <a:avLst/>
          </a:prstGeom>
          <a:noFill/>
          <a:ln/>
        </p:spPr>
        <p:txBody>
          <a:bodyPr wrap="square" rtlCol="0" anchor="t"/>
          <a:lstStyle/>
          <a:p>
            <a:pPr marL="0" indent="0">
              <a:lnSpc>
                <a:spcPct val="130000"/>
              </a:lnSpc>
              <a:buNone/>
            </a:pPr>
            <a:r>
              <a:rPr lang="en-US" sz="1300" dirty="0">
                <a:solidFill>
                  <a:srgbClr val="2B3A5C"/>
                </a:solidFill>
              </a:rPr>
              <a:t>Josephus's The Jewish War stands as the most detailed surviving account of Roman governance in Judea from 63 BCE to 74 CE. His narrative reveals a province caught between imperial ambition and local religious identity, where misrule by procurators and cultural insensitivity ultimately ignited catastrophic rebellion.</a:t>
            </a:r>
            <a:endParaRPr lang="en-US" sz="1300" dirty="0"/>
          </a:p>
          <a:p>
            <a:pPr marL="0" indent="0">
              <a:lnSpc>
                <a:spcPct val="130000"/>
              </a:lnSpc>
              <a:buNone/>
            </a:pPr>
            <a:endParaRPr lang="en-US" sz="1300" dirty="0"/>
          </a:p>
          <a:p>
            <a:pPr marL="0" indent="0">
              <a:lnSpc>
                <a:spcPct val="130000"/>
              </a:lnSpc>
              <a:buNone/>
            </a:pPr>
            <a:r>
              <a:rPr lang="en-US" sz="1300" dirty="0">
                <a:solidFill>
                  <a:srgbClr val="2B3A5C"/>
                </a:solidFill>
              </a:rPr>
              <a:t>Scholars such as Goodman, Rajak, and Mason each illuminate different dimensions of this source — from its political context to its literary construction. Together, their work confirms that Josephus cannot be read at face value, but equally cannot be dismissed.</a:t>
            </a:r>
            <a:endParaRPr lang="en-US" sz="1300" dirty="0"/>
          </a:p>
          <a:p>
            <a:pPr marL="0" indent="0">
              <a:lnSpc>
                <a:spcPct val="130000"/>
              </a:lnSpc>
              <a:buNone/>
            </a:pPr>
            <a:endParaRPr lang="en-US" sz="1300" dirty="0"/>
          </a:p>
          <a:p>
            <a:pPr marL="0" indent="0">
              <a:lnSpc>
                <a:spcPct val="130000"/>
              </a:lnSpc>
              <a:buNone/>
            </a:pPr>
            <a:r>
              <a:rPr lang="en-US" sz="1300" i="1" dirty="0">
                <a:solidFill>
                  <a:srgbClr val="8896B3"/>
                </a:solidFill>
              </a:rPr>
              <a:t>This presentation has demonstrated that a critical, source-based approach — one that weighs authorial bias, patronage, and historiographic convention — is essential for understanding how Roman power shaped the world of Second Temple Judaism and early Christianity.</a:t>
            </a:r>
            <a:endParaRPr lang="en-US" sz="1300" dirty="0"/>
          </a:p>
        </p:txBody>
      </p:sp>
      <p:sp>
        <p:nvSpPr>
          <p:cNvPr id="7" name="Shape 4"/>
          <p:cNvSpPr/>
          <p:nvPr/>
        </p:nvSpPr>
        <p:spPr>
          <a:xfrm>
            <a:off x="0" y="4709160"/>
            <a:ext cx="9144000" cy="434340"/>
          </a:xfrm>
          <a:prstGeom prst="rect">
            <a:avLst/>
          </a:prstGeom>
          <a:solidFill>
            <a:srgbClr val="0F1B33"/>
          </a:solidFill>
          <a:ln/>
        </p:spPr>
        <p:txBody>
          <a:bodyPr/>
          <a:lstStyle/>
          <a:p>
            <a:endParaRPr lang="en-GB"/>
          </a:p>
        </p:txBody>
      </p:sp>
      <p:sp>
        <p:nvSpPr>
          <p:cNvPr id="8" name="Text 5"/>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9" name="Text 6"/>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7 / 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A2744"/>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D4A85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502920"/>
            <a:ext cx="365760" cy="365760"/>
          </a:xfrm>
          <a:prstGeom prst="rect">
            <a:avLst/>
          </a:prstGeom>
        </p:spPr>
      </p:pic>
      <p:sp>
        <p:nvSpPr>
          <p:cNvPr id="4" name="Text 1"/>
          <p:cNvSpPr/>
          <p:nvPr/>
        </p:nvSpPr>
        <p:spPr>
          <a:xfrm>
            <a:off x="1097280" y="457200"/>
            <a:ext cx="4572000" cy="457200"/>
          </a:xfrm>
          <a:prstGeom prst="rect">
            <a:avLst/>
          </a:prstGeom>
          <a:noFill/>
          <a:ln/>
        </p:spPr>
        <p:txBody>
          <a:bodyPr wrap="square" lIns="0" tIns="0" rIns="0" bIns="0"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Bibliography</a:t>
            </a:r>
            <a:endParaRPr lang="en-US" sz="2800" dirty="0"/>
          </a:p>
        </p:txBody>
      </p:sp>
      <p:sp>
        <p:nvSpPr>
          <p:cNvPr id="5" name="Text 2"/>
          <p:cNvSpPr/>
          <p:nvPr/>
        </p:nvSpPr>
        <p:spPr>
          <a:xfrm>
            <a:off x="640080" y="1097280"/>
            <a:ext cx="7863840" cy="320040"/>
          </a:xfrm>
          <a:prstGeom prst="rect">
            <a:avLst/>
          </a:prstGeom>
          <a:noFill/>
          <a:ln/>
        </p:spPr>
        <p:txBody>
          <a:bodyPr wrap="square" lIns="0" tIns="0" rIns="0" bIns="0" rtlCol="0" anchor="ctr"/>
          <a:lstStyle/>
          <a:p>
            <a:pPr marL="0" indent="0">
              <a:buNone/>
            </a:pPr>
            <a:r>
              <a:rPr lang="en-US" sz="1400" b="1" dirty="0">
                <a:solidFill>
                  <a:srgbClr val="D4A853"/>
                </a:solidFill>
                <a:latin typeface="Georgia" pitchFamily="34" charset="0"/>
                <a:ea typeface="Georgia" pitchFamily="34" charset="-122"/>
                <a:cs typeface="Georgia" pitchFamily="34" charset="-120"/>
              </a:rPr>
              <a:t>Primary Source</a:t>
            </a:r>
            <a:endParaRPr lang="en-US" sz="1400" dirty="0"/>
          </a:p>
        </p:txBody>
      </p:sp>
      <p:sp>
        <p:nvSpPr>
          <p:cNvPr id="6" name="Text 3"/>
          <p:cNvSpPr/>
          <p:nvPr/>
        </p:nvSpPr>
        <p:spPr>
          <a:xfrm>
            <a:off x="640080" y="1463040"/>
            <a:ext cx="7863840" cy="457200"/>
          </a:xfrm>
          <a:prstGeom prst="rect">
            <a:avLst/>
          </a:prstGeom>
          <a:noFill/>
          <a:ln/>
        </p:spPr>
        <p:txBody>
          <a:bodyPr wrap="square" lIns="0" tIns="0" rIns="0" bIns="0" rtlCol="0" anchor="ctr"/>
          <a:lstStyle/>
          <a:p>
            <a:pPr marL="0" indent="0">
              <a:lnSpc>
                <a:spcPct val="115000"/>
              </a:lnSpc>
              <a:buNone/>
            </a:pPr>
            <a:r>
              <a:rPr lang="en-US" sz="1050" dirty="0">
                <a:solidFill>
                  <a:srgbClr val="CADCFC"/>
                </a:solidFill>
                <a:latin typeface="Calibri" pitchFamily="34" charset="0"/>
                <a:ea typeface="Calibri" pitchFamily="34" charset="-122"/>
                <a:cs typeface="Calibri" pitchFamily="34" charset="-120"/>
              </a:rPr>
              <a:t>Josephus, F. (c. 75 CE) The Jewish War (Bellum Judaicum). Translated by G.A. Williamson, revised by E.M. Smallwood. London: Penguin Classics, 1981.</a:t>
            </a:r>
            <a:endParaRPr lang="en-US" sz="1050" dirty="0"/>
          </a:p>
        </p:txBody>
      </p:sp>
      <p:sp>
        <p:nvSpPr>
          <p:cNvPr id="7" name="Text 4"/>
          <p:cNvSpPr/>
          <p:nvPr/>
        </p:nvSpPr>
        <p:spPr>
          <a:xfrm>
            <a:off x="640080" y="2103120"/>
            <a:ext cx="7863840" cy="320040"/>
          </a:xfrm>
          <a:prstGeom prst="rect">
            <a:avLst/>
          </a:prstGeom>
          <a:noFill/>
          <a:ln/>
        </p:spPr>
        <p:txBody>
          <a:bodyPr wrap="square" lIns="0" tIns="0" rIns="0" bIns="0" rtlCol="0" anchor="ctr"/>
          <a:lstStyle/>
          <a:p>
            <a:pPr marL="0" indent="0">
              <a:buNone/>
            </a:pPr>
            <a:r>
              <a:rPr lang="en-US" sz="1400" b="1" dirty="0">
                <a:solidFill>
                  <a:srgbClr val="D4A853"/>
                </a:solidFill>
                <a:latin typeface="Georgia" pitchFamily="34" charset="0"/>
                <a:ea typeface="Georgia" pitchFamily="34" charset="-122"/>
                <a:cs typeface="Georgia" pitchFamily="34" charset="-120"/>
              </a:rPr>
              <a:t>Secondary Sources</a:t>
            </a:r>
            <a:endParaRPr lang="en-US" sz="1400" dirty="0"/>
          </a:p>
        </p:txBody>
      </p:sp>
      <p:sp>
        <p:nvSpPr>
          <p:cNvPr id="8" name="Text 5"/>
          <p:cNvSpPr/>
          <p:nvPr/>
        </p:nvSpPr>
        <p:spPr>
          <a:xfrm>
            <a:off x="640080" y="2468880"/>
            <a:ext cx="7863840" cy="457200"/>
          </a:xfrm>
          <a:prstGeom prst="rect">
            <a:avLst/>
          </a:prstGeom>
          <a:noFill/>
          <a:ln/>
        </p:spPr>
        <p:txBody>
          <a:bodyPr wrap="square" lIns="0" tIns="0" rIns="0" bIns="0" rtlCol="0" anchor="ctr"/>
          <a:lstStyle/>
          <a:p>
            <a:pPr marL="0" indent="0">
              <a:lnSpc>
                <a:spcPct val="115000"/>
              </a:lnSpc>
              <a:buNone/>
            </a:pPr>
            <a:r>
              <a:rPr lang="en-US" sz="1050" dirty="0">
                <a:solidFill>
                  <a:srgbClr val="CADCFC"/>
                </a:solidFill>
                <a:latin typeface="Calibri" pitchFamily="34" charset="0"/>
                <a:ea typeface="Calibri" pitchFamily="34" charset="-122"/>
                <a:cs typeface="Calibri" pitchFamily="34" charset="-120"/>
              </a:rPr>
              <a:t>Goodman, M. (2007) Rome and Jerusalem: The Clash of Ancient Civilizations. London: Allen Lane.</a:t>
            </a:r>
            <a:endParaRPr lang="en-US" sz="1050" dirty="0"/>
          </a:p>
        </p:txBody>
      </p:sp>
      <p:sp>
        <p:nvSpPr>
          <p:cNvPr id="9" name="Text 6"/>
          <p:cNvSpPr/>
          <p:nvPr/>
        </p:nvSpPr>
        <p:spPr>
          <a:xfrm>
            <a:off x="640080" y="2971800"/>
            <a:ext cx="7863840" cy="457200"/>
          </a:xfrm>
          <a:prstGeom prst="rect">
            <a:avLst/>
          </a:prstGeom>
          <a:noFill/>
          <a:ln/>
        </p:spPr>
        <p:txBody>
          <a:bodyPr wrap="square" lIns="0" tIns="0" rIns="0" bIns="0" rtlCol="0" anchor="ctr"/>
          <a:lstStyle/>
          <a:p>
            <a:pPr marL="0" indent="0">
              <a:lnSpc>
                <a:spcPct val="115000"/>
              </a:lnSpc>
              <a:buNone/>
            </a:pPr>
            <a:r>
              <a:rPr lang="en-US" sz="1050" dirty="0">
                <a:solidFill>
                  <a:srgbClr val="CADCFC"/>
                </a:solidFill>
                <a:latin typeface="Calibri" pitchFamily="34" charset="0"/>
                <a:ea typeface="Calibri" pitchFamily="34" charset="-122"/>
                <a:cs typeface="Calibri" pitchFamily="34" charset="-120"/>
              </a:rPr>
              <a:t>Mason, S. (2016) A History of the Jewish War, AD 66–74. Cambridge: Cambridge University Press.</a:t>
            </a:r>
            <a:endParaRPr lang="en-US" sz="1050" dirty="0"/>
          </a:p>
        </p:txBody>
      </p:sp>
      <p:sp>
        <p:nvSpPr>
          <p:cNvPr id="10" name="Text 7"/>
          <p:cNvSpPr/>
          <p:nvPr/>
        </p:nvSpPr>
        <p:spPr>
          <a:xfrm>
            <a:off x="640080" y="3474720"/>
            <a:ext cx="7863840" cy="457200"/>
          </a:xfrm>
          <a:prstGeom prst="rect">
            <a:avLst/>
          </a:prstGeom>
          <a:noFill/>
          <a:ln/>
        </p:spPr>
        <p:txBody>
          <a:bodyPr wrap="square" lIns="0" tIns="0" rIns="0" bIns="0" rtlCol="0" anchor="ctr"/>
          <a:lstStyle/>
          <a:p>
            <a:pPr marL="0" indent="0">
              <a:lnSpc>
                <a:spcPct val="115000"/>
              </a:lnSpc>
              <a:buNone/>
            </a:pPr>
            <a:r>
              <a:rPr lang="en-US" sz="1050" dirty="0">
                <a:solidFill>
                  <a:srgbClr val="CADCFC"/>
                </a:solidFill>
                <a:latin typeface="Calibri" pitchFamily="34" charset="0"/>
                <a:ea typeface="Calibri" pitchFamily="34" charset="-122"/>
                <a:cs typeface="Calibri" pitchFamily="34" charset="-120"/>
              </a:rPr>
              <a:t>Rajak, T. (2002) Josephus: The Historian and His Society. 2nd edn. London: Duckworth.</a:t>
            </a:r>
            <a:endParaRPr lang="en-US" sz="1050" dirty="0"/>
          </a:p>
        </p:txBody>
      </p:sp>
      <p:sp>
        <p:nvSpPr>
          <p:cNvPr id="11" name="Text 8"/>
          <p:cNvSpPr/>
          <p:nvPr/>
        </p:nvSpPr>
        <p:spPr>
          <a:xfrm>
            <a:off x="640080" y="3977640"/>
            <a:ext cx="7863840" cy="457200"/>
          </a:xfrm>
          <a:prstGeom prst="rect">
            <a:avLst/>
          </a:prstGeom>
          <a:noFill/>
          <a:ln/>
        </p:spPr>
        <p:txBody>
          <a:bodyPr wrap="square" lIns="0" tIns="0" rIns="0" bIns="0" rtlCol="0" anchor="ctr"/>
          <a:lstStyle/>
          <a:p>
            <a:pPr marL="0" indent="0">
              <a:lnSpc>
                <a:spcPct val="115000"/>
              </a:lnSpc>
              <a:buNone/>
            </a:pPr>
            <a:r>
              <a:rPr lang="en-US" sz="1050" dirty="0">
                <a:solidFill>
                  <a:srgbClr val="CADCFC"/>
                </a:solidFill>
                <a:latin typeface="Calibri" pitchFamily="34" charset="0"/>
                <a:ea typeface="Calibri" pitchFamily="34" charset="-122"/>
                <a:cs typeface="Calibri" pitchFamily="34" charset="-120"/>
              </a:rPr>
              <a:t>Schürer, E. (1973–1987) The History of the Jewish People in the Age of Jesus Christ. Revised and edited by G. Vermes, F. Millar, and M. Goodman. Edinburgh: T&amp;T Clark.</a:t>
            </a:r>
            <a:endParaRPr lang="en-US" sz="1050" dirty="0"/>
          </a:p>
        </p:txBody>
      </p:sp>
      <p:sp>
        <p:nvSpPr>
          <p:cNvPr id="12" name="Shape 9"/>
          <p:cNvSpPr/>
          <p:nvPr/>
        </p:nvSpPr>
        <p:spPr>
          <a:xfrm>
            <a:off x="0" y="4709160"/>
            <a:ext cx="9144000" cy="434340"/>
          </a:xfrm>
          <a:prstGeom prst="rect">
            <a:avLst/>
          </a:prstGeom>
          <a:solidFill>
            <a:srgbClr val="0F1B33"/>
          </a:solidFill>
          <a:ln/>
        </p:spPr>
        <p:txBody>
          <a:bodyPr/>
          <a:lstStyle/>
          <a:p>
            <a:endParaRPr lang="en-GB"/>
          </a:p>
        </p:txBody>
      </p:sp>
      <p:sp>
        <p:nvSpPr>
          <p:cNvPr id="13" name="Text 10"/>
          <p:cNvSpPr/>
          <p:nvPr/>
        </p:nvSpPr>
        <p:spPr>
          <a:xfrm>
            <a:off x="457200" y="4709160"/>
            <a:ext cx="5486400" cy="434340"/>
          </a:xfrm>
          <a:prstGeom prst="rect">
            <a:avLst/>
          </a:prstGeom>
          <a:noFill/>
          <a:ln/>
        </p:spPr>
        <p:txBody>
          <a:bodyPr wrap="square" lIns="0" tIns="0" rIns="0" bIns="0" rtlCol="0" anchor="ctr"/>
          <a:lstStyle/>
          <a:p>
            <a:pPr marL="0" indent="0">
              <a:buNone/>
            </a:pPr>
            <a:r>
              <a:rPr lang="en-US" sz="900" dirty="0">
                <a:solidFill>
                  <a:srgbClr val="8896B3"/>
                </a:solidFill>
                <a:latin typeface="Calibri" pitchFamily="34" charset="0"/>
                <a:ea typeface="Calibri" pitchFamily="34" charset="-122"/>
                <a:cs typeface="Calibri" pitchFamily="34" charset="-120"/>
              </a:rPr>
              <a:t>Josephus &amp; Roman Rule in Judea</a:t>
            </a:r>
            <a:endParaRPr lang="en-US" sz="900" dirty="0"/>
          </a:p>
        </p:txBody>
      </p:sp>
      <p:sp>
        <p:nvSpPr>
          <p:cNvPr id="14" name="Text 11"/>
          <p:cNvSpPr/>
          <p:nvPr/>
        </p:nvSpPr>
        <p:spPr>
          <a:xfrm>
            <a:off x="7315200" y="4709160"/>
            <a:ext cx="1371600" cy="434340"/>
          </a:xfrm>
          <a:prstGeom prst="rect">
            <a:avLst/>
          </a:prstGeom>
          <a:noFill/>
          <a:ln/>
        </p:spPr>
        <p:txBody>
          <a:bodyPr wrap="square" lIns="0" tIns="0" rIns="0" bIns="0" rtlCol="0" anchor="ctr"/>
          <a:lstStyle/>
          <a:p>
            <a:pPr marL="0" indent="0" algn="r">
              <a:buNone/>
            </a:pPr>
            <a:r>
              <a:rPr lang="en-US" sz="900" dirty="0">
                <a:solidFill>
                  <a:srgbClr val="8896B3"/>
                </a:solidFill>
                <a:latin typeface="Calibri" pitchFamily="34" charset="0"/>
                <a:ea typeface="Calibri" pitchFamily="34" charset="-122"/>
                <a:cs typeface="Calibri" pitchFamily="34" charset="-120"/>
              </a:rPr>
              <a:t>8 / 8</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983</Words>
  <Application>Microsoft Office PowerPoint</Application>
  <PresentationFormat>On-screen Show (16:9)</PresentationFormat>
  <Paragraphs>76</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Nikola Sugarova</cp:lastModifiedBy>
  <cp:revision>3</cp:revision>
  <dcterms:created xsi:type="dcterms:W3CDTF">2026-03-19T21:04:23Z</dcterms:created>
  <dcterms:modified xsi:type="dcterms:W3CDTF">2026-03-19T21:57:42Z</dcterms:modified>
</cp:coreProperties>
</file>