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60" r:id="rId3"/>
    <p:sldId id="259" r:id="rId4"/>
    <p:sldId id="261" r:id="rId5"/>
    <p:sldId id="262" r:id="rId6"/>
    <p:sldId id="263" r:id="rId7"/>
    <p:sldId id="275" r:id="rId8"/>
    <p:sldId id="276" r:id="rId9"/>
    <p:sldId id="264" r:id="rId10"/>
    <p:sldId id="269" r:id="rId11"/>
    <p:sldId id="265" r:id="rId12"/>
    <p:sldId id="268" r:id="rId13"/>
    <p:sldId id="267" r:id="rId14"/>
    <p:sldId id="270" r:id="rId15"/>
    <p:sldId id="280" r:id="rId16"/>
    <p:sldId id="282" r:id="rId17"/>
    <p:sldId id="272" r:id="rId18"/>
    <p:sldId id="284" r:id="rId19"/>
    <p:sldId id="285" r:id="rId20"/>
    <p:sldId id="286" r:id="rId21"/>
    <p:sldId id="287" r:id="rId22"/>
    <p:sldId id="273" r:id="rId23"/>
    <p:sldId id="258" r:id="rId24"/>
    <p:sldId id="277" r:id="rId25"/>
    <p:sldId id="279" r:id="rId26"/>
    <p:sldId id="281" r:id="rId2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4627" autoAdjust="0"/>
  </p:normalViewPr>
  <p:slideViewPr>
    <p:cSldViewPr>
      <p:cViewPr varScale="1">
        <p:scale>
          <a:sx n="74" d="100"/>
          <a:sy n="74" d="100"/>
        </p:scale>
        <p:origin x="1512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5DDD5F-6EE2-4DFD-857F-10A78E2AF6B3}" type="doc">
      <dgm:prSet loTypeId="urn:microsoft.com/office/officeart/2005/8/layout/venn1" loCatId="relationship" qsTypeId="urn:microsoft.com/office/officeart/2005/8/quickstyle/simple1" qsCatId="simple" csTypeId="urn:microsoft.com/office/officeart/2005/8/colors/colorful3" csCatId="colorful" phldr="1"/>
      <dgm:spPr/>
    </dgm:pt>
    <dgm:pt modelId="{110FD19D-3761-47F0-B1F2-88C7DC268CFC}">
      <dgm:prSet phldrT="[Text]"/>
      <dgm:spPr/>
      <dgm:t>
        <a:bodyPr/>
        <a:lstStyle/>
        <a:p>
          <a:r>
            <a:rPr lang="en-GB" dirty="0"/>
            <a:t>Environmental Capacity</a:t>
          </a:r>
        </a:p>
      </dgm:t>
    </dgm:pt>
    <dgm:pt modelId="{E807EBB5-A04A-43B1-A0A0-5D7D52BA6F2C}" type="parTrans" cxnId="{AC3002E4-E0D8-4BFF-86C4-5C51102FFEE4}">
      <dgm:prSet/>
      <dgm:spPr/>
      <dgm:t>
        <a:bodyPr/>
        <a:lstStyle/>
        <a:p>
          <a:endParaRPr lang="en-GB"/>
        </a:p>
      </dgm:t>
    </dgm:pt>
    <dgm:pt modelId="{CDEB753C-8EFF-4C35-AE1F-434BB6FAD23E}" type="sibTrans" cxnId="{AC3002E4-E0D8-4BFF-86C4-5C51102FFEE4}">
      <dgm:prSet/>
      <dgm:spPr/>
      <dgm:t>
        <a:bodyPr/>
        <a:lstStyle/>
        <a:p>
          <a:endParaRPr lang="en-GB"/>
        </a:p>
      </dgm:t>
    </dgm:pt>
    <dgm:pt modelId="{DBE7F90C-54C8-47E8-94A5-0F6B98FD66AB}">
      <dgm:prSet phldrT="[Text]"/>
      <dgm:spPr/>
      <dgm:t>
        <a:bodyPr/>
        <a:lstStyle/>
        <a:p>
          <a:r>
            <a:rPr lang="en-GB" dirty="0"/>
            <a:t>Social Needs</a:t>
          </a:r>
        </a:p>
      </dgm:t>
    </dgm:pt>
    <dgm:pt modelId="{D4D6E401-1757-4135-A14F-31B49CFAEBF5}" type="parTrans" cxnId="{DF6C6D84-2392-4A49-ABF3-A8AC304A9392}">
      <dgm:prSet/>
      <dgm:spPr/>
      <dgm:t>
        <a:bodyPr/>
        <a:lstStyle/>
        <a:p>
          <a:endParaRPr lang="en-GB"/>
        </a:p>
      </dgm:t>
    </dgm:pt>
    <dgm:pt modelId="{5384C650-85E0-4AE6-A607-CF8D0818C8E5}" type="sibTrans" cxnId="{DF6C6D84-2392-4A49-ABF3-A8AC304A9392}">
      <dgm:prSet/>
      <dgm:spPr/>
      <dgm:t>
        <a:bodyPr/>
        <a:lstStyle/>
        <a:p>
          <a:endParaRPr lang="en-GB"/>
        </a:p>
      </dgm:t>
    </dgm:pt>
    <dgm:pt modelId="{86C082AE-2729-40A1-915D-88E8A378ADB9}">
      <dgm:prSet phldrT="[Text]"/>
      <dgm:spPr/>
      <dgm:t>
        <a:bodyPr/>
        <a:lstStyle/>
        <a:p>
          <a:r>
            <a:rPr lang="en-GB" dirty="0"/>
            <a:t>Economic Needs</a:t>
          </a:r>
        </a:p>
      </dgm:t>
    </dgm:pt>
    <dgm:pt modelId="{5C440B83-DAB0-41E9-B451-C74CD5EE40F9}" type="parTrans" cxnId="{000119E2-CBA5-4214-8895-28D023B293D8}">
      <dgm:prSet/>
      <dgm:spPr/>
      <dgm:t>
        <a:bodyPr/>
        <a:lstStyle/>
        <a:p>
          <a:endParaRPr lang="en-GB"/>
        </a:p>
      </dgm:t>
    </dgm:pt>
    <dgm:pt modelId="{30ACFCFD-142B-46C8-A34A-108482CE85FB}" type="sibTrans" cxnId="{000119E2-CBA5-4214-8895-28D023B293D8}">
      <dgm:prSet/>
      <dgm:spPr/>
      <dgm:t>
        <a:bodyPr/>
        <a:lstStyle/>
        <a:p>
          <a:endParaRPr lang="en-GB"/>
        </a:p>
      </dgm:t>
    </dgm:pt>
    <dgm:pt modelId="{80993406-9525-49A7-898D-4C1944882100}" type="pres">
      <dgm:prSet presAssocID="{BD5DDD5F-6EE2-4DFD-857F-10A78E2AF6B3}" presName="compositeShape" presStyleCnt="0">
        <dgm:presLayoutVars>
          <dgm:chMax val="7"/>
          <dgm:dir/>
          <dgm:resizeHandles val="exact"/>
        </dgm:presLayoutVars>
      </dgm:prSet>
      <dgm:spPr/>
    </dgm:pt>
    <dgm:pt modelId="{F7317E75-0972-4C2E-8B26-3C04A8914DA3}" type="pres">
      <dgm:prSet presAssocID="{110FD19D-3761-47F0-B1F2-88C7DC268CFC}" presName="circ1" presStyleLbl="vennNode1" presStyleIdx="0" presStyleCnt="3"/>
      <dgm:spPr/>
    </dgm:pt>
    <dgm:pt modelId="{642BA293-830D-4034-96DC-3BA20F0F58F2}" type="pres">
      <dgm:prSet presAssocID="{110FD19D-3761-47F0-B1F2-88C7DC268CF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6E3583A7-CF1E-4F2E-A649-990676C35994}" type="pres">
      <dgm:prSet presAssocID="{DBE7F90C-54C8-47E8-94A5-0F6B98FD66AB}" presName="circ2" presStyleLbl="vennNode1" presStyleIdx="1" presStyleCnt="3"/>
      <dgm:spPr/>
    </dgm:pt>
    <dgm:pt modelId="{BCEC79D8-1ABC-4DFE-BDF8-0D892FC1DBDE}" type="pres">
      <dgm:prSet presAssocID="{DBE7F90C-54C8-47E8-94A5-0F6B98FD66AB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B6A87F7C-474D-4C70-A016-ABE8204D451C}" type="pres">
      <dgm:prSet presAssocID="{86C082AE-2729-40A1-915D-88E8A378ADB9}" presName="circ3" presStyleLbl="vennNode1" presStyleIdx="2" presStyleCnt="3"/>
      <dgm:spPr/>
    </dgm:pt>
    <dgm:pt modelId="{E3870C6B-E327-4115-9CEC-2E97D17AF840}" type="pres">
      <dgm:prSet presAssocID="{86C082AE-2729-40A1-915D-88E8A378ADB9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9267603E-85DC-43EA-A36E-9CFAA88D36BE}" type="presOf" srcId="{86C082AE-2729-40A1-915D-88E8A378ADB9}" destId="{E3870C6B-E327-4115-9CEC-2E97D17AF840}" srcOrd="1" destOrd="0" presId="urn:microsoft.com/office/officeart/2005/8/layout/venn1"/>
    <dgm:cxn modelId="{609E3B40-18B2-4EB8-8653-4FC3EEC0685B}" type="presOf" srcId="{DBE7F90C-54C8-47E8-94A5-0F6B98FD66AB}" destId="{6E3583A7-CF1E-4F2E-A649-990676C35994}" srcOrd="0" destOrd="0" presId="urn:microsoft.com/office/officeart/2005/8/layout/venn1"/>
    <dgm:cxn modelId="{C9382D74-E5F7-4DA3-8C7F-92131BD578A6}" type="presOf" srcId="{110FD19D-3761-47F0-B1F2-88C7DC268CFC}" destId="{642BA293-830D-4034-96DC-3BA20F0F58F2}" srcOrd="1" destOrd="0" presId="urn:microsoft.com/office/officeart/2005/8/layout/venn1"/>
    <dgm:cxn modelId="{DF6C6D84-2392-4A49-ABF3-A8AC304A9392}" srcId="{BD5DDD5F-6EE2-4DFD-857F-10A78E2AF6B3}" destId="{DBE7F90C-54C8-47E8-94A5-0F6B98FD66AB}" srcOrd="1" destOrd="0" parTransId="{D4D6E401-1757-4135-A14F-31B49CFAEBF5}" sibTransId="{5384C650-85E0-4AE6-A607-CF8D0818C8E5}"/>
    <dgm:cxn modelId="{676F0B9B-356D-4394-A27B-55E3F1E1A985}" type="presOf" srcId="{110FD19D-3761-47F0-B1F2-88C7DC268CFC}" destId="{F7317E75-0972-4C2E-8B26-3C04A8914DA3}" srcOrd="0" destOrd="0" presId="urn:microsoft.com/office/officeart/2005/8/layout/venn1"/>
    <dgm:cxn modelId="{98DB8BD3-EA77-4596-9E07-338BD91A7562}" type="presOf" srcId="{DBE7F90C-54C8-47E8-94A5-0F6B98FD66AB}" destId="{BCEC79D8-1ABC-4DFE-BDF8-0D892FC1DBDE}" srcOrd="1" destOrd="0" presId="urn:microsoft.com/office/officeart/2005/8/layout/venn1"/>
    <dgm:cxn modelId="{000119E2-CBA5-4214-8895-28D023B293D8}" srcId="{BD5DDD5F-6EE2-4DFD-857F-10A78E2AF6B3}" destId="{86C082AE-2729-40A1-915D-88E8A378ADB9}" srcOrd="2" destOrd="0" parTransId="{5C440B83-DAB0-41E9-B451-C74CD5EE40F9}" sibTransId="{30ACFCFD-142B-46C8-A34A-108482CE85FB}"/>
    <dgm:cxn modelId="{AC3002E4-E0D8-4BFF-86C4-5C51102FFEE4}" srcId="{BD5DDD5F-6EE2-4DFD-857F-10A78E2AF6B3}" destId="{110FD19D-3761-47F0-B1F2-88C7DC268CFC}" srcOrd="0" destOrd="0" parTransId="{E807EBB5-A04A-43B1-A0A0-5D7D52BA6F2C}" sibTransId="{CDEB753C-8EFF-4C35-AE1F-434BB6FAD23E}"/>
    <dgm:cxn modelId="{0FCE30E4-E1A5-42B6-B2F2-485985B8DD55}" type="presOf" srcId="{86C082AE-2729-40A1-915D-88E8A378ADB9}" destId="{B6A87F7C-474D-4C70-A016-ABE8204D451C}" srcOrd="0" destOrd="0" presId="urn:microsoft.com/office/officeart/2005/8/layout/venn1"/>
    <dgm:cxn modelId="{D5CAF8EA-ECB8-4C8B-A33B-BCFDF48EBF65}" type="presOf" srcId="{BD5DDD5F-6EE2-4DFD-857F-10A78E2AF6B3}" destId="{80993406-9525-49A7-898D-4C1944882100}" srcOrd="0" destOrd="0" presId="urn:microsoft.com/office/officeart/2005/8/layout/venn1"/>
    <dgm:cxn modelId="{65D08905-91F6-4844-B1DB-61E0D4A81B99}" type="presParOf" srcId="{80993406-9525-49A7-898D-4C1944882100}" destId="{F7317E75-0972-4C2E-8B26-3C04A8914DA3}" srcOrd="0" destOrd="0" presId="urn:microsoft.com/office/officeart/2005/8/layout/venn1"/>
    <dgm:cxn modelId="{22F495DC-3E51-4418-BB6A-0F188F9D783B}" type="presParOf" srcId="{80993406-9525-49A7-898D-4C1944882100}" destId="{642BA293-830D-4034-96DC-3BA20F0F58F2}" srcOrd="1" destOrd="0" presId="urn:microsoft.com/office/officeart/2005/8/layout/venn1"/>
    <dgm:cxn modelId="{88A0FF0A-46E9-4F8F-9BEA-78E61C5D39D7}" type="presParOf" srcId="{80993406-9525-49A7-898D-4C1944882100}" destId="{6E3583A7-CF1E-4F2E-A649-990676C35994}" srcOrd="2" destOrd="0" presId="urn:microsoft.com/office/officeart/2005/8/layout/venn1"/>
    <dgm:cxn modelId="{45BB3583-C87D-4AD2-B2AE-953CD2384571}" type="presParOf" srcId="{80993406-9525-49A7-898D-4C1944882100}" destId="{BCEC79D8-1ABC-4DFE-BDF8-0D892FC1DBDE}" srcOrd="3" destOrd="0" presId="urn:microsoft.com/office/officeart/2005/8/layout/venn1"/>
    <dgm:cxn modelId="{E36DEE86-948E-4143-A3BD-0A930D807F67}" type="presParOf" srcId="{80993406-9525-49A7-898D-4C1944882100}" destId="{B6A87F7C-474D-4C70-A016-ABE8204D451C}" srcOrd="4" destOrd="0" presId="urn:microsoft.com/office/officeart/2005/8/layout/venn1"/>
    <dgm:cxn modelId="{DC8F6D31-1C1E-4C83-980A-0260FB0D0E46}" type="presParOf" srcId="{80993406-9525-49A7-898D-4C1944882100}" destId="{E3870C6B-E327-4115-9CEC-2E97D17AF840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317E75-0972-4C2E-8B26-3C04A8914DA3}">
      <dsp:nvSpPr>
        <dsp:cNvPr id="0" name=""/>
        <dsp:cNvSpPr/>
      </dsp:nvSpPr>
      <dsp:spPr>
        <a:xfrm>
          <a:off x="2376703" y="63204"/>
          <a:ext cx="3033801" cy="3033801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Environmental Capacity</a:t>
          </a:r>
        </a:p>
      </dsp:txBody>
      <dsp:txXfrm>
        <a:off x="2781210" y="594119"/>
        <a:ext cx="2224787" cy="1365210"/>
      </dsp:txXfrm>
    </dsp:sp>
    <dsp:sp modelId="{6E3583A7-CF1E-4F2E-A649-990676C35994}">
      <dsp:nvSpPr>
        <dsp:cNvPr id="0" name=""/>
        <dsp:cNvSpPr/>
      </dsp:nvSpPr>
      <dsp:spPr>
        <a:xfrm>
          <a:off x="3471399" y="1959330"/>
          <a:ext cx="3033801" cy="3033801"/>
        </a:xfrm>
        <a:prstGeom prst="ellipse">
          <a:avLst/>
        </a:prstGeom>
        <a:solidFill>
          <a:schemeClr val="accent3">
            <a:alpha val="50000"/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Social Needs</a:t>
          </a:r>
        </a:p>
      </dsp:txBody>
      <dsp:txXfrm>
        <a:off x="4399237" y="2743062"/>
        <a:ext cx="1820280" cy="1668590"/>
      </dsp:txXfrm>
    </dsp:sp>
    <dsp:sp modelId="{B6A87F7C-474D-4C70-A016-ABE8204D451C}">
      <dsp:nvSpPr>
        <dsp:cNvPr id="0" name=""/>
        <dsp:cNvSpPr/>
      </dsp:nvSpPr>
      <dsp:spPr>
        <a:xfrm>
          <a:off x="1282006" y="1959330"/>
          <a:ext cx="3033801" cy="3033801"/>
        </a:xfrm>
        <a:prstGeom prst="ellipse">
          <a:avLst/>
        </a:prstGeom>
        <a:solidFill>
          <a:schemeClr val="accent3">
            <a:alpha val="50000"/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Economic Needs</a:t>
          </a:r>
        </a:p>
      </dsp:txBody>
      <dsp:txXfrm>
        <a:off x="1567689" y="2743062"/>
        <a:ext cx="1820280" cy="16685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62481-5107-4295-ACB7-D55914557B30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A792B8-23A5-4720-B128-19F2E9E67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438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792B8-23A5-4720-B128-19F2E9E67D6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788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62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6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6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3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7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41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82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0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28/01/2023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08239"/>
            <a:ext cx="172137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ebarchive.nationalarchives.gov.uk/20120919132719/http:/www.communities.gov.uk/index.asp?id=1139866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gov.wales/welsh-index-multiple-deprivation-full-index-update-ranks-2019#:~:text=(COVID%2D19)-,Welsh%20Index%20of%20Multiple%20Deprivation%20(full%20Index%20update%20with%20ranks,indicators%20underlie%20the%20index%20ranks.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allinthistogetherwales.wordpres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hyperlink" Target="http://www.1000livesplus.wales.nhs.uk/sitesplus/documents/1011/T4I%20(8)%20Co-production.pdf" TargetMode="External"/><Relationship Id="rId4" Type="http://schemas.openxmlformats.org/officeDocument/2006/relationships/hyperlink" Target="https://www.govint.org/good-practice/publications/co-production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oYvbrDVjcY&amp;feature=youtu.b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hyperlink" Target="20%20Minute%20Neighbourhoods/Teacher%20Resource%2020%20minute.pdf" TargetMode="Externa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youtube.com/watch?feature=player_detailpage&amp;v=jCZCv_m1xkY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bioregional.com/projects-and-services/case-studies/one-brighton-showing-that-sustainable-homes-can-be-a-commercial-success" TargetMode="External"/><Relationship Id="rId4" Type="http://schemas.openxmlformats.org/officeDocument/2006/relationships/hyperlink" Target="https://www.theguardian.com/environment/gardening-blog/video/2011/mar/22/lammas-eco-village-off-grid-video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ocal.gov.uk/council-fundin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news.un.org/en/story/2020/10/1076532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allinthistogetherwales.wordpress.com/" TargetMode="External"/><Relationship Id="rId2" Type="http://schemas.openxmlformats.org/officeDocument/2006/relationships/hyperlink" Target="http://www.diggersanddreamers.org.uk/index.php?one=dat&amp;two=det&amp;sel=creuynn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undp.org/content/undp/en/home/sustainable-development-goals/goal-11-sustainable-cities-and-communities.html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int.org/good-practice/publications/co-production/" TargetMode="External"/><Relationship Id="rId2" Type="http://schemas.openxmlformats.org/officeDocument/2006/relationships/hyperlink" Target="https://www.gtav.asn.au/products/books-2/living-locally-20-minute-neighbourhoods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stats.oecd.org/glossary/detail.asp?ID=3560" TargetMode="External"/><Relationship Id="rId2" Type="http://schemas.openxmlformats.org/officeDocument/2006/relationships/hyperlink" Target="http://www.1000livesplus.wales.nhs.uk/sitesplus/documents/1011/T4I%20(8)%20Co-production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ebarchive.nationalarchives.gov.uk/20070506093800/communities.gov.uk/pub/455/SustainableCommunitiesinLondon_id1163455.pdf" TargetMode="External"/><Relationship Id="rId5" Type="http://schemas.openxmlformats.org/officeDocument/2006/relationships/hyperlink" Target="http://webarchive.nationalarchives.gov.uk/20120919132719/http:/www.communities.gov.uk/index.asp?id=1139866" TargetMode="External"/><Relationship Id="rId4" Type="http://schemas.openxmlformats.org/officeDocument/2006/relationships/hyperlink" Target="https://www.tcpa.org.uk/the-20-minute-neighbourhood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imd.gov.wales/" TargetMode="External"/><Relationship Id="rId2" Type="http://schemas.openxmlformats.org/officeDocument/2006/relationships/hyperlink" Target="http://gov.wales/docs/statistics/2015/150812-wimd-2014-guide-analysing-deprivation-rural-areas-revised-en.pdf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_1ol1AYnYs" TargetMode="External"/><Relationship Id="rId2" Type="http://schemas.openxmlformats.org/officeDocument/2006/relationships/hyperlink" Target="https://www.youtube.com/watch?v=1oYvbrDVjcY&amp;feature=youtu.be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youtube.com/watch?v=M32i_5myQL0" TargetMode="External"/><Relationship Id="rId5" Type="http://schemas.openxmlformats.org/officeDocument/2006/relationships/hyperlink" Target="https://www.youtube.com/watch?feature=player_detailpage&amp;v=jCZCv_m1xkY" TargetMode="External"/><Relationship Id="rId4" Type="http://schemas.openxmlformats.org/officeDocument/2006/relationships/hyperlink" Target="https://www.theguardian.com/environment/gardening-blog/video/2011/mar/22/lammas-eco-village-off-grid-vide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24128" y="332656"/>
            <a:ext cx="2808312" cy="20882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347864" y="332656"/>
            <a:ext cx="2088232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724128" y="2636912"/>
            <a:ext cx="2808312" cy="122413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11560" y="332656"/>
            <a:ext cx="2448272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11560" y="2204864"/>
            <a:ext cx="2448272" cy="16561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347864" y="980728"/>
            <a:ext cx="2088232" cy="28803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0" y="4267575"/>
            <a:ext cx="8640960" cy="64807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3600" b="1" dirty="0"/>
          </a:p>
        </p:txBody>
      </p:sp>
      <p:sp>
        <p:nvSpPr>
          <p:cNvPr id="9" name="Subtitle 6"/>
          <p:cNvSpPr txBox="1">
            <a:spLocks/>
          </p:cNvSpPr>
          <p:nvPr/>
        </p:nvSpPr>
        <p:spPr>
          <a:xfrm>
            <a:off x="611560" y="4780208"/>
            <a:ext cx="8424936" cy="133003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/>
              <a:t> What is a Sustainable Community?          </a:t>
            </a:r>
          </a:p>
          <a:p>
            <a:pPr marL="0" indent="0" algn="r">
              <a:buNone/>
            </a:pPr>
            <a:r>
              <a:rPr lang="en-GB" sz="2000" dirty="0"/>
              <a:t>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320718"/>
            <a:ext cx="2231266" cy="13786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6672"/>
            <a:ext cx="2149582" cy="14375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72868"/>
            <a:ext cx="2466975" cy="18478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072" y="1119320"/>
            <a:ext cx="1781175" cy="256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95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sosceles Triangle 5"/>
          <p:cNvSpPr/>
          <p:nvPr/>
        </p:nvSpPr>
        <p:spPr>
          <a:xfrm>
            <a:off x="2699792" y="2240826"/>
            <a:ext cx="3312368" cy="251016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807804" y="142999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Economic Growth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9552" y="5013176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Environmental Protection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68144" y="5012503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Equity / Social Justice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5536" y="404664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The 3 Elements of Sustainability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What is a sustainable community?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1179909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Share your thoughts on what makes a sustainable community.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0632" y="2841111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You need to consider what a sustainable community would look like in terms of;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71800" y="3795218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Economic factors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Environmental factors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Social Factors</a:t>
            </a:r>
          </a:p>
        </p:txBody>
      </p:sp>
    </p:spTree>
    <p:extLst>
      <p:ext uri="{BB962C8B-B14F-4D97-AF65-F5344CB8AC3E}">
        <p14:creationId xmlns:p14="http://schemas.microsoft.com/office/powerpoint/2010/main" val="254172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What is a sustainable community?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923558"/>
            <a:ext cx="799288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Definition of a 'sustainable community'</a:t>
            </a:r>
          </a:p>
          <a:p>
            <a:endParaRPr lang="en-GB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Sustainable communities are places where people want to live and work, now and in the future.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They meet the diverse needs of existing and future residents, are sensitive to their environment, and contribute to a high quality of life.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They are safe and inclusive, well planned, built and run, and offer equality of opportunity and good services for all.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83768" y="5549170"/>
            <a:ext cx="6552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(Department for Communities and Local Government, 2005)*</a:t>
            </a:r>
          </a:p>
        </p:txBody>
      </p:sp>
    </p:spTree>
    <p:extLst>
      <p:ext uri="{BB962C8B-B14F-4D97-AF65-F5344CB8AC3E}">
        <p14:creationId xmlns:p14="http://schemas.microsoft.com/office/powerpoint/2010/main" val="872271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What is a sustainable community?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923558"/>
            <a:ext cx="799288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For communities to be sustainable, they must offer: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decent homes at prices people can afford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good public transport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schools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hospitals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shops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 clean, safe environment.</a:t>
            </a:r>
          </a:p>
          <a:p>
            <a:endParaRPr lang="en-GB" sz="1200" dirty="0"/>
          </a:p>
          <a:p>
            <a:r>
              <a:rPr lang="en-GB" sz="2800" dirty="0"/>
              <a:t>People also need open public space where they can relax and interact and the ability to have a say on the way their neighbourhood is run.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83768" y="5517232"/>
            <a:ext cx="6552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(Department for Communities and Local Government, 2005)*</a:t>
            </a:r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6021288"/>
            <a:ext cx="601773" cy="6017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23928" y="6023029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As researchers what can we infer from the fact that this has now been ‘archived’?</a:t>
            </a:r>
          </a:p>
        </p:txBody>
      </p:sp>
    </p:spTree>
    <p:extLst>
      <p:ext uri="{BB962C8B-B14F-4D97-AF65-F5344CB8AC3E}">
        <p14:creationId xmlns:p14="http://schemas.microsoft.com/office/powerpoint/2010/main" val="780176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188640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What is a sustainable community?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2002" y="858193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Sustainable communities acknowledge the link between place and context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6018" y="1806770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i.e. the design of buildings and services etc. reflect the locality in terms of landscape, ecology, water and energy use etc.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3528" y="3563144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Sustainable communities promote the localisation of services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4241526"/>
            <a:ext cx="88569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challenging the current trend of car reliance for shopping, accessing services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/>
              <a:t>Challenging ‘out of town’ locations for shops &amp; services chosen because they are cheaper to build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71600" y="2819511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/>
              <a:t>What does this mean?</a:t>
            </a:r>
          </a:p>
        </p:txBody>
      </p:sp>
    </p:spTree>
    <p:extLst>
      <p:ext uri="{BB962C8B-B14F-4D97-AF65-F5344CB8AC3E}">
        <p14:creationId xmlns:p14="http://schemas.microsoft.com/office/powerpoint/2010/main" val="334060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Sustainable Communities – Access to Services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752" y="959817"/>
            <a:ext cx="8820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One aspect of deprivation measured in the </a:t>
            </a:r>
            <a:r>
              <a:rPr lang="en-GB" sz="2800" dirty="0" err="1"/>
              <a:t>Engand</a:t>
            </a:r>
            <a:r>
              <a:rPr lang="en-GB" sz="2800" dirty="0"/>
              <a:t> Index of Multiple Deprivation (IMD) is access to services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2204864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The move towards large ‘out of town’ developments means that access to services is an issue for deprived urban areas as well as rural areas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568" y="3589859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400" dirty="0"/>
              <a:t>‘The purpose of this domain is to capture deprivation as a result of a household's inability to access a range of services considered necessary for day-to-day living. This covers both material deprivation (for  example not being able to get food) and social aspects of deprivation (for example not being able to</a:t>
            </a:r>
          </a:p>
          <a:p>
            <a:pPr algn="just"/>
            <a:r>
              <a:rPr lang="en-GB" sz="2400" dirty="0"/>
              <a:t>attend afterschool activities)’.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72200" y="6093296"/>
            <a:ext cx="44644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(WG, 2014, p.1)</a:t>
            </a:r>
          </a:p>
        </p:txBody>
      </p:sp>
    </p:spTree>
    <p:extLst>
      <p:ext uri="{BB962C8B-B14F-4D97-AF65-F5344CB8AC3E}">
        <p14:creationId xmlns:p14="http://schemas.microsoft.com/office/powerpoint/2010/main" val="247969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Sustainable Communities – Access to Services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5556" y="1484784"/>
            <a:ext cx="83889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average travel time by public and private transport to a food shop;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average travel time by public and private transport to a GP surgery;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average travel time by public and private transport to a primary school;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average travel time by public and private transport to a secondary school;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average travel time by public and private transport to a post office;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average travel time by public and private transport to a public library;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average travel time by public and private transport to a leisure centre;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average travel time by public and private transport to a pharmacy; 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/>
              <a:t>average travel time by private transport to a petrol station.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39952" y="5775647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(Welsh Government, 2014, p.11)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980728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The domain is calculated from the following indicators:</a:t>
            </a:r>
          </a:p>
        </p:txBody>
      </p:sp>
      <p:pic>
        <p:nvPicPr>
          <p:cNvPr id="6" name="Picture 5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5704854"/>
            <a:ext cx="782817" cy="78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83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188640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What is a sustainable community?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908720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Sustainable communities rebuild the relationship between the ‘social capital’ of the community and the locality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3528" y="2270005"/>
            <a:ext cx="84969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Local activities are organised and valued on the basis of local identity and need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Put simply a sustainable community considers both people and place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3528" y="4111295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Community groups and citizens are seen as partners in the process of planning and developing their community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23814" y="5422693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= ‘Co-production’</a:t>
            </a:r>
          </a:p>
        </p:txBody>
      </p:sp>
      <p:pic>
        <p:nvPicPr>
          <p:cNvPr id="12" name="Picture 11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730" y="5658377"/>
            <a:ext cx="524642" cy="52464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783ECE6-E2B5-447F-B914-755ED768FBC2}"/>
              </a:ext>
            </a:extLst>
          </p:cNvPr>
          <p:cNvSpPr txBox="1"/>
          <p:nvPr/>
        </p:nvSpPr>
        <p:spPr>
          <a:xfrm>
            <a:off x="3278417" y="1824588"/>
            <a:ext cx="4245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Handout 2: </a:t>
            </a:r>
            <a:r>
              <a:rPr lang="en-GB" dirty="0"/>
              <a:t>OECD – What is social capital?</a:t>
            </a:r>
          </a:p>
        </p:txBody>
      </p:sp>
      <p:pic>
        <p:nvPicPr>
          <p:cNvPr id="9" name="Picture 8">
            <a:hlinkClick r:id="rId4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19" y="5051843"/>
            <a:ext cx="524642" cy="524642"/>
          </a:xfrm>
          <a:prstGeom prst="rect">
            <a:avLst/>
          </a:prstGeom>
        </p:spPr>
      </p:pic>
      <p:pic>
        <p:nvPicPr>
          <p:cNvPr id="11" name="Picture 10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015" y="6270086"/>
            <a:ext cx="556782" cy="5567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757797" y="5103597"/>
            <a:ext cx="4206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Governance International – Co-production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772017" y="5698522"/>
            <a:ext cx="4206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Co-production Wales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68168" y="6293447"/>
            <a:ext cx="4206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NHS – Co-production</a:t>
            </a:r>
          </a:p>
        </p:txBody>
      </p:sp>
    </p:spTree>
    <p:extLst>
      <p:ext uri="{BB962C8B-B14F-4D97-AF65-F5344CB8AC3E}">
        <p14:creationId xmlns:p14="http://schemas.microsoft.com/office/powerpoint/2010/main" val="2748720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  <p:bldP spid="8" grpId="0"/>
      <p:bldP spid="10" grpId="0"/>
      <p:bldP spid="15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200" b="1" dirty="0"/>
              <a:t>Models of Sustainable Communities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628800"/>
            <a:ext cx="807524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There are many models of sustainable communities just as there are many theories of sustainability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It is important to remember that a ‘model’ is created in order to illustrate an argument or theory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Models tend to be neat and tidy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They represent an ideal model of society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The reality is often more complex</a:t>
            </a:r>
          </a:p>
        </p:txBody>
      </p:sp>
    </p:spTree>
    <p:extLst>
      <p:ext uri="{BB962C8B-B14F-4D97-AF65-F5344CB8AC3E}">
        <p14:creationId xmlns:p14="http://schemas.microsoft.com/office/powerpoint/2010/main" val="1282859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An IDEAL: The Eco-Village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7"/>
            <a:ext cx="8229600" cy="424847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“The village would be a balanced community for people of all ages and incomes, where people can live, work and enjoy a vibrant community life, the majority without the need to commute and where everyone could feel a sense of personal belonging.  It would provide affordable housing, work opportunities, food production, energy and water conservation as well as self-reliance for its residents in an ecologically aware and sensitive way”</a:t>
            </a:r>
          </a:p>
          <a:p>
            <a:pPr marL="68580" indent="0" algn="r"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483768" y="566124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(Littlewood, 1998, </a:t>
            </a:r>
            <a:r>
              <a:rPr lang="en-US" sz="2400" i="1" dirty="0"/>
              <a:t>cited in</a:t>
            </a:r>
            <a:r>
              <a:rPr lang="en-US" sz="2400" dirty="0"/>
              <a:t> Barton, 2000, p.11)</a:t>
            </a:r>
          </a:p>
        </p:txBody>
      </p:sp>
    </p:spTree>
    <p:extLst>
      <p:ext uri="{BB962C8B-B14F-4D97-AF65-F5344CB8AC3E}">
        <p14:creationId xmlns:p14="http://schemas.microsoft.com/office/powerpoint/2010/main" val="4221291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9036496" cy="11430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‘Sustainable Communities’</a:t>
            </a:r>
            <a:br>
              <a:rPr lang="en-US" b="1" dirty="0"/>
            </a:br>
            <a:r>
              <a:rPr lang="en-US" b="1" dirty="0"/>
              <a:t>Barton’s Model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295327479"/>
              </p:ext>
            </p:extLst>
          </p:nvPr>
        </p:nvGraphicFramePr>
        <p:xfrm>
          <a:off x="732148" y="1259632"/>
          <a:ext cx="7787208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444208" y="616530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(Barton (Ed), 2000, p.8)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44208" y="1844824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/>
              <a:t>Does this look familiar?</a:t>
            </a:r>
          </a:p>
        </p:txBody>
      </p:sp>
    </p:spTree>
    <p:extLst>
      <p:ext uri="{BB962C8B-B14F-4D97-AF65-F5344CB8AC3E}">
        <p14:creationId xmlns:p14="http://schemas.microsoft.com/office/powerpoint/2010/main" val="347239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7317E75-0972-4C2E-8B26-3C04A8914D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3583A7-CF1E-4F2E-A649-990676C359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A87F7C-474D-4C70-A016-ABE8204D45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6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7092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12160" y="6093296"/>
            <a:ext cx="3419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(Based on: Academy for Sustainable Communities, 2005) </a:t>
            </a:r>
          </a:p>
        </p:txBody>
      </p:sp>
    </p:spTree>
    <p:extLst>
      <p:ext uri="{BB962C8B-B14F-4D97-AF65-F5344CB8AC3E}">
        <p14:creationId xmlns:p14="http://schemas.microsoft.com/office/powerpoint/2010/main" val="3430836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What is a sustainable community?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1196752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Using the model of sustainable communities created by the Academy for Sustainable Communities re-evaluate your description of a sustainable community 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2780928"/>
            <a:ext cx="83529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Is there anything that you would like to add to the description?</a:t>
            </a:r>
          </a:p>
          <a:p>
            <a:pPr algn="ctr"/>
            <a:endParaRPr lang="en-GB" sz="2800" i="1" dirty="0"/>
          </a:p>
          <a:p>
            <a:pPr algn="ctr"/>
            <a:r>
              <a:rPr lang="en-GB" sz="2800" i="1" dirty="0"/>
              <a:t>Is there anything that you would like to remove?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215" y="4778344"/>
            <a:ext cx="789496" cy="789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70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78098"/>
          </a:xfrm>
        </p:spPr>
        <p:txBody>
          <a:bodyPr/>
          <a:lstStyle/>
          <a:p>
            <a:r>
              <a:rPr lang="en-GB" b="1" dirty="0"/>
              <a:t>The 20 Minute Neighbourhood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36512" y="1268760"/>
            <a:ext cx="889248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This is a growing movement in Town and Country planning across the world.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The 20-minute neighbourhood is all about living locally, giving people the ability to meet most of their daily needs within a 20-minute walk from home, with safe cycling and local transport options.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The COVID-19 pandemic lockdown has put a spotlight on the importance of the </a:t>
            </a:r>
            <a:r>
              <a:rPr lang="en-GB" sz="2400" dirty="0" err="1"/>
              <a:t>livability</a:t>
            </a:r>
            <a:r>
              <a:rPr lang="en-GB" sz="2400" dirty="0"/>
              <a:t> of our local neighbourhoods, with people spending more time locally, working at home if possible, using public green space, cycling and walking instead of using cars and connecting with neighbours.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71800" y="5949280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Town &amp; Country Planning Association (2020)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336" y="6357294"/>
            <a:ext cx="363744" cy="3637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92080" y="6351706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What is this organisation?</a:t>
            </a:r>
          </a:p>
        </p:txBody>
      </p:sp>
    </p:spTree>
    <p:extLst>
      <p:ext uri="{BB962C8B-B14F-4D97-AF65-F5344CB8AC3E}">
        <p14:creationId xmlns:p14="http://schemas.microsoft.com/office/powerpoint/2010/main" val="1870385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67544" y="116632"/>
            <a:ext cx="8229600" cy="77809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The 20 Minute Neighbourhood</a:t>
            </a:r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196752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Melbourne, Australia is one of the cities leading in this development.</a:t>
            </a:r>
          </a:p>
        </p:txBody>
      </p:sp>
      <p:pic>
        <p:nvPicPr>
          <p:cNvPr id="6" name="Picture 5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276872"/>
            <a:ext cx="776244" cy="81877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5776" y="2420888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is a 20 minute neighbourhood?</a:t>
            </a:r>
          </a:p>
          <a:p>
            <a:r>
              <a:rPr lang="en-GB" dirty="0"/>
              <a:t>Department of Environment, Land, Water &amp; Planning Victoria (2019)</a:t>
            </a:r>
          </a:p>
        </p:txBody>
      </p:sp>
      <p:pic>
        <p:nvPicPr>
          <p:cNvPr id="8" name="Picture 7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386675"/>
            <a:ext cx="776244" cy="81877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67608" y="3530691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 20 Minute City</a:t>
            </a:r>
          </a:p>
          <a:p>
            <a:r>
              <a:rPr lang="en-GB" dirty="0"/>
              <a:t>Melbourne School of Design (2013)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87714" y="2501595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20048" y="361139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</a:t>
            </a:r>
          </a:p>
        </p:txBody>
      </p:sp>
      <p:pic>
        <p:nvPicPr>
          <p:cNvPr id="12" name="Picture 11">
            <a:hlinkClick r:id="rId5" action="ppaction://hlinkfile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20" y="4391927"/>
            <a:ext cx="879356" cy="87935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83485" y="4508439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Living Locally: 20 Minute Neighbourhoods</a:t>
            </a:r>
          </a:p>
          <a:p>
            <a:r>
              <a:rPr lang="en-GB" dirty="0"/>
              <a:t>Geography Teachers Association Victoria [GTAV] (2019)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79912" y="5661248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i="1" dirty="0"/>
              <a:t>What are your initial thoughts on this concept?</a:t>
            </a:r>
          </a:p>
        </p:txBody>
      </p:sp>
    </p:spTree>
    <p:extLst>
      <p:ext uri="{BB962C8B-B14F-4D97-AF65-F5344CB8AC3E}">
        <p14:creationId xmlns:p14="http://schemas.microsoft.com/office/powerpoint/2010/main" val="188712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0" grpId="0"/>
      <p:bldP spid="11" grpId="0"/>
      <p:bldP spid="13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n-GB" sz="3200" b="1" dirty="0"/>
              <a:t>What is Truly Sustainable?: Guided Learning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908720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/>
              <a:t>Watch the </a:t>
            </a:r>
            <a:r>
              <a:rPr lang="en-GB" sz="2400" i="1" dirty="0" err="1"/>
              <a:t>the</a:t>
            </a:r>
            <a:r>
              <a:rPr lang="en-GB" sz="2400" i="1" dirty="0"/>
              <a:t> video examples of experiments in sustainable living.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1830129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/>
              <a:t>In each case, identify the strengths and weaknesses.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544" y="2463279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/>
              <a:t>Can you detect the influence of any of the eco-theories that we have looked at in the examples?</a:t>
            </a:r>
          </a:p>
          <a:p>
            <a:pPr algn="ctr"/>
            <a:endParaRPr lang="en-GB" sz="24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4572000" y="4227460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Lammas Eco-Village</a:t>
            </a:r>
          </a:p>
          <a:p>
            <a:pPr algn="ctr"/>
            <a:r>
              <a:rPr lang="en-GB" sz="2000" b="1" dirty="0"/>
              <a:t>Pembrokeshire</a:t>
            </a:r>
          </a:p>
        </p:txBody>
      </p:sp>
      <p:pic>
        <p:nvPicPr>
          <p:cNvPr id="9" name="Picture 8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369677"/>
            <a:ext cx="1117581" cy="1178818"/>
          </a:xfrm>
          <a:prstGeom prst="rect">
            <a:avLst/>
          </a:prstGeom>
        </p:spPr>
      </p:pic>
      <p:pic>
        <p:nvPicPr>
          <p:cNvPr id="10" name="Picture 9">
            <a:hlinkClick r:id="rId4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5517232"/>
            <a:ext cx="1117581" cy="117881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948264" y="4227461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Tipi Village</a:t>
            </a:r>
          </a:p>
          <a:p>
            <a:pPr algn="ctr"/>
            <a:r>
              <a:rPr lang="en-GB" sz="2000" b="1" dirty="0"/>
              <a:t>Carmarthenshire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AD181D-A5B1-4CC1-8279-7D6BFE4E912F}"/>
              </a:ext>
            </a:extLst>
          </p:cNvPr>
          <p:cNvSpPr txBox="1"/>
          <p:nvPr/>
        </p:nvSpPr>
        <p:spPr>
          <a:xfrm>
            <a:off x="340801" y="5114475"/>
            <a:ext cx="35658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hlinkClick r:id="rId5"/>
              </a:rPr>
              <a:t>https://www.bioregional.com/projects-and-services/case-studies/one-brighton-showing-that-sustainable-homes-can-be-a-commercial-success</a:t>
            </a:r>
            <a:r>
              <a:rPr lang="en-GB" sz="1200" dirty="0"/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9BBE305-FA24-407E-84A4-4A4430C2E7EB}"/>
              </a:ext>
            </a:extLst>
          </p:cNvPr>
          <p:cNvSpPr txBox="1"/>
          <p:nvPr/>
        </p:nvSpPr>
        <p:spPr>
          <a:xfrm>
            <a:off x="395536" y="436510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One Brighton</a:t>
            </a:r>
          </a:p>
        </p:txBody>
      </p:sp>
    </p:spTree>
    <p:extLst>
      <p:ext uri="{BB962C8B-B14F-4D97-AF65-F5344CB8AC3E}">
        <p14:creationId xmlns:p14="http://schemas.microsoft.com/office/powerpoint/2010/main" val="219144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B1B62-196F-4C33-90ED-8B16161F2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to Secure Sustainable Communities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5AA2D-24B5-4C04-A974-CAE6B0BBFE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Funding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Https://www.local.gov.uk/council-funding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Education/ Awareness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6473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25E45-CD66-44D9-9111-FED9B8EB0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United Nations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322C01-4D9E-4F1E-87DF-FA9EBC0DE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b="1" i="0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Sustainable urbanization critical to COVID-19 recovery, better quality of life</a:t>
            </a:r>
          </a:p>
          <a:p>
            <a:r>
              <a:rPr lang="en-GB" dirty="0">
                <a:hlinkClick r:id="rId2"/>
              </a:rPr>
              <a:t>https://news.un.org/en/story/2020/10/1076532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46984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D0688-E3F5-4151-A22F-F6FCB94CE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Cop 26- Glasgow 2021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D669D-07EE-4AAE-BD41-5D6BD0AFA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202020"/>
                </a:solidFill>
                <a:latin typeface="urw-din"/>
              </a:rPr>
              <a:t>What is this?</a:t>
            </a:r>
          </a:p>
          <a:p>
            <a:pPr marL="0" indent="0">
              <a:buNone/>
            </a:pPr>
            <a:endParaRPr lang="en-GB" b="0" i="0" dirty="0">
              <a:solidFill>
                <a:srgbClr val="202020"/>
              </a:solidFill>
              <a:effectLst/>
              <a:latin typeface="urw-din"/>
            </a:endParaRPr>
          </a:p>
          <a:p>
            <a:pPr marL="0" indent="0">
              <a:buNone/>
            </a:pPr>
            <a:r>
              <a:rPr lang="en-GB" dirty="0">
                <a:solidFill>
                  <a:srgbClr val="202020"/>
                </a:solidFill>
                <a:latin typeface="urw-din"/>
              </a:rPr>
              <a:t>See what you can find out and feedback</a:t>
            </a:r>
            <a:endParaRPr lang="en-GB" b="0" i="0" dirty="0">
              <a:solidFill>
                <a:srgbClr val="202020"/>
              </a:solidFill>
              <a:effectLst/>
              <a:latin typeface="urw-din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4112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D0688-E3F5-4151-A22F-F6FCB94CE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Cop 26- Glasgow 2021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D669D-07EE-4AAE-BD41-5D6BD0AFA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b="0" i="0" dirty="0">
                <a:solidFill>
                  <a:srgbClr val="202020"/>
                </a:solidFill>
                <a:effectLst/>
                <a:latin typeface="urw-din"/>
              </a:rPr>
              <a:t>Conference of Parties to the United Nations Framework Convention on Climate Change (UNFCCC)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02020"/>
                </a:solidFill>
                <a:latin typeface="urw-din"/>
              </a:rPr>
              <a:t>Four Main Goals</a:t>
            </a:r>
          </a:p>
          <a:p>
            <a:pPr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02020"/>
                </a:solidFill>
                <a:effectLst/>
                <a:latin typeface="urw-din"/>
              </a:rPr>
              <a:t>secure global net zero by mid-century and keep warming to 1.5 degrees Celsius within reach;</a:t>
            </a:r>
          </a:p>
          <a:p>
            <a:pPr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02020"/>
                </a:solidFill>
                <a:effectLst/>
                <a:latin typeface="urw-din"/>
              </a:rPr>
              <a:t>adapt to protect communities and natural habitats;</a:t>
            </a:r>
          </a:p>
          <a:p>
            <a:pPr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02020"/>
                </a:solidFill>
                <a:effectLst/>
                <a:latin typeface="urw-din"/>
              </a:rPr>
              <a:t>mobilise finance; and</a:t>
            </a:r>
          </a:p>
          <a:p>
            <a:pPr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202020"/>
                </a:solidFill>
                <a:effectLst/>
                <a:latin typeface="urw-din"/>
              </a:rPr>
              <a:t>work together to deliver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396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sz="3600" b="1" dirty="0"/>
              <a:t>Other Useful Websites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5536" y="1268760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Diggers and Dreamers: The Guide to Communal Living in Britain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6" y="1700808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hlinkClick r:id="rId2"/>
              </a:rPr>
              <a:t>http://www.diggersanddreamers.org.uk/index.php?one=dat&amp;two=det&amp;sel=creuynni</a:t>
            </a:r>
            <a:r>
              <a:rPr lang="en-GB" sz="2400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5536" y="2742019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Co-Production Wales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5576" y="3140968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hlinkClick r:id="rId3"/>
              </a:rPr>
              <a:t>https://allinthistogetherwales.wordpress.com/</a:t>
            </a:r>
            <a:r>
              <a:rPr lang="en-GB" sz="2400" dirty="0"/>
              <a:t>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5536" y="3861048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United Nations Development Plan: Sustainable Cities and Communities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576" y="4653136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hlinkClick r:id="rId4"/>
              </a:rPr>
              <a:t>http://www.undp.org/content/undp/en/home/sustainable-development-goals/goal-11-sustainable-cities-and-communities.html</a:t>
            </a:r>
            <a:r>
              <a:rPr lang="en-GB" sz="24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9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Bibliography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856" y="769965"/>
            <a:ext cx="8640960" cy="4525963"/>
          </a:xfrm>
        </p:spPr>
        <p:txBody>
          <a:bodyPr>
            <a:noAutofit/>
          </a:bodyPr>
          <a:lstStyle/>
          <a:p>
            <a:pPr marL="540000" indent="-457200">
              <a:buNone/>
            </a:pPr>
            <a:r>
              <a:rPr lang="en-US" sz="1800" dirty="0"/>
              <a:t>Barr, S (2008) </a:t>
            </a:r>
            <a:r>
              <a:rPr lang="en-GB" sz="1800" i="1" dirty="0"/>
              <a:t>Environment and Society: Sustainability, Policy and the Citizen, </a:t>
            </a:r>
            <a:r>
              <a:rPr lang="en-GB" sz="1800" dirty="0"/>
              <a:t>Aldershot, </a:t>
            </a:r>
            <a:r>
              <a:rPr lang="en-GB" sz="1800" dirty="0" err="1"/>
              <a:t>Hamps</a:t>
            </a:r>
            <a:r>
              <a:rPr lang="en-GB" sz="1800" dirty="0"/>
              <a:t>: </a:t>
            </a:r>
            <a:r>
              <a:rPr lang="en-US" sz="1800" dirty="0" err="1"/>
              <a:t>Ashgate</a:t>
            </a:r>
            <a:r>
              <a:rPr lang="en-US" sz="1800" dirty="0"/>
              <a:t> Publishing.</a:t>
            </a:r>
          </a:p>
          <a:p>
            <a:pPr marL="540000" indent="-457200">
              <a:buNone/>
            </a:pPr>
            <a:r>
              <a:rPr lang="en-US" sz="1800" dirty="0"/>
              <a:t>Barton, H [Ed.] (2000) </a:t>
            </a:r>
            <a:r>
              <a:rPr lang="en-US" sz="1800" i="1" dirty="0"/>
              <a:t>Sustainable Communities: The Potential for Eco-</a:t>
            </a:r>
            <a:r>
              <a:rPr lang="en-US" sz="1800" i="1" dirty="0" err="1"/>
              <a:t>Neighbourhoods</a:t>
            </a:r>
            <a:r>
              <a:rPr lang="en-US" sz="1800" dirty="0"/>
              <a:t> London: </a:t>
            </a:r>
            <a:r>
              <a:rPr lang="en-US" sz="1800" dirty="0" err="1"/>
              <a:t>Earthscan</a:t>
            </a:r>
            <a:endParaRPr lang="en-GB" sz="1800" dirty="0"/>
          </a:p>
          <a:p>
            <a:pPr marL="540000" indent="-457200">
              <a:buNone/>
            </a:pPr>
            <a:r>
              <a:rPr lang="en-GB" sz="1800" dirty="0"/>
              <a:t>Barrett, S., Kidd, J., 1991 Pathways: Towards an Ecosystem Approach. Royal Commission on the Future of the Toronto Waterfront, Toronto, 168 pp.</a:t>
            </a:r>
            <a:r>
              <a:rPr lang="en-US" sz="1800" i="1" dirty="0"/>
              <a:t>after </a:t>
            </a:r>
            <a:r>
              <a:rPr lang="en-US" sz="1800" dirty="0"/>
              <a:t>Macdonald, D. 1991. </a:t>
            </a:r>
            <a:r>
              <a:rPr lang="en-US" sz="1800" i="1" dirty="0"/>
              <a:t>The Politics of Pollution</a:t>
            </a:r>
            <a:r>
              <a:rPr lang="en-US" sz="1800" dirty="0"/>
              <a:t>. </a:t>
            </a:r>
            <a:endParaRPr lang="en-GB" sz="1800" dirty="0"/>
          </a:p>
          <a:p>
            <a:pPr marL="540000" indent="-457200">
              <a:buNone/>
            </a:pPr>
            <a:r>
              <a:rPr lang="en-GB" sz="1800" dirty="0"/>
              <a:t>Fukuyama, F (2008) ‘The Latin American Experiences, </a:t>
            </a:r>
            <a:r>
              <a:rPr lang="en-GB" sz="1800" i="1" dirty="0"/>
              <a:t>Journal of Democracy, </a:t>
            </a:r>
            <a:r>
              <a:rPr lang="en-GB" sz="1800" dirty="0"/>
              <a:t>Vol. 19. No. 4, pp.69-79.</a:t>
            </a:r>
          </a:p>
          <a:p>
            <a:pPr marL="540000" indent="-457200">
              <a:buNone/>
            </a:pPr>
            <a:r>
              <a:rPr lang="en-GB" sz="1800" dirty="0"/>
              <a:t>GTAV (2019) </a:t>
            </a:r>
            <a:r>
              <a:rPr lang="en-GB" sz="1800" i="1" dirty="0"/>
              <a:t>Living Locally: 20 Minute Neighbourhoods</a:t>
            </a:r>
            <a:r>
              <a:rPr lang="en-GB" sz="1800" dirty="0"/>
              <a:t> Available at: </a:t>
            </a:r>
            <a:r>
              <a:rPr lang="en-GB" sz="1800" dirty="0">
                <a:hlinkClick r:id="rId2"/>
              </a:rPr>
              <a:t>https://www.gtav.asn.au/products/books-2/living-locally-20-minute-neighbourhoods</a:t>
            </a:r>
            <a:r>
              <a:rPr lang="en-GB" sz="1800" dirty="0"/>
              <a:t> [Accessed 06/09/2021]</a:t>
            </a:r>
            <a:endParaRPr lang="en-GB" sz="1800" i="1" dirty="0"/>
          </a:p>
          <a:p>
            <a:pPr marL="540000" indent="-457200">
              <a:buNone/>
            </a:pPr>
            <a:r>
              <a:rPr lang="en-GB" sz="1800" dirty="0"/>
              <a:t>Governance International (2020) </a:t>
            </a:r>
            <a:r>
              <a:rPr lang="en-GB" sz="1800" i="1" dirty="0"/>
              <a:t>Co-Production </a:t>
            </a:r>
            <a:r>
              <a:rPr lang="en-GB" sz="1800" dirty="0"/>
              <a:t>Available at: </a:t>
            </a:r>
            <a:r>
              <a:rPr lang="en-GB" sz="1800" dirty="0">
                <a:hlinkClick r:id="rId3"/>
              </a:rPr>
              <a:t>https://www.govint.org/good-practice/publications/co-production/</a:t>
            </a:r>
            <a:r>
              <a:rPr lang="en-GB" sz="1800" dirty="0"/>
              <a:t> [Accessed 06/09/2021]</a:t>
            </a:r>
          </a:p>
          <a:p>
            <a:pPr marL="540000" indent="-457200">
              <a:buNone/>
            </a:pPr>
            <a:r>
              <a:rPr lang="en-GB" sz="1800" dirty="0"/>
              <a:t>Kuhlman T &amp; Farrington J (2010) ‘What is Sustainability? </a:t>
            </a:r>
            <a:r>
              <a:rPr lang="en-GB" sz="1800" i="1" dirty="0"/>
              <a:t>‘Sustainability</a:t>
            </a:r>
            <a:r>
              <a:rPr lang="en-GB" sz="1800" dirty="0"/>
              <a:t>, Vol. 2. pp. 3436-3448.</a:t>
            </a:r>
          </a:p>
          <a:p>
            <a:pPr marL="540000" indent="-457200">
              <a:buNone/>
            </a:pPr>
            <a:r>
              <a:rPr lang="en-US" sz="1800" dirty="0"/>
              <a:t>Merriam-Webster (2004)</a:t>
            </a:r>
            <a:r>
              <a:rPr lang="en-US" sz="1800" i="1" dirty="0"/>
              <a:t> Merriam-Webster Online Dictionary, </a:t>
            </a:r>
            <a:r>
              <a:rPr lang="en-US" sz="1800" dirty="0"/>
              <a:t>Halo Press.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2261636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en-GB" b="1" dirty="0"/>
              <a:t>Bibliography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4525963"/>
          </a:xfrm>
        </p:spPr>
        <p:txBody>
          <a:bodyPr>
            <a:noAutofit/>
          </a:bodyPr>
          <a:lstStyle/>
          <a:p>
            <a:pPr marL="540000" indent="-457200">
              <a:buNone/>
            </a:pPr>
            <a:r>
              <a:rPr lang="en-GB" sz="1800" dirty="0"/>
              <a:t>NHS (2014) </a:t>
            </a:r>
            <a:r>
              <a:rPr lang="en-US" sz="1800" i="1" dirty="0"/>
              <a:t>Sustainable, Resilient, Healthy People &amp; Places, </a:t>
            </a:r>
            <a:r>
              <a:rPr lang="en-US" sz="1800" dirty="0"/>
              <a:t>Cambridge: The Sustainable. Development Unit.</a:t>
            </a:r>
            <a:endParaRPr lang="en-GB" sz="1800" dirty="0"/>
          </a:p>
          <a:p>
            <a:pPr marL="540000" indent="-457200">
              <a:buNone/>
            </a:pPr>
            <a:r>
              <a:rPr lang="en-GB" sz="1800" dirty="0"/>
              <a:t>NHS Wales (2013) </a:t>
            </a:r>
            <a:r>
              <a:rPr lang="en-GB" sz="1800" i="1" dirty="0"/>
              <a:t>Co-producing services - Co-creating health</a:t>
            </a:r>
            <a:r>
              <a:rPr lang="en-GB" sz="1800" dirty="0"/>
              <a:t> Available at </a:t>
            </a:r>
            <a:r>
              <a:rPr lang="en-GB" sz="1800" dirty="0">
                <a:hlinkClick r:id="rId2"/>
              </a:rPr>
              <a:t>http://www.1000livesplus.wales.nhs.uk/sitesplus/documents/1011/T4I%20%288%29%20Co-production.pdf</a:t>
            </a:r>
            <a:r>
              <a:rPr lang="en-GB" sz="1800" dirty="0"/>
              <a:t>  [Accessed 24/09/2020]</a:t>
            </a:r>
          </a:p>
          <a:p>
            <a:pPr marL="540000" indent="-457200">
              <a:buNone/>
            </a:pPr>
            <a:r>
              <a:rPr lang="en-GB" sz="1800" dirty="0"/>
              <a:t>OECD (2002) Glossary of Statistical Terms: Social Capital Available at: </a:t>
            </a:r>
            <a:r>
              <a:rPr lang="en-GB" sz="1800" dirty="0">
                <a:hlinkClick r:id="rId3"/>
              </a:rPr>
              <a:t>https://stats.oecd.org/glossary/detail.asp?ID=3560</a:t>
            </a:r>
            <a:r>
              <a:rPr lang="en-GB" sz="1800" dirty="0"/>
              <a:t>  [Accessed 24/09/2020]</a:t>
            </a:r>
          </a:p>
          <a:p>
            <a:pPr marL="540000" indent="-457200">
              <a:buNone/>
            </a:pPr>
            <a:r>
              <a:rPr lang="en-GB" sz="1800" dirty="0"/>
              <a:t>Town and Country Planning Association (2020) </a:t>
            </a:r>
            <a:r>
              <a:rPr lang="en-GB" sz="1800" i="1" dirty="0"/>
              <a:t>The 20 Minute Neighbourhood</a:t>
            </a:r>
            <a:r>
              <a:rPr lang="en-GB" sz="1800" dirty="0"/>
              <a:t> Available at: </a:t>
            </a:r>
            <a:r>
              <a:rPr lang="en-GB" sz="1800" dirty="0">
                <a:hlinkClick r:id="rId4"/>
              </a:rPr>
              <a:t>https://www.tcpa.org.uk/the-20-minute-neighbourhood</a:t>
            </a:r>
            <a:r>
              <a:rPr lang="en-GB" sz="1800" dirty="0"/>
              <a:t> [Accessed 24/09/2020]</a:t>
            </a:r>
            <a:endParaRPr lang="en-GB" sz="1800" i="1" dirty="0"/>
          </a:p>
          <a:p>
            <a:pPr marL="540000" indent="-457200">
              <a:buNone/>
            </a:pPr>
            <a:r>
              <a:rPr lang="en-GB" sz="1800" dirty="0"/>
              <a:t>UK Government: Department for Communities and Local Government (No Date) </a:t>
            </a:r>
            <a:r>
              <a:rPr lang="en-GB" sz="1800" i="1" dirty="0"/>
              <a:t>What is a sustainable community?</a:t>
            </a:r>
            <a:r>
              <a:rPr lang="en-GB" sz="1800" dirty="0"/>
              <a:t> Available at </a:t>
            </a:r>
            <a:r>
              <a:rPr lang="en-GB" sz="1800" dirty="0">
                <a:hlinkClick r:id="rId5"/>
              </a:rPr>
              <a:t>http://webarchive.nationalarchives.gov.uk/20120919132719/http://www.communities.gov.uk/index.asp?id=1139866</a:t>
            </a:r>
            <a:r>
              <a:rPr lang="en-GB" sz="1800" dirty="0"/>
              <a:t>  [[Accessed 24/09/2020]</a:t>
            </a:r>
          </a:p>
          <a:p>
            <a:pPr marL="540000" indent="-457200">
              <a:buNone/>
            </a:pPr>
            <a:r>
              <a:rPr lang="en-GB" sz="1800" dirty="0"/>
              <a:t>UK Government: Office of the Deputy Prime Minister (2003) </a:t>
            </a:r>
            <a:r>
              <a:rPr lang="en-GB" sz="1800" i="1" dirty="0"/>
              <a:t>Sustainable communities in London: Building for the future </a:t>
            </a:r>
            <a:r>
              <a:rPr lang="en-GB" sz="1800" dirty="0"/>
              <a:t>London Available at </a:t>
            </a:r>
            <a:r>
              <a:rPr lang="en-GB" sz="1800" dirty="0">
                <a:hlinkClick r:id="rId6"/>
              </a:rPr>
              <a:t>http://webarchive.nationalarchives.gov.uk/20070506093800/communities.gov.uk/pub/455/SustainableCommunitiesinLondon_id1163455.pdf</a:t>
            </a:r>
            <a:r>
              <a:rPr lang="en-GB" sz="1800" dirty="0"/>
              <a:t> [Accessed 24/09/2020]</a:t>
            </a:r>
          </a:p>
          <a:p>
            <a:pPr marL="540000" indent="-457200"/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9499220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en-GB" b="1" dirty="0"/>
              <a:t>Bibliography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67333"/>
            <a:ext cx="8640960" cy="3445843"/>
          </a:xfrm>
        </p:spPr>
        <p:txBody>
          <a:bodyPr>
            <a:noAutofit/>
          </a:bodyPr>
          <a:lstStyle/>
          <a:p>
            <a:pPr marL="540000" indent="-457200">
              <a:buNone/>
            </a:pPr>
            <a:r>
              <a:rPr lang="en-GB" sz="1800" dirty="0" err="1"/>
              <a:t>WCED</a:t>
            </a:r>
            <a:r>
              <a:rPr lang="en-GB" sz="1800" dirty="0"/>
              <a:t> (1987) Our Common Future: World Commission on Environment and Development, Stockholm: UN.</a:t>
            </a:r>
          </a:p>
          <a:p>
            <a:pPr marL="540000" indent="-457200">
              <a:buNone/>
            </a:pPr>
            <a:r>
              <a:rPr lang="en-GB" sz="1800" dirty="0"/>
              <a:t>Webster (2012) Webster’s </a:t>
            </a:r>
            <a:r>
              <a:rPr lang="en-GB" sz="1800" dirty="0" err="1"/>
              <a:t>Encyclopedic</a:t>
            </a:r>
            <a:r>
              <a:rPr lang="en-GB" sz="1800" dirty="0"/>
              <a:t> Dictionary, Halo Press.</a:t>
            </a:r>
          </a:p>
          <a:p>
            <a:pPr marL="540000" indent="-457200">
              <a:buNone/>
            </a:pPr>
            <a:r>
              <a:rPr lang="en-GB" sz="1800" dirty="0"/>
              <a:t>Welsh Government (2014) Welsh Index of Multiple Deprivation 2014: A guide to analysing deprivation in rural areas – Revised Available at </a:t>
            </a:r>
            <a:r>
              <a:rPr lang="en-GB" sz="1800" dirty="0">
                <a:hlinkClick r:id="rId2"/>
              </a:rPr>
              <a:t>http://gov.wales/docs/statistics/2015/150812-wimd-2014-guide-analysing-deprivation-rural-areas-revised-en.pdf</a:t>
            </a:r>
            <a:r>
              <a:rPr lang="en-GB" sz="1800" dirty="0"/>
              <a:t>  [Accessed 06/09/2021]</a:t>
            </a:r>
          </a:p>
          <a:p>
            <a:pPr marL="540000" indent="-457200">
              <a:buNone/>
            </a:pPr>
            <a:r>
              <a:rPr lang="en-GB" sz="1800" dirty="0"/>
              <a:t>Welsh Government (2015) Interactive tool – maps and data Available at </a:t>
            </a:r>
            <a:r>
              <a:rPr lang="en-GB" sz="1800" dirty="0">
                <a:hlinkClick r:id="rId3"/>
              </a:rPr>
              <a:t>https://wimd.gov.wales/ </a:t>
            </a:r>
            <a:r>
              <a:rPr lang="en-GB" sz="1800" dirty="0"/>
              <a:t> [Accessed 06/09/2021]</a:t>
            </a:r>
          </a:p>
          <a:p>
            <a:pPr marL="540000" indent="-457200">
              <a:buNone/>
            </a:pPr>
            <a:r>
              <a:rPr lang="en-GB" sz="1800" dirty="0" err="1"/>
              <a:t>Wilderer</a:t>
            </a:r>
            <a:r>
              <a:rPr lang="en-GB" sz="1800" dirty="0"/>
              <a:t>, P (2007) ‘Sustainable Water Resources Management: the Science behind the Scene, Sustain Science, Vol. 2, pp. 1-4.</a:t>
            </a:r>
          </a:p>
          <a:p>
            <a:pPr marL="540000" indent="-457200">
              <a:buNone/>
            </a:pPr>
            <a:endParaRPr lang="en-GB" sz="1800" dirty="0"/>
          </a:p>
          <a:p>
            <a:pPr marL="540000" indent="-457200"/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5760845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Video 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194" y="1052736"/>
            <a:ext cx="8884301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2000" dirty="0"/>
              <a:t>Department of Environment, Land, Water &amp; Planning Victoria (2019) </a:t>
            </a:r>
            <a:r>
              <a:rPr lang="en-GB" sz="2000" i="1" dirty="0"/>
              <a:t>What is a 20 minute </a:t>
            </a:r>
            <a:r>
              <a:rPr lang="en-GB" sz="2000" i="1" dirty="0" err="1"/>
              <a:t>neighbouthood</a:t>
            </a:r>
            <a:r>
              <a:rPr lang="en-GB" sz="2000" i="1" dirty="0"/>
              <a:t>? </a:t>
            </a:r>
            <a:r>
              <a:rPr lang="en-GB" sz="2000" dirty="0"/>
              <a:t>Available at: </a:t>
            </a:r>
            <a:r>
              <a:rPr lang="en-GB" sz="2000" dirty="0">
                <a:hlinkClick r:id="rId2"/>
              </a:rPr>
              <a:t>https://www.youtube.com/watch?v=1oYvbrDVjcY&amp;feature=youtu.be</a:t>
            </a:r>
            <a:r>
              <a:rPr lang="en-GB" sz="2000" dirty="0"/>
              <a:t> [Accessed 24/09/2020]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2000" dirty="0"/>
              <a:t>Melbourne School of Design (2013) </a:t>
            </a:r>
            <a:r>
              <a:rPr lang="en-GB" sz="2000" i="1" dirty="0"/>
              <a:t>A 20 minute city </a:t>
            </a:r>
            <a:r>
              <a:rPr lang="en-GB" sz="2000" dirty="0"/>
              <a:t>Available at: </a:t>
            </a:r>
            <a:r>
              <a:rPr lang="en-GB" sz="2000" dirty="0">
                <a:hlinkClick r:id="rId3"/>
              </a:rPr>
              <a:t>https://www.youtube.com/watch?v=7_1ol1AYnYs</a:t>
            </a:r>
            <a:r>
              <a:rPr lang="en-GB" sz="2000" dirty="0"/>
              <a:t> [Accessed 24/09/2020]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2000" dirty="0"/>
              <a:t>The Guardian  (2011) </a:t>
            </a:r>
            <a:r>
              <a:rPr lang="en-GB" i="1" dirty="0"/>
              <a:t>Lammas: The eco-village that lives off the grid </a:t>
            </a:r>
            <a:r>
              <a:rPr lang="en-GB" dirty="0"/>
              <a:t>Available at: </a:t>
            </a:r>
            <a:r>
              <a:rPr lang="en-GB" dirty="0">
                <a:hlinkClick r:id="rId4"/>
              </a:rPr>
              <a:t>https://www.theguardian.com/environment/gardening-blog/video/2011/mar/22/lammas-eco-village-off-grid-video</a:t>
            </a:r>
            <a:r>
              <a:rPr lang="en-GB" dirty="0"/>
              <a:t> [Accessed 24/09/2020]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2000" dirty="0" err="1"/>
              <a:t>Rainforth</a:t>
            </a:r>
            <a:r>
              <a:rPr lang="en-GB" sz="2000" dirty="0"/>
              <a:t>, E. (2013) </a:t>
            </a:r>
            <a:r>
              <a:rPr lang="en-GB" i="1" dirty="0"/>
              <a:t>Life in Tipi Valley </a:t>
            </a:r>
            <a:r>
              <a:rPr lang="en-GB" dirty="0"/>
              <a:t>Available at: </a:t>
            </a:r>
            <a:r>
              <a:rPr lang="en-GB" dirty="0">
                <a:hlinkClick r:id="rId5"/>
              </a:rPr>
              <a:t>https://www.youtube.com/watch?feature=player_detailpage&amp;v=jCZCv_m1xkY</a:t>
            </a:r>
            <a:r>
              <a:rPr lang="en-GB" dirty="0"/>
              <a:t> [Accessed 24/09/2020]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dirty="0"/>
              <a:t>Trotters, S (2017) </a:t>
            </a:r>
            <a:r>
              <a:rPr lang="en-GB" i="1" dirty="0" err="1"/>
              <a:t>Brithdir</a:t>
            </a:r>
            <a:r>
              <a:rPr lang="en-GB" i="1" dirty="0"/>
              <a:t> </a:t>
            </a:r>
            <a:r>
              <a:rPr lang="en-GB" i="1" dirty="0" err="1"/>
              <a:t>Mawr</a:t>
            </a:r>
            <a:r>
              <a:rPr lang="en-GB" i="1" dirty="0"/>
              <a:t> The Community</a:t>
            </a:r>
            <a:r>
              <a:rPr lang="en-GB" dirty="0"/>
              <a:t> Available at: </a:t>
            </a:r>
            <a:r>
              <a:rPr lang="en-GB" dirty="0">
                <a:hlinkClick r:id="rId6"/>
              </a:rPr>
              <a:t>https://www.youtube.com/watch?v=M32i_5myQL0</a:t>
            </a:r>
            <a:r>
              <a:rPr lang="en-GB" dirty="0"/>
              <a:t> [Accessed 24/09/2020]</a:t>
            </a:r>
            <a:endParaRPr lang="en-GB" i="1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GB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GB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GB" sz="2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161179862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blue 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Template (lectures)</Template>
  <TotalTime>1449</TotalTime>
  <Words>2133</Words>
  <Application>Microsoft Office PowerPoint</Application>
  <PresentationFormat>On-screen Show (4:3)</PresentationFormat>
  <Paragraphs>171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urw-din</vt:lpstr>
      <vt:lpstr>UWTSD blue background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Models of Sustainable Communities</vt:lpstr>
      <vt:lpstr>An IDEAL: The Eco-Village</vt:lpstr>
      <vt:lpstr>‘Sustainable Communities’ Barton’s Model</vt:lpstr>
      <vt:lpstr>PowerPoint Presentation</vt:lpstr>
      <vt:lpstr>PowerPoint Presentation</vt:lpstr>
      <vt:lpstr>The 20 Minute Neighbourhood</vt:lpstr>
      <vt:lpstr>PowerPoint Presentation</vt:lpstr>
      <vt:lpstr>What is Truly Sustainable?: Guided Learning</vt:lpstr>
      <vt:lpstr>How to Secure Sustainable Communities</vt:lpstr>
      <vt:lpstr>United Nations</vt:lpstr>
      <vt:lpstr>Cop 26- Glasgow 2021 </vt:lpstr>
      <vt:lpstr>Cop 26- Glasgow 2021 </vt:lpstr>
      <vt:lpstr>Other Useful Websites</vt:lpstr>
      <vt:lpstr>Bibliography </vt:lpstr>
      <vt:lpstr>Bibliography </vt:lpstr>
      <vt:lpstr>Bibliography </vt:lpstr>
      <vt:lpstr>Video 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Dicks</dc:creator>
  <cp:lastModifiedBy>NAV K</cp:lastModifiedBy>
  <cp:revision>48</cp:revision>
  <cp:lastPrinted>2016-11-08T14:14:38Z</cp:lastPrinted>
  <dcterms:created xsi:type="dcterms:W3CDTF">2016-11-08T09:33:49Z</dcterms:created>
  <dcterms:modified xsi:type="dcterms:W3CDTF">2023-01-28T13:24:13Z</dcterms:modified>
</cp:coreProperties>
</file>