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9/24/2023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73162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6989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9/24/2023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64512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9/24/2023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2326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9/24/2023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1451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9/24/2023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64472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9/24/2023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9820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7277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9/24/2023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336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70531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9/24/2023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7859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9/24/2023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56912670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oc.aises.org/content/top-five-study-skills-a-student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3167016" y="77458"/>
            <a:ext cx="5664163" cy="536686"/>
          </a:xfrm>
          <a:ln w="57150">
            <a:noFill/>
          </a:ln>
        </p:spPr>
        <p:txBody>
          <a:bodyPr>
            <a:noAutofit/>
          </a:bodyPr>
          <a:lstStyle/>
          <a:p>
            <a:pPr algn="l"/>
            <a:r>
              <a:rPr lang="en-US" sz="2400" b="1" u="sng" dirty="0">
                <a:solidFill>
                  <a:schemeClr val="accent2"/>
                </a:solidFill>
                <a:latin typeface="Arial"/>
                <a:cs typeface="Arial"/>
              </a:rPr>
              <a:t>Skills To Support Academic Studies</a:t>
            </a:r>
            <a:endParaRPr lang="en-US" sz="2400" u="sng" dirty="0">
              <a:solidFill>
                <a:schemeClr val="accent2"/>
              </a:solidFill>
              <a:cs typeface="Calibri Light" panose="020F0302020204030204"/>
            </a:endParaRPr>
          </a:p>
        </p:txBody>
      </p:sp>
      <p:sp>
        <p:nvSpPr>
          <p:cNvPr id="6" name="TextBox 5">
            <a:extLst>
              <a:ext uri="{FF2B5EF4-FFF2-40B4-BE49-F238E27FC236}">
                <a16:creationId xmlns:a16="http://schemas.microsoft.com/office/drawing/2014/main" id="{AE43CADE-E632-9845-543B-BFD489344CDE}"/>
              </a:ext>
            </a:extLst>
          </p:cNvPr>
          <p:cNvSpPr txBox="1"/>
          <p:nvPr/>
        </p:nvSpPr>
        <p:spPr>
          <a:xfrm>
            <a:off x="117984" y="2982636"/>
            <a:ext cx="7401904" cy="2292935"/>
          </a:xfrm>
          <a:prstGeom prst="rect">
            <a:avLst/>
          </a:prstGeom>
          <a:ln w="57150">
            <a:solidFill>
              <a:srgbClr val="0070C0"/>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dirty="0">
                <a:latin typeface="Arial"/>
                <a:cs typeface="Calibri"/>
              </a:rPr>
              <a:t>Referencing and Plagiarism</a:t>
            </a:r>
          </a:p>
          <a:p>
            <a:r>
              <a:rPr lang="en-GB" sz="1100" dirty="0">
                <a:latin typeface="Arial"/>
                <a:cs typeface="Calibri"/>
              </a:rPr>
              <a:t>Referencing is using another person's discoveries to back your work. There are numerous styles you'll use when reference sources, the Harvard framework is just one example, as appeared underneath;</a:t>
            </a:r>
            <a:endParaRPr lang="en-US" sz="1100" dirty="0">
              <a:latin typeface="Arial"/>
              <a:cs typeface="Calibri"/>
            </a:endParaRPr>
          </a:p>
          <a:p>
            <a:r>
              <a:rPr lang="en-US" sz="1100" dirty="0">
                <a:highlight>
                  <a:srgbClr val="FFFF00"/>
                </a:highlight>
                <a:latin typeface="Arial"/>
                <a:cs typeface="Calibri"/>
              </a:rPr>
              <a:t>Cottrell (2013 p. ) In academic writing, it is essential to acknowledge, or ‘cite’ the sources of ideas or information.</a:t>
            </a:r>
          </a:p>
          <a:p>
            <a:r>
              <a:rPr lang="en-GB" sz="1100" dirty="0">
                <a:highlight>
                  <a:srgbClr val="FFFF00"/>
                </a:highlight>
                <a:latin typeface="Arial"/>
                <a:cs typeface="Calibri"/>
              </a:rPr>
              <a:t>In academic writing, </a:t>
            </a:r>
            <a:r>
              <a:rPr lang="en-GB" sz="1100" dirty="0">
                <a:latin typeface="Arial"/>
                <a:cs typeface="Calibri"/>
              </a:rPr>
              <a:t>it is essential to create a comprehensive list of references for the sources incorporated in one's work and subsequently append them at the conclusion of the essay. Consistently incorporating an appropriate referencing system into one's written work is crucial to properly attribute information sources and avoid plagiarism accusations. Plagiarism refers to copying and pasting content word-for-word from a specific source. It is recommended to deeply immerse yourself in the material when conducting research through careful and thorough reading.</a:t>
            </a:r>
            <a:r>
              <a:rPr lang="en-US" sz="1100" dirty="0">
                <a:highlight>
                  <a:srgbClr val="FFFF00"/>
                </a:highlight>
                <a:latin typeface="Arial"/>
                <a:cs typeface="Calibri"/>
              </a:rPr>
              <a:t>Cottrell (2013 p.177) points out that’ Plagiarism is the use of work of others without acknowledgment of our source or information.’</a:t>
            </a:r>
          </a:p>
          <a:p>
            <a:r>
              <a:rPr lang="en-GB" sz="1100" dirty="0">
                <a:latin typeface="Arial"/>
                <a:cs typeface="Calibri"/>
              </a:rPr>
              <a:t>A thorough examination of the existing literature and then summarizing one's understanding in a unique way, without copying word for word, is beneficial when conducting research.</a:t>
            </a:r>
            <a:endParaRPr lang="en-US" sz="1100" dirty="0">
              <a:latin typeface="Arial"/>
              <a:cs typeface="Calibri"/>
            </a:endParaRPr>
          </a:p>
        </p:txBody>
      </p:sp>
      <p:sp>
        <p:nvSpPr>
          <p:cNvPr id="7" name="TextBox 6">
            <a:extLst>
              <a:ext uri="{FF2B5EF4-FFF2-40B4-BE49-F238E27FC236}">
                <a16:creationId xmlns:a16="http://schemas.microsoft.com/office/drawing/2014/main" id="{E9915014-9C65-1694-C0FF-4BCF2B622AFD}"/>
              </a:ext>
            </a:extLst>
          </p:cNvPr>
          <p:cNvSpPr txBox="1"/>
          <p:nvPr/>
        </p:nvSpPr>
        <p:spPr>
          <a:xfrm>
            <a:off x="8425352" y="105675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E0406D3D-5DBD-1C4F-8003-07A3F1EE5AAD}"/>
              </a:ext>
            </a:extLst>
          </p:cNvPr>
          <p:cNvSpPr txBox="1"/>
          <p:nvPr/>
        </p:nvSpPr>
        <p:spPr>
          <a:xfrm>
            <a:off x="11030921" y="45719"/>
            <a:ext cx="1303319"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2314176</a:t>
            </a:r>
          </a:p>
          <a:p>
            <a:r>
              <a:rPr lang="en-US" sz="1100" dirty="0">
                <a:latin typeface="Arial"/>
                <a:cs typeface="Arial"/>
              </a:rPr>
              <a:t>ECEY4008/C</a:t>
            </a:r>
          </a:p>
          <a:p>
            <a:r>
              <a:rPr lang="en-US" sz="1100" dirty="0">
                <a:latin typeface="Arial"/>
                <a:cs typeface="Arial"/>
              </a:rPr>
              <a:t>654 words </a:t>
            </a:r>
          </a:p>
        </p:txBody>
      </p:sp>
      <p:sp>
        <p:nvSpPr>
          <p:cNvPr id="16" name="TextBox 15">
            <a:extLst>
              <a:ext uri="{FF2B5EF4-FFF2-40B4-BE49-F238E27FC236}">
                <a16:creationId xmlns:a16="http://schemas.microsoft.com/office/drawing/2014/main" id="{24130641-50B5-62D1-A73B-34DB3FAB1AA8}"/>
              </a:ext>
            </a:extLst>
          </p:cNvPr>
          <p:cNvSpPr txBox="1"/>
          <p:nvPr/>
        </p:nvSpPr>
        <p:spPr>
          <a:xfrm flipH="1">
            <a:off x="7619999" y="1290331"/>
            <a:ext cx="4454016" cy="4154984"/>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u="sng" dirty="0">
                <a:latin typeface="Arial" panose="020B0604020202020204" pitchFamily="34" charset="0"/>
                <a:cs typeface="Arial" panose="020B0604020202020204" pitchFamily="34" charset="0"/>
              </a:rPr>
              <a:t>Academic Writing</a:t>
            </a:r>
          </a:p>
          <a:p>
            <a:pPr algn="l"/>
            <a:r>
              <a:rPr lang="en-US" sz="1100" dirty="0">
                <a:latin typeface="Arial" panose="020B0604020202020204" pitchFamily="34" charset="0"/>
                <a:cs typeface="Arial" panose="020B0604020202020204" pitchFamily="34" charset="0"/>
              </a:rPr>
              <a:t>The first aspect to note is that </a:t>
            </a:r>
            <a:r>
              <a:rPr lang="en-GB" sz="1100" dirty="0">
                <a:latin typeface="Arial" panose="020B0604020202020204" pitchFamily="34" charset="0"/>
                <a:cs typeface="Arial" panose="020B0604020202020204" pitchFamily="34" charset="0"/>
              </a:rPr>
              <a:t>when individuals sign up for a course, it is crucial for them to recognize that they must adhere to a specific writing style based on the assigned tasks and who will be reading their work. </a:t>
            </a:r>
            <a:endParaRPr lang="en-US" sz="1100" dirty="0">
              <a:latin typeface="Arial" panose="020B0604020202020204" pitchFamily="34" charset="0"/>
              <a:cs typeface="Arial" panose="020B0604020202020204" pitchFamily="34" charset="0"/>
            </a:endParaRPr>
          </a:p>
          <a:p>
            <a:pPr algn="l"/>
            <a:r>
              <a:rPr lang="en-GB" sz="1100" dirty="0">
                <a:latin typeface="Arial" panose="020B0604020202020204" pitchFamily="34" charset="0"/>
                <a:cs typeface="Arial" panose="020B0604020202020204" pitchFamily="34" charset="0"/>
              </a:rPr>
              <a:t>Gaining this skill is extremely important because it is followed by the need to produce different types of academic writing such as essays, posters, assignments, presentations, and reviews</a:t>
            </a:r>
            <a:r>
              <a:rPr lang="en-GB" sz="1100" dirty="0">
                <a:highlight>
                  <a:srgbClr val="FFFF00"/>
                </a:highlight>
                <a:latin typeface="Arial" panose="020B0604020202020204" pitchFamily="34" charset="0"/>
                <a:cs typeface="Arial" panose="020B0604020202020204" pitchFamily="34" charset="0"/>
              </a:rPr>
              <a:t>. </a:t>
            </a:r>
            <a:r>
              <a:rPr lang="en-US" sz="1100" dirty="0">
                <a:highlight>
                  <a:srgbClr val="FFFF00"/>
                </a:highlight>
                <a:latin typeface="Arial" panose="020B0604020202020204" pitchFamily="34" charset="0"/>
                <a:cs typeface="Arial" panose="020B0604020202020204" pitchFamily="34" charset="0"/>
              </a:rPr>
              <a:t>‘</a:t>
            </a:r>
            <a:r>
              <a:rPr lang="en-GB" sz="1100" dirty="0">
                <a:highlight>
                  <a:srgbClr val="FFFF00"/>
                </a:highlight>
                <a:latin typeface="Arial" panose="020B0604020202020204" pitchFamily="34" charset="0"/>
                <a:cs typeface="Arial" panose="020B0604020202020204" pitchFamily="34" charset="0"/>
              </a:rPr>
              <a:t>For your study programme the kinds of writing you will be asked to do are usually much more formal. You might be asked to write practical reports, literature reviews, essays, and so on,’ Day, Trevor (2018</a:t>
            </a:r>
            <a:r>
              <a:rPr lang="en-GB" sz="1100" dirty="0">
                <a:latin typeface="Arial" panose="020B0604020202020204" pitchFamily="34" charset="0"/>
                <a:cs typeface="Arial" panose="020B0604020202020204" pitchFamily="34" charset="0"/>
              </a:rPr>
              <a:t>) </a:t>
            </a:r>
          </a:p>
          <a:p>
            <a:pPr algn="l"/>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l"/>
            <a:endParaRPr lang="en-US" sz="1100" dirty="0">
              <a:latin typeface="Arial" panose="020B0604020202020204" pitchFamily="34" charset="0"/>
              <a:cs typeface="Arial" panose="020B0604020202020204" pitchFamily="34" charset="0"/>
            </a:endParaRPr>
          </a:p>
          <a:p>
            <a:pPr algn="l"/>
            <a:endParaRPr lang="en-US" sz="1100" dirty="0">
              <a:latin typeface="Arial" panose="020B0604020202020204" pitchFamily="34" charset="0"/>
              <a:cs typeface="Arial" panose="020B0604020202020204" pitchFamily="34" charset="0"/>
            </a:endParaRPr>
          </a:p>
          <a:p>
            <a:pPr algn="l"/>
            <a:endParaRPr lang="en-US" sz="1100" dirty="0">
              <a:latin typeface="Arial" panose="020B0604020202020204" pitchFamily="34" charset="0"/>
              <a:cs typeface="Arial" panose="020B0604020202020204" pitchFamily="34" charset="0"/>
            </a:endParaRPr>
          </a:p>
          <a:p>
            <a:pPr algn="l"/>
            <a:endParaRPr lang="en-US" sz="11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98509DF-22B6-0417-6C5A-CF16537010B6}"/>
              </a:ext>
            </a:extLst>
          </p:cNvPr>
          <p:cNvSpPr txBox="1"/>
          <p:nvPr/>
        </p:nvSpPr>
        <p:spPr>
          <a:xfrm>
            <a:off x="2199607" y="553896"/>
            <a:ext cx="7172121" cy="615553"/>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u="sng" dirty="0">
                <a:latin typeface="Arial" panose="020B0604020202020204" pitchFamily="34" charset="0"/>
                <a:cs typeface="Arial" panose="020B0604020202020204" pitchFamily="34" charset="0"/>
              </a:rPr>
              <a:t>Induction</a:t>
            </a:r>
          </a:p>
          <a:p>
            <a:pPr algn="l"/>
            <a:r>
              <a:rPr lang="en-GB" sz="1100" dirty="0">
                <a:latin typeface="Arial" panose="020B0604020202020204" pitchFamily="34" charset="0"/>
                <a:cs typeface="Arial" panose="020B0604020202020204" pitchFamily="34" charset="0"/>
              </a:rPr>
              <a:t>This poster explores a few skills that could be advantageous when starting academic assignments, with the aim of highlighting the importance of essential abilities for individuals considering a return to formal education</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D2DAA899-C009-8DDA-92A4-9B74B3C421EC}"/>
              </a:ext>
            </a:extLst>
          </p:cNvPr>
          <p:cNvSpPr txBox="1"/>
          <p:nvPr/>
        </p:nvSpPr>
        <p:spPr>
          <a:xfrm>
            <a:off x="117984" y="1278222"/>
            <a:ext cx="7401904" cy="1785104"/>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dirty="0">
                <a:latin typeface="Arial"/>
                <a:cs typeface="Arial"/>
              </a:rPr>
              <a:t>Time Management</a:t>
            </a:r>
            <a:endParaRPr lang="en-US" sz="1100" dirty="0">
              <a:latin typeface="Rockwell" panose="02060603020205020403"/>
              <a:cs typeface="Arial"/>
            </a:endParaRPr>
          </a:p>
          <a:p>
            <a:r>
              <a:rPr lang="en-US" sz="1100" dirty="0">
                <a:latin typeface="Arial"/>
                <a:cs typeface="Arial"/>
              </a:rPr>
              <a:t>To begin with one must acquire the skill of time management for effective studying and work performance as a student. It can be challenging to find time for this task with a range of other commitments and obligations in a daily routine. There exist various strategies that one can employ to allocate dedicated time for studying, including the development of  weekly schedules, to do lists, setting reminders on personal calendars, among others. </a:t>
            </a:r>
            <a:r>
              <a:rPr lang="en-GB" sz="1100" dirty="0">
                <a:highlight>
                  <a:srgbClr val="FFFF00"/>
                </a:highlight>
                <a:latin typeface="Arial"/>
                <a:cs typeface="Arial"/>
              </a:rPr>
              <a:t>According to Cottrell (2013 p.126) Experiment with ways of saving and managing time, so you find out what works for you. One may find it necessary to experiment with various approaches in order to determine the most effective technique for oneself. </a:t>
            </a:r>
          </a:p>
          <a:p>
            <a:r>
              <a:rPr lang="en-GB" sz="1100" dirty="0">
                <a:latin typeface="Arial"/>
                <a:cs typeface="Arial"/>
              </a:rPr>
              <a:t>Efficiently managing one's time is essential to prevent work piling up, reduce stress, and produce excellent results.</a:t>
            </a:r>
          </a:p>
          <a:p>
            <a:endParaRPr lang="en-GB" sz="1100" dirty="0">
              <a:latin typeface="Arial"/>
              <a:cs typeface="Arial"/>
            </a:endParaRPr>
          </a:p>
        </p:txBody>
      </p:sp>
      <p:sp>
        <p:nvSpPr>
          <p:cNvPr id="19" name="TextBox 18">
            <a:extLst>
              <a:ext uri="{FF2B5EF4-FFF2-40B4-BE49-F238E27FC236}">
                <a16:creationId xmlns:a16="http://schemas.microsoft.com/office/drawing/2014/main" id="{D930639A-7010-4CAF-4C23-F3A40075D5B0}"/>
              </a:ext>
            </a:extLst>
          </p:cNvPr>
          <p:cNvSpPr txBox="1"/>
          <p:nvPr/>
        </p:nvSpPr>
        <p:spPr>
          <a:xfrm>
            <a:off x="76305" y="5355936"/>
            <a:ext cx="7264465" cy="1461939"/>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Conclusion</a:t>
            </a:r>
          </a:p>
          <a:p>
            <a:r>
              <a:rPr lang="en-GB" sz="1100" dirty="0">
                <a:latin typeface="Arial"/>
                <a:cs typeface="Arial"/>
              </a:rPr>
              <a:t>This poster has identified some subjects to study and explains why it's important to manage your time if you want to go back into studies. They also give examples of how to give credit to others in your work and what counts as plagiarism. </a:t>
            </a:r>
          </a:p>
          <a:p>
            <a:endParaRPr lang="en-US" sz="1400" dirty="0">
              <a:latin typeface="Arial"/>
              <a:cs typeface="Arial"/>
            </a:endParaRPr>
          </a:p>
          <a:p>
            <a:endParaRPr lang="en-US" sz="1400" dirty="0">
              <a:latin typeface="Arial"/>
              <a:cs typeface="Arial"/>
            </a:endParaRPr>
          </a:p>
          <a:p>
            <a:endParaRPr lang="en-US" sz="1400" dirty="0">
              <a:latin typeface="Arial"/>
              <a:cs typeface="Arial"/>
            </a:endParaRPr>
          </a:p>
        </p:txBody>
      </p:sp>
      <p:pic>
        <p:nvPicPr>
          <p:cNvPr id="3" name="Picture 2" descr="A person sitting on a stack of books&#10;&#10;Description automatically generated">
            <a:extLst>
              <a:ext uri="{FF2B5EF4-FFF2-40B4-BE49-F238E27FC236}">
                <a16:creationId xmlns:a16="http://schemas.microsoft.com/office/drawing/2014/main" id="{271B9AAE-6C6C-0493-0FC3-1622EC05BB54}"/>
              </a:ext>
            </a:extLst>
          </p:cNvPr>
          <p:cNvPicPr>
            <a:picLocks noChangeAspect="1"/>
          </p:cNvPicPr>
          <p:nvPr/>
        </p:nvPicPr>
        <p:blipFill>
          <a:blip r:embed="rId2"/>
          <a:stretch>
            <a:fillRect/>
          </a:stretch>
        </p:blipFill>
        <p:spPr>
          <a:xfrm>
            <a:off x="117984" y="50022"/>
            <a:ext cx="1474356" cy="1007749"/>
          </a:xfrm>
          <a:prstGeom prst="rect">
            <a:avLst/>
          </a:prstGeom>
        </p:spPr>
      </p:pic>
      <p:sp>
        <p:nvSpPr>
          <p:cNvPr id="5" name="TextBox 4">
            <a:extLst>
              <a:ext uri="{FF2B5EF4-FFF2-40B4-BE49-F238E27FC236}">
                <a16:creationId xmlns:a16="http://schemas.microsoft.com/office/drawing/2014/main" id="{C0647AAB-3132-FAAC-6EBB-2E2882420699}"/>
              </a:ext>
            </a:extLst>
          </p:cNvPr>
          <p:cNvSpPr txBox="1"/>
          <p:nvPr/>
        </p:nvSpPr>
        <p:spPr>
          <a:xfrm>
            <a:off x="117984" y="1016612"/>
            <a:ext cx="1621569" cy="261610"/>
          </a:xfrm>
          <a:prstGeom prst="rect">
            <a:avLst/>
          </a:prstGeom>
          <a:noFill/>
        </p:spPr>
        <p:txBody>
          <a:bodyPr wrap="square" rtlCol="0">
            <a:spAutoFit/>
          </a:bodyPr>
          <a:lstStyle/>
          <a:p>
            <a:r>
              <a:rPr lang="en-GB" sz="1100" dirty="0">
                <a:highlight>
                  <a:srgbClr val="FFFF00"/>
                </a:highlight>
                <a:latin typeface="Arial" panose="020B0604020202020204" pitchFamily="34" charset="0"/>
                <a:cs typeface="Arial" panose="020B0604020202020204" pitchFamily="34" charset="0"/>
              </a:rPr>
              <a:t>(Source: Panza,2020)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1FB027-2762-062B-42E9-B651992FB2C7}"/>
              </a:ext>
            </a:extLst>
          </p:cNvPr>
          <p:cNvSpPr txBox="1"/>
          <p:nvPr/>
        </p:nvSpPr>
        <p:spPr>
          <a:xfrm>
            <a:off x="938283" y="741880"/>
            <a:ext cx="4446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4762FDD8-547F-BADB-8C96-F1A7478F1257}"/>
              </a:ext>
            </a:extLst>
          </p:cNvPr>
          <p:cNvSpPr txBox="1"/>
          <p:nvPr/>
        </p:nvSpPr>
        <p:spPr>
          <a:xfrm>
            <a:off x="938283" y="1791268"/>
            <a:ext cx="6277970" cy="341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FA03C1C6-E70E-45CB-1352-975BF11268B0}"/>
              </a:ext>
            </a:extLst>
          </p:cNvPr>
          <p:cNvSpPr txBox="1"/>
          <p:nvPr/>
        </p:nvSpPr>
        <p:spPr>
          <a:xfrm>
            <a:off x="938283" y="1312740"/>
            <a:ext cx="75745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err="1">
                <a:latin typeface="Arial" panose="020B0604020202020204" pitchFamily="34" charset="0"/>
                <a:cs typeface="Arial" panose="020B0604020202020204" pitchFamily="34" charset="0"/>
              </a:rPr>
              <a:t>Cottrall.S</a:t>
            </a:r>
            <a:r>
              <a:rPr lang="en-GB" sz="1200" dirty="0">
                <a:latin typeface="Arial" panose="020B0604020202020204" pitchFamily="34" charset="0"/>
                <a:cs typeface="Arial" panose="020B0604020202020204" pitchFamily="34" charset="0"/>
              </a:rPr>
              <a:t>. (2013) </a:t>
            </a:r>
            <a:r>
              <a:rPr lang="en-GB" sz="1200" i="1" dirty="0">
                <a:latin typeface="Arial" panose="020B0604020202020204" pitchFamily="34" charset="0"/>
                <a:cs typeface="Arial" panose="020B0604020202020204" pitchFamily="34" charset="0"/>
              </a:rPr>
              <a:t>The study skills handbook</a:t>
            </a:r>
            <a:r>
              <a:rPr lang="en-GB" sz="1200" dirty="0">
                <a:latin typeface="Arial" panose="020B0604020202020204" pitchFamily="34" charset="0"/>
                <a:cs typeface="Arial" panose="020B0604020202020204" pitchFamily="34" charset="0"/>
              </a:rPr>
              <a:t>. Fourth edition. Hampshire: Palgrave Macmillan. </a:t>
            </a:r>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B8FC3CC-3689-716F-4BAC-2C66F79A4F2F}"/>
              </a:ext>
            </a:extLst>
          </p:cNvPr>
          <p:cNvSpPr txBox="1"/>
          <p:nvPr/>
        </p:nvSpPr>
        <p:spPr>
          <a:xfrm>
            <a:off x="938283" y="1970868"/>
            <a:ext cx="11091157" cy="461665"/>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Panza.A</a:t>
            </a:r>
            <a:r>
              <a:rPr lang="en-GB" sz="1200" dirty="0">
                <a:latin typeface="Arial" panose="020B0604020202020204" pitchFamily="34" charset="0"/>
                <a:cs typeface="Arial" panose="020B0604020202020204" pitchFamily="34" charset="0"/>
              </a:rPr>
              <a:t>. (2020) </a:t>
            </a:r>
            <a:r>
              <a:rPr lang="en-GB" sz="1200" i="1" dirty="0">
                <a:latin typeface="Arial" panose="020B0604020202020204" pitchFamily="34" charset="0"/>
                <a:cs typeface="Arial" panose="020B0604020202020204" pitchFamily="34" charset="0"/>
              </a:rPr>
              <a:t>Winds of change.</a:t>
            </a:r>
          </a:p>
          <a:p>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https://woc.aises.org/content/top-five-study-skills-a-students</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p:txBody>
      </p:sp>
      <p:sp>
        <p:nvSpPr>
          <p:cNvPr id="9" name="TextBox 8">
            <a:extLst>
              <a:ext uri="{FF2B5EF4-FFF2-40B4-BE49-F238E27FC236}">
                <a16:creationId xmlns:a16="http://schemas.microsoft.com/office/drawing/2014/main" id="{2B87E733-C476-4933-D40F-6194F40826D3}"/>
              </a:ext>
            </a:extLst>
          </p:cNvPr>
          <p:cNvSpPr txBox="1"/>
          <p:nvPr/>
        </p:nvSpPr>
        <p:spPr>
          <a:xfrm>
            <a:off x="938283" y="1645787"/>
            <a:ext cx="916254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Day, Trevor.(2018) </a:t>
            </a:r>
            <a:r>
              <a:rPr lang="en-GB" sz="1100" i="1" dirty="0">
                <a:latin typeface="Arial" panose="020B0604020202020204" pitchFamily="34" charset="0"/>
                <a:cs typeface="Arial" panose="020B0604020202020204" pitchFamily="34" charset="0"/>
              </a:rPr>
              <a:t>Success in Academic Writing</a:t>
            </a:r>
            <a:r>
              <a:rPr lang="en-GB" sz="1100" dirty="0">
                <a:latin typeface="Arial" panose="020B0604020202020204" pitchFamily="34" charset="0"/>
                <a:cs typeface="Arial" panose="020B0604020202020204" pitchFamily="34" charset="0"/>
              </a:rPr>
              <a:t>, second edition. London: Bloomsbury Publishing Plc.</a:t>
            </a:r>
          </a:p>
        </p:txBody>
      </p:sp>
    </p:spTree>
    <p:extLst>
      <p:ext uri="{BB962C8B-B14F-4D97-AF65-F5344CB8AC3E}">
        <p14:creationId xmlns:p14="http://schemas.microsoft.com/office/powerpoint/2010/main" val="116048799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141</TotalTime>
  <Words>654</Words>
  <Application>Microsoft Office PowerPoint</Application>
  <PresentationFormat>Widescreen</PresentationFormat>
  <Paragraphs>37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 Light</vt:lpstr>
      <vt:lpstr>Rockwell</vt:lpstr>
      <vt:lpstr>Wingdings</vt:lpstr>
      <vt:lpstr>Atlas</vt:lpstr>
      <vt:lpstr>Skills To Support Academic Studies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dc:creator>
  <cp:lastModifiedBy>rachel oneill</cp:lastModifiedBy>
  <cp:revision>351</cp:revision>
  <dcterms:created xsi:type="dcterms:W3CDTF">2023-09-10T20:00:05Z</dcterms:created>
  <dcterms:modified xsi:type="dcterms:W3CDTF">2023-09-24T20:52:11Z</dcterms:modified>
</cp:coreProperties>
</file>