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sldIdLst>
    <p:sldId id="256" r:id="rId2"/>
    <p:sldId id="261" r:id="rId3"/>
    <p:sldId id="257" r:id="rId4"/>
    <p:sldId id="258" r:id="rId5"/>
    <p:sldId id="259" r:id="rId6"/>
    <p:sldId id="262" r:id="rId7"/>
    <p:sldId id="260" r:id="rId8"/>
    <p:sldId id="263" r:id="rId9"/>
    <p:sldId id="264"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1667"/>
    <p:restoredTop sz="94650"/>
  </p:normalViewPr>
  <p:slideViewPr>
    <p:cSldViewPr snapToGrid="0">
      <p:cViewPr varScale="1">
        <p:scale>
          <a:sx n="20" d="100"/>
          <a:sy n="20" d="100"/>
        </p:scale>
        <p:origin x="208" y="23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727EB-2D3A-2F48-0A57-AD9AC5FB995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EB88319-2B49-F273-7F80-0A59F7745B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CC69CB7-4E5F-8E44-79B3-3E4097165236}"/>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5" name="Footer Placeholder 4">
            <a:extLst>
              <a:ext uri="{FF2B5EF4-FFF2-40B4-BE49-F238E27FC236}">
                <a16:creationId xmlns:a16="http://schemas.microsoft.com/office/drawing/2014/main" id="{0FBEA087-4D99-BA2A-E745-C62A1358FD4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0C500A2-01CB-AAF0-48C5-A9D9BF1F4865}"/>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2551113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A9739-5708-14C1-0B83-7CC4942DCA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91FEBE0-AE89-0936-645B-B47AF719E56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F2CDBE-3C47-4500-E20C-E4C0C96F1D0D}"/>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5" name="Footer Placeholder 4">
            <a:extLst>
              <a:ext uri="{FF2B5EF4-FFF2-40B4-BE49-F238E27FC236}">
                <a16:creationId xmlns:a16="http://schemas.microsoft.com/office/drawing/2014/main" id="{067397DD-044A-F688-7B5E-27B82F88C9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20BDEFF-7E8B-7C44-2C19-201ABBD8F175}"/>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34171585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D683D-AB49-ED0D-18E9-DF40A1119AA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DAB548-21E4-4D24-6543-758F6C2071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19B2F1E-C0D4-DC71-38AE-B7DACDB144B0}"/>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5" name="Footer Placeholder 4">
            <a:extLst>
              <a:ext uri="{FF2B5EF4-FFF2-40B4-BE49-F238E27FC236}">
                <a16:creationId xmlns:a16="http://schemas.microsoft.com/office/drawing/2014/main" id="{F41DBEB1-F9A3-2C2B-9B2B-0796AFFD53B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6C5A9FB-D131-EB65-18B4-F86CF701EC7B}"/>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427333536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0DAD6-43B6-BDEF-F3D6-5E84576B9FA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82885D-01BD-C21F-FD9C-79E5146AD32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D902FF7-060D-7E20-837B-0EDA617DCFC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4DEB3E7-AA1C-B917-8C50-CA637E0A2BD6}"/>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6" name="Footer Placeholder 5">
            <a:extLst>
              <a:ext uri="{FF2B5EF4-FFF2-40B4-BE49-F238E27FC236}">
                <a16:creationId xmlns:a16="http://schemas.microsoft.com/office/drawing/2014/main" id="{757B8CE8-C3D4-EA71-C253-F295BDE7538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9C799B8-F2AD-BD86-DB7A-29B929CC7044}"/>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12046362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D29CD-6989-D623-D87D-81612FD20D3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D1CEBF8-936F-6F27-711F-4978F2DD10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46F7BBA-3967-0F98-F5E6-D5C73B6F52F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EA8191C-2F63-EBAE-491C-57A5235803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427606-96AC-7DC0-E746-4B55AC9C71A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50DC692-BC10-7837-3BAF-ADC006739E23}"/>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8" name="Footer Placeholder 7">
            <a:extLst>
              <a:ext uri="{FF2B5EF4-FFF2-40B4-BE49-F238E27FC236}">
                <a16:creationId xmlns:a16="http://schemas.microsoft.com/office/drawing/2014/main" id="{8B334DF4-33C4-ADDF-C54A-606B5824073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2C785BB-8C20-99C3-760B-323C62552C87}"/>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58212053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7142D-1ACF-5D77-FD21-822DD19BE44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290E106-2CCF-2D6A-127D-FD50A2FE524C}"/>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4" name="Footer Placeholder 3">
            <a:extLst>
              <a:ext uri="{FF2B5EF4-FFF2-40B4-BE49-F238E27FC236}">
                <a16:creationId xmlns:a16="http://schemas.microsoft.com/office/drawing/2014/main" id="{5F0861C8-6427-282F-922D-05E9A3F2484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AAA9555-D085-B645-510F-4FC3D21A56CE}"/>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36542958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3E5A74-9AD5-A221-002F-11F66901D0C6}"/>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3" name="Footer Placeholder 2">
            <a:extLst>
              <a:ext uri="{FF2B5EF4-FFF2-40B4-BE49-F238E27FC236}">
                <a16:creationId xmlns:a16="http://schemas.microsoft.com/office/drawing/2014/main" id="{1FA48EA7-8EEE-C187-1A95-78DEA696B8E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C755A41C-B3F7-FE59-7210-C69328A27E90}"/>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37188541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2FDCB-FE21-8AE3-83E8-CB9B64FF9B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AC02E4-07DB-47CB-6810-05417A9C4A9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7F36995-B6E0-37F7-FA94-BDB55C5B7E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13D9B87-07C5-C38F-8B24-E135B455BEC2}"/>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6" name="Footer Placeholder 5">
            <a:extLst>
              <a:ext uri="{FF2B5EF4-FFF2-40B4-BE49-F238E27FC236}">
                <a16:creationId xmlns:a16="http://schemas.microsoft.com/office/drawing/2014/main" id="{C944D11F-4EC9-3D01-3327-F30B521859E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3ACFDE6-9F33-A303-1F27-064ABF5C63A3}"/>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280265597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3001A-E774-9DD0-050E-58CE68BF98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A731E98-E23C-6A76-5C82-337CE01DD4C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9D13B38-9D58-B058-A18D-82746D7FE25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69E3C2-3859-AEF9-9441-70D3646037BB}"/>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6" name="Footer Placeholder 5">
            <a:extLst>
              <a:ext uri="{FF2B5EF4-FFF2-40B4-BE49-F238E27FC236}">
                <a16:creationId xmlns:a16="http://schemas.microsoft.com/office/drawing/2014/main" id="{96F1DDCD-C792-AC23-9817-CECEA87E2D3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26D16DD-A9A4-DA19-0238-1E6556D25769}"/>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138460939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D179F-A538-6110-BF9E-6E586A34A0F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57B8E3B-1836-C54F-A2D6-AD14891593A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9200A56-A2F8-077B-767D-27C071BB69CB}"/>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5" name="Footer Placeholder 4">
            <a:extLst>
              <a:ext uri="{FF2B5EF4-FFF2-40B4-BE49-F238E27FC236}">
                <a16:creationId xmlns:a16="http://schemas.microsoft.com/office/drawing/2014/main" id="{9D18A956-8E6E-BA4E-E2CC-CAFB5E5FA34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EBCFC1C-1C60-721A-9F87-76B1F9314D54}"/>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389487012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E5E375-1C47-4C59-2171-9CD7C604107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56D3095-930D-D5D7-7C42-31BE43B9E5A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BBF974-0087-7087-CBBA-26487541562B}"/>
              </a:ext>
            </a:extLst>
          </p:cNvPr>
          <p:cNvSpPr>
            <a:spLocks noGrp="1"/>
          </p:cNvSpPr>
          <p:nvPr>
            <p:ph type="dt" sz="half" idx="10"/>
          </p:nvPr>
        </p:nvSpPr>
        <p:spPr/>
        <p:txBody>
          <a:bodyPr/>
          <a:lstStyle/>
          <a:p>
            <a:fld id="{185E011F-A2FF-F142-AAFB-812FBF9D1771}" type="datetimeFigureOut">
              <a:rPr lang="en-US" smtClean="0"/>
              <a:t>12/14/22</a:t>
            </a:fld>
            <a:endParaRPr lang="en-US" dirty="0"/>
          </a:p>
        </p:txBody>
      </p:sp>
      <p:sp>
        <p:nvSpPr>
          <p:cNvPr id="5" name="Footer Placeholder 4">
            <a:extLst>
              <a:ext uri="{FF2B5EF4-FFF2-40B4-BE49-F238E27FC236}">
                <a16:creationId xmlns:a16="http://schemas.microsoft.com/office/drawing/2014/main" id="{0C799A7E-F9C8-77E3-8EF1-7D7B618A334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5BDB15-8318-821C-B768-E57E303471C1}"/>
              </a:ext>
            </a:extLst>
          </p:cNvPr>
          <p:cNvSpPr>
            <a:spLocks noGrp="1"/>
          </p:cNvSpPr>
          <p:nvPr>
            <p:ph type="sldNum" sz="quarter" idx="12"/>
          </p:nvPr>
        </p:nvSpPr>
        <p:spPr/>
        <p:txBody>
          <a:bodyPr/>
          <a:lstStyle/>
          <a:p>
            <a:fld id="{D14B0712-F7B9-F74E-BA90-B7FD1419DF1A}" type="slidenum">
              <a:rPr lang="en-US" smtClean="0"/>
              <a:t>‹#›</a:t>
            </a:fld>
            <a:endParaRPr lang="en-US" dirty="0"/>
          </a:p>
        </p:txBody>
      </p:sp>
    </p:spTree>
    <p:extLst>
      <p:ext uri="{BB962C8B-B14F-4D97-AF65-F5344CB8AC3E}">
        <p14:creationId xmlns:p14="http://schemas.microsoft.com/office/powerpoint/2010/main" val="18096758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313096-1D0F-653C-D19F-F32DB5F6AE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293045F-BA10-D567-1292-9873516433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8989F6-3CE3-DECE-2BE3-44217663CB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5E011F-A2FF-F142-AAFB-812FBF9D1771}" type="datetimeFigureOut">
              <a:rPr lang="en-US" smtClean="0"/>
              <a:t>12/14/22</a:t>
            </a:fld>
            <a:endParaRPr lang="en-US" dirty="0"/>
          </a:p>
        </p:txBody>
      </p:sp>
      <p:sp>
        <p:nvSpPr>
          <p:cNvPr id="5" name="Footer Placeholder 4">
            <a:extLst>
              <a:ext uri="{FF2B5EF4-FFF2-40B4-BE49-F238E27FC236}">
                <a16:creationId xmlns:a16="http://schemas.microsoft.com/office/drawing/2014/main" id="{122490E5-168F-D4D1-5AA2-EDF9463385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13C39F8-BEA2-0C67-8592-2DDB1F0687A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4B0712-F7B9-F74E-BA90-B7FD1419DF1A}" type="slidenum">
              <a:rPr lang="en-US" smtClean="0"/>
              <a:t>‹#›</a:t>
            </a:fld>
            <a:endParaRPr lang="en-US" dirty="0"/>
          </a:p>
        </p:txBody>
      </p:sp>
    </p:spTree>
    <p:extLst>
      <p:ext uri="{BB962C8B-B14F-4D97-AF65-F5344CB8AC3E}">
        <p14:creationId xmlns:p14="http://schemas.microsoft.com/office/powerpoint/2010/main" val="285714509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hyperlink" Target="https://youtu.be/grAAnSRpNP8"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hyperlink" Target="https://www.tripadvisor.co.uk/Profile/Olddoll1936" TargetMode="External"/><Relationship Id="rId5" Type="http://schemas.openxmlformats.org/officeDocument/2006/relationships/image" Target="../media/image24.jpeg"/><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0">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Oval 12">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04" y="558153"/>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14">
            <a:extLst>
              <a:ext uri="{FF2B5EF4-FFF2-40B4-BE49-F238E27FC236}">
                <a16:creationId xmlns:a16="http://schemas.microsoft.com/office/drawing/2014/main" id="{28169967-F1A4-4EE8-A07F-DD064C05A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8514" y="564503"/>
            <a:ext cx="5290997" cy="5290997"/>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16">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4890" y="456156"/>
            <a:ext cx="5290997" cy="5290997"/>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71F31-40FD-0D67-1537-21D8947232A0}"/>
              </a:ext>
            </a:extLst>
          </p:cNvPr>
          <p:cNvSpPr>
            <a:spLocks noGrp="1"/>
          </p:cNvSpPr>
          <p:nvPr>
            <p:ph type="ctrTitle"/>
          </p:nvPr>
        </p:nvSpPr>
        <p:spPr>
          <a:xfrm>
            <a:off x="1078361" y="1213164"/>
            <a:ext cx="4387927" cy="2854339"/>
          </a:xfrm>
        </p:spPr>
        <p:txBody>
          <a:bodyPr>
            <a:normAutofit/>
          </a:bodyPr>
          <a:lstStyle/>
          <a:p>
            <a:r>
              <a:rPr lang="en-US" sz="5400">
                <a:solidFill>
                  <a:schemeClr val="bg1"/>
                </a:solidFill>
              </a:rPr>
              <a:t>My Secret diner experience </a:t>
            </a:r>
          </a:p>
        </p:txBody>
      </p:sp>
      <p:sp>
        <p:nvSpPr>
          <p:cNvPr id="3" name="Subtitle 2">
            <a:extLst>
              <a:ext uri="{FF2B5EF4-FFF2-40B4-BE49-F238E27FC236}">
                <a16:creationId xmlns:a16="http://schemas.microsoft.com/office/drawing/2014/main" id="{7CB11887-2F8C-4F1A-988E-50B79C4E84B5}"/>
              </a:ext>
            </a:extLst>
          </p:cNvPr>
          <p:cNvSpPr>
            <a:spLocks noGrp="1"/>
          </p:cNvSpPr>
          <p:nvPr>
            <p:ph type="subTitle" idx="1"/>
          </p:nvPr>
        </p:nvSpPr>
        <p:spPr>
          <a:xfrm>
            <a:off x="1358153" y="4253857"/>
            <a:ext cx="3624471" cy="811604"/>
          </a:xfrm>
        </p:spPr>
        <p:txBody>
          <a:bodyPr>
            <a:normAutofit/>
          </a:bodyPr>
          <a:lstStyle/>
          <a:p>
            <a:r>
              <a:rPr lang="en-US" sz="2000">
                <a:solidFill>
                  <a:schemeClr val="bg1"/>
                </a:solidFill>
              </a:rPr>
              <a:t>By Jack Lewis </a:t>
            </a:r>
          </a:p>
        </p:txBody>
      </p:sp>
      <p:pic>
        <p:nvPicPr>
          <p:cNvPr id="4" name="Picture 3">
            <a:extLst>
              <a:ext uri="{FF2B5EF4-FFF2-40B4-BE49-F238E27FC236}">
                <a16:creationId xmlns:a16="http://schemas.microsoft.com/office/drawing/2014/main" id="{02A8F634-493F-896B-E6D5-5B20A327E63B}"/>
              </a:ext>
            </a:extLst>
          </p:cNvPr>
          <p:cNvPicPr>
            <a:picLocks noChangeAspect="1"/>
          </p:cNvPicPr>
          <p:nvPr/>
        </p:nvPicPr>
        <p:blipFill rotWithShape="1">
          <a:blip r:embed="rId2"/>
          <a:srcRect l="321" r="1" b="1"/>
          <a:stretch/>
        </p:blipFill>
        <p:spPr>
          <a:xfrm>
            <a:off x="6503750" y="10"/>
            <a:ext cx="3897767" cy="3131363"/>
          </a:xfrm>
          <a:custGeom>
            <a:avLst/>
            <a:gdLst/>
            <a:ahLst/>
            <a:cxnLst/>
            <a:rect l="l" t="t" r="r" b="b"/>
            <a:pathLst>
              <a:path w="3897767" h="3131373">
                <a:moveTo>
                  <a:pt x="402271" y="0"/>
                </a:moveTo>
                <a:lnTo>
                  <a:pt x="3495496" y="0"/>
                </a:lnTo>
                <a:lnTo>
                  <a:pt x="3564928" y="92850"/>
                </a:lnTo>
                <a:cubicBezTo>
                  <a:pt x="3775065" y="403894"/>
                  <a:pt x="3897767" y="778863"/>
                  <a:pt x="3897767" y="1182490"/>
                </a:cubicBezTo>
                <a:cubicBezTo>
                  <a:pt x="3897767" y="2258828"/>
                  <a:pt x="3025222" y="3131373"/>
                  <a:pt x="1948884" y="3131373"/>
                </a:cubicBezTo>
                <a:cubicBezTo>
                  <a:pt x="872545" y="3131373"/>
                  <a:pt x="0" y="2258828"/>
                  <a:pt x="0" y="1182490"/>
                </a:cubicBezTo>
                <a:cubicBezTo>
                  <a:pt x="0" y="778863"/>
                  <a:pt x="122702" y="403894"/>
                  <a:pt x="332839" y="92850"/>
                </a:cubicBezTo>
                <a:close/>
              </a:path>
            </a:pathLst>
          </a:custGeom>
        </p:spPr>
      </p:pic>
      <p:sp>
        <p:nvSpPr>
          <p:cNvPr id="34" name="Graphic 212">
            <a:extLst>
              <a:ext uri="{FF2B5EF4-FFF2-40B4-BE49-F238E27FC236}">
                <a16:creationId xmlns:a16="http://schemas.microsoft.com/office/drawing/2014/main" id="{279CAF82-0ECF-42BE-8F37-F71941E5D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Graphic 212">
            <a:extLst>
              <a:ext uri="{FF2B5EF4-FFF2-40B4-BE49-F238E27FC236}">
                <a16:creationId xmlns:a16="http://schemas.microsoft.com/office/drawing/2014/main" id="{CD08DEF0-DEFD-4BD6-BCF3-12E1C32E7B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30288" y="827820"/>
            <a:ext cx="875345" cy="8753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pic>
        <p:nvPicPr>
          <p:cNvPr id="6" name="Picture 5">
            <a:extLst>
              <a:ext uri="{FF2B5EF4-FFF2-40B4-BE49-F238E27FC236}">
                <a16:creationId xmlns:a16="http://schemas.microsoft.com/office/drawing/2014/main" id="{6C6C8DEA-45D1-202C-E96E-4CDC142A2701}"/>
              </a:ext>
            </a:extLst>
          </p:cNvPr>
          <p:cNvPicPr>
            <a:picLocks noChangeAspect="1"/>
          </p:cNvPicPr>
          <p:nvPr/>
        </p:nvPicPr>
        <p:blipFill rotWithShape="1">
          <a:blip r:embed="rId3"/>
          <a:srcRect r="-3" b="-3"/>
          <a:stretch/>
        </p:blipFill>
        <p:spPr>
          <a:xfrm>
            <a:off x="6410728" y="3897767"/>
            <a:ext cx="2624707" cy="2624707"/>
          </a:xfrm>
          <a:custGeom>
            <a:avLst/>
            <a:gdLst/>
            <a:ahLst/>
            <a:cxnLst/>
            <a:rect l="l" t="t" r="r" b="b"/>
            <a:pathLst>
              <a:path w="1796104" h="1796104">
                <a:moveTo>
                  <a:pt x="898052" y="0"/>
                </a:moveTo>
                <a:cubicBezTo>
                  <a:pt x="1394032" y="0"/>
                  <a:pt x="1796104" y="402072"/>
                  <a:pt x="1796104" y="898052"/>
                </a:cubicBezTo>
                <a:cubicBezTo>
                  <a:pt x="1796104" y="1394032"/>
                  <a:pt x="1394032" y="1796104"/>
                  <a:pt x="898052" y="1796104"/>
                </a:cubicBezTo>
                <a:cubicBezTo>
                  <a:pt x="402072" y="1796104"/>
                  <a:pt x="0" y="1394032"/>
                  <a:pt x="0" y="898052"/>
                </a:cubicBezTo>
                <a:cubicBezTo>
                  <a:pt x="0" y="402072"/>
                  <a:pt x="402072" y="0"/>
                  <a:pt x="898052" y="0"/>
                </a:cubicBezTo>
                <a:close/>
              </a:path>
            </a:pathLst>
          </a:custGeom>
        </p:spPr>
      </p:pic>
      <p:pic>
        <p:nvPicPr>
          <p:cNvPr id="5" name="Picture 4">
            <a:extLst>
              <a:ext uri="{FF2B5EF4-FFF2-40B4-BE49-F238E27FC236}">
                <a16:creationId xmlns:a16="http://schemas.microsoft.com/office/drawing/2014/main" id="{F29F2DE7-6B6D-38A2-1317-350A98254F80}"/>
              </a:ext>
            </a:extLst>
          </p:cNvPr>
          <p:cNvPicPr>
            <a:picLocks noChangeAspect="1"/>
          </p:cNvPicPr>
          <p:nvPr/>
        </p:nvPicPr>
        <p:blipFill rotWithShape="1">
          <a:blip r:embed="rId4"/>
          <a:srcRect t="10290" b="15658"/>
          <a:stretch/>
        </p:blipFill>
        <p:spPr>
          <a:xfrm>
            <a:off x="9341624" y="2718757"/>
            <a:ext cx="2850376" cy="3070200"/>
          </a:xfrm>
          <a:custGeom>
            <a:avLst/>
            <a:gdLst/>
            <a:ahLst/>
            <a:cxnLst/>
            <a:rect l="l" t="t" r="r" b="b"/>
            <a:pathLst>
              <a:path w="2850376" h="3070200">
                <a:moveTo>
                  <a:pt x="1535100" y="0"/>
                </a:moveTo>
                <a:cubicBezTo>
                  <a:pt x="2064983" y="0"/>
                  <a:pt x="2532161" y="268472"/>
                  <a:pt x="2808029" y="676811"/>
                </a:cubicBezTo>
                <a:lnTo>
                  <a:pt x="2850376" y="746516"/>
                </a:lnTo>
                <a:lnTo>
                  <a:pt x="2850376" y="2323685"/>
                </a:lnTo>
                <a:lnTo>
                  <a:pt x="2808029" y="2393390"/>
                </a:lnTo>
                <a:cubicBezTo>
                  <a:pt x="2532161" y="2801729"/>
                  <a:pt x="2064983" y="3070200"/>
                  <a:pt x="1535100" y="3070200"/>
                </a:cubicBezTo>
                <a:cubicBezTo>
                  <a:pt x="687287" y="3070200"/>
                  <a:pt x="0" y="2382913"/>
                  <a:pt x="0" y="1535100"/>
                </a:cubicBezTo>
                <a:cubicBezTo>
                  <a:pt x="0" y="687287"/>
                  <a:pt x="687287" y="0"/>
                  <a:pt x="1535100" y="0"/>
                </a:cubicBezTo>
                <a:close/>
              </a:path>
            </a:pathLst>
          </a:custGeom>
        </p:spPr>
      </p:pic>
      <p:grpSp>
        <p:nvGrpSpPr>
          <p:cNvPr id="2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46774" y="2347387"/>
            <a:ext cx="1054466" cy="469689"/>
            <a:chOff x="9841624" y="4115729"/>
            <a:chExt cx="602169" cy="268223"/>
          </a:xfrm>
          <a:solidFill>
            <a:schemeClr val="bg1"/>
          </a:solidFill>
        </p:grpSpPr>
        <p:sp>
          <p:nvSpPr>
            <p:cNvPr id="24" name="Freeform: Shape 2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0" name="Oval 29">
            <a:extLst>
              <a:ext uri="{FF2B5EF4-FFF2-40B4-BE49-F238E27FC236}">
                <a16:creationId xmlns:a16="http://schemas.microsoft.com/office/drawing/2014/main" id="{033BC44A-0661-43B4-9C14-FD5963C22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2" name="Oval 31">
            <a:extLst>
              <a:ext uri="{FF2B5EF4-FFF2-40B4-BE49-F238E27FC236}">
                <a16:creationId xmlns:a16="http://schemas.microsoft.com/office/drawing/2014/main" id="{AFD0A328-1739-4303-94E8-A87D5F4D0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49893" y="3354599"/>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8965115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96579F08-5AF6-A011-3F87-A283FEC70D58}"/>
              </a:ext>
            </a:extLst>
          </p:cNvPr>
          <p:cNvSpPr>
            <a:spLocks noGrp="1"/>
          </p:cNvSpPr>
          <p:nvPr>
            <p:ph type="title"/>
          </p:nvPr>
        </p:nvSpPr>
        <p:spPr>
          <a:xfrm>
            <a:off x="6527800" y="448721"/>
            <a:ext cx="4713997" cy="1225650"/>
          </a:xfrm>
        </p:spPr>
        <p:txBody>
          <a:bodyPr anchor="b">
            <a:normAutofit/>
          </a:bodyPr>
          <a:lstStyle/>
          <a:p>
            <a:r>
              <a:rPr lang="en-US" sz="3800">
                <a:solidFill>
                  <a:schemeClr val="bg1"/>
                </a:solidFill>
              </a:rPr>
              <a:t>Informe page </a:t>
            </a:r>
          </a:p>
        </p:txBody>
      </p:sp>
      <p:pic>
        <p:nvPicPr>
          <p:cNvPr id="7" name="Graphic 6" descr="Tick">
            <a:extLst>
              <a:ext uri="{FF2B5EF4-FFF2-40B4-BE49-F238E27FC236}">
                <a16:creationId xmlns:a16="http://schemas.microsoft.com/office/drawing/2014/main" id="{F8A1E880-579C-AC9D-1806-AEDF0B6B4C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46" y="595726"/>
            <a:ext cx="5666547" cy="5666547"/>
          </a:xfrm>
          <a:prstGeom prst="rect">
            <a:avLst/>
          </a:prstGeom>
        </p:spPr>
      </p:pic>
      <p:cxnSp>
        <p:nvCxnSpPr>
          <p:cNvPr id="14" name="Straight Connector 13">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1749756"/>
            <a:ext cx="4718304"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2BE561A-4B47-26D5-8852-31CFED977610}"/>
              </a:ext>
            </a:extLst>
          </p:cNvPr>
          <p:cNvSpPr>
            <a:spLocks noGrp="1"/>
          </p:cNvSpPr>
          <p:nvPr>
            <p:ph idx="1"/>
          </p:nvPr>
        </p:nvSpPr>
        <p:spPr>
          <a:xfrm>
            <a:off x="6527800" y="1909192"/>
            <a:ext cx="4713997" cy="3647710"/>
          </a:xfrm>
        </p:spPr>
        <p:txBody>
          <a:bodyPr>
            <a:normAutofit/>
          </a:bodyPr>
          <a:lstStyle/>
          <a:p>
            <a:r>
              <a:rPr lang="en-US" sz="1400" dirty="0">
                <a:solidFill>
                  <a:schemeClr val="bg1"/>
                </a:solidFill>
              </a:rPr>
              <a:t>1- cover page </a:t>
            </a:r>
          </a:p>
          <a:p>
            <a:r>
              <a:rPr lang="en-US" sz="1400" dirty="0">
                <a:solidFill>
                  <a:schemeClr val="bg1"/>
                </a:solidFill>
              </a:rPr>
              <a:t>2- info page </a:t>
            </a:r>
          </a:p>
          <a:p>
            <a:r>
              <a:rPr lang="en-US" sz="1400" dirty="0">
                <a:solidFill>
                  <a:schemeClr val="bg1"/>
                </a:solidFill>
              </a:rPr>
              <a:t>3 -restaurant of choice</a:t>
            </a:r>
          </a:p>
          <a:p>
            <a:r>
              <a:rPr lang="en-US" sz="1400" dirty="0">
                <a:solidFill>
                  <a:schemeClr val="bg1"/>
                </a:solidFill>
              </a:rPr>
              <a:t>4- Location</a:t>
            </a:r>
          </a:p>
          <a:p>
            <a:r>
              <a:rPr lang="en-US" sz="1400" dirty="0">
                <a:solidFill>
                  <a:schemeClr val="bg1"/>
                </a:solidFill>
              </a:rPr>
              <a:t>5-history of restaurant </a:t>
            </a:r>
          </a:p>
          <a:p>
            <a:r>
              <a:rPr lang="en-US" sz="1400" dirty="0">
                <a:solidFill>
                  <a:schemeClr val="bg1"/>
                </a:solidFill>
              </a:rPr>
              <a:t>6-theme of restaurant </a:t>
            </a:r>
          </a:p>
          <a:p>
            <a:r>
              <a:rPr lang="en-US" sz="1400" dirty="0">
                <a:solidFill>
                  <a:schemeClr val="bg1"/>
                </a:solidFill>
              </a:rPr>
              <a:t>7-menu </a:t>
            </a:r>
          </a:p>
          <a:p>
            <a:r>
              <a:rPr lang="en-US" sz="1400" dirty="0">
                <a:solidFill>
                  <a:schemeClr val="bg1"/>
                </a:solidFill>
              </a:rPr>
              <a:t>8-my feed back </a:t>
            </a:r>
          </a:p>
          <a:p>
            <a:r>
              <a:rPr lang="en-US" sz="1400" dirty="0">
                <a:solidFill>
                  <a:schemeClr val="bg1"/>
                </a:solidFill>
              </a:rPr>
              <a:t>9- others feed back</a:t>
            </a:r>
          </a:p>
          <a:p>
            <a:r>
              <a:rPr lang="en-US" sz="1400" dirty="0">
                <a:solidFill>
                  <a:schemeClr val="bg1"/>
                </a:solidFill>
              </a:rPr>
              <a:t>10-any questions </a:t>
            </a:r>
          </a:p>
        </p:txBody>
      </p:sp>
      <p:cxnSp>
        <p:nvCxnSpPr>
          <p:cNvPr id="16" name="Straight Connector 15">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527800" y="5707672"/>
            <a:ext cx="4713997"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202704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6A7CFBC-9FB3-DE7B-21DD-F3F44955DE5B}"/>
              </a:ext>
            </a:extLst>
          </p:cNvPr>
          <p:cNvPicPr>
            <a:picLocks noChangeAspect="1"/>
          </p:cNvPicPr>
          <p:nvPr/>
        </p:nvPicPr>
        <p:blipFill rotWithShape="1">
          <a:blip r:embed="rId2">
            <a:alphaModFix/>
          </a:blip>
          <a:srcRect t="19807" r="-1" b="8042"/>
          <a:stretch/>
        </p:blipFill>
        <p:spPr>
          <a:xfrm>
            <a:off x="4547937" y="-5"/>
            <a:ext cx="7644062" cy="3681406"/>
          </a:xfrm>
          <a:prstGeom prst="rect">
            <a:avLst/>
          </a:prstGeom>
        </p:spPr>
      </p:pic>
      <p:pic>
        <p:nvPicPr>
          <p:cNvPr id="4" name="Picture 3">
            <a:extLst>
              <a:ext uri="{FF2B5EF4-FFF2-40B4-BE49-F238E27FC236}">
                <a16:creationId xmlns:a16="http://schemas.microsoft.com/office/drawing/2014/main" id="{379F2957-2A56-A948-32DE-EC4DAD736FA3}"/>
              </a:ext>
            </a:extLst>
          </p:cNvPr>
          <p:cNvPicPr>
            <a:picLocks noChangeAspect="1"/>
          </p:cNvPicPr>
          <p:nvPr/>
        </p:nvPicPr>
        <p:blipFill rotWithShape="1">
          <a:blip r:embed="rId3"/>
          <a:srcRect t="11435" r="-1" b="2787"/>
          <a:stretch/>
        </p:blipFill>
        <p:spPr>
          <a:xfrm>
            <a:off x="4547938" y="3681409"/>
            <a:ext cx="7644062" cy="3176595"/>
          </a:xfrm>
          <a:prstGeom prst="rect">
            <a:avLst/>
          </a:prstGeom>
        </p:spPr>
      </p:pic>
      <p:sp>
        <p:nvSpPr>
          <p:cNvPr id="12" name="Rectangle 11">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D358D4-3636-2E32-7FAA-FF68332CF40D}"/>
              </a:ext>
            </a:extLst>
          </p:cNvPr>
          <p:cNvSpPr>
            <a:spLocks noGrp="1"/>
          </p:cNvSpPr>
          <p:nvPr>
            <p:ph type="title"/>
          </p:nvPr>
        </p:nvSpPr>
        <p:spPr>
          <a:xfrm>
            <a:off x="838200" y="1115219"/>
            <a:ext cx="5395912" cy="2387600"/>
          </a:xfrm>
        </p:spPr>
        <p:txBody>
          <a:bodyPr vert="horz" lIns="91440" tIns="45720" rIns="91440" bIns="45720" rtlCol="0" anchor="b">
            <a:normAutofit/>
          </a:bodyPr>
          <a:lstStyle/>
          <a:p>
            <a:r>
              <a:rPr lang="en-US" sz="5000" kern="1200" dirty="0">
                <a:solidFill>
                  <a:schemeClr val="bg1"/>
                </a:solidFill>
                <a:latin typeface="+mj-lt"/>
                <a:ea typeface="+mj-ea"/>
                <a:cs typeface="+mj-cs"/>
              </a:rPr>
              <a:t>Restaurant Croeso – zinco lounge </a:t>
            </a:r>
          </a:p>
        </p:txBody>
      </p:sp>
      <p:cxnSp>
        <p:nvCxnSpPr>
          <p:cNvPr id="14" name="Straight Connector 13">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30052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Map&#10;&#10;Description automatically generated">
            <a:extLst>
              <a:ext uri="{FF2B5EF4-FFF2-40B4-BE49-F238E27FC236}">
                <a16:creationId xmlns:a16="http://schemas.microsoft.com/office/drawing/2014/main" id="{A851588B-B63C-0F36-366F-126C29040C05}"/>
              </a:ext>
            </a:extLst>
          </p:cNvPr>
          <p:cNvPicPr>
            <a:picLocks noChangeAspect="1"/>
          </p:cNvPicPr>
          <p:nvPr/>
        </p:nvPicPr>
        <p:blipFill rotWithShape="1">
          <a:blip r:embed="rId2"/>
          <a:srcRect t="10388" r="-2" b="3911"/>
          <a:stretch/>
        </p:blipFill>
        <p:spPr>
          <a:xfrm>
            <a:off x="6070826" y="3618104"/>
            <a:ext cx="6121173" cy="2742939"/>
          </a:xfrm>
          <a:prstGeom prst="rect">
            <a:avLst/>
          </a:prstGeom>
        </p:spPr>
      </p:pic>
      <p:pic>
        <p:nvPicPr>
          <p:cNvPr id="7" name="Picture 6" descr="Map&#10;&#10;Description automatically generated">
            <a:extLst>
              <a:ext uri="{FF2B5EF4-FFF2-40B4-BE49-F238E27FC236}">
                <a16:creationId xmlns:a16="http://schemas.microsoft.com/office/drawing/2014/main" id="{5AFE078B-CA41-8ACA-D9FC-613B4A35879C}"/>
              </a:ext>
            </a:extLst>
          </p:cNvPr>
          <p:cNvPicPr>
            <a:picLocks noChangeAspect="1"/>
          </p:cNvPicPr>
          <p:nvPr/>
        </p:nvPicPr>
        <p:blipFill rotWithShape="1">
          <a:blip r:embed="rId3"/>
          <a:srcRect l="28566" t="17017" r="1" b="4468"/>
          <a:stretch/>
        </p:blipFill>
        <p:spPr>
          <a:xfrm>
            <a:off x="6070828" y="62577"/>
            <a:ext cx="6173460" cy="3555527"/>
          </a:xfrm>
          <a:prstGeom prst="rect">
            <a:avLst/>
          </a:prstGeom>
        </p:spPr>
      </p:pic>
      <p:sp>
        <p:nvSpPr>
          <p:cNvPr id="2" name="Title 1">
            <a:extLst>
              <a:ext uri="{FF2B5EF4-FFF2-40B4-BE49-F238E27FC236}">
                <a16:creationId xmlns:a16="http://schemas.microsoft.com/office/drawing/2014/main" id="{4907DBA8-9ECC-1562-77A7-90D85C3D60AC}"/>
              </a:ext>
            </a:extLst>
          </p:cNvPr>
          <p:cNvSpPr>
            <a:spLocks noGrp="1"/>
          </p:cNvSpPr>
          <p:nvPr>
            <p:ph type="title"/>
          </p:nvPr>
        </p:nvSpPr>
        <p:spPr>
          <a:xfrm>
            <a:off x="804672" y="365125"/>
            <a:ext cx="5266155" cy="1325563"/>
          </a:xfrm>
        </p:spPr>
        <p:txBody>
          <a:bodyPr>
            <a:normAutofit/>
          </a:bodyPr>
          <a:lstStyle/>
          <a:p>
            <a:r>
              <a:rPr lang="en-US" dirty="0"/>
              <a:t>Location </a:t>
            </a:r>
          </a:p>
        </p:txBody>
      </p:sp>
      <p:sp>
        <p:nvSpPr>
          <p:cNvPr id="11" name="Content Placeholder 10">
            <a:extLst>
              <a:ext uri="{FF2B5EF4-FFF2-40B4-BE49-F238E27FC236}">
                <a16:creationId xmlns:a16="http://schemas.microsoft.com/office/drawing/2014/main" id="{9525B9D1-CCB4-D21D-68DA-42E65E27247C}"/>
              </a:ext>
            </a:extLst>
          </p:cNvPr>
          <p:cNvSpPr>
            <a:spLocks noGrp="1"/>
          </p:cNvSpPr>
          <p:nvPr>
            <p:ph idx="1"/>
          </p:nvPr>
        </p:nvSpPr>
        <p:spPr>
          <a:xfrm>
            <a:off x="804672" y="2022601"/>
            <a:ext cx="3941499" cy="4154361"/>
          </a:xfrm>
        </p:spPr>
        <p:txBody>
          <a:bodyPr>
            <a:normAutofit/>
          </a:bodyPr>
          <a:lstStyle/>
          <a:p>
            <a:r>
              <a:rPr lang="en-US" sz="2000" dirty="0"/>
              <a:t>Zinco lounge is located in Swansea city Centre oyster wharf ,mumbles road SA34DN.</a:t>
            </a:r>
          </a:p>
          <a:p>
            <a:r>
              <a:rPr lang="en-US" sz="2000" dirty="0"/>
              <a:t>Croeso is located in mumbles Swansea 30 princess way SA15HE.</a:t>
            </a:r>
          </a:p>
          <a:p>
            <a:r>
              <a:rPr lang="en-US" sz="2000" dirty="0"/>
              <a:t>The city restaurant is mostly attract guests for shopping and fancy something to eat or drink.</a:t>
            </a:r>
          </a:p>
          <a:p>
            <a:r>
              <a:rPr lang="en-US" sz="2000" dirty="0"/>
              <a:t>The mumbles restaurant is known for its wonderful views looking over the beach .</a:t>
            </a:r>
          </a:p>
        </p:txBody>
      </p:sp>
      <p:sp>
        <p:nvSpPr>
          <p:cNvPr id="15" name="Left Arrow 14">
            <a:extLst>
              <a:ext uri="{FF2B5EF4-FFF2-40B4-BE49-F238E27FC236}">
                <a16:creationId xmlns:a16="http://schemas.microsoft.com/office/drawing/2014/main" id="{AAB983DB-211F-87D4-E5D3-1001F5A327AB}"/>
              </a:ext>
            </a:extLst>
          </p:cNvPr>
          <p:cNvSpPr/>
          <p:nvPr/>
        </p:nvSpPr>
        <p:spPr>
          <a:xfrm rot="19143045">
            <a:off x="9377864" y="1055532"/>
            <a:ext cx="1222995" cy="252827"/>
          </a:xfrm>
          <a:prstGeom prst="leftArrow">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dirty="0"/>
          </a:p>
        </p:txBody>
      </p:sp>
      <p:sp>
        <p:nvSpPr>
          <p:cNvPr id="17" name="Left Arrow 16">
            <a:extLst>
              <a:ext uri="{FF2B5EF4-FFF2-40B4-BE49-F238E27FC236}">
                <a16:creationId xmlns:a16="http://schemas.microsoft.com/office/drawing/2014/main" id="{8E7FB471-0A93-C9C5-4684-53BC805445C0}"/>
              </a:ext>
            </a:extLst>
          </p:cNvPr>
          <p:cNvSpPr/>
          <p:nvPr/>
        </p:nvSpPr>
        <p:spPr>
          <a:xfrm>
            <a:off x="9253036" y="4989573"/>
            <a:ext cx="978408" cy="244235"/>
          </a:xfrm>
          <a:prstGeom prst="leftArrow">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6039311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00F284C9-4AB0-F161-5D5E-ACCE2BA7C8F1}"/>
              </a:ext>
            </a:extLst>
          </p:cNvPr>
          <p:cNvPicPr>
            <a:picLocks noChangeAspect="1"/>
          </p:cNvPicPr>
          <p:nvPr/>
        </p:nvPicPr>
        <p:blipFill rotWithShape="1">
          <a:blip r:embed="rId2"/>
          <a:srcRect t="31250" r="-1" b="14675"/>
          <a:stretch/>
        </p:blipFill>
        <p:spPr>
          <a:xfrm>
            <a:off x="5546558" y="-1"/>
            <a:ext cx="6645441" cy="2391331"/>
          </a:xfrm>
          <a:prstGeom prst="rect">
            <a:avLst/>
          </a:prstGeom>
        </p:spPr>
      </p:pic>
      <p:pic>
        <p:nvPicPr>
          <p:cNvPr id="4" name="Picture 3">
            <a:extLst>
              <a:ext uri="{FF2B5EF4-FFF2-40B4-BE49-F238E27FC236}">
                <a16:creationId xmlns:a16="http://schemas.microsoft.com/office/drawing/2014/main" id="{F62B9627-4E67-3492-7DC7-891A296F844E}"/>
              </a:ext>
            </a:extLst>
          </p:cNvPr>
          <p:cNvPicPr>
            <a:picLocks noChangeAspect="1"/>
          </p:cNvPicPr>
          <p:nvPr/>
        </p:nvPicPr>
        <p:blipFill rotWithShape="1">
          <a:blip r:embed="rId3"/>
          <a:srcRect l="10233" r="6450" b="-1"/>
          <a:stretch/>
        </p:blipFill>
        <p:spPr>
          <a:xfrm>
            <a:off x="5546558" y="2391337"/>
            <a:ext cx="6645441" cy="4466657"/>
          </a:xfrm>
          <a:prstGeom prst="rect">
            <a:avLst/>
          </a:prstGeom>
        </p:spPr>
      </p:pic>
      <p:sp>
        <p:nvSpPr>
          <p:cNvPr id="12" name="Rectangle 11">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F95CC7-51DE-A5B8-803D-E8B0A7DB9521}"/>
              </a:ext>
            </a:extLst>
          </p:cNvPr>
          <p:cNvSpPr>
            <a:spLocks noGrp="1"/>
          </p:cNvSpPr>
          <p:nvPr>
            <p:ph type="title"/>
          </p:nvPr>
        </p:nvSpPr>
        <p:spPr>
          <a:xfrm>
            <a:off x="1187668" y="910431"/>
            <a:ext cx="4641631" cy="1466455"/>
          </a:xfrm>
        </p:spPr>
        <p:txBody>
          <a:bodyPr anchor="b">
            <a:normAutofit/>
          </a:bodyPr>
          <a:lstStyle/>
          <a:p>
            <a:r>
              <a:rPr lang="en-US" sz="3700" dirty="0">
                <a:solidFill>
                  <a:schemeClr val="bg1"/>
                </a:solidFill>
              </a:rPr>
              <a:t>History of the chain restaurant the lounge </a:t>
            </a:r>
          </a:p>
        </p:txBody>
      </p:sp>
      <p:cxnSp>
        <p:nvCxnSpPr>
          <p:cNvPr id="14" name="Straight Connector 13">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BBA8899-1F7D-6A21-B9FB-2E591A505E79}"/>
              </a:ext>
            </a:extLst>
          </p:cNvPr>
          <p:cNvSpPr>
            <a:spLocks noGrp="1"/>
          </p:cNvSpPr>
          <p:nvPr>
            <p:ph idx="1"/>
          </p:nvPr>
        </p:nvSpPr>
        <p:spPr>
          <a:xfrm>
            <a:off x="1187668" y="2492080"/>
            <a:ext cx="4641631" cy="3015849"/>
          </a:xfrm>
        </p:spPr>
        <p:txBody>
          <a:bodyPr>
            <a:normAutofit/>
          </a:bodyPr>
          <a:lstStyle/>
          <a:p>
            <a:r>
              <a:rPr lang="en-US" sz="1700" dirty="0">
                <a:solidFill>
                  <a:schemeClr val="bg1"/>
                </a:solidFill>
              </a:rPr>
              <a:t>As said on the lounge website ‘’L</a:t>
            </a:r>
            <a:r>
              <a:rPr lang="en-GB" sz="1700" i="0" strike="noStrike" dirty="0">
                <a:solidFill>
                  <a:schemeClr val="bg1"/>
                </a:solidFill>
                <a:effectLst/>
                <a:latin typeface="Nunito Sans" pitchFamily="2" charset="77"/>
              </a:rPr>
              <a:t>ounges was founded in 2002 by a trio of longstanding friends, Dave Reid, Alex Reilley and Jake Bishop. Having spent years in the restaurant and bar trade  not to mention just as many propping up the bars in Bristol all of course in the name of research they decided it was time they did their own thing The motivation was simple and very selfish; they wanted somewhere to drink themselves.’’</a:t>
            </a:r>
            <a:r>
              <a:rPr lang="en-GB" sz="1000" i="0" strike="noStrike" dirty="0">
                <a:solidFill>
                  <a:schemeClr val="bg1"/>
                </a:solidFill>
                <a:effectLst/>
                <a:latin typeface="Nunito Sans" pitchFamily="2" charset="77"/>
              </a:rPr>
              <a:t>[the lounge 2022] </a:t>
            </a:r>
            <a:r>
              <a:rPr lang="en-GB" sz="1700" i="0" strike="noStrike" dirty="0">
                <a:solidFill>
                  <a:schemeClr val="bg1"/>
                </a:solidFill>
                <a:effectLst/>
                <a:latin typeface="Nunito Sans" pitchFamily="2" charset="77"/>
                <a:hlinkClick r:id="rId4"/>
              </a:rPr>
              <a:t>https://youtu.be/grAAnSRpNP8</a:t>
            </a:r>
            <a:endParaRPr lang="en-US" sz="1700" dirty="0">
              <a:solidFill>
                <a:schemeClr val="bg1"/>
              </a:solidFill>
            </a:endParaRPr>
          </a:p>
        </p:txBody>
      </p:sp>
    </p:spTree>
    <p:extLst>
      <p:ext uri="{BB962C8B-B14F-4D97-AF65-F5344CB8AC3E}">
        <p14:creationId xmlns:p14="http://schemas.microsoft.com/office/powerpoint/2010/main" val="12341583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269A50E4-B5CC-4FCE-8725-E40B4E14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D0B46-7267-5B72-F40A-FF4F80AB69C3}"/>
              </a:ext>
            </a:extLst>
          </p:cNvPr>
          <p:cNvSpPr>
            <a:spLocks noGrp="1"/>
          </p:cNvSpPr>
          <p:nvPr>
            <p:ph type="title"/>
          </p:nvPr>
        </p:nvSpPr>
        <p:spPr>
          <a:xfrm>
            <a:off x="7337240" y="368625"/>
            <a:ext cx="4114800" cy="1403498"/>
          </a:xfrm>
        </p:spPr>
        <p:txBody>
          <a:bodyPr anchor="b">
            <a:normAutofit/>
          </a:bodyPr>
          <a:lstStyle/>
          <a:p>
            <a:r>
              <a:rPr lang="en-US" sz="3600" dirty="0">
                <a:solidFill>
                  <a:schemeClr val="bg1"/>
                </a:solidFill>
              </a:rPr>
              <a:t>Decor of the croeso lounge and zinco</a:t>
            </a:r>
          </a:p>
        </p:txBody>
      </p:sp>
      <p:pic>
        <p:nvPicPr>
          <p:cNvPr id="7" name="Picture 6">
            <a:extLst>
              <a:ext uri="{FF2B5EF4-FFF2-40B4-BE49-F238E27FC236}">
                <a16:creationId xmlns:a16="http://schemas.microsoft.com/office/drawing/2014/main" id="{839EC684-2704-3BDF-88C2-BE1F64F0A5CB}"/>
              </a:ext>
            </a:extLst>
          </p:cNvPr>
          <p:cNvPicPr>
            <a:picLocks noChangeAspect="1"/>
          </p:cNvPicPr>
          <p:nvPr/>
        </p:nvPicPr>
        <p:blipFill>
          <a:blip r:embed="rId2"/>
          <a:stretch>
            <a:fillRect/>
          </a:stretch>
        </p:blipFill>
        <p:spPr>
          <a:xfrm>
            <a:off x="739960" y="407752"/>
            <a:ext cx="2469668" cy="1643451"/>
          </a:xfrm>
          <a:prstGeom prst="rect">
            <a:avLst/>
          </a:prstGeom>
        </p:spPr>
      </p:pic>
      <p:sp>
        <p:nvSpPr>
          <p:cNvPr id="14" name="Freeform: Shape 13">
            <a:extLst>
              <a:ext uri="{FF2B5EF4-FFF2-40B4-BE49-F238E27FC236}">
                <a16:creationId xmlns:a16="http://schemas.microsoft.com/office/drawing/2014/main" id="{42AE8636-A04B-4C96-AA50-C956D51C0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0807" y="-19877"/>
            <a:ext cx="3483100" cy="2909287"/>
          </a:xfrm>
          <a:custGeom>
            <a:avLst/>
            <a:gdLst>
              <a:gd name="connsiteX0" fmla="*/ 452171 w 3483100"/>
              <a:gd name="connsiteY0" fmla="*/ 0 h 2909287"/>
              <a:gd name="connsiteX1" fmla="*/ 3030929 w 3483100"/>
              <a:gd name="connsiteY1" fmla="*/ 0 h 2909287"/>
              <a:gd name="connsiteX2" fmla="*/ 3085415 w 3483100"/>
              <a:gd name="connsiteY2" fmla="*/ 59949 h 2909287"/>
              <a:gd name="connsiteX3" fmla="*/ 3483100 w 3483100"/>
              <a:gd name="connsiteY3" fmla="*/ 1167737 h 2909287"/>
              <a:gd name="connsiteX4" fmla="*/ 1741550 w 3483100"/>
              <a:gd name="connsiteY4" fmla="*/ 2909287 h 2909287"/>
              <a:gd name="connsiteX5" fmla="*/ 0 w 3483100"/>
              <a:gd name="connsiteY5" fmla="*/ 1167737 h 2909287"/>
              <a:gd name="connsiteX6" fmla="*/ 397685 w 3483100"/>
              <a:gd name="connsiteY6" fmla="*/ 59949 h 290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83100" h="2909287">
                <a:moveTo>
                  <a:pt x="452171" y="0"/>
                </a:moveTo>
                <a:lnTo>
                  <a:pt x="3030929" y="0"/>
                </a:lnTo>
                <a:lnTo>
                  <a:pt x="3085415" y="59949"/>
                </a:lnTo>
                <a:cubicBezTo>
                  <a:pt x="3333857" y="360992"/>
                  <a:pt x="3483100" y="746936"/>
                  <a:pt x="3483100" y="1167737"/>
                </a:cubicBezTo>
                <a:cubicBezTo>
                  <a:pt x="3483100" y="2129569"/>
                  <a:pt x="2703382" y="2909287"/>
                  <a:pt x="1741550" y="2909287"/>
                </a:cubicBezTo>
                <a:cubicBezTo>
                  <a:pt x="779718" y="2909287"/>
                  <a:pt x="0" y="2129569"/>
                  <a:pt x="0" y="1167737"/>
                </a:cubicBezTo>
                <a:cubicBezTo>
                  <a:pt x="0" y="746936"/>
                  <a:pt x="149243" y="360992"/>
                  <a:pt x="397685" y="59949"/>
                </a:cubicBez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827E0FA0-E4EB-1C82-33AE-75E52BD45098}"/>
              </a:ext>
            </a:extLst>
          </p:cNvPr>
          <p:cNvPicPr>
            <a:picLocks noChangeAspect="1"/>
          </p:cNvPicPr>
          <p:nvPr/>
        </p:nvPicPr>
        <p:blipFill>
          <a:blip r:embed="rId3"/>
          <a:stretch>
            <a:fillRect/>
          </a:stretch>
        </p:blipFill>
        <p:spPr>
          <a:xfrm>
            <a:off x="4501140" y="716967"/>
            <a:ext cx="1915161" cy="1274452"/>
          </a:xfrm>
          <a:prstGeom prst="rect">
            <a:avLst/>
          </a:prstGeom>
        </p:spPr>
      </p:pic>
      <p:sp>
        <p:nvSpPr>
          <p:cNvPr id="16" name="Oval 15">
            <a:extLst>
              <a:ext uri="{FF2B5EF4-FFF2-40B4-BE49-F238E27FC236}">
                <a16:creationId xmlns:a16="http://schemas.microsoft.com/office/drawing/2014/main" id="{A408E1F6-B9B6-4459-AFC2-F77F3EA60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04603" y="72657"/>
            <a:ext cx="2523489" cy="2523489"/>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588AB9E2-7D37-4889-BA65-F40073B8B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5778" y="235607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0" name="Oval 19">
            <a:extLst>
              <a:ext uri="{FF2B5EF4-FFF2-40B4-BE49-F238E27FC236}">
                <a16:creationId xmlns:a16="http://schemas.microsoft.com/office/drawing/2014/main" id="{0F47C222-B2CD-48DF-921A-F1E49A7C8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15778" y="2356070"/>
            <a:ext cx="419129" cy="419129"/>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a:extLst>
              <a:ext uri="{FF2B5EF4-FFF2-40B4-BE49-F238E27FC236}">
                <a16:creationId xmlns:a16="http://schemas.microsoft.com/office/drawing/2014/main" id="{28EF6B23-ECC4-A44E-EC02-8FBFC27906F5}"/>
              </a:ext>
            </a:extLst>
          </p:cNvPr>
          <p:cNvPicPr>
            <a:picLocks noChangeAspect="1"/>
          </p:cNvPicPr>
          <p:nvPr/>
        </p:nvPicPr>
        <p:blipFill>
          <a:blip r:embed="rId4"/>
          <a:stretch>
            <a:fillRect/>
          </a:stretch>
        </p:blipFill>
        <p:spPr>
          <a:xfrm>
            <a:off x="140847" y="4225731"/>
            <a:ext cx="2589913" cy="1723469"/>
          </a:xfrm>
          <a:prstGeom prst="rect">
            <a:avLst/>
          </a:prstGeom>
        </p:spPr>
      </p:pic>
      <p:pic>
        <p:nvPicPr>
          <p:cNvPr id="5" name="Picture 4">
            <a:extLst>
              <a:ext uri="{FF2B5EF4-FFF2-40B4-BE49-F238E27FC236}">
                <a16:creationId xmlns:a16="http://schemas.microsoft.com/office/drawing/2014/main" id="{389AB467-53E2-F3BE-6EB6-82843DFD2AF5}"/>
              </a:ext>
            </a:extLst>
          </p:cNvPr>
          <p:cNvPicPr>
            <a:picLocks noChangeAspect="1"/>
          </p:cNvPicPr>
          <p:nvPr/>
        </p:nvPicPr>
        <p:blipFill>
          <a:blip r:embed="rId5"/>
          <a:stretch>
            <a:fillRect/>
          </a:stretch>
        </p:blipFill>
        <p:spPr>
          <a:xfrm>
            <a:off x="4072541" y="3871224"/>
            <a:ext cx="2325720" cy="1547660"/>
          </a:xfrm>
          <a:prstGeom prst="rect">
            <a:avLst/>
          </a:prstGeom>
        </p:spPr>
      </p:pic>
      <p:sp>
        <p:nvSpPr>
          <p:cNvPr id="3" name="Content Placeholder 2">
            <a:extLst>
              <a:ext uri="{FF2B5EF4-FFF2-40B4-BE49-F238E27FC236}">
                <a16:creationId xmlns:a16="http://schemas.microsoft.com/office/drawing/2014/main" id="{9BC87336-1F0F-7F57-51C1-2DA8F3414E61}"/>
              </a:ext>
            </a:extLst>
          </p:cNvPr>
          <p:cNvSpPr>
            <a:spLocks noGrp="1"/>
          </p:cNvSpPr>
          <p:nvPr>
            <p:ph idx="1"/>
          </p:nvPr>
        </p:nvSpPr>
        <p:spPr>
          <a:xfrm>
            <a:off x="7337240" y="1958550"/>
            <a:ext cx="4114800" cy="4256886"/>
          </a:xfrm>
        </p:spPr>
        <p:txBody>
          <a:bodyPr anchor="t">
            <a:normAutofit/>
          </a:bodyPr>
          <a:lstStyle/>
          <a:p>
            <a:r>
              <a:rPr lang="en-US" dirty="0">
                <a:solidFill>
                  <a:schemeClr val="bg1"/>
                </a:solidFill>
              </a:rPr>
              <a:t>The décor of the croeso lounge is quirky with amazing view looking over the sea its also a very chilled vibe .</a:t>
            </a:r>
          </a:p>
          <a:p>
            <a:r>
              <a:rPr lang="en-US" dirty="0">
                <a:solidFill>
                  <a:schemeClr val="bg1"/>
                </a:solidFill>
              </a:rPr>
              <a:t>The zinco lounge is also very similar as the crorso restaurant but is a different vibe as its in the City.</a:t>
            </a:r>
          </a:p>
        </p:txBody>
      </p:sp>
      <p:sp>
        <p:nvSpPr>
          <p:cNvPr id="22" name="Freeform: Shape 21">
            <a:extLst>
              <a:ext uri="{FF2B5EF4-FFF2-40B4-BE49-F238E27FC236}">
                <a16:creationId xmlns:a16="http://schemas.microsoft.com/office/drawing/2014/main" id="{0F17DC65-D057-4CEA-8B52-BF72D5D90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252" y="3147297"/>
            <a:ext cx="3212182" cy="3665314"/>
          </a:xfrm>
          <a:custGeom>
            <a:avLst/>
            <a:gdLst>
              <a:gd name="connsiteX0" fmla="*/ 1379525 w 3212182"/>
              <a:gd name="connsiteY0" fmla="*/ 0 h 3665314"/>
              <a:gd name="connsiteX1" fmla="*/ 3212182 w 3212182"/>
              <a:gd name="connsiteY1" fmla="*/ 1832657 h 3665314"/>
              <a:gd name="connsiteX2" fmla="*/ 1379525 w 3212182"/>
              <a:gd name="connsiteY2" fmla="*/ 3665314 h 3665314"/>
              <a:gd name="connsiteX3" fmla="*/ 83641 w 3212182"/>
              <a:gd name="connsiteY3" fmla="*/ 3128542 h 3665314"/>
              <a:gd name="connsiteX4" fmla="*/ 0 w 3212182"/>
              <a:gd name="connsiteY4" fmla="*/ 3036514 h 3665314"/>
              <a:gd name="connsiteX5" fmla="*/ 0 w 3212182"/>
              <a:gd name="connsiteY5" fmla="*/ 628801 h 3665314"/>
              <a:gd name="connsiteX6" fmla="*/ 83641 w 3212182"/>
              <a:gd name="connsiteY6" fmla="*/ 536773 h 3665314"/>
              <a:gd name="connsiteX7" fmla="*/ 1379525 w 3212182"/>
              <a:gd name="connsiteY7" fmla="*/ 0 h 3665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2182" h="3665314">
                <a:moveTo>
                  <a:pt x="1379525" y="0"/>
                </a:moveTo>
                <a:cubicBezTo>
                  <a:pt x="2391674" y="0"/>
                  <a:pt x="3212182" y="820508"/>
                  <a:pt x="3212182" y="1832657"/>
                </a:cubicBezTo>
                <a:cubicBezTo>
                  <a:pt x="3212182" y="2844806"/>
                  <a:pt x="2391674" y="3665314"/>
                  <a:pt x="1379525" y="3665314"/>
                </a:cubicBezTo>
                <a:cubicBezTo>
                  <a:pt x="873451" y="3665314"/>
                  <a:pt x="415286" y="3460187"/>
                  <a:pt x="83641" y="3128542"/>
                </a:cubicBezTo>
                <a:lnTo>
                  <a:pt x="0" y="3036514"/>
                </a:lnTo>
                <a:lnTo>
                  <a:pt x="0" y="628801"/>
                </a:lnTo>
                <a:lnTo>
                  <a:pt x="83641" y="536773"/>
                </a:lnTo>
                <a:cubicBezTo>
                  <a:pt x="415286" y="205127"/>
                  <a:pt x="873451" y="0"/>
                  <a:pt x="1379525" y="0"/>
                </a:cubicBezTo>
                <a:close/>
              </a:path>
            </a:pathLst>
          </a:cu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35249834-544E-477E-84FD-888B8DB74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4563" y="3004216"/>
            <a:ext cx="3281677" cy="32816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70224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B644C-A08C-5C77-06D2-45C23626336A}"/>
              </a:ext>
            </a:extLst>
          </p:cNvPr>
          <p:cNvSpPr>
            <a:spLocks noGrp="1"/>
          </p:cNvSpPr>
          <p:nvPr>
            <p:ph type="title"/>
          </p:nvPr>
        </p:nvSpPr>
        <p:spPr>
          <a:xfrm>
            <a:off x="838200" y="1641752"/>
            <a:ext cx="4391024" cy="1323439"/>
          </a:xfrm>
        </p:spPr>
        <p:txBody>
          <a:bodyPr anchor="t">
            <a:normAutofit/>
          </a:bodyPr>
          <a:lstStyle/>
          <a:p>
            <a:r>
              <a:rPr lang="en-US" sz="4000">
                <a:solidFill>
                  <a:schemeClr val="bg1"/>
                </a:solidFill>
              </a:rPr>
              <a:t>The lounge manu and cost </a:t>
            </a:r>
          </a:p>
        </p:txBody>
      </p:sp>
      <p:sp>
        <p:nvSpPr>
          <p:cNvPr id="3" name="Content Placeholder 2">
            <a:extLst>
              <a:ext uri="{FF2B5EF4-FFF2-40B4-BE49-F238E27FC236}">
                <a16:creationId xmlns:a16="http://schemas.microsoft.com/office/drawing/2014/main" id="{08EF6240-DAD2-AD7F-DD49-9FE3B9F2A21B}"/>
              </a:ext>
            </a:extLst>
          </p:cNvPr>
          <p:cNvSpPr>
            <a:spLocks noGrp="1"/>
          </p:cNvSpPr>
          <p:nvPr>
            <p:ph idx="1"/>
          </p:nvPr>
        </p:nvSpPr>
        <p:spPr>
          <a:xfrm>
            <a:off x="838200" y="3146400"/>
            <a:ext cx="4391024" cy="2454300"/>
          </a:xfrm>
        </p:spPr>
        <p:txBody>
          <a:bodyPr>
            <a:normAutofit/>
          </a:bodyPr>
          <a:lstStyle/>
          <a:p>
            <a:r>
              <a:rPr lang="en-US" sz="1700" dirty="0">
                <a:solidFill>
                  <a:schemeClr val="bg1">
                    <a:alpha val="80000"/>
                  </a:schemeClr>
                </a:solidFill>
              </a:rPr>
              <a:t>The lounge menu covers all dietary needs </a:t>
            </a:r>
          </a:p>
          <a:p>
            <a:r>
              <a:rPr lang="en-US" sz="1700" dirty="0">
                <a:solidFill>
                  <a:schemeClr val="bg1">
                    <a:alpha val="80000"/>
                  </a:schemeClr>
                </a:solidFill>
              </a:rPr>
              <a:t>There are option for children and elderly</a:t>
            </a:r>
          </a:p>
          <a:p>
            <a:r>
              <a:rPr lang="en-US" sz="1700" dirty="0">
                <a:solidFill>
                  <a:schemeClr val="bg1">
                    <a:alpha val="80000"/>
                  </a:schemeClr>
                </a:solidFill>
              </a:rPr>
              <a:t>Its also  caters for vegetarians and vegans</a:t>
            </a:r>
          </a:p>
          <a:p>
            <a:r>
              <a:rPr lang="en-US" sz="1700" dirty="0">
                <a:solidFill>
                  <a:schemeClr val="bg1">
                    <a:alpha val="80000"/>
                  </a:schemeClr>
                </a:solidFill>
              </a:rPr>
              <a:t>You have price between £1.05 to £13.95.</a:t>
            </a:r>
          </a:p>
          <a:p>
            <a:r>
              <a:rPr lang="en-US" sz="1700" dirty="0">
                <a:solidFill>
                  <a:schemeClr val="bg1">
                    <a:alpha val="80000"/>
                  </a:schemeClr>
                </a:solidFill>
              </a:rPr>
              <a:t>Menu is the same in both establishment . </a:t>
            </a:r>
          </a:p>
        </p:txBody>
      </p:sp>
      <p:grpSp>
        <p:nvGrpSpPr>
          <p:cNvPr id="14" name="Group 13">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15" name="Group 14">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19" name="Freeform: Shape 18">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6" name="Group 15">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7" name="Freeform: Shape 16">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7" name="Picture 6" descr="Text&#10;&#10;Description automatically generated with low confidence">
            <a:extLst>
              <a:ext uri="{FF2B5EF4-FFF2-40B4-BE49-F238E27FC236}">
                <a16:creationId xmlns:a16="http://schemas.microsoft.com/office/drawing/2014/main" id="{10CD122F-C96A-8491-DE3C-B167AF32C4FE}"/>
              </a:ext>
            </a:extLst>
          </p:cNvPr>
          <p:cNvPicPr>
            <a:picLocks noChangeAspect="1"/>
          </p:cNvPicPr>
          <p:nvPr/>
        </p:nvPicPr>
        <p:blipFill rotWithShape="1">
          <a:blip r:embed="rId3"/>
          <a:srcRect l="7282" r="8264"/>
          <a:stretch/>
        </p:blipFill>
        <p:spPr>
          <a:xfrm>
            <a:off x="6656793" y="1350833"/>
            <a:ext cx="4139389" cy="3063347"/>
          </a:xfrm>
          <a:prstGeom prst="rect">
            <a:avLst/>
          </a:prstGeom>
        </p:spPr>
      </p:pic>
    </p:spTree>
    <p:extLst>
      <p:ext uri="{BB962C8B-B14F-4D97-AF65-F5344CB8AC3E}">
        <p14:creationId xmlns:p14="http://schemas.microsoft.com/office/powerpoint/2010/main" val="17148067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20FDFD2-19AF-4124-A49A-BAC0929B1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F6D620-B419-0C64-4F91-61F65843A4FC}"/>
              </a:ext>
            </a:extLst>
          </p:cNvPr>
          <p:cNvSpPr>
            <a:spLocks noGrp="1"/>
          </p:cNvSpPr>
          <p:nvPr>
            <p:ph type="title"/>
          </p:nvPr>
        </p:nvSpPr>
        <p:spPr>
          <a:xfrm>
            <a:off x="6981825" y="1641752"/>
            <a:ext cx="4391024" cy="1323439"/>
          </a:xfrm>
        </p:spPr>
        <p:txBody>
          <a:bodyPr anchor="t">
            <a:normAutofit/>
          </a:bodyPr>
          <a:lstStyle/>
          <a:p>
            <a:r>
              <a:rPr lang="en-US" sz="4000" dirty="0">
                <a:solidFill>
                  <a:schemeClr val="bg1"/>
                </a:solidFill>
              </a:rPr>
              <a:t>My experiencing , feedback </a:t>
            </a:r>
          </a:p>
        </p:txBody>
      </p:sp>
      <p:pic>
        <p:nvPicPr>
          <p:cNvPr id="5" name="Picture 4" descr="A plate of food&#10;&#10;Description automatically generated with medium confidence">
            <a:extLst>
              <a:ext uri="{FF2B5EF4-FFF2-40B4-BE49-F238E27FC236}">
                <a16:creationId xmlns:a16="http://schemas.microsoft.com/office/drawing/2014/main" id="{2ADA7BEA-3939-F73D-C159-B0EBC5B4AE0D}"/>
              </a:ext>
            </a:extLst>
          </p:cNvPr>
          <p:cNvPicPr>
            <a:picLocks noChangeAspect="1"/>
          </p:cNvPicPr>
          <p:nvPr/>
        </p:nvPicPr>
        <p:blipFill rotWithShape="1">
          <a:blip r:embed="rId2"/>
          <a:srcRect t="958"/>
          <a:stretch/>
        </p:blipFill>
        <p:spPr>
          <a:xfrm>
            <a:off x="20" y="10"/>
            <a:ext cx="5983982" cy="3333738"/>
          </a:xfrm>
          <a:custGeom>
            <a:avLst/>
            <a:gdLst/>
            <a:ahLst/>
            <a:cxnLst/>
            <a:rect l="l" t="t" r="r" b="b"/>
            <a:pathLst>
              <a:path w="5984002" h="3333748">
                <a:moveTo>
                  <a:pt x="0" y="0"/>
                </a:moveTo>
                <a:lnTo>
                  <a:pt x="5984002" y="0"/>
                </a:lnTo>
                <a:lnTo>
                  <a:pt x="5984002" y="3207466"/>
                </a:lnTo>
                <a:lnTo>
                  <a:pt x="5974632" y="3224222"/>
                </a:lnTo>
                <a:cubicBezTo>
                  <a:pt x="5971874" y="3232240"/>
                  <a:pt x="5969769" y="3240871"/>
                  <a:pt x="5966960" y="3248619"/>
                </a:cubicBezTo>
                <a:cubicBezTo>
                  <a:pt x="5960339" y="3266468"/>
                  <a:pt x="5963751" y="3279610"/>
                  <a:pt x="5983007" y="3289222"/>
                </a:cubicBezTo>
                <a:lnTo>
                  <a:pt x="5984002" y="3290152"/>
                </a:lnTo>
                <a:lnTo>
                  <a:pt x="5984002" y="3333748"/>
                </a:lnTo>
                <a:lnTo>
                  <a:pt x="0" y="3333748"/>
                </a:lnTo>
                <a:close/>
              </a:path>
            </a:pathLst>
          </a:custGeom>
        </p:spPr>
      </p:pic>
      <p:pic>
        <p:nvPicPr>
          <p:cNvPr id="7" name="Picture 6" descr="A cup of coffee on a saucer&#10;&#10;Description automatically generated with medium confidence">
            <a:extLst>
              <a:ext uri="{FF2B5EF4-FFF2-40B4-BE49-F238E27FC236}">
                <a16:creationId xmlns:a16="http://schemas.microsoft.com/office/drawing/2014/main" id="{3E4B3A21-D9C3-7B3D-FBC4-A9349CC14714}"/>
              </a:ext>
            </a:extLst>
          </p:cNvPr>
          <p:cNvPicPr>
            <a:picLocks noChangeAspect="1"/>
          </p:cNvPicPr>
          <p:nvPr/>
        </p:nvPicPr>
        <p:blipFill rotWithShape="1">
          <a:blip r:embed="rId3"/>
          <a:srcRect t="3734" r="-4" b="11585"/>
          <a:stretch/>
        </p:blipFill>
        <p:spPr>
          <a:xfrm>
            <a:off x="20" y="3524255"/>
            <a:ext cx="2952729" cy="3333749"/>
          </a:xfrm>
          <a:custGeom>
            <a:avLst/>
            <a:gdLst/>
            <a:ahLst/>
            <a:cxnLst/>
            <a:rect l="l" t="t" r="r" b="b"/>
            <a:pathLst>
              <a:path w="2952749" h="3333749">
                <a:moveTo>
                  <a:pt x="0" y="0"/>
                </a:moveTo>
                <a:lnTo>
                  <a:pt x="2952749" y="0"/>
                </a:lnTo>
                <a:lnTo>
                  <a:pt x="2952749" y="3333749"/>
                </a:lnTo>
                <a:lnTo>
                  <a:pt x="0" y="3333749"/>
                </a:lnTo>
                <a:close/>
              </a:path>
            </a:pathLst>
          </a:custGeom>
        </p:spPr>
      </p:pic>
      <p:pic>
        <p:nvPicPr>
          <p:cNvPr id="9" name="Picture 8" descr="A picture containing food, plate, dish, breakfast&#10;&#10;Description automatically generated">
            <a:extLst>
              <a:ext uri="{FF2B5EF4-FFF2-40B4-BE49-F238E27FC236}">
                <a16:creationId xmlns:a16="http://schemas.microsoft.com/office/drawing/2014/main" id="{26E01A57-7A30-8585-B99D-24E4FAE6793F}"/>
              </a:ext>
            </a:extLst>
          </p:cNvPr>
          <p:cNvPicPr>
            <a:picLocks noChangeAspect="1"/>
          </p:cNvPicPr>
          <p:nvPr/>
        </p:nvPicPr>
        <p:blipFill rotWithShape="1">
          <a:blip r:embed="rId4"/>
          <a:srcRect t="1730" r="2" b="4298"/>
          <a:stretch/>
        </p:blipFill>
        <p:spPr>
          <a:xfrm>
            <a:off x="3143249" y="3524256"/>
            <a:ext cx="2660651" cy="3333744"/>
          </a:xfrm>
          <a:custGeom>
            <a:avLst/>
            <a:gdLst/>
            <a:ahLst/>
            <a:cxnLst/>
            <a:rect l="l" t="t" r="r" b="b"/>
            <a:pathLst>
              <a:path w="2660651" h="3333744">
                <a:moveTo>
                  <a:pt x="0" y="0"/>
                </a:moveTo>
                <a:lnTo>
                  <a:pt x="2660651" y="0"/>
                </a:lnTo>
                <a:lnTo>
                  <a:pt x="2660651" y="3333744"/>
                </a:lnTo>
                <a:lnTo>
                  <a:pt x="0" y="3333744"/>
                </a:lnTo>
                <a:close/>
              </a:path>
            </a:pathLst>
          </a:custGeom>
        </p:spPr>
      </p:pic>
      <p:grpSp>
        <p:nvGrpSpPr>
          <p:cNvPr id="16" name="Group 15">
            <a:extLst>
              <a:ext uri="{FF2B5EF4-FFF2-40B4-BE49-F238E27FC236}">
                <a16:creationId xmlns:a16="http://schemas.microsoft.com/office/drawing/2014/main" id="{7F6F6FC6-9A5F-4E14-8105-15D94914A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95370" y="544"/>
            <a:ext cx="874716" cy="6857455"/>
            <a:chOff x="5395370" y="544"/>
            <a:chExt cx="874716" cy="6857455"/>
          </a:xfrm>
        </p:grpSpPr>
        <p:sp>
          <p:nvSpPr>
            <p:cNvPr id="17" name="Freeform: Shape 16">
              <a:extLst>
                <a:ext uri="{FF2B5EF4-FFF2-40B4-BE49-F238E27FC236}">
                  <a16:creationId xmlns:a16="http://schemas.microsoft.com/office/drawing/2014/main" id="{2DCFA6DA-C89C-4BD9-A659-4E35D789BF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a:outerShdw blurRad="381000" dist="152400" algn="l"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868AC5BD-C02C-4D96-813D-3C9ABB388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2404000" y="2991914"/>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5">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64B26BD1-CC13-8CEF-F35E-9ACBCF01C965}"/>
              </a:ext>
            </a:extLst>
          </p:cNvPr>
          <p:cNvSpPr>
            <a:spLocks noGrp="1"/>
          </p:cNvSpPr>
          <p:nvPr>
            <p:ph idx="1"/>
          </p:nvPr>
        </p:nvSpPr>
        <p:spPr>
          <a:xfrm>
            <a:off x="6981826" y="3146400"/>
            <a:ext cx="4391024" cy="2682000"/>
          </a:xfrm>
        </p:spPr>
        <p:txBody>
          <a:bodyPr>
            <a:normAutofit/>
          </a:bodyPr>
          <a:lstStyle/>
          <a:p>
            <a:r>
              <a:rPr lang="en-US" sz="1700" dirty="0">
                <a:solidFill>
                  <a:schemeClr val="bg1">
                    <a:alpha val="80000"/>
                  </a:schemeClr>
                </a:solidFill>
              </a:rPr>
              <a:t>When I arrived at the croeso welcome by the staff member and took a seat I look at the menu ,was ready to order a lovey waitress called Mia was very helpful and ask if I had any dietary needs that  she needed to know about I also had the lounge breakfast that cost £9.50 </a:t>
            </a:r>
          </a:p>
          <a:p>
            <a:r>
              <a:rPr lang="en-US" sz="1700" dirty="0">
                <a:solidFill>
                  <a:schemeClr val="bg1">
                    <a:alpha val="80000"/>
                  </a:schemeClr>
                </a:solidFill>
              </a:rPr>
              <a:t>The </a:t>
            </a:r>
            <a:r>
              <a:rPr lang="en-US" sz="1700" dirty="0" err="1">
                <a:solidFill>
                  <a:schemeClr val="bg1">
                    <a:alpha val="80000"/>
                  </a:schemeClr>
                </a:solidFill>
              </a:rPr>
              <a:t>zinco</a:t>
            </a:r>
            <a:r>
              <a:rPr lang="en-US" sz="1700" dirty="0">
                <a:solidFill>
                  <a:schemeClr val="bg1">
                    <a:alpha val="80000"/>
                  </a:schemeClr>
                </a:solidFill>
              </a:rPr>
              <a:t> lonuge again amazing service by ann I also had the lounge breakfast that cost £9.50 .</a:t>
            </a:r>
          </a:p>
        </p:txBody>
      </p:sp>
    </p:spTree>
    <p:extLst>
      <p:ext uri="{BB962C8B-B14F-4D97-AF65-F5344CB8AC3E}">
        <p14:creationId xmlns:p14="http://schemas.microsoft.com/office/powerpoint/2010/main" val="153961562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3011211"/>
            <a:ext cx="3474943" cy="3474943"/>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E222FF5-6D8C-8391-8ADB-DEACF8FCA4CA}"/>
              </a:ext>
            </a:extLst>
          </p:cNvPr>
          <p:cNvSpPr>
            <a:spLocks noGrp="1"/>
          </p:cNvSpPr>
          <p:nvPr>
            <p:ph type="title"/>
          </p:nvPr>
        </p:nvSpPr>
        <p:spPr>
          <a:xfrm>
            <a:off x="803027" y="3579484"/>
            <a:ext cx="3267256" cy="2474102"/>
          </a:xfrm>
        </p:spPr>
        <p:txBody>
          <a:bodyPr>
            <a:normAutofit/>
          </a:bodyPr>
          <a:lstStyle/>
          <a:p>
            <a:pPr algn="ctr"/>
            <a:r>
              <a:rPr lang="en-US" sz="3600" dirty="0">
                <a:solidFill>
                  <a:schemeClr val="bg1"/>
                </a:solidFill>
              </a:rPr>
              <a:t>Others feedback on the lounges </a:t>
            </a:r>
          </a:p>
        </p:txBody>
      </p:sp>
      <p:pic>
        <p:nvPicPr>
          <p:cNvPr id="5" name="Picture 4" descr="A plate of food&#10;&#10;Description automatically generated with medium confidence">
            <a:extLst>
              <a:ext uri="{FF2B5EF4-FFF2-40B4-BE49-F238E27FC236}">
                <a16:creationId xmlns:a16="http://schemas.microsoft.com/office/drawing/2014/main" id="{BCFEB343-B590-A1C1-A8BF-EAC4D51D5EBE}"/>
              </a:ext>
            </a:extLst>
          </p:cNvPr>
          <p:cNvPicPr>
            <a:picLocks noChangeAspect="1"/>
          </p:cNvPicPr>
          <p:nvPr/>
        </p:nvPicPr>
        <p:blipFill rotWithShape="1">
          <a:blip r:embed="rId2"/>
          <a:srcRect t="19275" r="-1" b="5821"/>
          <a:stretch/>
        </p:blipFill>
        <p:spPr>
          <a:xfrm>
            <a:off x="222667" y="735775"/>
            <a:ext cx="2040115" cy="2040115"/>
          </a:xfrm>
          <a:custGeom>
            <a:avLst/>
            <a:gdLst/>
            <a:ahLst/>
            <a:cxnLst/>
            <a:rect l="l" t="t" r="r" b="b"/>
            <a:pathLst>
              <a:path w="2255084" h="2255084">
                <a:moveTo>
                  <a:pt x="1127542" y="0"/>
                </a:moveTo>
                <a:cubicBezTo>
                  <a:pt x="1750266" y="0"/>
                  <a:pt x="2255084" y="504818"/>
                  <a:pt x="2255084" y="1127542"/>
                </a:cubicBezTo>
                <a:cubicBezTo>
                  <a:pt x="2255084" y="1750266"/>
                  <a:pt x="1750266" y="2255084"/>
                  <a:pt x="1127542" y="2255084"/>
                </a:cubicBezTo>
                <a:cubicBezTo>
                  <a:pt x="504818" y="2255084"/>
                  <a:pt x="0" y="1750266"/>
                  <a:pt x="0" y="1127542"/>
                </a:cubicBezTo>
                <a:cubicBezTo>
                  <a:pt x="0" y="504818"/>
                  <a:pt x="504818" y="0"/>
                  <a:pt x="1127542" y="0"/>
                </a:cubicBezTo>
                <a:close/>
              </a:path>
            </a:pathLst>
          </a:custGeom>
        </p:spPr>
      </p:pic>
      <p:pic>
        <p:nvPicPr>
          <p:cNvPr id="6" name="Picture 5">
            <a:extLst>
              <a:ext uri="{FF2B5EF4-FFF2-40B4-BE49-F238E27FC236}">
                <a16:creationId xmlns:a16="http://schemas.microsoft.com/office/drawing/2014/main" id="{B0836017-4EF1-6CC5-0EED-B61E00A73521}"/>
              </a:ext>
            </a:extLst>
          </p:cNvPr>
          <p:cNvPicPr>
            <a:picLocks noChangeAspect="1"/>
          </p:cNvPicPr>
          <p:nvPr/>
        </p:nvPicPr>
        <p:blipFill rotWithShape="1">
          <a:blip r:embed="rId3"/>
          <a:srcRect r="-1" b="-1"/>
          <a:stretch/>
        </p:blipFill>
        <p:spPr>
          <a:xfrm>
            <a:off x="2367813" y="168131"/>
            <a:ext cx="1705963" cy="1705963"/>
          </a:xfrm>
          <a:custGeom>
            <a:avLst/>
            <a:gdLst/>
            <a:ahLst/>
            <a:cxnLst/>
            <a:rect l="l" t="t" r="r" b="b"/>
            <a:pathLst>
              <a:path w="2228656" h="2228656">
                <a:moveTo>
                  <a:pt x="1114328" y="0"/>
                </a:moveTo>
                <a:cubicBezTo>
                  <a:pt x="1729754" y="0"/>
                  <a:pt x="2228656" y="498902"/>
                  <a:pt x="2228656" y="1114328"/>
                </a:cubicBezTo>
                <a:cubicBezTo>
                  <a:pt x="2228656" y="1729754"/>
                  <a:pt x="1729754" y="2228656"/>
                  <a:pt x="1114328" y="2228656"/>
                </a:cubicBezTo>
                <a:cubicBezTo>
                  <a:pt x="498902" y="2228656"/>
                  <a:pt x="0" y="1729754"/>
                  <a:pt x="0" y="1114328"/>
                </a:cubicBezTo>
                <a:cubicBezTo>
                  <a:pt x="0" y="498902"/>
                  <a:pt x="498902" y="0"/>
                  <a:pt x="1114328" y="0"/>
                </a:cubicBezTo>
                <a:close/>
              </a:path>
            </a:pathLst>
          </a:custGeom>
        </p:spPr>
      </p:pic>
      <p:grpSp>
        <p:nvGrpSpPr>
          <p:cNvPr id="16"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6976" y="3037805"/>
            <a:ext cx="1291642" cy="429215"/>
            <a:chOff x="2504802" y="1755501"/>
            <a:chExt cx="1598829" cy="531293"/>
          </a:xfrm>
          <a:solidFill>
            <a:schemeClr val="bg1"/>
          </a:solidFill>
        </p:grpSpPr>
        <p:sp>
          <p:nvSpPr>
            <p:cNvPr id="17" name="Freeform: Shape 16">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7" name="Picture 6">
            <a:extLst>
              <a:ext uri="{FF2B5EF4-FFF2-40B4-BE49-F238E27FC236}">
                <a16:creationId xmlns:a16="http://schemas.microsoft.com/office/drawing/2014/main" id="{5456F774-0ADC-8683-B547-31DCB072B6A2}"/>
              </a:ext>
            </a:extLst>
          </p:cNvPr>
          <p:cNvPicPr>
            <a:picLocks noChangeAspect="1"/>
          </p:cNvPicPr>
          <p:nvPr/>
        </p:nvPicPr>
        <p:blipFill rotWithShape="1">
          <a:blip r:embed="rId4"/>
          <a:srcRect r="2" b="2"/>
          <a:stretch/>
        </p:blipFill>
        <p:spPr>
          <a:xfrm>
            <a:off x="3897249" y="1682346"/>
            <a:ext cx="1897916" cy="1897916"/>
          </a:xfrm>
          <a:custGeom>
            <a:avLst/>
            <a:gdLst/>
            <a:ahLst/>
            <a:cxnLst/>
            <a:rect l="l" t="t" r="r" b="b"/>
            <a:pathLst>
              <a:path w="2479422" h="2479422">
                <a:moveTo>
                  <a:pt x="1239711" y="0"/>
                </a:moveTo>
                <a:cubicBezTo>
                  <a:pt x="1924384" y="0"/>
                  <a:pt x="2479422" y="555038"/>
                  <a:pt x="2479422" y="1239711"/>
                </a:cubicBezTo>
                <a:cubicBezTo>
                  <a:pt x="2479422" y="1924384"/>
                  <a:pt x="1924384" y="2479422"/>
                  <a:pt x="1239711" y="2479422"/>
                </a:cubicBezTo>
                <a:cubicBezTo>
                  <a:pt x="555038" y="2479422"/>
                  <a:pt x="0" y="1924384"/>
                  <a:pt x="0" y="1239711"/>
                </a:cubicBezTo>
                <a:cubicBezTo>
                  <a:pt x="0" y="555038"/>
                  <a:pt x="555038" y="0"/>
                  <a:pt x="1239711" y="0"/>
                </a:cubicBezTo>
                <a:close/>
              </a:path>
            </a:pathLst>
          </a:custGeom>
        </p:spPr>
      </p:pic>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08153" y="207461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4" name="Picture 3" descr="A plate of food&#10;&#10;Description automatically generated">
            <a:extLst>
              <a:ext uri="{FF2B5EF4-FFF2-40B4-BE49-F238E27FC236}">
                <a16:creationId xmlns:a16="http://schemas.microsoft.com/office/drawing/2014/main" id="{EAF1F508-BCFF-8DAD-9BC4-F91771C62D62}"/>
              </a:ext>
            </a:extLst>
          </p:cNvPr>
          <p:cNvPicPr>
            <a:picLocks noChangeAspect="1"/>
          </p:cNvPicPr>
          <p:nvPr/>
        </p:nvPicPr>
        <p:blipFill rotWithShape="1">
          <a:blip r:embed="rId5"/>
          <a:srcRect t="13254" r="1" b="11843"/>
          <a:stretch/>
        </p:blipFill>
        <p:spPr>
          <a:xfrm>
            <a:off x="4542412" y="3850995"/>
            <a:ext cx="2013902" cy="2013902"/>
          </a:xfrm>
          <a:custGeom>
            <a:avLst/>
            <a:gdLst/>
            <a:ahLst/>
            <a:cxnLst/>
            <a:rect l="l" t="t" r="r" b="b"/>
            <a:pathLst>
              <a:path w="2013902" h="2013902">
                <a:moveTo>
                  <a:pt x="1006951" y="0"/>
                </a:moveTo>
                <a:cubicBezTo>
                  <a:pt x="1563075" y="0"/>
                  <a:pt x="2013902" y="450827"/>
                  <a:pt x="2013902" y="1006951"/>
                </a:cubicBezTo>
                <a:cubicBezTo>
                  <a:pt x="2013902" y="1563075"/>
                  <a:pt x="1563075" y="2013902"/>
                  <a:pt x="1006951" y="2013902"/>
                </a:cubicBezTo>
                <a:cubicBezTo>
                  <a:pt x="450827" y="2013902"/>
                  <a:pt x="0" y="1563075"/>
                  <a:pt x="0" y="1006951"/>
                </a:cubicBezTo>
                <a:cubicBezTo>
                  <a:pt x="0" y="450827"/>
                  <a:pt x="450827" y="0"/>
                  <a:pt x="1006951" y="0"/>
                </a:cubicBezTo>
                <a:close/>
              </a:path>
            </a:pathLst>
          </a:custGeom>
        </p:spPr>
      </p:pic>
      <p:sp>
        <p:nvSpPr>
          <p:cNvPr id="3" name="Content Placeholder 2">
            <a:extLst>
              <a:ext uri="{FF2B5EF4-FFF2-40B4-BE49-F238E27FC236}">
                <a16:creationId xmlns:a16="http://schemas.microsoft.com/office/drawing/2014/main" id="{7BEF6056-E630-23F0-E8B4-7E31C59135EC}"/>
              </a:ext>
            </a:extLst>
          </p:cNvPr>
          <p:cNvSpPr>
            <a:spLocks noGrp="1"/>
          </p:cNvSpPr>
          <p:nvPr>
            <p:ph idx="1"/>
          </p:nvPr>
        </p:nvSpPr>
        <p:spPr>
          <a:xfrm>
            <a:off x="6989776" y="674087"/>
            <a:ext cx="4427091" cy="5434793"/>
          </a:xfrm>
        </p:spPr>
        <p:txBody>
          <a:bodyPr anchor="ctr">
            <a:normAutofit/>
          </a:bodyPr>
          <a:lstStyle/>
          <a:p>
            <a:r>
              <a:rPr lang="en-US" sz="1500" u="sng" dirty="0">
                <a:solidFill>
                  <a:schemeClr val="bg1"/>
                </a:solidFill>
              </a:rPr>
              <a:t>For this I’am  going to to use TripAdvisor </a:t>
            </a:r>
          </a:p>
          <a:p>
            <a:r>
              <a:rPr lang="en-GB" sz="1500" dirty="0">
                <a:solidFill>
                  <a:schemeClr val="bg1"/>
                </a:solidFill>
                <a:latin typeface="+mj-lt"/>
              </a:rPr>
              <a:t>The croeso lounge reviews </a:t>
            </a:r>
            <a:br>
              <a:rPr lang="en-GB" sz="1500" dirty="0">
                <a:solidFill>
                  <a:schemeClr val="bg1"/>
                </a:solidFill>
                <a:latin typeface="+mj-lt"/>
              </a:rPr>
            </a:br>
            <a:r>
              <a:rPr lang="en-GB" sz="1500" b="1" i="0" u="none" strike="noStrike" dirty="0">
                <a:solidFill>
                  <a:schemeClr val="bg1"/>
                </a:solidFill>
                <a:effectLst/>
                <a:latin typeface="+mj-lt"/>
              </a:rPr>
              <a:t>Brett D </a:t>
            </a:r>
            <a:r>
              <a:rPr lang="en-GB" sz="1500" dirty="0">
                <a:solidFill>
                  <a:schemeClr val="bg1"/>
                </a:solidFill>
                <a:latin typeface="+mj-lt"/>
              </a:rPr>
              <a:t>said “</a:t>
            </a:r>
            <a:r>
              <a:rPr lang="en-GB" sz="1500" b="0" i="0" u="none" strike="noStrike" dirty="0">
                <a:solidFill>
                  <a:schemeClr val="bg1"/>
                </a:solidFill>
                <a:effectLst/>
                <a:latin typeface="+mj-lt"/>
              </a:rPr>
              <a:t>Much better than last time we visited. We went for brunch which was lovely. Food and drinks were delivered quickly and good quality too. Dog friendly” [tripAdvisor December 2022]</a:t>
            </a:r>
          </a:p>
          <a:p>
            <a:r>
              <a:rPr lang="en-GB" sz="1500" b="1" i="0" u="none" strike="noStrike" dirty="0">
                <a:solidFill>
                  <a:schemeClr val="bg1"/>
                </a:solidFill>
                <a:effectLst/>
                <a:latin typeface="+mj-lt"/>
                <a:hlinkClick r:id="rId6">
                  <a:extLst>
                    <a:ext uri="{A12FA001-AC4F-418D-AE19-62706E023703}">
                      <ahyp:hlinkClr xmlns:ahyp="http://schemas.microsoft.com/office/drawing/2018/hyperlinkcolor" val="tx"/>
                    </a:ext>
                  </a:extLst>
                </a:hlinkClick>
              </a:rPr>
              <a:t>Olddoll1936</a:t>
            </a:r>
            <a:r>
              <a:rPr lang="en-GB" sz="1500" b="1" i="0" u="none" strike="noStrike" dirty="0">
                <a:solidFill>
                  <a:schemeClr val="bg1"/>
                </a:solidFill>
                <a:effectLst/>
                <a:latin typeface="+mj-lt"/>
              </a:rPr>
              <a:t> </a:t>
            </a:r>
            <a:r>
              <a:rPr lang="en-GB" sz="1500" b="0" i="0" u="none" strike="noStrike" dirty="0">
                <a:solidFill>
                  <a:schemeClr val="bg1"/>
                </a:solidFill>
                <a:effectLst/>
                <a:latin typeface="+mj-lt"/>
              </a:rPr>
              <a:t>  said “nice  buzzy atmosphere. Mixed feelings about ordering from the table, as timing of drinks’ arrival was a little unpredictable. I’m nitpicking. I had Bang Bang Chicken and it was delicious. As was my husband’s salmon. Amazing value for money.” [tripAdvisor December 2022]</a:t>
            </a:r>
          </a:p>
          <a:p>
            <a:r>
              <a:rPr lang="en-GB" sz="1500" u="sng" dirty="0">
                <a:solidFill>
                  <a:schemeClr val="bg1"/>
                </a:solidFill>
                <a:latin typeface="+mj-lt"/>
              </a:rPr>
              <a:t>The zinco lounge reviews </a:t>
            </a:r>
          </a:p>
          <a:p>
            <a:r>
              <a:rPr lang="en-GB" sz="1500" b="0" i="0" u="none" strike="noStrike" dirty="0">
                <a:solidFill>
                  <a:schemeClr val="bg1"/>
                </a:solidFill>
                <a:effectLst/>
                <a:latin typeface="Trip Sans VF"/>
              </a:rPr>
              <a:t>In this </a:t>
            </a:r>
            <a:r>
              <a:rPr lang="en-GB" sz="1500" dirty="0">
                <a:solidFill>
                  <a:schemeClr val="bg1"/>
                </a:solidFill>
                <a:latin typeface="Trip Sans VF"/>
              </a:rPr>
              <a:t>customise opinion</a:t>
            </a:r>
            <a:r>
              <a:rPr lang="en-GB" sz="1500" b="0" i="0" u="none" strike="noStrike" dirty="0">
                <a:solidFill>
                  <a:schemeClr val="bg1"/>
                </a:solidFill>
                <a:effectLst/>
                <a:latin typeface="Trip Sans VF"/>
              </a:rPr>
              <a:t> ABB_Lon</a:t>
            </a:r>
            <a:r>
              <a:rPr lang="en-GB" sz="1500" dirty="0">
                <a:solidFill>
                  <a:schemeClr val="bg1"/>
                </a:solidFill>
                <a:latin typeface="Trip Sans VF"/>
              </a:rPr>
              <a:t> “</a:t>
            </a:r>
            <a:r>
              <a:rPr lang="en-GB" sz="1500" b="0" i="0" u="none" strike="noStrike" dirty="0">
                <a:solidFill>
                  <a:schemeClr val="bg1"/>
                </a:solidFill>
                <a:effectLst/>
                <a:latin typeface="Trip Sans VF"/>
              </a:rPr>
              <a:t>I visit Zinco regularly and have never had a bad experience. I love the ease of ordering on the app, the staff are friendly and the food/cocktails delicious! ”</a:t>
            </a:r>
            <a:r>
              <a:rPr lang="en-GB" sz="1500" dirty="0">
                <a:solidFill>
                  <a:schemeClr val="bg1"/>
                </a:solidFill>
                <a:latin typeface="+mj-lt"/>
              </a:rPr>
              <a:t>Another happy customer said </a:t>
            </a:r>
            <a:r>
              <a:rPr lang="en-GB" sz="1500" b="0" i="0" u="none" strike="noStrike" dirty="0">
                <a:solidFill>
                  <a:schemeClr val="bg1"/>
                </a:solidFill>
                <a:effectLst/>
                <a:latin typeface="Trip Sans VF"/>
              </a:rPr>
              <a:t>I came in here for cocktails and ending up staying for food. So glad we did!! Cocktails were lovely - and 2 for £10.50! I had the dirty brisket burge</a:t>
            </a:r>
            <a:r>
              <a:rPr lang="en-GB" sz="1500" dirty="0">
                <a:solidFill>
                  <a:schemeClr val="bg1"/>
                </a:solidFill>
                <a:latin typeface="Trip Sans VF"/>
              </a:rPr>
              <a:t>r </a:t>
            </a:r>
            <a:r>
              <a:rPr lang="en-GB" sz="1500" b="0" i="0" u="none" strike="noStrike" dirty="0">
                <a:solidFill>
                  <a:schemeClr val="bg1"/>
                </a:solidFill>
                <a:effectLst/>
                <a:latin typeface="+mj-lt"/>
              </a:rPr>
              <a:t>[tripAdvisor December 2022]</a:t>
            </a:r>
          </a:p>
          <a:p>
            <a:endParaRPr lang="en-GB" sz="1500" b="0" i="0" u="none" strike="noStrike" dirty="0">
              <a:solidFill>
                <a:schemeClr val="bg1"/>
              </a:solidFill>
              <a:effectLst/>
              <a:latin typeface="+mj-lt"/>
            </a:endParaRPr>
          </a:p>
          <a:p>
            <a:endParaRPr lang="en-US" sz="1500" dirty="0">
              <a:solidFill>
                <a:schemeClr val="bg1"/>
              </a:solidFill>
              <a:latin typeface="+mj-lt"/>
            </a:endParaRPr>
          </a:p>
        </p:txBody>
      </p:sp>
    </p:spTree>
    <p:extLst>
      <p:ext uri="{BB962C8B-B14F-4D97-AF65-F5344CB8AC3E}">
        <p14:creationId xmlns:p14="http://schemas.microsoft.com/office/powerpoint/2010/main" val="17534362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lumMod val="50000"/>
                </a:schemeClr>
              </a:solidFill>
            </a:endParaRPr>
          </a:p>
        </p:txBody>
      </p:sp>
      <p:sp>
        <p:nvSpPr>
          <p:cNvPr id="2" name="Title 1">
            <a:extLst>
              <a:ext uri="{FF2B5EF4-FFF2-40B4-BE49-F238E27FC236}">
                <a16:creationId xmlns:a16="http://schemas.microsoft.com/office/drawing/2014/main" id="{B27D8875-210B-8EC1-16F6-F6FCD133243A}"/>
              </a:ext>
            </a:extLst>
          </p:cNvPr>
          <p:cNvSpPr>
            <a:spLocks noGrp="1"/>
          </p:cNvSpPr>
          <p:nvPr>
            <p:ph type="title"/>
          </p:nvPr>
        </p:nvSpPr>
        <p:spPr>
          <a:xfrm>
            <a:off x="1932903" y="949325"/>
            <a:ext cx="8071706" cy="2387600"/>
          </a:xfrm>
        </p:spPr>
        <p:txBody>
          <a:bodyPr vert="horz" lIns="91440" tIns="45720" rIns="91440" bIns="45720" rtlCol="0" anchor="b">
            <a:normAutofit/>
          </a:bodyPr>
          <a:lstStyle/>
          <a:p>
            <a:r>
              <a:rPr lang="en-US" sz="6600" kern="1200">
                <a:solidFill>
                  <a:schemeClr val="bg1"/>
                </a:solidFill>
                <a:latin typeface="+mj-lt"/>
                <a:ea typeface="+mj-ea"/>
                <a:cs typeface="+mj-cs"/>
              </a:rPr>
              <a:t>Any question</a:t>
            </a:r>
          </a:p>
        </p:txBody>
      </p:sp>
      <p:sp>
        <p:nvSpPr>
          <p:cNvPr id="3" name="Text Placeholder 2">
            <a:extLst>
              <a:ext uri="{FF2B5EF4-FFF2-40B4-BE49-F238E27FC236}">
                <a16:creationId xmlns:a16="http://schemas.microsoft.com/office/drawing/2014/main" id="{04718B31-F868-B950-9C1F-D078EDA57C66}"/>
              </a:ext>
            </a:extLst>
          </p:cNvPr>
          <p:cNvSpPr>
            <a:spLocks noGrp="1"/>
          </p:cNvSpPr>
          <p:nvPr>
            <p:ph type="body" idx="1"/>
          </p:nvPr>
        </p:nvSpPr>
        <p:spPr>
          <a:xfrm>
            <a:off x="1932902" y="3429000"/>
            <a:ext cx="8071697" cy="1655762"/>
          </a:xfrm>
        </p:spPr>
        <p:txBody>
          <a:bodyPr vert="horz" lIns="91440" tIns="45720" rIns="91440" bIns="45720" rtlCol="0">
            <a:normAutofit/>
          </a:bodyPr>
          <a:lstStyle/>
          <a:p>
            <a:r>
              <a:rPr lang="en-US" sz="3200" kern="1200" dirty="0">
                <a:solidFill>
                  <a:schemeClr val="bg1"/>
                </a:solidFill>
                <a:latin typeface="+mn-lt"/>
                <a:ea typeface="+mn-ea"/>
                <a:cs typeface="+mn-cs"/>
              </a:rPr>
              <a:t>Thank you </a:t>
            </a:r>
            <a:r>
              <a:rPr lang="en-US" sz="3200" dirty="0">
                <a:solidFill>
                  <a:schemeClr val="bg1"/>
                </a:solidFill>
              </a:rPr>
              <a:t>for listening to power point </a:t>
            </a:r>
            <a:endParaRPr lang="en-US" sz="3200" kern="1200" dirty="0">
              <a:solidFill>
                <a:schemeClr val="bg1"/>
              </a:solidFill>
              <a:latin typeface="+mn-lt"/>
              <a:ea typeface="+mn-ea"/>
              <a:cs typeface="+mn-cs"/>
            </a:endParaRPr>
          </a:p>
        </p:txBody>
      </p:sp>
      <p:cxnSp>
        <p:nvCxnSpPr>
          <p:cNvPr id="10" name="Straight Connector 9">
            <a:extLst>
              <a:ext uri="{FF2B5EF4-FFF2-40B4-BE49-F238E27FC236}">
                <a16:creationId xmlns:a16="http://schemas.microsoft.com/office/drawing/2014/main" id="{EC4521DE-248E-440D-AAD6-FD9E7D34B3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285"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2C13FA-4C0F-42D0-9626-5BA6040D8C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6252485"/>
            <a:ext cx="1219200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083049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3261</TotalTime>
  <Words>587</Words>
  <Application>Microsoft Macintosh PowerPoint</Application>
  <PresentationFormat>Widescreen</PresentationFormat>
  <Paragraphs>41</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Nunito Sans</vt:lpstr>
      <vt:lpstr>Trip Sans VF</vt:lpstr>
      <vt:lpstr>Office Theme</vt:lpstr>
      <vt:lpstr>My Secret diner experience </vt:lpstr>
      <vt:lpstr>Informe page </vt:lpstr>
      <vt:lpstr>Restaurant Croeso – zinco lounge </vt:lpstr>
      <vt:lpstr>Location </vt:lpstr>
      <vt:lpstr>History of the chain restaurant the lounge </vt:lpstr>
      <vt:lpstr>Decor of the croeso lounge and zinco</vt:lpstr>
      <vt:lpstr>The lounge manu and cost </vt:lpstr>
      <vt:lpstr>My experiencing , feedback </vt:lpstr>
      <vt:lpstr>Others feedback on the lounges </vt:lpstr>
      <vt:lpstr>Any question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Secret diner experience </dc:title>
  <dc:creator>LEW19844451 (Jack Lewis)</dc:creator>
  <cp:lastModifiedBy>LEW19844451 (Jack Lewis)</cp:lastModifiedBy>
  <cp:revision>1</cp:revision>
  <dcterms:created xsi:type="dcterms:W3CDTF">2022-12-14T17:31:35Z</dcterms:created>
  <dcterms:modified xsi:type="dcterms:W3CDTF">2022-12-16T23:53:02Z</dcterms:modified>
</cp:coreProperties>
</file>