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371" r:id="rId5"/>
    <p:sldId id="376" r:id="rId6"/>
    <p:sldId id="381" r:id="rId7"/>
    <p:sldId id="383" r:id="rId8"/>
    <p:sldId id="276" r:id="rId9"/>
    <p:sldId id="392" r:id="rId10"/>
    <p:sldId id="373" r:id="rId11"/>
    <p:sldId id="374" r:id="rId12"/>
    <p:sldId id="375" r:id="rId13"/>
    <p:sldId id="394" r:id="rId14"/>
    <p:sldId id="395" r:id="rId15"/>
    <p:sldId id="396" r:id="rId16"/>
    <p:sldId id="397" r:id="rId17"/>
    <p:sldId id="399" r:id="rId18"/>
    <p:sldId id="400" r:id="rId19"/>
    <p:sldId id="401" r:id="rId20"/>
    <p:sldId id="378" r:id="rId21"/>
    <p:sldId id="379" r:id="rId22"/>
    <p:sldId id="391" r:id="rId23"/>
    <p:sldId id="388" r:id="rId24"/>
    <p:sldId id="389"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13" autoAdjust="0"/>
    <p:restoredTop sz="94629" autoAdjust="0"/>
  </p:normalViewPr>
  <p:slideViewPr>
    <p:cSldViewPr>
      <p:cViewPr varScale="1">
        <p:scale>
          <a:sx n="70" d="100"/>
          <a:sy n="70" d="100"/>
        </p:scale>
        <p:origin x="1284" y="72"/>
      </p:cViewPr>
      <p:guideLst>
        <p:guide orient="horz" pos="2160"/>
        <p:guide pos="2880"/>
      </p:guideLst>
    </p:cSldViewPr>
  </p:slideViewPr>
  <p:outlineViewPr>
    <p:cViewPr>
      <p:scale>
        <a:sx n="33" d="100"/>
        <a:sy n="33" d="100"/>
      </p:scale>
      <p:origin x="0" y="20322"/>
    </p:cViewPr>
  </p:outlineViewPr>
  <p:notesTextViewPr>
    <p:cViewPr>
      <p:scale>
        <a:sx n="1" d="1"/>
        <a:sy n="1" d="1"/>
      </p:scale>
      <p:origin x="0" y="0"/>
    </p:cViewPr>
  </p:notesTextViewPr>
  <p:sorterViewPr>
    <p:cViewPr>
      <p:scale>
        <a:sx n="100" d="100"/>
        <a:sy n="100" d="100"/>
      </p:scale>
      <p:origin x="0" y="5526"/>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pPr/>
              <a:t>11/06/2018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C9D44921-E21F-469C-B572-1972D12A186B}" type="datetimeFigureOut">
              <a:rPr lang="en-GB" smtClean="0"/>
              <a:pPr/>
              <a:t>11/06/2018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BFCE6F6B-12D8-412C-8F7B-00D622C9B485}" type="slidenum">
              <a:rPr lang="en-GB" smtClean="0"/>
              <a:pPr/>
              <a:t>‹#›</a:t>
            </a:fld>
            <a:endParaRPr lang="en-GB"/>
          </a:p>
        </p:txBody>
      </p:sp>
    </p:spTree>
    <p:extLst>
      <p:ext uri="{BB962C8B-B14F-4D97-AF65-F5344CB8AC3E}">
        <p14:creationId xmlns:p14="http://schemas.microsoft.com/office/powerpoint/2010/main" val="8970612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p:spPr>
        <p:txBody>
          <a:bodyPr/>
          <a:lstStyle/>
          <a:p>
            <a:fld id="{C2A2B045-E30D-4389-8325-57C2990F254E}" type="slidenum">
              <a:rPr lang="en-GB" altLang="en-US"/>
              <a:pPr/>
              <a:t>10</a:t>
            </a:fld>
            <a:endParaRPr lang="en-GB" altLang="en-US"/>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a:ln/>
        </p:spPr>
        <p:txBody>
          <a:bodyPr/>
          <a:lstStyle/>
          <a:p>
            <a:endParaRPr lang="en-US" altLang="en-US"/>
          </a:p>
        </p:txBody>
      </p:sp>
    </p:spTree>
    <p:extLst>
      <p:ext uri="{BB962C8B-B14F-4D97-AF65-F5344CB8AC3E}">
        <p14:creationId xmlns:p14="http://schemas.microsoft.com/office/powerpoint/2010/main" val="3463358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p>
            <a:fld id="{BABB2046-8754-4EC7-9CC6-8DB767E85AFB}" type="slidenum">
              <a:rPr lang="en-GB" altLang="en-US"/>
              <a:pPr/>
              <a:t>11</a:t>
            </a:fld>
            <a:endParaRPr lang="en-GB" altLang="en-US"/>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a:ln/>
        </p:spPr>
        <p:txBody>
          <a:bodyPr/>
          <a:lstStyle/>
          <a:p>
            <a:r>
              <a:rPr lang="en-GB" altLang="en-US" b="1"/>
              <a:t>Employees can be of many kinds, some of which are: management and executives; laboratory, factory and warehouse workers; office staff; sales and servicing staff; and transport staff.  They may be concentrated in one building or scattered like ships’ crews, airline personnel, chain-store sales assistants or field-salesmen and servicemen.  They may represent many different salary, wage, social and ethnic groups.</a:t>
            </a:r>
          </a:p>
        </p:txBody>
      </p:sp>
    </p:spTree>
    <p:extLst>
      <p:ext uri="{BB962C8B-B14F-4D97-AF65-F5344CB8AC3E}">
        <p14:creationId xmlns:p14="http://schemas.microsoft.com/office/powerpoint/2010/main" val="2003206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p:spPr>
        <p:txBody>
          <a:bodyPr/>
          <a:lstStyle/>
          <a:p>
            <a:fld id="{2AA2BF34-FD39-4AB8-AABB-B933B6F8B79B}" type="slidenum">
              <a:rPr lang="en-GB" altLang="en-US"/>
              <a:pPr/>
              <a:t>12</a:t>
            </a:fld>
            <a:endParaRPr lang="en-GB" altLang="en-US"/>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a:ln/>
        </p:spPr>
        <p:txBody>
          <a:bodyPr/>
          <a:lstStyle/>
          <a:p>
            <a:endParaRPr lang="en-US" altLang="en-US"/>
          </a:p>
        </p:txBody>
      </p:sp>
    </p:spTree>
    <p:extLst>
      <p:ext uri="{BB962C8B-B14F-4D97-AF65-F5344CB8AC3E}">
        <p14:creationId xmlns:p14="http://schemas.microsoft.com/office/powerpoint/2010/main" val="1773699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p>
            <a:fld id="{DAF2831B-E7DC-42C6-8823-BB289A1B257F}" type="slidenum">
              <a:rPr lang="en-GB" altLang="en-US"/>
              <a:pPr/>
              <a:t>13</a:t>
            </a:fld>
            <a:endParaRPr lang="en-GB" altLang="en-US"/>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p:spPr>
        <p:txBody>
          <a:bodyPr/>
          <a:lstStyle/>
          <a:p>
            <a:r>
              <a:rPr lang="en-GB" altLang="en-US" b="1"/>
              <a:t>Suppliers can be of two kinds, those who supply services such as water and energy, and those who supply raw materials, components, packaging and professional services.</a:t>
            </a:r>
          </a:p>
        </p:txBody>
      </p:sp>
    </p:spTree>
    <p:extLst>
      <p:ext uri="{BB962C8B-B14F-4D97-AF65-F5344CB8AC3E}">
        <p14:creationId xmlns:p14="http://schemas.microsoft.com/office/powerpoint/2010/main" val="1995783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p>
            <a:fld id="{522672DC-E73A-436C-9CA8-66D278CDCFBD}" type="slidenum">
              <a:rPr lang="en-GB" altLang="en-US"/>
              <a:pPr/>
              <a:t>14</a:t>
            </a:fld>
            <a:endParaRPr lang="en-GB" altLang="en-US"/>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p:spPr>
        <p:txBody>
          <a:bodyPr/>
          <a:lstStyle/>
          <a:p>
            <a:r>
              <a:rPr lang="en-GB" altLang="en-US" sz="1400"/>
              <a:t>Use V&amp;A Marketing example.#</a:t>
            </a:r>
          </a:p>
          <a:p>
            <a:r>
              <a:rPr lang="en-GB" altLang="en-US" sz="1400"/>
              <a:t>Open Cast Mining</a:t>
            </a:r>
          </a:p>
          <a:p>
            <a:r>
              <a:rPr lang="en-GB" altLang="en-US" sz="1400"/>
              <a:t>The community will depend on the type of organisation.  It will be different for a department store, local authority, nuclear power station, factory, research laboratory, hotel, airport, seaport, educational establishment, hospital, prison, army barracks or police headquarters.  Even when different organisations share the same location each will have its own communication needs and problems, e.g., safety, noise, dirt, pollution, strikes, smells, car-parking, inconvenience and so on.  A good neighbour policy is wise: PR begins on the doorstep.</a:t>
            </a:r>
          </a:p>
        </p:txBody>
      </p:sp>
    </p:spTree>
    <p:extLst>
      <p:ext uri="{BB962C8B-B14F-4D97-AF65-F5344CB8AC3E}">
        <p14:creationId xmlns:p14="http://schemas.microsoft.com/office/powerpoint/2010/main" val="1578295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p>
            <a:fld id="{614250CD-0981-4046-AAB7-3E06730FB696}" type="slidenum">
              <a:rPr lang="en-GB" altLang="en-US"/>
              <a:pPr/>
              <a:t>15</a:t>
            </a:fld>
            <a:endParaRPr lang="en-GB" altLang="en-US"/>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p:spPr>
        <p:txBody>
          <a:bodyPr/>
          <a:lstStyle/>
          <a:p>
            <a:endParaRPr lang="en-US" altLang="en-US"/>
          </a:p>
        </p:txBody>
      </p:sp>
    </p:spTree>
    <p:extLst>
      <p:ext uri="{BB962C8B-B14F-4D97-AF65-F5344CB8AC3E}">
        <p14:creationId xmlns:p14="http://schemas.microsoft.com/office/powerpoint/2010/main" val="1893248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p>
            <a:fld id="{824E50BA-0E4E-42AB-B8E9-4D417F8C3B7E}" type="slidenum">
              <a:rPr lang="en-GB" altLang="en-US"/>
              <a:pPr/>
              <a:t>16</a:t>
            </a:fld>
            <a:endParaRPr lang="en-GB" alt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p:spPr>
        <p:txBody>
          <a:bodyPr/>
          <a:lstStyle/>
          <a:p>
            <a:r>
              <a:rPr lang="en-GB" altLang="en-US" b="1"/>
              <a:t>The financial publics begin with the local bank and, if it is a public company - its shares being sold on the Stock Exchange - investors will consist not only of personal buyers of securities but also of investment analysts (who advise on share buying) and big share buyers.  These big buyers - the ‘institutions’ - are the pension fund managers, banks, insurance companies and unit trust managers.  Willingness to buy shares, or invest in new issues, will depend on what is known about the company’s background, performance and prospects.  A fall in share price could invite a take-over bid.</a:t>
            </a:r>
          </a:p>
        </p:txBody>
      </p:sp>
    </p:spTree>
    <p:extLst>
      <p:ext uri="{BB962C8B-B14F-4D97-AF65-F5344CB8AC3E}">
        <p14:creationId xmlns:p14="http://schemas.microsoft.com/office/powerpoint/2010/main" val="14525579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11/06/2018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11/06/2018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11/06/2018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11/06/2018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11/06/2018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11/06/2018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11/06/2018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11/06/2018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11/06/2018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11/06/2018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11/06/2018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11/06/2018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spcBef>
          <a:spcPct val="0"/>
        </a:spcBef>
        <a:buNone/>
        <a:defRPr sz="4000" kern="1200">
          <a:solidFill>
            <a:schemeClr val="tx1"/>
          </a:solidFill>
          <a:latin typeface="Calibri" panose="020F0502020204030204" pitchFamily="34" charset="0"/>
          <a:ea typeface="+mj-ea"/>
          <a:cs typeface="+mj-cs"/>
        </a:defRPr>
      </a:lvl1pPr>
    </p:titleStyle>
    <p:bodyStyle>
      <a:lvl1pPr marL="342900" indent="-342900" algn="l" defTabSz="914400" rtl="0" eaLnBrk="1" latinLnBrk="0" hangingPunct="1">
        <a:spcBef>
          <a:spcPct val="20000"/>
        </a:spcBef>
        <a:buFont typeface="Wingdings" panose="05000000000000000000" pitchFamily="2" charset="2"/>
        <a:buChar char="§"/>
        <a:defRPr sz="3200" kern="1200">
          <a:solidFill>
            <a:schemeClr val="tx1"/>
          </a:solidFill>
          <a:latin typeface="Calibri" panose="020F0502020204030204" pitchFamily="34" charset="0"/>
          <a:ea typeface="+mn-ea"/>
          <a:cs typeface="+mn-cs"/>
        </a:defRPr>
      </a:lvl1pPr>
      <a:lvl2pPr marL="742950" indent="-285750" algn="l" defTabSz="914400" rtl="0" eaLnBrk="1" latinLnBrk="0" hangingPunct="1">
        <a:spcBef>
          <a:spcPct val="20000"/>
        </a:spcBef>
        <a:buFont typeface="Wingdings" panose="05000000000000000000" pitchFamily="2" charset="2"/>
        <a:buChar char="§"/>
        <a:defRPr sz="2800" kern="1200">
          <a:solidFill>
            <a:schemeClr val="tx1"/>
          </a:solidFill>
          <a:latin typeface="Calibri" panose="020F0502020204030204" pitchFamily="34" charset="0"/>
          <a:ea typeface="+mn-ea"/>
          <a:cs typeface="+mn-cs"/>
        </a:defRPr>
      </a:lvl2pPr>
      <a:lvl3pPr marL="1143000" indent="-228600" algn="l" defTabSz="914400" rtl="0" eaLnBrk="1" latinLnBrk="0" hangingPunct="1">
        <a:spcBef>
          <a:spcPct val="20000"/>
        </a:spcBef>
        <a:buFont typeface="Wingdings" panose="05000000000000000000" pitchFamily="2" charset="2"/>
        <a:buChar char="§"/>
        <a:defRPr sz="2400" kern="1200">
          <a:solidFill>
            <a:schemeClr val="tx1"/>
          </a:solidFill>
          <a:latin typeface="Calibri" panose="020F0502020204030204" pitchFamily="34" charset="0"/>
          <a:ea typeface="+mn-ea"/>
          <a:cs typeface="+mn-cs"/>
        </a:defRPr>
      </a:lvl3pPr>
      <a:lvl4pPr marL="16002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4pPr>
      <a:lvl5pPr marL="20574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4RvS-tWjVQ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TextBox 3"/>
          <p:cNvSpPr txBox="1"/>
          <p:nvPr/>
        </p:nvSpPr>
        <p:spPr>
          <a:xfrm>
            <a:off x="1763688" y="2492896"/>
            <a:ext cx="5404043" cy="707886"/>
          </a:xfrm>
          <a:prstGeom prst="rect">
            <a:avLst/>
          </a:prstGeom>
          <a:noFill/>
        </p:spPr>
        <p:txBody>
          <a:bodyPr wrap="none" rtlCol="0">
            <a:spAutoFit/>
          </a:bodyPr>
          <a:lstStyle/>
          <a:p>
            <a:r>
              <a:rPr lang="en-GB" sz="6000" baseline="-25000" dirty="0"/>
              <a:t>What is a stakeholder?</a:t>
            </a:r>
          </a:p>
        </p:txBody>
      </p:sp>
    </p:spTree>
    <p:extLst>
      <p:ext uri="{BB962C8B-B14F-4D97-AF65-F5344CB8AC3E}">
        <p14:creationId xmlns:p14="http://schemas.microsoft.com/office/powerpoint/2010/main" val="33466747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ChangeArrowheads="1"/>
          </p:cNvSpPr>
          <p:nvPr/>
        </p:nvSpPr>
        <p:spPr bwMode="auto">
          <a:xfrm>
            <a:off x="270979" y="432352"/>
            <a:ext cx="8243267" cy="990600"/>
          </a:xfrm>
          <a:prstGeom prst="rect">
            <a:avLst/>
          </a:prstGeom>
          <a:noFill/>
          <a:ln w="9525">
            <a:noFill/>
            <a:miter lim="800000"/>
            <a:headEnd/>
            <a:tailEnd/>
          </a:ln>
          <a:effectLst/>
        </p:spPr>
        <p:txBody>
          <a:bodyPr anchor="ctr"/>
          <a:lstStyle/>
          <a:p>
            <a:pPr algn="ctr" eaLnBrk="0" hangingPunct="0">
              <a:defRPr/>
            </a:pPr>
            <a:r>
              <a:rPr lang="en-GB" sz="3600" dirty="0">
                <a:latin typeface="+mj-lt"/>
              </a:rPr>
              <a:t>Stakeholder Theory </a:t>
            </a:r>
            <a:r>
              <a:rPr lang="en-GB" sz="2000" dirty="0">
                <a:latin typeface="+mj-lt"/>
              </a:rPr>
              <a:t>- Basic Concepts &amp;Definitions</a:t>
            </a:r>
            <a:endParaRPr lang="en-US" sz="2000" dirty="0">
              <a:solidFill>
                <a:schemeClr val="tx2"/>
              </a:solidFill>
              <a:latin typeface="+mj-lt"/>
            </a:endParaRPr>
          </a:p>
        </p:txBody>
      </p:sp>
      <p:sp>
        <p:nvSpPr>
          <p:cNvPr id="22531" name="Rectangle 3"/>
          <p:cNvSpPr>
            <a:spLocks noChangeArrowheads="1"/>
          </p:cNvSpPr>
          <p:nvPr/>
        </p:nvSpPr>
        <p:spPr bwMode="auto">
          <a:xfrm>
            <a:off x="506413" y="1895475"/>
            <a:ext cx="7772400" cy="4968875"/>
          </a:xfrm>
          <a:prstGeom prst="rect">
            <a:avLst/>
          </a:prstGeom>
          <a:noFill/>
          <a:ln w="9525">
            <a:noFill/>
            <a:miter lim="800000"/>
            <a:headEnd/>
            <a:tailEnd/>
          </a:ln>
        </p:spPr>
        <p:txBody>
          <a:bodyPr/>
          <a:lstStyle/>
          <a:p>
            <a:pPr marL="342900" indent="-342900" algn="ctr" eaLnBrk="0" hangingPunct="0">
              <a:spcBef>
                <a:spcPct val="20000"/>
              </a:spcBef>
            </a:pPr>
            <a:r>
              <a:rPr lang="en-GB" sz="2600" b="1">
                <a:solidFill>
                  <a:schemeClr val="tx2"/>
                </a:solidFill>
              </a:rPr>
              <a:t>	“…any group or individual who can affect or is affected by the achievement of an organisation’s objectives.”</a:t>
            </a:r>
          </a:p>
          <a:p>
            <a:pPr marL="342900" indent="-342900" algn="r" eaLnBrk="0" hangingPunct="0">
              <a:spcBef>
                <a:spcPct val="20000"/>
              </a:spcBef>
            </a:pPr>
            <a:r>
              <a:rPr lang="en-GB" sz="1700" b="1">
                <a:solidFill>
                  <a:schemeClr val="tx2"/>
                </a:solidFill>
              </a:rPr>
              <a:t>(Freeman, 1984)</a:t>
            </a:r>
          </a:p>
          <a:p>
            <a:pPr marL="342900" indent="-342900" algn="ctr" eaLnBrk="0" hangingPunct="0">
              <a:spcBef>
                <a:spcPct val="20000"/>
              </a:spcBef>
              <a:buFontTx/>
              <a:buChar char="•"/>
            </a:pPr>
            <a:endParaRPr lang="en-GB" sz="3000" b="1" i="1">
              <a:solidFill>
                <a:schemeClr val="tx2"/>
              </a:solidFill>
            </a:endParaRPr>
          </a:p>
          <a:p>
            <a:pPr marL="342900" indent="-342900" algn="ctr" eaLnBrk="0" hangingPunct="0">
              <a:spcBef>
                <a:spcPct val="20000"/>
              </a:spcBef>
            </a:pPr>
            <a:r>
              <a:rPr lang="en-GB" sz="2600" b="1">
                <a:solidFill>
                  <a:schemeClr val="tx2"/>
                </a:solidFill>
              </a:rPr>
              <a:t>	There may be conflict between the expectations of different groups of stakeholders.</a:t>
            </a:r>
          </a:p>
          <a:p>
            <a:pPr marL="342900" indent="-342900" eaLnBrk="0" hangingPunct="0">
              <a:spcBef>
                <a:spcPct val="20000"/>
              </a:spcBef>
              <a:buFontTx/>
              <a:buChar char="•"/>
            </a:pPr>
            <a:endParaRPr lang="en-US" sz="3200"/>
          </a:p>
        </p:txBody>
      </p:sp>
    </p:spTree>
    <p:extLst>
      <p:ext uri="{BB962C8B-B14F-4D97-AF65-F5344CB8AC3E}">
        <p14:creationId xmlns:p14="http://schemas.microsoft.com/office/powerpoint/2010/main" val="26461411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Traditional View</a:t>
            </a:r>
          </a:p>
        </p:txBody>
      </p:sp>
      <p:sp>
        <p:nvSpPr>
          <p:cNvPr id="3" name="Content Placeholder 2"/>
          <p:cNvSpPr>
            <a:spLocks noGrp="1"/>
          </p:cNvSpPr>
          <p:nvPr>
            <p:ph idx="1"/>
          </p:nvPr>
        </p:nvSpPr>
        <p:spPr/>
        <p:txBody>
          <a:bodyPr/>
          <a:lstStyle/>
          <a:p>
            <a:r>
              <a:rPr lang="en-GB" sz="2800" dirty="0"/>
              <a:t>Adam Smith’s </a:t>
            </a:r>
            <a:r>
              <a:rPr lang="en-GB" sz="2800" i="1" dirty="0"/>
              <a:t>The Wealth of Nations</a:t>
            </a:r>
            <a:r>
              <a:rPr lang="en-GB" sz="2800" dirty="0"/>
              <a:t> (1776) provided the basis for capitalism by focusing on specialisation and factors of production.</a:t>
            </a:r>
          </a:p>
          <a:p>
            <a:pPr>
              <a:buNone/>
            </a:pPr>
            <a:endParaRPr lang="en-GB" sz="1400" dirty="0"/>
          </a:p>
          <a:p>
            <a:r>
              <a:rPr lang="en-GB" sz="2800" dirty="0"/>
              <a:t>The general assumption is that organisations seek to maximise profit for their shareholders.</a:t>
            </a:r>
          </a:p>
          <a:p>
            <a:pPr>
              <a:buNone/>
            </a:pPr>
            <a:endParaRPr lang="en-GB" sz="1400" dirty="0"/>
          </a:p>
          <a:p>
            <a:r>
              <a:rPr lang="en-GB" sz="2800" dirty="0"/>
              <a:t>Milton Friedman (1970) declared that the sole purpose of businesses is do so.</a:t>
            </a:r>
          </a:p>
          <a:p>
            <a:endParaRPr lang="en-GB" sz="2800"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3</a:t>
            </a:fld>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Alternative View</a:t>
            </a:r>
          </a:p>
        </p:txBody>
      </p:sp>
      <p:sp>
        <p:nvSpPr>
          <p:cNvPr id="3" name="Content Placeholder 2"/>
          <p:cNvSpPr>
            <a:spLocks noGrp="1"/>
          </p:cNvSpPr>
          <p:nvPr>
            <p:ph idx="1"/>
          </p:nvPr>
        </p:nvSpPr>
        <p:spPr/>
        <p:txBody>
          <a:bodyPr/>
          <a:lstStyle/>
          <a:p>
            <a:r>
              <a:rPr lang="en-GB" sz="2800" dirty="0"/>
              <a:t>The alternative theory is that organisations seek to serve the interests of all its stakeholders. </a:t>
            </a:r>
          </a:p>
          <a:p>
            <a:pPr>
              <a:buNone/>
            </a:pPr>
            <a:endParaRPr lang="en-GB" sz="1400" dirty="0"/>
          </a:p>
          <a:p>
            <a:r>
              <a:rPr lang="en-GB" sz="2800" dirty="0"/>
              <a:t>Freeman (1984) defined stakeholders as being individuals or groups that affect or are affected by the achievement of an organisation’s objectives. </a:t>
            </a:r>
          </a:p>
          <a:p>
            <a:endParaRPr lang="en-GB" sz="1400"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4</a:t>
            </a:fld>
            <a:endParaRPr lang="en-US" dirty="0"/>
          </a:p>
        </p:txBody>
      </p:sp>
    </p:spTree>
    <p:extLst>
      <p:ext uri="{BB962C8B-B14F-4D97-AF65-F5344CB8AC3E}">
        <p14:creationId xmlns:p14="http://schemas.microsoft.com/office/powerpoint/2010/main" val="37801502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bwMode="auto">
          <a:xfrm>
            <a:off x="85725" y="161925"/>
            <a:ext cx="7772400" cy="838200"/>
          </a:xfrm>
          <a:noFill/>
          <a:ln>
            <a:miter lim="800000"/>
            <a:headEnd/>
            <a:tailEnd/>
          </a:ln>
        </p:spPr>
        <p:txBody>
          <a:bodyPr vert="horz" wrap="square" lIns="91440" tIns="45720" rIns="91440" bIns="45720" numCol="1" anchor="t" anchorCtr="0" compatLnSpc="1">
            <a:prstTxWarp prst="textNoShape">
              <a:avLst/>
            </a:prstTxWarp>
          </a:bodyPr>
          <a:lstStyle/>
          <a:p>
            <a:pPr algn="l"/>
            <a:r>
              <a:rPr lang="en-US" sz="3600"/>
              <a:t>Definitions of stakeholders</a:t>
            </a:r>
          </a:p>
        </p:txBody>
      </p:sp>
      <p:sp>
        <p:nvSpPr>
          <p:cNvPr id="18435" name="Rectangle 3"/>
          <p:cNvSpPr>
            <a:spLocks noGrp="1" noChangeArrowheads="1"/>
          </p:cNvSpPr>
          <p:nvPr>
            <p:ph type="body" idx="1"/>
          </p:nvPr>
        </p:nvSpPr>
        <p:spPr>
          <a:xfrm>
            <a:off x="285750" y="908720"/>
            <a:ext cx="8686800" cy="5791200"/>
          </a:xfrm>
        </p:spPr>
        <p:txBody>
          <a:bodyPr/>
          <a:lstStyle/>
          <a:p>
            <a:pPr>
              <a:buFont typeface="Arial" charset="0"/>
              <a:buNone/>
            </a:pPr>
            <a:r>
              <a:rPr lang="en-US" sz="2400" b="1" dirty="0">
                <a:solidFill>
                  <a:srgbClr val="FF0000"/>
                </a:solidFill>
              </a:rPr>
              <a:t>Stakeholders </a:t>
            </a:r>
          </a:p>
          <a:p>
            <a:pPr lvl="1">
              <a:buFont typeface="Wingdings" pitchFamily="2" charset="2"/>
              <a:buChar char="§"/>
            </a:pPr>
            <a:r>
              <a:rPr lang="en-US" sz="2400" dirty="0">
                <a:solidFill>
                  <a:srgbClr val="FF0000"/>
                </a:solidFill>
              </a:rPr>
              <a:t>Those who are </a:t>
            </a:r>
            <a:r>
              <a:rPr lang="en-US" sz="2400" b="1" dirty="0">
                <a:solidFill>
                  <a:srgbClr val="FF0000"/>
                </a:solidFill>
              </a:rPr>
              <a:t>affected by</a:t>
            </a:r>
            <a:r>
              <a:rPr lang="en-US" sz="2400" dirty="0">
                <a:solidFill>
                  <a:srgbClr val="FF0000"/>
                </a:solidFill>
              </a:rPr>
              <a:t> and </a:t>
            </a:r>
            <a:r>
              <a:rPr lang="en-US" sz="2400" b="1" dirty="0">
                <a:solidFill>
                  <a:srgbClr val="FF0000"/>
                </a:solidFill>
              </a:rPr>
              <a:t>affect</a:t>
            </a:r>
            <a:r>
              <a:rPr lang="en-US" sz="2400" dirty="0">
                <a:solidFill>
                  <a:srgbClr val="FF0000"/>
                </a:solidFill>
              </a:rPr>
              <a:t> the actions of a firm</a:t>
            </a:r>
            <a:r>
              <a:rPr lang="en-US" sz="2400" dirty="0"/>
              <a:t>.</a:t>
            </a:r>
          </a:p>
          <a:p>
            <a:pPr lvl="1">
              <a:buFont typeface="Wingdings" pitchFamily="2" charset="2"/>
              <a:buChar char="§"/>
            </a:pPr>
            <a:r>
              <a:rPr lang="en-US" sz="2400" dirty="0"/>
              <a:t>These can be identified as internal or external stakeholders.</a:t>
            </a:r>
          </a:p>
          <a:p>
            <a:pPr>
              <a:buFont typeface="Arial" charset="0"/>
              <a:buNone/>
            </a:pPr>
            <a:endParaRPr lang="en-US" sz="2400" b="1" dirty="0"/>
          </a:p>
          <a:p>
            <a:pPr>
              <a:buFont typeface="Arial" charset="0"/>
              <a:buNone/>
            </a:pPr>
            <a:r>
              <a:rPr lang="en-US" sz="2400" b="1" dirty="0"/>
              <a:t>Primary Stakeholders</a:t>
            </a:r>
            <a:r>
              <a:rPr lang="en-US" sz="2400" dirty="0"/>
              <a:t> </a:t>
            </a:r>
          </a:p>
          <a:p>
            <a:pPr lvl="1">
              <a:buFont typeface="Wingdings" pitchFamily="2" charset="2"/>
              <a:buChar char="§"/>
            </a:pPr>
            <a:r>
              <a:rPr lang="en-US" sz="2400" dirty="0"/>
              <a:t>Those who have a formal, official or contractual relationship with a firm e.g., stockholders, customers, employees, communities, governmental agencies, …</a:t>
            </a:r>
          </a:p>
          <a:p>
            <a:pPr>
              <a:buFont typeface="Arial" charset="0"/>
              <a:buNone/>
            </a:pPr>
            <a:endParaRPr lang="en-US" sz="2400" b="1" dirty="0"/>
          </a:p>
          <a:p>
            <a:pPr>
              <a:buFont typeface="Arial" charset="0"/>
              <a:buNone/>
            </a:pPr>
            <a:r>
              <a:rPr lang="en-US" sz="2400" b="1" dirty="0"/>
              <a:t>Secondary Stakeholders</a:t>
            </a:r>
          </a:p>
          <a:p>
            <a:pPr lvl="1">
              <a:buFont typeface="Wingdings" pitchFamily="2" charset="2"/>
              <a:buChar char="§"/>
            </a:pPr>
            <a:r>
              <a:rPr lang="en-US" sz="2400" dirty="0"/>
              <a:t>All other stakeholders e.g. environmentalists, media, trade associations</a:t>
            </a:r>
            <a:r>
              <a:rPr lang="en-US" dirty="0"/>
              <a:t>…</a:t>
            </a:r>
          </a:p>
        </p:txBody>
      </p:sp>
    </p:spTree>
    <p:extLst>
      <p:ext uri="{BB962C8B-B14F-4D97-AF65-F5344CB8AC3E}">
        <p14:creationId xmlns:p14="http://schemas.microsoft.com/office/powerpoint/2010/main" val="3086306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noChangeArrowheads="1"/>
          </p:cNvSpPr>
          <p:nvPr>
            <p:ph type="title"/>
          </p:nvPr>
        </p:nvSpPr>
        <p:spPr/>
        <p:txBody>
          <a:bodyPr/>
          <a:lstStyle/>
          <a:p>
            <a:endParaRPr lang="en-US" altLang="en-US"/>
          </a:p>
        </p:txBody>
      </p:sp>
      <p:sp>
        <p:nvSpPr>
          <p:cNvPr id="6147" name="Content Placeholder 2"/>
          <p:cNvSpPr>
            <a:spLocks noGrp="1" noChangeArrowheads="1"/>
          </p:cNvSpPr>
          <p:nvPr>
            <p:ph idx="1"/>
          </p:nvPr>
        </p:nvSpPr>
        <p:spPr/>
        <p:txBody>
          <a:bodyPr/>
          <a:lstStyle/>
          <a:p>
            <a:endParaRPr lang="en-US" altLang="en-US"/>
          </a:p>
        </p:txBody>
      </p:sp>
      <p:pic>
        <p:nvPicPr>
          <p:cNvPr id="6148" name="Picture 4"/>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5" y="188640"/>
            <a:ext cx="6480721" cy="53597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16224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Rectangle 3"/>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r="2289"/>
          <a:stretch/>
        </p:blipFill>
        <p:spPr bwMode="auto">
          <a:xfrm>
            <a:off x="1187624" y="44624"/>
            <a:ext cx="6684167" cy="68407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593893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Stakeholders</a:t>
            </a:r>
          </a:p>
        </p:txBody>
      </p:sp>
      <p:sp>
        <p:nvSpPr>
          <p:cNvPr id="4" name="Content Placeholder 3"/>
          <p:cNvSpPr>
            <a:spLocks noGrp="1"/>
          </p:cNvSpPr>
          <p:nvPr>
            <p:ph idx="1"/>
          </p:nvPr>
        </p:nvSpPr>
        <p:spPr/>
        <p:txBody>
          <a:bodyPr/>
          <a:lstStyle/>
          <a:p>
            <a:endParaRPr lang="en-GB"/>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82" y="1124744"/>
            <a:ext cx="9230307" cy="1944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884744"/>
            <a:ext cx="9123716" cy="20881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57052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altLang="en-US"/>
              <a:t>Stakeholder Characteristics  </a:t>
            </a:r>
            <a:endParaRPr lang="en-GB" altLang="en-US"/>
          </a:p>
        </p:txBody>
      </p:sp>
      <p:sp>
        <p:nvSpPr>
          <p:cNvPr id="7171" name="Rectangle 3"/>
          <p:cNvSpPr>
            <a:spLocks noGrp="1" noChangeArrowheads="1"/>
          </p:cNvSpPr>
          <p:nvPr>
            <p:ph type="body" idx="1"/>
          </p:nvPr>
        </p:nvSpPr>
        <p:spPr>
          <a:xfrm>
            <a:off x="611188" y="1844675"/>
            <a:ext cx="7923212" cy="4608513"/>
          </a:xfrm>
        </p:spPr>
        <p:txBody>
          <a:bodyPr/>
          <a:lstStyle/>
          <a:p>
            <a:pPr eaLnBrk="1" hangingPunct="1">
              <a:buFont typeface="Wingdings" pitchFamily="2" charset="2"/>
              <a:buNone/>
            </a:pPr>
            <a:r>
              <a:rPr lang="en-US" altLang="en-US" sz="2400" dirty="0"/>
              <a:t>Owners and Shareholders</a:t>
            </a:r>
          </a:p>
          <a:p>
            <a:pPr eaLnBrk="1" hangingPunct="1"/>
            <a:r>
              <a:rPr lang="en-US" altLang="en-US" sz="2400" dirty="0"/>
              <a:t>The number of owners and the roles they carry out differ according to the size of the firm</a:t>
            </a:r>
          </a:p>
          <a:p>
            <a:pPr eaLnBrk="1" hangingPunct="1"/>
            <a:r>
              <a:rPr lang="en-US" altLang="en-US" sz="2400" dirty="0"/>
              <a:t>In small businesses there may be only one owner (sole trader) or perhaps a small number of partners (partnership)</a:t>
            </a:r>
          </a:p>
          <a:p>
            <a:pPr eaLnBrk="1" hangingPunct="1"/>
            <a:r>
              <a:rPr lang="en-US" altLang="en-US" sz="2400" dirty="0"/>
              <a:t>In large firms there are often thousands of shareholders, who each own a small part of the business</a:t>
            </a:r>
          </a:p>
          <a:p>
            <a:pPr eaLnBrk="1" hangingPunct="1"/>
            <a:endParaRPr lang="en-GB" altLang="en-US" sz="28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US" altLang="en-US"/>
              <a:t>Stakeholder Characteristics</a:t>
            </a:r>
            <a:endParaRPr lang="en-GB" altLang="en-US"/>
          </a:p>
        </p:txBody>
      </p:sp>
      <p:sp>
        <p:nvSpPr>
          <p:cNvPr id="9219" name="Rectangle 3"/>
          <p:cNvSpPr>
            <a:spLocks noGrp="1" noChangeArrowheads="1"/>
          </p:cNvSpPr>
          <p:nvPr>
            <p:ph type="body" idx="1"/>
          </p:nvPr>
        </p:nvSpPr>
        <p:spPr>
          <a:xfrm>
            <a:off x="323850" y="1905000"/>
            <a:ext cx="8820150" cy="4619625"/>
          </a:xfrm>
        </p:spPr>
        <p:txBody>
          <a:bodyPr/>
          <a:lstStyle/>
          <a:p>
            <a:pPr eaLnBrk="1" hangingPunct="1">
              <a:lnSpc>
                <a:spcPct val="90000"/>
              </a:lnSpc>
              <a:buFont typeface="Wingdings" pitchFamily="2" charset="2"/>
              <a:buNone/>
            </a:pPr>
            <a:r>
              <a:rPr lang="en-US" altLang="en-US" sz="2800" dirty="0"/>
              <a:t>Employees:</a:t>
            </a:r>
          </a:p>
          <a:p>
            <a:pPr eaLnBrk="1" hangingPunct="1">
              <a:lnSpc>
                <a:spcPct val="90000"/>
              </a:lnSpc>
            </a:pPr>
            <a:r>
              <a:rPr lang="en-US" altLang="en-US" sz="2800" dirty="0"/>
              <a:t>A business needs employees to carry out its activities</a:t>
            </a:r>
          </a:p>
          <a:p>
            <a:pPr eaLnBrk="1" hangingPunct="1">
              <a:lnSpc>
                <a:spcPct val="90000"/>
              </a:lnSpc>
            </a:pPr>
            <a:r>
              <a:rPr lang="en-US" altLang="en-US" sz="2800" dirty="0"/>
              <a:t>Employees agree to work a certain number of hours in return for a wage or salary. </a:t>
            </a:r>
          </a:p>
          <a:p>
            <a:pPr eaLnBrk="1" hangingPunct="1">
              <a:lnSpc>
                <a:spcPct val="90000"/>
              </a:lnSpc>
            </a:pPr>
            <a:r>
              <a:rPr lang="en-US" altLang="en-US" sz="2800" dirty="0"/>
              <a:t>Employees have invested their time and effort into the </a:t>
            </a:r>
            <a:r>
              <a:rPr lang="en-US" altLang="en-US" sz="2800" dirty="0" err="1"/>
              <a:t>organisation</a:t>
            </a:r>
            <a:r>
              <a:rPr lang="en-US" altLang="en-US" sz="2800" dirty="0"/>
              <a:t>.</a:t>
            </a:r>
          </a:p>
          <a:p>
            <a:pPr eaLnBrk="1" hangingPunct="1">
              <a:lnSpc>
                <a:spcPct val="90000"/>
              </a:lnSpc>
            </a:pPr>
            <a:r>
              <a:rPr lang="en-US" altLang="en-US" sz="2800" dirty="0"/>
              <a:t>Employees want the </a:t>
            </a:r>
            <a:r>
              <a:rPr lang="en-US" altLang="en-US" sz="2800" dirty="0" err="1"/>
              <a:t>organisation</a:t>
            </a:r>
            <a:r>
              <a:rPr lang="en-US" altLang="en-US" sz="2800" dirty="0"/>
              <a:t> to survive and thrive.</a:t>
            </a:r>
            <a:endParaRPr lang="en-GB" altLang="en-US" sz="28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US" altLang="en-US"/>
              <a:t>Stakeholder Characteristics</a:t>
            </a:r>
            <a:endParaRPr lang="en-GB" altLang="en-US"/>
          </a:p>
        </p:txBody>
      </p:sp>
      <p:sp>
        <p:nvSpPr>
          <p:cNvPr id="11267" name="Rectangle 3"/>
          <p:cNvSpPr>
            <a:spLocks noGrp="1" noChangeArrowheads="1"/>
          </p:cNvSpPr>
          <p:nvPr>
            <p:ph type="body" idx="1"/>
          </p:nvPr>
        </p:nvSpPr>
        <p:spPr>
          <a:xfrm>
            <a:off x="755650" y="1905000"/>
            <a:ext cx="7778750" cy="4114800"/>
          </a:xfrm>
        </p:spPr>
        <p:txBody>
          <a:bodyPr/>
          <a:lstStyle/>
          <a:p>
            <a:pPr eaLnBrk="1" hangingPunct="1">
              <a:lnSpc>
                <a:spcPct val="90000"/>
              </a:lnSpc>
              <a:buFont typeface="Wingdings" pitchFamily="2" charset="2"/>
              <a:buNone/>
            </a:pPr>
            <a:r>
              <a:rPr lang="en-US" altLang="en-US" sz="2800"/>
              <a:t>Customers:</a:t>
            </a:r>
          </a:p>
          <a:p>
            <a:pPr eaLnBrk="1" hangingPunct="1">
              <a:lnSpc>
                <a:spcPct val="90000"/>
              </a:lnSpc>
            </a:pPr>
            <a:r>
              <a:rPr lang="en-US" altLang="en-US" sz="2800"/>
              <a:t>Customers buy the goods or services produced by firms</a:t>
            </a:r>
          </a:p>
          <a:p>
            <a:pPr eaLnBrk="1" hangingPunct="1">
              <a:lnSpc>
                <a:spcPct val="90000"/>
              </a:lnSpc>
            </a:pPr>
            <a:r>
              <a:rPr lang="en-US" altLang="en-US" sz="2800"/>
              <a:t>They may be individuals (B2C) or other businesses (B2B)</a:t>
            </a:r>
          </a:p>
          <a:p>
            <a:pPr eaLnBrk="1" hangingPunct="1">
              <a:lnSpc>
                <a:spcPct val="90000"/>
              </a:lnSpc>
            </a:pPr>
            <a:r>
              <a:rPr lang="en-US" altLang="en-US" sz="2800"/>
              <a:t>Firms must understand and meet the needs of their customers, otherwise they will fail to make a profit or, indeed, survive</a:t>
            </a:r>
            <a:endParaRPr lang="en-GB" altLang="en-US" sz="280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US" altLang="en-US"/>
              <a:t>Stakeholder Characteristics</a:t>
            </a:r>
            <a:endParaRPr lang="en-GB" altLang="en-US"/>
          </a:p>
        </p:txBody>
      </p:sp>
      <p:sp>
        <p:nvSpPr>
          <p:cNvPr id="13315" name="Rectangle 3"/>
          <p:cNvSpPr>
            <a:spLocks noGrp="1" noChangeArrowheads="1"/>
          </p:cNvSpPr>
          <p:nvPr>
            <p:ph type="body" idx="1"/>
          </p:nvPr>
        </p:nvSpPr>
        <p:spPr>
          <a:xfrm>
            <a:off x="468313" y="1905000"/>
            <a:ext cx="8066087" cy="4619625"/>
          </a:xfrm>
        </p:spPr>
        <p:txBody>
          <a:bodyPr/>
          <a:lstStyle/>
          <a:p>
            <a:pPr eaLnBrk="1" hangingPunct="1">
              <a:buFont typeface="Wingdings" pitchFamily="2" charset="2"/>
              <a:buNone/>
            </a:pPr>
            <a:r>
              <a:rPr lang="en-US" altLang="en-US" sz="2800" dirty="0"/>
              <a:t>Suppliers</a:t>
            </a:r>
          </a:p>
          <a:p>
            <a:pPr eaLnBrk="1" hangingPunct="1"/>
            <a:r>
              <a:rPr lang="en-US" altLang="en-US" sz="2800" dirty="0"/>
              <a:t>Firms source the resources required to produce goods and services from suppliers.</a:t>
            </a:r>
          </a:p>
          <a:p>
            <a:pPr eaLnBrk="1" hangingPunct="1"/>
            <a:r>
              <a:rPr lang="en-US" altLang="en-US" sz="2800" dirty="0"/>
              <a:t>Businesses attempt to have effective relationships with suppliers in order to get quality resources on time &amp; at reasonable prices.</a:t>
            </a:r>
          </a:p>
          <a:p>
            <a:pPr eaLnBrk="1" hangingPunct="1"/>
            <a:r>
              <a:rPr lang="en-US" altLang="en-US" sz="2800" dirty="0"/>
              <a:t>This is a two-way process, as suppliers depend on the firms they supply</a:t>
            </a:r>
          </a:p>
          <a:p>
            <a:pPr eaLnBrk="1" hangingPunct="1"/>
            <a:endParaRPr lang="en-GB" altLang="en-US" sz="28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altLang="en-US"/>
              <a:t>Stakeholder Characteristics</a:t>
            </a:r>
            <a:endParaRPr lang="en-GB" altLang="en-US"/>
          </a:p>
        </p:txBody>
      </p:sp>
      <p:sp>
        <p:nvSpPr>
          <p:cNvPr id="15363" name="Rectangle 3"/>
          <p:cNvSpPr>
            <a:spLocks noGrp="1" noChangeArrowheads="1"/>
          </p:cNvSpPr>
          <p:nvPr>
            <p:ph type="body" idx="1"/>
          </p:nvPr>
        </p:nvSpPr>
        <p:spPr>
          <a:xfrm>
            <a:off x="468313" y="1905000"/>
            <a:ext cx="8066087" cy="4548188"/>
          </a:xfrm>
        </p:spPr>
        <p:txBody>
          <a:bodyPr/>
          <a:lstStyle/>
          <a:p>
            <a:pPr eaLnBrk="1" hangingPunct="1">
              <a:lnSpc>
                <a:spcPct val="90000"/>
              </a:lnSpc>
              <a:buFont typeface="Wingdings" pitchFamily="2" charset="2"/>
              <a:buNone/>
            </a:pPr>
            <a:r>
              <a:rPr lang="en-US" altLang="en-US" sz="2800"/>
              <a:t>Community</a:t>
            </a:r>
          </a:p>
          <a:p>
            <a:pPr eaLnBrk="1" hangingPunct="1">
              <a:lnSpc>
                <a:spcPct val="90000"/>
              </a:lnSpc>
            </a:pPr>
            <a:r>
              <a:rPr lang="en-US" altLang="en-US" sz="2800"/>
              <a:t>Companies and the communities they exist in are also in a two-way relationship</a:t>
            </a:r>
          </a:p>
          <a:p>
            <a:pPr lvl="1" eaLnBrk="1" hangingPunct="1">
              <a:lnSpc>
                <a:spcPct val="90000"/>
              </a:lnSpc>
            </a:pPr>
            <a:r>
              <a:rPr lang="en-US" altLang="en-US"/>
              <a:t>The local community may often provide many of the firm’s staff and customers</a:t>
            </a:r>
          </a:p>
          <a:p>
            <a:pPr lvl="1" eaLnBrk="1" hangingPunct="1">
              <a:lnSpc>
                <a:spcPct val="90000"/>
              </a:lnSpc>
            </a:pPr>
            <a:r>
              <a:rPr lang="en-US" altLang="en-US"/>
              <a:t>The business often supplies goods and services vital to the local area</a:t>
            </a:r>
          </a:p>
          <a:p>
            <a:pPr lvl="1" eaLnBrk="1" hangingPunct="1">
              <a:lnSpc>
                <a:spcPct val="90000"/>
              </a:lnSpc>
            </a:pPr>
            <a:r>
              <a:rPr lang="en-US" altLang="en-US"/>
              <a:t>But at times the community can feel aggrieved by some aspects of what a firm does</a:t>
            </a:r>
          </a:p>
          <a:p>
            <a:pPr eaLnBrk="1" hangingPunct="1">
              <a:lnSpc>
                <a:spcPct val="90000"/>
              </a:lnSpc>
            </a:pPr>
            <a:endParaRPr lang="en-GB" altLang="en-US" sz="280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US" altLang="en-US"/>
              <a:t>Stakeholder Characteristics</a:t>
            </a:r>
            <a:endParaRPr lang="en-GB" altLang="en-US"/>
          </a:p>
        </p:txBody>
      </p:sp>
      <p:sp>
        <p:nvSpPr>
          <p:cNvPr id="17411" name="Rectangle 3"/>
          <p:cNvSpPr>
            <a:spLocks noGrp="1" noChangeArrowheads="1"/>
          </p:cNvSpPr>
          <p:nvPr>
            <p:ph type="body" idx="1"/>
          </p:nvPr>
        </p:nvSpPr>
        <p:spPr>
          <a:xfrm>
            <a:off x="323850" y="1916113"/>
            <a:ext cx="8496300" cy="4608512"/>
          </a:xfrm>
        </p:spPr>
        <p:txBody>
          <a:bodyPr/>
          <a:lstStyle/>
          <a:p>
            <a:pPr eaLnBrk="1" hangingPunct="1">
              <a:lnSpc>
                <a:spcPct val="90000"/>
              </a:lnSpc>
              <a:buFont typeface="Wingdings" pitchFamily="2" charset="2"/>
              <a:buNone/>
            </a:pPr>
            <a:r>
              <a:rPr lang="en-US" altLang="en-US" sz="2800" dirty="0"/>
              <a:t>The Central &amp; Local Government &amp; It’s Agencies:</a:t>
            </a:r>
          </a:p>
          <a:p>
            <a:pPr eaLnBrk="1" hangingPunct="1">
              <a:lnSpc>
                <a:spcPct val="90000"/>
              </a:lnSpc>
            </a:pPr>
            <a:r>
              <a:rPr lang="en-US" altLang="en-US" sz="2800" dirty="0"/>
              <a:t>Economic policies affect firms’ costs (through taxation and interest rates)</a:t>
            </a:r>
          </a:p>
          <a:p>
            <a:pPr eaLnBrk="1" hangingPunct="1">
              <a:lnSpc>
                <a:spcPct val="90000"/>
              </a:lnSpc>
            </a:pPr>
            <a:r>
              <a:rPr lang="en-US" altLang="en-US" sz="2800" dirty="0"/>
              <a:t>Legislation regulates what business can do in areas such as the environment and occupational safety and health.</a:t>
            </a:r>
          </a:p>
          <a:p>
            <a:pPr eaLnBrk="1" hangingPunct="1">
              <a:lnSpc>
                <a:spcPct val="90000"/>
              </a:lnSpc>
            </a:pPr>
            <a:r>
              <a:rPr lang="en-US" altLang="en-US" sz="2800" dirty="0"/>
              <a:t>The Police, Licensing Authority, Environmental Agency, DHSS.</a:t>
            </a:r>
          </a:p>
          <a:p>
            <a:pPr eaLnBrk="1" hangingPunct="1">
              <a:lnSpc>
                <a:spcPct val="90000"/>
              </a:lnSpc>
            </a:pPr>
            <a:r>
              <a:rPr lang="en-US" altLang="en-US" sz="2800" dirty="0"/>
              <a:t>Successful firms are good for governments as they create wealth and employment. </a:t>
            </a:r>
          </a:p>
          <a:p>
            <a:pPr eaLnBrk="1" hangingPunct="1">
              <a:lnSpc>
                <a:spcPct val="90000"/>
              </a:lnSpc>
            </a:pPr>
            <a:endParaRPr lang="en-GB" altLang="en-US" sz="28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US" altLang="en-US"/>
              <a:t>Stakeholder Characteristics</a:t>
            </a:r>
            <a:endParaRPr lang="en-GB" altLang="en-US"/>
          </a:p>
        </p:txBody>
      </p:sp>
      <p:sp>
        <p:nvSpPr>
          <p:cNvPr id="19459" name="Rectangle 3"/>
          <p:cNvSpPr>
            <a:spLocks noGrp="1" noChangeArrowheads="1"/>
          </p:cNvSpPr>
          <p:nvPr>
            <p:ph type="body" idx="1"/>
          </p:nvPr>
        </p:nvSpPr>
        <p:spPr>
          <a:xfrm>
            <a:off x="395288" y="1916113"/>
            <a:ext cx="8210550" cy="4619625"/>
          </a:xfrm>
        </p:spPr>
        <p:txBody>
          <a:bodyPr/>
          <a:lstStyle/>
          <a:p>
            <a:pPr eaLnBrk="1" hangingPunct="1">
              <a:lnSpc>
                <a:spcPct val="80000"/>
              </a:lnSpc>
              <a:buFont typeface="Wingdings" pitchFamily="2" charset="2"/>
              <a:buNone/>
            </a:pPr>
            <a:r>
              <a:rPr lang="en-GB" altLang="en-US" sz="2800"/>
              <a:t>The Financial Publics</a:t>
            </a:r>
            <a:r>
              <a:rPr lang="en-GB" altLang="en-US" sz="2800" b="1"/>
              <a:t> </a:t>
            </a:r>
          </a:p>
          <a:p>
            <a:pPr eaLnBrk="1" hangingPunct="1">
              <a:lnSpc>
                <a:spcPct val="80000"/>
              </a:lnSpc>
            </a:pPr>
            <a:endParaRPr lang="en-GB" altLang="en-US" sz="2800" b="1"/>
          </a:p>
          <a:p>
            <a:pPr eaLnBrk="1" hangingPunct="1">
              <a:lnSpc>
                <a:spcPct val="80000"/>
              </a:lnSpc>
            </a:pPr>
            <a:r>
              <a:rPr lang="en-GB" altLang="en-US" sz="2800"/>
              <a:t>Local Bank. </a:t>
            </a:r>
          </a:p>
          <a:p>
            <a:pPr eaLnBrk="1" hangingPunct="1">
              <a:lnSpc>
                <a:spcPct val="80000"/>
              </a:lnSpc>
            </a:pPr>
            <a:r>
              <a:rPr lang="en-GB" altLang="en-US" sz="2800"/>
              <a:t>Stock Exchange - investors will consist not only of personal buyers of securities but also of investment analysts (who advise on share buying) and big share buyers. </a:t>
            </a:r>
          </a:p>
          <a:p>
            <a:pPr eaLnBrk="1" hangingPunct="1">
              <a:lnSpc>
                <a:spcPct val="80000"/>
              </a:lnSpc>
            </a:pPr>
            <a:r>
              <a:rPr lang="en-GB" altLang="en-US" sz="2800"/>
              <a:t>Willingness to buy shares, or invest in new issues, will depend on what is known about the company’s background, performance and prospects.  A fall in share price could invite a take-over bid.</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Effective Stakeholder Management</a:t>
            </a:r>
          </a:p>
        </p:txBody>
      </p:sp>
      <p:sp>
        <p:nvSpPr>
          <p:cNvPr id="3" name="Content Placeholder 2"/>
          <p:cNvSpPr>
            <a:spLocks noGrp="1"/>
          </p:cNvSpPr>
          <p:nvPr>
            <p:ph idx="1"/>
          </p:nvPr>
        </p:nvSpPr>
        <p:spPr/>
        <p:txBody>
          <a:bodyPr/>
          <a:lstStyle/>
          <a:p>
            <a:r>
              <a:rPr lang="en-GB" dirty="0"/>
              <a:t>Five core questions an organisation needs to consider:</a:t>
            </a:r>
          </a:p>
          <a:p>
            <a:r>
              <a:rPr lang="en-GB" dirty="0"/>
              <a:t>Who are our stakeholders?</a:t>
            </a:r>
          </a:p>
          <a:p>
            <a:r>
              <a:rPr lang="en-GB" dirty="0"/>
              <a:t>What impact do they/ can they have on the organisation- increase profit, improve customer satisfaction, damage the brand/organisation name.</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lstStyle/>
          <a:p>
            <a:r>
              <a:rPr lang="en-GB" dirty="0"/>
              <a:t>What opportunities or threats do stakeholders bring?</a:t>
            </a:r>
          </a:p>
          <a:p>
            <a:r>
              <a:rPr lang="en-GB" dirty="0"/>
              <a:t>What responsibilities do they have to the stakeholder- economic, legal, ethical.</a:t>
            </a:r>
          </a:p>
          <a:p>
            <a:r>
              <a:rPr lang="en-GB" dirty="0"/>
              <a:t>What strategies or actions should an organisation follow to ensure they manage stakeholders expectations</a:t>
            </a:r>
          </a:p>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Stakeholder Analysis Model</a:t>
            </a:r>
          </a:p>
        </p:txBody>
      </p:sp>
      <p:sp>
        <p:nvSpPr>
          <p:cNvPr id="3" name="Content Placeholder 2"/>
          <p:cNvSpPr>
            <a:spLocks noGrp="1"/>
          </p:cNvSpPr>
          <p:nvPr>
            <p:ph idx="1"/>
          </p:nvPr>
        </p:nvSpPr>
        <p:spPr/>
        <p:txBody>
          <a:bodyPr/>
          <a:lstStyle/>
          <a:p>
            <a:r>
              <a:rPr lang="en-GB" sz="2800" dirty="0" err="1"/>
              <a:t>Mendelow</a:t>
            </a:r>
            <a:r>
              <a:rPr lang="en-GB" sz="2800" dirty="0"/>
              <a:t>(1991) proposed a model that ranks stakeholders according to power and interest.</a:t>
            </a:r>
          </a:p>
          <a:p>
            <a:pPr>
              <a:buNone/>
            </a:pPr>
            <a:endParaRPr lang="en-GB" sz="1400" dirty="0"/>
          </a:p>
          <a:p>
            <a:r>
              <a:rPr lang="en-GB" sz="2400" dirty="0">
                <a:hlinkClick r:id="rId2"/>
              </a:rPr>
              <a:t>https://www.youtube.com/watch?v=4RvS-tWjVQs</a:t>
            </a:r>
            <a:endParaRPr lang="en-GB" sz="2400" dirty="0"/>
          </a:p>
          <a:p>
            <a:endParaRPr lang="cy-GB"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19</a:t>
            </a:fld>
            <a:endParaRPr lang="en-US"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Power/Interest Matrix</a:t>
            </a:r>
          </a:p>
        </p:txBody>
      </p:sp>
      <p:sp>
        <p:nvSpPr>
          <p:cNvPr id="3" name="Content Placeholder 2"/>
          <p:cNvSpPr>
            <a:spLocks noGrp="1"/>
          </p:cNvSpPr>
          <p:nvPr>
            <p:ph idx="1"/>
          </p:nvPr>
        </p:nvSpPr>
        <p:spPr/>
        <p:txBody>
          <a:bodyPr/>
          <a:lstStyle/>
          <a:p>
            <a:pPr marL="0" indent="0">
              <a:buNone/>
              <a:tabLst>
                <a:tab pos="355600" algn="l"/>
              </a:tabLst>
            </a:pPr>
            <a:r>
              <a:rPr lang="en-GB" dirty="0"/>
              <a:t>	</a:t>
            </a:r>
            <a:r>
              <a:rPr lang="en-GB" sz="2800" dirty="0"/>
              <a:t>Stakeholders fall into 4 categories:</a:t>
            </a:r>
          </a:p>
          <a:p>
            <a:r>
              <a:rPr lang="en-GB" sz="2800" u="sng" dirty="0"/>
              <a:t>minimal effort</a:t>
            </a:r>
            <a:r>
              <a:rPr lang="en-GB" sz="2800" dirty="0"/>
              <a:t> - where both interest and power is low;</a:t>
            </a:r>
          </a:p>
          <a:p>
            <a:r>
              <a:rPr lang="en-GB" sz="2800" u="sng" dirty="0"/>
              <a:t>keep informed</a:t>
            </a:r>
            <a:r>
              <a:rPr lang="en-GB" sz="2800" dirty="0"/>
              <a:t> - where interest is high but power is low;</a:t>
            </a:r>
          </a:p>
          <a:p>
            <a:r>
              <a:rPr lang="en-GB" sz="2800" u="sng" dirty="0"/>
              <a:t>key players</a:t>
            </a:r>
            <a:r>
              <a:rPr lang="en-GB" sz="2800" dirty="0"/>
              <a:t> - where both interest and power is high;</a:t>
            </a:r>
          </a:p>
          <a:p>
            <a:r>
              <a:rPr lang="en-GB" sz="2800" u="sng" dirty="0"/>
              <a:t>keep satisfied</a:t>
            </a:r>
            <a:r>
              <a:rPr lang="en-GB" sz="2800" dirty="0"/>
              <a:t> - interest is low but power is high.</a:t>
            </a:r>
          </a:p>
          <a:p>
            <a:endParaRPr lang="en-GB"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20</a:t>
            </a:fld>
            <a:endParaRPr lang="en-US" dirty="0"/>
          </a:p>
        </p:txBody>
      </p:sp>
    </p:spTree>
    <p:extLst>
      <p:ext uri="{BB962C8B-B14F-4D97-AF65-F5344CB8AC3E}">
        <p14:creationId xmlns:p14="http://schemas.microsoft.com/office/powerpoint/2010/main" val="374267467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Power/Interest Matrix</a:t>
            </a:r>
            <a:br>
              <a:rPr lang="en-GB" dirty="0"/>
            </a:br>
            <a:r>
              <a:rPr lang="en-GB" sz="1800" dirty="0"/>
              <a:t>(adapted, </a:t>
            </a:r>
            <a:r>
              <a:rPr lang="en-GB" sz="1800" dirty="0" err="1"/>
              <a:t>Mendelow</a:t>
            </a:r>
            <a:r>
              <a:rPr lang="en-GB" sz="1800" dirty="0"/>
              <a:t> (1991))</a:t>
            </a:r>
          </a:p>
        </p:txBody>
      </p:sp>
      <p:sp>
        <p:nvSpPr>
          <p:cNvPr id="4" name="Slide Number Placeholder 3"/>
          <p:cNvSpPr>
            <a:spLocks noGrp="1"/>
          </p:cNvSpPr>
          <p:nvPr>
            <p:ph type="sldNum" sz="quarter" idx="12"/>
          </p:nvPr>
        </p:nvSpPr>
        <p:spPr/>
        <p:txBody>
          <a:bodyPr/>
          <a:lstStyle/>
          <a:p>
            <a:fld id="{04657A23-F046-44D7-AC1D-38111E7AC05F}" type="slidenum">
              <a:rPr lang="en-US" smtClean="0"/>
              <a:pPr/>
              <a:t>21</a:t>
            </a:fld>
            <a:endParaRPr lang="en-US" dirty="0"/>
          </a:p>
        </p:txBody>
      </p:sp>
      <p:sp>
        <p:nvSpPr>
          <p:cNvPr id="5" name="TextBox 4"/>
          <p:cNvSpPr txBox="1">
            <a:spLocks noChangeArrowheads="1"/>
          </p:cNvSpPr>
          <p:nvPr/>
        </p:nvSpPr>
        <p:spPr bwMode="auto">
          <a:xfrm>
            <a:off x="3357563" y="1571625"/>
            <a:ext cx="321468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itchFamily="96" charset="0"/>
              </a:defRPr>
            </a:lvl1pPr>
            <a:lvl2pPr marL="742950" indent="-285750">
              <a:defRPr>
                <a:solidFill>
                  <a:schemeClr val="tx1"/>
                </a:solidFill>
                <a:latin typeface="Garamond" pitchFamily="96" charset="0"/>
              </a:defRPr>
            </a:lvl2pPr>
            <a:lvl3pPr marL="1143000" indent="-228600">
              <a:defRPr>
                <a:solidFill>
                  <a:schemeClr val="tx1"/>
                </a:solidFill>
                <a:latin typeface="Garamond" pitchFamily="96" charset="0"/>
              </a:defRPr>
            </a:lvl3pPr>
            <a:lvl4pPr marL="1600200" indent="-228600">
              <a:defRPr>
                <a:solidFill>
                  <a:schemeClr val="tx1"/>
                </a:solidFill>
                <a:latin typeface="Garamond" pitchFamily="96" charset="0"/>
              </a:defRPr>
            </a:lvl4pPr>
            <a:lvl5pPr marL="2057400" indent="-228600">
              <a:defRPr>
                <a:solidFill>
                  <a:schemeClr val="tx1"/>
                </a:solidFill>
                <a:latin typeface="Garamond" pitchFamily="96" charset="0"/>
              </a:defRPr>
            </a:lvl5pPr>
            <a:lvl6pPr marL="2514600" indent="-228600" eaLnBrk="0" fontAlgn="base" hangingPunct="0">
              <a:spcBef>
                <a:spcPct val="0"/>
              </a:spcBef>
              <a:spcAft>
                <a:spcPct val="0"/>
              </a:spcAft>
              <a:defRPr>
                <a:solidFill>
                  <a:schemeClr val="tx1"/>
                </a:solidFill>
                <a:latin typeface="Garamond" pitchFamily="96" charset="0"/>
              </a:defRPr>
            </a:lvl6pPr>
            <a:lvl7pPr marL="2971800" indent="-228600" eaLnBrk="0" fontAlgn="base" hangingPunct="0">
              <a:spcBef>
                <a:spcPct val="0"/>
              </a:spcBef>
              <a:spcAft>
                <a:spcPct val="0"/>
              </a:spcAft>
              <a:defRPr>
                <a:solidFill>
                  <a:schemeClr val="tx1"/>
                </a:solidFill>
                <a:latin typeface="Garamond" pitchFamily="96" charset="0"/>
              </a:defRPr>
            </a:lvl7pPr>
            <a:lvl8pPr marL="3429000" indent="-228600" eaLnBrk="0" fontAlgn="base" hangingPunct="0">
              <a:spcBef>
                <a:spcPct val="0"/>
              </a:spcBef>
              <a:spcAft>
                <a:spcPct val="0"/>
              </a:spcAft>
              <a:defRPr>
                <a:solidFill>
                  <a:schemeClr val="tx1"/>
                </a:solidFill>
                <a:latin typeface="Garamond" pitchFamily="96" charset="0"/>
              </a:defRPr>
            </a:lvl8pPr>
            <a:lvl9pPr marL="3886200" indent="-228600" eaLnBrk="0" fontAlgn="base" hangingPunct="0">
              <a:spcBef>
                <a:spcPct val="0"/>
              </a:spcBef>
              <a:spcAft>
                <a:spcPct val="0"/>
              </a:spcAft>
              <a:defRPr>
                <a:solidFill>
                  <a:schemeClr val="tx1"/>
                </a:solidFill>
                <a:latin typeface="Garamond" pitchFamily="96" charset="0"/>
              </a:defRPr>
            </a:lvl9pPr>
          </a:lstStyle>
          <a:p>
            <a:pPr algn="ctr"/>
            <a:r>
              <a:rPr lang="en-GB" sz="1800" dirty="0">
                <a:latin typeface="Arial" pitchFamily="34" charset="0"/>
                <a:cs typeface="Arial" pitchFamily="34" charset="0"/>
              </a:rPr>
              <a:t>Level of Interest</a:t>
            </a:r>
          </a:p>
        </p:txBody>
      </p:sp>
      <p:sp>
        <p:nvSpPr>
          <p:cNvPr id="6" name="TextBox 5"/>
          <p:cNvSpPr txBox="1">
            <a:spLocks noChangeArrowheads="1"/>
          </p:cNvSpPr>
          <p:nvPr/>
        </p:nvSpPr>
        <p:spPr bwMode="auto">
          <a:xfrm>
            <a:off x="928688" y="3714750"/>
            <a:ext cx="150018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itchFamily="96" charset="0"/>
              </a:defRPr>
            </a:lvl1pPr>
            <a:lvl2pPr marL="742950" indent="-285750">
              <a:defRPr>
                <a:solidFill>
                  <a:schemeClr val="tx1"/>
                </a:solidFill>
                <a:latin typeface="Garamond" pitchFamily="96" charset="0"/>
              </a:defRPr>
            </a:lvl2pPr>
            <a:lvl3pPr marL="1143000" indent="-228600">
              <a:defRPr>
                <a:solidFill>
                  <a:schemeClr val="tx1"/>
                </a:solidFill>
                <a:latin typeface="Garamond" pitchFamily="96" charset="0"/>
              </a:defRPr>
            </a:lvl3pPr>
            <a:lvl4pPr marL="1600200" indent="-228600">
              <a:defRPr>
                <a:solidFill>
                  <a:schemeClr val="tx1"/>
                </a:solidFill>
                <a:latin typeface="Garamond" pitchFamily="96" charset="0"/>
              </a:defRPr>
            </a:lvl4pPr>
            <a:lvl5pPr marL="2057400" indent="-228600">
              <a:defRPr>
                <a:solidFill>
                  <a:schemeClr val="tx1"/>
                </a:solidFill>
                <a:latin typeface="Garamond" pitchFamily="96" charset="0"/>
              </a:defRPr>
            </a:lvl5pPr>
            <a:lvl6pPr marL="2514600" indent="-228600" eaLnBrk="0" fontAlgn="base" hangingPunct="0">
              <a:spcBef>
                <a:spcPct val="0"/>
              </a:spcBef>
              <a:spcAft>
                <a:spcPct val="0"/>
              </a:spcAft>
              <a:defRPr>
                <a:solidFill>
                  <a:schemeClr val="tx1"/>
                </a:solidFill>
                <a:latin typeface="Garamond" pitchFamily="96" charset="0"/>
              </a:defRPr>
            </a:lvl6pPr>
            <a:lvl7pPr marL="2971800" indent="-228600" eaLnBrk="0" fontAlgn="base" hangingPunct="0">
              <a:spcBef>
                <a:spcPct val="0"/>
              </a:spcBef>
              <a:spcAft>
                <a:spcPct val="0"/>
              </a:spcAft>
              <a:defRPr>
                <a:solidFill>
                  <a:schemeClr val="tx1"/>
                </a:solidFill>
                <a:latin typeface="Garamond" pitchFamily="96" charset="0"/>
              </a:defRPr>
            </a:lvl7pPr>
            <a:lvl8pPr marL="3429000" indent="-228600" eaLnBrk="0" fontAlgn="base" hangingPunct="0">
              <a:spcBef>
                <a:spcPct val="0"/>
              </a:spcBef>
              <a:spcAft>
                <a:spcPct val="0"/>
              </a:spcAft>
              <a:defRPr>
                <a:solidFill>
                  <a:schemeClr val="tx1"/>
                </a:solidFill>
                <a:latin typeface="Garamond" pitchFamily="96" charset="0"/>
              </a:defRPr>
            </a:lvl8pPr>
            <a:lvl9pPr marL="3886200" indent="-228600" eaLnBrk="0" fontAlgn="base" hangingPunct="0">
              <a:spcBef>
                <a:spcPct val="0"/>
              </a:spcBef>
              <a:spcAft>
                <a:spcPct val="0"/>
              </a:spcAft>
              <a:defRPr>
                <a:solidFill>
                  <a:schemeClr val="tx1"/>
                </a:solidFill>
                <a:latin typeface="Garamond" pitchFamily="96" charset="0"/>
              </a:defRPr>
            </a:lvl9pPr>
          </a:lstStyle>
          <a:p>
            <a:r>
              <a:rPr lang="en-GB" sz="1800" dirty="0">
                <a:latin typeface="Arial" pitchFamily="34" charset="0"/>
                <a:cs typeface="Arial" pitchFamily="34" charset="0"/>
              </a:rPr>
              <a:t>Power</a:t>
            </a:r>
          </a:p>
        </p:txBody>
      </p:sp>
      <p:sp>
        <p:nvSpPr>
          <p:cNvPr id="7" name="TextBox 6"/>
          <p:cNvSpPr txBox="1">
            <a:spLocks noChangeArrowheads="1"/>
          </p:cNvSpPr>
          <p:nvPr/>
        </p:nvSpPr>
        <p:spPr bwMode="auto">
          <a:xfrm>
            <a:off x="3143250" y="2143125"/>
            <a:ext cx="1214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itchFamily="96" charset="0"/>
              </a:defRPr>
            </a:lvl1pPr>
            <a:lvl2pPr marL="742950" indent="-285750">
              <a:defRPr>
                <a:solidFill>
                  <a:schemeClr val="tx1"/>
                </a:solidFill>
                <a:latin typeface="Garamond" pitchFamily="96" charset="0"/>
              </a:defRPr>
            </a:lvl2pPr>
            <a:lvl3pPr marL="1143000" indent="-228600">
              <a:defRPr>
                <a:solidFill>
                  <a:schemeClr val="tx1"/>
                </a:solidFill>
                <a:latin typeface="Garamond" pitchFamily="96" charset="0"/>
              </a:defRPr>
            </a:lvl3pPr>
            <a:lvl4pPr marL="1600200" indent="-228600">
              <a:defRPr>
                <a:solidFill>
                  <a:schemeClr val="tx1"/>
                </a:solidFill>
                <a:latin typeface="Garamond" pitchFamily="96" charset="0"/>
              </a:defRPr>
            </a:lvl4pPr>
            <a:lvl5pPr marL="2057400" indent="-228600">
              <a:defRPr>
                <a:solidFill>
                  <a:schemeClr val="tx1"/>
                </a:solidFill>
                <a:latin typeface="Garamond" pitchFamily="96" charset="0"/>
              </a:defRPr>
            </a:lvl5pPr>
            <a:lvl6pPr marL="2514600" indent="-228600" eaLnBrk="0" fontAlgn="base" hangingPunct="0">
              <a:spcBef>
                <a:spcPct val="0"/>
              </a:spcBef>
              <a:spcAft>
                <a:spcPct val="0"/>
              </a:spcAft>
              <a:defRPr>
                <a:solidFill>
                  <a:schemeClr val="tx1"/>
                </a:solidFill>
                <a:latin typeface="Garamond" pitchFamily="96" charset="0"/>
              </a:defRPr>
            </a:lvl6pPr>
            <a:lvl7pPr marL="2971800" indent="-228600" eaLnBrk="0" fontAlgn="base" hangingPunct="0">
              <a:spcBef>
                <a:spcPct val="0"/>
              </a:spcBef>
              <a:spcAft>
                <a:spcPct val="0"/>
              </a:spcAft>
              <a:defRPr>
                <a:solidFill>
                  <a:schemeClr val="tx1"/>
                </a:solidFill>
                <a:latin typeface="Garamond" pitchFamily="96" charset="0"/>
              </a:defRPr>
            </a:lvl7pPr>
            <a:lvl8pPr marL="3429000" indent="-228600" eaLnBrk="0" fontAlgn="base" hangingPunct="0">
              <a:spcBef>
                <a:spcPct val="0"/>
              </a:spcBef>
              <a:spcAft>
                <a:spcPct val="0"/>
              </a:spcAft>
              <a:defRPr>
                <a:solidFill>
                  <a:schemeClr val="tx1"/>
                </a:solidFill>
                <a:latin typeface="Garamond" pitchFamily="96" charset="0"/>
              </a:defRPr>
            </a:lvl8pPr>
            <a:lvl9pPr marL="3886200" indent="-228600" eaLnBrk="0" fontAlgn="base" hangingPunct="0">
              <a:spcBef>
                <a:spcPct val="0"/>
              </a:spcBef>
              <a:spcAft>
                <a:spcPct val="0"/>
              </a:spcAft>
              <a:defRPr>
                <a:solidFill>
                  <a:schemeClr val="tx1"/>
                </a:solidFill>
                <a:latin typeface="Garamond" pitchFamily="96" charset="0"/>
              </a:defRPr>
            </a:lvl9pPr>
          </a:lstStyle>
          <a:p>
            <a:pPr algn="ctr"/>
            <a:r>
              <a:rPr lang="en-GB" dirty="0">
                <a:latin typeface="Arial" pitchFamily="34" charset="0"/>
                <a:cs typeface="Arial" pitchFamily="34" charset="0"/>
              </a:rPr>
              <a:t>Low</a:t>
            </a:r>
          </a:p>
        </p:txBody>
      </p:sp>
      <p:sp>
        <p:nvSpPr>
          <p:cNvPr id="8" name="TextBox 7"/>
          <p:cNvSpPr txBox="1">
            <a:spLocks noChangeArrowheads="1"/>
          </p:cNvSpPr>
          <p:nvPr/>
        </p:nvSpPr>
        <p:spPr bwMode="auto">
          <a:xfrm>
            <a:off x="1571625" y="3071813"/>
            <a:ext cx="12144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itchFamily="96" charset="0"/>
              </a:defRPr>
            </a:lvl1pPr>
            <a:lvl2pPr marL="742950" indent="-285750">
              <a:defRPr>
                <a:solidFill>
                  <a:schemeClr val="tx1"/>
                </a:solidFill>
                <a:latin typeface="Garamond" pitchFamily="96" charset="0"/>
              </a:defRPr>
            </a:lvl2pPr>
            <a:lvl3pPr marL="1143000" indent="-228600">
              <a:defRPr>
                <a:solidFill>
                  <a:schemeClr val="tx1"/>
                </a:solidFill>
                <a:latin typeface="Garamond" pitchFamily="96" charset="0"/>
              </a:defRPr>
            </a:lvl3pPr>
            <a:lvl4pPr marL="1600200" indent="-228600">
              <a:defRPr>
                <a:solidFill>
                  <a:schemeClr val="tx1"/>
                </a:solidFill>
                <a:latin typeface="Garamond" pitchFamily="96" charset="0"/>
              </a:defRPr>
            </a:lvl4pPr>
            <a:lvl5pPr marL="2057400" indent="-228600">
              <a:defRPr>
                <a:solidFill>
                  <a:schemeClr val="tx1"/>
                </a:solidFill>
                <a:latin typeface="Garamond" pitchFamily="96" charset="0"/>
              </a:defRPr>
            </a:lvl5pPr>
            <a:lvl6pPr marL="2514600" indent="-228600" eaLnBrk="0" fontAlgn="base" hangingPunct="0">
              <a:spcBef>
                <a:spcPct val="0"/>
              </a:spcBef>
              <a:spcAft>
                <a:spcPct val="0"/>
              </a:spcAft>
              <a:defRPr>
                <a:solidFill>
                  <a:schemeClr val="tx1"/>
                </a:solidFill>
                <a:latin typeface="Garamond" pitchFamily="96" charset="0"/>
              </a:defRPr>
            </a:lvl6pPr>
            <a:lvl7pPr marL="2971800" indent="-228600" eaLnBrk="0" fontAlgn="base" hangingPunct="0">
              <a:spcBef>
                <a:spcPct val="0"/>
              </a:spcBef>
              <a:spcAft>
                <a:spcPct val="0"/>
              </a:spcAft>
              <a:defRPr>
                <a:solidFill>
                  <a:schemeClr val="tx1"/>
                </a:solidFill>
                <a:latin typeface="Garamond" pitchFamily="96" charset="0"/>
              </a:defRPr>
            </a:lvl7pPr>
            <a:lvl8pPr marL="3429000" indent="-228600" eaLnBrk="0" fontAlgn="base" hangingPunct="0">
              <a:spcBef>
                <a:spcPct val="0"/>
              </a:spcBef>
              <a:spcAft>
                <a:spcPct val="0"/>
              </a:spcAft>
              <a:defRPr>
                <a:solidFill>
                  <a:schemeClr val="tx1"/>
                </a:solidFill>
                <a:latin typeface="Garamond" pitchFamily="96" charset="0"/>
              </a:defRPr>
            </a:lvl8pPr>
            <a:lvl9pPr marL="3886200" indent="-228600" eaLnBrk="0" fontAlgn="base" hangingPunct="0">
              <a:spcBef>
                <a:spcPct val="0"/>
              </a:spcBef>
              <a:spcAft>
                <a:spcPct val="0"/>
              </a:spcAft>
              <a:defRPr>
                <a:solidFill>
                  <a:schemeClr val="tx1"/>
                </a:solidFill>
                <a:latin typeface="Garamond" pitchFamily="96" charset="0"/>
              </a:defRPr>
            </a:lvl9pPr>
          </a:lstStyle>
          <a:p>
            <a:pPr algn="ctr"/>
            <a:r>
              <a:rPr lang="en-GB" dirty="0">
                <a:latin typeface="Arial" pitchFamily="34" charset="0"/>
                <a:cs typeface="Arial" pitchFamily="34" charset="0"/>
              </a:rPr>
              <a:t>Low</a:t>
            </a:r>
          </a:p>
        </p:txBody>
      </p:sp>
      <p:sp>
        <p:nvSpPr>
          <p:cNvPr id="9" name="TextBox 8"/>
          <p:cNvSpPr txBox="1">
            <a:spLocks noChangeArrowheads="1"/>
          </p:cNvSpPr>
          <p:nvPr/>
        </p:nvSpPr>
        <p:spPr bwMode="auto">
          <a:xfrm>
            <a:off x="5214938" y="2143125"/>
            <a:ext cx="128587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itchFamily="96" charset="0"/>
              </a:defRPr>
            </a:lvl1pPr>
            <a:lvl2pPr marL="742950" indent="-285750">
              <a:defRPr>
                <a:solidFill>
                  <a:schemeClr val="tx1"/>
                </a:solidFill>
                <a:latin typeface="Garamond" pitchFamily="96" charset="0"/>
              </a:defRPr>
            </a:lvl2pPr>
            <a:lvl3pPr marL="1143000" indent="-228600">
              <a:defRPr>
                <a:solidFill>
                  <a:schemeClr val="tx1"/>
                </a:solidFill>
                <a:latin typeface="Garamond" pitchFamily="96" charset="0"/>
              </a:defRPr>
            </a:lvl3pPr>
            <a:lvl4pPr marL="1600200" indent="-228600">
              <a:defRPr>
                <a:solidFill>
                  <a:schemeClr val="tx1"/>
                </a:solidFill>
                <a:latin typeface="Garamond" pitchFamily="96" charset="0"/>
              </a:defRPr>
            </a:lvl4pPr>
            <a:lvl5pPr marL="2057400" indent="-228600">
              <a:defRPr>
                <a:solidFill>
                  <a:schemeClr val="tx1"/>
                </a:solidFill>
                <a:latin typeface="Garamond" pitchFamily="96" charset="0"/>
              </a:defRPr>
            </a:lvl5pPr>
            <a:lvl6pPr marL="2514600" indent="-228600" eaLnBrk="0" fontAlgn="base" hangingPunct="0">
              <a:spcBef>
                <a:spcPct val="0"/>
              </a:spcBef>
              <a:spcAft>
                <a:spcPct val="0"/>
              </a:spcAft>
              <a:defRPr>
                <a:solidFill>
                  <a:schemeClr val="tx1"/>
                </a:solidFill>
                <a:latin typeface="Garamond" pitchFamily="96" charset="0"/>
              </a:defRPr>
            </a:lvl6pPr>
            <a:lvl7pPr marL="2971800" indent="-228600" eaLnBrk="0" fontAlgn="base" hangingPunct="0">
              <a:spcBef>
                <a:spcPct val="0"/>
              </a:spcBef>
              <a:spcAft>
                <a:spcPct val="0"/>
              </a:spcAft>
              <a:defRPr>
                <a:solidFill>
                  <a:schemeClr val="tx1"/>
                </a:solidFill>
                <a:latin typeface="Garamond" pitchFamily="96" charset="0"/>
              </a:defRPr>
            </a:lvl7pPr>
            <a:lvl8pPr marL="3429000" indent="-228600" eaLnBrk="0" fontAlgn="base" hangingPunct="0">
              <a:spcBef>
                <a:spcPct val="0"/>
              </a:spcBef>
              <a:spcAft>
                <a:spcPct val="0"/>
              </a:spcAft>
              <a:defRPr>
                <a:solidFill>
                  <a:schemeClr val="tx1"/>
                </a:solidFill>
                <a:latin typeface="Garamond" pitchFamily="96" charset="0"/>
              </a:defRPr>
            </a:lvl8pPr>
            <a:lvl9pPr marL="3886200" indent="-228600" eaLnBrk="0" fontAlgn="base" hangingPunct="0">
              <a:spcBef>
                <a:spcPct val="0"/>
              </a:spcBef>
              <a:spcAft>
                <a:spcPct val="0"/>
              </a:spcAft>
              <a:defRPr>
                <a:solidFill>
                  <a:schemeClr val="tx1"/>
                </a:solidFill>
                <a:latin typeface="Garamond" pitchFamily="96" charset="0"/>
              </a:defRPr>
            </a:lvl9pPr>
          </a:lstStyle>
          <a:p>
            <a:pPr algn="ctr"/>
            <a:r>
              <a:rPr lang="en-GB" dirty="0">
                <a:latin typeface="Arial" pitchFamily="34" charset="0"/>
                <a:cs typeface="Arial" pitchFamily="34" charset="0"/>
              </a:rPr>
              <a:t>High</a:t>
            </a:r>
          </a:p>
        </p:txBody>
      </p:sp>
      <p:sp>
        <p:nvSpPr>
          <p:cNvPr id="10" name="TextBox 9"/>
          <p:cNvSpPr txBox="1">
            <a:spLocks noChangeArrowheads="1"/>
          </p:cNvSpPr>
          <p:nvPr/>
        </p:nvSpPr>
        <p:spPr bwMode="auto">
          <a:xfrm>
            <a:off x="1500188" y="4286250"/>
            <a:ext cx="128587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itchFamily="96" charset="0"/>
              </a:defRPr>
            </a:lvl1pPr>
            <a:lvl2pPr marL="742950" indent="-285750">
              <a:defRPr>
                <a:solidFill>
                  <a:schemeClr val="tx1"/>
                </a:solidFill>
                <a:latin typeface="Garamond" pitchFamily="96" charset="0"/>
              </a:defRPr>
            </a:lvl2pPr>
            <a:lvl3pPr marL="1143000" indent="-228600">
              <a:defRPr>
                <a:solidFill>
                  <a:schemeClr val="tx1"/>
                </a:solidFill>
                <a:latin typeface="Garamond" pitchFamily="96" charset="0"/>
              </a:defRPr>
            </a:lvl3pPr>
            <a:lvl4pPr marL="1600200" indent="-228600">
              <a:defRPr>
                <a:solidFill>
                  <a:schemeClr val="tx1"/>
                </a:solidFill>
                <a:latin typeface="Garamond" pitchFamily="96" charset="0"/>
              </a:defRPr>
            </a:lvl4pPr>
            <a:lvl5pPr marL="2057400" indent="-228600">
              <a:defRPr>
                <a:solidFill>
                  <a:schemeClr val="tx1"/>
                </a:solidFill>
                <a:latin typeface="Garamond" pitchFamily="96" charset="0"/>
              </a:defRPr>
            </a:lvl5pPr>
            <a:lvl6pPr marL="2514600" indent="-228600" eaLnBrk="0" fontAlgn="base" hangingPunct="0">
              <a:spcBef>
                <a:spcPct val="0"/>
              </a:spcBef>
              <a:spcAft>
                <a:spcPct val="0"/>
              </a:spcAft>
              <a:defRPr>
                <a:solidFill>
                  <a:schemeClr val="tx1"/>
                </a:solidFill>
                <a:latin typeface="Garamond" pitchFamily="96" charset="0"/>
              </a:defRPr>
            </a:lvl6pPr>
            <a:lvl7pPr marL="2971800" indent="-228600" eaLnBrk="0" fontAlgn="base" hangingPunct="0">
              <a:spcBef>
                <a:spcPct val="0"/>
              </a:spcBef>
              <a:spcAft>
                <a:spcPct val="0"/>
              </a:spcAft>
              <a:defRPr>
                <a:solidFill>
                  <a:schemeClr val="tx1"/>
                </a:solidFill>
                <a:latin typeface="Garamond" pitchFamily="96" charset="0"/>
              </a:defRPr>
            </a:lvl7pPr>
            <a:lvl8pPr marL="3429000" indent="-228600" eaLnBrk="0" fontAlgn="base" hangingPunct="0">
              <a:spcBef>
                <a:spcPct val="0"/>
              </a:spcBef>
              <a:spcAft>
                <a:spcPct val="0"/>
              </a:spcAft>
              <a:defRPr>
                <a:solidFill>
                  <a:schemeClr val="tx1"/>
                </a:solidFill>
                <a:latin typeface="Garamond" pitchFamily="96" charset="0"/>
              </a:defRPr>
            </a:lvl8pPr>
            <a:lvl9pPr marL="3886200" indent="-228600" eaLnBrk="0" fontAlgn="base" hangingPunct="0">
              <a:spcBef>
                <a:spcPct val="0"/>
              </a:spcBef>
              <a:spcAft>
                <a:spcPct val="0"/>
              </a:spcAft>
              <a:defRPr>
                <a:solidFill>
                  <a:schemeClr val="tx1"/>
                </a:solidFill>
                <a:latin typeface="Garamond" pitchFamily="96" charset="0"/>
              </a:defRPr>
            </a:lvl9pPr>
          </a:lstStyle>
          <a:p>
            <a:pPr algn="ctr"/>
            <a:r>
              <a:rPr lang="en-GB" dirty="0">
                <a:latin typeface="Arial" pitchFamily="34" charset="0"/>
                <a:cs typeface="Arial" pitchFamily="34" charset="0"/>
              </a:rPr>
              <a:t>High</a:t>
            </a:r>
          </a:p>
        </p:txBody>
      </p:sp>
      <p:sp>
        <p:nvSpPr>
          <p:cNvPr id="11" name="TextBox 10"/>
          <p:cNvSpPr txBox="1">
            <a:spLocks noChangeArrowheads="1"/>
          </p:cNvSpPr>
          <p:nvPr/>
        </p:nvSpPr>
        <p:spPr bwMode="auto">
          <a:xfrm>
            <a:off x="2857500" y="2714625"/>
            <a:ext cx="2071688" cy="1231106"/>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Garamond" pitchFamily="96" charset="0"/>
              </a:defRPr>
            </a:lvl1pPr>
            <a:lvl2pPr marL="742950" indent="-285750">
              <a:defRPr>
                <a:solidFill>
                  <a:schemeClr val="tx1"/>
                </a:solidFill>
                <a:latin typeface="Garamond" pitchFamily="96" charset="0"/>
              </a:defRPr>
            </a:lvl2pPr>
            <a:lvl3pPr marL="1143000" indent="-228600">
              <a:defRPr>
                <a:solidFill>
                  <a:schemeClr val="tx1"/>
                </a:solidFill>
                <a:latin typeface="Garamond" pitchFamily="96" charset="0"/>
              </a:defRPr>
            </a:lvl3pPr>
            <a:lvl4pPr marL="1600200" indent="-228600">
              <a:defRPr>
                <a:solidFill>
                  <a:schemeClr val="tx1"/>
                </a:solidFill>
                <a:latin typeface="Garamond" pitchFamily="96" charset="0"/>
              </a:defRPr>
            </a:lvl4pPr>
            <a:lvl5pPr marL="2057400" indent="-228600">
              <a:defRPr>
                <a:solidFill>
                  <a:schemeClr val="tx1"/>
                </a:solidFill>
                <a:latin typeface="Garamond" pitchFamily="96" charset="0"/>
              </a:defRPr>
            </a:lvl5pPr>
            <a:lvl6pPr marL="2514600" indent="-228600" eaLnBrk="0" fontAlgn="base" hangingPunct="0">
              <a:spcBef>
                <a:spcPct val="0"/>
              </a:spcBef>
              <a:spcAft>
                <a:spcPct val="0"/>
              </a:spcAft>
              <a:defRPr>
                <a:solidFill>
                  <a:schemeClr val="tx1"/>
                </a:solidFill>
                <a:latin typeface="Garamond" pitchFamily="96" charset="0"/>
              </a:defRPr>
            </a:lvl6pPr>
            <a:lvl7pPr marL="2971800" indent="-228600" eaLnBrk="0" fontAlgn="base" hangingPunct="0">
              <a:spcBef>
                <a:spcPct val="0"/>
              </a:spcBef>
              <a:spcAft>
                <a:spcPct val="0"/>
              </a:spcAft>
              <a:defRPr>
                <a:solidFill>
                  <a:schemeClr val="tx1"/>
                </a:solidFill>
                <a:latin typeface="Garamond" pitchFamily="96" charset="0"/>
              </a:defRPr>
            </a:lvl7pPr>
            <a:lvl8pPr marL="3429000" indent="-228600" eaLnBrk="0" fontAlgn="base" hangingPunct="0">
              <a:spcBef>
                <a:spcPct val="0"/>
              </a:spcBef>
              <a:spcAft>
                <a:spcPct val="0"/>
              </a:spcAft>
              <a:defRPr>
                <a:solidFill>
                  <a:schemeClr val="tx1"/>
                </a:solidFill>
                <a:latin typeface="Garamond" pitchFamily="96" charset="0"/>
              </a:defRPr>
            </a:lvl8pPr>
            <a:lvl9pPr marL="3886200" indent="-228600" eaLnBrk="0" fontAlgn="base" hangingPunct="0">
              <a:spcBef>
                <a:spcPct val="0"/>
              </a:spcBef>
              <a:spcAft>
                <a:spcPct val="0"/>
              </a:spcAft>
              <a:defRPr>
                <a:solidFill>
                  <a:schemeClr val="tx1"/>
                </a:solidFill>
                <a:latin typeface="Garamond" pitchFamily="96" charset="0"/>
              </a:defRPr>
            </a:lvl9pPr>
          </a:lstStyle>
          <a:p>
            <a:r>
              <a:rPr lang="en-GB" dirty="0">
                <a:latin typeface="Arial" pitchFamily="34" charset="0"/>
                <a:cs typeface="Arial" pitchFamily="34" charset="0"/>
              </a:rPr>
              <a:t>A</a:t>
            </a:r>
          </a:p>
          <a:p>
            <a:r>
              <a:rPr lang="en-GB" dirty="0">
                <a:latin typeface="Arial" pitchFamily="34" charset="0"/>
                <a:cs typeface="Arial" pitchFamily="34" charset="0"/>
              </a:rPr>
              <a:t>Minimal Effort</a:t>
            </a:r>
          </a:p>
          <a:p>
            <a:endParaRPr lang="en-GB" b="1" dirty="0"/>
          </a:p>
          <a:p>
            <a:endParaRPr lang="en-GB" sz="3200" dirty="0"/>
          </a:p>
        </p:txBody>
      </p:sp>
      <p:sp>
        <p:nvSpPr>
          <p:cNvPr id="12" name="Rectangle 11"/>
          <p:cNvSpPr>
            <a:spLocks noChangeArrowheads="1"/>
          </p:cNvSpPr>
          <p:nvPr/>
        </p:nvSpPr>
        <p:spPr bwMode="auto">
          <a:xfrm>
            <a:off x="4929188" y="2714625"/>
            <a:ext cx="2000250" cy="1231106"/>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p>
            <a:pPr eaLnBrk="1" hangingPunct="1"/>
            <a:r>
              <a:rPr lang="en-GB" dirty="0">
                <a:solidFill>
                  <a:srgbClr val="000000"/>
                </a:solidFill>
              </a:rPr>
              <a:t>B</a:t>
            </a:r>
          </a:p>
          <a:p>
            <a:pPr eaLnBrk="1" hangingPunct="1"/>
            <a:r>
              <a:rPr lang="en-GB" dirty="0">
                <a:solidFill>
                  <a:srgbClr val="000000"/>
                </a:solidFill>
              </a:rPr>
              <a:t>Keep Informed</a:t>
            </a:r>
          </a:p>
          <a:p>
            <a:pPr eaLnBrk="1" hangingPunct="1"/>
            <a:endParaRPr lang="en-GB" sz="3200" b="1" dirty="0">
              <a:solidFill>
                <a:srgbClr val="000000"/>
              </a:solidFill>
            </a:endParaRPr>
          </a:p>
          <a:p>
            <a:pPr eaLnBrk="1" hangingPunct="1"/>
            <a:endParaRPr lang="en-GB" b="1" dirty="0">
              <a:solidFill>
                <a:srgbClr val="000000"/>
              </a:solidFill>
            </a:endParaRPr>
          </a:p>
        </p:txBody>
      </p:sp>
      <p:sp>
        <p:nvSpPr>
          <p:cNvPr id="13" name="Rectangle 12"/>
          <p:cNvSpPr>
            <a:spLocks noChangeArrowheads="1"/>
          </p:cNvSpPr>
          <p:nvPr/>
        </p:nvSpPr>
        <p:spPr bwMode="auto">
          <a:xfrm>
            <a:off x="4929188" y="3929063"/>
            <a:ext cx="2000250" cy="1169551"/>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p>
            <a:pPr eaLnBrk="1" hangingPunct="1"/>
            <a:r>
              <a:rPr lang="en-GB" dirty="0">
                <a:solidFill>
                  <a:srgbClr val="000000"/>
                </a:solidFill>
              </a:rPr>
              <a:t>D</a:t>
            </a:r>
          </a:p>
          <a:p>
            <a:pPr eaLnBrk="1" hangingPunct="1"/>
            <a:r>
              <a:rPr lang="en-GB" dirty="0">
                <a:solidFill>
                  <a:srgbClr val="000000"/>
                </a:solidFill>
              </a:rPr>
              <a:t>Key Players</a:t>
            </a:r>
          </a:p>
          <a:p>
            <a:pPr eaLnBrk="1" hangingPunct="1"/>
            <a:endParaRPr lang="en-GB" dirty="0">
              <a:solidFill>
                <a:srgbClr val="000000"/>
              </a:solidFill>
            </a:endParaRPr>
          </a:p>
          <a:p>
            <a:pPr eaLnBrk="1" hangingPunct="1"/>
            <a:endParaRPr lang="en-GB" dirty="0">
              <a:solidFill>
                <a:srgbClr val="000000"/>
              </a:solidFill>
            </a:endParaRPr>
          </a:p>
          <a:p>
            <a:pPr eaLnBrk="1" hangingPunct="1"/>
            <a:endParaRPr lang="en-GB" dirty="0">
              <a:solidFill>
                <a:srgbClr val="000000"/>
              </a:solidFill>
            </a:endParaRPr>
          </a:p>
        </p:txBody>
      </p:sp>
      <p:sp>
        <p:nvSpPr>
          <p:cNvPr id="14" name="Rectangle 13"/>
          <p:cNvSpPr>
            <a:spLocks noChangeArrowheads="1"/>
          </p:cNvSpPr>
          <p:nvPr/>
        </p:nvSpPr>
        <p:spPr bwMode="auto">
          <a:xfrm>
            <a:off x="2857500" y="3929063"/>
            <a:ext cx="2071688" cy="1169551"/>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p>
            <a:pPr eaLnBrk="1" hangingPunct="1"/>
            <a:r>
              <a:rPr lang="en-GB" dirty="0">
                <a:solidFill>
                  <a:srgbClr val="000000"/>
                </a:solidFill>
              </a:rPr>
              <a:t>C</a:t>
            </a:r>
          </a:p>
          <a:p>
            <a:pPr eaLnBrk="1" hangingPunct="1"/>
            <a:r>
              <a:rPr lang="en-GB" dirty="0">
                <a:solidFill>
                  <a:srgbClr val="000000"/>
                </a:solidFill>
              </a:rPr>
              <a:t>Keep Satisfied</a:t>
            </a:r>
          </a:p>
          <a:p>
            <a:pPr eaLnBrk="1" hangingPunct="1"/>
            <a:endParaRPr lang="en-GB" dirty="0">
              <a:solidFill>
                <a:srgbClr val="000000"/>
              </a:solidFill>
            </a:endParaRPr>
          </a:p>
          <a:p>
            <a:pPr eaLnBrk="1" hangingPunct="1"/>
            <a:endParaRPr lang="en-GB" b="1" dirty="0">
              <a:solidFill>
                <a:srgbClr val="000000"/>
              </a:solidFill>
            </a:endParaRPr>
          </a:p>
          <a:p>
            <a:pPr eaLnBrk="1" hangingPunct="1"/>
            <a:endParaRPr lang="en-GB" b="1" dirty="0">
              <a:solidFill>
                <a:srgbClr val="000000"/>
              </a:solidFill>
            </a:endParaRPr>
          </a:p>
        </p:txBody>
      </p:sp>
    </p:spTree>
    <p:extLst>
      <p:ext uri="{BB962C8B-B14F-4D97-AF65-F5344CB8AC3E}">
        <p14:creationId xmlns:p14="http://schemas.microsoft.com/office/powerpoint/2010/main" val="2362043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ox(i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ox(in)">
                                      <p:cBhvr>
                                        <p:cTn id="12" dur="500"/>
                                        <p:tgtEl>
                                          <p:spTgt spid="7"/>
                                        </p:tgtEl>
                                      </p:cBhvr>
                                    </p:animEffect>
                                  </p:childTnLst>
                                </p:cTn>
                              </p:par>
                              <p:par>
                                <p:cTn id="13" presetID="4" presetClass="entr" presetSubtype="16"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box(in)">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box(in)">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ntr" presetSubtype="16"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box(in)">
                                      <p:cBhvr>
                                        <p:cTn id="25" dur="500"/>
                                        <p:tgtEl>
                                          <p:spTgt spid="8"/>
                                        </p:tgtEl>
                                      </p:cBhvr>
                                    </p:animEffect>
                                  </p:childTnLst>
                                </p:cTn>
                              </p:par>
                              <p:par>
                                <p:cTn id="26" presetID="4" presetClass="entr" presetSubtype="16" fill="hold" grpId="0" nodeType="with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box(in)">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5" presetClass="entr" presetSubtype="10" fill="hold" nodeType="clickEffect">
                                  <p:stCondLst>
                                    <p:cond delay="0"/>
                                  </p:stCondLst>
                                  <p:childTnLst>
                                    <p:set>
                                      <p:cBhvr>
                                        <p:cTn id="32" dur="1" fill="hold">
                                          <p:stCondLst>
                                            <p:cond delay="0"/>
                                          </p:stCondLst>
                                        </p:cTn>
                                        <p:tgtEl>
                                          <p:spTgt spid="11">
                                            <p:txEl>
                                              <p:pRg st="0" end="0"/>
                                            </p:txEl>
                                          </p:spTgt>
                                        </p:tgtEl>
                                        <p:attrNameLst>
                                          <p:attrName>style.visibility</p:attrName>
                                        </p:attrNameLst>
                                      </p:cBhvr>
                                      <p:to>
                                        <p:strVal val="visible"/>
                                      </p:to>
                                    </p:set>
                                    <p:animEffect transition="in" filter="checkerboard(across)">
                                      <p:cBhvr>
                                        <p:cTn id="33" dur="500"/>
                                        <p:tgtEl>
                                          <p:spTgt spid="11">
                                            <p:txEl>
                                              <p:pRg st="0" end="0"/>
                                            </p:txEl>
                                          </p:spTgt>
                                        </p:tgtEl>
                                      </p:cBhvr>
                                    </p:animEffect>
                                  </p:childTnLst>
                                </p:cTn>
                              </p:par>
                              <p:par>
                                <p:cTn id="34" presetID="5" presetClass="entr" presetSubtype="10" fill="hold" nodeType="withEffect">
                                  <p:stCondLst>
                                    <p:cond delay="0"/>
                                  </p:stCondLst>
                                  <p:childTnLst>
                                    <p:set>
                                      <p:cBhvr>
                                        <p:cTn id="35" dur="1" fill="hold">
                                          <p:stCondLst>
                                            <p:cond delay="0"/>
                                          </p:stCondLst>
                                        </p:cTn>
                                        <p:tgtEl>
                                          <p:spTgt spid="11">
                                            <p:txEl>
                                              <p:pRg st="1" end="1"/>
                                            </p:txEl>
                                          </p:spTgt>
                                        </p:tgtEl>
                                        <p:attrNameLst>
                                          <p:attrName>style.visibility</p:attrName>
                                        </p:attrNameLst>
                                      </p:cBhvr>
                                      <p:to>
                                        <p:strVal val="visible"/>
                                      </p:to>
                                    </p:set>
                                    <p:animEffect transition="in" filter="checkerboard(across)">
                                      <p:cBhvr>
                                        <p:cTn id="36" dur="500"/>
                                        <p:tgtEl>
                                          <p:spTgt spid="11">
                                            <p:txEl>
                                              <p:pRg st="1" end="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 presetClass="entr" presetSubtype="10" fill="hold" nodeType="clickEffect">
                                  <p:stCondLst>
                                    <p:cond delay="0"/>
                                  </p:stCondLst>
                                  <p:childTnLst>
                                    <p:set>
                                      <p:cBhvr>
                                        <p:cTn id="40" dur="1" fill="hold">
                                          <p:stCondLst>
                                            <p:cond delay="0"/>
                                          </p:stCondLst>
                                        </p:cTn>
                                        <p:tgtEl>
                                          <p:spTgt spid="12">
                                            <p:txEl>
                                              <p:pRg st="0" end="0"/>
                                            </p:txEl>
                                          </p:spTgt>
                                        </p:tgtEl>
                                        <p:attrNameLst>
                                          <p:attrName>style.visibility</p:attrName>
                                        </p:attrNameLst>
                                      </p:cBhvr>
                                      <p:to>
                                        <p:strVal val="visible"/>
                                      </p:to>
                                    </p:set>
                                    <p:animEffect transition="in" filter="checkerboard(across)">
                                      <p:cBhvr>
                                        <p:cTn id="41" dur="500"/>
                                        <p:tgtEl>
                                          <p:spTgt spid="12">
                                            <p:txEl>
                                              <p:pRg st="0" end="0"/>
                                            </p:txEl>
                                          </p:spTgt>
                                        </p:tgtEl>
                                      </p:cBhvr>
                                    </p:animEffect>
                                  </p:childTnLst>
                                </p:cTn>
                              </p:par>
                              <p:par>
                                <p:cTn id="42" presetID="5" presetClass="entr" presetSubtype="10" fill="hold" nodeType="withEffect">
                                  <p:stCondLst>
                                    <p:cond delay="0"/>
                                  </p:stCondLst>
                                  <p:childTnLst>
                                    <p:set>
                                      <p:cBhvr>
                                        <p:cTn id="43" dur="1" fill="hold">
                                          <p:stCondLst>
                                            <p:cond delay="0"/>
                                          </p:stCondLst>
                                        </p:cTn>
                                        <p:tgtEl>
                                          <p:spTgt spid="12">
                                            <p:txEl>
                                              <p:pRg st="1" end="1"/>
                                            </p:txEl>
                                          </p:spTgt>
                                        </p:tgtEl>
                                        <p:attrNameLst>
                                          <p:attrName>style.visibility</p:attrName>
                                        </p:attrNameLst>
                                      </p:cBhvr>
                                      <p:to>
                                        <p:strVal val="visible"/>
                                      </p:to>
                                    </p:set>
                                    <p:animEffect transition="in" filter="checkerboard(across)">
                                      <p:cBhvr>
                                        <p:cTn id="44" dur="500"/>
                                        <p:tgtEl>
                                          <p:spTgt spid="12">
                                            <p:txEl>
                                              <p:pRg st="1" end="1"/>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 presetClass="entr" presetSubtype="10" fill="hold" nodeType="clickEffect">
                                  <p:stCondLst>
                                    <p:cond delay="0"/>
                                  </p:stCondLst>
                                  <p:childTnLst>
                                    <p:set>
                                      <p:cBhvr>
                                        <p:cTn id="48" dur="1" fill="hold">
                                          <p:stCondLst>
                                            <p:cond delay="0"/>
                                          </p:stCondLst>
                                        </p:cTn>
                                        <p:tgtEl>
                                          <p:spTgt spid="14">
                                            <p:txEl>
                                              <p:pRg st="0" end="0"/>
                                            </p:txEl>
                                          </p:spTgt>
                                        </p:tgtEl>
                                        <p:attrNameLst>
                                          <p:attrName>style.visibility</p:attrName>
                                        </p:attrNameLst>
                                      </p:cBhvr>
                                      <p:to>
                                        <p:strVal val="visible"/>
                                      </p:to>
                                    </p:set>
                                    <p:animEffect transition="in" filter="checkerboard(across)">
                                      <p:cBhvr>
                                        <p:cTn id="49" dur="500"/>
                                        <p:tgtEl>
                                          <p:spTgt spid="14">
                                            <p:txEl>
                                              <p:pRg st="0" end="0"/>
                                            </p:txEl>
                                          </p:spTgt>
                                        </p:tgtEl>
                                      </p:cBhvr>
                                    </p:animEffect>
                                  </p:childTnLst>
                                </p:cTn>
                              </p:par>
                              <p:par>
                                <p:cTn id="50" presetID="5" presetClass="entr" presetSubtype="10" fill="hold" nodeType="withEffect">
                                  <p:stCondLst>
                                    <p:cond delay="0"/>
                                  </p:stCondLst>
                                  <p:childTnLst>
                                    <p:set>
                                      <p:cBhvr>
                                        <p:cTn id="51" dur="1" fill="hold">
                                          <p:stCondLst>
                                            <p:cond delay="0"/>
                                          </p:stCondLst>
                                        </p:cTn>
                                        <p:tgtEl>
                                          <p:spTgt spid="14">
                                            <p:txEl>
                                              <p:pRg st="1" end="1"/>
                                            </p:txEl>
                                          </p:spTgt>
                                        </p:tgtEl>
                                        <p:attrNameLst>
                                          <p:attrName>style.visibility</p:attrName>
                                        </p:attrNameLst>
                                      </p:cBhvr>
                                      <p:to>
                                        <p:strVal val="visible"/>
                                      </p:to>
                                    </p:set>
                                    <p:animEffect transition="in" filter="checkerboard(across)">
                                      <p:cBhvr>
                                        <p:cTn id="52" dur="500"/>
                                        <p:tgtEl>
                                          <p:spTgt spid="14">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5" presetClass="entr" presetSubtype="10" fill="hold" nodeType="clickEffect">
                                  <p:stCondLst>
                                    <p:cond delay="0"/>
                                  </p:stCondLst>
                                  <p:childTnLst>
                                    <p:set>
                                      <p:cBhvr>
                                        <p:cTn id="56" dur="1" fill="hold">
                                          <p:stCondLst>
                                            <p:cond delay="0"/>
                                          </p:stCondLst>
                                        </p:cTn>
                                        <p:tgtEl>
                                          <p:spTgt spid="13">
                                            <p:txEl>
                                              <p:pRg st="0" end="0"/>
                                            </p:txEl>
                                          </p:spTgt>
                                        </p:tgtEl>
                                        <p:attrNameLst>
                                          <p:attrName>style.visibility</p:attrName>
                                        </p:attrNameLst>
                                      </p:cBhvr>
                                      <p:to>
                                        <p:strVal val="visible"/>
                                      </p:to>
                                    </p:set>
                                    <p:animEffect transition="in" filter="checkerboard(across)">
                                      <p:cBhvr>
                                        <p:cTn id="57" dur="500"/>
                                        <p:tgtEl>
                                          <p:spTgt spid="13">
                                            <p:txEl>
                                              <p:pRg st="0" end="0"/>
                                            </p:txEl>
                                          </p:spTgt>
                                        </p:tgtEl>
                                      </p:cBhvr>
                                    </p:animEffect>
                                  </p:childTnLst>
                                </p:cTn>
                              </p:par>
                              <p:par>
                                <p:cTn id="58" presetID="5" presetClass="entr" presetSubtype="10" fill="hold" nodeType="withEffect">
                                  <p:stCondLst>
                                    <p:cond delay="0"/>
                                  </p:stCondLst>
                                  <p:childTnLst>
                                    <p:set>
                                      <p:cBhvr>
                                        <p:cTn id="59" dur="1" fill="hold">
                                          <p:stCondLst>
                                            <p:cond delay="0"/>
                                          </p:stCondLst>
                                        </p:cTn>
                                        <p:tgtEl>
                                          <p:spTgt spid="13">
                                            <p:txEl>
                                              <p:pRg st="1" end="1"/>
                                            </p:txEl>
                                          </p:spTgt>
                                        </p:tgtEl>
                                        <p:attrNameLst>
                                          <p:attrName>style.visibility</p:attrName>
                                        </p:attrNameLst>
                                      </p:cBhvr>
                                      <p:to>
                                        <p:strVal val="visible"/>
                                      </p:to>
                                    </p:set>
                                    <p:animEffect transition="in" filter="checkerboard(across)">
                                      <p:cBhvr>
                                        <p:cTn id="60" dur="500"/>
                                        <p:tgtEl>
                                          <p:spTgt spid="1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purl.org/dc/dcmitype/"/>
    <ds:schemaRef ds:uri="http://www.w3.org/XML/1998/namespace"/>
    <ds:schemaRef ds:uri="http://schemas.microsoft.com/office/2006/documentManagement/types"/>
    <ds:schemaRef ds:uri="http://purl.org/dc/elements/1.1/"/>
    <ds:schemaRef ds:uri="303dbf9b-b85b-46a0-94f1-894078c07ecd"/>
    <ds:schemaRef ds:uri="http://schemas.microsoft.com/office/2006/metadata/properties"/>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3453</TotalTime>
  <Words>1058</Words>
  <Application>Microsoft Office PowerPoint</Application>
  <PresentationFormat>On-screen Show (4:3)</PresentationFormat>
  <Paragraphs>119</Paragraphs>
  <Slides>21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Garamond</vt:lpstr>
      <vt:lpstr>Myriad Pro</vt:lpstr>
      <vt:lpstr>Wingdings</vt:lpstr>
      <vt:lpstr>20140311PresentationUWTSDTemplate</vt:lpstr>
      <vt:lpstr>PowerPoint Presentation</vt:lpstr>
      <vt:lpstr>PowerPoint Presentation</vt:lpstr>
      <vt:lpstr>Traditional View</vt:lpstr>
      <vt:lpstr>Alternative View</vt:lpstr>
      <vt:lpstr>Definitions of stakeholders</vt:lpstr>
      <vt:lpstr>PowerPoint Presentation</vt:lpstr>
      <vt:lpstr>PowerPoint Presentation</vt:lpstr>
      <vt:lpstr>PowerPoint Presentation</vt:lpstr>
      <vt:lpstr>Types of Stakeholders</vt:lpstr>
      <vt:lpstr>Stakeholder Characteristics  </vt:lpstr>
      <vt:lpstr>Stakeholder Characteristics</vt:lpstr>
      <vt:lpstr>Stakeholder Characteristics</vt:lpstr>
      <vt:lpstr>Stakeholder Characteristics</vt:lpstr>
      <vt:lpstr>Stakeholder Characteristics</vt:lpstr>
      <vt:lpstr>Stakeholder Characteristics</vt:lpstr>
      <vt:lpstr>Stakeholder Characteristics</vt:lpstr>
      <vt:lpstr>Effective Stakeholder Management</vt:lpstr>
      <vt:lpstr>Continued</vt:lpstr>
      <vt:lpstr>Stakeholder Analysis Model</vt:lpstr>
      <vt:lpstr>Power/Interest Matrix</vt:lpstr>
      <vt:lpstr>Power/Interest Matrix (adapted, Mendelow (1991))</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Maria Heffernan</cp:lastModifiedBy>
  <cp:revision>62</cp:revision>
  <cp:lastPrinted>2018-06-11T08:19:35Z</cp:lastPrinted>
  <dcterms:created xsi:type="dcterms:W3CDTF">2015-04-14T15:21:28Z</dcterms:created>
  <dcterms:modified xsi:type="dcterms:W3CDTF">2018-06-11T11:18:53Z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