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327" r:id="rId5"/>
    <p:sldId id="328" r:id="rId6"/>
    <p:sldId id="329" r:id="rId7"/>
    <p:sldId id="331" r:id="rId8"/>
    <p:sldId id="33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3D39B-C5A2-ACBF-7103-7F354C52E2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1A6DAF-DDC8-A7C6-6C02-BCF31862B0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246DF2-EF96-9C3A-EC4A-C7D340D281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F09C4-7FAD-411C-BA3D-AA5F4972F983}" type="datetimeFigureOut">
              <a:rPr lang="en-GB" smtClean="0"/>
              <a:t>21/04/2025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AE1EDE-CB95-0A8A-974B-2D62B5F15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9D8912-C41E-4E95-615F-FBBBCA1D7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CA223-5E6F-49E5-B78B-0126231BA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721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51119-35A4-83BA-83CA-442F3B49F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67EB1-BF7E-D695-CFC0-C83C000C76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B557E7-6BB0-4A2D-1896-2A345E0734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F09C4-7FAD-411C-BA3D-AA5F4972F983}" type="datetimeFigureOut">
              <a:rPr lang="en-GB" smtClean="0"/>
              <a:t>21/04/2025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FF4A8A-4082-6464-5D21-BFDE48981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05D379-A3EF-68CD-83ED-5EB4B586C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CA223-5E6F-49E5-B78B-0126231BA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476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42DDE-05DC-E91C-CD8F-D1A305008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C438CC-6F39-9F87-F268-40CE3B3865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A77575-7478-8129-E1D2-FF713396E9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F09C4-7FAD-411C-BA3D-AA5F4972F983}" type="datetimeFigureOut">
              <a:rPr lang="en-GB" smtClean="0"/>
              <a:t>21/04/2025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2A854B-3FCC-B0B9-9AB0-30C84FB9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67E7D5-80E2-E0E2-DBB0-20C7D0D56F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CA223-5E6F-49E5-B78B-0126231BA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792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29DC9-01C3-5051-BDF7-031CD1FC29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089C34-638D-5008-BDB0-AC0E1DB44A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9E040B-0790-D452-3668-44B541ED1E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DCF2CB-C51F-BFCF-43CA-9B0FE222DA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F09C4-7FAD-411C-BA3D-AA5F4972F983}" type="datetimeFigureOut">
              <a:rPr lang="en-GB" smtClean="0"/>
              <a:t>21/04/2025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AA2E8A-2A08-4FFC-83E9-2E020FDDBF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89E53E-364C-D014-0B32-BC021E9D72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CA223-5E6F-49E5-B78B-0126231BA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640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C9DAA-9CED-8D00-5FB7-C68F5E6999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A8F75B-2990-60BF-A440-122E62EE59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DED149-4856-1E13-D29E-FB31442E51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C0D445-875E-1D5A-B032-30A062FF00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919875-655E-BE29-BAA7-FD96BAAF31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3C2572-43BF-259A-9E68-28003D5C38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F09C4-7FAD-411C-BA3D-AA5F4972F983}" type="datetimeFigureOut">
              <a:rPr lang="en-GB" smtClean="0"/>
              <a:t>21/04/2025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3004550-4F02-8485-EED6-0C736CA498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CF394ED-2FF3-4CF2-9ECC-6BEAC4970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CA223-5E6F-49E5-B78B-0126231BA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332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303B6-5069-DAA9-E7FB-43C5E8430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14263D-9585-4672-74FE-E0903D4894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F09C4-7FAD-411C-BA3D-AA5F4972F983}" type="datetimeFigureOut">
              <a:rPr lang="en-GB" smtClean="0"/>
              <a:t>21/04/2025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F5F4AD-C3C1-E96A-ABC6-75C6468DDC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44D48E-7B3A-B30F-3DF8-6F664A8BFF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CA223-5E6F-49E5-B78B-0126231BA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9546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A85345-F298-33F7-1E69-483147571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F09C4-7FAD-411C-BA3D-AA5F4972F983}" type="datetimeFigureOut">
              <a:rPr lang="en-GB" smtClean="0"/>
              <a:t>21/04/2025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82D306-2FAF-AB17-ABBF-F8FA6C8428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88A262-13F4-6C17-32B3-2D9BFD8C5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CA223-5E6F-49E5-B78B-0126231BA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323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9755D-80D9-5AA5-BE45-56EFCAE75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3DDF9-BAE9-EF4B-EAA4-72077847EB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CDBEC1-2A24-F08E-0CF9-3525C91192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E0E54F-FF1F-DBA1-C91B-669A544AF2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F09C4-7FAD-411C-BA3D-AA5F4972F983}" type="datetimeFigureOut">
              <a:rPr lang="en-GB" smtClean="0"/>
              <a:t>21/04/2025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88C5F9-17CB-973E-94B2-63737D17C1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C341BE-C54F-CBCB-EB65-BE5B6B95C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CA223-5E6F-49E5-B78B-0126231BA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411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7EABF-C29E-FCA0-27FA-CD93BFAF47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0361914-DA29-4FFA-A065-4B92438ACD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01D0E3-D5A3-E07A-713B-81C4CEB7A6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3FE61C-0F2E-5641-61FE-7479084F86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F09C4-7FAD-411C-BA3D-AA5F4972F983}" type="datetimeFigureOut">
              <a:rPr lang="en-GB" smtClean="0"/>
              <a:t>21/04/2025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274034-76D6-055C-918D-BFBE74FE6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6DFE65-C5DD-3288-E616-CCA463732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CA223-5E6F-49E5-B78B-0126231BA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835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8C1BE-37EE-C192-3909-3C368E277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4F2B38-2517-AF9F-CA80-1C94DF33D7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A85974-8975-0ACA-9680-E5B3F3090C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F09C4-7FAD-411C-BA3D-AA5F4972F983}" type="datetimeFigureOut">
              <a:rPr lang="en-GB" smtClean="0"/>
              <a:t>21/04/2025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6F68B6-CACD-B75B-104F-06B0AF751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A8012F-7447-E744-F719-9B2B0ED19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CA223-5E6F-49E5-B78B-0126231BA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228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5B482DA-1AD0-CA9E-446B-83C915A1E5E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A9B89B-F30F-76DA-83DE-790495B144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0D503B-456B-B62E-E843-F7B218FF2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F09C4-7FAD-411C-BA3D-AA5F4972F983}" type="datetimeFigureOut">
              <a:rPr lang="en-GB" smtClean="0"/>
              <a:t>21/04/2025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A70190-1078-F068-0E07-AD7DD67DCE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641591-2C8C-2E87-BE26-5A8FF51BA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BCA223-5E6F-49E5-B78B-0126231BA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0102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3580432-7729-7C0C-A219-52C6EA7D1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2200F9-AD82-275B-E2EF-A134128ABD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4DF84E-8860-CDDE-220B-76E475BC43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CF09C4-7FAD-411C-BA3D-AA5F4972F983}" type="datetimeFigureOut">
              <a:rPr lang="en-GB" smtClean="0"/>
              <a:t>21/04/2025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78C558-BCC0-9C4C-E150-34D701E5496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855695-09E5-B5DB-C35A-72A5B598E0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9BCA223-5E6F-49E5-B78B-0126231BA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869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B4FAC-286A-F38E-D9DC-19D2F277B3E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Final Exam Guidance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A19506-2E3E-3CF9-6946-0313B2E5E20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International Financial Management </a:t>
            </a:r>
          </a:p>
          <a:p>
            <a:r>
              <a:rPr lang="en-GB" dirty="0"/>
              <a:t>LCBB 6002 </a:t>
            </a:r>
          </a:p>
        </p:txBody>
      </p:sp>
    </p:spTree>
    <p:extLst>
      <p:ext uri="{BB962C8B-B14F-4D97-AF65-F5344CB8AC3E}">
        <p14:creationId xmlns:p14="http://schemas.microsoft.com/office/powerpoint/2010/main" val="6788242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C5526D-27E6-22D4-841E-044AAD9555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ATTENTION!!!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572F61-97D6-29ED-FC13-09529231B2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1700" dirty="0"/>
              <a:t>All taught topics are examinable, and this is  of particular importance for Section A the multiple-choice questions. </a:t>
            </a:r>
          </a:p>
          <a:p>
            <a:r>
              <a:rPr lang="en-GB" sz="1700" dirty="0"/>
              <a:t>There are 3 sections to the exam paper A, B &amp; C.</a:t>
            </a:r>
          </a:p>
          <a:p>
            <a:r>
              <a:rPr lang="en-GB" sz="1700" dirty="0"/>
              <a:t>This will be a mix of theoretical and calculation questions.</a:t>
            </a:r>
          </a:p>
          <a:p>
            <a:r>
              <a:rPr lang="en-GB" sz="1700" dirty="0"/>
              <a:t>Other areas of emphasis</a:t>
            </a:r>
          </a:p>
          <a:p>
            <a:pPr marL="0" indent="0">
              <a:buNone/>
            </a:pPr>
            <a:r>
              <a:rPr lang="en-GB" sz="1700" dirty="0"/>
              <a:t>Project Appraisal Methods </a:t>
            </a:r>
          </a:p>
          <a:p>
            <a:pPr marL="0" indent="0">
              <a:buNone/>
            </a:pPr>
            <a:r>
              <a:rPr lang="en-GB" sz="1700" dirty="0"/>
              <a:t>Working Capital Management  </a:t>
            </a:r>
          </a:p>
          <a:p>
            <a:pPr marL="0" indent="0">
              <a:buNone/>
            </a:pPr>
            <a:r>
              <a:rPr lang="en-GB" sz="1700" dirty="0"/>
              <a:t>Issuance of shares </a:t>
            </a:r>
          </a:p>
          <a:p>
            <a:pPr marL="0" indent="0">
              <a:buNone/>
            </a:pPr>
            <a:r>
              <a:rPr lang="en-GB" sz="1700" dirty="0"/>
              <a:t>Students should ensure thorough revision and practice the 3 mock papers issued. </a:t>
            </a:r>
          </a:p>
          <a:p>
            <a:endParaRPr lang="en-GB" sz="1700" dirty="0"/>
          </a:p>
        </p:txBody>
      </p:sp>
      <p:pic>
        <p:nvPicPr>
          <p:cNvPr id="5" name="Picture 4" descr="Multi-colored paper-craft art">
            <a:extLst>
              <a:ext uri="{FF2B5EF4-FFF2-40B4-BE49-F238E27FC236}">
                <a16:creationId xmlns:a16="http://schemas.microsoft.com/office/drawing/2014/main" id="{3DFE70C5-8380-415E-AB03-E10C97A945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419" r="19181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2669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D33D7-F8A6-93C1-D82E-B3587F9722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Extra Question Practice on IRR – using the formula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AE8C1-7862-D597-51F2-7D43904D5A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78473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4487" y="116632"/>
            <a:ext cx="8229600" cy="706090"/>
          </a:xfrm>
        </p:spPr>
        <p:txBody>
          <a:bodyPr/>
          <a:lstStyle/>
          <a:p>
            <a:r>
              <a:rPr lang="en-GB" sz="3200" dirty="0"/>
              <a:t>How to Calculate IRR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59249" y="822722"/>
            <a:ext cx="8229600" cy="491053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Step 1: Calculate two NPVs for the project at two different costs of capital</a:t>
            </a:r>
          </a:p>
          <a:p>
            <a:pPr marL="0" indent="0">
              <a:buNone/>
            </a:pPr>
            <a:r>
              <a:rPr lang="en-GB" dirty="0"/>
              <a:t>Step 2: Use the following formula to find the IRR:</a:t>
            </a:r>
          </a:p>
          <a:p>
            <a:pPr marL="0" indent="0">
              <a:spcBef>
                <a:spcPts val="430"/>
              </a:spcBef>
              <a:buNone/>
            </a:pPr>
            <a:r>
              <a:rPr lang="en-GB" sz="2400" b="1" dirty="0">
                <a:solidFill>
                  <a:srgbClr val="FF0000"/>
                </a:solidFill>
                <a:latin typeface="+mj-lt"/>
              </a:rPr>
              <a:t>               </a:t>
            </a:r>
          </a:p>
          <a:p>
            <a:pPr marL="0" indent="0">
              <a:spcBef>
                <a:spcPts val="430"/>
              </a:spcBef>
              <a:buNone/>
            </a:pPr>
            <a:r>
              <a:rPr lang="en-GB" sz="2400" b="1" dirty="0">
                <a:solidFill>
                  <a:srgbClr val="FF0000"/>
                </a:solidFill>
                <a:latin typeface="+mj-lt"/>
              </a:rPr>
              <a:t>IRR = L + [N</a:t>
            </a:r>
            <a:r>
              <a:rPr lang="en-GB" sz="2400" b="1" baseline="-25000" dirty="0">
                <a:solidFill>
                  <a:srgbClr val="FF0000"/>
                </a:solidFill>
                <a:latin typeface="+mj-lt"/>
              </a:rPr>
              <a:t>L </a:t>
            </a:r>
            <a:r>
              <a:rPr lang="en-GB" sz="2400" b="1" dirty="0">
                <a:solidFill>
                  <a:srgbClr val="FF0000"/>
                </a:solidFill>
                <a:latin typeface="+mj-lt"/>
              </a:rPr>
              <a:t>/ N</a:t>
            </a:r>
            <a:r>
              <a:rPr lang="en-GB" sz="2400" b="1" baseline="-25000" dirty="0">
                <a:solidFill>
                  <a:srgbClr val="FF0000"/>
                </a:solidFill>
                <a:latin typeface="+mj-lt"/>
              </a:rPr>
              <a:t>L </a:t>
            </a:r>
            <a:r>
              <a:rPr lang="en-GB" sz="2400" b="1" dirty="0">
                <a:solidFill>
                  <a:srgbClr val="FF0000"/>
                </a:solidFill>
                <a:latin typeface="+mj-lt"/>
              </a:rPr>
              <a:t>- N</a:t>
            </a:r>
            <a:r>
              <a:rPr lang="en-GB" sz="2400" b="1" baseline="-25000" dirty="0">
                <a:solidFill>
                  <a:srgbClr val="FF0000"/>
                </a:solidFill>
                <a:latin typeface="+mj-lt"/>
              </a:rPr>
              <a:t>H</a:t>
            </a:r>
            <a:r>
              <a:rPr lang="en-GB" sz="2400" b="1" dirty="0">
                <a:solidFill>
                  <a:srgbClr val="FF0000"/>
                </a:solidFill>
                <a:latin typeface="+mj-lt"/>
              </a:rPr>
              <a:t> * (H – L) ]</a:t>
            </a:r>
          </a:p>
          <a:p>
            <a:pPr marL="0" indent="0">
              <a:spcBef>
                <a:spcPts val="430"/>
              </a:spcBef>
              <a:buNone/>
            </a:pPr>
            <a:endParaRPr lang="en-GB" sz="2400" dirty="0">
              <a:latin typeface="+mj-lt"/>
              <a:ea typeface="Times New Roman" panose="02020603050405020304" pitchFamily="18" charset="0"/>
            </a:endParaRPr>
          </a:p>
          <a:p>
            <a:pPr marL="0" indent="0">
              <a:spcBef>
                <a:spcPts val="430"/>
              </a:spcBef>
              <a:buNone/>
            </a:pPr>
            <a:r>
              <a:rPr lang="en-GB" sz="2400" b="1" dirty="0">
                <a:solidFill>
                  <a:srgbClr val="000000"/>
                </a:solidFill>
                <a:latin typeface="+mj-lt"/>
              </a:rPr>
              <a:t>Where:</a:t>
            </a:r>
            <a:endParaRPr lang="en-GB" sz="2400" b="1" dirty="0">
              <a:latin typeface="+mj-lt"/>
              <a:ea typeface="Times New Roman" panose="02020603050405020304" pitchFamily="18" charset="0"/>
            </a:endParaRPr>
          </a:p>
          <a:p>
            <a:pPr marL="0" indent="0">
              <a:spcBef>
                <a:spcPts val="430"/>
              </a:spcBef>
              <a:buNone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L = Lower rate</a:t>
            </a:r>
            <a:endParaRPr lang="en-GB" sz="2400" dirty="0">
              <a:latin typeface="+mj-lt"/>
              <a:ea typeface="Times New Roman" panose="02020603050405020304" pitchFamily="18" charset="0"/>
            </a:endParaRPr>
          </a:p>
          <a:p>
            <a:pPr marL="0" indent="0">
              <a:spcBef>
                <a:spcPts val="430"/>
              </a:spcBef>
              <a:buNone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H = Higher rate</a:t>
            </a:r>
            <a:endParaRPr lang="en-GB" sz="2400" dirty="0">
              <a:latin typeface="+mj-lt"/>
              <a:ea typeface="Times New Roman" panose="02020603050405020304" pitchFamily="18" charset="0"/>
            </a:endParaRPr>
          </a:p>
          <a:p>
            <a:pPr marL="0" indent="0">
              <a:spcBef>
                <a:spcPts val="430"/>
              </a:spcBef>
              <a:buNone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N</a:t>
            </a:r>
            <a:r>
              <a:rPr lang="en-GB" sz="2400" baseline="-25000" dirty="0">
                <a:solidFill>
                  <a:srgbClr val="000000"/>
                </a:solidFill>
                <a:latin typeface="+mj-lt"/>
              </a:rPr>
              <a:t>L</a:t>
            </a:r>
            <a:r>
              <a:rPr lang="en-GB" sz="2400" dirty="0">
                <a:solidFill>
                  <a:srgbClr val="000000"/>
                </a:solidFill>
                <a:latin typeface="+mj-lt"/>
              </a:rPr>
              <a:t> = NPV at Lower rate</a:t>
            </a:r>
            <a:endParaRPr lang="en-GB" sz="2400" dirty="0">
              <a:latin typeface="+mj-lt"/>
              <a:ea typeface="Times New Roman" panose="02020603050405020304" pitchFamily="18" charset="0"/>
            </a:endParaRPr>
          </a:p>
          <a:p>
            <a:pPr marL="0" indent="0">
              <a:spcBef>
                <a:spcPts val="430"/>
              </a:spcBef>
              <a:buNone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N</a:t>
            </a:r>
            <a:r>
              <a:rPr lang="en-GB" sz="2400" baseline="-25000" dirty="0">
                <a:solidFill>
                  <a:srgbClr val="000000"/>
                </a:solidFill>
                <a:latin typeface="+mj-lt"/>
              </a:rPr>
              <a:t>H</a:t>
            </a:r>
            <a:r>
              <a:rPr lang="en-GB" sz="2400" dirty="0">
                <a:solidFill>
                  <a:srgbClr val="000000"/>
                </a:solidFill>
                <a:latin typeface="+mj-lt"/>
              </a:rPr>
              <a:t> = NPV at Higher rate</a:t>
            </a:r>
            <a:endParaRPr lang="en-GB" sz="2400" dirty="0">
              <a:latin typeface="+mj-lt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21/04/2025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97397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11753"/>
          </a:xfrm>
        </p:spPr>
        <p:txBody>
          <a:bodyPr/>
          <a:lstStyle/>
          <a:p>
            <a:r>
              <a:rPr lang="en-GB" sz="3200" dirty="0"/>
              <a:t>Diagrammatic Steps - IRR Calculation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038436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                               Project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21/04/2025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5426703" y="1628800"/>
            <a:ext cx="0" cy="50405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3662507" y="2132856"/>
            <a:ext cx="3528392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3662507" y="2132856"/>
            <a:ext cx="0" cy="36004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7190899" y="2132856"/>
            <a:ext cx="0" cy="36004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3431704" y="256025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+mj-lt"/>
              </a:rPr>
              <a:t>(-)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60096" y="257343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+mj-lt"/>
              </a:rPr>
              <a:t>(+)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662507" y="2942766"/>
            <a:ext cx="0" cy="36004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7176120" y="2942766"/>
            <a:ext cx="0" cy="35074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2900150" y="3319388"/>
            <a:ext cx="1368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+mj-lt"/>
              </a:rPr>
              <a:t>Calculate NPV with Lower rate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555403" y="3261451"/>
            <a:ext cx="1368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+mj-lt"/>
              </a:rPr>
              <a:t>Calculate NPV with Higher rate</a:t>
            </a:r>
          </a:p>
        </p:txBody>
      </p:sp>
      <p:cxnSp>
        <p:nvCxnSpPr>
          <p:cNvPr id="23" name="Straight Arrow Connector 22"/>
          <p:cNvCxnSpPr>
            <a:stCxn id="21" idx="2"/>
          </p:cNvCxnSpPr>
          <p:nvPr/>
        </p:nvCxnSpPr>
        <p:spPr>
          <a:xfrm>
            <a:off x="7239479" y="4184782"/>
            <a:ext cx="0" cy="39634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20" idx="2"/>
          </p:cNvCxnSpPr>
          <p:nvPr/>
        </p:nvCxnSpPr>
        <p:spPr>
          <a:xfrm>
            <a:off x="3584226" y="4242718"/>
            <a:ext cx="0" cy="41041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3080170" y="4686019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+mj-lt"/>
              </a:rPr>
              <a:t>+ NPV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6744072" y="466667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+mj-lt"/>
              </a:rPr>
              <a:t>- NPV</a:t>
            </a:r>
          </a:p>
        </p:txBody>
      </p:sp>
      <p:cxnSp>
        <p:nvCxnSpPr>
          <p:cNvPr id="32" name="Straight Connector 31"/>
          <p:cNvCxnSpPr/>
          <p:nvPr/>
        </p:nvCxnSpPr>
        <p:spPr>
          <a:xfrm>
            <a:off x="3584226" y="5229200"/>
            <a:ext cx="395193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>
            <a:off x="7536160" y="5229200"/>
            <a:ext cx="0" cy="2880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>
            <a:off x="3584226" y="5229200"/>
            <a:ext cx="0" cy="21602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TextBox 37"/>
          <p:cNvSpPr txBox="1"/>
          <p:nvPr/>
        </p:nvSpPr>
        <p:spPr>
          <a:xfrm>
            <a:off x="7176120" y="5502933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+ NPV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3080170" y="54751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NPV</a:t>
            </a:r>
          </a:p>
        </p:txBody>
      </p:sp>
      <p:cxnSp>
        <p:nvCxnSpPr>
          <p:cNvPr id="41" name="Straight Connector 40"/>
          <p:cNvCxnSpPr/>
          <p:nvPr/>
        </p:nvCxnSpPr>
        <p:spPr>
          <a:xfrm>
            <a:off x="5426703" y="5055352"/>
            <a:ext cx="0" cy="31786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5272596" y="5502933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5272161" y="4686019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%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3662508" y="5817316"/>
            <a:ext cx="38736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+mj-lt"/>
              </a:rPr>
              <a:t>Now use the formula to interpolate</a:t>
            </a:r>
          </a:p>
        </p:txBody>
      </p:sp>
    </p:spTree>
    <p:extLst>
      <p:ext uri="{BB962C8B-B14F-4D97-AF65-F5344CB8AC3E}">
        <p14:creationId xmlns:p14="http://schemas.microsoft.com/office/powerpoint/2010/main" val="31818683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480118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908720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Question:</a:t>
            </a:r>
          </a:p>
          <a:p>
            <a:pPr marL="0" indent="0">
              <a:buNone/>
            </a:pPr>
            <a:r>
              <a:rPr lang="en-GB" dirty="0"/>
              <a:t>Calculate the IRR of an investment of £136,000 which has the potential to yield the following cash inflows: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21/04/2025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2752806" y="2636912"/>
          <a:ext cx="6096000" cy="22250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822426797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8962472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Cash Inflows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53191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316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61943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81832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78267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8505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81600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547866"/>
          </a:xfrm>
        </p:spPr>
        <p:txBody>
          <a:bodyPr/>
          <a:lstStyle/>
          <a:p>
            <a:r>
              <a:rPr lang="en-GB" sz="3200" dirty="0"/>
              <a:t>Solution (DF@10%)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21/04/2025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2746375" y="1536440"/>
          <a:ext cx="6096000" cy="29667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46647131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1562686479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1193285368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18133732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b="1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Cash Inflows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DF@10%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PV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14465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rgbClr val="FF0000"/>
                          </a:solidFill>
                        </a:rPr>
                        <a:t>(136,000)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rgbClr val="FF0000"/>
                          </a:solidFill>
                        </a:rPr>
                        <a:t>(136,000)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47368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£30,000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0.909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£27,270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1194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£40,000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0.826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£33,040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86759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£60,000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0.751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£45060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35597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£30,000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0.683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£20,490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7220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0.621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£12,420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0507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rgbClr val="FF0000"/>
                          </a:solidFill>
                        </a:rPr>
                        <a:t>NPV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rgbClr val="FF0000"/>
                          </a:solidFill>
                        </a:rPr>
                        <a:t> £2,280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06423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81331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117850"/>
            <a:ext cx="8229600" cy="562074"/>
          </a:xfrm>
        </p:spPr>
        <p:txBody>
          <a:bodyPr/>
          <a:lstStyle/>
          <a:p>
            <a:r>
              <a:rPr lang="en-GB" sz="3200" dirty="0"/>
              <a:t>Solution (DF@12%)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052736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21/04/2025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3048000" y="869185"/>
          <a:ext cx="6096000" cy="29667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46647131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1562686479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1193285368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18133732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b="1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Cash Inflows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DF@12%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PV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14465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rgbClr val="FF0000"/>
                          </a:solidFill>
                        </a:rPr>
                        <a:t>(136,000)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rgbClr val="FF0000"/>
                          </a:solidFill>
                        </a:rPr>
                        <a:t>(-136,000)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47368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£30,000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0.893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£26,790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1194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£40,000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0.797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£31,880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86759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£60,000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0.712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£42,720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35597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£30,000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0.636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£19,080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7220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0.567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£11,340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0507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rgbClr val="FF0000"/>
                          </a:solidFill>
                        </a:rPr>
                        <a:t>NPV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rgbClr val="FF0000"/>
                          </a:solidFill>
                        </a:rPr>
                        <a:t>- £4,190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0642386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1981200" y="3405787"/>
            <a:ext cx="3610744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430"/>
              </a:spcBef>
            </a:pPr>
            <a:r>
              <a:rPr lang="en-GB" dirty="0">
                <a:latin typeface="+mj-lt"/>
              </a:rPr>
              <a:t>Therefore: </a:t>
            </a:r>
          </a:p>
          <a:p>
            <a:pPr>
              <a:spcBef>
                <a:spcPts val="430"/>
              </a:spcBef>
            </a:pPr>
            <a:r>
              <a:rPr lang="en-GB" sz="1600" dirty="0">
                <a:solidFill>
                  <a:srgbClr val="FF0000"/>
                </a:solidFill>
                <a:latin typeface="Myriad Pro"/>
              </a:rPr>
              <a:t>IRR = L + [N</a:t>
            </a:r>
            <a:r>
              <a:rPr lang="en-GB" sz="1600" baseline="-25000" dirty="0">
                <a:solidFill>
                  <a:srgbClr val="FF0000"/>
                </a:solidFill>
                <a:latin typeface="Myriad Pro"/>
              </a:rPr>
              <a:t>L </a:t>
            </a:r>
            <a:r>
              <a:rPr lang="en-GB" sz="1600" dirty="0">
                <a:solidFill>
                  <a:srgbClr val="FF0000"/>
                </a:solidFill>
                <a:latin typeface="Myriad Pro"/>
              </a:rPr>
              <a:t>/ N</a:t>
            </a:r>
            <a:r>
              <a:rPr lang="en-GB" sz="1600" baseline="-25000" dirty="0">
                <a:solidFill>
                  <a:srgbClr val="FF0000"/>
                </a:solidFill>
                <a:latin typeface="Myriad Pro"/>
              </a:rPr>
              <a:t>L </a:t>
            </a:r>
            <a:r>
              <a:rPr lang="en-GB" sz="1600" dirty="0">
                <a:solidFill>
                  <a:srgbClr val="FF0000"/>
                </a:solidFill>
                <a:latin typeface="Myriad Pro"/>
              </a:rPr>
              <a:t>- N</a:t>
            </a:r>
            <a:r>
              <a:rPr lang="en-GB" sz="1600" baseline="-25000" dirty="0">
                <a:solidFill>
                  <a:srgbClr val="FF0000"/>
                </a:solidFill>
                <a:latin typeface="Myriad Pro"/>
              </a:rPr>
              <a:t>H</a:t>
            </a:r>
            <a:r>
              <a:rPr lang="en-GB" sz="1600" dirty="0">
                <a:solidFill>
                  <a:srgbClr val="FF0000"/>
                </a:solidFill>
                <a:latin typeface="Myriad Pro"/>
              </a:rPr>
              <a:t> * (H – L) ]</a:t>
            </a:r>
          </a:p>
          <a:p>
            <a:pPr>
              <a:spcBef>
                <a:spcPts val="430"/>
              </a:spcBef>
            </a:pPr>
            <a:r>
              <a:rPr lang="en-GB" sz="1600" dirty="0">
                <a:solidFill>
                  <a:srgbClr val="FF0000"/>
                </a:solidFill>
                <a:latin typeface="Myriad Pro"/>
              </a:rPr>
              <a:t>       = 10 + [2280/2280 </a:t>
            </a:r>
            <a:r>
              <a:rPr lang="en-GB" sz="1600" dirty="0">
                <a:solidFill>
                  <a:srgbClr val="0000CC"/>
                </a:solidFill>
                <a:latin typeface="Myriad Pro"/>
              </a:rPr>
              <a:t>+</a:t>
            </a:r>
            <a:r>
              <a:rPr lang="en-GB" sz="1600" dirty="0">
                <a:solidFill>
                  <a:srgbClr val="FF0000"/>
                </a:solidFill>
                <a:latin typeface="Myriad Pro"/>
              </a:rPr>
              <a:t> 4190 * (12-10)]</a:t>
            </a:r>
          </a:p>
          <a:p>
            <a:pPr>
              <a:spcBef>
                <a:spcPts val="430"/>
              </a:spcBef>
            </a:pPr>
            <a:r>
              <a:rPr lang="en-GB" sz="1600" dirty="0">
                <a:solidFill>
                  <a:srgbClr val="FF0000"/>
                </a:solidFill>
                <a:latin typeface="Myriad Pro"/>
              </a:rPr>
              <a:t>       = 10  + 2280/6470 * 2</a:t>
            </a:r>
          </a:p>
          <a:p>
            <a:pPr>
              <a:spcBef>
                <a:spcPts val="430"/>
              </a:spcBef>
            </a:pPr>
            <a:r>
              <a:rPr lang="en-GB" sz="1600" dirty="0">
                <a:solidFill>
                  <a:srgbClr val="FF0000"/>
                </a:solidFill>
                <a:latin typeface="Myriad Pro"/>
              </a:rPr>
              <a:t>       = 10 + 0.70</a:t>
            </a:r>
          </a:p>
          <a:p>
            <a:pPr>
              <a:spcBef>
                <a:spcPts val="430"/>
              </a:spcBef>
            </a:pPr>
            <a:r>
              <a:rPr lang="en-GB" sz="1600" dirty="0">
                <a:solidFill>
                  <a:srgbClr val="FF0000"/>
                </a:solidFill>
                <a:latin typeface="Myriad Pro"/>
              </a:rPr>
              <a:t>IRR = 10.70%</a:t>
            </a:r>
          </a:p>
          <a:p>
            <a:pPr>
              <a:spcBef>
                <a:spcPts val="430"/>
              </a:spcBef>
            </a:pPr>
            <a:r>
              <a:rPr lang="en-GB" sz="1400" dirty="0">
                <a:solidFill>
                  <a:srgbClr val="0000CC"/>
                </a:solidFill>
                <a:latin typeface="Myriad Pro"/>
              </a:rPr>
              <a:t>*Please note that (+ ) is achieved (-*- = +)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711943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419</Words>
  <Application>Microsoft Office PowerPoint</Application>
  <PresentationFormat>Widescreen</PresentationFormat>
  <Paragraphs>134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Myriad Pro</vt:lpstr>
      <vt:lpstr>Office Theme</vt:lpstr>
      <vt:lpstr>Final Exam Guidance </vt:lpstr>
      <vt:lpstr>ATTENTION!!!</vt:lpstr>
      <vt:lpstr>Extra Question Practice on IRR – using the formula </vt:lpstr>
      <vt:lpstr>How to Calculate IRR</vt:lpstr>
      <vt:lpstr>Diagrammatic Steps - IRR Calculation</vt:lpstr>
      <vt:lpstr>Example</vt:lpstr>
      <vt:lpstr>Solution (DF@10%)</vt:lpstr>
      <vt:lpstr>Solution (DF@12%)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Zainab Atta</dc:creator>
  <cp:lastModifiedBy>Zainab Atta</cp:lastModifiedBy>
  <cp:revision>1</cp:revision>
  <dcterms:created xsi:type="dcterms:W3CDTF">2025-04-21T21:15:20Z</dcterms:created>
  <dcterms:modified xsi:type="dcterms:W3CDTF">2025-04-21T21:25:10Z</dcterms:modified>
</cp:coreProperties>
</file>