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6" r:id="rId6"/>
    <p:sldId id="260" r:id="rId7"/>
    <p:sldId id="267" r:id="rId8"/>
    <p:sldId id="261" r:id="rId9"/>
    <p:sldId id="262" r:id="rId10"/>
    <p:sldId id="263" r:id="rId11"/>
    <p:sldId id="264" r:id="rId12"/>
    <p:sldId id="265" r:id="rId13"/>
    <p:sldId id="268" r:id="rId14"/>
    <p:sldId id="269" r:id="rId15"/>
    <p:sldId id="271" r:id="rId16"/>
    <p:sldId id="278" r:id="rId17"/>
    <p:sldId id="272" r:id="rId18"/>
    <p:sldId id="273" r:id="rId19"/>
    <p:sldId id="276" r:id="rId20"/>
    <p:sldId id="275" r:id="rId21"/>
    <p:sldId id="274"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7" d="100"/>
          <a:sy n="67"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DD7E85-3B68-4334-85E1-DDF6D272390B}"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3513828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D7E85-3B68-4334-85E1-DDF6D272390B}"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60315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DD7E85-3B68-4334-85E1-DDF6D272390B}"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1481182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DD7E85-3B68-4334-85E1-DDF6D272390B}"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1043031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DD7E85-3B68-4334-85E1-DDF6D272390B}" type="datetimeFigureOut">
              <a:rPr lang="en-GB" smtClean="0"/>
              <a:t>16/10/2017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4280427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DD7E85-3B68-4334-85E1-DDF6D272390B}" type="datetimeFigureOut">
              <a:rPr lang="en-GB" smtClean="0"/>
              <a:t>16/10/2017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1892752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DD7E85-3B68-4334-85E1-DDF6D272390B}" type="datetimeFigureOut">
              <a:rPr lang="en-GB" smtClean="0"/>
              <a:t>16/10/2017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737400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DD7E85-3B68-4334-85E1-DDF6D272390B}"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4119974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DD7E85-3B68-4334-85E1-DDF6D272390B}"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3313135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D7E85-3B68-4334-85E1-DDF6D272390B}"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3240350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D7E85-3B68-4334-85E1-DDF6D272390B}"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FAD732-9E6B-437B-B4FE-474CC6D951D4}" type="slidenum">
              <a:rPr lang="en-GB" smtClean="0"/>
              <a:t>‹#›</a:t>
            </a:fld>
            <a:endParaRPr lang="en-GB"/>
          </a:p>
        </p:txBody>
      </p:sp>
    </p:spTree>
    <p:extLst>
      <p:ext uri="{BB962C8B-B14F-4D97-AF65-F5344CB8AC3E}">
        <p14:creationId xmlns:p14="http://schemas.microsoft.com/office/powerpoint/2010/main" val="254221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DD7E85-3B68-4334-85E1-DDF6D272390B}" type="datetimeFigureOut">
              <a:rPr lang="en-GB" smtClean="0"/>
              <a:t>16/10/2017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FAD732-9E6B-437B-B4FE-474CC6D951D4}" type="slidenum">
              <a:rPr lang="en-GB" smtClean="0"/>
              <a:t>‹#›</a:t>
            </a:fld>
            <a:endParaRPr lang="en-GB"/>
          </a:p>
        </p:txBody>
      </p:sp>
    </p:spTree>
    <p:extLst>
      <p:ext uri="{BB962C8B-B14F-4D97-AF65-F5344CB8AC3E}">
        <p14:creationId xmlns:p14="http://schemas.microsoft.com/office/powerpoint/2010/main" val="854805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www.bbc.co.uk/programmes/b03mckql" TargetMode="External"/><Relationship Id="rId2" Type="http://schemas.openxmlformats.org/officeDocument/2006/relationships/hyperlink" Target="http://www.bbc.co.uk/news/magazine-25505393"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rightsinfo.org/theresa-may-triggers-article-50-whats-next-human-righ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38201" y="685800"/>
            <a:ext cx="6605588" cy="5491163"/>
          </a:xfrm>
        </p:spPr>
        <p:txBody>
          <a:bodyPr>
            <a:normAutofit/>
          </a:bodyPr>
          <a:lstStyle/>
          <a:p>
            <a:pPr marL="0" indent="0">
              <a:buNone/>
            </a:pPr>
            <a:r>
              <a:rPr lang="en-GB" sz="8800" b="1" dirty="0" smtClean="0"/>
              <a:t>Key Moments in the History of Human Rights</a:t>
            </a:r>
            <a:endParaRPr lang="en-GB" sz="8800" b="1" dirty="0"/>
          </a:p>
        </p:txBody>
      </p:sp>
      <p:pic>
        <p:nvPicPr>
          <p:cNvPr id="6" name="Picture 5"/>
          <p:cNvPicPr>
            <a:picLocks noChangeAspect="1"/>
          </p:cNvPicPr>
          <p:nvPr/>
        </p:nvPicPr>
        <p:blipFill>
          <a:blip r:embed="rId2"/>
          <a:stretch>
            <a:fillRect/>
          </a:stretch>
        </p:blipFill>
        <p:spPr>
          <a:xfrm>
            <a:off x="8477249" y="976312"/>
            <a:ext cx="2981325" cy="1533525"/>
          </a:xfrm>
          <a:prstGeom prst="rect">
            <a:avLst/>
          </a:prstGeom>
        </p:spPr>
      </p:pic>
      <p:pic>
        <p:nvPicPr>
          <p:cNvPr id="7" name="Picture 6"/>
          <p:cNvPicPr>
            <a:picLocks noChangeAspect="1"/>
          </p:cNvPicPr>
          <p:nvPr/>
        </p:nvPicPr>
        <p:blipFill>
          <a:blip r:embed="rId3"/>
          <a:stretch>
            <a:fillRect/>
          </a:stretch>
        </p:blipFill>
        <p:spPr>
          <a:xfrm>
            <a:off x="8080844" y="3431381"/>
            <a:ext cx="3774134" cy="2338388"/>
          </a:xfrm>
          <a:prstGeom prst="rect">
            <a:avLst/>
          </a:prstGeom>
        </p:spPr>
      </p:pic>
    </p:spTree>
    <p:extLst>
      <p:ext uri="{BB962C8B-B14F-4D97-AF65-F5344CB8AC3E}">
        <p14:creationId xmlns:p14="http://schemas.microsoft.com/office/powerpoint/2010/main" val="17715162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John </a:t>
            </a:r>
            <a:r>
              <a:rPr lang="en-GB" b="1" dirty="0" err="1" smtClean="0"/>
              <a:t>Gray</a:t>
            </a:r>
            <a:endParaRPr lang="en-GB" b="1" dirty="0"/>
          </a:p>
        </p:txBody>
      </p:sp>
      <p:sp>
        <p:nvSpPr>
          <p:cNvPr id="3" name="Content Placeholder 2"/>
          <p:cNvSpPr>
            <a:spLocks noGrp="1"/>
          </p:cNvSpPr>
          <p:nvPr>
            <p:ph idx="1"/>
          </p:nvPr>
        </p:nvSpPr>
        <p:spPr>
          <a:xfrm>
            <a:off x="838200" y="1554162"/>
            <a:ext cx="6748463" cy="4351338"/>
          </a:xfrm>
        </p:spPr>
        <p:txBody>
          <a:bodyPr>
            <a:normAutofit fontScale="62500" lnSpcReduction="20000"/>
          </a:bodyPr>
          <a:lstStyle/>
          <a:p>
            <a:pPr marL="0" indent="0">
              <a:buNone/>
            </a:pPr>
            <a:r>
              <a:rPr lang="en-GB" dirty="0" smtClean="0">
                <a:effectLst/>
              </a:rPr>
              <a:t>A world in which all rights are protected isn't just impracticable - it's not even conceivable.</a:t>
            </a:r>
          </a:p>
          <a:p>
            <a:pPr marL="0" indent="0">
              <a:buNone/>
            </a:pPr>
            <a:endParaRPr lang="en-GB" dirty="0"/>
          </a:p>
          <a:p>
            <a:pPr marL="0" indent="0">
              <a:buNone/>
            </a:pPr>
            <a:r>
              <a:rPr lang="en-GB" dirty="0" smtClean="0">
                <a:effectLst/>
              </a:rPr>
              <a:t>The ideal of a world ruled by rights distracts us from an unalterable reality - we'll always be mired in dangerous and only partly soluble conflicts. Human rights can't get round the fact that human values are at odds with one another.</a:t>
            </a:r>
          </a:p>
          <a:p>
            <a:pPr marL="0" indent="0">
              <a:buNone/>
            </a:pPr>
            <a:endParaRPr lang="en-GB" dirty="0"/>
          </a:p>
          <a:p>
            <a:pPr marL="0" indent="0">
              <a:buNone/>
            </a:pPr>
            <a:r>
              <a:rPr lang="en-GB" dirty="0" smtClean="0">
                <a:effectLst/>
              </a:rPr>
              <a:t>This doesn't mean rights should be scrapped. Like the religion from which they sprang, they're a valuable part of the human inheritance. But rather than thinking of rights as a militant creed that can deliver the world from its conflicts, we should recognise rights for what they are - useful devices that quite often don't work.</a:t>
            </a:r>
          </a:p>
          <a:p>
            <a:pPr marL="0" indent="0">
              <a:buNone/>
            </a:pPr>
            <a:r>
              <a:rPr lang="en-GB" dirty="0" smtClean="0">
                <a:hlinkClick r:id="rId2"/>
              </a:rPr>
              <a:t>http://www.bbc.co.uk/news/magazine-25505393</a:t>
            </a:r>
            <a:endParaRPr lang="en-GB" dirty="0" smtClean="0"/>
          </a:p>
          <a:p>
            <a:pPr marL="0" indent="0">
              <a:buNone/>
            </a:pPr>
            <a:endParaRPr lang="en-GB" dirty="0"/>
          </a:p>
          <a:p>
            <a:pPr marL="0" indent="0">
              <a:buNone/>
            </a:pPr>
            <a:r>
              <a:rPr lang="en-GB" dirty="0" smtClean="0">
                <a:hlinkClick r:id="rId3"/>
              </a:rPr>
              <a:t>http://www.bbc.co.uk/programmes/b03mckql</a:t>
            </a:r>
            <a:endParaRPr lang="en-GB"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7586663" y="1690688"/>
            <a:ext cx="4457700" cy="2507457"/>
          </a:xfrm>
          <a:prstGeom prst="rect">
            <a:avLst/>
          </a:prstGeom>
        </p:spPr>
      </p:pic>
    </p:spTree>
    <p:extLst>
      <p:ext uri="{BB962C8B-B14F-4D97-AF65-F5344CB8AC3E}">
        <p14:creationId xmlns:p14="http://schemas.microsoft.com/office/powerpoint/2010/main" val="22738197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The History of Human Rights</a:t>
            </a:r>
            <a:endParaRPr lang="en-GB" b="1" u="sng" dirty="0"/>
          </a:p>
        </p:txBody>
      </p:sp>
      <p:sp>
        <p:nvSpPr>
          <p:cNvPr id="3" name="Content Placeholder 2"/>
          <p:cNvSpPr>
            <a:spLocks noGrp="1"/>
          </p:cNvSpPr>
          <p:nvPr>
            <p:ph idx="1"/>
          </p:nvPr>
        </p:nvSpPr>
        <p:spPr>
          <a:xfrm>
            <a:off x="838200" y="1825625"/>
            <a:ext cx="8605838" cy="4351338"/>
          </a:xfrm>
        </p:spPr>
        <p:txBody>
          <a:bodyPr>
            <a:normAutofit fontScale="85000" lnSpcReduction="20000"/>
          </a:bodyPr>
          <a:lstStyle/>
          <a:p>
            <a:r>
              <a:rPr lang="en-GB" dirty="0" smtClean="0"/>
              <a:t>Can we trace a coherent history of human rights development?</a:t>
            </a:r>
          </a:p>
          <a:p>
            <a:endParaRPr lang="en-GB" dirty="0"/>
          </a:p>
          <a:p>
            <a:r>
              <a:rPr lang="en-GB" dirty="0" smtClean="0"/>
              <a:t>Is it reasonable to talk about that history as one of </a:t>
            </a:r>
            <a:r>
              <a:rPr lang="en-GB" i="1" dirty="0" smtClean="0"/>
              <a:t>progress – </a:t>
            </a:r>
            <a:r>
              <a:rPr lang="en-GB" dirty="0" smtClean="0"/>
              <a:t>moral or political?</a:t>
            </a:r>
          </a:p>
          <a:p>
            <a:endParaRPr lang="en-GB" dirty="0"/>
          </a:p>
          <a:p>
            <a:r>
              <a:rPr lang="en-GB" dirty="0" smtClean="0"/>
              <a:t>Have rights been the best way to secure important human interests?</a:t>
            </a:r>
          </a:p>
          <a:p>
            <a:endParaRPr lang="en-GB" dirty="0"/>
          </a:p>
          <a:p>
            <a:r>
              <a:rPr lang="en-GB" dirty="0" smtClean="0"/>
              <a:t>What is the future direction of human rights legislation and advocacy?</a:t>
            </a:r>
          </a:p>
          <a:p>
            <a:pPr marL="0" indent="0">
              <a:buNone/>
            </a:pPr>
            <a:endParaRPr lang="en-GB" dirty="0"/>
          </a:p>
          <a:p>
            <a:pPr marL="0" indent="0">
              <a:buNone/>
            </a:pPr>
            <a:r>
              <a:rPr lang="en-GB" dirty="0" smtClean="0"/>
              <a:t>https://www.youtube.com/watch?v=nCQWwkERit4</a:t>
            </a:r>
            <a:endParaRPr lang="en-GB" dirty="0"/>
          </a:p>
        </p:txBody>
      </p:sp>
      <p:pic>
        <p:nvPicPr>
          <p:cNvPr id="4" name="Picture 3"/>
          <p:cNvPicPr>
            <a:picLocks noChangeAspect="1"/>
          </p:cNvPicPr>
          <p:nvPr/>
        </p:nvPicPr>
        <p:blipFill>
          <a:blip r:embed="rId2"/>
          <a:stretch>
            <a:fillRect/>
          </a:stretch>
        </p:blipFill>
        <p:spPr>
          <a:xfrm>
            <a:off x="9206706" y="2015331"/>
            <a:ext cx="2985294" cy="2985294"/>
          </a:xfrm>
          <a:prstGeom prst="rect">
            <a:avLst/>
          </a:prstGeom>
        </p:spPr>
      </p:pic>
    </p:spTree>
    <p:extLst>
      <p:ext uri="{BB962C8B-B14F-4D97-AF65-F5344CB8AC3E}">
        <p14:creationId xmlns:p14="http://schemas.microsoft.com/office/powerpoint/2010/main" val="74036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Three generations of human rights?</a:t>
            </a:r>
            <a:r>
              <a:rPr lang="en-GB" dirty="0" smtClean="0"/>
              <a:t> </a:t>
            </a:r>
            <a:endParaRPr lang="en-GB" b="1" u="sng" dirty="0"/>
          </a:p>
        </p:txBody>
      </p:sp>
      <p:sp>
        <p:nvSpPr>
          <p:cNvPr id="3" name="Content Placeholder 2"/>
          <p:cNvSpPr>
            <a:spLocks noGrp="1"/>
          </p:cNvSpPr>
          <p:nvPr>
            <p:ph idx="1"/>
          </p:nvPr>
        </p:nvSpPr>
        <p:spPr>
          <a:xfrm>
            <a:off x="838200" y="1825625"/>
            <a:ext cx="10515600" cy="4351338"/>
          </a:xfrm>
        </p:spPr>
        <p:txBody>
          <a:bodyPr>
            <a:normAutofit fontScale="92500"/>
          </a:bodyPr>
          <a:lstStyle/>
          <a:p>
            <a:pPr marL="0" indent="0">
              <a:buNone/>
            </a:pPr>
            <a:r>
              <a:rPr lang="en-GB" b="1" dirty="0" smtClean="0"/>
              <a:t>First generation:</a:t>
            </a:r>
          </a:p>
          <a:p>
            <a:pPr marL="0" indent="0">
              <a:buNone/>
            </a:pPr>
            <a:endParaRPr lang="en-GB" b="1" dirty="0" smtClean="0"/>
          </a:p>
          <a:p>
            <a:r>
              <a:rPr lang="en-GB" dirty="0" smtClean="0"/>
              <a:t> Rights </a:t>
            </a:r>
            <a:r>
              <a:rPr lang="en-GB" dirty="0"/>
              <a:t>consist primarily of rights to security, property, and political </a:t>
            </a:r>
            <a:r>
              <a:rPr lang="en-GB" dirty="0" smtClean="0"/>
              <a:t>participation. </a:t>
            </a:r>
          </a:p>
          <a:p>
            <a:pPr marL="0" indent="0">
              <a:buNone/>
            </a:pPr>
            <a:endParaRPr lang="en-GB" dirty="0" smtClean="0"/>
          </a:p>
          <a:p>
            <a:r>
              <a:rPr lang="en-GB" dirty="0" smtClean="0"/>
              <a:t>Negative (freedom from) </a:t>
            </a:r>
            <a:r>
              <a:rPr lang="en-GB" dirty="0"/>
              <a:t>civil and political rights – c17/18 – Hobbes, Locke, Mill – </a:t>
            </a:r>
            <a:r>
              <a:rPr lang="en-GB" dirty="0" smtClean="0"/>
              <a:t>rights that prohibit </a:t>
            </a:r>
            <a:r>
              <a:rPr lang="en-GB" dirty="0"/>
              <a:t>interference with right-holder’s freedom. </a:t>
            </a:r>
            <a:endParaRPr lang="en-GB" dirty="0" smtClean="0"/>
          </a:p>
          <a:p>
            <a:pPr marL="0" indent="0">
              <a:buNone/>
            </a:pPr>
            <a:endParaRPr lang="en-GB" dirty="0" smtClean="0"/>
          </a:p>
          <a:p>
            <a:r>
              <a:rPr lang="en-GB" dirty="0"/>
              <a:t>These are most typically associated with the French and US Declarations. </a:t>
            </a:r>
            <a:endParaRPr lang="en-GB" dirty="0" smtClean="0"/>
          </a:p>
        </p:txBody>
      </p:sp>
    </p:spTree>
    <p:extLst>
      <p:ext uri="{BB962C8B-B14F-4D97-AF65-F5344CB8AC3E}">
        <p14:creationId xmlns:p14="http://schemas.microsoft.com/office/powerpoint/2010/main" val="3637364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1000"/>
                                        <p:tgtEl>
                                          <p:spTgt spid="3">
                                            <p:txEl>
                                              <p:pRg st="6" end="6"/>
                                            </p:txEl>
                                          </p:spTgt>
                                        </p:tgtEl>
                                      </p:cBhvr>
                                    </p:animEffect>
                                    <p:anim calcmode="lin" valueType="num">
                                      <p:cBhvr>
                                        <p:cTn id="1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Three generations of human rights?</a:t>
            </a:r>
            <a:r>
              <a:rPr lang="en-GB" dirty="0" smtClean="0"/>
              <a:t> </a:t>
            </a:r>
            <a:endParaRPr lang="en-GB" b="1" u="sng" dirty="0"/>
          </a:p>
        </p:txBody>
      </p:sp>
      <p:sp>
        <p:nvSpPr>
          <p:cNvPr id="3" name="Content Placeholder 2"/>
          <p:cNvSpPr>
            <a:spLocks noGrp="1"/>
          </p:cNvSpPr>
          <p:nvPr>
            <p:ph idx="1"/>
          </p:nvPr>
        </p:nvSpPr>
        <p:spPr>
          <a:xfrm>
            <a:off x="838200" y="1825625"/>
            <a:ext cx="7205663" cy="4351338"/>
          </a:xfrm>
        </p:spPr>
        <p:txBody>
          <a:bodyPr>
            <a:normAutofit fontScale="70000" lnSpcReduction="20000"/>
          </a:bodyPr>
          <a:lstStyle/>
          <a:p>
            <a:pPr marL="0" indent="0">
              <a:buNone/>
            </a:pPr>
            <a:r>
              <a:rPr lang="en-GB" b="1" dirty="0" smtClean="0"/>
              <a:t>First generation</a:t>
            </a:r>
          </a:p>
          <a:p>
            <a:r>
              <a:rPr lang="en-GB" dirty="0" err="1" smtClean="0"/>
              <a:t>Eg</a:t>
            </a:r>
            <a:r>
              <a:rPr lang="en-GB" dirty="0" smtClean="0"/>
              <a:t> </a:t>
            </a:r>
            <a:r>
              <a:rPr lang="en-GB" dirty="0"/>
              <a:t>First </a:t>
            </a:r>
            <a:r>
              <a:rPr lang="en-GB" dirty="0" smtClean="0"/>
              <a:t>Amendment </a:t>
            </a:r>
            <a:r>
              <a:rPr lang="en-GB" dirty="0"/>
              <a:t>US Constitution: freedom of speech.  </a:t>
            </a:r>
            <a:endParaRPr lang="en-GB" dirty="0" smtClean="0"/>
          </a:p>
          <a:p>
            <a:endParaRPr lang="en-GB" dirty="0"/>
          </a:p>
          <a:p>
            <a:pPr marL="0" indent="0">
              <a:buNone/>
            </a:pPr>
            <a:r>
              <a:rPr lang="en-GB" b="1" dirty="0"/>
              <a:t>The civil rights of none shall be abridged on account of religious belief or worship, nor shall any national religion be established, nor shall the full and equal rights of conscience be in any manner, or on any pretext, infringed. The people shall not be deprived or abridged of their right to speak, to write, or to publish their sentiments; and the freedom of the press, as one of the great bulwarks of liberty, shall be inviolable. The people shall not be restrained from peaceably assembling and consulting for their common good; nor from applying to the Legislature by petitions, or </a:t>
            </a:r>
            <a:r>
              <a:rPr lang="en-GB" b="1" dirty="0" err="1"/>
              <a:t>remonstrances</a:t>
            </a:r>
            <a:r>
              <a:rPr lang="en-GB" b="1" dirty="0"/>
              <a:t>, for redress of their </a:t>
            </a:r>
            <a:r>
              <a:rPr lang="en-GB" b="1" dirty="0" smtClean="0"/>
              <a:t>grievances.</a:t>
            </a:r>
          </a:p>
          <a:p>
            <a:pPr marL="0" indent="0">
              <a:buNone/>
            </a:pPr>
            <a:endParaRPr lang="en-GB" dirty="0"/>
          </a:p>
          <a:p>
            <a:pPr marL="0" indent="0">
              <a:buNone/>
            </a:pPr>
            <a:r>
              <a:rPr lang="en-GB" dirty="0" smtClean="0"/>
              <a:t>James Madison, first draft of the First Amendment. </a:t>
            </a:r>
            <a:endParaRPr lang="en-GB" dirty="0"/>
          </a:p>
        </p:txBody>
      </p:sp>
      <p:pic>
        <p:nvPicPr>
          <p:cNvPr id="6" name="Picture 5"/>
          <p:cNvPicPr>
            <a:picLocks noChangeAspect="1"/>
          </p:cNvPicPr>
          <p:nvPr/>
        </p:nvPicPr>
        <p:blipFill>
          <a:blip r:embed="rId2"/>
          <a:stretch>
            <a:fillRect/>
          </a:stretch>
        </p:blipFill>
        <p:spPr>
          <a:xfrm>
            <a:off x="8681115" y="2592637"/>
            <a:ext cx="3206085" cy="2522287"/>
          </a:xfrm>
          <a:prstGeom prst="rect">
            <a:avLst/>
          </a:prstGeom>
        </p:spPr>
      </p:pic>
    </p:spTree>
    <p:extLst>
      <p:ext uri="{BB962C8B-B14F-4D97-AF65-F5344CB8AC3E}">
        <p14:creationId xmlns:p14="http://schemas.microsoft.com/office/powerpoint/2010/main" val="127456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Three generations of human rights.</a:t>
            </a:r>
            <a:r>
              <a:rPr lang="en-GB" dirty="0" smtClean="0"/>
              <a:t> </a:t>
            </a:r>
            <a:endParaRPr lang="en-GB" b="1" u="sng" dirty="0"/>
          </a:p>
        </p:txBody>
      </p:sp>
      <p:sp>
        <p:nvSpPr>
          <p:cNvPr id="3" name="Content Placeholder 2"/>
          <p:cNvSpPr>
            <a:spLocks noGrp="1"/>
          </p:cNvSpPr>
          <p:nvPr>
            <p:ph idx="1"/>
          </p:nvPr>
        </p:nvSpPr>
        <p:spPr>
          <a:xfrm>
            <a:off x="838200" y="1825625"/>
            <a:ext cx="8605838" cy="4351338"/>
          </a:xfrm>
        </p:spPr>
        <p:txBody>
          <a:bodyPr>
            <a:normAutofit/>
          </a:bodyPr>
          <a:lstStyle/>
          <a:p>
            <a:pPr marL="0" indent="0">
              <a:buNone/>
            </a:pPr>
            <a:r>
              <a:rPr lang="en-GB" b="1" dirty="0" smtClean="0"/>
              <a:t>Second Generation:</a:t>
            </a:r>
            <a:r>
              <a:rPr lang="en-GB" b="1" dirty="0"/>
              <a:t>  </a:t>
            </a:r>
          </a:p>
          <a:p>
            <a:pPr marL="0" indent="0">
              <a:buNone/>
            </a:pPr>
            <a:endParaRPr lang="en-GB" dirty="0" smtClean="0"/>
          </a:p>
          <a:p>
            <a:r>
              <a:rPr lang="en-GB" dirty="0" smtClean="0"/>
              <a:t>Positive </a:t>
            </a:r>
            <a:r>
              <a:rPr lang="en-GB" dirty="0"/>
              <a:t>economic, social and cultural </a:t>
            </a:r>
            <a:r>
              <a:rPr lang="en-GB" dirty="0" smtClean="0"/>
              <a:t>rights </a:t>
            </a:r>
            <a:r>
              <a:rPr lang="en-GB" dirty="0"/>
              <a:t>– education food, medical </a:t>
            </a:r>
            <a:r>
              <a:rPr lang="en-GB" dirty="0" smtClean="0"/>
              <a:t>care, welfare.</a:t>
            </a:r>
            <a:r>
              <a:rPr lang="en-GB" dirty="0"/>
              <a:t>  </a:t>
            </a:r>
            <a:endParaRPr lang="en-GB" dirty="0" smtClean="0"/>
          </a:p>
          <a:p>
            <a:pPr marL="0" indent="0">
              <a:buNone/>
            </a:pPr>
            <a:endParaRPr lang="en-GB" dirty="0" smtClean="0"/>
          </a:p>
          <a:p>
            <a:r>
              <a:rPr lang="en-GB" dirty="0" smtClean="0"/>
              <a:t>These </a:t>
            </a:r>
            <a:r>
              <a:rPr lang="en-GB" dirty="0"/>
              <a:t>rights largely originate within the UDHR.</a:t>
            </a:r>
          </a:p>
          <a:p>
            <a:pPr marL="0" indent="0">
              <a:buNone/>
            </a:pPr>
            <a:endParaRPr lang="en-GB" dirty="0"/>
          </a:p>
        </p:txBody>
      </p:sp>
    </p:spTree>
    <p:extLst>
      <p:ext uri="{BB962C8B-B14F-4D97-AF65-F5344CB8AC3E}">
        <p14:creationId xmlns:p14="http://schemas.microsoft.com/office/powerpoint/2010/main" val="192912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Three generations of human rights.</a:t>
            </a:r>
            <a:r>
              <a:rPr lang="en-GB" dirty="0" smtClean="0"/>
              <a:t> </a:t>
            </a:r>
            <a:endParaRPr lang="en-GB" b="1" u="sng" dirty="0"/>
          </a:p>
        </p:txBody>
      </p:sp>
      <p:sp>
        <p:nvSpPr>
          <p:cNvPr id="3" name="Content Placeholder 2"/>
          <p:cNvSpPr>
            <a:spLocks noGrp="1"/>
          </p:cNvSpPr>
          <p:nvPr>
            <p:ph idx="1"/>
          </p:nvPr>
        </p:nvSpPr>
        <p:spPr>
          <a:xfrm>
            <a:off x="838200" y="1825625"/>
            <a:ext cx="8605838" cy="4351338"/>
          </a:xfrm>
        </p:spPr>
        <p:txBody>
          <a:bodyPr>
            <a:normAutofit fontScale="92500" lnSpcReduction="10000"/>
          </a:bodyPr>
          <a:lstStyle/>
          <a:p>
            <a:pPr marL="0" indent="0">
              <a:buNone/>
            </a:pPr>
            <a:r>
              <a:rPr lang="en-GB" b="1" dirty="0" smtClean="0"/>
              <a:t>Second Generation:</a:t>
            </a:r>
            <a:r>
              <a:rPr lang="en-GB" b="1" dirty="0"/>
              <a:t>  </a:t>
            </a:r>
          </a:p>
          <a:p>
            <a:pPr marL="0" indent="0">
              <a:buNone/>
            </a:pPr>
            <a:endParaRPr lang="en-GB" dirty="0" smtClean="0"/>
          </a:p>
          <a:p>
            <a:pPr marL="0" indent="0">
              <a:buNone/>
            </a:pPr>
            <a:r>
              <a:rPr lang="en-GB" dirty="0"/>
              <a:t>The Universal Declaration of Human Rights recognises the right to social security in </a:t>
            </a:r>
            <a:r>
              <a:rPr lang="en-GB" dirty="0" smtClean="0"/>
              <a:t>article </a:t>
            </a:r>
            <a:r>
              <a:rPr lang="en-GB" dirty="0"/>
              <a:t>22, which states </a:t>
            </a:r>
            <a:r>
              <a:rPr lang="en-GB" dirty="0" smtClean="0"/>
              <a:t>that</a:t>
            </a:r>
          </a:p>
          <a:p>
            <a:pPr marL="0" indent="0">
              <a:buNone/>
            </a:pPr>
            <a:endParaRPr lang="en-GB" dirty="0"/>
          </a:p>
          <a:p>
            <a:pPr marL="0" indent="0">
              <a:buNone/>
            </a:pPr>
            <a:r>
              <a:rPr lang="en-GB" b="1" dirty="0"/>
              <a:t>"Everyone, as a member of society, has the right to social security and is entitled to realization, through national effort and international co-operation and in accordance with the organization and resources of each State, of the economic, social and cultural rights indispensable for his dignity and the free development of his personality</a:t>
            </a:r>
            <a:r>
              <a:rPr lang="en-GB" b="1" dirty="0" smtClean="0"/>
              <a:t>."</a:t>
            </a:r>
            <a:endParaRPr lang="en-GB" b="1" dirty="0"/>
          </a:p>
        </p:txBody>
      </p:sp>
      <p:pic>
        <p:nvPicPr>
          <p:cNvPr id="6" name="Picture 5"/>
          <p:cNvPicPr>
            <a:picLocks noChangeAspect="1"/>
          </p:cNvPicPr>
          <p:nvPr/>
        </p:nvPicPr>
        <p:blipFill>
          <a:blip r:embed="rId2"/>
          <a:stretch>
            <a:fillRect/>
          </a:stretch>
        </p:blipFill>
        <p:spPr>
          <a:xfrm>
            <a:off x="9667082" y="2662239"/>
            <a:ext cx="2305843" cy="2767012"/>
          </a:xfrm>
          <a:prstGeom prst="rect">
            <a:avLst/>
          </a:prstGeom>
        </p:spPr>
      </p:pic>
    </p:spTree>
    <p:extLst>
      <p:ext uri="{BB962C8B-B14F-4D97-AF65-F5344CB8AC3E}">
        <p14:creationId xmlns:p14="http://schemas.microsoft.com/office/powerpoint/2010/main" val="17498245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Three generations of human rights.</a:t>
            </a:r>
            <a:r>
              <a:rPr lang="en-GB" dirty="0" smtClean="0"/>
              <a:t> </a:t>
            </a:r>
            <a:endParaRPr lang="en-GB" b="1" u="sng" dirty="0"/>
          </a:p>
        </p:txBody>
      </p:sp>
      <p:sp>
        <p:nvSpPr>
          <p:cNvPr id="3" name="Content Placeholder 2"/>
          <p:cNvSpPr>
            <a:spLocks noGrp="1"/>
          </p:cNvSpPr>
          <p:nvPr>
            <p:ph idx="1"/>
          </p:nvPr>
        </p:nvSpPr>
        <p:spPr>
          <a:xfrm>
            <a:off x="838200" y="1825625"/>
            <a:ext cx="10134600" cy="4351338"/>
          </a:xfrm>
        </p:spPr>
        <p:txBody>
          <a:bodyPr>
            <a:normAutofit fontScale="85000" lnSpcReduction="20000"/>
          </a:bodyPr>
          <a:lstStyle/>
          <a:p>
            <a:pPr marL="0" indent="0">
              <a:buNone/>
            </a:pPr>
            <a:r>
              <a:rPr lang="en-GB" b="1" dirty="0" smtClean="0"/>
              <a:t>Third Generation:</a:t>
            </a:r>
          </a:p>
          <a:p>
            <a:r>
              <a:rPr lang="en-GB" dirty="0" smtClean="0"/>
              <a:t>Collective </a:t>
            </a:r>
            <a:r>
              <a:rPr lang="en-GB" dirty="0"/>
              <a:t>rights foreshadowed by Article 28 – solidarity </a:t>
            </a:r>
            <a:r>
              <a:rPr lang="en-GB" dirty="0" smtClean="0"/>
              <a:t>rights</a:t>
            </a:r>
          </a:p>
          <a:p>
            <a:r>
              <a:rPr lang="en-GB" b="1" dirty="0"/>
              <a:t>Article 28</a:t>
            </a:r>
            <a:r>
              <a:rPr lang="en-GB" dirty="0"/>
              <a:t> - Universal Declaration of </a:t>
            </a:r>
            <a:r>
              <a:rPr lang="en-GB" b="1" dirty="0"/>
              <a:t>Human Rights</a:t>
            </a:r>
            <a:r>
              <a:rPr lang="en-GB" dirty="0"/>
              <a:t>. Everyone is entitled to a social and international order in which the </a:t>
            </a:r>
            <a:r>
              <a:rPr lang="en-GB" b="1" dirty="0"/>
              <a:t>rights</a:t>
            </a:r>
            <a:r>
              <a:rPr lang="en-GB" dirty="0"/>
              <a:t> and freedoms set forth in this Declaration can be fully realized</a:t>
            </a:r>
            <a:endParaRPr lang="en-GB" dirty="0" smtClean="0"/>
          </a:p>
          <a:p>
            <a:r>
              <a:rPr lang="en-GB" dirty="0" smtClean="0"/>
              <a:t>Includes rights </a:t>
            </a:r>
            <a:r>
              <a:rPr lang="en-GB" dirty="0"/>
              <a:t>to social and economic development – to </a:t>
            </a:r>
            <a:r>
              <a:rPr lang="en-GB" dirty="0" smtClean="0"/>
              <a:t>participate. </a:t>
            </a:r>
          </a:p>
          <a:p>
            <a:r>
              <a:rPr lang="en-GB" dirty="0" smtClean="0"/>
              <a:t>E.g. a right to national self-determination, a clean environment, and the rights of indigenous minorities. </a:t>
            </a:r>
          </a:p>
          <a:p>
            <a:r>
              <a:rPr lang="en-GB" dirty="0" smtClean="0"/>
              <a:t>Takes hold during the last two decades of the 20th. Century but represents a significant development within the doctrine of human rights generally. </a:t>
            </a:r>
          </a:p>
          <a:p>
            <a:pPr marL="0" indent="0">
              <a:buNone/>
            </a:pPr>
            <a:endParaRPr lang="en-GB" dirty="0" smtClean="0"/>
          </a:p>
          <a:p>
            <a:pPr marL="0" indent="0">
              <a:buNone/>
            </a:pPr>
            <a:r>
              <a:rPr lang="en-GB" dirty="0" smtClean="0"/>
              <a:t>https://www.youtube.com/watch?v=De6Ywje9wZE</a:t>
            </a:r>
            <a:endParaRPr lang="en-GB" dirty="0"/>
          </a:p>
        </p:txBody>
      </p:sp>
    </p:spTree>
    <p:extLst>
      <p:ext uri="{BB962C8B-B14F-4D97-AF65-F5344CB8AC3E}">
        <p14:creationId xmlns:p14="http://schemas.microsoft.com/office/powerpoint/2010/main" val="32936968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Rights in the Ancient World?</a:t>
            </a:r>
            <a:endParaRPr lang="en-GB" b="1" u="sng" dirty="0"/>
          </a:p>
        </p:txBody>
      </p:sp>
      <p:sp>
        <p:nvSpPr>
          <p:cNvPr id="3" name="Content Placeholder 2"/>
          <p:cNvSpPr>
            <a:spLocks noGrp="1"/>
          </p:cNvSpPr>
          <p:nvPr>
            <p:ph idx="1"/>
          </p:nvPr>
        </p:nvSpPr>
        <p:spPr>
          <a:xfrm>
            <a:off x="838200" y="1690688"/>
            <a:ext cx="10515600" cy="4895850"/>
          </a:xfrm>
        </p:spPr>
        <p:txBody>
          <a:bodyPr>
            <a:normAutofit fontScale="92500"/>
          </a:bodyPr>
          <a:lstStyle/>
          <a:p>
            <a:r>
              <a:rPr lang="en-GB" b="1" dirty="0" smtClean="0"/>
              <a:t>Religious factors: </a:t>
            </a:r>
            <a:r>
              <a:rPr lang="en-GB" dirty="0" smtClean="0"/>
              <a:t>belief </a:t>
            </a:r>
            <a:r>
              <a:rPr lang="en-GB" dirty="0"/>
              <a:t>in the sanctity of human life has ancient precedents in many religions of the </a:t>
            </a:r>
            <a:r>
              <a:rPr lang="en-GB" dirty="0" smtClean="0"/>
              <a:t>world.</a:t>
            </a:r>
            <a:endParaRPr lang="en-GB" dirty="0"/>
          </a:p>
          <a:p>
            <a:pPr marL="0" indent="0" fontAlgn="base">
              <a:buNone/>
            </a:pPr>
            <a:endParaRPr lang="en-GB" dirty="0" smtClean="0"/>
          </a:p>
          <a:p>
            <a:pPr marL="0" indent="0" fontAlgn="base">
              <a:buNone/>
            </a:pPr>
            <a:r>
              <a:rPr lang="en-GB" b="1" dirty="0" smtClean="0"/>
              <a:t>Ancient </a:t>
            </a:r>
            <a:r>
              <a:rPr lang="en-GB" b="1" dirty="0"/>
              <a:t>Near East </a:t>
            </a:r>
            <a:r>
              <a:rPr lang="en-GB" b="1" dirty="0" smtClean="0"/>
              <a:t>- The </a:t>
            </a:r>
            <a:r>
              <a:rPr lang="en-GB" b="1" dirty="0"/>
              <a:t>development of codes of law:</a:t>
            </a:r>
          </a:p>
          <a:p>
            <a:pPr fontAlgn="base"/>
            <a:r>
              <a:rPr lang="en-GB" dirty="0"/>
              <a:t> </a:t>
            </a:r>
            <a:r>
              <a:rPr lang="en-GB" dirty="0" smtClean="0"/>
              <a:t>Neo-Sumerian </a:t>
            </a:r>
            <a:r>
              <a:rPr lang="en-GB" i="1" dirty="0" smtClean="0"/>
              <a:t>Code </a:t>
            </a:r>
            <a:r>
              <a:rPr lang="en-GB" i="1" dirty="0"/>
              <a:t>of Ur-</a:t>
            </a:r>
            <a:r>
              <a:rPr lang="en-GB" i="1" dirty="0" err="1"/>
              <a:t>Nammu</a:t>
            </a:r>
            <a:r>
              <a:rPr lang="en-GB" dirty="0"/>
              <a:t> (ca. 2050 BC). </a:t>
            </a:r>
            <a:endParaRPr lang="en-GB" dirty="0" smtClean="0"/>
          </a:p>
          <a:p>
            <a:pPr fontAlgn="base"/>
            <a:r>
              <a:rPr lang="en-GB" dirty="0"/>
              <a:t> Mesopotamia</a:t>
            </a:r>
            <a:r>
              <a:rPr lang="en-GB" dirty="0" smtClean="0"/>
              <a:t>, the</a:t>
            </a:r>
            <a:r>
              <a:rPr lang="en-GB" dirty="0"/>
              <a:t> Code of </a:t>
            </a:r>
            <a:r>
              <a:rPr lang="en-GB" dirty="0" smtClean="0"/>
              <a:t>Hammurabi (ca</a:t>
            </a:r>
            <a:r>
              <a:rPr lang="en-GB" dirty="0"/>
              <a:t>. 1780 BC</a:t>
            </a:r>
            <a:r>
              <a:rPr lang="en-GB" dirty="0" smtClean="0"/>
              <a:t>) - rules</a:t>
            </a:r>
            <a:r>
              <a:rPr lang="en-GB" dirty="0"/>
              <a:t>, and punishments if those rules are broken, on a variety of matters, including women's rights, men's rights, children's rights and slave rights. </a:t>
            </a:r>
            <a:endParaRPr lang="en-GB" b="0" i="0" dirty="0" smtClean="0">
              <a:effectLst/>
            </a:endParaRPr>
          </a:p>
          <a:p>
            <a:r>
              <a:rPr lang="en-GB" dirty="0" smtClean="0"/>
              <a:t>In developing complex societies the evolving need to regulate duties and entitlements. </a:t>
            </a:r>
          </a:p>
          <a:p>
            <a:r>
              <a:rPr lang="en-GB" dirty="0" smtClean="0"/>
              <a:t>The question of property?</a:t>
            </a:r>
            <a:endParaRPr lang="en-GB" dirty="0"/>
          </a:p>
        </p:txBody>
      </p:sp>
    </p:spTree>
    <p:extLst>
      <p:ext uri="{BB962C8B-B14F-4D97-AF65-F5344CB8AC3E}">
        <p14:creationId xmlns:p14="http://schemas.microsoft.com/office/powerpoint/2010/main" val="3352675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000"/>
                                        <p:tgtEl>
                                          <p:spTgt spid="3">
                                            <p:txEl>
                                              <p:pRg st="5" end="5"/>
                                            </p:txEl>
                                          </p:spTgt>
                                        </p:tgtEl>
                                      </p:cBhvr>
                                    </p:animEffect>
                                    <p:anim calcmode="lin" valueType="num">
                                      <p:cBhvr>
                                        <p:cTn id="2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Rights in the Ancient World?</a:t>
            </a:r>
            <a:endParaRPr lang="en-GB" b="1" u="sng" dirty="0"/>
          </a:p>
        </p:txBody>
      </p:sp>
      <p:sp>
        <p:nvSpPr>
          <p:cNvPr id="3" name="Content Placeholder 2"/>
          <p:cNvSpPr>
            <a:spLocks noGrp="1"/>
          </p:cNvSpPr>
          <p:nvPr>
            <p:ph idx="1"/>
          </p:nvPr>
        </p:nvSpPr>
        <p:spPr>
          <a:xfrm>
            <a:off x="838200" y="1690688"/>
            <a:ext cx="10515600" cy="4486275"/>
          </a:xfrm>
        </p:spPr>
        <p:txBody>
          <a:bodyPr>
            <a:normAutofit/>
          </a:bodyPr>
          <a:lstStyle/>
          <a:p>
            <a:pPr marL="0" indent="0" fontAlgn="base">
              <a:buNone/>
            </a:pPr>
            <a:r>
              <a:rPr lang="en-GB" b="1" dirty="0"/>
              <a:t>Antiquity </a:t>
            </a:r>
            <a:r>
              <a:rPr lang="en-GB" b="1" dirty="0" smtClean="0"/>
              <a:t>:</a:t>
            </a:r>
          </a:p>
          <a:p>
            <a:pPr marL="0" indent="0" fontAlgn="base">
              <a:buNone/>
            </a:pPr>
            <a:endParaRPr lang="en-GB" b="1" i="0" dirty="0" smtClean="0">
              <a:effectLst/>
            </a:endParaRPr>
          </a:p>
          <a:p>
            <a:pPr fontAlgn="base"/>
            <a:r>
              <a:rPr lang="en-GB" dirty="0"/>
              <a:t>T</a:t>
            </a:r>
            <a:r>
              <a:rPr lang="en-GB" dirty="0" smtClean="0"/>
              <a:t>he</a:t>
            </a:r>
            <a:r>
              <a:rPr lang="en-GB" dirty="0"/>
              <a:t> </a:t>
            </a:r>
            <a:r>
              <a:rPr lang="en-GB" dirty="0" err="1"/>
              <a:t>Achaemenid</a:t>
            </a:r>
            <a:r>
              <a:rPr lang="en-GB" dirty="0"/>
              <a:t> Persian Empire of ancient </a:t>
            </a:r>
            <a:r>
              <a:rPr lang="en-GB" dirty="0" smtClean="0"/>
              <a:t>Iran.</a:t>
            </a:r>
            <a:r>
              <a:rPr lang="en-GB" dirty="0"/>
              <a:t> </a:t>
            </a:r>
            <a:endParaRPr lang="en-GB" dirty="0" smtClean="0"/>
          </a:p>
          <a:p>
            <a:pPr fontAlgn="base"/>
            <a:r>
              <a:rPr lang="en-GB" dirty="0"/>
              <a:t>E</a:t>
            </a:r>
            <a:r>
              <a:rPr lang="en-GB" dirty="0" smtClean="0"/>
              <a:t>stablished </a:t>
            </a:r>
            <a:r>
              <a:rPr lang="en-GB" dirty="0"/>
              <a:t>unprecedented principles of </a:t>
            </a:r>
            <a:r>
              <a:rPr lang="en-GB" dirty="0" smtClean="0"/>
              <a:t>“human rights” </a:t>
            </a:r>
            <a:r>
              <a:rPr lang="en-GB" dirty="0"/>
              <a:t>in the 6th century BC under Cyrus the Great. </a:t>
            </a:r>
            <a:endParaRPr lang="en-GB" dirty="0" smtClean="0"/>
          </a:p>
          <a:p>
            <a:pPr fontAlgn="base"/>
            <a:r>
              <a:rPr lang="en-GB" dirty="0"/>
              <a:t>C</a:t>
            </a:r>
            <a:r>
              <a:rPr lang="en-GB" dirty="0" smtClean="0"/>
              <a:t>onquest </a:t>
            </a:r>
            <a:r>
              <a:rPr lang="en-GB" dirty="0"/>
              <a:t>of Babylon in 539 BC, the king issued the Cyrus cylinder, discovered in 1879 and seen by some today as the first human rights document</a:t>
            </a:r>
            <a:r>
              <a:rPr lang="en-GB" dirty="0" smtClean="0"/>
              <a:t>. The last Shah of Iran called it "the world's first charter of human rights”.</a:t>
            </a:r>
            <a:endParaRPr lang="en-GB" b="0" i="0" dirty="0">
              <a:effectLst/>
            </a:endParaRPr>
          </a:p>
        </p:txBody>
      </p:sp>
      <p:pic>
        <p:nvPicPr>
          <p:cNvPr id="4" name="Picture 3"/>
          <p:cNvPicPr>
            <a:picLocks noChangeAspect="1"/>
          </p:cNvPicPr>
          <p:nvPr/>
        </p:nvPicPr>
        <p:blipFill>
          <a:blip r:embed="rId2"/>
          <a:stretch>
            <a:fillRect/>
          </a:stretch>
        </p:blipFill>
        <p:spPr>
          <a:xfrm>
            <a:off x="9034524" y="1479926"/>
            <a:ext cx="2981202" cy="1536325"/>
          </a:xfrm>
          <a:prstGeom prst="rect">
            <a:avLst/>
          </a:prstGeom>
        </p:spPr>
      </p:pic>
    </p:spTree>
    <p:extLst>
      <p:ext uri="{BB962C8B-B14F-4D97-AF65-F5344CB8AC3E}">
        <p14:creationId xmlns:p14="http://schemas.microsoft.com/office/powerpoint/2010/main" val="10008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Rights in the Ancient World?</a:t>
            </a:r>
            <a:endParaRPr lang="en-GB" b="1" u="sng" dirty="0"/>
          </a:p>
        </p:txBody>
      </p:sp>
      <p:sp>
        <p:nvSpPr>
          <p:cNvPr id="3" name="Content Placeholder 2"/>
          <p:cNvSpPr>
            <a:spLocks noGrp="1"/>
          </p:cNvSpPr>
          <p:nvPr>
            <p:ph idx="1"/>
          </p:nvPr>
        </p:nvSpPr>
        <p:spPr>
          <a:xfrm>
            <a:off x="838200" y="1690688"/>
            <a:ext cx="7119938" cy="4486275"/>
          </a:xfrm>
        </p:spPr>
        <p:txBody>
          <a:bodyPr>
            <a:normAutofit fontScale="85000" lnSpcReduction="20000"/>
          </a:bodyPr>
          <a:lstStyle/>
          <a:p>
            <a:pPr fontAlgn="base"/>
            <a:r>
              <a:rPr lang="en-GB" dirty="0"/>
              <a:t>T</a:t>
            </a:r>
            <a:r>
              <a:rPr lang="en-GB" dirty="0" smtClean="0"/>
              <a:t>he </a:t>
            </a:r>
            <a:r>
              <a:rPr lang="en-GB" dirty="0"/>
              <a:t>concept of </a:t>
            </a:r>
            <a:r>
              <a:rPr lang="en-GB" dirty="0" smtClean="0"/>
              <a:t>citizenship beginning </a:t>
            </a:r>
            <a:r>
              <a:rPr lang="en-GB" dirty="0"/>
              <a:t>in the early </a:t>
            </a:r>
            <a:r>
              <a:rPr lang="en-GB" dirty="0" smtClean="0"/>
              <a:t>polis</a:t>
            </a:r>
            <a:r>
              <a:rPr lang="en-GB" dirty="0"/>
              <a:t> of ancient Greece, where all free citizens had the right to speak and vote in the political assembly</a:t>
            </a:r>
            <a:r>
              <a:rPr lang="en-GB" dirty="0" smtClean="0"/>
              <a:t>.</a:t>
            </a:r>
            <a:endParaRPr lang="en-GB" b="0" i="0" dirty="0" smtClean="0">
              <a:effectLst/>
            </a:endParaRPr>
          </a:p>
          <a:p>
            <a:pPr fontAlgn="base"/>
            <a:r>
              <a:rPr lang="en-GB" dirty="0" smtClean="0"/>
              <a:t>Aristotle’s </a:t>
            </a:r>
            <a:r>
              <a:rPr lang="en-GB" i="1" dirty="0" smtClean="0"/>
              <a:t>Nicomachean </a:t>
            </a:r>
            <a:r>
              <a:rPr lang="en-GB" i="1" dirty="0"/>
              <a:t>Ethics</a:t>
            </a:r>
            <a:r>
              <a:rPr lang="en-GB" dirty="0"/>
              <a:t>, </a:t>
            </a:r>
            <a:r>
              <a:rPr lang="en-GB" dirty="0" smtClean="0"/>
              <a:t>- existence </a:t>
            </a:r>
            <a:r>
              <a:rPr lang="en-GB" dirty="0"/>
              <a:t>of a natural moral </a:t>
            </a:r>
            <a:r>
              <a:rPr lang="en-GB" dirty="0" smtClean="0"/>
              <a:t>order - to </a:t>
            </a:r>
            <a:r>
              <a:rPr lang="en-GB" dirty="0"/>
              <a:t>provide the basis for all truly rational systems of </a:t>
            </a:r>
            <a:r>
              <a:rPr lang="en-GB" dirty="0" smtClean="0"/>
              <a:t>justice - for </a:t>
            </a:r>
            <a:r>
              <a:rPr lang="en-GB" dirty="0"/>
              <a:t>evaluating the legitimacy of actual 'man-made' legal systems. </a:t>
            </a:r>
            <a:endParaRPr lang="en-GB" dirty="0" smtClean="0"/>
          </a:p>
          <a:p>
            <a:pPr fontAlgn="base"/>
            <a:r>
              <a:rPr lang="en-GB" dirty="0" smtClean="0"/>
              <a:t>In </a:t>
            </a:r>
            <a:r>
              <a:rPr lang="en-GB" dirty="0"/>
              <a:t>distinguishing between ‘natural justice' and 'legal justice’, Aristotle writes, ‘the natural is that which has the same validity everywhere and does not depend upon acceptance.' (Nicomachean Ethics, </a:t>
            </a:r>
            <a:r>
              <a:rPr lang="en-GB" dirty="0" smtClean="0"/>
              <a:t>189).</a:t>
            </a:r>
          </a:p>
          <a:p>
            <a:pPr fontAlgn="base"/>
            <a:r>
              <a:rPr lang="en-GB" dirty="0" smtClean="0"/>
              <a:t>The Roman</a:t>
            </a:r>
            <a:r>
              <a:rPr lang="en-GB" dirty="0"/>
              <a:t> Twelve Tables Law established the principle "</a:t>
            </a:r>
            <a:r>
              <a:rPr lang="en-GB" dirty="0" err="1"/>
              <a:t>Privilegia</a:t>
            </a:r>
            <a:r>
              <a:rPr lang="en-GB" dirty="0"/>
              <a:t> ne </a:t>
            </a:r>
            <a:r>
              <a:rPr lang="en-GB" dirty="0" err="1"/>
              <a:t>irroganto</a:t>
            </a:r>
            <a:r>
              <a:rPr lang="en-GB" dirty="0"/>
              <a:t>", which literally means "privileges shall not be imposed".</a:t>
            </a:r>
          </a:p>
          <a:p>
            <a:pPr fontAlgn="base"/>
            <a:endParaRPr lang="en-GB" dirty="0"/>
          </a:p>
        </p:txBody>
      </p:sp>
      <p:pic>
        <p:nvPicPr>
          <p:cNvPr id="4" name="Picture 3"/>
          <p:cNvPicPr>
            <a:picLocks noChangeAspect="1"/>
          </p:cNvPicPr>
          <p:nvPr/>
        </p:nvPicPr>
        <p:blipFill>
          <a:blip r:embed="rId2"/>
          <a:stretch>
            <a:fillRect/>
          </a:stretch>
        </p:blipFill>
        <p:spPr>
          <a:xfrm>
            <a:off x="9124950" y="1690688"/>
            <a:ext cx="2857500" cy="3810000"/>
          </a:xfrm>
          <a:prstGeom prst="rect">
            <a:avLst/>
          </a:prstGeom>
        </p:spPr>
      </p:pic>
    </p:spTree>
    <p:extLst>
      <p:ext uri="{BB962C8B-B14F-4D97-AF65-F5344CB8AC3E}">
        <p14:creationId xmlns:p14="http://schemas.microsoft.com/office/powerpoint/2010/main" val="426165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4" y="365125"/>
            <a:ext cx="10515600" cy="835025"/>
          </a:xfrm>
        </p:spPr>
        <p:txBody>
          <a:bodyPr/>
          <a:lstStyle/>
          <a:p>
            <a:r>
              <a:rPr lang="en-GB" b="1" u="sng" dirty="0" smtClean="0"/>
              <a:t>Human Rights in the Ancient World?</a:t>
            </a:r>
            <a:endParaRPr lang="en-GB" b="1" u="sng" dirty="0"/>
          </a:p>
        </p:txBody>
      </p:sp>
      <p:sp>
        <p:nvSpPr>
          <p:cNvPr id="3" name="Content Placeholder 2"/>
          <p:cNvSpPr>
            <a:spLocks noGrp="1"/>
          </p:cNvSpPr>
          <p:nvPr>
            <p:ph idx="1"/>
          </p:nvPr>
        </p:nvSpPr>
        <p:spPr>
          <a:xfrm>
            <a:off x="538162" y="1200150"/>
            <a:ext cx="9291638" cy="4662488"/>
          </a:xfrm>
        </p:spPr>
        <p:txBody>
          <a:bodyPr>
            <a:normAutofit fontScale="25000" lnSpcReduction="20000"/>
          </a:bodyPr>
          <a:lstStyle/>
          <a:p>
            <a:pPr marL="0" indent="0" fontAlgn="base">
              <a:buNone/>
            </a:pPr>
            <a:r>
              <a:rPr lang="en-GB" dirty="0"/>
              <a:t> </a:t>
            </a:r>
            <a:endParaRPr lang="en-GB" b="0" i="0" dirty="0" smtClean="0">
              <a:effectLst/>
            </a:endParaRPr>
          </a:p>
          <a:p>
            <a:pPr marL="0" indent="0" fontAlgn="base">
              <a:buNone/>
            </a:pPr>
            <a:r>
              <a:rPr lang="en-GB" sz="12800" b="1" dirty="0"/>
              <a:t>Early Islamic Caliphate</a:t>
            </a:r>
            <a:r>
              <a:rPr lang="en-GB" sz="12800" dirty="0"/>
              <a:t> </a:t>
            </a:r>
            <a:endParaRPr lang="en-GB" sz="12800" b="0" i="0" dirty="0" smtClean="0">
              <a:effectLst/>
            </a:endParaRPr>
          </a:p>
          <a:p>
            <a:pPr fontAlgn="base"/>
            <a:r>
              <a:rPr lang="en-GB" sz="8000" dirty="0"/>
              <a:t>The Constitution of Medina, also known as the </a:t>
            </a:r>
            <a:r>
              <a:rPr lang="en-GB" sz="8000" i="1" dirty="0"/>
              <a:t>Charter of Medina</a:t>
            </a:r>
            <a:r>
              <a:rPr lang="en-GB" sz="8000" dirty="0"/>
              <a:t>, drafted by Muhammad in </a:t>
            </a:r>
            <a:r>
              <a:rPr lang="en-GB" sz="8000" dirty="0" smtClean="0"/>
              <a:t>622 CE.</a:t>
            </a:r>
          </a:p>
          <a:p>
            <a:pPr marL="0" indent="0" fontAlgn="base">
              <a:buNone/>
            </a:pPr>
            <a:endParaRPr lang="en-GB" sz="8000" dirty="0"/>
          </a:p>
          <a:p>
            <a:pPr fontAlgn="base"/>
            <a:r>
              <a:rPr lang="en-GB" sz="8000" dirty="0" smtClean="0"/>
              <a:t>Muhammad </a:t>
            </a:r>
            <a:r>
              <a:rPr lang="en-GB" sz="8000" dirty="0"/>
              <a:t>preached against what he saw as the social evils of his </a:t>
            </a:r>
            <a:r>
              <a:rPr lang="en-GB" sz="8000" dirty="0" smtClean="0"/>
              <a:t>day, and </a:t>
            </a:r>
            <a:r>
              <a:rPr lang="en-GB" sz="8000" dirty="0"/>
              <a:t>that Islamic social reforms in areas such as social security, family structure, slavery, and the rights of women and ethnic minorities were intended to improve on what was present in existing </a:t>
            </a:r>
            <a:r>
              <a:rPr lang="en-GB" sz="8000" dirty="0" smtClean="0"/>
              <a:t>Arab society </a:t>
            </a:r>
            <a:r>
              <a:rPr lang="en-GB" sz="8000" dirty="0"/>
              <a:t>at the time. </a:t>
            </a:r>
            <a:endParaRPr lang="en-GB" sz="8000" b="0" i="0" dirty="0" smtClean="0">
              <a:effectLst/>
            </a:endParaRPr>
          </a:p>
          <a:p>
            <a:pPr marL="0" indent="0" fontAlgn="base">
              <a:buNone/>
            </a:pPr>
            <a:endParaRPr lang="en-GB" sz="8000" b="0" i="0" dirty="0" smtClean="0">
              <a:effectLst/>
            </a:endParaRPr>
          </a:p>
          <a:p>
            <a:pPr fontAlgn="base"/>
            <a:r>
              <a:rPr lang="en-GB" sz="8000" dirty="0"/>
              <a:t>Bernard </a:t>
            </a:r>
            <a:r>
              <a:rPr lang="en-GB" sz="8000" dirty="0" smtClean="0"/>
              <a:t>Lewis</a:t>
            </a:r>
            <a:r>
              <a:rPr lang="en-GB" sz="8000" dirty="0"/>
              <a:t> believes that the egalitarian nature of Islam "represented a very considerable advance on the practice of both the Greco-Roman and the ancient Persian world</a:t>
            </a:r>
            <a:r>
              <a:rPr lang="en-GB" sz="8000" dirty="0" smtClean="0"/>
              <a:t>."</a:t>
            </a:r>
            <a:endParaRPr lang="en-GB" sz="8000" b="0" i="0" dirty="0" smtClean="0">
              <a:effectLst/>
            </a:endParaRPr>
          </a:p>
          <a:p>
            <a:pPr marL="0" indent="0" fontAlgn="base">
              <a:buNone/>
            </a:pPr>
            <a:endParaRPr lang="en-GB" sz="8000" b="0" i="0" dirty="0">
              <a:effectLst/>
            </a:endParaRPr>
          </a:p>
          <a:p>
            <a:pPr fontAlgn="base"/>
            <a:r>
              <a:rPr lang="en-GB" sz="8000" dirty="0"/>
              <a:t>Haddad and </a:t>
            </a:r>
            <a:r>
              <a:rPr lang="en-GB" sz="8000" dirty="0" err="1"/>
              <a:t>Espositostate</a:t>
            </a:r>
            <a:r>
              <a:rPr lang="en-GB" sz="8000" dirty="0"/>
              <a:t> that "Muhammad granted women rights and privileges in the sphere of family life, marriage, education, and economic </a:t>
            </a:r>
            <a:r>
              <a:rPr lang="en-GB" sz="8000" dirty="0" err="1"/>
              <a:t>endeavors</a:t>
            </a:r>
            <a:r>
              <a:rPr lang="en-GB" sz="8000" dirty="0"/>
              <a:t>, rights that help improve women's status in society</a:t>
            </a:r>
            <a:r>
              <a:rPr lang="en-GB" sz="8000" dirty="0" smtClean="0"/>
              <a:t>."</a:t>
            </a:r>
            <a:endParaRPr lang="en-GB" sz="8000" dirty="0"/>
          </a:p>
          <a:p>
            <a:pPr marL="0" indent="0" fontAlgn="base">
              <a:buNone/>
            </a:pPr>
            <a:endParaRPr lang="en-GB" sz="8000" b="0" i="0" dirty="0" smtClean="0">
              <a:effectLst/>
            </a:endParaRPr>
          </a:p>
          <a:p>
            <a:pPr fontAlgn="base"/>
            <a:r>
              <a:rPr lang="en-GB" sz="8000" dirty="0"/>
              <a:t>Dale </a:t>
            </a:r>
            <a:r>
              <a:rPr lang="en-GB" sz="8000" dirty="0" err="1"/>
              <a:t>Eickelman</a:t>
            </a:r>
            <a:r>
              <a:rPr lang="en-GB" sz="8000" dirty="0"/>
              <a:t> </a:t>
            </a:r>
            <a:r>
              <a:rPr lang="en-GB" sz="8000" dirty="0" smtClean="0"/>
              <a:t>"</a:t>
            </a:r>
            <a:r>
              <a:rPr lang="en-GB" sz="8000" dirty="0"/>
              <a:t>the early Islamic community placed a particular value on individuals, as opposed to collective or group responsibility."</a:t>
            </a:r>
            <a:endParaRPr lang="en-GB" sz="8000" b="0" i="0" dirty="0" smtClean="0">
              <a:effectLst/>
            </a:endParaRPr>
          </a:p>
          <a:p>
            <a:pPr fontAlgn="base"/>
            <a:endParaRPr lang="en-GB" b="0" i="0" dirty="0" smtClean="0">
              <a:effectLst/>
            </a:endParaRPr>
          </a:p>
          <a:p>
            <a:pPr marL="0" indent="0" fontAlgn="base">
              <a:buNone/>
            </a:pPr>
            <a:r>
              <a:rPr lang="en-GB" dirty="0"/>
              <a:t> </a:t>
            </a:r>
            <a:endParaRPr lang="en-GB" b="0" i="0" dirty="0">
              <a:effectLst/>
            </a:endParaRPr>
          </a:p>
        </p:txBody>
      </p:sp>
      <p:pic>
        <p:nvPicPr>
          <p:cNvPr id="4" name="Picture 3"/>
          <p:cNvPicPr>
            <a:picLocks noChangeAspect="1"/>
          </p:cNvPicPr>
          <p:nvPr/>
        </p:nvPicPr>
        <p:blipFill>
          <a:blip r:embed="rId2"/>
          <a:stretch>
            <a:fillRect/>
          </a:stretch>
        </p:blipFill>
        <p:spPr>
          <a:xfrm>
            <a:off x="9948862" y="1519237"/>
            <a:ext cx="2066925" cy="2219325"/>
          </a:xfrm>
          <a:prstGeom prst="rect">
            <a:avLst/>
          </a:prstGeom>
        </p:spPr>
      </p:pic>
    </p:spTree>
    <p:extLst>
      <p:ext uri="{BB962C8B-B14F-4D97-AF65-F5344CB8AC3E}">
        <p14:creationId xmlns:p14="http://schemas.microsoft.com/office/powerpoint/2010/main" val="235135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1000"/>
                                        <p:tgtEl>
                                          <p:spTgt spid="3">
                                            <p:txEl>
                                              <p:pRg st="6" end="6"/>
                                            </p:txEl>
                                          </p:spTgt>
                                        </p:tgtEl>
                                      </p:cBhvr>
                                    </p:animEffect>
                                    <p:anim calcmode="lin" valueType="num">
                                      <p:cBhvr>
                                        <p:cTn id="1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1000"/>
                                        <p:tgtEl>
                                          <p:spTgt spid="3">
                                            <p:txEl>
                                              <p:pRg st="8" end="8"/>
                                            </p:txEl>
                                          </p:spTgt>
                                        </p:tgtEl>
                                      </p:cBhvr>
                                    </p:animEffect>
                                    <p:anim calcmode="lin" valueType="num">
                                      <p:cBhvr>
                                        <p:cTn id="2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8" end="8"/>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Effect transition="in" filter="fade">
                                      <p:cBhvr>
                                        <p:cTn id="27" dur="1000"/>
                                        <p:tgtEl>
                                          <p:spTgt spid="3">
                                            <p:txEl>
                                              <p:pRg st="10" end="10"/>
                                            </p:txEl>
                                          </p:spTgt>
                                        </p:tgtEl>
                                      </p:cBhvr>
                                    </p:animEffect>
                                    <p:anim calcmode="lin" valueType="num">
                                      <p:cBhvr>
                                        <p:cTn id="2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5"/>
            <a:ext cx="10515600" cy="949325"/>
          </a:xfrm>
        </p:spPr>
        <p:txBody>
          <a:bodyPr>
            <a:normAutofit fontScale="90000"/>
          </a:bodyPr>
          <a:lstStyle/>
          <a:p>
            <a:r>
              <a:rPr lang="en-GB" b="1" u="sng" dirty="0"/>
              <a:t>Human </a:t>
            </a:r>
            <a:r>
              <a:rPr lang="en-GB" b="1" u="sng" dirty="0" smtClean="0"/>
              <a:t>Rights </a:t>
            </a:r>
            <a:r>
              <a:rPr lang="en-GB" b="1" u="sng" dirty="0"/>
              <a:t>as </a:t>
            </a:r>
            <a:r>
              <a:rPr lang="en-GB" b="1" u="sng" dirty="0" smtClean="0"/>
              <a:t>Enlightenment </a:t>
            </a:r>
            <a:r>
              <a:rPr lang="en-GB" b="1" u="sng" dirty="0"/>
              <a:t>P</a:t>
            </a:r>
            <a:r>
              <a:rPr lang="en-GB" b="1" u="sng" dirty="0" smtClean="0"/>
              <a:t>roject</a:t>
            </a:r>
            <a:r>
              <a:rPr lang="en-GB" b="1" u="sng" dirty="0"/>
              <a:t>? </a:t>
            </a:r>
            <a:r>
              <a:rPr lang="en-GB" dirty="0"/>
              <a:t/>
            </a:r>
            <a:br>
              <a:rPr lang="en-GB" dirty="0"/>
            </a:br>
            <a:endParaRPr lang="en-GB" dirty="0"/>
          </a:p>
        </p:txBody>
      </p:sp>
      <p:sp>
        <p:nvSpPr>
          <p:cNvPr id="3" name="Content Placeholder 2"/>
          <p:cNvSpPr>
            <a:spLocks noGrp="1"/>
          </p:cNvSpPr>
          <p:nvPr>
            <p:ph idx="1"/>
          </p:nvPr>
        </p:nvSpPr>
        <p:spPr>
          <a:xfrm>
            <a:off x="528638" y="1314450"/>
            <a:ext cx="9672637" cy="4862513"/>
          </a:xfrm>
        </p:spPr>
        <p:txBody>
          <a:bodyPr>
            <a:normAutofit fontScale="92500"/>
          </a:bodyPr>
          <a:lstStyle/>
          <a:p>
            <a:pPr marL="0" indent="0" fontAlgn="base">
              <a:buNone/>
            </a:pPr>
            <a:r>
              <a:rPr lang="en-GB" dirty="0" smtClean="0"/>
              <a:t>Eric </a:t>
            </a:r>
            <a:r>
              <a:rPr lang="en-GB" dirty="0" err="1" smtClean="0"/>
              <a:t>Hobsbawm</a:t>
            </a:r>
            <a:r>
              <a:rPr lang="en-GB" dirty="0" smtClean="0"/>
              <a:t>, </a:t>
            </a:r>
            <a:r>
              <a:rPr lang="en-GB" i="1" dirty="0" smtClean="0"/>
              <a:t>Age of Revolution.</a:t>
            </a:r>
          </a:p>
          <a:p>
            <a:pPr marL="0" indent="0" fontAlgn="base">
              <a:buNone/>
            </a:pPr>
            <a:endParaRPr lang="en-GB" i="1" dirty="0"/>
          </a:p>
          <a:p>
            <a:pPr fontAlgn="base"/>
            <a:r>
              <a:rPr lang="en-GB" dirty="0" smtClean="0"/>
              <a:t>Only </a:t>
            </a:r>
            <a:r>
              <a:rPr lang="en-GB" dirty="0"/>
              <a:t>one significant </a:t>
            </a:r>
            <a:r>
              <a:rPr lang="en-GB" i="1" dirty="0" err="1" smtClean="0"/>
              <a:t>Weltanschauung</a:t>
            </a:r>
            <a:r>
              <a:rPr lang="en-GB" i="1" dirty="0" smtClean="0"/>
              <a:t>: </a:t>
            </a:r>
            <a:r>
              <a:rPr lang="en-GB" dirty="0" smtClean="0"/>
              <a:t>‘the </a:t>
            </a:r>
            <a:r>
              <a:rPr lang="en-GB" dirty="0"/>
              <a:t>triumphant, rationalist, humanist “Enlightenment” of the eighteenth century.’  </a:t>
            </a:r>
          </a:p>
          <a:p>
            <a:pPr fontAlgn="base"/>
            <a:r>
              <a:rPr lang="en-GB" dirty="0"/>
              <a:t>Up to 1789 – classical bourgeois liberalism – ‘ideology of progress’.  </a:t>
            </a:r>
          </a:p>
          <a:p>
            <a:pPr fontAlgn="base"/>
            <a:r>
              <a:rPr lang="en-GB" dirty="0" smtClean="0"/>
              <a:t>Human </a:t>
            </a:r>
            <a:r>
              <a:rPr lang="en-GB" dirty="0"/>
              <a:t>history an ascent.  </a:t>
            </a:r>
          </a:p>
          <a:p>
            <a:pPr fontAlgn="base"/>
            <a:r>
              <a:rPr lang="en-GB" dirty="0"/>
              <a:t>Rationalist and secular. </a:t>
            </a:r>
            <a:r>
              <a:rPr lang="en-GB" dirty="0" smtClean="0"/>
              <a:t>C17/18.</a:t>
            </a:r>
            <a:endParaRPr lang="en-GB" dirty="0"/>
          </a:p>
          <a:p>
            <a:pPr fontAlgn="base"/>
            <a:r>
              <a:rPr lang="en-GB" dirty="0" smtClean="0"/>
              <a:t>Increasing </a:t>
            </a:r>
            <a:r>
              <a:rPr lang="en-GB" dirty="0"/>
              <a:t>scientific and technical control of nature.  </a:t>
            </a:r>
          </a:p>
          <a:p>
            <a:pPr fontAlgn="base"/>
            <a:r>
              <a:rPr lang="en-GB" dirty="0"/>
              <a:t>The inevitable </a:t>
            </a:r>
            <a:r>
              <a:rPr lang="en-GB" dirty="0" err="1"/>
              <a:t>perfectability</a:t>
            </a:r>
            <a:r>
              <a:rPr lang="en-GB" dirty="0"/>
              <a:t> of human society and the individual by reason.  </a:t>
            </a:r>
          </a:p>
          <a:p>
            <a:pPr marL="0" indent="0">
              <a:buNone/>
            </a:pPr>
            <a:endParaRPr lang="en-GB" dirty="0"/>
          </a:p>
        </p:txBody>
      </p:sp>
      <p:pic>
        <p:nvPicPr>
          <p:cNvPr id="4" name="Picture 3"/>
          <p:cNvPicPr>
            <a:picLocks noChangeAspect="1"/>
          </p:cNvPicPr>
          <p:nvPr/>
        </p:nvPicPr>
        <p:blipFill>
          <a:blip r:embed="rId2"/>
          <a:stretch>
            <a:fillRect/>
          </a:stretch>
        </p:blipFill>
        <p:spPr>
          <a:xfrm>
            <a:off x="9944629" y="365125"/>
            <a:ext cx="1833033" cy="2749550"/>
          </a:xfrm>
          <a:prstGeom prst="rect">
            <a:avLst/>
          </a:prstGeom>
        </p:spPr>
      </p:pic>
    </p:spTree>
    <p:extLst>
      <p:ext uri="{BB962C8B-B14F-4D97-AF65-F5344CB8AC3E}">
        <p14:creationId xmlns:p14="http://schemas.microsoft.com/office/powerpoint/2010/main" val="21703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000"/>
                                        <p:tgtEl>
                                          <p:spTgt spid="3">
                                            <p:txEl>
                                              <p:pRg st="5" end="5"/>
                                            </p:txEl>
                                          </p:spTgt>
                                        </p:tgtEl>
                                      </p:cBhvr>
                                    </p:animEffect>
                                    <p:anim calcmode="lin" valueType="num">
                                      <p:cBhvr>
                                        <p:cTn id="2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1000"/>
                                        <p:tgtEl>
                                          <p:spTgt spid="3">
                                            <p:txEl>
                                              <p:pRg st="7" end="7"/>
                                            </p:txEl>
                                          </p:spTgt>
                                        </p:tgtEl>
                                      </p:cBhvr>
                                    </p:animEffect>
                                    <p:anim calcmode="lin" valueType="num">
                                      <p:cBhvr>
                                        <p:cTn id="3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63625"/>
          </a:xfrm>
        </p:spPr>
        <p:txBody>
          <a:bodyPr>
            <a:normAutofit fontScale="90000"/>
          </a:bodyPr>
          <a:lstStyle/>
          <a:p>
            <a:r>
              <a:rPr lang="en-GB" b="1" u="sng" dirty="0"/>
              <a:t>Human </a:t>
            </a:r>
            <a:r>
              <a:rPr lang="en-GB" b="1" u="sng" dirty="0" smtClean="0"/>
              <a:t>Rights </a:t>
            </a:r>
            <a:r>
              <a:rPr lang="en-GB" b="1" u="sng" dirty="0"/>
              <a:t>as </a:t>
            </a:r>
            <a:r>
              <a:rPr lang="en-GB" b="1" u="sng" dirty="0" smtClean="0"/>
              <a:t>Enlightenment </a:t>
            </a:r>
            <a:r>
              <a:rPr lang="en-GB" b="1" u="sng" dirty="0"/>
              <a:t>P</a:t>
            </a:r>
            <a:r>
              <a:rPr lang="en-GB" b="1" u="sng" dirty="0" smtClean="0"/>
              <a:t>roject</a:t>
            </a:r>
            <a:r>
              <a:rPr lang="en-GB" b="1" u="sng" dirty="0"/>
              <a:t>? </a:t>
            </a:r>
            <a:r>
              <a:rPr lang="en-GB" dirty="0"/>
              <a:t/>
            </a:r>
            <a:br>
              <a:rPr lang="en-GB" dirty="0"/>
            </a:br>
            <a:endParaRPr lang="en-GB" dirty="0"/>
          </a:p>
        </p:txBody>
      </p:sp>
      <p:sp>
        <p:nvSpPr>
          <p:cNvPr id="3" name="Content Placeholder 2"/>
          <p:cNvSpPr>
            <a:spLocks noGrp="1"/>
          </p:cNvSpPr>
          <p:nvPr>
            <p:ph idx="1"/>
          </p:nvPr>
        </p:nvSpPr>
        <p:spPr>
          <a:xfrm>
            <a:off x="371475" y="1143000"/>
            <a:ext cx="7729537" cy="5472113"/>
          </a:xfrm>
        </p:spPr>
        <p:txBody>
          <a:bodyPr>
            <a:normAutofit fontScale="25000" lnSpcReduction="20000"/>
          </a:bodyPr>
          <a:lstStyle/>
          <a:p>
            <a:pPr marL="0" indent="0" fontAlgn="base">
              <a:buNone/>
            </a:pPr>
            <a:r>
              <a:rPr lang="en-GB" sz="8000" dirty="0" err="1" smtClean="0"/>
              <a:t>Hobsbawm</a:t>
            </a:r>
            <a:r>
              <a:rPr lang="en-GB" sz="8000" dirty="0" smtClean="0"/>
              <a:t> summarising the view of Classical </a:t>
            </a:r>
            <a:r>
              <a:rPr lang="en-GB" sz="8000" dirty="0"/>
              <a:t>L</a:t>
            </a:r>
            <a:r>
              <a:rPr lang="en-GB" sz="8000" dirty="0" smtClean="0"/>
              <a:t>iberalism</a:t>
            </a:r>
            <a:r>
              <a:rPr lang="en-GB" sz="8000" dirty="0"/>
              <a:t>:  </a:t>
            </a:r>
          </a:p>
          <a:p>
            <a:pPr marL="0" indent="0" fontAlgn="base">
              <a:buNone/>
            </a:pPr>
            <a:r>
              <a:rPr lang="en-GB" sz="8000" dirty="0"/>
              <a:t>‘the human world consisted of self-contained individual atoms with certain built-in passions and drives, each seeking above all to maximise his satisfactions and minimise his dissatisfactions, equal in this to all others, and ‘naturally’ recognising no limits or rights of interference with his urges. In other words, each man was naturally possessed of life, liberty and the pursuit of happiness, as the American Declaration of Independence put it, though the most logical liberal thinkers preferred not to put this in the language of ‘natural rights’. In the course of pursuing self-interest, each individual in this anarchy of equal competitors, found it advantageous or unavoidable to enter into certain relations with other individuals, and this complex of useful arrangements-which were often expressed in the frankly commercial terminology of ‘contract’ - constituted society and social or political groups. Of course such arrangements and associations implied some diminution of man’s naturally unlimited liberty to do what he liked, one of the tasks of politics being to reduce such interference to the practicable minimum. Except perhaps for such irreducible sexual groups as parents and their children, the ‘man’ of classical liberalism (whose literary symbol was Robinson Crusoe) was a social animal only in so far as he coexisted in large numbers. Social aims were therefore the arithmetical sum of individual aims. Happiness (a term which caused its definers almost as much trouble as it is pursuers) was each individual’s supreme object; the greatest happiness of the greatest number, was plainly the aim of society.’ </a:t>
            </a:r>
            <a:endParaRPr lang="en-GB" sz="8000" dirty="0" smtClean="0"/>
          </a:p>
          <a:p>
            <a:pPr marL="0" indent="0" fontAlgn="base">
              <a:buNone/>
            </a:pPr>
            <a:r>
              <a:rPr lang="en-GB" dirty="0" smtClean="0"/>
              <a:t>[</a:t>
            </a:r>
            <a:r>
              <a:rPr lang="en-GB" dirty="0" err="1" smtClean="0"/>
              <a:t>Hobsbawm</a:t>
            </a:r>
            <a:r>
              <a:rPr lang="en-GB" dirty="0" smtClean="0"/>
              <a:t>, </a:t>
            </a:r>
            <a:r>
              <a:rPr lang="en-GB" i="1" dirty="0" smtClean="0"/>
              <a:t>Age of Revolution, </a:t>
            </a:r>
            <a:r>
              <a:rPr lang="en-GB" dirty="0" smtClean="0"/>
              <a:t>p.235]</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8101012" y="1957346"/>
            <a:ext cx="3852861" cy="3048041"/>
          </a:xfrm>
          <a:prstGeom prst="rect">
            <a:avLst/>
          </a:prstGeom>
        </p:spPr>
      </p:pic>
    </p:spTree>
    <p:extLst>
      <p:ext uri="{BB962C8B-B14F-4D97-AF65-F5344CB8AC3E}">
        <p14:creationId xmlns:p14="http://schemas.microsoft.com/office/powerpoint/2010/main" val="1643216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63625"/>
          </a:xfrm>
        </p:spPr>
        <p:txBody>
          <a:bodyPr>
            <a:normAutofit fontScale="90000"/>
          </a:bodyPr>
          <a:lstStyle/>
          <a:p>
            <a:r>
              <a:rPr lang="en-GB" b="1" u="sng" dirty="0"/>
              <a:t>Human </a:t>
            </a:r>
            <a:r>
              <a:rPr lang="en-GB" b="1" u="sng" dirty="0" smtClean="0"/>
              <a:t>Rights </a:t>
            </a:r>
            <a:r>
              <a:rPr lang="en-GB" b="1" u="sng" dirty="0"/>
              <a:t>as </a:t>
            </a:r>
            <a:r>
              <a:rPr lang="en-GB" b="1" u="sng" dirty="0" smtClean="0"/>
              <a:t>Enlightenment </a:t>
            </a:r>
            <a:r>
              <a:rPr lang="en-GB" b="1" u="sng" dirty="0"/>
              <a:t>P</a:t>
            </a:r>
            <a:r>
              <a:rPr lang="en-GB" b="1" u="sng" dirty="0" smtClean="0"/>
              <a:t>roject</a:t>
            </a:r>
            <a:r>
              <a:rPr lang="en-GB" b="1" u="sng" dirty="0"/>
              <a:t>? </a:t>
            </a:r>
            <a:r>
              <a:rPr lang="en-GB" dirty="0"/>
              <a:t/>
            </a:r>
            <a:br>
              <a:rPr lang="en-GB" dirty="0"/>
            </a:br>
            <a:endParaRPr lang="en-GB" dirty="0"/>
          </a:p>
        </p:txBody>
      </p:sp>
      <p:sp>
        <p:nvSpPr>
          <p:cNvPr id="3" name="Content Placeholder 2"/>
          <p:cNvSpPr>
            <a:spLocks noGrp="1"/>
          </p:cNvSpPr>
          <p:nvPr>
            <p:ph idx="1"/>
          </p:nvPr>
        </p:nvSpPr>
        <p:spPr>
          <a:xfrm>
            <a:off x="528638" y="1314450"/>
            <a:ext cx="10825162" cy="4862513"/>
          </a:xfrm>
        </p:spPr>
        <p:txBody>
          <a:bodyPr>
            <a:noAutofit/>
          </a:bodyPr>
          <a:lstStyle/>
          <a:p>
            <a:r>
              <a:rPr lang="en-GB" sz="3200" dirty="0"/>
              <a:t>Revolutionary, political upheavals throughout the 18th. Century</a:t>
            </a:r>
          </a:p>
          <a:p>
            <a:r>
              <a:rPr lang="en-GB" sz="3200" dirty="0" smtClean="0"/>
              <a:t>Ideals </a:t>
            </a:r>
            <a:r>
              <a:rPr lang="en-GB" sz="3200" dirty="0"/>
              <a:t>such as natural rights, moral autonomy, human dignity and equality </a:t>
            </a:r>
            <a:r>
              <a:rPr lang="en-GB" sz="3200" dirty="0" smtClean="0"/>
              <a:t>-  </a:t>
            </a:r>
            <a:r>
              <a:rPr lang="en-GB" sz="3200" dirty="0"/>
              <a:t>a normative bedrock for attempts at re-constituting political systems, for overthrowing formerly despotic regimes and seeking to replace them with forms of political authority capable of protecting and promoting these new emancipatory ideals. </a:t>
            </a:r>
            <a:endParaRPr lang="en-GB" sz="3200" dirty="0" smtClean="0"/>
          </a:p>
          <a:p>
            <a:r>
              <a:rPr lang="en-GB" sz="3200" dirty="0"/>
              <a:t>E</a:t>
            </a:r>
            <a:r>
              <a:rPr lang="en-GB" sz="3200" dirty="0" smtClean="0"/>
              <a:t>nshrined </a:t>
            </a:r>
            <a:r>
              <a:rPr lang="en-GB" sz="3200" dirty="0"/>
              <a:t>in such documents as the United States' Declaration of Independence and the French National Assembly’s Declaration of the Rights of Man and Citizen. </a:t>
            </a:r>
            <a:endParaRPr lang="en-GB" sz="3200" dirty="0" smtClean="0"/>
          </a:p>
        </p:txBody>
      </p:sp>
    </p:spTree>
    <p:extLst>
      <p:ext uri="{BB962C8B-B14F-4D97-AF65-F5344CB8AC3E}">
        <p14:creationId xmlns:p14="http://schemas.microsoft.com/office/powerpoint/2010/main" val="39125401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862" y="365126"/>
            <a:ext cx="10929938" cy="592138"/>
          </a:xfrm>
        </p:spPr>
        <p:txBody>
          <a:bodyPr>
            <a:normAutofit fontScale="90000"/>
          </a:bodyPr>
          <a:lstStyle/>
          <a:p>
            <a:r>
              <a:rPr lang="en-GB" sz="3600" b="1" u="sng" dirty="0" smtClean="0"/>
              <a:t>Man’s Rights? Or Human Rights …as Enlightenment </a:t>
            </a:r>
            <a:r>
              <a:rPr lang="en-GB" sz="3600" b="1" u="sng" dirty="0"/>
              <a:t>P</a:t>
            </a:r>
            <a:r>
              <a:rPr lang="en-GB" sz="3600" b="1" u="sng" dirty="0" smtClean="0"/>
              <a:t>roject</a:t>
            </a:r>
            <a:r>
              <a:rPr lang="en-GB" sz="3600" b="1" u="sng" dirty="0"/>
              <a:t>? </a:t>
            </a:r>
            <a:r>
              <a:rPr lang="en-GB" dirty="0"/>
              <a:t/>
            </a:r>
            <a:br>
              <a:rPr lang="en-GB" dirty="0"/>
            </a:br>
            <a:endParaRPr lang="en-GB" dirty="0"/>
          </a:p>
        </p:txBody>
      </p:sp>
      <p:sp>
        <p:nvSpPr>
          <p:cNvPr id="3" name="Content Placeholder 2"/>
          <p:cNvSpPr>
            <a:spLocks noGrp="1"/>
          </p:cNvSpPr>
          <p:nvPr>
            <p:ph idx="1"/>
          </p:nvPr>
        </p:nvSpPr>
        <p:spPr>
          <a:xfrm>
            <a:off x="528638" y="1314450"/>
            <a:ext cx="8872537" cy="4862513"/>
          </a:xfrm>
        </p:spPr>
        <p:txBody>
          <a:bodyPr>
            <a:normAutofit/>
          </a:bodyPr>
          <a:lstStyle/>
          <a:p>
            <a:r>
              <a:rPr lang="en-GB" dirty="0" smtClean="0"/>
              <a:t>The </a:t>
            </a:r>
            <a:r>
              <a:rPr lang="en-GB" dirty="0"/>
              <a:t>concept of individual rights continued to resound throughout the 19th. Century exemplified by Mary </a:t>
            </a:r>
            <a:r>
              <a:rPr lang="en-GB" dirty="0" err="1"/>
              <a:t>Wollstencraft's</a:t>
            </a:r>
            <a:r>
              <a:rPr lang="en-GB" dirty="0"/>
              <a:t> </a:t>
            </a:r>
            <a:r>
              <a:rPr lang="en-GB" i="1" dirty="0"/>
              <a:t>Vindication of the Rights of Women </a:t>
            </a:r>
            <a:r>
              <a:rPr lang="en-GB" dirty="0"/>
              <a:t>and other political movements to extend political suffrage to sections of society who had been denied the possession of political and civil rights. </a:t>
            </a:r>
            <a:endParaRPr lang="en-GB" dirty="0" smtClean="0"/>
          </a:p>
          <a:p>
            <a:endParaRPr lang="en-GB" dirty="0"/>
          </a:p>
          <a:p>
            <a:r>
              <a:rPr lang="en-GB" dirty="0"/>
              <a:t>“Taught from their infancy that beauty is woman's sceptre, the mind shapes itself to the body, and roaming round its gilt cage, only seeks to adorn its prison.” </a:t>
            </a:r>
            <a:br>
              <a:rPr lang="en-GB" dirty="0"/>
            </a:br>
            <a:r>
              <a:rPr lang="en-GB" sz="2000" dirty="0"/>
              <a:t>― Mary Wollstonecraft, </a:t>
            </a:r>
            <a:r>
              <a:rPr lang="en-GB" sz="2000" i="1" dirty="0"/>
              <a:t>A Vindication of the Rights of </a:t>
            </a:r>
            <a:r>
              <a:rPr lang="en-GB" sz="2000" i="1" dirty="0" smtClean="0"/>
              <a:t>Woman</a:t>
            </a:r>
            <a:r>
              <a:rPr lang="en-GB" sz="2000" dirty="0" smtClean="0"/>
              <a:t>, 1792.</a:t>
            </a:r>
            <a:endParaRPr lang="en-GB" sz="2000" dirty="0"/>
          </a:p>
        </p:txBody>
      </p:sp>
      <p:pic>
        <p:nvPicPr>
          <p:cNvPr id="4" name="Picture 3"/>
          <p:cNvPicPr>
            <a:picLocks noChangeAspect="1"/>
          </p:cNvPicPr>
          <p:nvPr/>
        </p:nvPicPr>
        <p:blipFill>
          <a:blip r:embed="rId2"/>
          <a:stretch>
            <a:fillRect/>
          </a:stretch>
        </p:blipFill>
        <p:spPr>
          <a:xfrm>
            <a:off x="9401175" y="1314450"/>
            <a:ext cx="2723657" cy="4498853"/>
          </a:xfrm>
          <a:prstGeom prst="rect">
            <a:avLst/>
          </a:prstGeom>
        </p:spPr>
      </p:pic>
    </p:spTree>
    <p:extLst>
      <p:ext uri="{BB962C8B-B14F-4D97-AF65-F5344CB8AC3E}">
        <p14:creationId xmlns:p14="http://schemas.microsoft.com/office/powerpoint/2010/main" val="173327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63625"/>
          </a:xfrm>
        </p:spPr>
        <p:txBody>
          <a:bodyPr>
            <a:normAutofit fontScale="90000"/>
          </a:bodyPr>
          <a:lstStyle/>
          <a:p>
            <a:r>
              <a:rPr lang="en-GB" b="1" u="sng" dirty="0"/>
              <a:t>Human </a:t>
            </a:r>
            <a:r>
              <a:rPr lang="en-GB" b="1" u="sng" dirty="0" smtClean="0"/>
              <a:t>Rights in the C.20?</a:t>
            </a:r>
            <a:r>
              <a:rPr lang="en-GB" dirty="0"/>
              <a:t/>
            </a:r>
            <a:br>
              <a:rPr lang="en-GB" dirty="0"/>
            </a:br>
            <a:endParaRPr lang="en-GB" dirty="0"/>
          </a:p>
        </p:txBody>
      </p:sp>
      <p:sp>
        <p:nvSpPr>
          <p:cNvPr id="3" name="Content Placeholder 2"/>
          <p:cNvSpPr>
            <a:spLocks noGrp="1"/>
          </p:cNvSpPr>
          <p:nvPr>
            <p:ph idx="1"/>
          </p:nvPr>
        </p:nvSpPr>
        <p:spPr>
          <a:xfrm>
            <a:off x="528638" y="1314450"/>
            <a:ext cx="9286875" cy="5357813"/>
          </a:xfrm>
        </p:spPr>
        <p:txBody>
          <a:bodyPr>
            <a:normAutofit/>
          </a:bodyPr>
          <a:lstStyle/>
          <a:p>
            <a:r>
              <a:rPr lang="en-GB" dirty="0" smtClean="0"/>
              <a:t>The full </a:t>
            </a:r>
            <a:r>
              <a:rPr lang="en-GB" dirty="0"/>
              <a:t>Declaration of the doctrine of human rights only finally occurred during the </a:t>
            </a:r>
            <a:r>
              <a:rPr lang="en-GB" dirty="0" smtClean="0"/>
              <a:t>20th Century.</a:t>
            </a:r>
          </a:p>
          <a:p>
            <a:pPr marL="0" indent="0">
              <a:buNone/>
            </a:pPr>
            <a:endParaRPr lang="en-GB" dirty="0" smtClean="0"/>
          </a:p>
          <a:p>
            <a:r>
              <a:rPr lang="en-GB" dirty="0"/>
              <a:t>I</a:t>
            </a:r>
            <a:r>
              <a:rPr lang="en-GB" dirty="0" smtClean="0"/>
              <a:t>n </a:t>
            </a:r>
            <a:r>
              <a:rPr lang="en-GB" dirty="0"/>
              <a:t>response to the most atrocious violations of human rights, exemplified by the Holocaust. </a:t>
            </a:r>
            <a:endParaRPr lang="en-GB" dirty="0" smtClean="0"/>
          </a:p>
          <a:p>
            <a:pPr marL="0" indent="0">
              <a:buNone/>
            </a:pPr>
            <a:endParaRPr lang="en-GB" dirty="0" smtClean="0"/>
          </a:p>
          <a:p>
            <a:r>
              <a:rPr lang="en-GB" dirty="0" smtClean="0"/>
              <a:t>The </a:t>
            </a:r>
            <a:r>
              <a:rPr lang="en-GB" dirty="0"/>
              <a:t>Universal Declaration of Human Rights (UDHR) was adopted by the UN General Assembly on 10th. December 1948 and was explicitly motivated to prevent the future occurrence of any similar atrocities.  </a:t>
            </a:r>
          </a:p>
        </p:txBody>
      </p:sp>
      <p:pic>
        <p:nvPicPr>
          <p:cNvPr id="4" name="Picture 3"/>
          <p:cNvPicPr>
            <a:picLocks noChangeAspect="1"/>
          </p:cNvPicPr>
          <p:nvPr/>
        </p:nvPicPr>
        <p:blipFill>
          <a:blip r:embed="rId2"/>
          <a:stretch>
            <a:fillRect/>
          </a:stretch>
        </p:blipFill>
        <p:spPr>
          <a:xfrm>
            <a:off x="9220200" y="3993356"/>
            <a:ext cx="2728913" cy="2046685"/>
          </a:xfrm>
          <a:prstGeom prst="rect">
            <a:avLst/>
          </a:prstGeom>
        </p:spPr>
      </p:pic>
    </p:spTree>
    <p:extLst>
      <p:ext uri="{BB962C8B-B14F-4D97-AF65-F5344CB8AC3E}">
        <p14:creationId xmlns:p14="http://schemas.microsoft.com/office/powerpoint/2010/main" val="3958755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6463"/>
          </a:xfrm>
        </p:spPr>
        <p:txBody>
          <a:bodyPr/>
          <a:lstStyle/>
          <a:p>
            <a:r>
              <a:rPr lang="en-GB" b="1" u="sng" dirty="0" smtClean="0"/>
              <a:t>Contemporary Developments?</a:t>
            </a:r>
            <a:endParaRPr lang="en-GB" b="1" u="sng" dirty="0"/>
          </a:p>
        </p:txBody>
      </p:sp>
      <p:sp>
        <p:nvSpPr>
          <p:cNvPr id="3" name="Content Placeholder 2"/>
          <p:cNvSpPr>
            <a:spLocks noGrp="1"/>
          </p:cNvSpPr>
          <p:nvPr>
            <p:ph idx="1"/>
          </p:nvPr>
        </p:nvSpPr>
        <p:spPr>
          <a:xfrm>
            <a:off x="595312" y="1657350"/>
            <a:ext cx="8105776" cy="4471987"/>
          </a:xfrm>
        </p:spPr>
        <p:txBody>
          <a:bodyPr>
            <a:normAutofit/>
          </a:bodyPr>
          <a:lstStyle/>
          <a:p>
            <a:r>
              <a:rPr lang="en-GB" dirty="0"/>
              <a:t>The Rights of Man or Human Rights had just been rejuvenated in the seventies and eighties by the dissident </a:t>
            </a:r>
            <a:r>
              <a:rPr lang="en-GB" dirty="0" smtClean="0"/>
              <a:t>movements </a:t>
            </a:r>
            <a:r>
              <a:rPr lang="en-GB" dirty="0"/>
              <a:t>in the Soviet Union and Eastern </a:t>
            </a:r>
            <a:r>
              <a:rPr lang="en-GB" dirty="0" smtClean="0"/>
              <a:t>Europe. [</a:t>
            </a:r>
            <a:r>
              <a:rPr lang="en-GB" dirty="0" err="1" smtClean="0"/>
              <a:t>Ranciere</a:t>
            </a:r>
            <a:r>
              <a:rPr lang="en-GB" dirty="0" smtClean="0"/>
              <a:t>]</a:t>
            </a:r>
          </a:p>
          <a:p>
            <a:endParaRPr lang="en-GB" dirty="0"/>
          </a:p>
          <a:p>
            <a:pPr fontAlgn="base"/>
            <a:r>
              <a:rPr lang="en-GB" dirty="0"/>
              <a:t>Post Soviet: </a:t>
            </a:r>
            <a:r>
              <a:rPr lang="en-GB" dirty="0" smtClean="0"/>
              <a:t>After </a:t>
            </a:r>
            <a:r>
              <a:rPr lang="en-GB" dirty="0"/>
              <a:t>this collapse, they would appear as the charter of the irresistible </a:t>
            </a:r>
            <a:r>
              <a:rPr lang="en-GB" dirty="0" smtClean="0"/>
              <a:t>movement </a:t>
            </a:r>
            <a:r>
              <a:rPr lang="en-GB" dirty="0"/>
              <a:t>leading to a peaceful </a:t>
            </a:r>
            <a:r>
              <a:rPr lang="en-GB" dirty="0" smtClean="0"/>
              <a:t>post-historical </a:t>
            </a:r>
            <a:r>
              <a:rPr lang="en-GB" dirty="0"/>
              <a:t>world where global democracy would match the global market of liberal economy. </a:t>
            </a:r>
            <a:r>
              <a:rPr lang="en-GB" dirty="0" smtClean="0"/>
              <a:t>[</a:t>
            </a:r>
            <a:r>
              <a:rPr lang="en-GB" dirty="0" err="1" smtClean="0"/>
              <a:t>Ranciere</a:t>
            </a:r>
            <a:r>
              <a:rPr lang="en-GB" dirty="0" smtClean="0"/>
              <a:t>]</a:t>
            </a:r>
            <a:endParaRPr lang="en-GB" dirty="0"/>
          </a:p>
          <a:p>
            <a:pPr marL="0" indent="0" fontAlgn="base">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8601074" y="1271588"/>
            <a:ext cx="3157539" cy="2105918"/>
          </a:xfrm>
          <a:prstGeom prst="rect">
            <a:avLst/>
          </a:prstGeom>
        </p:spPr>
      </p:pic>
    </p:spTree>
    <p:extLst>
      <p:ext uri="{BB962C8B-B14F-4D97-AF65-F5344CB8AC3E}">
        <p14:creationId xmlns:p14="http://schemas.microsoft.com/office/powerpoint/2010/main" val="3626162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6463"/>
          </a:xfrm>
        </p:spPr>
        <p:txBody>
          <a:bodyPr/>
          <a:lstStyle/>
          <a:p>
            <a:r>
              <a:rPr lang="en-GB" b="1" u="sng" dirty="0" smtClean="0"/>
              <a:t>Contemporary Developments</a:t>
            </a:r>
            <a:endParaRPr lang="en-GB" b="1" u="sng" dirty="0"/>
          </a:p>
        </p:txBody>
      </p:sp>
      <p:sp>
        <p:nvSpPr>
          <p:cNvPr id="3" name="Content Placeholder 2"/>
          <p:cNvSpPr>
            <a:spLocks noGrp="1"/>
          </p:cNvSpPr>
          <p:nvPr>
            <p:ph idx="1"/>
          </p:nvPr>
        </p:nvSpPr>
        <p:spPr>
          <a:xfrm>
            <a:off x="623887" y="1485899"/>
            <a:ext cx="10515600" cy="4886325"/>
          </a:xfrm>
        </p:spPr>
        <p:txBody>
          <a:bodyPr>
            <a:normAutofit fontScale="92500"/>
          </a:bodyPr>
          <a:lstStyle/>
          <a:p>
            <a:pPr marL="0" indent="0">
              <a:buNone/>
            </a:pPr>
            <a:r>
              <a:rPr lang="en-GB" b="1" dirty="0"/>
              <a:t>James Nickel ( 1987: 8-10) </a:t>
            </a:r>
            <a:endParaRPr lang="en-GB" b="1" dirty="0" smtClean="0"/>
          </a:p>
          <a:p>
            <a:pPr marL="0" indent="0">
              <a:buNone/>
            </a:pPr>
            <a:endParaRPr lang="en-GB" dirty="0" smtClean="0"/>
          </a:p>
          <a:p>
            <a:pPr marL="0" indent="0">
              <a:buNone/>
            </a:pPr>
            <a:r>
              <a:rPr lang="en-GB" dirty="0" smtClean="0"/>
              <a:t>Contemporary human rights differ from the classical view of natural rights.</a:t>
            </a:r>
          </a:p>
          <a:p>
            <a:pPr marL="571500" indent="-571500">
              <a:buAutoNum type="romanLcParenR"/>
            </a:pPr>
            <a:r>
              <a:rPr lang="en-GB" dirty="0" smtClean="0"/>
              <a:t>that </a:t>
            </a:r>
            <a:r>
              <a:rPr lang="en-GB" dirty="0"/>
              <a:t>contemporary human rights are far more concerned to view the realization of equality as requiring positive action by the state, via the provision of welfare assistance, for example. </a:t>
            </a:r>
            <a:endParaRPr lang="en-GB" dirty="0" smtClean="0"/>
          </a:p>
          <a:p>
            <a:pPr marL="571500" indent="-571500">
              <a:buAutoNum type="romanLcParenR"/>
            </a:pPr>
            <a:r>
              <a:rPr lang="en-GB" dirty="0" smtClean="0"/>
              <a:t>advocates </a:t>
            </a:r>
            <a:r>
              <a:rPr lang="en-GB" dirty="0"/>
              <a:t>of contemporary human rights are far more willing to recognize the importance of family and community in individuals' lives. </a:t>
            </a:r>
            <a:endParaRPr lang="en-GB" dirty="0" smtClean="0"/>
          </a:p>
          <a:p>
            <a:pPr marL="571500" indent="-571500">
              <a:buAutoNum type="romanLcParenR"/>
            </a:pPr>
            <a:r>
              <a:rPr lang="en-GB" dirty="0" smtClean="0"/>
              <a:t>contemporary </a:t>
            </a:r>
            <a:r>
              <a:rPr lang="en-GB" dirty="0"/>
              <a:t>human rights as being far more 'internationalist' in scope </a:t>
            </a:r>
            <a:r>
              <a:rPr lang="en-GB" dirty="0" smtClean="0"/>
              <a:t>the </a:t>
            </a:r>
            <a:r>
              <a:rPr lang="en-GB" dirty="0"/>
              <a:t>protection and promotion of human rights </a:t>
            </a:r>
            <a:r>
              <a:rPr lang="en-GB" dirty="0" smtClean="0"/>
              <a:t>requires international </a:t>
            </a:r>
            <a:r>
              <a:rPr lang="en-GB" dirty="0"/>
              <a:t>action and concern.   </a:t>
            </a:r>
          </a:p>
          <a:p>
            <a:pPr marL="0" indent="0" fontAlgn="base">
              <a:buNone/>
            </a:pPr>
            <a:endParaRPr lang="en-GB" dirty="0"/>
          </a:p>
          <a:p>
            <a:pPr marL="0" indent="0">
              <a:buNone/>
            </a:pPr>
            <a:endParaRPr lang="en-GB" dirty="0"/>
          </a:p>
        </p:txBody>
      </p:sp>
    </p:spTree>
    <p:extLst>
      <p:ext uri="{BB962C8B-B14F-4D97-AF65-F5344CB8AC3E}">
        <p14:creationId xmlns:p14="http://schemas.microsoft.com/office/powerpoint/2010/main" val="5081618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6463"/>
          </a:xfrm>
        </p:spPr>
        <p:txBody>
          <a:bodyPr/>
          <a:lstStyle/>
          <a:p>
            <a:r>
              <a:rPr lang="en-GB" b="1" u="sng" dirty="0" smtClean="0"/>
              <a:t>Contemporary Developments?</a:t>
            </a:r>
            <a:endParaRPr lang="en-GB" b="1" u="sng" dirty="0"/>
          </a:p>
        </p:txBody>
      </p:sp>
      <p:sp>
        <p:nvSpPr>
          <p:cNvPr id="3" name="Content Placeholder 2"/>
          <p:cNvSpPr>
            <a:spLocks noGrp="1"/>
          </p:cNvSpPr>
          <p:nvPr>
            <p:ph idx="1"/>
          </p:nvPr>
        </p:nvSpPr>
        <p:spPr>
          <a:xfrm>
            <a:off x="623887" y="1485899"/>
            <a:ext cx="8020051" cy="4886325"/>
          </a:xfrm>
        </p:spPr>
        <p:txBody>
          <a:bodyPr>
            <a:normAutofit fontScale="77500" lnSpcReduction="20000"/>
          </a:bodyPr>
          <a:lstStyle/>
          <a:p>
            <a:pPr marL="0" indent="0" fontAlgn="base">
              <a:buNone/>
            </a:pPr>
            <a:r>
              <a:rPr lang="en-GB" sz="3600" dirty="0" err="1" smtClean="0"/>
              <a:t>Ranciere’s</a:t>
            </a:r>
            <a:r>
              <a:rPr lang="en-GB" sz="3600" dirty="0" smtClean="0"/>
              <a:t> Scepticism:</a:t>
            </a:r>
            <a:r>
              <a:rPr lang="en-GB" sz="3600" dirty="0"/>
              <a:t> </a:t>
            </a:r>
            <a:endParaRPr lang="en-GB" sz="3600" dirty="0" smtClean="0"/>
          </a:p>
          <a:p>
            <a:pPr marL="0" indent="0" fontAlgn="base">
              <a:buNone/>
            </a:pPr>
            <a:endParaRPr lang="en-GB" dirty="0"/>
          </a:p>
          <a:p>
            <a:pPr fontAlgn="base"/>
            <a:r>
              <a:rPr lang="en-GB" dirty="0" smtClean="0"/>
              <a:t>It is </a:t>
            </a:r>
            <a:r>
              <a:rPr lang="en-GB" dirty="0"/>
              <a:t>well known, things did not exactly go that </a:t>
            </a:r>
            <a:r>
              <a:rPr lang="en-GB" dirty="0" smtClean="0"/>
              <a:t>way [or irresistible progress]. </a:t>
            </a:r>
            <a:r>
              <a:rPr lang="en-GB" dirty="0"/>
              <a:t>In the </a:t>
            </a:r>
            <a:r>
              <a:rPr lang="en-GB" dirty="0" smtClean="0"/>
              <a:t>following [post Soviet] </a:t>
            </a:r>
            <a:r>
              <a:rPr lang="en-GB" dirty="0"/>
              <a:t>years, the new landscape of humanity, freed from utopian totalitarianism, became the stage of new outbursts of ethnic </a:t>
            </a:r>
            <a:r>
              <a:rPr lang="en-GB" dirty="0" smtClean="0"/>
              <a:t>conflicts </a:t>
            </a:r>
            <a:r>
              <a:rPr lang="en-GB" dirty="0"/>
              <a:t>and slaughters, religious fundamentalisms, or racial and xenophobic movements. The </a:t>
            </a:r>
            <a:r>
              <a:rPr lang="en-GB" dirty="0" smtClean="0"/>
              <a:t>territory </a:t>
            </a:r>
            <a:r>
              <a:rPr lang="en-GB" dirty="0"/>
              <a:t>of ‘‘</a:t>
            </a:r>
            <a:r>
              <a:rPr lang="en-GB" dirty="0" err="1"/>
              <a:t>posthistorical</a:t>
            </a:r>
            <a:r>
              <a:rPr lang="en-GB" dirty="0"/>
              <a:t>’’ and peaceful humanity proved to be the territory of new figures of the Inhuman. </a:t>
            </a:r>
          </a:p>
          <a:p>
            <a:pPr marL="0" indent="0" fontAlgn="base">
              <a:buNone/>
            </a:pPr>
            <a:endParaRPr lang="en-GB" dirty="0"/>
          </a:p>
          <a:p>
            <a:pPr fontAlgn="base"/>
            <a:r>
              <a:rPr lang="en-GB" dirty="0" smtClean="0"/>
              <a:t>Human rights talk ‘appeared </a:t>
            </a:r>
            <a:r>
              <a:rPr lang="en-GB" dirty="0"/>
              <a:t>more and more as the rights of the victims, the rights of those who were unable to enact any rights or even any claim in their name, so that eventually their rights had to be upheld by others, at the cost of shattering the edifice of International Rights, in the name of a new right to ‘‘humanitarian interference’’—which ultimately boiled down to the right to invasion</a:t>
            </a:r>
            <a:r>
              <a:rPr lang="en-GB" dirty="0" smtClean="0"/>
              <a:t>.’</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168607" y="171450"/>
            <a:ext cx="2894806" cy="2894806"/>
          </a:xfrm>
          <a:prstGeom prst="rect">
            <a:avLst/>
          </a:prstGeom>
        </p:spPr>
      </p:pic>
    </p:spTree>
    <p:extLst>
      <p:ext uri="{BB962C8B-B14F-4D97-AF65-F5344CB8AC3E}">
        <p14:creationId xmlns:p14="http://schemas.microsoft.com/office/powerpoint/2010/main" val="199813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6463"/>
          </a:xfrm>
        </p:spPr>
        <p:txBody>
          <a:bodyPr/>
          <a:lstStyle/>
          <a:p>
            <a:r>
              <a:rPr lang="en-GB" b="1" u="sng" dirty="0" smtClean="0"/>
              <a:t>Contemporary Developments - </a:t>
            </a:r>
            <a:r>
              <a:rPr lang="en-GB" b="1" u="sng" dirty="0" err="1" smtClean="0"/>
              <a:t>Badiou</a:t>
            </a:r>
            <a:endParaRPr lang="en-GB" b="1" u="sng" dirty="0"/>
          </a:p>
        </p:txBody>
      </p:sp>
      <p:sp>
        <p:nvSpPr>
          <p:cNvPr id="3" name="Content Placeholder 2"/>
          <p:cNvSpPr>
            <a:spLocks noGrp="1"/>
          </p:cNvSpPr>
          <p:nvPr>
            <p:ph idx="1"/>
          </p:nvPr>
        </p:nvSpPr>
        <p:spPr>
          <a:xfrm>
            <a:off x="623887" y="1485900"/>
            <a:ext cx="8334376" cy="4914900"/>
          </a:xfrm>
        </p:spPr>
        <p:txBody>
          <a:bodyPr>
            <a:normAutofit fontScale="92500"/>
          </a:bodyPr>
          <a:lstStyle/>
          <a:p>
            <a:r>
              <a:rPr lang="en-GB" dirty="0" smtClean="0"/>
              <a:t>‘the ideology of human rights’. [</a:t>
            </a:r>
            <a:r>
              <a:rPr lang="en-GB" dirty="0" err="1" smtClean="0"/>
              <a:t>Badiou</a:t>
            </a:r>
            <a:r>
              <a:rPr lang="en-GB" dirty="0" smtClean="0"/>
              <a:t>, </a:t>
            </a:r>
            <a:r>
              <a:rPr lang="en-GB" dirty="0" err="1" smtClean="0"/>
              <a:t>Ethics,liv</a:t>
            </a:r>
            <a:r>
              <a:rPr lang="en-GB" dirty="0" smtClean="0"/>
              <a:t>]</a:t>
            </a:r>
          </a:p>
          <a:p>
            <a:r>
              <a:rPr lang="en-GB" dirty="0" smtClean="0"/>
              <a:t>The ethic of human rights as a way to relate to “what is going on” – ‘commentary on historical situations’ [2]</a:t>
            </a:r>
          </a:p>
          <a:p>
            <a:r>
              <a:rPr lang="en-GB" dirty="0" smtClean="0"/>
              <a:t>‘in reality it amounts to general nihilism’ [3]</a:t>
            </a:r>
          </a:p>
          <a:p>
            <a:r>
              <a:rPr lang="en-GB" dirty="0" smtClean="0"/>
              <a:t>‘…the </a:t>
            </a:r>
            <a:r>
              <a:rPr lang="en-GB" dirty="0"/>
              <a:t>theme of ethics and of human rights is compatible with the self satisfied egoism of the affluent West, with advertising, and with service rendered to the powers that be. Such are the facts.’  </a:t>
            </a:r>
            <a:r>
              <a:rPr lang="en-GB" dirty="0" smtClean="0"/>
              <a:t>[8]</a:t>
            </a:r>
          </a:p>
          <a:p>
            <a:r>
              <a:rPr lang="en-GB" dirty="0" smtClean="0"/>
              <a:t>Rights talk ends up justifying intervention by governments and political disengagement – ‘humanitarian individualism and the liberal </a:t>
            </a:r>
            <a:r>
              <a:rPr lang="en-GB" dirty="0" err="1" smtClean="0"/>
              <a:t>defense</a:t>
            </a:r>
            <a:r>
              <a:rPr lang="en-GB" dirty="0" smtClean="0"/>
              <a:t> of rights against the constraints imposed by organised political engagement.’ [5]</a:t>
            </a:r>
            <a:endParaRPr lang="en-GB" dirty="0"/>
          </a:p>
          <a:p>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453711" y="1719372"/>
            <a:ext cx="2547789" cy="3252677"/>
          </a:xfrm>
          <a:prstGeom prst="rect">
            <a:avLst/>
          </a:prstGeom>
        </p:spPr>
      </p:pic>
    </p:spTree>
    <p:extLst>
      <p:ext uri="{BB962C8B-B14F-4D97-AF65-F5344CB8AC3E}">
        <p14:creationId xmlns:p14="http://schemas.microsoft.com/office/powerpoint/2010/main" val="405022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Where next for Human Rights?</a:t>
            </a:r>
            <a:endParaRPr lang="en-GB" b="1" u="sng" dirty="0"/>
          </a:p>
        </p:txBody>
      </p:sp>
      <p:sp>
        <p:nvSpPr>
          <p:cNvPr id="3" name="Content Placeholder 2"/>
          <p:cNvSpPr>
            <a:spLocks noGrp="1"/>
          </p:cNvSpPr>
          <p:nvPr>
            <p:ph idx="1"/>
          </p:nvPr>
        </p:nvSpPr>
        <p:spPr/>
        <p:txBody>
          <a:bodyPr>
            <a:normAutofit/>
          </a:bodyPr>
          <a:lstStyle/>
          <a:p>
            <a:pPr marL="0" indent="0">
              <a:buNone/>
            </a:pPr>
            <a:r>
              <a:rPr lang="en-GB" sz="2400" dirty="0">
                <a:hlinkClick r:id="rId2"/>
              </a:rPr>
              <a:t>https://rightsinfo.org/theresa-may-triggers-article-50-whats-next-human-rights</a:t>
            </a:r>
            <a:r>
              <a:rPr lang="en-GB" sz="2400" dirty="0" smtClean="0">
                <a:hlinkClick r:id="rId2"/>
              </a:rPr>
              <a:t>/</a:t>
            </a:r>
            <a:endParaRPr lang="en-GB" sz="2400" dirty="0" smtClean="0"/>
          </a:p>
          <a:p>
            <a:pPr marL="0" indent="0">
              <a:buNone/>
            </a:pPr>
            <a:endParaRPr lang="en-GB" dirty="0"/>
          </a:p>
          <a:p>
            <a:r>
              <a:rPr lang="en-GB" dirty="0" smtClean="0"/>
              <a:t>How can human rights be best promoted</a:t>
            </a:r>
            <a:r>
              <a:rPr lang="en-GB" dirty="0" smtClean="0"/>
              <a:t>?</a:t>
            </a:r>
          </a:p>
          <a:p>
            <a:pPr marL="0" indent="0">
              <a:buNone/>
            </a:pPr>
            <a:endParaRPr lang="en-GB" dirty="0" smtClean="0"/>
          </a:p>
          <a:p>
            <a:r>
              <a:rPr lang="en-GB" dirty="0" smtClean="0"/>
              <a:t>Is human rights talk simply a pretext for imperialist intervention</a:t>
            </a:r>
            <a:r>
              <a:rPr lang="en-GB" dirty="0" smtClean="0"/>
              <a:t>?</a:t>
            </a:r>
          </a:p>
          <a:p>
            <a:pPr marL="0" indent="0">
              <a:buNone/>
            </a:pPr>
            <a:endParaRPr lang="en-GB" dirty="0" smtClean="0"/>
          </a:p>
          <a:p>
            <a:r>
              <a:rPr lang="en-GB" dirty="0" smtClean="0"/>
              <a:t>What rights need defending and promoting in the third decade of the c.21?</a:t>
            </a:r>
            <a:endParaRPr lang="en-GB" dirty="0"/>
          </a:p>
        </p:txBody>
      </p:sp>
    </p:spTree>
    <p:extLst>
      <p:ext uri="{BB962C8B-B14F-4D97-AF65-F5344CB8AC3E}">
        <p14:creationId xmlns:p14="http://schemas.microsoft.com/office/powerpoint/2010/main" val="2808142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1000"/>
                                        <p:tgtEl>
                                          <p:spTgt spid="3">
                                            <p:txEl>
                                              <p:pRg st="6" end="6"/>
                                            </p:txEl>
                                          </p:spTgt>
                                        </p:tgtEl>
                                      </p:cBhvr>
                                    </p:animEffect>
                                    <p:anim calcmode="lin" valueType="num">
                                      <p:cBhvr>
                                        <p:cTn id="1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TotalTime>
  <Words>1041</Words>
  <Application>Microsoft Office PowerPoint</Application>
  <PresentationFormat>Widescreen</PresentationFormat>
  <Paragraphs>148</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PowerPoint Presentation</vt:lpstr>
      <vt:lpstr>John Gray</vt:lpstr>
      <vt:lpstr>The History of Human Rights</vt:lpstr>
      <vt:lpstr>Three generations of human rights? </vt:lpstr>
      <vt:lpstr>Three generations of human rights? </vt:lpstr>
      <vt:lpstr>Three generations of human rights. </vt:lpstr>
      <vt:lpstr>Three generations of human rights. </vt:lpstr>
      <vt:lpstr>Three generations of human rights. </vt:lpstr>
      <vt:lpstr>Human Rights in the Ancient World?</vt:lpstr>
      <vt:lpstr>Human Rights in the Ancient World?</vt:lpstr>
      <vt:lpstr>Human Rights in the Ancient World?</vt:lpstr>
      <vt:lpstr>Human Rights in the Ancient World?</vt:lpstr>
      <vt:lpstr>Human Rights as Enlightenment Project?  </vt:lpstr>
      <vt:lpstr>Human Rights as Enlightenment Project?  </vt:lpstr>
      <vt:lpstr>Human Rights as Enlightenment Project?  </vt:lpstr>
      <vt:lpstr>Man’s Rights? Or Human Rights …as Enlightenment Project?  </vt:lpstr>
      <vt:lpstr>Human Rights in the C.20? </vt:lpstr>
      <vt:lpstr>Contemporary Developments?</vt:lpstr>
      <vt:lpstr>Contemporary Developments</vt:lpstr>
      <vt:lpstr>Contemporary Developments?</vt:lpstr>
      <vt:lpstr>Contemporary Developments - Badiou</vt:lpstr>
      <vt:lpstr>Where next for Human Rights?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palmer</dc:creator>
  <cp:lastModifiedBy>kirsty palmer</cp:lastModifiedBy>
  <cp:revision>47</cp:revision>
  <dcterms:created xsi:type="dcterms:W3CDTF">2017-10-12T09:33:05Z</dcterms:created>
  <dcterms:modified xsi:type="dcterms:W3CDTF">2017-10-16T10:21:38Z</dcterms:modified>
</cp:coreProperties>
</file>