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9"/>
  </p:handoutMasterIdLst>
  <p:sldIdLst>
    <p:sldId id="256" r:id="rId2"/>
    <p:sldId id="271" r:id="rId3"/>
    <p:sldId id="257" r:id="rId4"/>
    <p:sldId id="277" r:id="rId5"/>
    <p:sldId id="258" r:id="rId6"/>
    <p:sldId id="259" r:id="rId7"/>
    <p:sldId id="263" r:id="rId8"/>
    <p:sldId id="265" r:id="rId9"/>
    <p:sldId id="264" r:id="rId10"/>
    <p:sldId id="272" r:id="rId11"/>
    <p:sldId id="262" r:id="rId12"/>
    <p:sldId id="278" r:id="rId13"/>
    <p:sldId id="260" r:id="rId14"/>
    <p:sldId id="273" r:id="rId15"/>
    <p:sldId id="269" r:id="rId16"/>
    <p:sldId id="274" r:id="rId17"/>
    <p:sldId id="270"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66"/>
      </p:cViewPr>
      <p:guideLst>
        <p:guide orient="horz" pos="2160"/>
        <p:guide pos="2880"/>
      </p:guideLst>
    </p:cSldViewPr>
  </p:slid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EF1120DF-ADDD-4759-8AA0-D932F2E3129D}" type="datetimeFigureOut">
              <a:rPr lang="en-GB" smtClean="0"/>
              <a:pPr/>
              <a:t>05/02/2018</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3D182CAB-D828-4D0D-9ACD-6BB8725735A0}" type="slidenum">
              <a:rPr lang="en-GB" smtClean="0"/>
              <a:pPr/>
              <a:t>‹#›</a:t>
            </a:fld>
            <a:endParaRPr lang="en-GB"/>
          </a:p>
        </p:txBody>
      </p:sp>
    </p:spTree>
    <p:extLst>
      <p:ext uri="{BB962C8B-B14F-4D97-AF65-F5344CB8AC3E}">
        <p14:creationId xmlns:p14="http://schemas.microsoft.com/office/powerpoint/2010/main" val="135417896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A7DD96D-272C-4E24-A21C-FF0D1F878F0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FC728-0EFA-4764-A0C8-C64B8EBDA4A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A7DD96D-272C-4E24-A21C-FF0D1F878F0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FC728-0EFA-4764-A0C8-C64B8EBDA4A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A7DD96D-272C-4E24-A21C-FF0D1F878F0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FC728-0EFA-4764-A0C8-C64B8EBDA4A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A7DD96D-272C-4E24-A21C-FF0D1F878F0F}" type="datetimeFigureOut">
              <a:rPr lang="en-GB" smtClean="0"/>
              <a:pPr/>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5FC728-0EFA-4764-A0C8-C64B8EBDA4A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A7DD96D-272C-4E24-A21C-FF0D1F878F0F}" type="datetimeFigureOut">
              <a:rPr lang="en-GB" smtClean="0"/>
              <a:pPr/>
              <a:t>05/02/2018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5FC728-0EFA-4764-A0C8-C64B8EBDA4A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A7DD96D-272C-4E24-A21C-FF0D1F878F0F}" type="datetimeFigureOut">
              <a:rPr lang="en-GB" smtClean="0"/>
              <a:pPr/>
              <a:t>05/02/2018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5FC728-0EFA-4764-A0C8-C64B8EBDA4A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7DD96D-272C-4E24-A21C-FF0D1F878F0F}" type="datetimeFigureOut">
              <a:rPr lang="en-GB" smtClean="0"/>
              <a:pPr/>
              <a:t>05/02/2018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5FC728-0EFA-4764-A0C8-C64B8EBDA4A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A7DD96D-272C-4E24-A21C-FF0D1F878F0F}" type="datetimeFigureOut">
              <a:rPr lang="en-GB" smtClean="0"/>
              <a:pPr/>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5FC728-0EFA-4764-A0C8-C64B8EBDA4A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A7DD96D-272C-4E24-A21C-FF0D1F878F0F}" type="datetimeFigureOut">
              <a:rPr lang="en-GB" smtClean="0"/>
              <a:pPr/>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5FC728-0EFA-4764-A0C8-C64B8EBDA4A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A7DD96D-272C-4E24-A21C-FF0D1F878F0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FC728-0EFA-4764-A0C8-C64B8EBDA4A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A7DD96D-272C-4E24-A21C-FF0D1F878F0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FC728-0EFA-4764-A0C8-C64B8EBDA4A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7DD96D-272C-4E24-A21C-FF0D1F878F0F}" type="datetimeFigureOut">
              <a:rPr lang="en-GB" smtClean="0"/>
              <a:pPr/>
              <a:t>05/02/2018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5FC728-0EFA-4764-A0C8-C64B8EBDA4A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guruonline.tv/business-link/getting-started-international-trad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imf.org/external/pubs/ft/fandd/basics/trade.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6673"/>
            <a:ext cx="7772400" cy="1368151"/>
          </a:xfrm>
        </p:spPr>
        <p:txBody>
          <a:bodyPr/>
          <a:lstStyle/>
          <a:p>
            <a:r>
              <a:rPr lang="en-GB" dirty="0" smtClean="0"/>
              <a:t>Global Marketing Strategy</a:t>
            </a:r>
            <a:endParaRPr lang="en-GB" dirty="0"/>
          </a:p>
        </p:txBody>
      </p:sp>
      <p:sp>
        <p:nvSpPr>
          <p:cNvPr id="3" name="Subtitle 2"/>
          <p:cNvSpPr>
            <a:spLocks noGrp="1"/>
          </p:cNvSpPr>
          <p:nvPr>
            <p:ph type="subTitle" idx="1"/>
          </p:nvPr>
        </p:nvSpPr>
        <p:spPr>
          <a:xfrm>
            <a:off x="1371600" y="4869160"/>
            <a:ext cx="6400800" cy="1224136"/>
          </a:xfrm>
        </p:spPr>
        <p:txBody>
          <a:bodyPr>
            <a:normAutofit/>
          </a:bodyPr>
          <a:lstStyle/>
          <a:p>
            <a:r>
              <a:rPr lang="en-GB" dirty="0" smtClean="0"/>
              <a:t>The global marketing environment</a:t>
            </a:r>
          </a:p>
          <a:p>
            <a:r>
              <a:rPr lang="en-GB" dirty="0" smtClean="0"/>
              <a:t>Will Fleming</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9712" y="1844824"/>
            <a:ext cx="5328592" cy="2736304"/>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task </a:t>
            </a:r>
            <a:endParaRPr lang="en-GB" dirty="0"/>
          </a:p>
        </p:txBody>
      </p:sp>
      <p:sp>
        <p:nvSpPr>
          <p:cNvPr id="3" name="Content Placeholder 2"/>
          <p:cNvSpPr>
            <a:spLocks noGrp="1"/>
          </p:cNvSpPr>
          <p:nvPr>
            <p:ph idx="1"/>
          </p:nvPr>
        </p:nvSpPr>
        <p:spPr/>
        <p:txBody>
          <a:bodyPr/>
          <a:lstStyle/>
          <a:p>
            <a:pPr marL="0" indent="0">
              <a:buNone/>
            </a:pPr>
            <a:r>
              <a:rPr lang="en-GB" dirty="0" smtClean="0"/>
              <a:t>Why is there an increasing need to trade internationally?</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2708920"/>
            <a:ext cx="6624736" cy="3600400"/>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we need to trade internationally</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There is a need to compete internationally because:</a:t>
            </a:r>
          </a:p>
          <a:p>
            <a:pPr>
              <a:buFont typeface="Wingdings" pitchFamily="2" charset="2"/>
              <a:buChar char="Ø"/>
            </a:pPr>
            <a:r>
              <a:rPr lang="en-GB" dirty="0" smtClean="0"/>
              <a:t>It is a more open world, trade barrier removal</a:t>
            </a:r>
          </a:p>
          <a:p>
            <a:pPr>
              <a:buFont typeface="Wingdings" pitchFamily="2" charset="2"/>
              <a:buChar char="Ø"/>
            </a:pPr>
            <a:r>
              <a:rPr lang="en-GB" dirty="0" smtClean="0"/>
              <a:t>Globalisation of consumer tastes</a:t>
            </a:r>
          </a:p>
          <a:p>
            <a:pPr>
              <a:buFont typeface="Wingdings" pitchFamily="2" charset="2"/>
              <a:buChar char="Ø"/>
            </a:pPr>
            <a:r>
              <a:rPr lang="en-GB" dirty="0" smtClean="0"/>
              <a:t>Construction of global communications</a:t>
            </a:r>
          </a:p>
          <a:p>
            <a:pPr>
              <a:buFont typeface="Wingdings" pitchFamily="2" charset="2"/>
              <a:buChar char="Ø"/>
            </a:pPr>
            <a:r>
              <a:rPr lang="en-GB" dirty="0" smtClean="0"/>
              <a:t>Inter-connection of nation economies</a:t>
            </a:r>
          </a:p>
          <a:p>
            <a:pPr>
              <a:buFont typeface="Wingdings" pitchFamily="2" charset="2"/>
              <a:buChar char="Ø"/>
            </a:pPr>
            <a:r>
              <a:rPr lang="en-GB" dirty="0" smtClean="0"/>
              <a:t>6 billion people worldwide around $2 trillion</a:t>
            </a:r>
          </a:p>
          <a:p>
            <a:pPr>
              <a:buFont typeface="Wingdings" pitchFamily="2" charset="2"/>
              <a:buChar char="Ø"/>
            </a:pPr>
            <a:r>
              <a:rPr lang="en-GB" dirty="0" smtClean="0"/>
              <a:t>Growth of global wealth and personal affluence</a:t>
            </a:r>
          </a:p>
          <a:p>
            <a:pPr>
              <a:buFont typeface="Wingdings" pitchFamily="2" charset="2"/>
              <a:buChar char="Ø"/>
            </a:pPr>
            <a:r>
              <a:rPr lang="en-GB" dirty="0" smtClean="0"/>
              <a:t>Acceptance of international products &amp; services</a:t>
            </a:r>
          </a:p>
          <a:p>
            <a:pPr>
              <a:buFont typeface="Wingdings" panose="05000000000000000000" pitchFamily="2" charset="2"/>
              <a:buChar char="v"/>
            </a:pPr>
            <a:r>
              <a:rPr lang="en-GB" dirty="0" smtClean="0">
                <a:hlinkClick r:id="rId2"/>
              </a:rPr>
              <a:t>http://www.guruonline.tv/business-link/getting-started-international-trade</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GB" dirty="0" smtClean="0"/>
              <a:t>What did we learn from the </a:t>
            </a:r>
            <a:br>
              <a:rPr lang="en-GB" dirty="0" smtClean="0"/>
            </a:br>
            <a:r>
              <a:rPr lang="en-GB" u="sng" dirty="0" smtClean="0"/>
              <a:t>LAST SESSION</a:t>
            </a:r>
          </a:p>
        </p:txBody>
      </p:sp>
      <p:sp>
        <p:nvSpPr>
          <p:cNvPr id="11267" name="Rectangle 3"/>
          <p:cNvSpPr>
            <a:spLocks noGrp="1" noChangeArrowheads="1"/>
          </p:cNvSpPr>
          <p:nvPr>
            <p:ph type="body" idx="1"/>
          </p:nvPr>
        </p:nvSpPr>
        <p:spPr>
          <a:xfrm>
            <a:off x="685800" y="1981200"/>
            <a:ext cx="7772400" cy="4256112"/>
          </a:xfrm>
        </p:spPr>
        <p:txBody>
          <a:bodyPr>
            <a:normAutofit fontScale="85000" lnSpcReduction="10000"/>
          </a:bodyPr>
          <a:lstStyle/>
          <a:p>
            <a:pPr marL="514350" indent="-514350">
              <a:buFont typeface="Times New Roman" pitchFamily="18" charset="0"/>
              <a:buAutoNum type="arabicPeriod"/>
            </a:pPr>
            <a:r>
              <a:rPr lang="en-GB" dirty="0" smtClean="0"/>
              <a:t>What is marketing?</a:t>
            </a:r>
          </a:p>
          <a:p>
            <a:pPr marL="514350" indent="-514350">
              <a:buFont typeface="Times New Roman" pitchFamily="18" charset="0"/>
              <a:buAutoNum type="arabicPeriod"/>
            </a:pPr>
            <a:r>
              <a:rPr lang="en-GB" dirty="0" smtClean="0"/>
              <a:t>Is globalisation truly a new phenomenon?</a:t>
            </a:r>
          </a:p>
          <a:p>
            <a:pPr marL="514350" indent="-514350">
              <a:buFont typeface="Times New Roman" pitchFamily="18" charset="0"/>
              <a:buAutoNum type="arabicPeriod"/>
            </a:pPr>
            <a:r>
              <a:rPr lang="en-GB" dirty="0" smtClean="0"/>
              <a:t>Should politicians follow a mandate that looks to protect the industries within its economies?</a:t>
            </a:r>
          </a:p>
          <a:p>
            <a:pPr marL="514350" indent="-514350">
              <a:buFont typeface="Times New Roman" pitchFamily="18" charset="0"/>
              <a:buAutoNum type="arabicPeriod"/>
            </a:pPr>
            <a:r>
              <a:rPr lang="en-GB" dirty="0" smtClean="0"/>
              <a:t>Provide evidence to support the contention that global trade is something that most want?</a:t>
            </a:r>
          </a:p>
          <a:p>
            <a:pPr marL="514350" indent="-514350">
              <a:buFont typeface="Times New Roman" pitchFamily="18" charset="0"/>
              <a:buAutoNum type="arabicPeriod"/>
            </a:pPr>
            <a:r>
              <a:rPr lang="en-GB" dirty="0" smtClean="0"/>
              <a:t>Name a recognised trading area for a number of countries.  </a:t>
            </a:r>
          </a:p>
          <a:p>
            <a:pPr marL="514350" indent="-514350">
              <a:buFont typeface="Times New Roman" pitchFamily="18" charset="0"/>
              <a:buAutoNum type="arabicPeriod"/>
            </a:pPr>
            <a:r>
              <a:rPr lang="en-GB" dirty="0" smtClean="0"/>
              <a:t>Why is researching countries important? </a:t>
            </a:r>
          </a:p>
        </p:txBody>
      </p:sp>
    </p:spTree>
    <p:extLst>
      <p:ext uri="{BB962C8B-B14F-4D97-AF65-F5344CB8AC3E}">
        <p14:creationId xmlns:p14="http://schemas.microsoft.com/office/powerpoint/2010/main" val="37772396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 to global marketing</a:t>
            </a:r>
            <a:br>
              <a:rPr lang="en-GB" dirty="0" smtClean="0"/>
            </a:br>
            <a:r>
              <a:rPr lang="en-GB" dirty="0" smtClean="0"/>
              <a:t>-  organisation options available</a:t>
            </a:r>
            <a:endParaRPr lang="en-GB" dirty="0"/>
          </a:p>
        </p:txBody>
      </p:sp>
      <p:sp>
        <p:nvSpPr>
          <p:cNvPr id="3" name="Content Placeholder 2"/>
          <p:cNvSpPr>
            <a:spLocks noGrp="1"/>
          </p:cNvSpPr>
          <p:nvPr>
            <p:ph idx="1"/>
          </p:nvPr>
        </p:nvSpPr>
        <p:spPr/>
        <p:txBody>
          <a:bodyPr>
            <a:normAutofit/>
          </a:bodyPr>
          <a:lstStyle/>
          <a:p>
            <a:r>
              <a:rPr lang="en-GB" dirty="0" smtClean="0"/>
              <a:t>Domestic Marketing: marketing activities undertaken within the home country</a:t>
            </a:r>
          </a:p>
          <a:p>
            <a:r>
              <a:rPr lang="en-GB" dirty="0" smtClean="0"/>
              <a:t>International Marketing: operating across a number of foreign country markets often from the home country</a:t>
            </a:r>
          </a:p>
          <a:p>
            <a:r>
              <a:rPr lang="en-GB" dirty="0" smtClean="0"/>
              <a:t>Global Marketing: where the organisation undertakes marketing as a global effort and by its nature it is a larger and more complex task </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 to global marketing</a:t>
            </a:r>
            <a:br>
              <a:rPr lang="en-GB" dirty="0" smtClean="0"/>
            </a:br>
            <a:r>
              <a:rPr lang="en-GB" dirty="0" smtClean="0"/>
              <a:t>- the levels of involvement</a:t>
            </a:r>
            <a:endParaRPr lang="en-GB" dirty="0"/>
          </a:p>
        </p:txBody>
      </p:sp>
      <p:sp>
        <p:nvSpPr>
          <p:cNvPr id="3" name="Content Placeholder 2"/>
          <p:cNvSpPr>
            <a:spLocks noGrp="1"/>
          </p:cNvSpPr>
          <p:nvPr>
            <p:ph idx="1"/>
          </p:nvPr>
        </p:nvSpPr>
        <p:spPr/>
        <p:txBody>
          <a:bodyPr>
            <a:normAutofit fontScale="92500"/>
          </a:bodyPr>
          <a:lstStyle/>
          <a:p>
            <a:r>
              <a:rPr lang="en-GB" dirty="0" smtClean="0"/>
              <a:t>Domestic Marketing: trading across borders mainly via exporting</a:t>
            </a:r>
          </a:p>
          <a:p>
            <a:r>
              <a:rPr lang="en-GB" dirty="0" smtClean="0"/>
              <a:t>International Marketing: where there is some kind of influence or control of marketing activities from outside the country where they will be sold and the market is viewed as an independent unit</a:t>
            </a:r>
          </a:p>
          <a:p>
            <a:r>
              <a:rPr lang="en-GB" dirty="0" smtClean="0"/>
              <a:t>Global Marketing: focus is on exploiting global marketing opportunities and achieving global competitive advantage</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 to global marketing</a:t>
            </a:r>
            <a:br>
              <a:rPr lang="en-GB" dirty="0" smtClean="0"/>
            </a:br>
            <a:r>
              <a:rPr lang="en-GB" dirty="0" smtClean="0"/>
              <a:t>- impact on competitive position</a:t>
            </a:r>
            <a:endParaRPr lang="en-GB" dirty="0"/>
          </a:p>
        </p:txBody>
      </p:sp>
      <p:sp>
        <p:nvSpPr>
          <p:cNvPr id="3" name="Content Placeholder 2"/>
          <p:cNvSpPr>
            <a:spLocks noGrp="1"/>
          </p:cNvSpPr>
          <p:nvPr>
            <p:ph idx="1"/>
          </p:nvPr>
        </p:nvSpPr>
        <p:spPr>
          <a:xfrm>
            <a:off x="457200" y="1700809"/>
            <a:ext cx="8229600" cy="4248472"/>
          </a:xfrm>
        </p:spPr>
        <p:txBody>
          <a:bodyPr>
            <a:normAutofit fontScale="92500" lnSpcReduction="10000"/>
          </a:bodyPr>
          <a:lstStyle/>
          <a:p>
            <a:pPr>
              <a:buNone/>
            </a:pPr>
            <a:r>
              <a:rPr lang="en-GB" dirty="0" smtClean="0"/>
              <a:t>Regional and global competition is always difficult as:</a:t>
            </a:r>
          </a:p>
          <a:p>
            <a:r>
              <a:rPr lang="en-GB" dirty="0" smtClean="0"/>
              <a:t>Organisations exploit emerging markets and less developed markets</a:t>
            </a:r>
          </a:p>
          <a:p>
            <a:r>
              <a:rPr lang="en-GB" dirty="0" smtClean="0"/>
              <a:t>Domestic organisations are often protected by home governments</a:t>
            </a:r>
          </a:p>
          <a:p>
            <a:r>
              <a:rPr lang="en-GB" dirty="0" smtClean="0"/>
              <a:t>Large organisations exploit sourcing advantages</a:t>
            </a:r>
          </a:p>
          <a:p>
            <a:r>
              <a:rPr lang="en-GB" dirty="0" smtClean="0">
                <a:hlinkClick r:id="rId2"/>
              </a:rPr>
              <a:t>http://www.imf.org/external/pubs/ft/fandd/basics/trade.htm</a:t>
            </a:r>
            <a:endParaRPr lang="en-GB" dirty="0" smtClean="0"/>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 to global marketing</a:t>
            </a:r>
            <a:br>
              <a:rPr lang="en-GB" dirty="0" smtClean="0"/>
            </a:br>
            <a:r>
              <a:rPr lang="en-GB" dirty="0" smtClean="0"/>
              <a:t>- reasons for success</a:t>
            </a:r>
            <a:endParaRPr lang="en-GB" dirty="0"/>
          </a:p>
        </p:txBody>
      </p:sp>
      <p:sp>
        <p:nvSpPr>
          <p:cNvPr id="3" name="Content Placeholder 2"/>
          <p:cNvSpPr>
            <a:spLocks noGrp="1"/>
          </p:cNvSpPr>
          <p:nvPr>
            <p:ph idx="1"/>
          </p:nvPr>
        </p:nvSpPr>
        <p:spPr/>
        <p:txBody>
          <a:bodyPr>
            <a:normAutofit/>
          </a:bodyPr>
          <a:lstStyle/>
          <a:p>
            <a:pPr marL="514350" indent="-514350">
              <a:buNone/>
            </a:pPr>
            <a:r>
              <a:rPr lang="en-GB" dirty="0" smtClean="0"/>
              <a:t>Organisations who can perceive international changes and respond accordingly by thinking, analysing and creating plans internationally </a:t>
            </a:r>
          </a:p>
          <a:p>
            <a:pPr marL="514350" indent="-514350">
              <a:buFont typeface="+mj-lt"/>
              <a:buAutoNum type="arabicPeriod"/>
            </a:pPr>
            <a:r>
              <a:rPr lang="en-GB" dirty="0" smtClean="0"/>
              <a:t>A clear international competitive focus</a:t>
            </a:r>
          </a:p>
          <a:p>
            <a:pPr marL="514350" indent="-514350">
              <a:buFont typeface="+mj-lt"/>
              <a:buAutoNum type="arabicPeriod"/>
            </a:pPr>
            <a:r>
              <a:rPr lang="en-GB" dirty="0" smtClean="0"/>
              <a:t>An effective relationship strategy</a:t>
            </a:r>
          </a:p>
          <a:p>
            <a:pPr marL="514350" indent="-514350">
              <a:buFont typeface="+mj-lt"/>
              <a:buAutoNum type="arabicPeriod"/>
            </a:pPr>
            <a:r>
              <a:rPr lang="en-GB" dirty="0" smtClean="0"/>
              <a:t>Well managed organisations with a culture of learning                                         (</a:t>
            </a:r>
            <a:r>
              <a:rPr lang="en-GB" dirty="0" err="1" smtClean="0"/>
              <a:t>Doole</a:t>
            </a:r>
            <a:r>
              <a:rPr lang="en-GB" dirty="0" smtClean="0"/>
              <a:t> 2000)</a:t>
            </a:r>
          </a:p>
          <a:p>
            <a:pPr marL="514350" indent="-514350">
              <a:buNone/>
            </a:pPr>
            <a:endParaRPr lang="en-GB" dirty="0" smtClean="0"/>
          </a:p>
          <a:p>
            <a:pPr marL="514350" indent="-514350">
              <a:buFont typeface="+mj-lt"/>
              <a:buAutoNum type="arabicPeriod"/>
            </a:pP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Reasons for strategic failure</a:t>
            </a:r>
            <a:br>
              <a:rPr lang="en-GB" dirty="0" smtClean="0"/>
            </a:br>
            <a:r>
              <a:rPr lang="en-GB" dirty="0" smtClean="0"/>
              <a:t>ignoring </a:t>
            </a:r>
            <a:r>
              <a:rPr lang="en-GB" smtClean="0"/>
              <a:t>the differences…  </a:t>
            </a:r>
            <a:endParaRPr lang="en-GB" dirty="0"/>
          </a:p>
        </p:txBody>
      </p:sp>
      <p:sp>
        <p:nvSpPr>
          <p:cNvPr id="3" name="Content Placeholder 2"/>
          <p:cNvSpPr>
            <a:spLocks noGrp="1"/>
          </p:cNvSpPr>
          <p:nvPr>
            <p:ph idx="1"/>
          </p:nvPr>
        </p:nvSpPr>
        <p:spPr>
          <a:xfrm>
            <a:off x="457200" y="1600200"/>
            <a:ext cx="8229600" cy="4709120"/>
          </a:xfrm>
        </p:spPr>
        <p:txBody>
          <a:bodyPr>
            <a:normAutofit/>
          </a:bodyPr>
          <a:lstStyle/>
          <a:p>
            <a:pPr marL="514350" indent="-514350">
              <a:buFont typeface="+mj-lt"/>
              <a:buAutoNum type="arabicPeriod"/>
            </a:pPr>
            <a:r>
              <a:rPr lang="en-GB" dirty="0" smtClean="0"/>
              <a:t>Cannot find right market, do not adapt products, do not provide better value </a:t>
            </a:r>
          </a:p>
          <a:p>
            <a:pPr marL="514350" indent="-514350">
              <a:buFont typeface="+mj-lt"/>
              <a:buAutoNum type="arabicPeriod"/>
            </a:pPr>
            <a:r>
              <a:rPr lang="en-GB" dirty="0" smtClean="0"/>
              <a:t>Weak commitment</a:t>
            </a:r>
          </a:p>
          <a:p>
            <a:pPr marL="514350" indent="-514350">
              <a:buFont typeface="+mj-lt"/>
              <a:buAutoNum type="arabicPeriod"/>
            </a:pPr>
            <a:r>
              <a:rPr lang="en-GB" dirty="0" smtClean="0"/>
              <a:t>Poor personnel selection</a:t>
            </a:r>
          </a:p>
          <a:p>
            <a:pPr marL="514350" indent="-514350">
              <a:buFont typeface="+mj-lt"/>
              <a:buAutoNum type="arabicPeriod"/>
            </a:pPr>
            <a:r>
              <a:rPr lang="en-GB" dirty="0" smtClean="0"/>
              <a:t>Picking wrong partners</a:t>
            </a:r>
          </a:p>
          <a:p>
            <a:pPr marL="514350" indent="-514350">
              <a:buFont typeface="+mj-lt"/>
              <a:buAutoNum type="arabicPeriod"/>
            </a:pPr>
            <a:r>
              <a:rPr lang="en-GB" dirty="0" smtClean="0"/>
              <a:t>Inability to manage local stakeholders</a:t>
            </a:r>
          </a:p>
          <a:p>
            <a:pPr marL="514350" indent="-514350">
              <a:buFont typeface="+mj-lt"/>
              <a:buAutoNum type="arabicPeriod"/>
            </a:pPr>
            <a:r>
              <a:rPr lang="en-GB" dirty="0" smtClean="0"/>
              <a:t>Distrust and lack of respect of HQ</a:t>
            </a:r>
          </a:p>
          <a:p>
            <a:pPr marL="514350" indent="-514350">
              <a:buFont typeface="+mj-lt"/>
              <a:buAutoNum type="arabicPeriod"/>
            </a:pPr>
            <a:r>
              <a:rPr lang="en-GB" dirty="0" smtClean="0"/>
              <a:t>Inability to convince affiliates </a:t>
            </a:r>
            <a:r>
              <a:rPr lang="en-GB" sz="2800" dirty="0" smtClean="0"/>
              <a:t>(</a:t>
            </a:r>
            <a:r>
              <a:rPr lang="en-GB" sz="2800" dirty="0" err="1" smtClean="0"/>
              <a:t>Perlmutter</a:t>
            </a:r>
            <a:r>
              <a:rPr lang="en-GB" sz="2800" dirty="0" smtClean="0"/>
              <a:t> 1995)</a:t>
            </a:r>
            <a:endParaRPr lang="en-GB" sz="28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task 1</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List some of the differences there are between countries?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9712" y="2852936"/>
            <a:ext cx="4896544" cy="2664296"/>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 to global marketing </a:t>
            </a:r>
            <a:br>
              <a:rPr lang="en-GB" dirty="0" smtClean="0"/>
            </a:br>
            <a:r>
              <a:rPr lang="en-GB" dirty="0" smtClean="0"/>
              <a:t>- differences between countries</a:t>
            </a:r>
            <a:endParaRPr lang="en-GB" dirty="0"/>
          </a:p>
        </p:txBody>
      </p:sp>
      <p:sp>
        <p:nvSpPr>
          <p:cNvPr id="3" name="Content Placeholder 2"/>
          <p:cNvSpPr>
            <a:spLocks noGrp="1"/>
          </p:cNvSpPr>
          <p:nvPr>
            <p:ph idx="1"/>
          </p:nvPr>
        </p:nvSpPr>
        <p:spPr>
          <a:xfrm>
            <a:off x="457200" y="1484784"/>
            <a:ext cx="8229600" cy="4824536"/>
          </a:xfrm>
        </p:spPr>
        <p:txBody>
          <a:bodyPr>
            <a:normAutofit fontScale="85000" lnSpcReduction="20000"/>
          </a:bodyPr>
          <a:lstStyle/>
          <a:p>
            <a:pPr>
              <a:buNone/>
            </a:pPr>
            <a:r>
              <a:rPr lang="en-GB" dirty="0" smtClean="0"/>
              <a:t>Some issues have been identified as.....</a:t>
            </a:r>
          </a:p>
          <a:p>
            <a:r>
              <a:rPr lang="en-GB" dirty="0" smtClean="0"/>
              <a:t>Culture</a:t>
            </a:r>
          </a:p>
          <a:p>
            <a:r>
              <a:rPr lang="en-GB" dirty="0" smtClean="0"/>
              <a:t>Markets</a:t>
            </a:r>
          </a:p>
          <a:p>
            <a:r>
              <a:rPr lang="en-GB" dirty="0" smtClean="0"/>
              <a:t>Data</a:t>
            </a:r>
          </a:p>
          <a:p>
            <a:r>
              <a:rPr lang="en-GB" dirty="0" smtClean="0"/>
              <a:t>Politics</a:t>
            </a:r>
          </a:p>
          <a:p>
            <a:r>
              <a:rPr lang="en-GB" dirty="0" smtClean="0"/>
              <a:t>Governments</a:t>
            </a:r>
          </a:p>
          <a:p>
            <a:r>
              <a:rPr lang="en-GB" dirty="0" smtClean="0"/>
              <a:t>Economies</a:t>
            </a:r>
          </a:p>
          <a:p>
            <a:r>
              <a:rPr lang="en-GB" dirty="0" smtClean="0"/>
              <a:t>Finance</a:t>
            </a:r>
          </a:p>
          <a:p>
            <a:r>
              <a:rPr lang="en-GB" dirty="0" smtClean="0"/>
              <a:t>Currency </a:t>
            </a:r>
          </a:p>
          <a:p>
            <a:r>
              <a:rPr lang="en-GB" dirty="0" smtClean="0"/>
              <a:t>How we do business </a:t>
            </a:r>
          </a:p>
          <a:p>
            <a:r>
              <a:rPr lang="en-GB" dirty="0" smtClean="0"/>
              <a:t>Control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88078" y="2060848"/>
            <a:ext cx="3764242" cy="3960440"/>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Influencing Characteristics</a:t>
            </a:r>
            <a:br>
              <a:rPr lang="en-GB" dirty="0" smtClean="0"/>
            </a:br>
            <a:r>
              <a:rPr lang="en-GB" dirty="0" smtClean="0"/>
              <a:t>of foreign markets</a:t>
            </a:r>
            <a:endParaRPr lang="en-GB" dirty="0"/>
          </a:p>
        </p:txBody>
      </p:sp>
      <p:sp>
        <p:nvSpPr>
          <p:cNvPr id="3" name="Content Placeholder 2"/>
          <p:cNvSpPr>
            <a:spLocks noGrp="1"/>
          </p:cNvSpPr>
          <p:nvPr>
            <p:ph idx="1"/>
          </p:nvPr>
        </p:nvSpPr>
        <p:spPr>
          <a:xfrm>
            <a:off x="457200" y="1600200"/>
            <a:ext cx="8229600" cy="5141168"/>
          </a:xfrm>
        </p:spPr>
        <p:txBody>
          <a:bodyPr>
            <a:normAutofit fontScale="92500" lnSpcReduction="10000"/>
          </a:bodyPr>
          <a:lstStyle/>
          <a:p>
            <a:pPr>
              <a:buFont typeface="Wingdings" panose="05000000000000000000" pitchFamily="2" charset="2"/>
              <a:buChar char="Ø"/>
            </a:pPr>
            <a:r>
              <a:rPr lang="en-GB" dirty="0" smtClean="0"/>
              <a:t>MACRO FACTORS</a:t>
            </a:r>
          </a:p>
          <a:p>
            <a:r>
              <a:rPr lang="en-GB" dirty="0" smtClean="0"/>
              <a:t>Level of Political risk</a:t>
            </a:r>
          </a:p>
          <a:p>
            <a:r>
              <a:rPr lang="en-GB" dirty="0"/>
              <a:t>Level of </a:t>
            </a:r>
            <a:r>
              <a:rPr lang="en-GB" dirty="0" smtClean="0"/>
              <a:t>Economic risk</a:t>
            </a:r>
          </a:p>
          <a:p>
            <a:pPr>
              <a:buFont typeface="Wingdings" panose="05000000000000000000" pitchFamily="2" charset="2"/>
              <a:buChar char="Ø"/>
            </a:pPr>
            <a:r>
              <a:rPr lang="en-GB" dirty="0" smtClean="0"/>
              <a:t>MICRO FACTORS</a:t>
            </a:r>
            <a:endParaRPr lang="en-GB" dirty="0"/>
          </a:p>
          <a:p>
            <a:r>
              <a:rPr lang="en-GB" dirty="0"/>
              <a:t>Level of </a:t>
            </a:r>
            <a:r>
              <a:rPr lang="en-GB" dirty="0" smtClean="0"/>
              <a:t>Operational </a:t>
            </a:r>
            <a:r>
              <a:rPr lang="en-GB" dirty="0"/>
              <a:t>risk</a:t>
            </a:r>
          </a:p>
          <a:p>
            <a:pPr>
              <a:buFont typeface="Wingdings" panose="05000000000000000000" pitchFamily="2" charset="2"/>
              <a:buChar char="ü"/>
            </a:pPr>
            <a:r>
              <a:rPr lang="en-GB" dirty="0" smtClean="0"/>
              <a:t>Product characteristics</a:t>
            </a:r>
          </a:p>
          <a:p>
            <a:pPr>
              <a:buFont typeface="Wingdings" panose="05000000000000000000" pitchFamily="2" charset="2"/>
              <a:buChar char="ü"/>
            </a:pPr>
            <a:r>
              <a:rPr lang="en-GB" dirty="0" smtClean="0"/>
              <a:t>Market characteristics</a:t>
            </a:r>
          </a:p>
          <a:p>
            <a:pPr>
              <a:buFont typeface="Wingdings" panose="05000000000000000000" pitchFamily="2" charset="2"/>
              <a:buChar char="ü"/>
            </a:pPr>
            <a:r>
              <a:rPr lang="en-GB" dirty="0"/>
              <a:t>Middlemen </a:t>
            </a:r>
            <a:r>
              <a:rPr lang="en-GB" dirty="0" smtClean="0"/>
              <a:t>characteristics</a:t>
            </a:r>
          </a:p>
          <a:p>
            <a:pPr>
              <a:buFont typeface="Wingdings" panose="05000000000000000000" pitchFamily="2" charset="2"/>
              <a:buChar char="ü"/>
            </a:pPr>
            <a:r>
              <a:rPr lang="en-GB" dirty="0" smtClean="0"/>
              <a:t>Consumer </a:t>
            </a:r>
            <a:r>
              <a:rPr lang="en-GB" dirty="0"/>
              <a:t>characteristics</a:t>
            </a:r>
          </a:p>
          <a:p>
            <a:pPr>
              <a:buFont typeface="Wingdings" panose="05000000000000000000" pitchFamily="2" charset="2"/>
              <a:buChar char="ü"/>
            </a:pPr>
            <a:r>
              <a:rPr lang="en-GB" dirty="0" smtClean="0"/>
              <a:t>Company/ Internal characteristics</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20072" y="1916832"/>
            <a:ext cx="3312368" cy="3960440"/>
          </a:xfrm>
          <a:prstGeom prst="rect">
            <a:avLst/>
          </a:prstGeom>
        </p:spPr>
      </p:pic>
    </p:spTree>
    <p:extLst>
      <p:ext uri="{BB962C8B-B14F-4D97-AF65-F5344CB8AC3E}">
        <p14:creationId xmlns:p14="http://schemas.microsoft.com/office/powerpoint/2010/main" val="18542529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to global marketing</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The key problem faced by marketing Managers in International markets is the complexity of the Macro environment of countries that are unfamiliar to them:</a:t>
            </a:r>
          </a:p>
          <a:p>
            <a:pPr>
              <a:buFont typeface="Wingdings" pitchFamily="2" charset="2"/>
              <a:buChar char="ü"/>
            </a:pPr>
            <a:r>
              <a:rPr lang="en-GB" dirty="0"/>
              <a:t>P - Political </a:t>
            </a:r>
          </a:p>
          <a:p>
            <a:pPr>
              <a:buFont typeface="Wingdings" pitchFamily="2" charset="2"/>
              <a:buChar char="ü"/>
            </a:pPr>
            <a:r>
              <a:rPr lang="en-GB" dirty="0"/>
              <a:t>E - Economic </a:t>
            </a:r>
          </a:p>
          <a:p>
            <a:pPr>
              <a:buFont typeface="Wingdings" pitchFamily="2" charset="2"/>
              <a:buChar char="ü"/>
            </a:pPr>
            <a:r>
              <a:rPr lang="en-GB" dirty="0" smtClean="0"/>
              <a:t>S - Social</a:t>
            </a:r>
          </a:p>
          <a:p>
            <a:pPr>
              <a:buFont typeface="Wingdings" pitchFamily="2" charset="2"/>
              <a:buChar char="ü"/>
            </a:pPr>
            <a:r>
              <a:rPr lang="en-GB" dirty="0"/>
              <a:t>T - Technological</a:t>
            </a:r>
          </a:p>
          <a:p>
            <a:pPr>
              <a:buFont typeface="Wingdings" pitchFamily="2" charset="2"/>
              <a:buChar char="ü"/>
            </a:pPr>
            <a:r>
              <a:rPr lang="en-GB" dirty="0" smtClean="0"/>
              <a:t>L – Legal</a:t>
            </a:r>
          </a:p>
          <a:p>
            <a:pPr>
              <a:buFont typeface="Wingdings" pitchFamily="2" charset="2"/>
              <a:buChar char="ü"/>
            </a:pPr>
            <a:r>
              <a:rPr lang="en-GB" dirty="0" smtClean="0"/>
              <a:t>E – Ecological</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1960" y="2708920"/>
            <a:ext cx="3888432" cy="3096344"/>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a:t>
            </a:r>
            <a:r>
              <a:rPr lang="en-GB" smtClean="0"/>
              <a:t>task 3</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The key problem faced by marketing Managers in International markets is the complexity of the Macro environment of countries that are unfamiliar to them, identify some issues that we could consider to fit this category.</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to global marketing</a:t>
            </a:r>
            <a:endParaRPr lang="en-GB" dirty="0"/>
          </a:p>
        </p:txBody>
      </p:sp>
      <p:sp>
        <p:nvSpPr>
          <p:cNvPr id="3" name="Content Placeholder 2"/>
          <p:cNvSpPr>
            <a:spLocks noGrp="1"/>
          </p:cNvSpPr>
          <p:nvPr>
            <p:ph idx="1"/>
          </p:nvPr>
        </p:nvSpPr>
        <p:spPr>
          <a:xfrm>
            <a:off x="457200" y="1600200"/>
            <a:ext cx="8229600" cy="4781128"/>
          </a:xfrm>
        </p:spPr>
        <p:txBody>
          <a:bodyPr>
            <a:normAutofit fontScale="92500" lnSpcReduction="10000"/>
          </a:bodyPr>
          <a:lstStyle/>
          <a:p>
            <a:pPr>
              <a:buNone/>
            </a:pPr>
            <a:r>
              <a:rPr lang="en-GB" dirty="0" smtClean="0"/>
              <a:t>Specific areas of the macro - environment:</a:t>
            </a:r>
          </a:p>
          <a:p>
            <a:pPr>
              <a:buFont typeface="Wingdings" pitchFamily="2" charset="2"/>
              <a:buChar char="ü"/>
            </a:pPr>
            <a:r>
              <a:rPr lang="en-GB" dirty="0"/>
              <a:t>P – Political: party politics, attitude to </a:t>
            </a:r>
            <a:r>
              <a:rPr lang="en-GB" dirty="0" smtClean="0"/>
              <a:t>capital ownership and doing </a:t>
            </a:r>
            <a:r>
              <a:rPr lang="en-GB" dirty="0" smtClean="0"/>
              <a:t>business, legal strength</a:t>
            </a:r>
            <a:endParaRPr lang="en-GB" dirty="0"/>
          </a:p>
          <a:p>
            <a:pPr>
              <a:buFont typeface="Wingdings" pitchFamily="2" charset="2"/>
              <a:buChar char="ü"/>
            </a:pPr>
            <a:r>
              <a:rPr lang="en-GB" dirty="0"/>
              <a:t>E – Economic: level, </a:t>
            </a:r>
            <a:r>
              <a:rPr lang="en-GB" dirty="0" smtClean="0"/>
              <a:t>employment</a:t>
            </a:r>
            <a:r>
              <a:rPr lang="en-GB" dirty="0"/>
              <a:t>, inflation, </a:t>
            </a:r>
            <a:r>
              <a:rPr lang="en-GB" dirty="0" smtClean="0"/>
              <a:t>GDP, currency strength, interest rates</a:t>
            </a:r>
            <a:endParaRPr lang="en-GB" dirty="0"/>
          </a:p>
          <a:p>
            <a:pPr>
              <a:buFont typeface="Wingdings" pitchFamily="2" charset="2"/>
              <a:buChar char="ü"/>
            </a:pPr>
            <a:r>
              <a:rPr lang="en-GB" dirty="0" smtClean="0"/>
              <a:t>S – Social: </a:t>
            </a:r>
            <a:r>
              <a:rPr lang="en-GB" dirty="0" smtClean="0"/>
              <a:t>demographics, cultural</a:t>
            </a:r>
            <a:r>
              <a:rPr lang="en-GB" dirty="0" smtClean="0"/>
              <a:t>, religious, value systems</a:t>
            </a:r>
          </a:p>
          <a:p>
            <a:pPr>
              <a:buFont typeface="Wingdings" pitchFamily="2" charset="2"/>
              <a:buChar char="ü"/>
            </a:pPr>
            <a:r>
              <a:rPr lang="en-GB" dirty="0"/>
              <a:t>T – Technological: communications, manufacture</a:t>
            </a:r>
          </a:p>
          <a:p>
            <a:pPr>
              <a:buFont typeface="Wingdings" pitchFamily="2" charset="2"/>
              <a:buChar char="ü"/>
            </a:pPr>
            <a:r>
              <a:rPr lang="en-GB" dirty="0" smtClean="0"/>
              <a:t>L – Legal: laws (regional, national, international)</a:t>
            </a:r>
          </a:p>
          <a:p>
            <a:pPr>
              <a:buFont typeface="Wingdings" pitchFamily="2" charset="2"/>
              <a:buChar char="ü"/>
            </a:pPr>
            <a:r>
              <a:rPr lang="en-GB" dirty="0" smtClean="0"/>
              <a:t>E – Ecological: resource sensitive, sustainability</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Specific issues in PESTLE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9632" y="1340768"/>
            <a:ext cx="6624736" cy="5040560"/>
          </a:xfrm>
        </p:spPr>
      </p:pic>
    </p:spTree>
    <p:extLst>
      <p:ext uri="{BB962C8B-B14F-4D97-AF65-F5344CB8AC3E}">
        <p14:creationId xmlns:p14="http://schemas.microsoft.com/office/powerpoint/2010/main" val="109577248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What did we </a:t>
            </a:r>
            <a:r>
              <a:rPr lang="en-GB" smtClean="0"/>
              <a:t>learn this </a:t>
            </a:r>
            <a:r>
              <a:rPr lang="en-GB" dirty="0" smtClean="0"/>
              <a:t>week </a:t>
            </a:r>
            <a:br>
              <a:rPr lang="en-GB" dirty="0" smtClean="0"/>
            </a:br>
            <a:r>
              <a:rPr lang="en-GB" u="sng" dirty="0" smtClean="0"/>
              <a:t>FOR NEXT SESSION</a:t>
            </a:r>
            <a:br>
              <a:rPr lang="en-GB" u="sng" dirty="0" smtClean="0"/>
            </a:br>
            <a:endParaRPr lang="en-GB" dirty="0"/>
          </a:p>
        </p:txBody>
      </p:sp>
      <p:sp>
        <p:nvSpPr>
          <p:cNvPr id="3" name="Content Placeholder 2"/>
          <p:cNvSpPr>
            <a:spLocks noGrp="1"/>
          </p:cNvSpPr>
          <p:nvPr>
            <p:ph idx="1"/>
          </p:nvPr>
        </p:nvSpPr>
        <p:spPr>
          <a:xfrm>
            <a:off x="457200" y="1772816"/>
            <a:ext cx="8229600" cy="4536504"/>
          </a:xfrm>
        </p:spPr>
        <p:txBody>
          <a:bodyPr>
            <a:normAutofit lnSpcReduction="10000"/>
          </a:bodyPr>
          <a:lstStyle/>
          <a:p>
            <a:pPr marL="514350" indent="-514350">
              <a:buFont typeface="+mj-lt"/>
              <a:buAutoNum type="arabicPeriod"/>
            </a:pPr>
            <a:r>
              <a:rPr lang="en-GB" dirty="0"/>
              <a:t>Identify at least 3 key motivators and 3 key impediments to international marketing.</a:t>
            </a:r>
          </a:p>
          <a:p>
            <a:pPr marL="514350" indent="-514350">
              <a:buFont typeface="+mj-lt"/>
              <a:buAutoNum type="arabicPeriod"/>
            </a:pPr>
            <a:r>
              <a:rPr lang="en-GB" dirty="0"/>
              <a:t>Explain what is meant by the S.L.E.P.T. factors and give some examples.</a:t>
            </a:r>
          </a:p>
          <a:p>
            <a:pPr marL="514350" indent="-514350">
              <a:buFont typeface="+mj-lt"/>
              <a:buAutoNum type="arabicPeriod"/>
            </a:pPr>
            <a:r>
              <a:rPr lang="en-GB" dirty="0"/>
              <a:t>Provide some examples of differences between countries; be specific.</a:t>
            </a:r>
          </a:p>
          <a:p>
            <a:pPr marL="514350" indent="-514350">
              <a:buFont typeface="+mj-lt"/>
              <a:buAutoNum type="arabicPeriod"/>
            </a:pPr>
            <a:r>
              <a:rPr lang="en-GB" dirty="0" smtClean="0"/>
              <a:t>What skills would you say a marketing manager needs to have to operate successfully in the international environment</a:t>
            </a: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451</TotalTime>
  <Words>687</Words>
  <Application>Microsoft Office PowerPoint</Application>
  <PresentationFormat>On-screen Show (4:3)</PresentationFormat>
  <Paragraphs>98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Times New Roman</vt:lpstr>
      <vt:lpstr>Wingdings</vt:lpstr>
      <vt:lpstr>Office Theme</vt:lpstr>
      <vt:lpstr>Global Marketing Strategy</vt:lpstr>
      <vt:lpstr>Student task </vt:lpstr>
      <vt:lpstr>Why we need to trade internationally</vt:lpstr>
      <vt:lpstr>What did we learn from the  LAST SESSION</vt:lpstr>
      <vt:lpstr>Introduction to global marketing -  organisation options available</vt:lpstr>
      <vt:lpstr>Introduction to global marketing - the levels of involvement</vt:lpstr>
      <vt:lpstr>Introduction to global marketing - impact on competitive position</vt:lpstr>
      <vt:lpstr>Introduction to global marketing - reasons for success</vt:lpstr>
      <vt:lpstr>Reasons for strategic failure ignoring the differences…  </vt:lpstr>
      <vt:lpstr>Student task 1</vt:lpstr>
      <vt:lpstr>Introduction to global marketing  - differences between countries</vt:lpstr>
      <vt:lpstr>Influencing Characteristics of foreign markets</vt:lpstr>
      <vt:lpstr>Introduction to global marketing</vt:lpstr>
      <vt:lpstr>Student task 3</vt:lpstr>
      <vt:lpstr>Introduction to global marketing</vt:lpstr>
      <vt:lpstr>Specific issues in PESTLE</vt:lpstr>
      <vt:lpstr> What did we learn this week  FOR NEXT SESSION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Marketing Strategy</dc:title>
  <dc:creator>Fleming</dc:creator>
  <cp:lastModifiedBy>Will Fleming</cp:lastModifiedBy>
  <cp:revision>52</cp:revision>
  <cp:lastPrinted>2018-02-05T12:44:29Z</cp:lastPrinted>
  <dcterms:created xsi:type="dcterms:W3CDTF">2012-01-29T13:18:23Z</dcterms:created>
  <dcterms:modified xsi:type="dcterms:W3CDTF">2018-02-05T15:08:03Z</dcterms:modified>
</cp:coreProperties>
</file>