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306" r:id="rId3"/>
    <p:sldId id="315" r:id="rId4"/>
    <p:sldId id="316" r:id="rId5"/>
    <p:sldId id="317" r:id="rId6"/>
    <p:sldId id="313" r:id="rId7"/>
    <p:sldId id="312" r:id="rId8"/>
    <p:sldId id="314" r:id="rId9"/>
    <p:sldId id="322" r:id="rId10"/>
    <p:sldId id="323" r:id="rId11"/>
    <p:sldId id="324" r:id="rId12"/>
    <p:sldId id="325" r:id="rId13"/>
    <p:sldId id="327" r:id="rId14"/>
    <p:sldId id="328" r:id="rId15"/>
    <p:sldId id="331" r:id="rId16"/>
    <p:sldId id="329" r:id="rId17"/>
    <p:sldId id="330" r:id="rId18"/>
    <p:sldId id="326" r:id="rId19"/>
    <p:sldId id="303" r:id="rId20"/>
    <p:sldId id="304" r:id="rId21"/>
    <p:sldId id="282" r:id="rId22"/>
    <p:sldId id="280" r:id="rId23"/>
    <p:sldId id="283" r:id="rId24"/>
    <p:sldId id="292" r:id="rId25"/>
    <p:sldId id="30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5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64"/>
    <p:restoredTop sz="94161"/>
  </p:normalViewPr>
  <p:slideViewPr>
    <p:cSldViewPr snapToGrid="0">
      <p:cViewPr varScale="1">
        <p:scale>
          <a:sx n="132" d="100"/>
          <a:sy n="132" d="100"/>
        </p:scale>
        <p:origin x="1680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97" d="100"/>
          <a:sy n="97" d="100"/>
        </p:scale>
        <p:origin x="43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/>
      <dgm:spPr/>
      <dgm:t>
        <a:bodyPr/>
        <a:lstStyle/>
        <a:p>
          <a:r>
            <a:rPr lang="en-US" dirty="0"/>
            <a:t>Two types of sevenths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09EB19B7-3C3E-494F-8EC7-147D6D481A2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 Major seventh</a:t>
          </a:r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F409151E-47B1-DD43-A0A1-D21A41762BF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 Minor seventh</a:t>
          </a:r>
        </a:p>
      </dgm:t>
    </dgm:pt>
    <dgm:pt modelId="{0C174804-962C-1142-B35D-647ED66FDB16}" type="parTrans" cxnId="{A656EC46-65B1-1B42-AA62-615453893C0D}">
      <dgm:prSet/>
      <dgm:spPr/>
      <dgm:t>
        <a:bodyPr/>
        <a:lstStyle/>
        <a:p>
          <a:endParaRPr lang="en-GB"/>
        </a:p>
      </dgm:t>
    </dgm:pt>
    <dgm:pt modelId="{976B7E56-CBBD-7445-86A9-8276D75CCCFF}" type="sibTrans" cxnId="{A656EC46-65B1-1B42-AA62-615453893C0D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1"/>
      <dgm:spPr/>
    </dgm:pt>
    <dgm:pt modelId="{F4C1E0F1-C0AE-614F-88B1-B91ED22E7373}" type="pres">
      <dgm:prSet presAssocID="{1D43F864-52F3-40AD-8D11-D666F2EBB208}" presName="parentText" presStyleLbl="node1" presStyleIdx="0" presStyleCnt="1" custScaleX="108258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C17ECB00-B1BB-C941-A6C6-2052B8CB624B}" type="presOf" srcId="{F409151E-47B1-DD43-A0A1-D21A41762BF9}" destId="{0F936A7F-AFA7-984D-90F1-9367766CB8CE}" srcOrd="0" destOrd="1" presId="urn:microsoft.com/office/officeart/2005/8/layout/list1"/>
    <dgm:cxn modelId="{6573EF2B-2E7F-AA4E-A172-C14A18775014}" type="presOf" srcId="{09EB19B7-3C3E-494F-8EC7-147D6D481A2C}" destId="{0F936A7F-AFA7-984D-90F1-9367766CB8CE}" srcOrd="0" destOrd="0" presId="urn:microsoft.com/office/officeart/2005/8/layout/list1"/>
    <dgm:cxn modelId="{A656EC46-65B1-1B42-AA62-615453893C0D}" srcId="{1D43F864-52F3-40AD-8D11-D666F2EBB208}" destId="{F409151E-47B1-DD43-A0A1-D21A41762BF9}" srcOrd="1" destOrd="0" parTransId="{0C174804-962C-1142-B35D-647ED66FDB16}" sibTransId="{976B7E56-CBBD-7445-86A9-8276D75CCCFF}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F09EF8-811D-4E07-9169-2873EAD30591}" srcId="{1D43F864-52F3-40AD-8D11-D666F2EBB208}" destId="{09EB19B7-3C3E-494F-8EC7-147D6D481A2C}" srcOrd="0" destOrd="0" parTransId="{1230877E-A312-49C3-A764-371135FF1337}" sibTransId="{4D956FD9-4A7C-415D-919D-1A0177B7DC9D}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278F46-E9F7-4B8E-8D8E-6CAC7CC9ED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43F864-52F3-40AD-8D11-D666F2EBB208}">
      <dgm:prSet custT="1"/>
      <dgm:spPr/>
      <dgm:t>
        <a:bodyPr/>
        <a:lstStyle/>
        <a:p>
          <a:r>
            <a:rPr lang="en-US" sz="2000" dirty="0"/>
            <a:t>Task:</a:t>
          </a:r>
        </a:p>
      </dgm:t>
    </dgm:pt>
    <dgm:pt modelId="{52FB7F0D-8C99-4C28-B473-9B098CFA84D7}" type="parTrans" cxnId="{A89A6492-25E3-414A-A615-94ACAF4765F6}">
      <dgm:prSet/>
      <dgm:spPr/>
      <dgm:t>
        <a:bodyPr/>
        <a:lstStyle/>
        <a:p>
          <a:endParaRPr lang="en-US"/>
        </a:p>
      </dgm:t>
    </dgm:pt>
    <dgm:pt modelId="{247C9BDA-77B2-4AA7-9282-1B8D7442329C}" type="sibTrans" cxnId="{A89A6492-25E3-414A-A615-94ACAF4765F6}">
      <dgm:prSet/>
      <dgm:spPr/>
      <dgm:t>
        <a:bodyPr/>
        <a:lstStyle/>
        <a:p>
          <a:endParaRPr lang="en-US"/>
        </a:p>
      </dgm:t>
    </dgm:pt>
    <dgm:pt modelId="{09EB19B7-3C3E-494F-8EC7-147D6D481A2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/>
            <a:t>https://</a:t>
          </a:r>
          <a:r>
            <a:rPr lang="en-GB" sz="2000" dirty="0" err="1"/>
            <a:t>www.musictheory.net</a:t>
          </a:r>
          <a:r>
            <a:rPr lang="en-GB" sz="2000" dirty="0"/>
            <a:t>/exercises/interval</a:t>
          </a:r>
          <a:endParaRPr lang="en-US" sz="2000" dirty="0"/>
        </a:p>
      </dgm:t>
    </dgm:pt>
    <dgm:pt modelId="{1230877E-A312-49C3-A764-371135FF1337}" type="parTrans" cxnId="{0CF09EF8-811D-4E07-9169-2873EAD30591}">
      <dgm:prSet/>
      <dgm:spPr/>
      <dgm:t>
        <a:bodyPr/>
        <a:lstStyle/>
        <a:p>
          <a:endParaRPr lang="en-US"/>
        </a:p>
      </dgm:t>
    </dgm:pt>
    <dgm:pt modelId="{4D956FD9-4A7C-415D-919D-1A0177B7DC9D}" type="sibTrans" cxnId="{0CF09EF8-811D-4E07-9169-2873EAD30591}">
      <dgm:prSet/>
      <dgm:spPr/>
      <dgm:t>
        <a:bodyPr/>
        <a:lstStyle/>
        <a:p>
          <a:endParaRPr lang="en-US"/>
        </a:p>
      </dgm:t>
    </dgm:pt>
    <dgm:pt modelId="{2D9DA934-62C2-C04F-93C4-F5E09B1B930E}">
      <dgm:prSet custT="1"/>
      <dgm:spPr/>
      <dgm:t>
        <a:bodyPr/>
        <a:lstStyle/>
        <a:p>
          <a:pPr>
            <a:lnSpc>
              <a:spcPct val="150000"/>
            </a:lnSpc>
          </a:pPr>
          <a:endParaRPr lang="en-US" sz="2000" dirty="0"/>
        </a:p>
      </dgm:t>
    </dgm:pt>
    <dgm:pt modelId="{023C83A6-F968-314E-ABB2-E6274163A13D}" type="parTrans" cxnId="{B8947501-BA9F-F749-93AA-C15321409CB1}">
      <dgm:prSet/>
      <dgm:spPr/>
      <dgm:t>
        <a:bodyPr/>
        <a:lstStyle/>
        <a:p>
          <a:endParaRPr lang="en-GB"/>
        </a:p>
      </dgm:t>
    </dgm:pt>
    <dgm:pt modelId="{42D0934B-EDAD-5746-A4B6-51157AD22C3A}" type="sibTrans" cxnId="{B8947501-BA9F-F749-93AA-C15321409CB1}">
      <dgm:prSet/>
      <dgm:spPr/>
      <dgm:t>
        <a:bodyPr/>
        <a:lstStyle/>
        <a:p>
          <a:endParaRPr lang="en-GB"/>
        </a:p>
      </dgm:t>
    </dgm:pt>
    <dgm:pt modelId="{B99FB99A-653F-5647-AFC3-CDA1E12DEC00}" type="pres">
      <dgm:prSet presAssocID="{4C278F46-E9F7-4B8E-8D8E-6CAC7CC9EDAB}" presName="linear" presStyleCnt="0">
        <dgm:presLayoutVars>
          <dgm:dir/>
          <dgm:animLvl val="lvl"/>
          <dgm:resizeHandles val="exact"/>
        </dgm:presLayoutVars>
      </dgm:prSet>
      <dgm:spPr/>
    </dgm:pt>
    <dgm:pt modelId="{A781FBF2-DE25-9E4D-9EC7-6F9476D2D453}" type="pres">
      <dgm:prSet presAssocID="{1D43F864-52F3-40AD-8D11-D666F2EBB208}" presName="parentLin" presStyleCnt="0"/>
      <dgm:spPr/>
    </dgm:pt>
    <dgm:pt modelId="{C8A773C7-8727-4647-B56F-266985EA645D}" type="pres">
      <dgm:prSet presAssocID="{1D43F864-52F3-40AD-8D11-D666F2EBB208}" presName="parentLeftMargin" presStyleLbl="node1" presStyleIdx="0" presStyleCnt="1"/>
      <dgm:spPr/>
    </dgm:pt>
    <dgm:pt modelId="{F4C1E0F1-C0AE-614F-88B1-B91ED22E7373}" type="pres">
      <dgm:prSet presAssocID="{1D43F864-52F3-40AD-8D11-D666F2EBB208}" presName="parentText" presStyleLbl="node1" presStyleIdx="0" presStyleCnt="1" custScaleX="38524" custScaleY="47085">
        <dgm:presLayoutVars>
          <dgm:chMax val="0"/>
          <dgm:bulletEnabled val="1"/>
        </dgm:presLayoutVars>
      </dgm:prSet>
      <dgm:spPr/>
    </dgm:pt>
    <dgm:pt modelId="{43A31E8D-8BF8-4E4B-ACAC-E3EE3F4FB422}" type="pres">
      <dgm:prSet presAssocID="{1D43F864-52F3-40AD-8D11-D666F2EBB208}" presName="negativeSpace" presStyleCnt="0"/>
      <dgm:spPr/>
    </dgm:pt>
    <dgm:pt modelId="{0F936A7F-AFA7-984D-90F1-9367766CB8CE}" type="pres">
      <dgm:prSet presAssocID="{1D43F864-52F3-40AD-8D11-D666F2EBB208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B8947501-BA9F-F749-93AA-C15321409CB1}" srcId="{1D43F864-52F3-40AD-8D11-D666F2EBB208}" destId="{2D9DA934-62C2-C04F-93C4-F5E09B1B930E}" srcOrd="1" destOrd="0" parTransId="{023C83A6-F968-314E-ABB2-E6274163A13D}" sibTransId="{42D0934B-EDAD-5746-A4B6-51157AD22C3A}"/>
    <dgm:cxn modelId="{80ED0D18-A987-F54B-88FE-97BF12338577}" type="presOf" srcId="{09EB19B7-3C3E-494F-8EC7-147D6D481A2C}" destId="{0F936A7F-AFA7-984D-90F1-9367766CB8CE}" srcOrd="0" destOrd="0" presId="urn:microsoft.com/office/officeart/2005/8/layout/list1"/>
    <dgm:cxn modelId="{58F97B6C-5516-3547-AEAA-DBDB917BE645}" type="presOf" srcId="{4C278F46-E9F7-4B8E-8D8E-6CAC7CC9EDAB}" destId="{B99FB99A-653F-5647-AFC3-CDA1E12DEC00}" srcOrd="0" destOrd="0" presId="urn:microsoft.com/office/officeart/2005/8/layout/list1"/>
    <dgm:cxn modelId="{482C547A-9FEA-9244-BF56-CCCCFDE74C98}" type="presOf" srcId="{1D43F864-52F3-40AD-8D11-D666F2EBB208}" destId="{C8A773C7-8727-4647-B56F-266985EA645D}" srcOrd="0" destOrd="0" presId="urn:microsoft.com/office/officeart/2005/8/layout/list1"/>
    <dgm:cxn modelId="{60688090-98C4-694B-96E3-5BEF0AF90CAF}" type="presOf" srcId="{1D43F864-52F3-40AD-8D11-D666F2EBB208}" destId="{F4C1E0F1-C0AE-614F-88B1-B91ED22E7373}" srcOrd="1" destOrd="0" presId="urn:microsoft.com/office/officeart/2005/8/layout/list1"/>
    <dgm:cxn modelId="{A89A6492-25E3-414A-A615-94ACAF4765F6}" srcId="{4C278F46-E9F7-4B8E-8D8E-6CAC7CC9EDAB}" destId="{1D43F864-52F3-40AD-8D11-D666F2EBB208}" srcOrd="0" destOrd="0" parTransId="{52FB7F0D-8C99-4C28-B473-9B098CFA84D7}" sibTransId="{247C9BDA-77B2-4AA7-9282-1B8D7442329C}"/>
    <dgm:cxn modelId="{0CF09EF8-811D-4E07-9169-2873EAD30591}" srcId="{1D43F864-52F3-40AD-8D11-D666F2EBB208}" destId="{09EB19B7-3C3E-494F-8EC7-147D6D481A2C}" srcOrd="0" destOrd="0" parTransId="{1230877E-A312-49C3-A764-371135FF1337}" sibTransId="{4D956FD9-4A7C-415D-919D-1A0177B7DC9D}"/>
    <dgm:cxn modelId="{C43DC7FF-DA8C-1048-82C7-2E9FF050CC51}" type="presOf" srcId="{2D9DA934-62C2-C04F-93C4-F5E09B1B930E}" destId="{0F936A7F-AFA7-984D-90F1-9367766CB8CE}" srcOrd="0" destOrd="1" presId="urn:microsoft.com/office/officeart/2005/8/layout/list1"/>
    <dgm:cxn modelId="{E38D7712-BDA7-0341-BB5B-ACCCC00A8FA4}" type="presParOf" srcId="{B99FB99A-653F-5647-AFC3-CDA1E12DEC00}" destId="{A781FBF2-DE25-9E4D-9EC7-6F9476D2D453}" srcOrd="0" destOrd="0" presId="urn:microsoft.com/office/officeart/2005/8/layout/list1"/>
    <dgm:cxn modelId="{45B07BF5-0EAC-C94A-9BA7-C639C62E3C3B}" type="presParOf" srcId="{A781FBF2-DE25-9E4D-9EC7-6F9476D2D453}" destId="{C8A773C7-8727-4647-B56F-266985EA645D}" srcOrd="0" destOrd="0" presId="urn:microsoft.com/office/officeart/2005/8/layout/list1"/>
    <dgm:cxn modelId="{3D47BEF3-EC74-4943-AC11-C3957975FDED}" type="presParOf" srcId="{A781FBF2-DE25-9E4D-9EC7-6F9476D2D453}" destId="{F4C1E0F1-C0AE-614F-88B1-B91ED22E7373}" srcOrd="1" destOrd="0" presId="urn:microsoft.com/office/officeart/2005/8/layout/list1"/>
    <dgm:cxn modelId="{11EED1A6-BC43-9C48-B3AD-94ABA9F870E9}" type="presParOf" srcId="{B99FB99A-653F-5647-AFC3-CDA1E12DEC00}" destId="{43A31E8D-8BF8-4E4B-ACAC-E3EE3F4FB422}" srcOrd="1" destOrd="0" presId="urn:microsoft.com/office/officeart/2005/8/layout/list1"/>
    <dgm:cxn modelId="{D0A28190-F020-BA44-87EA-2869CA0FB17C}" type="presParOf" srcId="{B99FB99A-653F-5647-AFC3-CDA1E12DEC00}" destId="{0F936A7F-AFA7-984D-90F1-9367766CB8CE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693341"/>
          <a:ext cx="6745356" cy="32602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3515" tIns="937260" rIns="523515" bIns="320040" numCol="1" spcCol="1270" anchor="t" anchorCtr="0">
          <a:noAutofit/>
        </a:bodyPr>
        <a:lstStyle/>
        <a:p>
          <a:pPr marL="285750" lvl="1" indent="-285750" algn="l" defTabSz="20002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500" kern="1200" dirty="0"/>
            <a:t> Major seventh</a:t>
          </a:r>
        </a:p>
        <a:p>
          <a:pPr marL="285750" lvl="1" indent="-285750" algn="l" defTabSz="20002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500" kern="1200" dirty="0"/>
            <a:t> Minor seventh</a:t>
          </a:r>
        </a:p>
      </dsp:txBody>
      <dsp:txXfrm>
        <a:off x="0" y="693341"/>
        <a:ext cx="6745356" cy="3260249"/>
      </dsp:txXfrm>
    </dsp:sp>
    <dsp:sp modelId="{F4C1E0F1-C0AE-614F-88B1-B91ED22E7373}">
      <dsp:nvSpPr>
        <dsp:cNvPr id="0" name=""/>
        <dsp:cNvSpPr/>
      </dsp:nvSpPr>
      <dsp:spPr>
        <a:xfrm>
          <a:off x="337267" y="29141"/>
          <a:ext cx="5111671" cy="1328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8471" tIns="0" rIns="178471" bIns="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Two types of sevenths</a:t>
          </a:r>
        </a:p>
      </dsp:txBody>
      <dsp:txXfrm>
        <a:off x="402114" y="93988"/>
        <a:ext cx="4981977" cy="1198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36A7F-AFA7-984D-90F1-9367766CB8CE}">
      <dsp:nvSpPr>
        <dsp:cNvPr id="0" name=""/>
        <dsp:cNvSpPr/>
      </dsp:nvSpPr>
      <dsp:spPr>
        <a:xfrm>
          <a:off x="0" y="966135"/>
          <a:ext cx="6994839" cy="24058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2877" tIns="1353820" rIns="542877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https://</a:t>
          </a:r>
          <a:r>
            <a:rPr lang="en-GB" sz="2000" kern="1200" dirty="0" err="1"/>
            <a:t>www.musictheory.net</a:t>
          </a:r>
          <a:r>
            <a:rPr lang="en-GB" sz="2000" kern="1200" dirty="0"/>
            <a:t>/exercises/interval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</dsp:txBody>
      <dsp:txXfrm>
        <a:off x="0" y="966135"/>
        <a:ext cx="6994839" cy="2405812"/>
      </dsp:txXfrm>
    </dsp:sp>
    <dsp:sp modelId="{F4C1E0F1-C0AE-614F-88B1-B91ED22E7373}">
      <dsp:nvSpPr>
        <dsp:cNvPr id="0" name=""/>
        <dsp:cNvSpPr/>
      </dsp:nvSpPr>
      <dsp:spPr>
        <a:xfrm>
          <a:off x="349741" y="1022068"/>
          <a:ext cx="1886284" cy="903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072" tIns="0" rIns="185072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Task:</a:t>
          </a:r>
        </a:p>
      </dsp:txBody>
      <dsp:txXfrm>
        <a:off x="393845" y="1066172"/>
        <a:ext cx="1798076" cy="815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330A55-7FDC-9841-9261-83C52778F32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C5259-E01D-ED40-A010-AB14E036E8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8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724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302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72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367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457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3560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6560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678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863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242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DC5259-E01D-ED40-A010-AB14E036E87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753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11/9/23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usictheoryacademy.com/understanding-music/seventh-chords/" TargetMode="Externa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hyperlink" Target="https://www.musictheory.net/lessons/45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5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ictheory.net/lessons/45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hyperlink" Target="https://www.musictheoryacademy.com/understanding-music/seventh-chords/" TargetMode="External"/><Relationship Id="rId5" Type="http://schemas.openxmlformats.org/officeDocument/2006/relationships/hyperlink" Target="https://www.musictheory.net/lessons/45" TargetMode="Externa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hyperlink" Target="https://www.musictheoryacademy.com/understanding-music/seventh-chords/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www.musictheory.net/lessons/45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usictheoryacademy.com/understanding-music/seventh-chords/" TargetMode="Externa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4.png"/><Relationship Id="rId5" Type="http://schemas.openxmlformats.org/officeDocument/2006/relationships/image" Target="../media/image9.png"/><Relationship Id="rId4" Type="http://schemas.openxmlformats.org/officeDocument/2006/relationships/hyperlink" Target="https://www.musictheory.net/lessons/45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usictheoryacademy.com/understanding-music/seventh-chords/" TargetMode="Externa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4.png"/><Relationship Id="rId5" Type="http://schemas.openxmlformats.org/officeDocument/2006/relationships/image" Target="../media/image10.png"/><Relationship Id="rId4" Type="http://schemas.openxmlformats.org/officeDocument/2006/relationships/hyperlink" Target="https://www.musictheory.net/lessons/45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asicmusictheory.com/c-minor-major-7th-chord" TargetMode="Externa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hyperlink" Target="https://www.musictheoryacademy.com/understanding-music/seventh-chords/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www.musictheory.net/lessons/45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asicmusictheory.com/c-augmented-major-7th-chord" TargetMode="Externa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hyperlink" Target="https://www.musictheoryacademy.com/understanding-music/seventh-chords/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www.musictheory.net/lessons/45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basicmusictheory.com/c-augmented-7th-chord" TargetMode="Externa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hyperlink" Target="https://www.musictheoryacademy.com/understanding-music/seventh-chords/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www.musictheory.net/lessons/45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y-LoytFckI?feature=oembed" TargetMode="External"/><Relationship Id="rId5" Type="http://schemas.openxmlformats.org/officeDocument/2006/relationships/hyperlink" Target="https://www.youtube.com/watch?v=6y-LoytFckI" TargetMode="External"/><Relationship Id="rId4" Type="http://schemas.openxmlformats.org/officeDocument/2006/relationships/image" Target="../media/image17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6 – </a:t>
            </a:r>
            <a:r>
              <a:rPr lang="en-GB" dirty="0"/>
              <a:t>Chord extensions</a:t>
            </a:r>
            <a:r>
              <a:rPr lang="en-US" dirty="0"/>
              <a:t> – Sevenths</a:t>
            </a:r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2A48372-21D1-95A3-0F1E-F9B61450D4B6}"/>
              </a:ext>
            </a:extLst>
          </p:cNvPr>
          <p:cNvSpPr txBox="1">
            <a:spLocks/>
          </p:cNvSpPr>
          <p:nvPr/>
        </p:nvSpPr>
        <p:spPr>
          <a:xfrm>
            <a:off x="2023994" y="240030"/>
            <a:ext cx="8144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Sevenths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E4A26377-D7D3-EB1F-6396-6BD7255FC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6840872"/>
              </p:ext>
            </p:extLst>
          </p:nvPr>
        </p:nvGraphicFramePr>
        <p:xfrm>
          <a:off x="2723320" y="1808946"/>
          <a:ext cx="6745356" cy="3982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3097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major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B2BA23-673F-7766-15F8-813A54AA8FF0}"/>
              </a:ext>
            </a:extLst>
          </p:cNvPr>
          <p:cNvSpPr txBox="1"/>
          <p:nvPr/>
        </p:nvSpPr>
        <p:spPr>
          <a:xfrm>
            <a:off x="699713" y="5141523"/>
            <a:ext cx="4613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C-E-G is the major triad</a:t>
            </a:r>
          </a:p>
        </p:txBody>
      </p:sp>
    </p:spTree>
    <p:extLst>
      <p:ext uri="{BB962C8B-B14F-4D97-AF65-F5344CB8AC3E}">
        <p14:creationId xmlns:p14="http://schemas.microsoft.com/office/powerpoint/2010/main" val="1061275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major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B2BA23-673F-7766-15F8-813A54AA8FF0}"/>
              </a:ext>
            </a:extLst>
          </p:cNvPr>
          <p:cNvSpPr txBox="1"/>
          <p:nvPr/>
        </p:nvSpPr>
        <p:spPr>
          <a:xfrm>
            <a:off x="699713" y="5141523"/>
            <a:ext cx="4613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C-B is the major seventh</a:t>
            </a:r>
          </a:p>
        </p:txBody>
      </p:sp>
    </p:spTree>
    <p:extLst>
      <p:ext uri="{BB962C8B-B14F-4D97-AF65-F5344CB8AC3E}">
        <p14:creationId xmlns:p14="http://schemas.microsoft.com/office/powerpoint/2010/main" val="3005001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major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B2BA23-673F-7766-15F8-813A54AA8FF0}"/>
              </a:ext>
            </a:extLst>
          </p:cNvPr>
          <p:cNvSpPr txBox="1"/>
          <p:nvPr/>
        </p:nvSpPr>
        <p:spPr>
          <a:xfrm>
            <a:off x="699713" y="514152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major seventh chord: C-E-G-B</a:t>
            </a:r>
          </a:p>
        </p:txBody>
      </p:sp>
      <p:pic>
        <p:nvPicPr>
          <p:cNvPr id="4" name="Major-seventh-music-theory-audio-example">
            <a:hlinkClick r:id="" action="ppaction://media"/>
            <a:extLst>
              <a:ext uri="{FF2B5EF4-FFF2-40B4-BE49-F238E27FC236}">
                <a16:creationId xmlns:a16="http://schemas.microsoft.com/office/drawing/2014/main" id="{7392D00E-2ED5-A5BD-9BBC-5EE1E69003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5998" y="5811882"/>
            <a:ext cx="812800" cy="812800"/>
          </a:xfrm>
          <a:prstGeom prst="rect">
            <a:avLst/>
          </a:prstGeom>
        </p:spPr>
      </p:pic>
      <p:sp>
        <p:nvSpPr>
          <p:cNvPr id="6" name="TextBox 5">
            <a:hlinkClick r:id="rId7"/>
            <a:extLst>
              <a:ext uri="{FF2B5EF4-FFF2-40B4-BE49-F238E27FC236}">
                <a16:creationId xmlns:a16="http://schemas.microsoft.com/office/drawing/2014/main" id="{21214A93-78E5-976E-EFE5-ECD68E6CC4D1}"/>
              </a:ext>
            </a:extLst>
          </p:cNvPr>
          <p:cNvSpPr txBox="1"/>
          <p:nvPr/>
        </p:nvSpPr>
        <p:spPr>
          <a:xfrm>
            <a:off x="6879667" y="587108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Seventh Chords (Music Thoery Academy,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43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dominant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CF8A6-6CD2-0A31-0B58-D927D1F09DD9}"/>
              </a:ext>
            </a:extLst>
          </p:cNvPr>
          <p:cNvSpPr txBox="1"/>
          <p:nvPr/>
        </p:nvSpPr>
        <p:spPr>
          <a:xfrm>
            <a:off x="699713" y="5141523"/>
            <a:ext cx="4613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C-E-G is the major triad</a:t>
            </a:r>
          </a:p>
        </p:txBody>
      </p:sp>
    </p:spTree>
    <p:extLst>
      <p:ext uri="{BB962C8B-B14F-4D97-AF65-F5344CB8AC3E}">
        <p14:creationId xmlns:p14="http://schemas.microsoft.com/office/powerpoint/2010/main" val="458881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dominant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CF8A6-6CD2-0A31-0B58-D927D1F09DD9}"/>
              </a:ext>
            </a:extLst>
          </p:cNvPr>
          <p:cNvSpPr txBox="1"/>
          <p:nvPr/>
        </p:nvSpPr>
        <p:spPr>
          <a:xfrm>
            <a:off x="699713" y="5141523"/>
            <a:ext cx="4613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C-B♭ is the minor seventh</a:t>
            </a:r>
          </a:p>
        </p:txBody>
      </p:sp>
    </p:spTree>
    <p:extLst>
      <p:ext uri="{BB962C8B-B14F-4D97-AF65-F5344CB8AC3E}">
        <p14:creationId xmlns:p14="http://schemas.microsoft.com/office/powerpoint/2010/main" val="398713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dominant seventh chord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A7CB32A-0CB2-CB4D-604A-07FAEF3E8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/>
        </p:blipFill>
        <p:spPr bwMode="auto">
          <a:xfrm>
            <a:off x="0" y="1347145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C6CDAD18-CF64-FF7D-3D0B-0D922199BD77}"/>
              </a:ext>
            </a:extLst>
          </p:cNvPr>
          <p:cNvSpPr txBox="1">
            <a:spLocks/>
          </p:cNvSpPr>
          <p:nvPr/>
        </p:nvSpPr>
        <p:spPr>
          <a:xfrm>
            <a:off x="8491599" y="227163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4CF8A6-6CD2-0A31-0B58-D927D1F09DD9}"/>
              </a:ext>
            </a:extLst>
          </p:cNvPr>
          <p:cNvSpPr txBox="1"/>
          <p:nvPr/>
        </p:nvSpPr>
        <p:spPr>
          <a:xfrm>
            <a:off x="699713" y="514152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dominant seventh chord: C-E-G-B♭</a:t>
            </a:r>
          </a:p>
        </p:txBody>
      </p:sp>
      <p:sp>
        <p:nvSpPr>
          <p:cNvPr id="6" name="TextBox 5">
            <a:hlinkClick r:id="rId6"/>
            <a:extLst>
              <a:ext uri="{FF2B5EF4-FFF2-40B4-BE49-F238E27FC236}">
                <a16:creationId xmlns:a16="http://schemas.microsoft.com/office/drawing/2014/main" id="{B36C6E26-6818-690A-D2C6-65562DDEE59B}"/>
              </a:ext>
            </a:extLst>
          </p:cNvPr>
          <p:cNvSpPr txBox="1"/>
          <p:nvPr/>
        </p:nvSpPr>
        <p:spPr>
          <a:xfrm>
            <a:off x="6879669" y="587108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6"/>
              </a:rPr>
              <a:t>Seventh Chords (Music Thoery Academy, 2023)</a:t>
            </a:r>
            <a:endParaRPr lang="en-GB" dirty="0"/>
          </a:p>
        </p:txBody>
      </p:sp>
      <p:pic>
        <p:nvPicPr>
          <p:cNvPr id="9" name="Dominant-seventh-music-theory-audio-example">
            <a:hlinkClick r:id="" action="ppaction://media"/>
            <a:extLst>
              <a:ext uri="{FF2B5EF4-FFF2-40B4-BE49-F238E27FC236}">
                <a16:creationId xmlns:a16="http://schemas.microsoft.com/office/drawing/2014/main" id="{3DA0E126-9F4C-032A-2810-7DD88C318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096000" y="58118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74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8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103">
            <a:extLst>
              <a:ext uri="{FF2B5EF4-FFF2-40B4-BE49-F238E27FC236}">
                <a16:creationId xmlns:a16="http://schemas.microsoft.com/office/drawing/2014/main" id="{B70A37AE-05F2-8584-5736-F4DA3C246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040" y="305092"/>
            <a:ext cx="8332826" cy="16873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4400" dirty="0"/>
              <a:t>Why don’t we call the dominant seventh a C minor seventh?</a:t>
            </a:r>
          </a:p>
        </p:txBody>
      </p:sp>
    </p:spTree>
    <p:extLst>
      <p:ext uri="{BB962C8B-B14F-4D97-AF65-F5344CB8AC3E}">
        <p14:creationId xmlns:p14="http://schemas.microsoft.com/office/powerpoint/2010/main" val="835236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103">
            <a:extLst>
              <a:ext uri="{FF2B5EF4-FFF2-40B4-BE49-F238E27FC236}">
                <a16:creationId xmlns:a16="http://schemas.microsoft.com/office/drawing/2014/main" id="{B70A37AE-05F2-8584-5736-F4DA3C246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040" y="305092"/>
            <a:ext cx="8332826" cy="16873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4400" dirty="0"/>
              <a:t>Why don’t we call the dominant seventh a C minor seventh?</a:t>
            </a:r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91FB8764-CA80-7D04-8B3B-C79C6071E676}"/>
              </a:ext>
            </a:extLst>
          </p:cNvPr>
          <p:cNvSpPr txBox="1">
            <a:spLocks/>
          </p:cNvSpPr>
          <p:nvPr/>
        </p:nvSpPr>
        <p:spPr>
          <a:xfrm>
            <a:off x="3532134" y="1741661"/>
            <a:ext cx="8332826" cy="16873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US" sz="4400" dirty="0">
                <a:solidFill>
                  <a:srgbClr val="0070C0"/>
                </a:solidFill>
              </a:rPr>
              <a:t>Well, that would be confusing with the chord C minor.</a:t>
            </a:r>
          </a:p>
        </p:txBody>
      </p:sp>
    </p:spTree>
    <p:extLst>
      <p:ext uri="{BB962C8B-B14F-4D97-AF65-F5344CB8AC3E}">
        <p14:creationId xmlns:p14="http://schemas.microsoft.com/office/powerpoint/2010/main" val="1264519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103">
            <a:extLst>
              <a:ext uri="{FF2B5EF4-FFF2-40B4-BE49-F238E27FC236}">
                <a16:creationId xmlns:a16="http://schemas.microsoft.com/office/drawing/2014/main" id="{B70A37AE-05F2-8584-5736-F4DA3C246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040" y="305092"/>
            <a:ext cx="8332826" cy="16873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4400" dirty="0"/>
              <a:t>Why don’t we call the dominant seventh a C minor seventh?</a:t>
            </a:r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91FB8764-CA80-7D04-8B3B-C79C6071E676}"/>
              </a:ext>
            </a:extLst>
          </p:cNvPr>
          <p:cNvSpPr txBox="1">
            <a:spLocks/>
          </p:cNvSpPr>
          <p:nvPr/>
        </p:nvSpPr>
        <p:spPr>
          <a:xfrm>
            <a:off x="3532134" y="1741661"/>
            <a:ext cx="8332826" cy="16873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anose="020B0604020202020204" pitchFamily="34" charset="0"/>
              <a:buNone/>
            </a:pPr>
            <a:r>
              <a:rPr lang="en-US" sz="4400" dirty="0">
                <a:solidFill>
                  <a:srgbClr val="0070C0"/>
                </a:solidFill>
              </a:rPr>
              <a:t>Well, that would be confusing with the chord C minor.</a:t>
            </a:r>
          </a:p>
        </p:txBody>
      </p:sp>
      <p:sp>
        <p:nvSpPr>
          <p:cNvPr id="4" name="Content Placeholder 4103">
            <a:extLst>
              <a:ext uri="{FF2B5EF4-FFF2-40B4-BE49-F238E27FC236}">
                <a16:creationId xmlns:a16="http://schemas.microsoft.com/office/drawing/2014/main" id="{4EEC5C45-36A5-5A76-57B5-314B4DFFE39E}"/>
              </a:ext>
            </a:extLst>
          </p:cNvPr>
          <p:cNvSpPr txBox="1">
            <a:spLocks/>
          </p:cNvSpPr>
          <p:nvPr/>
        </p:nvSpPr>
        <p:spPr>
          <a:xfrm>
            <a:off x="327040" y="3178231"/>
            <a:ext cx="8845836" cy="19924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400" dirty="0"/>
              <a:t>Ah! But, wait – what if I want to use a seventh with a minor chord?</a:t>
            </a:r>
          </a:p>
        </p:txBody>
      </p:sp>
    </p:spTree>
    <p:extLst>
      <p:ext uri="{BB962C8B-B14F-4D97-AF65-F5344CB8AC3E}">
        <p14:creationId xmlns:p14="http://schemas.microsoft.com/office/powerpoint/2010/main" val="927889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750" y="957118"/>
            <a:ext cx="8925827" cy="334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minor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minor seventh chord: C-E♭-G-B♭</a:t>
            </a:r>
          </a:p>
        </p:txBody>
      </p:sp>
      <p:sp>
        <p:nvSpPr>
          <p:cNvPr id="8" name="TextBox 7">
            <a:hlinkClick r:id="rId6"/>
            <a:extLst>
              <a:ext uri="{FF2B5EF4-FFF2-40B4-BE49-F238E27FC236}">
                <a16:creationId xmlns:a16="http://schemas.microsoft.com/office/drawing/2014/main" id="{1C3569FB-B14C-45A1-7E2E-D8E1EB31184A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6"/>
              </a:rPr>
              <a:t>Seventh Chords (Music Theory Academy, 2023)</a:t>
            </a:r>
            <a:endParaRPr lang="en-GB" dirty="0"/>
          </a:p>
        </p:txBody>
      </p:sp>
      <p:pic>
        <p:nvPicPr>
          <p:cNvPr id="10" name="Minor-seventh-music-theory-audio-example">
            <a:hlinkClick r:id="" action="ppaction://media"/>
            <a:extLst>
              <a:ext uri="{FF2B5EF4-FFF2-40B4-BE49-F238E27FC236}">
                <a16:creationId xmlns:a16="http://schemas.microsoft.com/office/drawing/2014/main" id="{E36D12EF-3954-928F-6475-311C89F76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0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1629750" y="957118"/>
            <a:ext cx="8925826" cy="334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half-diminished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half-diminished seventh chord: C-E♭-G♭-B♭</a:t>
            </a:r>
          </a:p>
        </p:txBody>
      </p:sp>
      <p:pic>
        <p:nvPicPr>
          <p:cNvPr id="4" name="half-diminished-seventh-chord-music-theory-audio-example">
            <a:hlinkClick r:id="" action="ppaction://media"/>
            <a:extLst>
              <a:ext uri="{FF2B5EF4-FFF2-40B4-BE49-F238E27FC236}">
                <a16:creationId xmlns:a16="http://schemas.microsoft.com/office/drawing/2014/main" id="{50DA11BB-2A34-4C92-C639-90D80F1EDF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  <p:sp>
        <p:nvSpPr>
          <p:cNvPr id="5" name="TextBox 4">
            <a:hlinkClick r:id="rId7"/>
            <a:extLst>
              <a:ext uri="{FF2B5EF4-FFF2-40B4-BE49-F238E27FC236}">
                <a16:creationId xmlns:a16="http://schemas.microsoft.com/office/drawing/2014/main" id="{AD5F473A-92D0-0E4A-E2FB-3425B4A7C706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Seventh Chords (Music Theory Academy,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72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1629750" y="957118"/>
            <a:ext cx="8925826" cy="334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(fully-)diminished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diminished seventh chord: C-E♭-G♭-B♭♭</a:t>
            </a:r>
          </a:p>
        </p:txBody>
      </p:sp>
      <p:pic>
        <p:nvPicPr>
          <p:cNvPr id="2" name="diminished-seventh-chord-music-theory-audio-example">
            <a:hlinkClick r:id="" action="ppaction://media"/>
            <a:extLst>
              <a:ext uri="{FF2B5EF4-FFF2-40B4-BE49-F238E27FC236}">
                <a16:creationId xmlns:a16="http://schemas.microsoft.com/office/drawing/2014/main" id="{1FEF2B5C-BCC3-7BDE-8164-8C29E60FBA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  <p:sp>
        <p:nvSpPr>
          <p:cNvPr id="4" name="TextBox 3">
            <a:hlinkClick r:id="rId7"/>
            <a:extLst>
              <a:ext uri="{FF2B5EF4-FFF2-40B4-BE49-F238E27FC236}">
                <a16:creationId xmlns:a16="http://schemas.microsoft.com/office/drawing/2014/main" id="{C0E64C25-8C8A-E418-71CF-014FB7AB28E0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Seventh Chords (Music Theory Academy,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70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5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1629751" y="957118"/>
            <a:ext cx="8925824" cy="334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minor-major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minor-major seventh chord: C-E♭-G-B</a:t>
            </a:r>
          </a:p>
        </p:txBody>
      </p:sp>
      <p:sp>
        <p:nvSpPr>
          <p:cNvPr id="4" name="TextBox 3">
            <a:hlinkClick r:id="rId6"/>
            <a:extLst>
              <a:ext uri="{FF2B5EF4-FFF2-40B4-BE49-F238E27FC236}">
                <a16:creationId xmlns:a16="http://schemas.microsoft.com/office/drawing/2014/main" id="{C0E64C25-8C8A-E418-71CF-014FB7AB28E0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C minor-major 7th chord (Basic Music Theory, 2023)</a:t>
            </a:r>
            <a:endParaRPr lang="en-GB" dirty="0"/>
          </a:p>
        </p:txBody>
      </p:sp>
      <p:pic>
        <p:nvPicPr>
          <p:cNvPr id="5" name="c-minor-major-7th-chord-on-treble-clef">
            <a:hlinkClick r:id="" action="ppaction://media"/>
            <a:extLst>
              <a:ext uri="{FF2B5EF4-FFF2-40B4-BE49-F238E27FC236}">
                <a16:creationId xmlns:a16="http://schemas.microsoft.com/office/drawing/2014/main" id="{68C27AE6-EA2D-CC55-9A7A-79F929A9A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98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1629751" y="957118"/>
            <a:ext cx="8925824" cy="334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augmented-major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augmented-major seventh chord: C-E-G#-B</a:t>
            </a:r>
          </a:p>
        </p:txBody>
      </p:sp>
      <p:sp>
        <p:nvSpPr>
          <p:cNvPr id="4" name="TextBox 3">
            <a:hlinkClick r:id="rId6"/>
            <a:extLst>
              <a:ext uri="{FF2B5EF4-FFF2-40B4-BE49-F238E27FC236}">
                <a16:creationId xmlns:a16="http://schemas.microsoft.com/office/drawing/2014/main" id="{C0E64C25-8C8A-E418-71CF-014FB7AB28E0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C augmented-major 7th chord (Basic Music Theory, 2023)</a:t>
            </a:r>
            <a:endParaRPr lang="en-GB" dirty="0"/>
          </a:p>
        </p:txBody>
      </p:sp>
      <p:pic>
        <p:nvPicPr>
          <p:cNvPr id="8" name="c-augmented-major-7th-chord-on-treble-clef">
            <a:hlinkClick r:id="" action="ppaction://media"/>
            <a:extLst>
              <a:ext uri="{FF2B5EF4-FFF2-40B4-BE49-F238E27FC236}">
                <a16:creationId xmlns:a16="http://schemas.microsoft.com/office/drawing/2014/main" id="{181EF529-88A5-A80E-E0E0-D2681F9AEE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4103">
            <a:extLst>
              <a:ext uri="{FF2B5EF4-FFF2-40B4-BE49-F238E27FC236}">
                <a16:creationId xmlns:a16="http://schemas.microsoft.com/office/drawing/2014/main" id="{FBBF7B81-BB5D-A0FC-E5A4-3D1701F8C496}"/>
              </a:ext>
            </a:extLst>
          </p:cNvPr>
          <p:cNvSpPr txBox="1">
            <a:spLocks/>
          </p:cNvSpPr>
          <p:nvPr/>
        </p:nvSpPr>
        <p:spPr>
          <a:xfrm>
            <a:off x="8491599" y="5500926"/>
            <a:ext cx="3324098" cy="1119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dirty="0">
                <a:solidFill>
                  <a:schemeClr val="bg1"/>
                </a:solidFill>
              </a:rPr>
              <a:t>Resource - </a:t>
            </a:r>
            <a:r>
              <a:rPr lang="en-US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Seventh Chords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CE74DBD9-949F-3D7C-4A28-9556005EA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/>
          <a:srcRect/>
          <a:stretch/>
        </p:blipFill>
        <p:spPr bwMode="auto">
          <a:xfrm>
            <a:off x="1629751" y="957118"/>
            <a:ext cx="8925824" cy="334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BF16DFB-8685-8D9C-0405-545D1EAD4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5481317"/>
            <a:ext cx="7955189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 augmented seventh chord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279FB5-D3AF-9D05-AF75-E97DE2E0FAB4}"/>
              </a:ext>
            </a:extLst>
          </p:cNvPr>
          <p:cNvSpPr txBox="1"/>
          <p:nvPr/>
        </p:nvSpPr>
        <p:spPr>
          <a:xfrm>
            <a:off x="3785947" y="4304303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combined, they form a C augmented seventh chord: C-E-G#-B♭</a:t>
            </a:r>
          </a:p>
        </p:txBody>
      </p:sp>
      <p:sp>
        <p:nvSpPr>
          <p:cNvPr id="4" name="TextBox 3">
            <a:hlinkClick r:id="rId6"/>
            <a:extLst>
              <a:ext uri="{FF2B5EF4-FFF2-40B4-BE49-F238E27FC236}">
                <a16:creationId xmlns:a16="http://schemas.microsoft.com/office/drawing/2014/main" id="{C0E64C25-8C8A-E418-71CF-014FB7AB28E0}"/>
              </a:ext>
            </a:extLst>
          </p:cNvPr>
          <p:cNvSpPr txBox="1"/>
          <p:nvPr/>
        </p:nvSpPr>
        <p:spPr>
          <a:xfrm>
            <a:off x="4569616" y="291178"/>
            <a:ext cx="4613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Audio example - </a:t>
            </a:r>
            <a:r>
              <a:rPr lang="en-GB" dirty="0">
                <a:hlinkClick r:id="rId7"/>
              </a:rPr>
              <a:t>C augmented 7th chord (Basic Music Theory, 2023)</a:t>
            </a:r>
            <a:endParaRPr lang="en-GB" dirty="0"/>
          </a:p>
        </p:txBody>
      </p:sp>
      <p:pic>
        <p:nvPicPr>
          <p:cNvPr id="5" name="c-augmented-7th-chord-on-treble-clef">
            <a:hlinkClick r:id="" action="ppaction://media"/>
            <a:extLst>
              <a:ext uri="{FF2B5EF4-FFF2-40B4-BE49-F238E27FC236}">
                <a16:creationId xmlns:a16="http://schemas.microsoft.com/office/drawing/2014/main" id="{6CB49AF1-D3F9-2FAB-995B-88DF03980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85947" y="2079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06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92A48372-21D1-95A3-0F1E-F9B61450D4B6}"/>
              </a:ext>
            </a:extLst>
          </p:cNvPr>
          <p:cNvSpPr txBox="1">
            <a:spLocks/>
          </p:cNvSpPr>
          <p:nvPr/>
        </p:nvSpPr>
        <p:spPr>
          <a:xfrm>
            <a:off x="2023994" y="240030"/>
            <a:ext cx="814400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Seventh Chord Chart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A0484494-F8AE-FFF2-7823-C28476C99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8348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6533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Comparison Chart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7579A9C4-3A4E-6415-9002-50B9E66C00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428" y="993047"/>
            <a:ext cx="7225748" cy="4871905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20A573DA-0495-CC3E-C205-599B5ED4DC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All diatonic triads in A natural minor, A harmonic minor, and A melodic minor">
            <a:extLst>
              <a:ext uri="{FF2B5EF4-FFF2-40B4-BE49-F238E27FC236}">
                <a16:creationId xmlns:a16="http://schemas.microsoft.com/office/drawing/2014/main" id="{E2E7B404-A600-B661-56F0-1491C9550B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-1089837"/>
            <a:ext cx="4823637" cy="482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7FEF42-EC61-0E5E-ED48-E12EFD2853CA}"/>
              </a:ext>
            </a:extLst>
          </p:cNvPr>
          <p:cNvSpPr/>
          <p:nvPr/>
        </p:nvSpPr>
        <p:spPr>
          <a:xfrm>
            <a:off x="10853836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90B996-5109-187B-90C0-9ABE73024E59}"/>
              </a:ext>
            </a:extLst>
          </p:cNvPr>
          <p:cNvSpPr/>
          <p:nvPr/>
        </p:nvSpPr>
        <p:spPr>
          <a:xfrm>
            <a:off x="8984621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BF7786-BAE4-A686-E0B1-10AD6F851D00}"/>
              </a:ext>
            </a:extLst>
          </p:cNvPr>
          <p:cNvSpPr/>
          <p:nvPr/>
        </p:nvSpPr>
        <p:spPr>
          <a:xfrm>
            <a:off x="7021086" y="2767106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276F8-59DD-74AF-21AC-52BC132D8273}"/>
              </a:ext>
            </a:extLst>
          </p:cNvPr>
          <p:cNvSpPr/>
          <p:nvPr/>
        </p:nvSpPr>
        <p:spPr>
          <a:xfrm>
            <a:off x="5950688" y="4405199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22C8C0-22E2-D4F9-5359-C1978033BE53}"/>
              </a:ext>
            </a:extLst>
          </p:cNvPr>
          <p:cNvSpPr/>
          <p:nvPr/>
        </p:nvSpPr>
        <p:spPr>
          <a:xfrm>
            <a:off x="8055248" y="4405198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C5B5C7-F2F7-F86C-C4F6-D91007395C5E}"/>
              </a:ext>
            </a:extLst>
          </p:cNvPr>
          <p:cNvSpPr/>
          <p:nvPr/>
        </p:nvSpPr>
        <p:spPr>
          <a:xfrm>
            <a:off x="10005238" y="4405197"/>
            <a:ext cx="595424" cy="1535953"/>
          </a:xfrm>
          <a:prstGeom prst="rect">
            <a:avLst/>
          </a:prstGeom>
          <a:solidFill>
            <a:srgbClr val="FF35FB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049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Comparison Chart</a:t>
            </a: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7579A9C4-3A4E-6415-9002-50B9E66C00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428" y="993047"/>
            <a:ext cx="7225748" cy="4871905"/>
          </a:xfrm>
          <a:prstGeom prst="rect">
            <a:avLst/>
          </a:prstGeom>
        </p:spPr>
      </p:pic>
      <p:sp>
        <p:nvSpPr>
          <p:cNvPr id="3" name="AutoShape 2">
            <a:extLst>
              <a:ext uri="{FF2B5EF4-FFF2-40B4-BE49-F238E27FC236}">
                <a16:creationId xmlns:a16="http://schemas.microsoft.com/office/drawing/2014/main" id="{20A573DA-0495-CC3E-C205-599B5ED4DCD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6" descr="All diatonic triads in A natural minor, A harmonic minor, and A melodic minor">
            <a:extLst>
              <a:ext uri="{FF2B5EF4-FFF2-40B4-BE49-F238E27FC236}">
                <a16:creationId xmlns:a16="http://schemas.microsoft.com/office/drawing/2014/main" id="{E2E7B404-A600-B661-56F0-1491C9550B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-1089837"/>
            <a:ext cx="4823637" cy="482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7FEF42-EC61-0E5E-ED48-E12EFD2853CA}"/>
              </a:ext>
            </a:extLst>
          </p:cNvPr>
          <p:cNvSpPr/>
          <p:nvPr/>
        </p:nvSpPr>
        <p:spPr>
          <a:xfrm>
            <a:off x="7021086" y="4405197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90B996-5109-187B-90C0-9ABE73024E59}"/>
              </a:ext>
            </a:extLst>
          </p:cNvPr>
          <p:cNvSpPr/>
          <p:nvPr/>
        </p:nvSpPr>
        <p:spPr>
          <a:xfrm>
            <a:off x="9016894" y="1231153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BF7786-BAE4-A686-E0B1-10AD6F851D00}"/>
              </a:ext>
            </a:extLst>
          </p:cNvPr>
          <p:cNvSpPr/>
          <p:nvPr/>
        </p:nvSpPr>
        <p:spPr>
          <a:xfrm>
            <a:off x="7021086" y="2767106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3276F8-59DD-74AF-21AC-52BC132D8273}"/>
              </a:ext>
            </a:extLst>
          </p:cNvPr>
          <p:cNvSpPr/>
          <p:nvPr/>
        </p:nvSpPr>
        <p:spPr>
          <a:xfrm>
            <a:off x="5950688" y="4405199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22C8C0-22E2-D4F9-5359-C1978033BE53}"/>
              </a:ext>
            </a:extLst>
          </p:cNvPr>
          <p:cNvSpPr/>
          <p:nvPr/>
        </p:nvSpPr>
        <p:spPr>
          <a:xfrm>
            <a:off x="8055248" y="4405198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C5B5C7-F2F7-F86C-C4F6-D91007395C5E}"/>
              </a:ext>
            </a:extLst>
          </p:cNvPr>
          <p:cNvSpPr/>
          <p:nvPr/>
        </p:nvSpPr>
        <p:spPr>
          <a:xfrm>
            <a:off x="10005238" y="4405197"/>
            <a:ext cx="595424" cy="1535953"/>
          </a:xfrm>
          <a:prstGeom prst="rect">
            <a:avLst/>
          </a:prstGeom>
          <a:solidFill>
            <a:srgbClr val="00B0F0">
              <a:alpha val="20089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939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6 – </a:t>
            </a:r>
            <a:r>
              <a:rPr lang="en-GB" dirty="0"/>
              <a:t>SATB 2.0 – cadences extended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ii V I – </a:t>
            </a:r>
            <a:br>
              <a:rPr lang="en-US" sz="3400">
                <a:solidFill>
                  <a:srgbClr val="FFFFFF"/>
                </a:solidFill>
              </a:rPr>
            </a:br>
            <a:r>
              <a:rPr lang="en-US" sz="3400">
                <a:solidFill>
                  <a:srgbClr val="FFFFFF"/>
                </a:solidFill>
              </a:rPr>
              <a:t>chord progression</a:t>
            </a:r>
            <a:endParaRPr lang="en-US" sz="3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Online Media 2" descr="Songs that use 2 5 1 chord progressions">
            <a:hlinkClick r:id="" action="ppaction://media"/>
            <a:extLst>
              <a:ext uri="{FF2B5EF4-FFF2-40B4-BE49-F238E27FC236}">
                <a16:creationId xmlns:a16="http://schemas.microsoft.com/office/drawing/2014/main" id="{FE5C2F53-7BC9-AAF6-8044-4AAEFFAB457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356331" y="1304967"/>
            <a:ext cx="7517941" cy="42476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D6E9CB-5699-352F-3AB4-EAFB9AB59579}"/>
              </a:ext>
            </a:extLst>
          </p:cNvPr>
          <p:cNvSpPr txBox="1"/>
          <p:nvPr/>
        </p:nvSpPr>
        <p:spPr>
          <a:xfrm>
            <a:off x="4356331" y="5707781"/>
            <a:ext cx="7517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Songs that use 2 5 1 chord progressions (David Bennett Piano,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8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6 – </a:t>
            </a:r>
            <a:r>
              <a:rPr lang="en-GB" dirty="0"/>
              <a:t>Transposition 2.0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1518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1" name="Rectangle 616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060C5CB2-9E22-2D6E-FAF7-C133B3AA7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6103"/>
            <a:ext cx="1219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8781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pPr algn="ctr"/>
            <a:r>
              <a:rPr lang="en-US" dirty="0"/>
              <a:t>Interval Recognition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CC91AD3-FDF9-B25F-3B21-A3528AC861EF}"/>
              </a:ext>
            </a:extLst>
          </p:cNvPr>
          <p:cNvSpPr/>
          <p:nvPr/>
        </p:nvSpPr>
        <p:spPr>
          <a:xfrm>
            <a:off x="1683026" y="927652"/>
            <a:ext cx="159026" cy="7553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FF627C13-5144-63F0-F157-3ECB2F0375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1831982"/>
              </p:ext>
            </p:extLst>
          </p:nvPr>
        </p:nvGraphicFramePr>
        <p:xfrm>
          <a:off x="340048" y="1683026"/>
          <a:ext cx="6994839" cy="4338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screenshot of a music keyboard&#10;&#10;Description automatically generated">
            <a:extLst>
              <a:ext uri="{FF2B5EF4-FFF2-40B4-BE49-F238E27FC236}">
                <a16:creationId xmlns:a16="http://schemas.microsoft.com/office/drawing/2014/main" id="{05BB81AD-CCF1-2B79-E40A-C601F43DD3E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16527" y="2041064"/>
            <a:ext cx="4491523" cy="39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277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979</TotalTime>
  <Words>525</Words>
  <Application>Microsoft Macintosh PowerPoint</Application>
  <PresentationFormat>Widescreen</PresentationFormat>
  <Paragraphs>79</Paragraphs>
  <Slides>25</Slides>
  <Notes>11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Trebuchet MS</vt:lpstr>
      <vt:lpstr>Office Theme</vt:lpstr>
      <vt:lpstr>General Musicianship and Studio Techniques</vt:lpstr>
      <vt:lpstr>PowerPoint Presentation</vt:lpstr>
      <vt:lpstr>C major seventh chord</vt:lpstr>
      <vt:lpstr>C major seventh chord</vt:lpstr>
      <vt:lpstr>C major seventh chord</vt:lpstr>
      <vt:lpstr>C dominant seventh chord</vt:lpstr>
      <vt:lpstr>C dominant seventh chord</vt:lpstr>
      <vt:lpstr>C dominant seventh chord</vt:lpstr>
      <vt:lpstr>PowerPoint Presentation</vt:lpstr>
      <vt:lpstr>PowerPoint Presentation</vt:lpstr>
      <vt:lpstr>PowerPoint Presentation</vt:lpstr>
      <vt:lpstr>C minor seventh chord</vt:lpstr>
      <vt:lpstr>C half-diminished seventh chord</vt:lpstr>
      <vt:lpstr>C (fully-)diminished seventh chord</vt:lpstr>
      <vt:lpstr>C minor-major seventh chord</vt:lpstr>
      <vt:lpstr>C augmented-major seventh chord</vt:lpstr>
      <vt:lpstr>C augmented seventh chord</vt:lpstr>
      <vt:lpstr>PowerPoint Presentation</vt:lpstr>
      <vt:lpstr>Comparison Chart</vt:lpstr>
      <vt:lpstr>Comparison Chart</vt:lpstr>
      <vt:lpstr>General Musicianship and Studio Techniques</vt:lpstr>
      <vt:lpstr>ii V I –  chord progression</vt:lpstr>
      <vt:lpstr>General Musicianship and Studio Techniques</vt:lpstr>
      <vt:lpstr>PowerPoint Presentation</vt:lpstr>
      <vt:lpstr>Interval Recognition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11</cp:revision>
  <cp:lastPrinted>2023-10-26T12:24:46Z</cp:lastPrinted>
  <dcterms:created xsi:type="dcterms:W3CDTF">2023-09-25T14:53:00Z</dcterms:created>
  <dcterms:modified xsi:type="dcterms:W3CDTF">2023-11-09T16:34:09Z</dcterms:modified>
</cp:coreProperties>
</file>