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3" r:id="rId13"/>
    <p:sldId id="267" r:id="rId14"/>
    <p:sldId id="268" r:id="rId15"/>
    <p:sldId id="269" r:id="rId16"/>
    <p:sldId id="270" r:id="rId17"/>
    <p:sldId id="272" r:id="rId18"/>
    <p:sldId id="274" r:id="rId19"/>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57"/>
    <p:restoredTop sz="94674"/>
  </p:normalViewPr>
  <p:slideViewPr>
    <p:cSldViewPr snapToGrid="0">
      <p:cViewPr varScale="1">
        <p:scale>
          <a:sx n="105" d="100"/>
          <a:sy n="105" d="100"/>
        </p:scale>
        <p:origin x="4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diagrams/_rels/data2.xml.rels><?xml version="1.0" encoding="UTF-8" standalone="yes"?>
<Relationships xmlns="http://schemas.openxmlformats.org/package/2006/relationships"><Relationship Id="rId2" Type="http://schemas.openxmlformats.org/officeDocument/2006/relationships/image" Target="../media/image4.svg" /><Relationship Id="rId1" Type="http://schemas.openxmlformats.org/officeDocument/2006/relationships/image" Target="../media/image3.png" /></Relationships>
</file>

<file path=ppt/diagrams/_rels/data4.xml.rels><?xml version="1.0" encoding="UTF-8" standalone="yes"?>
<Relationships xmlns="http://schemas.openxmlformats.org/package/2006/relationships"><Relationship Id="rId2" Type="http://schemas.openxmlformats.org/officeDocument/2006/relationships/image" Target="../media/image6.svg" /><Relationship Id="rId1" Type="http://schemas.openxmlformats.org/officeDocument/2006/relationships/image" Target="../media/image5.png" /></Relationships>
</file>

<file path=ppt/diagrams/_rels/data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5" Type="http://schemas.openxmlformats.org/officeDocument/2006/relationships/image" Target="../media/image11.jpg" /><Relationship Id="rId4" Type="http://schemas.openxmlformats.org/officeDocument/2006/relationships/image" Target="../media/image10.svg" /></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 /><Relationship Id="rId1" Type="http://schemas.openxmlformats.org/officeDocument/2006/relationships/image" Target="../media/image3.png" /></Relationships>
</file>

<file path=ppt/diagrams/_rels/drawing4.xml.rels><?xml version="1.0" encoding="UTF-8" standalone="yes"?>
<Relationships xmlns="http://schemas.openxmlformats.org/package/2006/relationships"><Relationship Id="rId2" Type="http://schemas.openxmlformats.org/officeDocument/2006/relationships/image" Target="../media/image6.svg" /><Relationship Id="rId1" Type="http://schemas.openxmlformats.org/officeDocument/2006/relationships/image" Target="../media/image5.png" /></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5" Type="http://schemas.openxmlformats.org/officeDocument/2006/relationships/image" Target="../media/image11.jpg" /><Relationship Id="rId4" Type="http://schemas.openxmlformats.org/officeDocument/2006/relationships/image" Target="../media/image10.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AA0366-840C-E44A-A13C-75EA9657FDBC}"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GB"/>
        </a:p>
      </dgm:t>
    </dgm:pt>
    <dgm:pt modelId="{28A03146-F853-E447-8893-7F04D491FFBE}">
      <dgm:prSet phldrT="[Text]"/>
      <dgm:spPr/>
      <dgm:t>
        <a:bodyPr/>
        <a:lstStyle/>
        <a:p>
          <a:r>
            <a:rPr lang="en-GB" b="1" dirty="0"/>
            <a:t>Sustainable development:</a:t>
          </a:r>
          <a:r>
            <a:rPr lang="en-GB" dirty="0"/>
            <a:t> Meeting current needs without compromising future generations; aligns to UN SDGs, especially </a:t>
          </a:r>
          <a:r>
            <a:rPr lang="en-GB" b="1" dirty="0"/>
            <a:t>Goal 3</a:t>
          </a:r>
          <a:r>
            <a:rPr lang="en-GB" dirty="0"/>
            <a:t> (United Nations, 2023).</a:t>
          </a:r>
        </a:p>
      </dgm:t>
    </dgm:pt>
    <dgm:pt modelId="{55380839-397D-B841-949D-EFD39F281F67}" type="parTrans" cxnId="{D468F8DA-1DE6-444C-BE5D-0849E3C009D9}">
      <dgm:prSet/>
      <dgm:spPr/>
      <dgm:t>
        <a:bodyPr/>
        <a:lstStyle/>
        <a:p>
          <a:endParaRPr lang="en-GB"/>
        </a:p>
      </dgm:t>
    </dgm:pt>
    <dgm:pt modelId="{B6F778A5-4098-434F-9917-B51268848DB8}" type="sibTrans" cxnId="{D468F8DA-1DE6-444C-BE5D-0849E3C009D9}">
      <dgm:prSet/>
      <dgm:spPr/>
      <dgm:t>
        <a:bodyPr/>
        <a:lstStyle/>
        <a:p>
          <a:endParaRPr lang="en-GB"/>
        </a:p>
      </dgm:t>
    </dgm:pt>
    <dgm:pt modelId="{A56262FA-DDC9-F946-9080-9693AD74C442}">
      <dgm:prSet phldrT="[Text]" custT="1"/>
      <dgm:spPr/>
      <dgm:t>
        <a:bodyPr/>
        <a:lstStyle/>
        <a:p>
          <a:pPr>
            <a:buNone/>
          </a:pPr>
          <a:r>
            <a:rPr lang="en-GB" sz="1200" b="1" dirty="0"/>
            <a:t>Environmental:</a:t>
          </a:r>
          <a:r>
            <a:rPr lang="en-GB" sz="1200" dirty="0"/>
            <a:t> pollution, climate risks, green spaces, active travel</a:t>
          </a:r>
        </a:p>
      </dgm:t>
    </dgm:pt>
    <dgm:pt modelId="{237B3635-9620-2647-B1DB-241D60DAAD6D}" type="parTrans" cxnId="{0452E860-9F0A-AF47-B8C3-BE27C5149BE8}">
      <dgm:prSet/>
      <dgm:spPr/>
      <dgm:t>
        <a:bodyPr/>
        <a:lstStyle/>
        <a:p>
          <a:endParaRPr lang="en-GB"/>
        </a:p>
      </dgm:t>
    </dgm:pt>
    <dgm:pt modelId="{D1A93AE1-63D0-6F47-B424-F5FE4FB52A99}" type="sibTrans" cxnId="{0452E860-9F0A-AF47-B8C3-BE27C5149BE8}">
      <dgm:prSet/>
      <dgm:spPr/>
      <dgm:t>
        <a:bodyPr/>
        <a:lstStyle/>
        <a:p>
          <a:endParaRPr lang="en-GB"/>
        </a:p>
      </dgm:t>
    </dgm:pt>
    <dgm:pt modelId="{593A9995-1762-344C-B08E-9D4ABC71E8B8}">
      <dgm:prSet custT="1"/>
      <dgm:spPr/>
      <dgm:t>
        <a:bodyPr/>
        <a:lstStyle/>
        <a:p>
          <a:pPr>
            <a:buNone/>
          </a:pPr>
          <a:r>
            <a:rPr lang="en-GB" sz="1200" b="1" dirty="0"/>
            <a:t>Economic:</a:t>
          </a:r>
          <a:r>
            <a:rPr lang="en-GB" sz="1200" dirty="0"/>
            <a:t> affordability, productivity, efficient resource use</a:t>
          </a:r>
        </a:p>
      </dgm:t>
    </dgm:pt>
    <dgm:pt modelId="{225B2D8D-D3B2-8A47-B612-038137F8A606}" type="parTrans" cxnId="{50FEDFB9-D865-E64A-BDE9-7FDC00767FBD}">
      <dgm:prSet/>
      <dgm:spPr/>
      <dgm:t>
        <a:bodyPr/>
        <a:lstStyle/>
        <a:p>
          <a:endParaRPr lang="en-GB"/>
        </a:p>
      </dgm:t>
    </dgm:pt>
    <dgm:pt modelId="{37D44E0F-BAA7-A242-8C5B-F44A69FB4032}" type="sibTrans" cxnId="{50FEDFB9-D865-E64A-BDE9-7FDC00767FBD}">
      <dgm:prSet/>
      <dgm:spPr/>
      <dgm:t>
        <a:bodyPr/>
        <a:lstStyle/>
        <a:p>
          <a:endParaRPr lang="en-GB"/>
        </a:p>
      </dgm:t>
    </dgm:pt>
    <dgm:pt modelId="{C8A68B36-5BF5-AA44-85A4-20371156D036}">
      <dgm:prSet custT="1"/>
      <dgm:spPr/>
      <dgm:t>
        <a:bodyPr/>
        <a:lstStyle/>
        <a:p>
          <a:pPr>
            <a:buNone/>
          </a:pPr>
          <a:r>
            <a:rPr lang="en-GB" sz="1200" b="1" dirty="0"/>
            <a:t>Social:</a:t>
          </a:r>
          <a:r>
            <a:rPr lang="en-GB" sz="1200" dirty="0"/>
            <a:t> equity, inclusion, community cohesion</a:t>
          </a:r>
        </a:p>
      </dgm:t>
    </dgm:pt>
    <dgm:pt modelId="{ADE196FC-D1F1-7347-9FCA-A6084CAC7BA7}" type="parTrans" cxnId="{25893226-A2F8-ED44-AA56-DBF24627874F}">
      <dgm:prSet/>
      <dgm:spPr/>
      <dgm:t>
        <a:bodyPr/>
        <a:lstStyle/>
        <a:p>
          <a:endParaRPr lang="en-GB"/>
        </a:p>
      </dgm:t>
    </dgm:pt>
    <dgm:pt modelId="{61600EF5-31D6-9E4F-B0D0-EC2188F0756D}" type="sibTrans" cxnId="{25893226-A2F8-ED44-AA56-DBF24627874F}">
      <dgm:prSet/>
      <dgm:spPr/>
      <dgm:t>
        <a:bodyPr/>
        <a:lstStyle/>
        <a:p>
          <a:endParaRPr lang="en-GB"/>
        </a:p>
      </dgm:t>
    </dgm:pt>
    <dgm:pt modelId="{3F51797A-AA93-2742-8EAD-189B399EFABF}" type="pres">
      <dgm:prSet presAssocID="{EEAA0366-840C-E44A-A13C-75EA9657FDBC}" presName="composite" presStyleCnt="0">
        <dgm:presLayoutVars>
          <dgm:chMax val="1"/>
          <dgm:dir/>
          <dgm:resizeHandles val="exact"/>
        </dgm:presLayoutVars>
      </dgm:prSet>
      <dgm:spPr/>
    </dgm:pt>
    <dgm:pt modelId="{D00A41AD-F2C3-574E-9AEF-96BAAE71120A}" type="pres">
      <dgm:prSet presAssocID="{EEAA0366-840C-E44A-A13C-75EA9657FDBC}" presName="radial" presStyleCnt="0">
        <dgm:presLayoutVars>
          <dgm:animLvl val="ctr"/>
        </dgm:presLayoutVars>
      </dgm:prSet>
      <dgm:spPr/>
    </dgm:pt>
    <dgm:pt modelId="{5B2F7366-20F5-2A49-929E-A7AD2B130C61}" type="pres">
      <dgm:prSet presAssocID="{28A03146-F853-E447-8893-7F04D491FFBE}" presName="centerShape" presStyleLbl="vennNode1" presStyleIdx="0" presStyleCnt="4"/>
      <dgm:spPr/>
    </dgm:pt>
    <dgm:pt modelId="{CE21B429-698C-D844-9673-E4FC88D2418D}" type="pres">
      <dgm:prSet presAssocID="{A56262FA-DDC9-F946-9080-9693AD74C442}" presName="node" presStyleLbl="vennNode1" presStyleIdx="1" presStyleCnt="4">
        <dgm:presLayoutVars>
          <dgm:bulletEnabled val="1"/>
        </dgm:presLayoutVars>
      </dgm:prSet>
      <dgm:spPr/>
    </dgm:pt>
    <dgm:pt modelId="{29FBB19D-030D-4249-B596-73DEEF6A402A}" type="pres">
      <dgm:prSet presAssocID="{593A9995-1762-344C-B08E-9D4ABC71E8B8}" presName="node" presStyleLbl="vennNode1" presStyleIdx="2" presStyleCnt="4">
        <dgm:presLayoutVars>
          <dgm:bulletEnabled val="1"/>
        </dgm:presLayoutVars>
      </dgm:prSet>
      <dgm:spPr/>
    </dgm:pt>
    <dgm:pt modelId="{A6E8C002-3087-904D-A498-4AB42B1F903D}" type="pres">
      <dgm:prSet presAssocID="{C8A68B36-5BF5-AA44-85A4-20371156D036}" presName="node" presStyleLbl="vennNode1" presStyleIdx="3" presStyleCnt="4">
        <dgm:presLayoutVars>
          <dgm:bulletEnabled val="1"/>
        </dgm:presLayoutVars>
      </dgm:prSet>
      <dgm:spPr/>
    </dgm:pt>
  </dgm:ptLst>
  <dgm:cxnLst>
    <dgm:cxn modelId="{FA17C11E-93FB-A54E-9078-D64FF5EC931C}" type="presOf" srcId="{28A03146-F853-E447-8893-7F04D491FFBE}" destId="{5B2F7366-20F5-2A49-929E-A7AD2B130C61}" srcOrd="0" destOrd="0" presId="urn:microsoft.com/office/officeart/2005/8/layout/radial3"/>
    <dgm:cxn modelId="{25893226-A2F8-ED44-AA56-DBF24627874F}" srcId="{28A03146-F853-E447-8893-7F04D491FFBE}" destId="{C8A68B36-5BF5-AA44-85A4-20371156D036}" srcOrd="2" destOrd="0" parTransId="{ADE196FC-D1F1-7347-9FCA-A6084CAC7BA7}" sibTransId="{61600EF5-31D6-9E4F-B0D0-EC2188F0756D}"/>
    <dgm:cxn modelId="{EB7C1628-7BB4-BB4E-B757-10CE7608D852}" type="presOf" srcId="{A56262FA-DDC9-F946-9080-9693AD74C442}" destId="{CE21B429-698C-D844-9673-E4FC88D2418D}" srcOrd="0" destOrd="0" presId="urn:microsoft.com/office/officeart/2005/8/layout/radial3"/>
    <dgm:cxn modelId="{698EBC5F-E83C-274F-8C6B-917EDA8E1236}" type="presOf" srcId="{C8A68B36-5BF5-AA44-85A4-20371156D036}" destId="{A6E8C002-3087-904D-A498-4AB42B1F903D}" srcOrd="0" destOrd="0" presId="urn:microsoft.com/office/officeart/2005/8/layout/radial3"/>
    <dgm:cxn modelId="{0452E860-9F0A-AF47-B8C3-BE27C5149BE8}" srcId="{28A03146-F853-E447-8893-7F04D491FFBE}" destId="{A56262FA-DDC9-F946-9080-9693AD74C442}" srcOrd="0" destOrd="0" parTransId="{237B3635-9620-2647-B1DB-241D60DAAD6D}" sibTransId="{D1A93AE1-63D0-6F47-B424-F5FE4FB52A99}"/>
    <dgm:cxn modelId="{E7CCAB9A-E0E8-7246-B764-0BD3954CE2A3}" type="presOf" srcId="{EEAA0366-840C-E44A-A13C-75EA9657FDBC}" destId="{3F51797A-AA93-2742-8EAD-189B399EFABF}" srcOrd="0" destOrd="0" presId="urn:microsoft.com/office/officeart/2005/8/layout/radial3"/>
    <dgm:cxn modelId="{C9821EA1-D3CF-FE47-A4D7-67A2032A0520}" type="presOf" srcId="{593A9995-1762-344C-B08E-9D4ABC71E8B8}" destId="{29FBB19D-030D-4249-B596-73DEEF6A402A}" srcOrd="0" destOrd="0" presId="urn:microsoft.com/office/officeart/2005/8/layout/radial3"/>
    <dgm:cxn modelId="{50FEDFB9-D865-E64A-BDE9-7FDC00767FBD}" srcId="{28A03146-F853-E447-8893-7F04D491FFBE}" destId="{593A9995-1762-344C-B08E-9D4ABC71E8B8}" srcOrd="1" destOrd="0" parTransId="{225B2D8D-D3B2-8A47-B612-038137F8A606}" sibTransId="{37D44E0F-BAA7-A242-8C5B-F44A69FB4032}"/>
    <dgm:cxn modelId="{D468F8DA-1DE6-444C-BE5D-0849E3C009D9}" srcId="{EEAA0366-840C-E44A-A13C-75EA9657FDBC}" destId="{28A03146-F853-E447-8893-7F04D491FFBE}" srcOrd="0" destOrd="0" parTransId="{55380839-397D-B841-949D-EFD39F281F67}" sibTransId="{B6F778A5-4098-434F-9917-B51268848DB8}"/>
    <dgm:cxn modelId="{6755CE57-2519-1C4D-BE69-B8A0FFED505C}" type="presParOf" srcId="{3F51797A-AA93-2742-8EAD-189B399EFABF}" destId="{D00A41AD-F2C3-574E-9AEF-96BAAE71120A}" srcOrd="0" destOrd="0" presId="urn:microsoft.com/office/officeart/2005/8/layout/radial3"/>
    <dgm:cxn modelId="{3730E206-540C-ED49-8CCC-2A7A06788607}" type="presParOf" srcId="{D00A41AD-F2C3-574E-9AEF-96BAAE71120A}" destId="{5B2F7366-20F5-2A49-929E-A7AD2B130C61}" srcOrd="0" destOrd="0" presId="urn:microsoft.com/office/officeart/2005/8/layout/radial3"/>
    <dgm:cxn modelId="{278D4B8E-52DE-D041-85AE-9EA718A3CA0E}" type="presParOf" srcId="{D00A41AD-F2C3-574E-9AEF-96BAAE71120A}" destId="{CE21B429-698C-D844-9673-E4FC88D2418D}" srcOrd="1" destOrd="0" presId="urn:microsoft.com/office/officeart/2005/8/layout/radial3"/>
    <dgm:cxn modelId="{736DEF5D-F340-EF46-8084-703F2F09B2F7}" type="presParOf" srcId="{D00A41AD-F2C3-574E-9AEF-96BAAE71120A}" destId="{29FBB19D-030D-4249-B596-73DEEF6A402A}" srcOrd="2" destOrd="0" presId="urn:microsoft.com/office/officeart/2005/8/layout/radial3"/>
    <dgm:cxn modelId="{ACF55694-4635-C248-8C97-8FDDEA47D81F}" type="presParOf" srcId="{D00A41AD-F2C3-574E-9AEF-96BAAE71120A}" destId="{A6E8C002-3087-904D-A498-4AB42B1F903D}" srcOrd="3"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194BFE-2690-4979-8E68-E01B8E3590B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6BAB95A-DA92-4FFE-A1C6-BFD9AFB3E287}">
      <dgm:prSet/>
      <dgm:spPr/>
      <dgm:t>
        <a:bodyPr/>
        <a:lstStyle/>
        <a:p>
          <a:pPr>
            <a:lnSpc>
              <a:spcPct val="100000"/>
            </a:lnSpc>
          </a:pPr>
          <a:r>
            <a:rPr lang="en-PK"/>
            <a:t>The </a:t>
          </a:r>
          <a:r>
            <a:rPr lang="en-PK" b="1"/>
            <a:t>2030 Agenda</a:t>
          </a:r>
          <a:r>
            <a:rPr lang="en-PK"/>
            <a:t> and SDGs were </a:t>
          </a:r>
          <a:r>
            <a:rPr lang="en-PK" b="1"/>
            <a:t>adopted by all UN Member States in 2015</a:t>
          </a:r>
          <a:r>
            <a:rPr lang="en-PK"/>
            <a:t>, with </a:t>
          </a:r>
          <a:r>
            <a:rPr lang="en-PK" b="1"/>
            <a:t>2030</a:t>
          </a:r>
          <a:r>
            <a:rPr lang="en-PK"/>
            <a:t> as the delivery horizon (United Nations, 2023). </a:t>
          </a:r>
          <a:endParaRPr lang="en-US" dirty="0"/>
        </a:p>
      </dgm:t>
    </dgm:pt>
    <dgm:pt modelId="{7923BD96-D51B-403F-A1A8-094DA5134FDE}" type="parTrans" cxnId="{6185747F-AF44-495C-8012-58778B5EE381}">
      <dgm:prSet/>
      <dgm:spPr/>
      <dgm:t>
        <a:bodyPr/>
        <a:lstStyle/>
        <a:p>
          <a:endParaRPr lang="en-US"/>
        </a:p>
      </dgm:t>
    </dgm:pt>
    <dgm:pt modelId="{B759AC28-C6FC-4809-9ECC-B90EED07C98F}" type="sibTrans" cxnId="{6185747F-AF44-495C-8012-58778B5EE381}">
      <dgm:prSet/>
      <dgm:spPr/>
      <dgm:t>
        <a:bodyPr/>
        <a:lstStyle/>
        <a:p>
          <a:pPr>
            <a:lnSpc>
              <a:spcPct val="100000"/>
            </a:lnSpc>
          </a:pPr>
          <a:endParaRPr lang="en-US"/>
        </a:p>
      </dgm:t>
    </dgm:pt>
    <dgm:pt modelId="{BF69B925-F9BC-8843-9D65-32685704D62D}">
      <dgm:prSet/>
      <dgm:spPr/>
      <dgm:t>
        <a:bodyPr/>
        <a:lstStyle/>
        <a:p>
          <a:pPr>
            <a:lnSpc>
              <a:spcPct val="100000"/>
            </a:lnSpc>
          </a:pPr>
          <a:r>
            <a:rPr lang="en-PK" dirty="0"/>
            <a:t>SDGs are designed to balance </a:t>
          </a:r>
          <a:r>
            <a:rPr lang="en-PK" b="1" dirty="0"/>
            <a:t>social, economic, and environmental sustainability</a:t>
          </a:r>
          <a:r>
            <a:rPr lang="en-PK" dirty="0"/>
            <a:t> (integration is built in). </a:t>
          </a:r>
        </a:p>
      </dgm:t>
    </dgm:pt>
    <dgm:pt modelId="{7FA0487B-D7F5-0E40-B78A-6C5D528D0BD4}" type="parTrans" cxnId="{96110364-4817-154F-B0C8-2B7AA0E5CD7A}">
      <dgm:prSet/>
      <dgm:spPr/>
      <dgm:t>
        <a:bodyPr/>
        <a:lstStyle/>
        <a:p>
          <a:endParaRPr lang="en-GB"/>
        </a:p>
      </dgm:t>
    </dgm:pt>
    <dgm:pt modelId="{B913291B-DB5C-B74D-AF0F-4D3368C6D41D}" type="sibTrans" cxnId="{96110364-4817-154F-B0C8-2B7AA0E5CD7A}">
      <dgm:prSet/>
      <dgm:spPr/>
      <dgm:t>
        <a:bodyPr/>
        <a:lstStyle/>
        <a:p>
          <a:pPr>
            <a:lnSpc>
              <a:spcPct val="100000"/>
            </a:lnSpc>
          </a:pPr>
          <a:endParaRPr lang="en-GB"/>
        </a:p>
      </dgm:t>
    </dgm:pt>
    <dgm:pt modelId="{1FB000F6-01CD-FD47-99D8-622247DAC99F}">
      <dgm:prSet/>
      <dgm:spPr/>
      <dgm:t>
        <a:bodyPr/>
        <a:lstStyle/>
        <a:p>
          <a:pPr>
            <a:lnSpc>
              <a:spcPct val="100000"/>
            </a:lnSpc>
          </a:pPr>
          <a:r>
            <a:rPr lang="en-PK" dirty="0"/>
            <a:t>SDG 3 includes </a:t>
          </a:r>
          <a:r>
            <a:rPr lang="en-PK" b="1" dirty="0"/>
            <a:t>13 targets</a:t>
          </a:r>
          <a:r>
            <a:rPr lang="en-PK" dirty="0"/>
            <a:t> (e.g., maternal/child health, communicable and non-communicable disease, mental health, substance use, road safety, UHC, pollution). </a:t>
          </a:r>
        </a:p>
      </dgm:t>
    </dgm:pt>
    <dgm:pt modelId="{72B23925-CEAD-1142-B440-688CF878748E}" type="parTrans" cxnId="{3076A073-F948-7D49-811F-7A3B2BC6A045}">
      <dgm:prSet/>
      <dgm:spPr/>
      <dgm:t>
        <a:bodyPr/>
        <a:lstStyle/>
        <a:p>
          <a:endParaRPr lang="en-GB"/>
        </a:p>
      </dgm:t>
    </dgm:pt>
    <dgm:pt modelId="{8A77AB7F-9204-DA4C-862A-C991C07E58B6}" type="sibTrans" cxnId="{3076A073-F948-7D49-811F-7A3B2BC6A045}">
      <dgm:prSet/>
      <dgm:spPr/>
      <dgm:t>
        <a:bodyPr/>
        <a:lstStyle/>
        <a:p>
          <a:pPr>
            <a:lnSpc>
              <a:spcPct val="100000"/>
            </a:lnSpc>
          </a:pPr>
          <a:endParaRPr lang="en-GB"/>
        </a:p>
      </dgm:t>
    </dgm:pt>
    <dgm:pt modelId="{E75D3BBE-5634-C947-9320-14C3770612B4}">
      <dgm:prSet/>
      <dgm:spPr/>
      <dgm:t>
        <a:bodyPr/>
        <a:lstStyle/>
        <a:p>
          <a:pPr>
            <a:lnSpc>
              <a:spcPct val="100000"/>
            </a:lnSpc>
          </a:pPr>
          <a:r>
            <a:rPr lang="en-PK" dirty="0"/>
            <a:t>SDGs provide a shared global logic for prevention and equity, </a:t>
          </a:r>
          <a:r>
            <a:rPr lang="en-PK" b="1" dirty="0"/>
            <a:t>but delivery is locally constrained</a:t>
          </a:r>
          <a:r>
            <a:rPr lang="en-PK" dirty="0"/>
            <a:t> by funding, governance capacity and cross-sector coordination (Fernandez, 2019)</a:t>
          </a:r>
        </a:p>
      </dgm:t>
    </dgm:pt>
    <dgm:pt modelId="{031400CB-5840-B149-861E-4BE6F50A9EDB}" type="parTrans" cxnId="{9CBE8138-9ABC-0C42-83A9-644E705689CB}">
      <dgm:prSet/>
      <dgm:spPr/>
      <dgm:t>
        <a:bodyPr/>
        <a:lstStyle/>
        <a:p>
          <a:endParaRPr lang="en-GB"/>
        </a:p>
      </dgm:t>
    </dgm:pt>
    <dgm:pt modelId="{38AC2E2E-0C3C-F443-80B7-1D5A745DFD9E}" type="sibTrans" cxnId="{9CBE8138-9ABC-0C42-83A9-644E705689CB}">
      <dgm:prSet/>
      <dgm:spPr/>
      <dgm:t>
        <a:bodyPr/>
        <a:lstStyle/>
        <a:p>
          <a:pPr>
            <a:lnSpc>
              <a:spcPct val="100000"/>
            </a:lnSpc>
          </a:pPr>
          <a:endParaRPr lang="en-GB"/>
        </a:p>
      </dgm:t>
    </dgm:pt>
    <dgm:pt modelId="{F6FBC209-1012-4D84-8CA3-5BB8AFD9C3F4}" type="pres">
      <dgm:prSet presAssocID="{F6194BFE-2690-4979-8E68-E01B8E3590BC}" presName="root" presStyleCnt="0">
        <dgm:presLayoutVars>
          <dgm:dir/>
          <dgm:resizeHandles val="exact"/>
        </dgm:presLayoutVars>
      </dgm:prSet>
      <dgm:spPr/>
    </dgm:pt>
    <dgm:pt modelId="{A9A3F20A-3B2D-4E39-81F2-0EFFF53BD747}" type="pres">
      <dgm:prSet presAssocID="{F6194BFE-2690-4979-8E68-E01B8E3590BC}" presName="container" presStyleCnt="0">
        <dgm:presLayoutVars>
          <dgm:dir/>
          <dgm:resizeHandles val="exact"/>
        </dgm:presLayoutVars>
      </dgm:prSet>
      <dgm:spPr/>
    </dgm:pt>
    <dgm:pt modelId="{481FA33B-21CC-4249-941C-B183204337CD}" type="pres">
      <dgm:prSet presAssocID="{E6BAB95A-DA92-4FFE-A1C6-BFD9AFB3E287}" presName="compNode" presStyleCnt="0"/>
      <dgm:spPr/>
    </dgm:pt>
    <dgm:pt modelId="{C1AB86CE-E047-4FF6-852F-9EF6504C3A2D}" type="pres">
      <dgm:prSet presAssocID="{E6BAB95A-DA92-4FFE-A1C6-BFD9AFB3E287}" presName="iconBgRect" presStyleLbl="bgShp" presStyleIdx="0" presStyleCnt="4"/>
      <dgm:spPr/>
    </dgm:pt>
    <dgm:pt modelId="{5AE8795C-3389-4B0F-93DB-278CCD4ADF20}" type="pres">
      <dgm:prSet presAssocID="{E6BAB95A-DA92-4FFE-A1C6-BFD9AFB3E2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0A53EEDF-0079-4AC9-8AD2-C053DF0729C4}" type="pres">
      <dgm:prSet presAssocID="{E6BAB95A-DA92-4FFE-A1C6-BFD9AFB3E287}" presName="spaceRect" presStyleCnt="0"/>
      <dgm:spPr/>
    </dgm:pt>
    <dgm:pt modelId="{EE78DA01-3340-4655-B549-EAE8ED337C5A}" type="pres">
      <dgm:prSet presAssocID="{E6BAB95A-DA92-4FFE-A1C6-BFD9AFB3E287}" presName="textRect" presStyleLbl="revTx" presStyleIdx="0" presStyleCnt="4">
        <dgm:presLayoutVars>
          <dgm:chMax val="1"/>
          <dgm:chPref val="1"/>
        </dgm:presLayoutVars>
      </dgm:prSet>
      <dgm:spPr/>
    </dgm:pt>
    <dgm:pt modelId="{04D34AD8-FFBD-4863-AA89-E1C679C0ECC5}" type="pres">
      <dgm:prSet presAssocID="{B759AC28-C6FC-4809-9ECC-B90EED07C98F}" presName="sibTrans" presStyleLbl="sibTrans2D1" presStyleIdx="0" presStyleCnt="0"/>
      <dgm:spPr/>
    </dgm:pt>
    <dgm:pt modelId="{608AA28B-DA0E-364D-8F23-AEF40E32920F}" type="pres">
      <dgm:prSet presAssocID="{BF69B925-F9BC-8843-9D65-32685704D62D}" presName="compNode" presStyleCnt="0"/>
      <dgm:spPr/>
    </dgm:pt>
    <dgm:pt modelId="{A4D25D6F-8C74-A548-8987-6A19F9D067D9}" type="pres">
      <dgm:prSet presAssocID="{BF69B925-F9BC-8843-9D65-32685704D62D}" presName="iconBgRect" presStyleLbl="bgShp" presStyleIdx="1" presStyleCnt="4"/>
      <dgm:spPr/>
    </dgm:pt>
    <dgm:pt modelId="{31CE7BA5-1C67-4A42-BF50-EA230523C1CC}" type="pres">
      <dgm:prSet presAssocID="{BF69B925-F9BC-8843-9D65-32685704D62D}" presName="iconRect" presStyleLbl="node1" presStyleIdx="1" presStyleCnt="4"/>
      <dgm:spPr/>
    </dgm:pt>
    <dgm:pt modelId="{98D1702B-9A57-CE49-909D-D7E15D9B4A2E}" type="pres">
      <dgm:prSet presAssocID="{BF69B925-F9BC-8843-9D65-32685704D62D}" presName="spaceRect" presStyleCnt="0"/>
      <dgm:spPr/>
    </dgm:pt>
    <dgm:pt modelId="{E6972980-AC7F-2942-9C0A-914AE70E2DCC}" type="pres">
      <dgm:prSet presAssocID="{BF69B925-F9BC-8843-9D65-32685704D62D}" presName="textRect" presStyleLbl="revTx" presStyleIdx="1" presStyleCnt="4">
        <dgm:presLayoutVars>
          <dgm:chMax val="1"/>
          <dgm:chPref val="1"/>
        </dgm:presLayoutVars>
      </dgm:prSet>
      <dgm:spPr/>
    </dgm:pt>
    <dgm:pt modelId="{9CEB0F3C-0911-4F41-8166-46BD200ED2BC}" type="pres">
      <dgm:prSet presAssocID="{B913291B-DB5C-B74D-AF0F-4D3368C6D41D}" presName="sibTrans" presStyleLbl="sibTrans2D1" presStyleIdx="0" presStyleCnt="0"/>
      <dgm:spPr/>
    </dgm:pt>
    <dgm:pt modelId="{994B584D-2E39-D544-B08B-C20A0535123B}" type="pres">
      <dgm:prSet presAssocID="{1FB000F6-01CD-FD47-99D8-622247DAC99F}" presName="compNode" presStyleCnt="0"/>
      <dgm:spPr/>
    </dgm:pt>
    <dgm:pt modelId="{9C250F81-48BC-454F-BBAA-4E4B3275F366}" type="pres">
      <dgm:prSet presAssocID="{1FB000F6-01CD-FD47-99D8-622247DAC99F}" presName="iconBgRect" presStyleLbl="bgShp" presStyleIdx="2" presStyleCnt="4"/>
      <dgm:spPr/>
    </dgm:pt>
    <dgm:pt modelId="{F6BD04ED-D8F0-7A44-BAB7-04D9CF4E237E}" type="pres">
      <dgm:prSet presAssocID="{1FB000F6-01CD-FD47-99D8-622247DAC99F}" presName="iconRect" presStyleLbl="node1" presStyleIdx="2" presStyleCnt="4"/>
      <dgm:spPr/>
    </dgm:pt>
    <dgm:pt modelId="{D603CB13-6EAF-C749-88DA-B454FBEDA981}" type="pres">
      <dgm:prSet presAssocID="{1FB000F6-01CD-FD47-99D8-622247DAC99F}" presName="spaceRect" presStyleCnt="0"/>
      <dgm:spPr/>
    </dgm:pt>
    <dgm:pt modelId="{0DFAB419-DB8F-0445-AFDA-087E1A69DE20}" type="pres">
      <dgm:prSet presAssocID="{1FB000F6-01CD-FD47-99D8-622247DAC99F}" presName="textRect" presStyleLbl="revTx" presStyleIdx="2" presStyleCnt="4">
        <dgm:presLayoutVars>
          <dgm:chMax val="1"/>
          <dgm:chPref val="1"/>
        </dgm:presLayoutVars>
      </dgm:prSet>
      <dgm:spPr/>
    </dgm:pt>
    <dgm:pt modelId="{AFF05091-4DC3-8747-B61F-7BC9B2D6B5D4}" type="pres">
      <dgm:prSet presAssocID="{8A77AB7F-9204-DA4C-862A-C991C07E58B6}" presName="sibTrans" presStyleLbl="sibTrans2D1" presStyleIdx="0" presStyleCnt="0"/>
      <dgm:spPr/>
    </dgm:pt>
    <dgm:pt modelId="{07C692E7-D0C1-5048-BB39-7722E818A58D}" type="pres">
      <dgm:prSet presAssocID="{E75D3BBE-5634-C947-9320-14C3770612B4}" presName="compNode" presStyleCnt="0"/>
      <dgm:spPr/>
    </dgm:pt>
    <dgm:pt modelId="{390F8B2A-D694-B246-815C-968EF41C6A29}" type="pres">
      <dgm:prSet presAssocID="{E75D3BBE-5634-C947-9320-14C3770612B4}" presName="iconBgRect" presStyleLbl="bgShp" presStyleIdx="3" presStyleCnt="4"/>
      <dgm:spPr/>
    </dgm:pt>
    <dgm:pt modelId="{C5CB6988-76D4-FB42-A7A8-ED283AA7C5CF}" type="pres">
      <dgm:prSet presAssocID="{E75D3BBE-5634-C947-9320-14C3770612B4}" presName="iconRect" presStyleLbl="node1" presStyleIdx="3" presStyleCnt="4"/>
      <dgm:spPr/>
    </dgm:pt>
    <dgm:pt modelId="{42B8FD81-2D99-4842-B7B6-DF4B0972F0BF}" type="pres">
      <dgm:prSet presAssocID="{E75D3BBE-5634-C947-9320-14C3770612B4}" presName="spaceRect" presStyleCnt="0"/>
      <dgm:spPr/>
    </dgm:pt>
    <dgm:pt modelId="{81A508FF-79A9-594A-8000-FBB6377F532C}" type="pres">
      <dgm:prSet presAssocID="{E75D3BBE-5634-C947-9320-14C3770612B4}" presName="textRect" presStyleLbl="revTx" presStyleIdx="3" presStyleCnt="4">
        <dgm:presLayoutVars>
          <dgm:chMax val="1"/>
          <dgm:chPref val="1"/>
        </dgm:presLayoutVars>
      </dgm:prSet>
      <dgm:spPr/>
    </dgm:pt>
  </dgm:ptLst>
  <dgm:cxnLst>
    <dgm:cxn modelId="{CBAD5038-8802-3146-98C2-31511F3DF89A}" type="presOf" srcId="{1FB000F6-01CD-FD47-99D8-622247DAC99F}" destId="{0DFAB419-DB8F-0445-AFDA-087E1A69DE20}" srcOrd="0" destOrd="0" presId="urn:microsoft.com/office/officeart/2018/2/layout/IconCircleList"/>
    <dgm:cxn modelId="{9CBE8138-9ABC-0C42-83A9-644E705689CB}" srcId="{F6194BFE-2690-4979-8E68-E01B8E3590BC}" destId="{E75D3BBE-5634-C947-9320-14C3770612B4}" srcOrd="3" destOrd="0" parTransId="{031400CB-5840-B149-861E-4BE6F50A9EDB}" sibTransId="{38AC2E2E-0C3C-F443-80B7-1D5A745DFD9E}"/>
    <dgm:cxn modelId="{6B36773B-84E6-4B05-B306-D8EA5DABBEF1}" type="presOf" srcId="{B759AC28-C6FC-4809-9ECC-B90EED07C98F}" destId="{04D34AD8-FFBD-4863-AA89-E1C679C0ECC5}" srcOrd="0" destOrd="0" presId="urn:microsoft.com/office/officeart/2018/2/layout/IconCircleList"/>
    <dgm:cxn modelId="{08E7C23F-D5A9-466B-A8DC-01495681C9BF}" type="presOf" srcId="{F6194BFE-2690-4979-8E68-E01B8E3590BC}" destId="{F6FBC209-1012-4D84-8CA3-5BB8AFD9C3F4}" srcOrd="0" destOrd="0" presId="urn:microsoft.com/office/officeart/2018/2/layout/IconCircleList"/>
    <dgm:cxn modelId="{96110364-4817-154F-B0C8-2B7AA0E5CD7A}" srcId="{F6194BFE-2690-4979-8E68-E01B8E3590BC}" destId="{BF69B925-F9BC-8843-9D65-32685704D62D}" srcOrd="1" destOrd="0" parTransId="{7FA0487B-D7F5-0E40-B78A-6C5D528D0BD4}" sibTransId="{B913291B-DB5C-B74D-AF0F-4D3368C6D41D}"/>
    <dgm:cxn modelId="{FD4D2F4A-FC8C-2F44-A573-33ED5BE68F2B}" type="presOf" srcId="{B913291B-DB5C-B74D-AF0F-4D3368C6D41D}" destId="{9CEB0F3C-0911-4F41-8166-46BD200ED2BC}" srcOrd="0" destOrd="0" presId="urn:microsoft.com/office/officeart/2018/2/layout/IconCircleList"/>
    <dgm:cxn modelId="{3F765F4D-E90C-264A-ABE2-566F97E8F20B}" type="presOf" srcId="{BF69B925-F9BC-8843-9D65-32685704D62D}" destId="{E6972980-AC7F-2942-9C0A-914AE70E2DCC}" srcOrd="0" destOrd="0" presId="urn:microsoft.com/office/officeart/2018/2/layout/IconCircleList"/>
    <dgm:cxn modelId="{3076A073-F948-7D49-811F-7A3B2BC6A045}" srcId="{F6194BFE-2690-4979-8E68-E01B8E3590BC}" destId="{1FB000F6-01CD-FD47-99D8-622247DAC99F}" srcOrd="2" destOrd="0" parTransId="{72B23925-CEAD-1142-B440-688CF878748E}" sibTransId="{8A77AB7F-9204-DA4C-862A-C991C07E58B6}"/>
    <dgm:cxn modelId="{6185747F-AF44-495C-8012-58778B5EE381}" srcId="{F6194BFE-2690-4979-8E68-E01B8E3590BC}" destId="{E6BAB95A-DA92-4FFE-A1C6-BFD9AFB3E287}" srcOrd="0" destOrd="0" parTransId="{7923BD96-D51B-403F-A1A8-094DA5134FDE}" sibTransId="{B759AC28-C6FC-4809-9ECC-B90EED07C98F}"/>
    <dgm:cxn modelId="{4D11EFDB-B996-443F-AC58-001BDF0B8584}" type="presOf" srcId="{E6BAB95A-DA92-4FFE-A1C6-BFD9AFB3E287}" destId="{EE78DA01-3340-4655-B549-EAE8ED337C5A}" srcOrd="0" destOrd="0" presId="urn:microsoft.com/office/officeart/2018/2/layout/IconCircleList"/>
    <dgm:cxn modelId="{FF4CF5DF-8B44-804E-830F-8A5158FD8181}" type="presOf" srcId="{E75D3BBE-5634-C947-9320-14C3770612B4}" destId="{81A508FF-79A9-594A-8000-FBB6377F532C}" srcOrd="0" destOrd="0" presId="urn:microsoft.com/office/officeart/2018/2/layout/IconCircleList"/>
    <dgm:cxn modelId="{8BE9F8E9-0857-9247-8739-3A806B1189FE}" type="presOf" srcId="{8A77AB7F-9204-DA4C-862A-C991C07E58B6}" destId="{AFF05091-4DC3-8747-B61F-7BC9B2D6B5D4}" srcOrd="0" destOrd="0" presId="urn:microsoft.com/office/officeart/2018/2/layout/IconCircleList"/>
    <dgm:cxn modelId="{BF3ABEEE-8407-4A71-AE68-A710B762A36D}" type="presParOf" srcId="{F6FBC209-1012-4D84-8CA3-5BB8AFD9C3F4}" destId="{A9A3F20A-3B2D-4E39-81F2-0EFFF53BD747}" srcOrd="0" destOrd="0" presId="urn:microsoft.com/office/officeart/2018/2/layout/IconCircleList"/>
    <dgm:cxn modelId="{079675E4-7860-4E82-9F53-7938B6B03B69}" type="presParOf" srcId="{A9A3F20A-3B2D-4E39-81F2-0EFFF53BD747}" destId="{481FA33B-21CC-4249-941C-B183204337CD}" srcOrd="0" destOrd="0" presId="urn:microsoft.com/office/officeart/2018/2/layout/IconCircleList"/>
    <dgm:cxn modelId="{B1758D4B-E219-474A-AFF5-57F87D10DB49}" type="presParOf" srcId="{481FA33B-21CC-4249-941C-B183204337CD}" destId="{C1AB86CE-E047-4FF6-852F-9EF6504C3A2D}" srcOrd="0" destOrd="0" presId="urn:microsoft.com/office/officeart/2018/2/layout/IconCircleList"/>
    <dgm:cxn modelId="{8B693900-B178-45ED-9F90-5D5472B69B39}" type="presParOf" srcId="{481FA33B-21CC-4249-941C-B183204337CD}" destId="{5AE8795C-3389-4B0F-93DB-278CCD4ADF20}" srcOrd="1" destOrd="0" presId="urn:microsoft.com/office/officeart/2018/2/layout/IconCircleList"/>
    <dgm:cxn modelId="{D864D85D-8704-4B3F-9759-E688ADF99506}" type="presParOf" srcId="{481FA33B-21CC-4249-941C-B183204337CD}" destId="{0A53EEDF-0079-4AC9-8AD2-C053DF0729C4}" srcOrd="2" destOrd="0" presId="urn:microsoft.com/office/officeart/2018/2/layout/IconCircleList"/>
    <dgm:cxn modelId="{5C4C2F8B-FED4-4EE9-A881-2BA4DFD4AE7C}" type="presParOf" srcId="{481FA33B-21CC-4249-941C-B183204337CD}" destId="{EE78DA01-3340-4655-B549-EAE8ED337C5A}" srcOrd="3" destOrd="0" presId="urn:microsoft.com/office/officeart/2018/2/layout/IconCircleList"/>
    <dgm:cxn modelId="{80E34DFC-11B1-494C-A48D-D08EFB9C9E52}" type="presParOf" srcId="{A9A3F20A-3B2D-4E39-81F2-0EFFF53BD747}" destId="{04D34AD8-FFBD-4863-AA89-E1C679C0ECC5}" srcOrd="1" destOrd="0" presId="urn:microsoft.com/office/officeart/2018/2/layout/IconCircleList"/>
    <dgm:cxn modelId="{344681DB-1917-154C-8C12-845A3B4CB26B}" type="presParOf" srcId="{A9A3F20A-3B2D-4E39-81F2-0EFFF53BD747}" destId="{608AA28B-DA0E-364D-8F23-AEF40E32920F}" srcOrd="2" destOrd="0" presId="urn:microsoft.com/office/officeart/2018/2/layout/IconCircleList"/>
    <dgm:cxn modelId="{73A62784-EE4B-D740-A4B9-2F443DAE79BD}" type="presParOf" srcId="{608AA28B-DA0E-364D-8F23-AEF40E32920F}" destId="{A4D25D6F-8C74-A548-8987-6A19F9D067D9}" srcOrd="0" destOrd="0" presId="urn:microsoft.com/office/officeart/2018/2/layout/IconCircleList"/>
    <dgm:cxn modelId="{F67BCBA5-4295-344F-A93D-FB06FA407344}" type="presParOf" srcId="{608AA28B-DA0E-364D-8F23-AEF40E32920F}" destId="{31CE7BA5-1C67-4A42-BF50-EA230523C1CC}" srcOrd="1" destOrd="0" presId="urn:microsoft.com/office/officeart/2018/2/layout/IconCircleList"/>
    <dgm:cxn modelId="{A858AA1C-4071-414A-840D-6C850734B4BA}" type="presParOf" srcId="{608AA28B-DA0E-364D-8F23-AEF40E32920F}" destId="{98D1702B-9A57-CE49-909D-D7E15D9B4A2E}" srcOrd="2" destOrd="0" presId="urn:microsoft.com/office/officeart/2018/2/layout/IconCircleList"/>
    <dgm:cxn modelId="{B78889E1-7A21-A945-B10E-929047E1EA72}" type="presParOf" srcId="{608AA28B-DA0E-364D-8F23-AEF40E32920F}" destId="{E6972980-AC7F-2942-9C0A-914AE70E2DCC}" srcOrd="3" destOrd="0" presId="urn:microsoft.com/office/officeart/2018/2/layout/IconCircleList"/>
    <dgm:cxn modelId="{20D15E08-608E-BE43-BA7D-DD0E3D3318FD}" type="presParOf" srcId="{A9A3F20A-3B2D-4E39-81F2-0EFFF53BD747}" destId="{9CEB0F3C-0911-4F41-8166-46BD200ED2BC}" srcOrd="3" destOrd="0" presId="urn:microsoft.com/office/officeart/2018/2/layout/IconCircleList"/>
    <dgm:cxn modelId="{23DEA943-E7AD-6A4C-8A7F-BEEA6CAA315E}" type="presParOf" srcId="{A9A3F20A-3B2D-4E39-81F2-0EFFF53BD747}" destId="{994B584D-2E39-D544-B08B-C20A0535123B}" srcOrd="4" destOrd="0" presId="urn:microsoft.com/office/officeart/2018/2/layout/IconCircleList"/>
    <dgm:cxn modelId="{4DF5957B-6901-D34D-A613-31D92DF3464F}" type="presParOf" srcId="{994B584D-2E39-D544-B08B-C20A0535123B}" destId="{9C250F81-48BC-454F-BBAA-4E4B3275F366}" srcOrd="0" destOrd="0" presId="urn:microsoft.com/office/officeart/2018/2/layout/IconCircleList"/>
    <dgm:cxn modelId="{5704D843-B5D4-A54A-868B-C36A4D51C465}" type="presParOf" srcId="{994B584D-2E39-D544-B08B-C20A0535123B}" destId="{F6BD04ED-D8F0-7A44-BAB7-04D9CF4E237E}" srcOrd="1" destOrd="0" presId="urn:microsoft.com/office/officeart/2018/2/layout/IconCircleList"/>
    <dgm:cxn modelId="{69570A68-01C6-B64C-911E-E11B26323426}" type="presParOf" srcId="{994B584D-2E39-D544-B08B-C20A0535123B}" destId="{D603CB13-6EAF-C749-88DA-B454FBEDA981}" srcOrd="2" destOrd="0" presId="urn:microsoft.com/office/officeart/2018/2/layout/IconCircleList"/>
    <dgm:cxn modelId="{F12679B5-AF63-B545-9486-D7122499C772}" type="presParOf" srcId="{994B584D-2E39-D544-B08B-C20A0535123B}" destId="{0DFAB419-DB8F-0445-AFDA-087E1A69DE20}" srcOrd="3" destOrd="0" presId="urn:microsoft.com/office/officeart/2018/2/layout/IconCircleList"/>
    <dgm:cxn modelId="{BA361776-754B-6845-BA36-E921CEB684E8}" type="presParOf" srcId="{A9A3F20A-3B2D-4E39-81F2-0EFFF53BD747}" destId="{AFF05091-4DC3-8747-B61F-7BC9B2D6B5D4}" srcOrd="5" destOrd="0" presId="urn:microsoft.com/office/officeart/2018/2/layout/IconCircleList"/>
    <dgm:cxn modelId="{341B8691-DDF9-3E43-9BE2-38DE02D2D106}" type="presParOf" srcId="{A9A3F20A-3B2D-4E39-81F2-0EFFF53BD747}" destId="{07C692E7-D0C1-5048-BB39-7722E818A58D}" srcOrd="6" destOrd="0" presId="urn:microsoft.com/office/officeart/2018/2/layout/IconCircleList"/>
    <dgm:cxn modelId="{89A95562-4DAA-AD4B-91DA-A7EC23CF4F80}" type="presParOf" srcId="{07C692E7-D0C1-5048-BB39-7722E818A58D}" destId="{390F8B2A-D694-B246-815C-968EF41C6A29}" srcOrd="0" destOrd="0" presId="urn:microsoft.com/office/officeart/2018/2/layout/IconCircleList"/>
    <dgm:cxn modelId="{B2B9D892-0B8F-5E49-BE13-398BE0C3D730}" type="presParOf" srcId="{07C692E7-D0C1-5048-BB39-7722E818A58D}" destId="{C5CB6988-76D4-FB42-A7A8-ED283AA7C5CF}" srcOrd="1" destOrd="0" presId="urn:microsoft.com/office/officeart/2018/2/layout/IconCircleList"/>
    <dgm:cxn modelId="{BC22C682-9208-CE48-883B-0795DBDF1B86}" type="presParOf" srcId="{07C692E7-D0C1-5048-BB39-7722E818A58D}" destId="{42B8FD81-2D99-4842-B7B6-DF4B0972F0BF}" srcOrd="2" destOrd="0" presId="urn:microsoft.com/office/officeart/2018/2/layout/IconCircleList"/>
    <dgm:cxn modelId="{B644F037-CD0D-1E48-B48B-491ED80ECFA8}" type="presParOf" srcId="{07C692E7-D0C1-5048-BB39-7722E818A58D}" destId="{81A508FF-79A9-594A-8000-FBB6377F532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049EB6-2A18-BF43-AF3E-08E9B18273C0}" type="doc">
      <dgm:prSet loTypeId="urn:microsoft.com/office/officeart/2005/8/layout/chevron1" loCatId="" qsTypeId="urn:microsoft.com/office/officeart/2005/8/quickstyle/simple3" qsCatId="simple" csTypeId="urn:microsoft.com/office/officeart/2005/8/colors/accent1_2" csCatId="accent1" phldr="1"/>
      <dgm:spPr/>
      <dgm:t>
        <a:bodyPr/>
        <a:lstStyle/>
        <a:p>
          <a:endParaRPr lang="en-GB"/>
        </a:p>
      </dgm:t>
    </dgm:pt>
    <dgm:pt modelId="{FC82D470-E29A-594E-8940-D2808AF03F54}">
      <dgm:prSet phldrT="[Text]"/>
      <dgm:spPr/>
      <dgm:t>
        <a:bodyPr/>
        <a:lstStyle/>
        <a:p>
          <a:r>
            <a:rPr lang="en-GB" b="1" dirty="0"/>
            <a:t>Austerity/localism (political economy):</a:t>
          </a:r>
          <a:r>
            <a:rPr lang="en-GB" dirty="0"/>
            <a:t> prevention and local authority capacity can weaken when budgets are tight; this undermines equity-focused delivery (Eckersley and Tobin, 2019)  </a:t>
          </a:r>
        </a:p>
      </dgm:t>
    </dgm:pt>
    <dgm:pt modelId="{72068F5F-E320-CE4C-875D-90497463FFCF}" type="parTrans" cxnId="{CCD74236-3C48-3E4C-9BEC-09CEA619A61D}">
      <dgm:prSet/>
      <dgm:spPr/>
      <dgm:t>
        <a:bodyPr/>
        <a:lstStyle/>
        <a:p>
          <a:endParaRPr lang="en-GB"/>
        </a:p>
      </dgm:t>
    </dgm:pt>
    <dgm:pt modelId="{8CB4527D-73D6-1546-A945-A0F84B506F7F}" type="sibTrans" cxnId="{CCD74236-3C48-3E4C-9BEC-09CEA619A61D}">
      <dgm:prSet/>
      <dgm:spPr/>
      <dgm:t>
        <a:bodyPr/>
        <a:lstStyle/>
        <a:p>
          <a:endParaRPr lang="en-GB"/>
        </a:p>
      </dgm:t>
    </dgm:pt>
    <dgm:pt modelId="{9E66E277-E602-214D-8460-25B30334A8B0}">
      <dgm:prSet/>
      <dgm:spPr/>
      <dgm:t>
        <a:bodyPr/>
        <a:lstStyle/>
        <a:p>
          <a:pPr>
            <a:buNone/>
          </a:pPr>
          <a:r>
            <a:rPr lang="en-GB" b="1" dirty="0"/>
            <a:t>Managerialism / performance metrics:</a:t>
          </a:r>
          <a:r>
            <a:rPr lang="en-GB" dirty="0"/>
            <a:t> pressure to hit targets can prioritise measurable activity over relational work (continuity, trust-building) that drives uptake in underserved groups (Cho and Lee, 2011).</a:t>
          </a:r>
        </a:p>
      </dgm:t>
    </dgm:pt>
    <dgm:pt modelId="{A141E4D1-E2D0-CF46-9015-67D03F58F059}" type="parTrans" cxnId="{48C62F5F-25EE-1544-855E-6ECD5930CAD3}">
      <dgm:prSet/>
      <dgm:spPr/>
      <dgm:t>
        <a:bodyPr/>
        <a:lstStyle/>
        <a:p>
          <a:endParaRPr lang="en-GB"/>
        </a:p>
      </dgm:t>
    </dgm:pt>
    <dgm:pt modelId="{C18D87B6-ABCE-3F42-89FD-437FDDC1B483}" type="sibTrans" cxnId="{48C62F5F-25EE-1544-855E-6ECD5930CAD3}">
      <dgm:prSet/>
      <dgm:spPr/>
      <dgm:t>
        <a:bodyPr/>
        <a:lstStyle/>
        <a:p>
          <a:endParaRPr lang="en-GB"/>
        </a:p>
      </dgm:t>
    </dgm:pt>
    <dgm:pt modelId="{A9D7AE91-4C6D-8140-A6B0-C922B45F95C7}">
      <dgm:prSet/>
      <dgm:spPr/>
      <dgm:t>
        <a:bodyPr/>
        <a:lstStyle/>
        <a:p>
          <a:pPr>
            <a:buNone/>
          </a:pPr>
          <a:r>
            <a:rPr lang="en-GB" b="1" dirty="0"/>
            <a:t>Marketisation/contracting:</a:t>
          </a:r>
          <a:r>
            <a:rPr lang="en-GB" dirty="0"/>
            <a:t> multiple providers can fragment pathways unless governance and data-sharing are strong (Coulter and Oldham, 2016).</a:t>
          </a:r>
        </a:p>
      </dgm:t>
    </dgm:pt>
    <dgm:pt modelId="{DFDE45CF-B6B2-5445-8A3D-5DCE3CD24F50}" type="parTrans" cxnId="{26B1E6C0-6C9E-7D49-ADD3-D55E28F57CB4}">
      <dgm:prSet/>
      <dgm:spPr/>
      <dgm:t>
        <a:bodyPr/>
        <a:lstStyle/>
        <a:p>
          <a:endParaRPr lang="en-GB"/>
        </a:p>
      </dgm:t>
    </dgm:pt>
    <dgm:pt modelId="{7E4C9A2E-1BA7-D24D-858E-15C3F7154A60}" type="sibTrans" cxnId="{26B1E6C0-6C9E-7D49-ADD3-D55E28F57CB4}">
      <dgm:prSet/>
      <dgm:spPr/>
      <dgm:t>
        <a:bodyPr/>
        <a:lstStyle/>
        <a:p>
          <a:endParaRPr lang="en-GB"/>
        </a:p>
      </dgm:t>
    </dgm:pt>
    <dgm:pt modelId="{7C5E9CA2-31B6-9F49-A81B-A5C51C5D7D2F}" type="pres">
      <dgm:prSet presAssocID="{04049EB6-2A18-BF43-AF3E-08E9B18273C0}" presName="Name0" presStyleCnt="0">
        <dgm:presLayoutVars>
          <dgm:dir/>
          <dgm:animLvl val="lvl"/>
          <dgm:resizeHandles val="exact"/>
        </dgm:presLayoutVars>
      </dgm:prSet>
      <dgm:spPr/>
    </dgm:pt>
    <dgm:pt modelId="{5E8057C4-31A3-614A-8035-D1A9E5A08972}" type="pres">
      <dgm:prSet presAssocID="{FC82D470-E29A-594E-8940-D2808AF03F54}" presName="parTxOnly" presStyleLbl="node1" presStyleIdx="0" presStyleCnt="3">
        <dgm:presLayoutVars>
          <dgm:chMax val="0"/>
          <dgm:chPref val="0"/>
          <dgm:bulletEnabled val="1"/>
        </dgm:presLayoutVars>
      </dgm:prSet>
      <dgm:spPr/>
    </dgm:pt>
    <dgm:pt modelId="{1D346997-A3B9-C046-A721-BD91FDE370A8}" type="pres">
      <dgm:prSet presAssocID="{8CB4527D-73D6-1546-A945-A0F84B506F7F}" presName="parTxOnlySpace" presStyleCnt="0"/>
      <dgm:spPr/>
    </dgm:pt>
    <dgm:pt modelId="{04D4E398-F2DE-E84D-A230-0E9FC76CA044}" type="pres">
      <dgm:prSet presAssocID="{9E66E277-E602-214D-8460-25B30334A8B0}" presName="parTxOnly" presStyleLbl="node1" presStyleIdx="1" presStyleCnt="3">
        <dgm:presLayoutVars>
          <dgm:chMax val="0"/>
          <dgm:chPref val="0"/>
          <dgm:bulletEnabled val="1"/>
        </dgm:presLayoutVars>
      </dgm:prSet>
      <dgm:spPr/>
    </dgm:pt>
    <dgm:pt modelId="{157A32BA-08D7-B04D-B0D0-79D150EC79ED}" type="pres">
      <dgm:prSet presAssocID="{C18D87B6-ABCE-3F42-89FD-437FDDC1B483}" presName="parTxOnlySpace" presStyleCnt="0"/>
      <dgm:spPr/>
    </dgm:pt>
    <dgm:pt modelId="{162CCF5B-CF8B-7349-BD51-824E514969DF}" type="pres">
      <dgm:prSet presAssocID="{A9D7AE91-4C6D-8140-A6B0-C922B45F95C7}" presName="parTxOnly" presStyleLbl="node1" presStyleIdx="2" presStyleCnt="3">
        <dgm:presLayoutVars>
          <dgm:chMax val="0"/>
          <dgm:chPref val="0"/>
          <dgm:bulletEnabled val="1"/>
        </dgm:presLayoutVars>
      </dgm:prSet>
      <dgm:spPr/>
    </dgm:pt>
  </dgm:ptLst>
  <dgm:cxnLst>
    <dgm:cxn modelId="{CCD74236-3C48-3E4C-9BEC-09CEA619A61D}" srcId="{04049EB6-2A18-BF43-AF3E-08E9B18273C0}" destId="{FC82D470-E29A-594E-8940-D2808AF03F54}" srcOrd="0" destOrd="0" parTransId="{72068F5F-E320-CE4C-875D-90497463FFCF}" sibTransId="{8CB4527D-73D6-1546-A945-A0F84B506F7F}"/>
    <dgm:cxn modelId="{48C62F5F-25EE-1544-855E-6ECD5930CAD3}" srcId="{04049EB6-2A18-BF43-AF3E-08E9B18273C0}" destId="{9E66E277-E602-214D-8460-25B30334A8B0}" srcOrd="1" destOrd="0" parTransId="{A141E4D1-E2D0-CF46-9015-67D03F58F059}" sibTransId="{C18D87B6-ABCE-3F42-89FD-437FDDC1B483}"/>
    <dgm:cxn modelId="{3AF31255-BDB2-FC43-9CB1-CB5484D84492}" type="presOf" srcId="{9E66E277-E602-214D-8460-25B30334A8B0}" destId="{04D4E398-F2DE-E84D-A230-0E9FC76CA044}" srcOrd="0" destOrd="0" presId="urn:microsoft.com/office/officeart/2005/8/layout/chevron1"/>
    <dgm:cxn modelId="{2B57A458-2BB3-EA43-A68E-4DF951B5C4EC}" type="presOf" srcId="{A9D7AE91-4C6D-8140-A6B0-C922B45F95C7}" destId="{162CCF5B-CF8B-7349-BD51-824E514969DF}" srcOrd="0" destOrd="0" presId="urn:microsoft.com/office/officeart/2005/8/layout/chevron1"/>
    <dgm:cxn modelId="{DA2DEBB1-B248-9346-A481-57154CF24AA4}" type="presOf" srcId="{04049EB6-2A18-BF43-AF3E-08E9B18273C0}" destId="{7C5E9CA2-31B6-9F49-A81B-A5C51C5D7D2F}" srcOrd="0" destOrd="0" presId="urn:microsoft.com/office/officeart/2005/8/layout/chevron1"/>
    <dgm:cxn modelId="{26B1E6C0-6C9E-7D49-ADD3-D55E28F57CB4}" srcId="{04049EB6-2A18-BF43-AF3E-08E9B18273C0}" destId="{A9D7AE91-4C6D-8140-A6B0-C922B45F95C7}" srcOrd="2" destOrd="0" parTransId="{DFDE45CF-B6B2-5445-8A3D-5DCE3CD24F50}" sibTransId="{7E4C9A2E-1BA7-D24D-858E-15C3F7154A60}"/>
    <dgm:cxn modelId="{98688FD7-5020-8F43-9241-F150AEA6C4C0}" type="presOf" srcId="{FC82D470-E29A-594E-8940-D2808AF03F54}" destId="{5E8057C4-31A3-614A-8035-D1A9E5A08972}" srcOrd="0" destOrd="0" presId="urn:microsoft.com/office/officeart/2005/8/layout/chevron1"/>
    <dgm:cxn modelId="{D0B33678-C9CA-174A-8F52-D4C0105B56D4}" type="presParOf" srcId="{7C5E9CA2-31B6-9F49-A81B-A5C51C5D7D2F}" destId="{5E8057C4-31A3-614A-8035-D1A9E5A08972}" srcOrd="0" destOrd="0" presId="urn:microsoft.com/office/officeart/2005/8/layout/chevron1"/>
    <dgm:cxn modelId="{35C97044-EFED-1543-AFCA-D76118CD89A3}" type="presParOf" srcId="{7C5E9CA2-31B6-9F49-A81B-A5C51C5D7D2F}" destId="{1D346997-A3B9-C046-A721-BD91FDE370A8}" srcOrd="1" destOrd="0" presId="urn:microsoft.com/office/officeart/2005/8/layout/chevron1"/>
    <dgm:cxn modelId="{3DEA97F8-501D-984D-BE27-1BA0FCF07B34}" type="presParOf" srcId="{7C5E9CA2-31B6-9F49-A81B-A5C51C5D7D2F}" destId="{04D4E398-F2DE-E84D-A230-0E9FC76CA044}" srcOrd="2" destOrd="0" presId="urn:microsoft.com/office/officeart/2005/8/layout/chevron1"/>
    <dgm:cxn modelId="{C090267F-D59A-7445-B206-E6E34AA71FA2}" type="presParOf" srcId="{7C5E9CA2-31B6-9F49-A81B-A5C51C5D7D2F}" destId="{157A32BA-08D7-B04D-B0D0-79D150EC79ED}" srcOrd="3" destOrd="0" presId="urn:microsoft.com/office/officeart/2005/8/layout/chevron1"/>
    <dgm:cxn modelId="{6C5F4C9E-E633-F34C-A600-F28304E2DDCB}" type="presParOf" srcId="{7C5E9CA2-31B6-9F49-A81B-A5C51C5D7D2F}" destId="{162CCF5B-CF8B-7349-BD51-824E514969DF}"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5D1C29-1433-4BDA-9B7D-1A22A2569AE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FA9342B-3D85-402E-94AE-FD374B06A449}">
      <dgm:prSet/>
      <dgm:spPr/>
      <dgm:t>
        <a:bodyPr/>
        <a:lstStyle/>
        <a:p>
          <a:pPr>
            <a:lnSpc>
              <a:spcPct val="100000"/>
            </a:lnSpc>
          </a:pPr>
          <a:r>
            <a:rPr lang="en-GB" b="1" dirty="0"/>
            <a:t>Integrated pathways:</a:t>
          </a:r>
          <a:r>
            <a:rPr lang="en-GB" dirty="0"/>
            <a:t> join clinical care, prevention, wellbeing support around the </a:t>
          </a:r>
          <a:r>
            <a:rPr lang="en-GB" b="1" dirty="0"/>
            <a:t>patient journey</a:t>
          </a:r>
          <a:r>
            <a:rPr lang="en-GB" dirty="0"/>
            <a:t> (</a:t>
          </a:r>
          <a:r>
            <a:rPr lang="en-GB" dirty="0" err="1"/>
            <a:t>Tomoh</a:t>
          </a:r>
          <a:r>
            <a:rPr lang="en-GB" dirty="0"/>
            <a:t> et al., 2024).</a:t>
          </a:r>
          <a:endParaRPr lang="en-US" dirty="0"/>
        </a:p>
      </dgm:t>
    </dgm:pt>
    <dgm:pt modelId="{BC1AFC24-F343-465A-9CE2-BE2F4D4694F4}" type="parTrans" cxnId="{35DC57E1-D78B-4B49-B4AE-537199096483}">
      <dgm:prSet/>
      <dgm:spPr/>
      <dgm:t>
        <a:bodyPr/>
        <a:lstStyle/>
        <a:p>
          <a:endParaRPr lang="en-US"/>
        </a:p>
      </dgm:t>
    </dgm:pt>
    <dgm:pt modelId="{E5CB9153-4DC5-4A69-85F6-878BEEA5D496}" type="sibTrans" cxnId="{35DC57E1-D78B-4B49-B4AE-537199096483}">
      <dgm:prSet/>
      <dgm:spPr/>
      <dgm:t>
        <a:bodyPr/>
        <a:lstStyle/>
        <a:p>
          <a:pPr>
            <a:lnSpc>
              <a:spcPct val="100000"/>
            </a:lnSpc>
          </a:pPr>
          <a:endParaRPr lang="en-US"/>
        </a:p>
      </dgm:t>
    </dgm:pt>
    <dgm:pt modelId="{FE895C9B-B7E5-0647-A04C-3246207820D8}">
      <dgm:prSet/>
      <dgm:spPr/>
      <dgm:t>
        <a:bodyPr/>
        <a:lstStyle/>
        <a:p>
          <a:pPr>
            <a:lnSpc>
              <a:spcPct val="100000"/>
            </a:lnSpc>
          </a:pPr>
          <a:r>
            <a:rPr lang="en-GB" b="1" dirty="0"/>
            <a:t>Telehealth:</a:t>
          </a:r>
          <a:r>
            <a:rPr lang="en-GB" dirty="0"/>
            <a:t> improves monitoring and follow-up but can widen gaps without inclusion support (</a:t>
          </a:r>
          <a:r>
            <a:rPr lang="en-GB" dirty="0" err="1"/>
            <a:t>Gajarawala</a:t>
          </a:r>
          <a:r>
            <a:rPr lang="en-GB" dirty="0"/>
            <a:t> and Pelkowski, 2021).</a:t>
          </a:r>
        </a:p>
      </dgm:t>
    </dgm:pt>
    <dgm:pt modelId="{72F35E91-520B-B842-B326-F46397A315F1}" type="parTrans" cxnId="{4E74C23A-91BA-8F4A-82AF-28D93FF126F7}">
      <dgm:prSet/>
      <dgm:spPr/>
      <dgm:t>
        <a:bodyPr/>
        <a:lstStyle/>
        <a:p>
          <a:endParaRPr lang="en-GB"/>
        </a:p>
      </dgm:t>
    </dgm:pt>
    <dgm:pt modelId="{E0FFE71A-753F-AB40-97C9-615B633C2BF9}" type="sibTrans" cxnId="{4E74C23A-91BA-8F4A-82AF-28D93FF126F7}">
      <dgm:prSet/>
      <dgm:spPr/>
      <dgm:t>
        <a:bodyPr/>
        <a:lstStyle/>
        <a:p>
          <a:pPr>
            <a:lnSpc>
              <a:spcPct val="100000"/>
            </a:lnSpc>
          </a:pPr>
          <a:endParaRPr lang="en-GB"/>
        </a:p>
      </dgm:t>
    </dgm:pt>
    <dgm:pt modelId="{FF2BAAB5-4374-CE49-A5A6-6107A6445041}">
      <dgm:prSet/>
      <dgm:spPr/>
      <dgm:t>
        <a:bodyPr/>
        <a:lstStyle/>
        <a:p>
          <a:pPr>
            <a:lnSpc>
              <a:spcPct val="100000"/>
            </a:lnSpc>
          </a:pPr>
          <a:r>
            <a:rPr lang="en-GB" b="1" dirty="0"/>
            <a:t>Community partnerships:</a:t>
          </a:r>
          <a:r>
            <a:rPr lang="en-GB" dirty="0"/>
            <a:t> NHS, local authority, voluntary sector strengthen prevention in high-inequality areas (</a:t>
          </a:r>
          <a:r>
            <a:rPr lang="en-GB" dirty="0" err="1"/>
            <a:t>Tomoh</a:t>
          </a:r>
          <a:r>
            <a:rPr lang="en-GB" dirty="0"/>
            <a:t> et al., 2024).</a:t>
          </a:r>
        </a:p>
      </dgm:t>
    </dgm:pt>
    <dgm:pt modelId="{8622B269-9603-B54B-9984-7DD7E448907A}" type="parTrans" cxnId="{883BD41B-3023-E049-B895-F3154377CCC6}">
      <dgm:prSet/>
      <dgm:spPr/>
      <dgm:t>
        <a:bodyPr/>
        <a:lstStyle/>
        <a:p>
          <a:endParaRPr lang="en-GB"/>
        </a:p>
      </dgm:t>
    </dgm:pt>
    <dgm:pt modelId="{EA06B0CF-14C7-4D49-A410-AA73893B998A}" type="sibTrans" cxnId="{883BD41B-3023-E049-B895-F3154377CCC6}">
      <dgm:prSet/>
      <dgm:spPr/>
      <dgm:t>
        <a:bodyPr/>
        <a:lstStyle/>
        <a:p>
          <a:pPr>
            <a:lnSpc>
              <a:spcPct val="100000"/>
            </a:lnSpc>
          </a:pPr>
          <a:endParaRPr lang="en-GB"/>
        </a:p>
      </dgm:t>
    </dgm:pt>
    <dgm:pt modelId="{57EF63A6-94BA-2940-A439-03D4D2299EE9}">
      <dgm:prSet/>
      <dgm:spPr/>
      <dgm:t>
        <a:bodyPr/>
        <a:lstStyle/>
        <a:p>
          <a:pPr>
            <a:lnSpc>
              <a:spcPct val="100000"/>
            </a:lnSpc>
          </a:pPr>
          <a:r>
            <a:rPr lang="en-GB" b="0" dirty="0"/>
            <a:t>Integration should be assessed by continuity and outcomes, not by whether organisations merely merged structures</a:t>
          </a:r>
        </a:p>
      </dgm:t>
    </dgm:pt>
    <dgm:pt modelId="{FE924CAD-2B2F-8845-9D99-3CC45A2E2847}" type="parTrans" cxnId="{093078AC-1800-C14D-8386-BF337703C3DB}">
      <dgm:prSet/>
      <dgm:spPr/>
      <dgm:t>
        <a:bodyPr/>
        <a:lstStyle/>
        <a:p>
          <a:endParaRPr lang="en-GB"/>
        </a:p>
      </dgm:t>
    </dgm:pt>
    <dgm:pt modelId="{6557D32C-B3B4-F542-BA69-B00F842FA893}" type="sibTrans" cxnId="{093078AC-1800-C14D-8386-BF337703C3DB}">
      <dgm:prSet/>
      <dgm:spPr/>
      <dgm:t>
        <a:bodyPr/>
        <a:lstStyle/>
        <a:p>
          <a:endParaRPr lang="en-GB"/>
        </a:p>
      </dgm:t>
    </dgm:pt>
    <dgm:pt modelId="{79C23800-C754-4335-A2A9-56856366C0BE}" type="pres">
      <dgm:prSet presAssocID="{AA5D1C29-1433-4BDA-9B7D-1A22A2569AEE}" presName="root" presStyleCnt="0">
        <dgm:presLayoutVars>
          <dgm:dir/>
          <dgm:resizeHandles val="exact"/>
        </dgm:presLayoutVars>
      </dgm:prSet>
      <dgm:spPr/>
    </dgm:pt>
    <dgm:pt modelId="{0772271C-E920-4D46-AD64-64A917D0C6C8}" type="pres">
      <dgm:prSet presAssocID="{AA5D1C29-1433-4BDA-9B7D-1A22A2569AEE}" presName="container" presStyleCnt="0">
        <dgm:presLayoutVars>
          <dgm:dir/>
          <dgm:resizeHandles val="exact"/>
        </dgm:presLayoutVars>
      </dgm:prSet>
      <dgm:spPr/>
    </dgm:pt>
    <dgm:pt modelId="{EF05E122-54E8-4240-808E-64528A120FD7}" type="pres">
      <dgm:prSet presAssocID="{EFA9342B-3D85-402E-94AE-FD374B06A449}" presName="compNode" presStyleCnt="0"/>
      <dgm:spPr/>
    </dgm:pt>
    <dgm:pt modelId="{6DDF3593-6DFA-477B-AC61-6E13560A483C}" type="pres">
      <dgm:prSet presAssocID="{EFA9342B-3D85-402E-94AE-FD374B06A449}" presName="iconBgRect" presStyleLbl="bgShp" presStyleIdx="0" presStyleCnt="4"/>
      <dgm:spPr/>
    </dgm:pt>
    <dgm:pt modelId="{236061CB-3964-463F-B037-58799CD500A2}" type="pres">
      <dgm:prSet presAssocID="{EFA9342B-3D85-402E-94AE-FD374B06A4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al"/>
        </a:ext>
      </dgm:extLst>
    </dgm:pt>
    <dgm:pt modelId="{643649CA-1732-43B0-95B2-CC31B1164A41}" type="pres">
      <dgm:prSet presAssocID="{EFA9342B-3D85-402E-94AE-FD374B06A449}" presName="spaceRect" presStyleCnt="0"/>
      <dgm:spPr/>
    </dgm:pt>
    <dgm:pt modelId="{23978F70-20F6-4D7D-848C-AACBBA593AFC}" type="pres">
      <dgm:prSet presAssocID="{EFA9342B-3D85-402E-94AE-FD374B06A449}" presName="textRect" presStyleLbl="revTx" presStyleIdx="0" presStyleCnt="4">
        <dgm:presLayoutVars>
          <dgm:chMax val="1"/>
          <dgm:chPref val="1"/>
        </dgm:presLayoutVars>
      </dgm:prSet>
      <dgm:spPr/>
    </dgm:pt>
    <dgm:pt modelId="{17FA7A5F-80C9-4110-9A33-95633C5AAD09}" type="pres">
      <dgm:prSet presAssocID="{E5CB9153-4DC5-4A69-85F6-878BEEA5D496}" presName="sibTrans" presStyleLbl="sibTrans2D1" presStyleIdx="0" presStyleCnt="0"/>
      <dgm:spPr/>
    </dgm:pt>
    <dgm:pt modelId="{BAC34FCC-AC49-C843-9A46-7CAE3C8B3AD7}" type="pres">
      <dgm:prSet presAssocID="{FE895C9B-B7E5-0647-A04C-3246207820D8}" presName="compNode" presStyleCnt="0"/>
      <dgm:spPr/>
    </dgm:pt>
    <dgm:pt modelId="{B1E7FFD3-0ADD-5F4A-A120-1C39A7A0099D}" type="pres">
      <dgm:prSet presAssocID="{FE895C9B-B7E5-0647-A04C-3246207820D8}" presName="iconBgRect" presStyleLbl="bgShp" presStyleIdx="1" presStyleCnt="4"/>
      <dgm:spPr/>
    </dgm:pt>
    <dgm:pt modelId="{69E5A82B-13E4-B042-ABED-1B985092F5B3}" type="pres">
      <dgm:prSet presAssocID="{FE895C9B-B7E5-0647-A04C-3246207820D8}" presName="iconRect" presStyleLbl="node1" presStyleIdx="1" presStyleCnt="4"/>
      <dgm:spPr/>
    </dgm:pt>
    <dgm:pt modelId="{82A3FC84-89FC-914D-A253-1263CFF13237}" type="pres">
      <dgm:prSet presAssocID="{FE895C9B-B7E5-0647-A04C-3246207820D8}" presName="spaceRect" presStyleCnt="0"/>
      <dgm:spPr/>
    </dgm:pt>
    <dgm:pt modelId="{F85384C4-04CC-3449-A38A-1DB37044FDC5}" type="pres">
      <dgm:prSet presAssocID="{FE895C9B-B7E5-0647-A04C-3246207820D8}" presName="textRect" presStyleLbl="revTx" presStyleIdx="1" presStyleCnt="4">
        <dgm:presLayoutVars>
          <dgm:chMax val="1"/>
          <dgm:chPref val="1"/>
        </dgm:presLayoutVars>
      </dgm:prSet>
      <dgm:spPr/>
    </dgm:pt>
    <dgm:pt modelId="{D8AD4072-1114-D740-885C-37641596674F}" type="pres">
      <dgm:prSet presAssocID="{E0FFE71A-753F-AB40-97C9-615B633C2BF9}" presName="sibTrans" presStyleLbl="sibTrans2D1" presStyleIdx="0" presStyleCnt="0"/>
      <dgm:spPr/>
    </dgm:pt>
    <dgm:pt modelId="{17359E29-7732-824F-9160-7FDE6CCBDA2D}" type="pres">
      <dgm:prSet presAssocID="{FF2BAAB5-4374-CE49-A5A6-6107A6445041}" presName="compNode" presStyleCnt="0"/>
      <dgm:spPr/>
    </dgm:pt>
    <dgm:pt modelId="{BA8398F2-2A47-B044-A191-5D64E0B8E683}" type="pres">
      <dgm:prSet presAssocID="{FF2BAAB5-4374-CE49-A5A6-6107A6445041}" presName="iconBgRect" presStyleLbl="bgShp" presStyleIdx="2" presStyleCnt="4"/>
      <dgm:spPr/>
    </dgm:pt>
    <dgm:pt modelId="{4EBFFA76-E90E-154E-A168-A45839B210DD}" type="pres">
      <dgm:prSet presAssocID="{FF2BAAB5-4374-CE49-A5A6-6107A6445041}" presName="iconRect" presStyleLbl="node1" presStyleIdx="2" presStyleCnt="4"/>
      <dgm:spPr/>
    </dgm:pt>
    <dgm:pt modelId="{3BA8EDCD-927C-BC4F-8132-883FDFA0E243}" type="pres">
      <dgm:prSet presAssocID="{FF2BAAB5-4374-CE49-A5A6-6107A6445041}" presName="spaceRect" presStyleCnt="0"/>
      <dgm:spPr/>
    </dgm:pt>
    <dgm:pt modelId="{66367901-87F2-A84C-9127-C0C85BF417BF}" type="pres">
      <dgm:prSet presAssocID="{FF2BAAB5-4374-CE49-A5A6-6107A6445041}" presName="textRect" presStyleLbl="revTx" presStyleIdx="2" presStyleCnt="4">
        <dgm:presLayoutVars>
          <dgm:chMax val="1"/>
          <dgm:chPref val="1"/>
        </dgm:presLayoutVars>
      </dgm:prSet>
      <dgm:spPr/>
    </dgm:pt>
    <dgm:pt modelId="{64472F27-0B2F-6B4B-8A2B-D6C511170439}" type="pres">
      <dgm:prSet presAssocID="{EA06B0CF-14C7-4D49-A410-AA73893B998A}" presName="sibTrans" presStyleLbl="sibTrans2D1" presStyleIdx="0" presStyleCnt="0"/>
      <dgm:spPr/>
    </dgm:pt>
    <dgm:pt modelId="{1F440A6B-892F-D642-BCB9-70082B22FBC6}" type="pres">
      <dgm:prSet presAssocID="{57EF63A6-94BA-2940-A439-03D4D2299EE9}" presName="compNode" presStyleCnt="0"/>
      <dgm:spPr/>
    </dgm:pt>
    <dgm:pt modelId="{3BDA360E-D56B-6843-89FA-C55A98C587C1}" type="pres">
      <dgm:prSet presAssocID="{57EF63A6-94BA-2940-A439-03D4D2299EE9}" presName="iconBgRect" presStyleLbl="bgShp" presStyleIdx="3" presStyleCnt="4"/>
      <dgm:spPr/>
    </dgm:pt>
    <dgm:pt modelId="{41125489-A920-7E48-81C2-F9E058D44B4B}" type="pres">
      <dgm:prSet presAssocID="{57EF63A6-94BA-2940-A439-03D4D2299EE9}" presName="iconRect" presStyleLbl="node1" presStyleIdx="3" presStyleCnt="4"/>
      <dgm:spPr/>
    </dgm:pt>
    <dgm:pt modelId="{61A0C6A6-DBFE-2045-BFEB-25E73E8CA0E0}" type="pres">
      <dgm:prSet presAssocID="{57EF63A6-94BA-2940-A439-03D4D2299EE9}" presName="spaceRect" presStyleCnt="0"/>
      <dgm:spPr/>
    </dgm:pt>
    <dgm:pt modelId="{AF0D32CC-BB33-7548-B09A-FE2C4C58838F}" type="pres">
      <dgm:prSet presAssocID="{57EF63A6-94BA-2940-A439-03D4D2299EE9}" presName="textRect" presStyleLbl="revTx" presStyleIdx="3" presStyleCnt="4">
        <dgm:presLayoutVars>
          <dgm:chMax val="1"/>
          <dgm:chPref val="1"/>
        </dgm:presLayoutVars>
      </dgm:prSet>
      <dgm:spPr/>
    </dgm:pt>
  </dgm:ptLst>
  <dgm:cxnLst>
    <dgm:cxn modelId="{40AF4F16-365E-EE4F-BDD8-610EA02E976C}" type="presOf" srcId="{FE895C9B-B7E5-0647-A04C-3246207820D8}" destId="{F85384C4-04CC-3449-A38A-1DB37044FDC5}" srcOrd="0" destOrd="0" presId="urn:microsoft.com/office/officeart/2018/2/layout/IconCircleList"/>
    <dgm:cxn modelId="{883BD41B-3023-E049-B895-F3154377CCC6}" srcId="{AA5D1C29-1433-4BDA-9B7D-1A22A2569AEE}" destId="{FF2BAAB5-4374-CE49-A5A6-6107A6445041}" srcOrd="2" destOrd="0" parTransId="{8622B269-9603-B54B-9984-7DD7E448907A}" sibTransId="{EA06B0CF-14C7-4D49-A410-AA73893B998A}"/>
    <dgm:cxn modelId="{C66B451C-34FB-4D48-8767-558993A58E0C}" type="presOf" srcId="{E5CB9153-4DC5-4A69-85F6-878BEEA5D496}" destId="{17FA7A5F-80C9-4110-9A33-95633C5AAD09}" srcOrd="0" destOrd="0" presId="urn:microsoft.com/office/officeart/2018/2/layout/IconCircleList"/>
    <dgm:cxn modelId="{4E74C23A-91BA-8F4A-82AF-28D93FF126F7}" srcId="{AA5D1C29-1433-4BDA-9B7D-1A22A2569AEE}" destId="{FE895C9B-B7E5-0647-A04C-3246207820D8}" srcOrd="1" destOrd="0" parTransId="{72F35E91-520B-B842-B326-F46397A315F1}" sibTransId="{E0FFE71A-753F-AB40-97C9-615B633C2BF9}"/>
    <dgm:cxn modelId="{4E294D46-CFEB-439F-A9EB-5C94C9DEF48E}" type="presOf" srcId="{EFA9342B-3D85-402E-94AE-FD374B06A449}" destId="{23978F70-20F6-4D7D-848C-AACBBA593AFC}" srcOrd="0" destOrd="0" presId="urn:microsoft.com/office/officeart/2018/2/layout/IconCircleList"/>
    <dgm:cxn modelId="{E9565047-339A-49FD-B438-B15CE5ED4753}" type="presOf" srcId="{AA5D1C29-1433-4BDA-9B7D-1A22A2569AEE}" destId="{79C23800-C754-4335-A2A9-56856366C0BE}" srcOrd="0" destOrd="0" presId="urn:microsoft.com/office/officeart/2018/2/layout/IconCircleList"/>
    <dgm:cxn modelId="{C196C97C-04FE-334E-8743-CE2CC2829FF2}" type="presOf" srcId="{FF2BAAB5-4374-CE49-A5A6-6107A6445041}" destId="{66367901-87F2-A84C-9127-C0C85BF417BF}" srcOrd="0" destOrd="0" presId="urn:microsoft.com/office/officeart/2018/2/layout/IconCircleList"/>
    <dgm:cxn modelId="{917DF181-9970-F549-B55A-BD2393BF9994}" type="presOf" srcId="{E0FFE71A-753F-AB40-97C9-615B633C2BF9}" destId="{D8AD4072-1114-D740-885C-37641596674F}" srcOrd="0" destOrd="0" presId="urn:microsoft.com/office/officeart/2018/2/layout/IconCircleList"/>
    <dgm:cxn modelId="{093078AC-1800-C14D-8386-BF337703C3DB}" srcId="{AA5D1C29-1433-4BDA-9B7D-1A22A2569AEE}" destId="{57EF63A6-94BA-2940-A439-03D4D2299EE9}" srcOrd="3" destOrd="0" parTransId="{FE924CAD-2B2F-8845-9D99-3CC45A2E2847}" sibTransId="{6557D32C-B3B4-F542-BA69-B00F842FA893}"/>
    <dgm:cxn modelId="{3D9249D0-4E6D-7D47-9405-202C5143CB9F}" type="presOf" srcId="{57EF63A6-94BA-2940-A439-03D4D2299EE9}" destId="{AF0D32CC-BB33-7548-B09A-FE2C4C58838F}" srcOrd="0" destOrd="0" presId="urn:microsoft.com/office/officeart/2018/2/layout/IconCircleList"/>
    <dgm:cxn modelId="{35DC57E1-D78B-4B49-B4AE-537199096483}" srcId="{AA5D1C29-1433-4BDA-9B7D-1A22A2569AEE}" destId="{EFA9342B-3D85-402E-94AE-FD374B06A449}" srcOrd="0" destOrd="0" parTransId="{BC1AFC24-F343-465A-9CE2-BE2F4D4694F4}" sibTransId="{E5CB9153-4DC5-4A69-85F6-878BEEA5D496}"/>
    <dgm:cxn modelId="{0EAAFBE4-279F-8E4A-BEE6-E3B0C2DDE3E6}" type="presOf" srcId="{EA06B0CF-14C7-4D49-A410-AA73893B998A}" destId="{64472F27-0B2F-6B4B-8A2B-D6C511170439}" srcOrd="0" destOrd="0" presId="urn:microsoft.com/office/officeart/2018/2/layout/IconCircleList"/>
    <dgm:cxn modelId="{AC745DD4-4851-4018-B24D-429EA7E87756}" type="presParOf" srcId="{79C23800-C754-4335-A2A9-56856366C0BE}" destId="{0772271C-E920-4D46-AD64-64A917D0C6C8}" srcOrd="0" destOrd="0" presId="urn:microsoft.com/office/officeart/2018/2/layout/IconCircleList"/>
    <dgm:cxn modelId="{FB9A01CE-A823-4922-ADBB-BCA1ADEC815F}" type="presParOf" srcId="{0772271C-E920-4D46-AD64-64A917D0C6C8}" destId="{EF05E122-54E8-4240-808E-64528A120FD7}" srcOrd="0" destOrd="0" presId="urn:microsoft.com/office/officeart/2018/2/layout/IconCircleList"/>
    <dgm:cxn modelId="{B43C7EB3-56F5-4E45-86E9-92905C169E7A}" type="presParOf" srcId="{EF05E122-54E8-4240-808E-64528A120FD7}" destId="{6DDF3593-6DFA-477B-AC61-6E13560A483C}" srcOrd="0" destOrd="0" presId="urn:microsoft.com/office/officeart/2018/2/layout/IconCircleList"/>
    <dgm:cxn modelId="{36F7088E-855D-43BD-88B8-7766233BD833}" type="presParOf" srcId="{EF05E122-54E8-4240-808E-64528A120FD7}" destId="{236061CB-3964-463F-B037-58799CD500A2}" srcOrd="1" destOrd="0" presId="urn:microsoft.com/office/officeart/2018/2/layout/IconCircleList"/>
    <dgm:cxn modelId="{80FDA5F6-9768-45F9-8168-72F972849D5B}" type="presParOf" srcId="{EF05E122-54E8-4240-808E-64528A120FD7}" destId="{643649CA-1732-43B0-95B2-CC31B1164A41}" srcOrd="2" destOrd="0" presId="urn:microsoft.com/office/officeart/2018/2/layout/IconCircleList"/>
    <dgm:cxn modelId="{6DE15189-0B80-412E-84A5-889B6A099830}" type="presParOf" srcId="{EF05E122-54E8-4240-808E-64528A120FD7}" destId="{23978F70-20F6-4D7D-848C-AACBBA593AFC}" srcOrd="3" destOrd="0" presId="urn:microsoft.com/office/officeart/2018/2/layout/IconCircleList"/>
    <dgm:cxn modelId="{68BC78B5-0775-4D7A-A9A8-B5FDC32DB619}" type="presParOf" srcId="{0772271C-E920-4D46-AD64-64A917D0C6C8}" destId="{17FA7A5F-80C9-4110-9A33-95633C5AAD09}" srcOrd="1" destOrd="0" presId="urn:microsoft.com/office/officeart/2018/2/layout/IconCircleList"/>
    <dgm:cxn modelId="{525DAD26-5035-D640-80EE-C181B8CF3B31}" type="presParOf" srcId="{0772271C-E920-4D46-AD64-64A917D0C6C8}" destId="{BAC34FCC-AC49-C843-9A46-7CAE3C8B3AD7}" srcOrd="2" destOrd="0" presId="urn:microsoft.com/office/officeart/2018/2/layout/IconCircleList"/>
    <dgm:cxn modelId="{45DEC89E-E74D-3946-BF84-A120F813010B}" type="presParOf" srcId="{BAC34FCC-AC49-C843-9A46-7CAE3C8B3AD7}" destId="{B1E7FFD3-0ADD-5F4A-A120-1C39A7A0099D}" srcOrd="0" destOrd="0" presId="urn:microsoft.com/office/officeart/2018/2/layout/IconCircleList"/>
    <dgm:cxn modelId="{FB1E9F45-5B24-5C46-9EE7-5EC3ABC201AA}" type="presParOf" srcId="{BAC34FCC-AC49-C843-9A46-7CAE3C8B3AD7}" destId="{69E5A82B-13E4-B042-ABED-1B985092F5B3}" srcOrd="1" destOrd="0" presId="urn:microsoft.com/office/officeart/2018/2/layout/IconCircleList"/>
    <dgm:cxn modelId="{F897AD2D-0872-BC4D-9812-C86D238198D8}" type="presParOf" srcId="{BAC34FCC-AC49-C843-9A46-7CAE3C8B3AD7}" destId="{82A3FC84-89FC-914D-A253-1263CFF13237}" srcOrd="2" destOrd="0" presId="urn:microsoft.com/office/officeart/2018/2/layout/IconCircleList"/>
    <dgm:cxn modelId="{390F60C0-40B6-5248-BB4D-D70E53EE85A9}" type="presParOf" srcId="{BAC34FCC-AC49-C843-9A46-7CAE3C8B3AD7}" destId="{F85384C4-04CC-3449-A38A-1DB37044FDC5}" srcOrd="3" destOrd="0" presId="urn:microsoft.com/office/officeart/2018/2/layout/IconCircleList"/>
    <dgm:cxn modelId="{8FF40629-F1E4-BA40-A4E6-FDA3948D1445}" type="presParOf" srcId="{0772271C-E920-4D46-AD64-64A917D0C6C8}" destId="{D8AD4072-1114-D740-885C-37641596674F}" srcOrd="3" destOrd="0" presId="urn:microsoft.com/office/officeart/2018/2/layout/IconCircleList"/>
    <dgm:cxn modelId="{C5AA82A0-B6D7-FE4C-BCB5-669523080FF9}" type="presParOf" srcId="{0772271C-E920-4D46-AD64-64A917D0C6C8}" destId="{17359E29-7732-824F-9160-7FDE6CCBDA2D}" srcOrd="4" destOrd="0" presId="urn:microsoft.com/office/officeart/2018/2/layout/IconCircleList"/>
    <dgm:cxn modelId="{E3155AC4-BE2E-7443-A851-8CF8DE1610D3}" type="presParOf" srcId="{17359E29-7732-824F-9160-7FDE6CCBDA2D}" destId="{BA8398F2-2A47-B044-A191-5D64E0B8E683}" srcOrd="0" destOrd="0" presId="urn:microsoft.com/office/officeart/2018/2/layout/IconCircleList"/>
    <dgm:cxn modelId="{85274D6B-2C07-B14A-83A6-57D9A8E44806}" type="presParOf" srcId="{17359E29-7732-824F-9160-7FDE6CCBDA2D}" destId="{4EBFFA76-E90E-154E-A168-A45839B210DD}" srcOrd="1" destOrd="0" presId="urn:microsoft.com/office/officeart/2018/2/layout/IconCircleList"/>
    <dgm:cxn modelId="{B93F3802-0940-5F4F-AFE5-7CB87E6AA505}" type="presParOf" srcId="{17359E29-7732-824F-9160-7FDE6CCBDA2D}" destId="{3BA8EDCD-927C-BC4F-8132-883FDFA0E243}" srcOrd="2" destOrd="0" presId="urn:microsoft.com/office/officeart/2018/2/layout/IconCircleList"/>
    <dgm:cxn modelId="{963B1622-7590-9B46-9729-D5C1789A0090}" type="presParOf" srcId="{17359E29-7732-824F-9160-7FDE6CCBDA2D}" destId="{66367901-87F2-A84C-9127-C0C85BF417BF}" srcOrd="3" destOrd="0" presId="urn:microsoft.com/office/officeart/2018/2/layout/IconCircleList"/>
    <dgm:cxn modelId="{88980EB3-2D41-4541-BAF8-83D3BD57246C}" type="presParOf" srcId="{0772271C-E920-4D46-AD64-64A917D0C6C8}" destId="{64472F27-0B2F-6B4B-8A2B-D6C511170439}" srcOrd="5" destOrd="0" presId="urn:microsoft.com/office/officeart/2018/2/layout/IconCircleList"/>
    <dgm:cxn modelId="{8A817FA2-DC62-4241-9739-8F9ACA4B5F22}" type="presParOf" srcId="{0772271C-E920-4D46-AD64-64A917D0C6C8}" destId="{1F440A6B-892F-D642-BCB9-70082B22FBC6}" srcOrd="6" destOrd="0" presId="urn:microsoft.com/office/officeart/2018/2/layout/IconCircleList"/>
    <dgm:cxn modelId="{B6D223A0-4B03-F94B-81A9-02DE628AE0A0}" type="presParOf" srcId="{1F440A6B-892F-D642-BCB9-70082B22FBC6}" destId="{3BDA360E-D56B-6843-89FA-C55A98C587C1}" srcOrd="0" destOrd="0" presId="urn:microsoft.com/office/officeart/2018/2/layout/IconCircleList"/>
    <dgm:cxn modelId="{94DC6CC1-3813-A640-A2F3-FFD7E4C01F4F}" type="presParOf" srcId="{1F440A6B-892F-D642-BCB9-70082B22FBC6}" destId="{41125489-A920-7E48-81C2-F9E058D44B4B}" srcOrd="1" destOrd="0" presId="urn:microsoft.com/office/officeart/2018/2/layout/IconCircleList"/>
    <dgm:cxn modelId="{F137517E-F829-0D4F-B81F-2B0DC80B1647}" type="presParOf" srcId="{1F440A6B-892F-D642-BCB9-70082B22FBC6}" destId="{61A0C6A6-DBFE-2045-BFEB-25E73E8CA0E0}" srcOrd="2" destOrd="0" presId="urn:microsoft.com/office/officeart/2018/2/layout/IconCircleList"/>
    <dgm:cxn modelId="{2A664A02-E91A-284F-A19C-9FCB06B22072}" type="presParOf" srcId="{1F440A6B-892F-D642-BCB9-70082B22FBC6}" destId="{AF0D32CC-BB33-7548-B09A-FE2C4C58838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346D2A-A68F-4E5B-83FA-C404BF5ECB8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DC43ED2-15C5-42F6-9D20-2D6D680B2DB9}">
      <dgm:prSet/>
      <dgm:spPr/>
      <dgm:t>
        <a:bodyPr/>
        <a:lstStyle/>
        <a:p>
          <a:pPr>
            <a:lnSpc>
              <a:spcPct val="100000"/>
            </a:lnSpc>
          </a:pPr>
          <a:r>
            <a:rPr lang="en-PK" dirty="0"/>
            <a:t>Structured lifestyle support (weight, activity, diet) to reduce progression to type 2 diabetes (Diabetes UK, 2020).</a:t>
          </a:r>
          <a:endParaRPr lang="en-US" dirty="0"/>
        </a:p>
      </dgm:t>
    </dgm:pt>
    <dgm:pt modelId="{70BD3B2E-AC37-49DB-8AA7-7A9FED5E238D}" type="parTrans" cxnId="{C4EDAF31-8395-40D1-9E7F-CEC58346B239}">
      <dgm:prSet/>
      <dgm:spPr/>
      <dgm:t>
        <a:bodyPr/>
        <a:lstStyle/>
        <a:p>
          <a:endParaRPr lang="en-US"/>
        </a:p>
      </dgm:t>
    </dgm:pt>
    <dgm:pt modelId="{4B4F1E65-58A3-4CEF-8989-9C3E71677CAF}" type="sibTrans" cxnId="{C4EDAF31-8395-40D1-9E7F-CEC58346B239}">
      <dgm:prSet/>
      <dgm:spPr/>
      <dgm:t>
        <a:bodyPr/>
        <a:lstStyle/>
        <a:p>
          <a:endParaRPr lang="en-US"/>
        </a:p>
      </dgm:t>
    </dgm:pt>
    <dgm:pt modelId="{69DB9D4E-B9A4-49FE-A605-9D0D06188D56}">
      <dgm:prSet/>
      <dgm:spPr/>
      <dgm:t>
        <a:bodyPr/>
        <a:lstStyle/>
        <a:p>
          <a:pPr>
            <a:lnSpc>
              <a:spcPct val="100000"/>
            </a:lnSpc>
          </a:pPr>
          <a:r>
            <a:rPr lang="en-PK" dirty="0"/>
            <a:t>Evaluations show improvements in </a:t>
          </a:r>
          <a:r>
            <a:rPr lang="en-PK" b="1" dirty="0"/>
            <a:t>weight</a:t>
          </a:r>
          <a:r>
            <a:rPr lang="en-PK" dirty="0"/>
            <a:t> and </a:t>
          </a:r>
          <a:r>
            <a:rPr lang="en-PK" b="1" dirty="0"/>
            <a:t>HbA1c</a:t>
          </a:r>
          <a:r>
            <a:rPr lang="en-PK" dirty="0"/>
            <a:t> levels among participants, reducing the risk of developing diabetes (Valabhji </a:t>
          </a:r>
          <a:r>
            <a:rPr lang="en-PK" i="1" dirty="0"/>
            <a:t>et al.</a:t>
          </a:r>
          <a:r>
            <a:rPr lang="en-PK" dirty="0"/>
            <a:t>, 2020)</a:t>
          </a:r>
          <a:endParaRPr lang="en-US" dirty="0"/>
        </a:p>
      </dgm:t>
    </dgm:pt>
    <dgm:pt modelId="{564330AE-DA31-45E3-A14B-7989AD74AC6F}" type="parTrans" cxnId="{9841106B-1F44-4F0B-B190-A9EC4D75D054}">
      <dgm:prSet/>
      <dgm:spPr/>
      <dgm:t>
        <a:bodyPr/>
        <a:lstStyle/>
        <a:p>
          <a:endParaRPr lang="en-US"/>
        </a:p>
      </dgm:t>
    </dgm:pt>
    <dgm:pt modelId="{FBF53BCF-AF3A-43EB-A127-B3E81A6BF11B}" type="sibTrans" cxnId="{9841106B-1F44-4F0B-B190-A9EC4D75D054}">
      <dgm:prSet/>
      <dgm:spPr/>
      <dgm:t>
        <a:bodyPr/>
        <a:lstStyle/>
        <a:p>
          <a:endParaRPr lang="en-US"/>
        </a:p>
      </dgm:t>
    </dgm:pt>
    <dgm:pt modelId="{ABF1340B-9F59-A940-94AB-1E696D89A226}">
      <dgm:prSet/>
      <dgm:spPr/>
      <dgm:t>
        <a:bodyPr/>
        <a:lstStyle/>
        <a:p>
          <a:pPr>
            <a:lnSpc>
              <a:spcPct val="100000"/>
            </a:lnSpc>
            <a:buNone/>
          </a:pPr>
          <a:r>
            <a:rPr lang="en-GB" b="1" dirty="0"/>
            <a:t>One million</a:t>
          </a:r>
          <a:r>
            <a:rPr lang="en-GB" b="1" i="0" dirty="0"/>
            <a:t> people</a:t>
          </a:r>
          <a:r>
            <a:rPr lang="en-GB" b="0" i="0" dirty="0"/>
            <a:t> in England have started the NHS Healthier You Diabetes Prevention Programme since it launched in 2016 </a:t>
          </a:r>
          <a:r>
            <a:rPr lang="en-GB" dirty="0"/>
            <a:t>(Diabetes UK, 2020)</a:t>
          </a:r>
          <a:r>
            <a:rPr lang="en-GB" b="0" i="0" dirty="0"/>
            <a:t>. </a:t>
          </a:r>
          <a:endParaRPr lang="en-US" dirty="0"/>
        </a:p>
      </dgm:t>
    </dgm:pt>
    <dgm:pt modelId="{5B294799-4A87-0B4B-87A6-7DBB11A47672}" type="parTrans" cxnId="{AF74EC52-FD6B-D443-9D60-304AD5C01A14}">
      <dgm:prSet/>
      <dgm:spPr/>
      <dgm:t>
        <a:bodyPr/>
        <a:lstStyle/>
        <a:p>
          <a:endParaRPr lang="en-GB"/>
        </a:p>
      </dgm:t>
    </dgm:pt>
    <dgm:pt modelId="{6CCD57C7-2CD3-5240-BAEF-4B830922D819}" type="sibTrans" cxnId="{AF74EC52-FD6B-D443-9D60-304AD5C01A14}">
      <dgm:prSet/>
      <dgm:spPr/>
      <dgm:t>
        <a:bodyPr/>
        <a:lstStyle/>
        <a:p>
          <a:endParaRPr lang="en-GB"/>
        </a:p>
      </dgm:t>
    </dgm:pt>
    <dgm:pt modelId="{23DDCF01-367C-41C2-BC32-18DDB3C251A9}" type="pres">
      <dgm:prSet presAssocID="{B6346D2A-A68F-4E5B-83FA-C404BF5ECB82}" presName="root" presStyleCnt="0">
        <dgm:presLayoutVars>
          <dgm:dir/>
          <dgm:resizeHandles val="exact"/>
        </dgm:presLayoutVars>
      </dgm:prSet>
      <dgm:spPr/>
    </dgm:pt>
    <dgm:pt modelId="{B1674A7B-D6DE-41A1-A7B7-D3D4BA18FB71}" type="pres">
      <dgm:prSet presAssocID="{CDC43ED2-15C5-42F6-9D20-2D6D680B2DB9}" presName="compNode" presStyleCnt="0"/>
      <dgm:spPr/>
    </dgm:pt>
    <dgm:pt modelId="{20F838DF-EF7F-41CB-9E5C-535D3146C299}" type="pres">
      <dgm:prSet presAssocID="{CDC43ED2-15C5-42F6-9D20-2D6D680B2D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ruit Bowl"/>
        </a:ext>
      </dgm:extLst>
    </dgm:pt>
    <dgm:pt modelId="{224FA9DC-BD19-43CA-9A7B-BAF2D8581C63}" type="pres">
      <dgm:prSet presAssocID="{CDC43ED2-15C5-42F6-9D20-2D6D680B2DB9}" presName="spaceRect" presStyleCnt="0"/>
      <dgm:spPr/>
    </dgm:pt>
    <dgm:pt modelId="{1130B438-B1B5-4F48-9562-18770A1A09F8}" type="pres">
      <dgm:prSet presAssocID="{CDC43ED2-15C5-42F6-9D20-2D6D680B2DB9}" presName="textRect" presStyleLbl="revTx" presStyleIdx="0" presStyleCnt="3">
        <dgm:presLayoutVars>
          <dgm:chMax val="1"/>
          <dgm:chPref val="1"/>
        </dgm:presLayoutVars>
      </dgm:prSet>
      <dgm:spPr/>
    </dgm:pt>
    <dgm:pt modelId="{7F9F0268-DBF3-492D-A1D5-5A3E1F95E77E}" type="pres">
      <dgm:prSet presAssocID="{4B4F1E65-58A3-4CEF-8989-9C3E71677CAF}" presName="sibTrans" presStyleCnt="0"/>
      <dgm:spPr/>
    </dgm:pt>
    <dgm:pt modelId="{1C2FACE3-6127-4A52-855C-5329ADF4C197}" type="pres">
      <dgm:prSet presAssocID="{69DB9D4E-B9A4-49FE-A605-9D0D06188D56}" presName="compNode" presStyleCnt="0"/>
      <dgm:spPr/>
    </dgm:pt>
    <dgm:pt modelId="{6800136D-0A07-4468-B2F2-AF94AD71CD9F}" type="pres">
      <dgm:prSet presAssocID="{69DB9D4E-B9A4-49FE-A605-9D0D06188D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s"/>
        </a:ext>
      </dgm:extLst>
    </dgm:pt>
    <dgm:pt modelId="{6FB9CB40-24BD-412C-89B8-7911B24E141C}" type="pres">
      <dgm:prSet presAssocID="{69DB9D4E-B9A4-49FE-A605-9D0D06188D56}" presName="spaceRect" presStyleCnt="0"/>
      <dgm:spPr/>
    </dgm:pt>
    <dgm:pt modelId="{7BD2B0FF-E331-456F-8A17-1C176FF4A6FA}" type="pres">
      <dgm:prSet presAssocID="{69DB9D4E-B9A4-49FE-A605-9D0D06188D56}" presName="textRect" presStyleLbl="revTx" presStyleIdx="1" presStyleCnt="3">
        <dgm:presLayoutVars>
          <dgm:chMax val="1"/>
          <dgm:chPref val="1"/>
        </dgm:presLayoutVars>
      </dgm:prSet>
      <dgm:spPr/>
    </dgm:pt>
    <dgm:pt modelId="{2AC7EAC4-1AE7-9545-BD3B-F078923001AD}" type="pres">
      <dgm:prSet presAssocID="{FBF53BCF-AF3A-43EB-A127-B3E81A6BF11B}" presName="sibTrans" presStyleCnt="0"/>
      <dgm:spPr/>
    </dgm:pt>
    <dgm:pt modelId="{FDC9B61D-C76F-5440-9603-40FBF59592D9}" type="pres">
      <dgm:prSet presAssocID="{ABF1340B-9F59-A940-94AB-1E696D89A226}" presName="compNode" presStyleCnt="0"/>
      <dgm:spPr/>
    </dgm:pt>
    <dgm:pt modelId="{4996880C-EBA5-D84D-9FC9-C17C18BC41DE}" type="pres">
      <dgm:prSet presAssocID="{ABF1340B-9F59-A940-94AB-1E696D89A226}" presName="iconRect" presStyleLbl="node1" presStyleIdx="2" presStyleCnt="3"/>
      <dgm:spPr>
        <a:blipFill>
          <a:blip xmlns:r="http://schemas.openxmlformats.org/officeDocument/2006/relationships" r:embed="rId5"/>
          <a:srcRect/>
          <a:stretch>
            <a:fillRect t="-25000" b="-25000"/>
          </a:stretch>
        </a:blipFill>
      </dgm:spPr>
      <dgm:extLst>
        <a:ext uri="{E40237B7-FDA0-4F09-8148-C483321AD2D9}">
          <dgm14:cNvPr xmlns:dgm14="http://schemas.microsoft.com/office/drawing/2010/diagram" id="0" name="" descr="Colourful macaroons floating"/>
        </a:ext>
      </dgm:extLst>
    </dgm:pt>
    <dgm:pt modelId="{61E74B42-70D8-CE4C-B414-04EB3932D881}" type="pres">
      <dgm:prSet presAssocID="{ABF1340B-9F59-A940-94AB-1E696D89A226}" presName="spaceRect" presStyleCnt="0"/>
      <dgm:spPr/>
    </dgm:pt>
    <dgm:pt modelId="{6EC25D63-85D6-BC44-B4AD-E3BC686C32CA}" type="pres">
      <dgm:prSet presAssocID="{ABF1340B-9F59-A940-94AB-1E696D89A226}" presName="textRect" presStyleLbl="revTx" presStyleIdx="2" presStyleCnt="3">
        <dgm:presLayoutVars>
          <dgm:chMax val="1"/>
          <dgm:chPref val="1"/>
        </dgm:presLayoutVars>
      </dgm:prSet>
      <dgm:spPr/>
    </dgm:pt>
  </dgm:ptLst>
  <dgm:cxnLst>
    <dgm:cxn modelId="{C6E7E707-A62E-4C22-A913-87111256E90C}" type="presOf" srcId="{B6346D2A-A68F-4E5B-83FA-C404BF5ECB82}" destId="{23DDCF01-367C-41C2-BC32-18DDB3C251A9}" srcOrd="0" destOrd="0" presId="urn:microsoft.com/office/officeart/2018/2/layout/IconLabelList"/>
    <dgm:cxn modelId="{C4EDAF31-8395-40D1-9E7F-CEC58346B239}" srcId="{B6346D2A-A68F-4E5B-83FA-C404BF5ECB82}" destId="{CDC43ED2-15C5-42F6-9D20-2D6D680B2DB9}" srcOrd="0" destOrd="0" parTransId="{70BD3B2E-AC37-49DB-8AA7-7A9FED5E238D}" sibTransId="{4B4F1E65-58A3-4CEF-8989-9C3E71677CAF}"/>
    <dgm:cxn modelId="{9841106B-1F44-4F0B-B190-A9EC4D75D054}" srcId="{B6346D2A-A68F-4E5B-83FA-C404BF5ECB82}" destId="{69DB9D4E-B9A4-49FE-A605-9D0D06188D56}" srcOrd="1" destOrd="0" parTransId="{564330AE-DA31-45E3-A14B-7989AD74AC6F}" sibTransId="{FBF53BCF-AF3A-43EB-A127-B3E81A6BF11B}"/>
    <dgm:cxn modelId="{AF74EC52-FD6B-D443-9D60-304AD5C01A14}" srcId="{B6346D2A-A68F-4E5B-83FA-C404BF5ECB82}" destId="{ABF1340B-9F59-A940-94AB-1E696D89A226}" srcOrd="2" destOrd="0" parTransId="{5B294799-4A87-0B4B-87A6-7DBB11A47672}" sibTransId="{6CCD57C7-2CD3-5240-BAEF-4B830922D819}"/>
    <dgm:cxn modelId="{8BA9A5E9-B47D-46C5-8B7A-C1667BD01CCF}" type="presOf" srcId="{69DB9D4E-B9A4-49FE-A605-9D0D06188D56}" destId="{7BD2B0FF-E331-456F-8A17-1C176FF4A6FA}" srcOrd="0" destOrd="0" presId="urn:microsoft.com/office/officeart/2018/2/layout/IconLabelList"/>
    <dgm:cxn modelId="{E3B847F4-4C64-3443-8C34-7EBCC5B31BCB}" type="presOf" srcId="{ABF1340B-9F59-A940-94AB-1E696D89A226}" destId="{6EC25D63-85D6-BC44-B4AD-E3BC686C32CA}" srcOrd="0" destOrd="0" presId="urn:microsoft.com/office/officeart/2018/2/layout/IconLabelList"/>
    <dgm:cxn modelId="{ECE580F6-9C0D-4D09-8123-B50B694BBED6}" type="presOf" srcId="{CDC43ED2-15C5-42F6-9D20-2D6D680B2DB9}" destId="{1130B438-B1B5-4F48-9562-18770A1A09F8}" srcOrd="0" destOrd="0" presId="urn:microsoft.com/office/officeart/2018/2/layout/IconLabelList"/>
    <dgm:cxn modelId="{1DDC9FD1-07DF-4704-B482-EA4079EEE8A0}" type="presParOf" srcId="{23DDCF01-367C-41C2-BC32-18DDB3C251A9}" destId="{B1674A7B-D6DE-41A1-A7B7-D3D4BA18FB71}" srcOrd="0" destOrd="0" presId="urn:microsoft.com/office/officeart/2018/2/layout/IconLabelList"/>
    <dgm:cxn modelId="{4B5A44EC-D645-46EC-AE21-58DCDACAC2F0}" type="presParOf" srcId="{B1674A7B-D6DE-41A1-A7B7-D3D4BA18FB71}" destId="{20F838DF-EF7F-41CB-9E5C-535D3146C299}" srcOrd="0" destOrd="0" presId="urn:microsoft.com/office/officeart/2018/2/layout/IconLabelList"/>
    <dgm:cxn modelId="{0C7B1E4C-63C0-4024-8FB9-E4B3289B6AB4}" type="presParOf" srcId="{B1674A7B-D6DE-41A1-A7B7-D3D4BA18FB71}" destId="{224FA9DC-BD19-43CA-9A7B-BAF2D8581C63}" srcOrd="1" destOrd="0" presId="urn:microsoft.com/office/officeart/2018/2/layout/IconLabelList"/>
    <dgm:cxn modelId="{0FEC83A2-AC35-45E2-91B3-042CD592BDA4}" type="presParOf" srcId="{B1674A7B-D6DE-41A1-A7B7-D3D4BA18FB71}" destId="{1130B438-B1B5-4F48-9562-18770A1A09F8}" srcOrd="2" destOrd="0" presId="urn:microsoft.com/office/officeart/2018/2/layout/IconLabelList"/>
    <dgm:cxn modelId="{B1AFE774-BBBA-483C-A24C-39D4DD0AD327}" type="presParOf" srcId="{23DDCF01-367C-41C2-BC32-18DDB3C251A9}" destId="{7F9F0268-DBF3-492D-A1D5-5A3E1F95E77E}" srcOrd="1" destOrd="0" presId="urn:microsoft.com/office/officeart/2018/2/layout/IconLabelList"/>
    <dgm:cxn modelId="{187571E0-A4CB-40AE-BF72-EC5B98FDB555}" type="presParOf" srcId="{23DDCF01-367C-41C2-BC32-18DDB3C251A9}" destId="{1C2FACE3-6127-4A52-855C-5329ADF4C197}" srcOrd="2" destOrd="0" presId="urn:microsoft.com/office/officeart/2018/2/layout/IconLabelList"/>
    <dgm:cxn modelId="{DE072381-EC81-44B3-82D1-BBC24D910AAE}" type="presParOf" srcId="{1C2FACE3-6127-4A52-855C-5329ADF4C197}" destId="{6800136D-0A07-4468-B2F2-AF94AD71CD9F}" srcOrd="0" destOrd="0" presId="urn:microsoft.com/office/officeart/2018/2/layout/IconLabelList"/>
    <dgm:cxn modelId="{B12AE3A6-B9CB-4D2A-85C7-7936CB6C347B}" type="presParOf" srcId="{1C2FACE3-6127-4A52-855C-5329ADF4C197}" destId="{6FB9CB40-24BD-412C-89B8-7911B24E141C}" srcOrd="1" destOrd="0" presId="urn:microsoft.com/office/officeart/2018/2/layout/IconLabelList"/>
    <dgm:cxn modelId="{07303445-3BCB-441F-B9C0-7DC9292E1A60}" type="presParOf" srcId="{1C2FACE3-6127-4A52-855C-5329ADF4C197}" destId="{7BD2B0FF-E331-456F-8A17-1C176FF4A6FA}" srcOrd="2" destOrd="0" presId="urn:microsoft.com/office/officeart/2018/2/layout/IconLabelList"/>
    <dgm:cxn modelId="{54DB2FFF-9981-1446-ADAE-16E0FC0B112D}" type="presParOf" srcId="{23DDCF01-367C-41C2-BC32-18DDB3C251A9}" destId="{2AC7EAC4-1AE7-9545-BD3B-F078923001AD}" srcOrd="3" destOrd="0" presId="urn:microsoft.com/office/officeart/2018/2/layout/IconLabelList"/>
    <dgm:cxn modelId="{7852CF4F-34A5-FA49-B119-FBA674AB5184}" type="presParOf" srcId="{23DDCF01-367C-41C2-BC32-18DDB3C251A9}" destId="{FDC9B61D-C76F-5440-9603-40FBF59592D9}" srcOrd="4" destOrd="0" presId="urn:microsoft.com/office/officeart/2018/2/layout/IconLabelList"/>
    <dgm:cxn modelId="{3B2B42F1-D131-6B4B-A66A-E5B03F14D665}" type="presParOf" srcId="{FDC9B61D-C76F-5440-9603-40FBF59592D9}" destId="{4996880C-EBA5-D84D-9FC9-C17C18BC41DE}" srcOrd="0" destOrd="0" presId="urn:microsoft.com/office/officeart/2018/2/layout/IconLabelList"/>
    <dgm:cxn modelId="{92A99BAC-EACB-6148-83C0-2E00A05D4531}" type="presParOf" srcId="{FDC9B61D-C76F-5440-9603-40FBF59592D9}" destId="{61E74B42-70D8-CE4C-B414-04EB3932D881}" srcOrd="1" destOrd="0" presId="urn:microsoft.com/office/officeart/2018/2/layout/IconLabelList"/>
    <dgm:cxn modelId="{F52BEF9F-5CA4-314D-AD87-F0098AB71208}" type="presParOf" srcId="{FDC9B61D-C76F-5440-9603-40FBF59592D9}" destId="{6EC25D63-85D6-BC44-B4AD-E3BC686C32C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74CE13-F431-0649-B329-4938E57E5058}" type="doc">
      <dgm:prSet loTypeId="urn:microsoft.com/office/officeart/2005/8/layout/chevron1" loCatId="" qsTypeId="urn:microsoft.com/office/officeart/2005/8/quickstyle/simple3" qsCatId="simple" csTypeId="urn:microsoft.com/office/officeart/2005/8/colors/accent1_2" csCatId="accent1" phldr="1"/>
      <dgm:spPr/>
    </dgm:pt>
    <dgm:pt modelId="{C09FB381-3601-4E40-920A-850DD5E82ADF}">
      <dgm:prSet phldrT="[Text]" custT="1"/>
      <dgm:spPr/>
      <dgm:t>
        <a:bodyPr/>
        <a:lstStyle/>
        <a:p>
          <a:r>
            <a:rPr lang="en-GB" sz="800" b="0" dirty="0"/>
            <a:t>Brunton, </a:t>
          </a:r>
          <a:r>
            <a:rPr lang="en-GB" sz="800" b="0" dirty="0" err="1"/>
            <a:t>Soiland</a:t>
          </a:r>
          <a:r>
            <a:rPr lang="en-GB" sz="800" b="0" dirty="0"/>
            <a:t>‐Reyes and Wilson (2023) highlight that success depends on local facilitation, ability to tailor to local need, and the wider context (including COVID-era delivery changes). </a:t>
          </a:r>
        </a:p>
      </dgm:t>
    </dgm:pt>
    <dgm:pt modelId="{86F3E930-29B0-7542-A9FA-C71EA331AFD6}" type="parTrans" cxnId="{EB344602-6B96-E44E-AF18-29FC351AD5E1}">
      <dgm:prSet/>
      <dgm:spPr/>
      <dgm:t>
        <a:bodyPr/>
        <a:lstStyle/>
        <a:p>
          <a:endParaRPr lang="en-GB"/>
        </a:p>
      </dgm:t>
    </dgm:pt>
    <dgm:pt modelId="{67C8C828-6504-3742-8C01-F03BA0179311}" type="sibTrans" cxnId="{EB344602-6B96-E44E-AF18-29FC351AD5E1}">
      <dgm:prSet/>
      <dgm:spPr/>
      <dgm:t>
        <a:bodyPr/>
        <a:lstStyle/>
        <a:p>
          <a:endParaRPr lang="en-GB"/>
        </a:p>
      </dgm:t>
    </dgm:pt>
    <dgm:pt modelId="{99196575-D17B-1E44-9A86-D949598BB323}">
      <dgm:prSet/>
      <dgm:spPr/>
      <dgm:t>
        <a:bodyPr/>
        <a:lstStyle/>
        <a:p>
          <a:pPr>
            <a:buNone/>
          </a:pPr>
          <a:r>
            <a:rPr lang="en-GB" b="0" dirty="0"/>
            <a:t>Stakeholder/participant studies commonly report practical barriers (time, travel, competing priorities) and the importance of supportive group dynamics and trusted referral routes (Brunton, </a:t>
          </a:r>
          <a:r>
            <a:rPr lang="en-GB" b="0" dirty="0" err="1"/>
            <a:t>Soiland</a:t>
          </a:r>
          <a:r>
            <a:rPr lang="en-GB" b="0" dirty="0"/>
            <a:t>‐Reyes and Wilson, 2023). </a:t>
          </a:r>
        </a:p>
      </dgm:t>
    </dgm:pt>
    <dgm:pt modelId="{996E7457-4CD7-0344-B957-1977BD7471F6}" type="parTrans" cxnId="{8B8E93A5-859C-9B4D-999A-82535A0157B6}">
      <dgm:prSet/>
      <dgm:spPr/>
      <dgm:t>
        <a:bodyPr/>
        <a:lstStyle/>
        <a:p>
          <a:endParaRPr lang="en-GB"/>
        </a:p>
      </dgm:t>
    </dgm:pt>
    <dgm:pt modelId="{B9867312-969F-364E-B506-F657DBD1334F}" type="sibTrans" cxnId="{8B8E93A5-859C-9B4D-999A-82535A0157B6}">
      <dgm:prSet/>
      <dgm:spPr/>
      <dgm:t>
        <a:bodyPr/>
        <a:lstStyle/>
        <a:p>
          <a:endParaRPr lang="en-GB"/>
        </a:p>
      </dgm:t>
    </dgm:pt>
    <dgm:pt modelId="{044A1A50-926B-A141-8A35-DEB7045D4CBF}">
      <dgm:prSet/>
      <dgm:spPr/>
      <dgm:t>
        <a:bodyPr/>
        <a:lstStyle/>
        <a:p>
          <a:pPr>
            <a:buNone/>
          </a:pPr>
          <a:r>
            <a:rPr lang="en-GB" b="0" dirty="0"/>
            <a:t>Intention-to-treat analyses reported about 2.7% average weight loss, and among completers around 4.0% weight loss in early evaluations (</a:t>
          </a:r>
          <a:r>
            <a:rPr lang="en-GB" b="0" dirty="0" err="1"/>
            <a:t>Valabhji</a:t>
          </a:r>
          <a:r>
            <a:rPr lang="en-GB" b="0" dirty="0"/>
            <a:t> </a:t>
          </a:r>
          <a:r>
            <a:rPr lang="en-GB" b="0" i="1" dirty="0"/>
            <a:t>et al.</a:t>
          </a:r>
          <a:r>
            <a:rPr lang="en-GB" b="0" dirty="0"/>
            <a:t>, 2020). </a:t>
          </a:r>
        </a:p>
      </dgm:t>
    </dgm:pt>
    <dgm:pt modelId="{56CF994D-2415-BD4F-9FBA-9B996206CC42}" type="parTrans" cxnId="{C0CFD85E-6BFF-2D4F-926C-3BC77A9ECCFB}">
      <dgm:prSet/>
      <dgm:spPr/>
      <dgm:t>
        <a:bodyPr/>
        <a:lstStyle/>
        <a:p>
          <a:endParaRPr lang="en-GB"/>
        </a:p>
      </dgm:t>
    </dgm:pt>
    <dgm:pt modelId="{3355632A-2626-D640-BB62-566D90AAA536}" type="sibTrans" cxnId="{C0CFD85E-6BFF-2D4F-926C-3BC77A9ECCFB}">
      <dgm:prSet/>
      <dgm:spPr/>
      <dgm:t>
        <a:bodyPr/>
        <a:lstStyle/>
        <a:p>
          <a:endParaRPr lang="en-GB"/>
        </a:p>
      </dgm:t>
    </dgm:pt>
    <dgm:pt modelId="{8C71580E-E7DA-CB49-8928-AAAA8E25156C}">
      <dgm:prSet custT="1"/>
      <dgm:spPr/>
      <dgm:t>
        <a:bodyPr/>
        <a:lstStyle/>
        <a:p>
          <a:pPr>
            <a:buNone/>
          </a:pPr>
          <a:r>
            <a:rPr lang="en-GB" sz="1100" b="0" dirty="0"/>
            <a:t>McManus </a:t>
          </a:r>
          <a:r>
            <a:rPr lang="en-GB" sz="1100" b="0" i="1" dirty="0"/>
            <a:t>et al.</a:t>
          </a:r>
          <a:r>
            <a:rPr lang="en-GB" sz="1100" b="0" dirty="0"/>
            <a:t> (2023) report completion associated with around 3.6 kg average weight loss. </a:t>
          </a:r>
        </a:p>
      </dgm:t>
    </dgm:pt>
    <dgm:pt modelId="{0135164F-D982-D645-977C-ECF1ECEF28E1}" type="parTrans" cxnId="{702521A2-039F-224E-BB71-1BA3F6B65FB8}">
      <dgm:prSet/>
      <dgm:spPr/>
      <dgm:t>
        <a:bodyPr/>
        <a:lstStyle/>
        <a:p>
          <a:endParaRPr lang="en-GB"/>
        </a:p>
      </dgm:t>
    </dgm:pt>
    <dgm:pt modelId="{3318CC76-534D-3E44-9949-64A1E902ADFA}" type="sibTrans" cxnId="{702521A2-039F-224E-BB71-1BA3F6B65FB8}">
      <dgm:prSet/>
      <dgm:spPr/>
      <dgm:t>
        <a:bodyPr/>
        <a:lstStyle/>
        <a:p>
          <a:endParaRPr lang="en-GB"/>
        </a:p>
      </dgm:t>
    </dgm:pt>
    <dgm:pt modelId="{D927E084-E373-1549-A6EB-AB03F0CBEC66}">
      <dgm:prSet custT="1"/>
      <dgm:spPr/>
      <dgm:t>
        <a:bodyPr/>
        <a:lstStyle/>
        <a:p>
          <a:pPr>
            <a:buNone/>
          </a:pPr>
          <a:r>
            <a:rPr lang="en-GB" sz="1000" b="0" dirty="0" err="1"/>
            <a:t>Valabhji</a:t>
          </a:r>
          <a:r>
            <a:rPr lang="en-GB" sz="1000" b="0" dirty="0"/>
            <a:t> </a:t>
          </a:r>
          <a:r>
            <a:rPr lang="en-GB" sz="1000" b="0" i="1" dirty="0"/>
            <a:t>et al.</a:t>
          </a:r>
          <a:r>
            <a:rPr lang="en-GB" sz="1000" b="0" dirty="0"/>
            <a:t> (2020) estimates roughly 3.3 kg mean weight loss and HbA1c reduction (~2.0 mmol/mol). </a:t>
          </a:r>
        </a:p>
      </dgm:t>
    </dgm:pt>
    <dgm:pt modelId="{B43750CD-FC34-4E41-931D-8F6A5C68787E}" type="parTrans" cxnId="{1601F781-2733-5C47-AA1C-0E07F67D8863}">
      <dgm:prSet/>
      <dgm:spPr/>
      <dgm:t>
        <a:bodyPr/>
        <a:lstStyle/>
        <a:p>
          <a:endParaRPr lang="en-GB"/>
        </a:p>
      </dgm:t>
    </dgm:pt>
    <dgm:pt modelId="{85101CD7-205B-084F-B49C-49147B9AC5ED}" type="sibTrans" cxnId="{1601F781-2733-5C47-AA1C-0E07F67D8863}">
      <dgm:prSet/>
      <dgm:spPr/>
      <dgm:t>
        <a:bodyPr/>
        <a:lstStyle/>
        <a:p>
          <a:endParaRPr lang="en-GB"/>
        </a:p>
      </dgm:t>
    </dgm:pt>
    <dgm:pt modelId="{657A96EA-561E-1C41-9027-DCEBC2A6C6A2}" type="pres">
      <dgm:prSet presAssocID="{CA74CE13-F431-0649-B329-4938E57E5058}" presName="Name0" presStyleCnt="0">
        <dgm:presLayoutVars>
          <dgm:dir/>
          <dgm:animLvl val="lvl"/>
          <dgm:resizeHandles val="exact"/>
        </dgm:presLayoutVars>
      </dgm:prSet>
      <dgm:spPr/>
    </dgm:pt>
    <dgm:pt modelId="{88CDF637-71D4-A440-B86C-74024CE5C329}" type="pres">
      <dgm:prSet presAssocID="{C09FB381-3601-4E40-920A-850DD5E82ADF}" presName="parTxOnly" presStyleLbl="node1" presStyleIdx="0" presStyleCnt="5">
        <dgm:presLayoutVars>
          <dgm:chMax val="0"/>
          <dgm:chPref val="0"/>
          <dgm:bulletEnabled val="1"/>
        </dgm:presLayoutVars>
      </dgm:prSet>
      <dgm:spPr/>
    </dgm:pt>
    <dgm:pt modelId="{964938D3-9F77-BB44-9718-1B921B52C7E0}" type="pres">
      <dgm:prSet presAssocID="{67C8C828-6504-3742-8C01-F03BA0179311}" presName="parTxOnlySpace" presStyleCnt="0"/>
      <dgm:spPr/>
    </dgm:pt>
    <dgm:pt modelId="{B0F6B3F0-048A-8547-8344-FD19B51487C6}" type="pres">
      <dgm:prSet presAssocID="{99196575-D17B-1E44-9A86-D949598BB323}" presName="parTxOnly" presStyleLbl="node1" presStyleIdx="1" presStyleCnt="5">
        <dgm:presLayoutVars>
          <dgm:chMax val="0"/>
          <dgm:chPref val="0"/>
          <dgm:bulletEnabled val="1"/>
        </dgm:presLayoutVars>
      </dgm:prSet>
      <dgm:spPr/>
    </dgm:pt>
    <dgm:pt modelId="{349FC875-4D5B-F34B-8221-CC2C13A097A2}" type="pres">
      <dgm:prSet presAssocID="{B9867312-969F-364E-B506-F657DBD1334F}" presName="parTxOnlySpace" presStyleCnt="0"/>
      <dgm:spPr/>
    </dgm:pt>
    <dgm:pt modelId="{FF862442-0524-AE4A-BC67-AF1833A60691}" type="pres">
      <dgm:prSet presAssocID="{044A1A50-926B-A141-8A35-DEB7045D4CBF}" presName="parTxOnly" presStyleLbl="node1" presStyleIdx="2" presStyleCnt="5">
        <dgm:presLayoutVars>
          <dgm:chMax val="0"/>
          <dgm:chPref val="0"/>
          <dgm:bulletEnabled val="1"/>
        </dgm:presLayoutVars>
      </dgm:prSet>
      <dgm:spPr/>
    </dgm:pt>
    <dgm:pt modelId="{30897B40-8C53-DA4D-BCB6-77A89E12FD94}" type="pres">
      <dgm:prSet presAssocID="{3355632A-2626-D640-BB62-566D90AAA536}" presName="parTxOnlySpace" presStyleCnt="0"/>
      <dgm:spPr/>
    </dgm:pt>
    <dgm:pt modelId="{0CF57A40-3C12-384D-A05C-B8E95A735128}" type="pres">
      <dgm:prSet presAssocID="{8C71580E-E7DA-CB49-8928-AAAA8E25156C}" presName="parTxOnly" presStyleLbl="node1" presStyleIdx="3" presStyleCnt="5">
        <dgm:presLayoutVars>
          <dgm:chMax val="0"/>
          <dgm:chPref val="0"/>
          <dgm:bulletEnabled val="1"/>
        </dgm:presLayoutVars>
      </dgm:prSet>
      <dgm:spPr/>
    </dgm:pt>
    <dgm:pt modelId="{821B6955-8690-FE44-93BB-684D7D835E62}" type="pres">
      <dgm:prSet presAssocID="{3318CC76-534D-3E44-9949-64A1E902ADFA}" presName="parTxOnlySpace" presStyleCnt="0"/>
      <dgm:spPr/>
    </dgm:pt>
    <dgm:pt modelId="{4A931C90-6231-1A43-8EFF-D224718BB4F8}" type="pres">
      <dgm:prSet presAssocID="{D927E084-E373-1549-A6EB-AB03F0CBEC66}" presName="parTxOnly" presStyleLbl="node1" presStyleIdx="4" presStyleCnt="5">
        <dgm:presLayoutVars>
          <dgm:chMax val="0"/>
          <dgm:chPref val="0"/>
          <dgm:bulletEnabled val="1"/>
        </dgm:presLayoutVars>
      </dgm:prSet>
      <dgm:spPr/>
    </dgm:pt>
  </dgm:ptLst>
  <dgm:cxnLst>
    <dgm:cxn modelId="{EB344602-6B96-E44E-AF18-29FC351AD5E1}" srcId="{CA74CE13-F431-0649-B329-4938E57E5058}" destId="{C09FB381-3601-4E40-920A-850DD5E82ADF}" srcOrd="0" destOrd="0" parTransId="{86F3E930-29B0-7542-A9FA-C71EA331AFD6}" sibTransId="{67C8C828-6504-3742-8C01-F03BA0179311}"/>
    <dgm:cxn modelId="{C0CFD85E-6BFF-2D4F-926C-3BC77A9ECCFB}" srcId="{CA74CE13-F431-0649-B329-4938E57E5058}" destId="{044A1A50-926B-A141-8A35-DEB7045D4CBF}" srcOrd="2" destOrd="0" parTransId="{56CF994D-2415-BD4F-9FBA-9B996206CC42}" sibTransId="{3355632A-2626-D640-BB62-566D90AAA536}"/>
    <dgm:cxn modelId="{FAC8DE4A-9134-C94E-AA63-3B80EB59AEB9}" type="presOf" srcId="{D927E084-E373-1549-A6EB-AB03F0CBEC66}" destId="{4A931C90-6231-1A43-8EFF-D224718BB4F8}" srcOrd="0" destOrd="0" presId="urn:microsoft.com/office/officeart/2005/8/layout/chevron1"/>
    <dgm:cxn modelId="{1601F781-2733-5C47-AA1C-0E07F67D8863}" srcId="{CA74CE13-F431-0649-B329-4938E57E5058}" destId="{D927E084-E373-1549-A6EB-AB03F0CBEC66}" srcOrd="4" destOrd="0" parTransId="{B43750CD-FC34-4E41-931D-8F6A5C68787E}" sibTransId="{85101CD7-205B-084F-B49C-49147B9AC5ED}"/>
    <dgm:cxn modelId="{5A353D97-6E45-814C-9591-6D89BD74B01B}" type="presOf" srcId="{044A1A50-926B-A141-8A35-DEB7045D4CBF}" destId="{FF862442-0524-AE4A-BC67-AF1833A60691}" srcOrd="0" destOrd="0" presId="urn:microsoft.com/office/officeart/2005/8/layout/chevron1"/>
    <dgm:cxn modelId="{702521A2-039F-224E-BB71-1BA3F6B65FB8}" srcId="{CA74CE13-F431-0649-B329-4938E57E5058}" destId="{8C71580E-E7DA-CB49-8928-AAAA8E25156C}" srcOrd="3" destOrd="0" parTransId="{0135164F-D982-D645-977C-ECF1ECEF28E1}" sibTransId="{3318CC76-534D-3E44-9949-64A1E902ADFA}"/>
    <dgm:cxn modelId="{8B8E93A5-859C-9B4D-999A-82535A0157B6}" srcId="{CA74CE13-F431-0649-B329-4938E57E5058}" destId="{99196575-D17B-1E44-9A86-D949598BB323}" srcOrd="1" destOrd="0" parTransId="{996E7457-4CD7-0344-B957-1977BD7471F6}" sibTransId="{B9867312-969F-364E-B506-F657DBD1334F}"/>
    <dgm:cxn modelId="{F5F861B9-3F7F-C142-9E93-9F9E105E10A3}" type="presOf" srcId="{99196575-D17B-1E44-9A86-D949598BB323}" destId="{B0F6B3F0-048A-8547-8344-FD19B51487C6}" srcOrd="0" destOrd="0" presId="urn:microsoft.com/office/officeart/2005/8/layout/chevron1"/>
    <dgm:cxn modelId="{2D3A84E9-B004-C645-8002-DEF277C7E3BE}" type="presOf" srcId="{CA74CE13-F431-0649-B329-4938E57E5058}" destId="{657A96EA-561E-1C41-9027-DCEBC2A6C6A2}" srcOrd="0" destOrd="0" presId="urn:microsoft.com/office/officeart/2005/8/layout/chevron1"/>
    <dgm:cxn modelId="{FB13B3EC-5414-8D47-BE77-066D53EFB1F7}" type="presOf" srcId="{8C71580E-E7DA-CB49-8928-AAAA8E25156C}" destId="{0CF57A40-3C12-384D-A05C-B8E95A735128}" srcOrd="0" destOrd="0" presId="urn:microsoft.com/office/officeart/2005/8/layout/chevron1"/>
    <dgm:cxn modelId="{63887CF9-B507-4245-B92F-40B15B8F10F4}" type="presOf" srcId="{C09FB381-3601-4E40-920A-850DD5E82ADF}" destId="{88CDF637-71D4-A440-B86C-74024CE5C329}" srcOrd="0" destOrd="0" presId="urn:microsoft.com/office/officeart/2005/8/layout/chevron1"/>
    <dgm:cxn modelId="{4B031FA0-99A7-DE4C-A5F7-92EA9C984120}" type="presParOf" srcId="{657A96EA-561E-1C41-9027-DCEBC2A6C6A2}" destId="{88CDF637-71D4-A440-B86C-74024CE5C329}" srcOrd="0" destOrd="0" presId="urn:microsoft.com/office/officeart/2005/8/layout/chevron1"/>
    <dgm:cxn modelId="{BE0236FF-C335-B543-8C49-30AF56A9C65E}" type="presParOf" srcId="{657A96EA-561E-1C41-9027-DCEBC2A6C6A2}" destId="{964938D3-9F77-BB44-9718-1B921B52C7E0}" srcOrd="1" destOrd="0" presId="urn:microsoft.com/office/officeart/2005/8/layout/chevron1"/>
    <dgm:cxn modelId="{B248164F-73C0-8649-BD15-896E62E36E69}" type="presParOf" srcId="{657A96EA-561E-1C41-9027-DCEBC2A6C6A2}" destId="{B0F6B3F0-048A-8547-8344-FD19B51487C6}" srcOrd="2" destOrd="0" presId="urn:microsoft.com/office/officeart/2005/8/layout/chevron1"/>
    <dgm:cxn modelId="{3EF7CB75-F30B-6A4F-BB93-CAD2BA7FC3A0}" type="presParOf" srcId="{657A96EA-561E-1C41-9027-DCEBC2A6C6A2}" destId="{349FC875-4D5B-F34B-8221-CC2C13A097A2}" srcOrd="3" destOrd="0" presId="urn:microsoft.com/office/officeart/2005/8/layout/chevron1"/>
    <dgm:cxn modelId="{10F15DE6-0B10-E344-9E8C-1FA87591240C}" type="presParOf" srcId="{657A96EA-561E-1C41-9027-DCEBC2A6C6A2}" destId="{FF862442-0524-AE4A-BC67-AF1833A60691}" srcOrd="4" destOrd="0" presId="urn:microsoft.com/office/officeart/2005/8/layout/chevron1"/>
    <dgm:cxn modelId="{30CCC694-AB6B-3246-A7ED-FB0933A80E4C}" type="presParOf" srcId="{657A96EA-561E-1C41-9027-DCEBC2A6C6A2}" destId="{30897B40-8C53-DA4D-BCB6-77A89E12FD94}" srcOrd="5" destOrd="0" presId="urn:microsoft.com/office/officeart/2005/8/layout/chevron1"/>
    <dgm:cxn modelId="{DC8F7A92-284B-4C4C-9507-080969938B6F}" type="presParOf" srcId="{657A96EA-561E-1C41-9027-DCEBC2A6C6A2}" destId="{0CF57A40-3C12-384D-A05C-B8E95A735128}" srcOrd="6" destOrd="0" presId="urn:microsoft.com/office/officeart/2005/8/layout/chevron1"/>
    <dgm:cxn modelId="{C8C4DF36-5082-C04D-A8CC-E1F337A6A1BB}" type="presParOf" srcId="{657A96EA-561E-1C41-9027-DCEBC2A6C6A2}" destId="{821B6955-8690-FE44-93BB-684D7D835E62}" srcOrd="7" destOrd="0" presId="urn:microsoft.com/office/officeart/2005/8/layout/chevron1"/>
    <dgm:cxn modelId="{C6754A05-EA98-354A-A61B-EFF23CEE77B5}" type="presParOf" srcId="{657A96EA-561E-1C41-9027-DCEBC2A6C6A2}" destId="{4A931C90-6231-1A43-8EFF-D224718BB4F8}" srcOrd="8" destOrd="0" presId="urn:microsoft.com/office/officeart/2005/8/layout/chevro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0C3017-0F04-D74E-9271-784A5877AEA4}" type="doc">
      <dgm:prSet loTypeId="urn:microsoft.com/office/officeart/2005/8/layout/vList3" loCatId="" qsTypeId="urn:microsoft.com/office/officeart/2005/8/quickstyle/simple3" qsCatId="simple" csTypeId="urn:microsoft.com/office/officeart/2005/8/colors/accent1_2" csCatId="accent1" phldr="1"/>
      <dgm:spPr/>
    </dgm:pt>
    <dgm:pt modelId="{DF6D4047-7989-374A-ABA7-00CA983860A8}">
      <dgm:prSet phldrT="[Text]"/>
      <dgm:spPr/>
      <dgm:t>
        <a:bodyPr/>
        <a:lstStyle/>
        <a:p>
          <a:r>
            <a:rPr lang="en-PK" b="0" dirty="0"/>
            <a:t>Participation gaps: A major challenge is the low attendance and follow-up support for those who are most at risk. </a:t>
          </a:r>
          <a:endParaRPr lang="en-GB" b="0" dirty="0"/>
        </a:p>
      </dgm:t>
    </dgm:pt>
    <dgm:pt modelId="{D817D19D-B95B-B44D-A066-3E4D0CAD4587}" type="parTrans" cxnId="{2394EB30-EDC1-1D47-9426-F7594E41F675}">
      <dgm:prSet/>
      <dgm:spPr/>
      <dgm:t>
        <a:bodyPr/>
        <a:lstStyle/>
        <a:p>
          <a:endParaRPr lang="en-GB"/>
        </a:p>
      </dgm:t>
    </dgm:pt>
    <dgm:pt modelId="{2ACBC4F2-7C69-C746-B977-526DB7F59FAC}" type="sibTrans" cxnId="{2394EB30-EDC1-1D47-9426-F7594E41F675}">
      <dgm:prSet/>
      <dgm:spPr/>
      <dgm:t>
        <a:bodyPr/>
        <a:lstStyle/>
        <a:p>
          <a:endParaRPr lang="en-GB"/>
        </a:p>
      </dgm:t>
    </dgm:pt>
    <dgm:pt modelId="{4AD2C372-BF04-2A44-BA91-35BDC5A238AB}">
      <dgm:prSet phldrT="[Text]"/>
      <dgm:spPr/>
      <dgm:t>
        <a:bodyPr/>
        <a:lstStyle/>
        <a:p>
          <a:r>
            <a:rPr lang="en-PK"/>
            <a:t>If these gaps are not addressed, the programme’s overall effectiveness is weakened, especially for at-risk groups (Ismail and Atkin, 2015).</a:t>
          </a:r>
          <a:endParaRPr lang="en-GB" dirty="0"/>
        </a:p>
      </dgm:t>
    </dgm:pt>
    <dgm:pt modelId="{60FC0805-57CE-4B45-9427-A6080D66A6E3}" type="parTrans" cxnId="{E76C7A5A-56A7-3B4E-8CE9-76C9F03FE648}">
      <dgm:prSet/>
      <dgm:spPr/>
      <dgm:t>
        <a:bodyPr/>
        <a:lstStyle/>
        <a:p>
          <a:endParaRPr lang="en-GB"/>
        </a:p>
      </dgm:t>
    </dgm:pt>
    <dgm:pt modelId="{CC11D0CB-97E2-7D40-84DE-F24C35354EBB}" type="sibTrans" cxnId="{E76C7A5A-56A7-3B4E-8CE9-76C9F03FE648}">
      <dgm:prSet/>
      <dgm:spPr/>
      <dgm:t>
        <a:bodyPr/>
        <a:lstStyle/>
        <a:p>
          <a:endParaRPr lang="en-GB"/>
        </a:p>
      </dgm:t>
    </dgm:pt>
    <dgm:pt modelId="{AF4E5428-22AE-8C46-B6F8-BAB3D248AB5E}" type="pres">
      <dgm:prSet presAssocID="{710C3017-0F04-D74E-9271-784A5877AEA4}" presName="linearFlow" presStyleCnt="0">
        <dgm:presLayoutVars>
          <dgm:dir/>
          <dgm:resizeHandles val="exact"/>
        </dgm:presLayoutVars>
      </dgm:prSet>
      <dgm:spPr/>
    </dgm:pt>
    <dgm:pt modelId="{482C01EF-9FCD-A640-9288-572196706C3A}" type="pres">
      <dgm:prSet presAssocID="{DF6D4047-7989-374A-ABA7-00CA983860A8}" presName="composite" presStyleCnt="0"/>
      <dgm:spPr/>
    </dgm:pt>
    <dgm:pt modelId="{51D04FA2-62BC-2D49-95F7-7EED7C5FCBAD}" type="pres">
      <dgm:prSet presAssocID="{DF6D4047-7989-374A-ABA7-00CA983860A8}" presName="imgShp" presStyleLbl="fgImgPlace1" presStyleIdx="0" presStyleCnt="2"/>
      <dgm:spPr/>
    </dgm:pt>
    <dgm:pt modelId="{BE2F54A5-458C-5349-ABA2-43435296FE74}" type="pres">
      <dgm:prSet presAssocID="{DF6D4047-7989-374A-ABA7-00CA983860A8}" presName="txShp" presStyleLbl="node1" presStyleIdx="0" presStyleCnt="2">
        <dgm:presLayoutVars>
          <dgm:bulletEnabled val="1"/>
        </dgm:presLayoutVars>
      </dgm:prSet>
      <dgm:spPr/>
    </dgm:pt>
    <dgm:pt modelId="{36DED166-D785-6F48-A66F-D39E5D9148FC}" type="pres">
      <dgm:prSet presAssocID="{2ACBC4F2-7C69-C746-B977-526DB7F59FAC}" presName="spacing" presStyleCnt="0"/>
      <dgm:spPr/>
    </dgm:pt>
    <dgm:pt modelId="{19A53964-AEB1-D742-B553-7FE37F4426B8}" type="pres">
      <dgm:prSet presAssocID="{4AD2C372-BF04-2A44-BA91-35BDC5A238AB}" presName="composite" presStyleCnt="0"/>
      <dgm:spPr/>
    </dgm:pt>
    <dgm:pt modelId="{83B2CE93-952F-9146-8851-28680180164F}" type="pres">
      <dgm:prSet presAssocID="{4AD2C372-BF04-2A44-BA91-35BDC5A238AB}" presName="imgShp" presStyleLbl="fgImgPlace1" presStyleIdx="1" presStyleCnt="2"/>
      <dgm:spPr/>
    </dgm:pt>
    <dgm:pt modelId="{2FE074FD-8D9D-5748-A68F-18D36B6EAEB9}" type="pres">
      <dgm:prSet presAssocID="{4AD2C372-BF04-2A44-BA91-35BDC5A238AB}" presName="txShp" presStyleLbl="node1" presStyleIdx="1" presStyleCnt="2">
        <dgm:presLayoutVars>
          <dgm:bulletEnabled val="1"/>
        </dgm:presLayoutVars>
      </dgm:prSet>
      <dgm:spPr/>
    </dgm:pt>
  </dgm:ptLst>
  <dgm:cxnLst>
    <dgm:cxn modelId="{478B1004-3E92-8145-8307-FFAFE8FA062D}" type="presOf" srcId="{4AD2C372-BF04-2A44-BA91-35BDC5A238AB}" destId="{2FE074FD-8D9D-5748-A68F-18D36B6EAEB9}" srcOrd="0" destOrd="0" presId="urn:microsoft.com/office/officeart/2005/8/layout/vList3"/>
    <dgm:cxn modelId="{2394EB30-EDC1-1D47-9426-F7594E41F675}" srcId="{710C3017-0F04-D74E-9271-784A5877AEA4}" destId="{DF6D4047-7989-374A-ABA7-00CA983860A8}" srcOrd="0" destOrd="0" parTransId="{D817D19D-B95B-B44D-A066-3E4D0CAD4587}" sibTransId="{2ACBC4F2-7C69-C746-B977-526DB7F59FAC}"/>
    <dgm:cxn modelId="{2B761A76-8D53-8840-AE23-5A289BA04495}" type="presOf" srcId="{710C3017-0F04-D74E-9271-784A5877AEA4}" destId="{AF4E5428-22AE-8C46-B6F8-BAB3D248AB5E}" srcOrd="0" destOrd="0" presId="urn:microsoft.com/office/officeart/2005/8/layout/vList3"/>
    <dgm:cxn modelId="{E76C7A5A-56A7-3B4E-8CE9-76C9F03FE648}" srcId="{710C3017-0F04-D74E-9271-784A5877AEA4}" destId="{4AD2C372-BF04-2A44-BA91-35BDC5A238AB}" srcOrd="1" destOrd="0" parTransId="{60FC0805-57CE-4B45-9427-A6080D66A6E3}" sibTransId="{CC11D0CB-97E2-7D40-84DE-F24C35354EBB}"/>
    <dgm:cxn modelId="{0A6FD1AF-A6DE-5C4C-A457-A76D610C84A0}" type="presOf" srcId="{DF6D4047-7989-374A-ABA7-00CA983860A8}" destId="{BE2F54A5-458C-5349-ABA2-43435296FE74}" srcOrd="0" destOrd="0" presId="urn:microsoft.com/office/officeart/2005/8/layout/vList3"/>
    <dgm:cxn modelId="{ED96F044-C6A8-7843-99C5-1BAEBF659348}" type="presParOf" srcId="{AF4E5428-22AE-8C46-B6F8-BAB3D248AB5E}" destId="{482C01EF-9FCD-A640-9288-572196706C3A}" srcOrd="0" destOrd="0" presId="urn:microsoft.com/office/officeart/2005/8/layout/vList3"/>
    <dgm:cxn modelId="{72195AFF-0108-2D43-BF2E-A12274D6B93C}" type="presParOf" srcId="{482C01EF-9FCD-A640-9288-572196706C3A}" destId="{51D04FA2-62BC-2D49-95F7-7EED7C5FCBAD}" srcOrd="0" destOrd="0" presId="urn:microsoft.com/office/officeart/2005/8/layout/vList3"/>
    <dgm:cxn modelId="{4405D227-CE21-B84F-9E81-1E51D4B886E3}" type="presParOf" srcId="{482C01EF-9FCD-A640-9288-572196706C3A}" destId="{BE2F54A5-458C-5349-ABA2-43435296FE74}" srcOrd="1" destOrd="0" presId="urn:microsoft.com/office/officeart/2005/8/layout/vList3"/>
    <dgm:cxn modelId="{DF213CF2-8C4B-1542-AF7C-38517B2AE485}" type="presParOf" srcId="{AF4E5428-22AE-8C46-B6F8-BAB3D248AB5E}" destId="{36DED166-D785-6F48-A66F-D39E5D9148FC}" srcOrd="1" destOrd="0" presId="urn:microsoft.com/office/officeart/2005/8/layout/vList3"/>
    <dgm:cxn modelId="{8EB4C771-D6EA-1B47-95E3-3FF2DC180763}" type="presParOf" srcId="{AF4E5428-22AE-8C46-B6F8-BAB3D248AB5E}" destId="{19A53964-AEB1-D742-B553-7FE37F4426B8}" srcOrd="2" destOrd="0" presId="urn:microsoft.com/office/officeart/2005/8/layout/vList3"/>
    <dgm:cxn modelId="{A7A95F85-F2A9-F649-8466-B193466865DB}" type="presParOf" srcId="{19A53964-AEB1-D742-B553-7FE37F4426B8}" destId="{83B2CE93-952F-9146-8851-28680180164F}" srcOrd="0" destOrd="0" presId="urn:microsoft.com/office/officeart/2005/8/layout/vList3"/>
    <dgm:cxn modelId="{AF9F5D80-51CC-3B4B-8477-BD3E91698CFC}" type="presParOf" srcId="{19A53964-AEB1-D742-B553-7FE37F4426B8}" destId="{2FE074FD-8D9D-5748-A68F-18D36B6EAEB9}"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EB253C-06C6-5C47-B7F1-546862DA23F4}" type="doc">
      <dgm:prSet loTypeId="urn:microsoft.com/office/officeart/2005/8/layout/lProcess2" loCatId="" qsTypeId="urn:microsoft.com/office/officeart/2005/8/quickstyle/simple3" qsCatId="simple" csTypeId="urn:microsoft.com/office/officeart/2005/8/colors/accent1_2" csCatId="accent1" phldr="1"/>
      <dgm:spPr/>
      <dgm:t>
        <a:bodyPr/>
        <a:lstStyle/>
        <a:p>
          <a:endParaRPr lang="en-GB"/>
        </a:p>
      </dgm:t>
    </dgm:pt>
    <dgm:pt modelId="{B487D400-0D68-4F46-91C3-660152D00B27}">
      <dgm:prSet phldrT="[Text]"/>
      <dgm:spPr/>
      <dgm:t>
        <a:bodyPr/>
        <a:lstStyle/>
        <a:p>
          <a:pPr>
            <a:buSzPts val="1000"/>
            <a:buFont typeface="Symbol" pitchFamily="2" charset="2"/>
            <a:buChar char=""/>
          </a:pPr>
          <a:r>
            <a:rPr lang="en-PK" b="1" dirty="0"/>
            <a:t>Disparities in healthcare access and quality</a:t>
          </a:r>
          <a:endParaRPr lang="en-GB" dirty="0"/>
        </a:p>
      </dgm:t>
    </dgm:pt>
    <dgm:pt modelId="{D57954BF-10BB-3543-89DD-EE8CF3871D47}" type="parTrans" cxnId="{10557AAB-F786-9148-A1D2-5A1D9E3F9BF4}">
      <dgm:prSet/>
      <dgm:spPr/>
      <dgm:t>
        <a:bodyPr/>
        <a:lstStyle/>
        <a:p>
          <a:endParaRPr lang="en-GB"/>
        </a:p>
      </dgm:t>
    </dgm:pt>
    <dgm:pt modelId="{0AB0E6AA-89CE-744D-B143-DC9D7FA85301}" type="sibTrans" cxnId="{10557AAB-F786-9148-A1D2-5A1D9E3F9BF4}">
      <dgm:prSet/>
      <dgm:spPr/>
      <dgm:t>
        <a:bodyPr/>
        <a:lstStyle/>
        <a:p>
          <a:endParaRPr lang="en-GB"/>
        </a:p>
      </dgm:t>
    </dgm:pt>
    <dgm:pt modelId="{9A5A7206-B591-364F-84C5-A41632D1071B}">
      <dgm:prSet phldrT="[Text]"/>
      <dgm:spPr/>
      <dgm:t>
        <a:bodyPr/>
        <a:lstStyle/>
        <a:p>
          <a:pPr>
            <a:buSzPts val="1000"/>
            <a:buFont typeface="Courier New" panose="02070309020205020404" pitchFamily="49" charset="0"/>
            <a:buChar char="o"/>
          </a:pPr>
          <a:r>
            <a:rPr lang="en-PK" b="1" dirty="0"/>
            <a:t>Deprivation:</a:t>
          </a:r>
          <a:r>
            <a:rPr lang="en-PK" dirty="0"/>
            <a:t> Socioeconomic status affects access to care and the ability to engage in prevention efforts.</a:t>
          </a:r>
          <a:endParaRPr lang="en-GB" dirty="0"/>
        </a:p>
      </dgm:t>
    </dgm:pt>
    <dgm:pt modelId="{EC9D732F-66AB-BD4B-B96A-2E740E4BB9CC}" type="parTrans" cxnId="{56DE34D3-093A-AA4E-9525-75D58A64D506}">
      <dgm:prSet/>
      <dgm:spPr/>
      <dgm:t>
        <a:bodyPr/>
        <a:lstStyle/>
        <a:p>
          <a:endParaRPr lang="en-GB"/>
        </a:p>
      </dgm:t>
    </dgm:pt>
    <dgm:pt modelId="{6DC6C24D-DB2D-5148-AA60-451C96A0F1D6}" type="sibTrans" cxnId="{56DE34D3-093A-AA4E-9525-75D58A64D506}">
      <dgm:prSet/>
      <dgm:spPr/>
      <dgm:t>
        <a:bodyPr/>
        <a:lstStyle/>
        <a:p>
          <a:endParaRPr lang="en-GB"/>
        </a:p>
      </dgm:t>
    </dgm:pt>
    <dgm:pt modelId="{ED0818E2-6177-7540-B23B-B7B6B4195187}">
      <dgm:prSet phldrT="[Text]"/>
      <dgm:spPr/>
      <dgm:t>
        <a:bodyPr/>
        <a:lstStyle/>
        <a:p>
          <a:pPr>
            <a:buNone/>
          </a:pPr>
          <a:r>
            <a:rPr lang="en-PK" b="1" dirty="0"/>
            <a:t>Initiatives to reduce inequalities</a:t>
          </a:r>
          <a:endParaRPr lang="en-GB" dirty="0"/>
        </a:p>
      </dgm:t>
    </dgm:pt>
    <dgm:pt modelId="{B74F7570-49B4-0544-BB56-0A903E86B318}" type="parTrans" cxnId="{8DB66F47-B0C2-C041-B34A-703FC92E3764}">
      <dgm:prSet/>
      <dgm:spPr/>
      <dgm:t>
        <a:bodyPr/>
        <a:lstStyle/>
        <a:p>
          <a:endParaRPr lang="en-GB"/>
        </a:p>
      </dgm:t>
    </dgm:pt>
    <dgm:pt modelId="{E259AF53-55F9-3B4E-A986-F065FFAB9C77}" type="sibTrans" cxnId="{8DB66F47-B0C2-C041-B34A-703FC92E3764}">
      <dgm:prSet/>
      <dgm:spPr/>
      <dgm:t>
        <a:bodyPr/>
        <a:lstStyle/>
        <a:p>
          <a:endParaRPr lang="en-GB"/>
        </a:p>
      </dgm:t>
    </dgm:pt>
    <dgm:pt modelId="{DA0D1B95-7796-7445-8FD2-384E9A9C4FCB}">
      <dgm:prSet phldrT="[Text]" custT="1"/>
      <dgm:spPr/>
      <dgm:t>
        <a:bodyPr/>
        <a:lstStyle/>
        <a:p>
          <a:pPr>
            <a:buSzPts val="1000"/>
            <a:buFont typeface="Courier New" panose="02070309020205020404" pitchFamily="49" charset="0"/>
            <a:buChar char="o"/>
          </a:pPr>
          <a:r>
            <a:rPr lang="en-PK" sz="1050" b="1" dirty="0"/>
            <a:t>Universal healthcare</a:t>
          </a:r>
          <a:r>
            <a:rPr lang="en-PK" sz="1050" dirty="0"/>
            <a:t>: Systems that provide access to healthcare services regardless of income.</a:t>
          </a:r>
          <a:endParaRPr lang="en-GB" sz="1050" dirty="0"/>
        </a:p>
      </dgm:t>
    </dgm:pt>
    <dgm:pt modelId="{429925FA-3E8B-F54A-B578-E75C84C0F65F}" type="parTrans" cxnId="{B4A23DC8-9E30-2A4D-A5DC-A932FFB93A3A}">
      <dgm:prSet/>
      <dgm:spPr/>
      <dgm:t>
        <a:bodyPr/>
        <a:lstStyle/>
        <a:p>
          <a:endParaRPr lang="en-GB"/>
        </a:p>
      </dgm:t>
    </dgm:pt>
    <dgm:pt modelId="{FBD416EF-A291-A548-9DC7-61E038B18413}" type="sibTrans" cxnId="{B4A23DC8-9E30-2A4D-A5DC-A932FFB93A3A}">
      <dgm:prSet/>
      <dgm:spPr/>
      <dgm:t>
        <a:bodyPr/>
        <a:lstStyle/>
        <a:p>
          <a:endParaRPr lang="en-GB"/>
        </a:p>
      </dgm:t>
    </dgm:pt>
    <dgm:pt modelId="{BE4F4F91-0DFD-5F41-95E8-4848EE6F20BD}">
      <dgm:prSet/>
      <dgm:spPr/>
      <dgm:t>
        <a:bodyPr/>
        <a:lstStyle/>
        <a:p>
          <a:pPr>
            <a:buSzPts val="1000"/>
            <a:buFont typeface="Courier New" panose="02070309020205020404" pitchFamily="49" charset="0"/>
            <a:buChar char="o"/>
          </a:pPr>
          <a:r>
            <a:rPr lang="en-PK" b="1" dirty="0"/>
            <a:t>Ethnicity:</a:t>
          </a:r>
          <a:r>
            <a:rPr lang="en-PK" dirty="0"/>
            <a:t> Ethnic minority groups often face cultural and systemic barriers in accessing healthcare.</a:t>
          </a:r>
        </a:p>
      </dgm:t>
    </dgm:pt>
    <dgm:pt modelId="{6D027A95-B4E2-7148-A59D-F31106ADC0D4}" type="parTrans" cxnId="{B91297A5-CB80-604F-87E3-71CE2289FE8E}">
      <dgm:prSet/>
      <dgm:spPr/>
      <dgm:t>
        <a:bodyPr/>
        <a:lstStyle/>
        <a:p>
          <a:endParaRPr lang="en-GB"/>
        </a:p>
      </dgm:t>
    </dgm:pt>
    <dgm:pt modelId="{34C7BA96-F89F-9B4E-8227-2B010D73ABDA}" type="sibTrans" cxnId="{B91297A5-CB80-604F-87E3-71CE2289FE8E}">
      <dgm:prSet/>
      <dgm:spPr/>
      <dgm:t>
        <a:bodyPr/>
        <a:lstStyle/>
        <a:p>
          <a:endParaRPr lang="en-GB"/>
        </a:p>
      </dgm:t>
    </dgm:pt>
    <dgm:pt modelId="{6DD17DD8-525B-5C40-8155-6A4CBFC39FE3}">
      <dgm:prSet/>
      <dgm:spPr/>
      <dgm:t>
        <a:bodyPr/>
        <a:lstStyle/>
        <a:p>
          <a:pPr>
            <a:buSzPts val="1000"/>
            <a:buFont typeface="Courier New" panose="02070309020205020404" pitchFamily="49" charset="0"/>
            <a:buChar char="o"/>
          </a:pPr>
          <a:r>
            <a:rPr lang="en-PK" b="1" dirty="0"/>
            <a:t>Geography:</a:t>
          </a:r>
          <a:r>
            <a:rPr lang="en-PK" dirty="0"/>
            <a:t> Rural areas may have limited access to services like specialist care, prevention programs, or telehealth.</a:t>
          </a:r>
        </a:p>
      </dgm:t>
    </dgm:pt>
    <dgm:pt modelId="{B102FB08-FD27-1044-A205-E72DFDD180B1}" type="parTrans" cxnId="{32434B3F-1E8E-C045-B616-44B66CA31573}">
      <dgm:prSet/>
      <dgm:spPr/>
      <dgm:t>
        <a:bodyPr/>
        <a:lstStyle/>
        <a:p>
          <a:endParaRPr lang="en-GB"/>
        </a:p>
      </dgm:t>
    </dgm:pt>
    <dgm:pt modelId="{E2B46EB7-D3F3-494A-9BE3-2E6A3080F0BB}" type="sibTrans" cxnId="{32434B3F-1E8E-C045-B616-44B66CA31573}">
      <dgm:prSet/>
      <dgm:spPr/>
      <dgm:t>
        <a:bodyPr/>
        <a:lstStyle/>
        <a:p>
          <a:endParaRPr lang="en-GB"/>
        </a:p>
      </dgm:t>
    </dgm:pt>
    <dgm:pt modelId="{88422778-C05F-5942-8B38-6B12413FB7B8}">
      <dgm:prSet/>
      <dgm:spPr/>
      <dgm:t>
        <a:bodyPr/>
        <a:lstStyle/>
        <a:p>
          <a:pPr>
            <a:buSzPts val="1000"/>
            <a:buFont typeface="Courier New" panose="02070309020205020404" pitchFamily="49" charset="0"/>
            <a:buChar char="o"/>
          </a:pPr>
          <a:r>
            <a:rPr lang="en-PK" b="1" dirty="0"/>
            <a:t>Digital exclusion:</a:t>
          </a:r>
          <a:r>
            <a:rPr lang="en-PK" dirty="0"/>
            <a:t> Limited access to technology and digital health tools (Riley, 2012).</a:t>
          </a:r>
        </a:p>
      </dgm:t>
    </dgm:pt>
    <dgm:pt modelId="{C16204C0-FEC0-294B-A8F6-B791A9F863EE}" type="parTrans" cxnId="{1D6A2C4E-158C-A04D-B06C-B634A2EB8653}">
      <dgm:prSet/>
      <dgm:spPr/>
      <dgm:t>
        <a:bodyPr/>
        <a:lstStyle/>
        <a:p>
          <a:endParaRPr lang="en-GB"/>
        </a:p>
      </dgm:t>
    </dgm:pt>
    <dgm:pt modelId="{FC6A0B11-4629-A140-BB9A-C0738528D7AD}" type="sibTrans" cxnId="{1D6A2C4E-158C-A04D-B06C-B634A2EB8653}">
      <dgm:prSet/>
      <dgm:spPr/>
      <dgm:t>
        <a:bodyPr/>
        <a:lstStyle/>
        <a:p>
          <a:endParaRPr lang="en-GB"/>
        </a:p>
      </dgm:t>
    </dgm:pt>
    <dgm:pt modelId="{2345BF01-A512-C342-A6F7-300B0EDCBB66}">
      <dgm:prSet/>
      <dgm:spPr/>
      <dgm:t>
        <a:bodyPr/>
        <a:lstStyle/>
        <a:p>
          <a:pPr>
            <a:buSzPts val="1000"/>
            <a:buFont typeface="Courier New" panose="02070309020205020404" pitchFamily="49" charset="0"/>
            <a:buChar char="o"/>
          </a:pPr>
          <a:r>
            <a:rPr lang="en-PK" b="1" dirty="0"/>
            <a:t>Targeted interventions</a:t>
          </a:r>
          <a:r>
            <a:rPr lang="en-PK" dirty="0"/>
            <a:t>: Programs designed for specific groups with higher healthcare needs (Jindal </a:t>
          </a:r>
          <a:r>
            <a:rPr lang="en-PK" i="1" dirty="0"/>
            <a:t>et al.</a:t>
          </a:r>
          <a:r>
            <a:rPr lang="en-PK" dirty="0"/>
            <a:t>, 2023).</a:t>
          </a:r>
        </a:p>
      </dgm:t>
    </dgm:pt>
    <dgm:pt modelId="{9A03DAB6-7B39-4E4A-8F41-E5D04337D093}" type="parTrans" cxnId="{0037066A-6C0E-3C45-9EEE-68492017D116}">
      <dgm:prSet/>
      <dgm:spPr/>
      <dgm:t>
        <a:bodyPr/>
        <a:lstStyle/>
        <a:p>
          <a:endParaRPr lang="en-GB"/>
        </a:p>
      </dgm:t>
    </dgm:pt>
    <dgm:pt modelId="{5D957A24-9D27-5E44-ADAC-088C5127BFC9}" type="sibTrans" cxnId="{0037066A-6C0E-3C45-9EEE-68492017D116}">
      <dgm:prSet/>
      <dgm:spPr/>
      <dgm:t>
        <a:bodyPr/>
        <a:lstStyle/>
        <a:p>
          <a:endParaRPr lang="en-GB"/>
        </a:p>
      </dgm:t>
    </dgm:pt>
    <dgm:pt modelId="{EF09CC9D-5326-9143-8E64-6E0F3BB336A5}">
      <dgm:prSet/>
      <dgm:spPr/>
      <dgm:t>
        <a:bodyPr/>
        <a:lstStyle/>
        <a:p>
          <a:pPr>
            <a:buFont typeface="Arial" panose="020B0604020202020204" pitchFamily="34" charset="0"/>
            <a:buChar char="•"/>
          </a:pPr>
          <a:r>
            <a:rPr lang="en-GB" dirty="0"/>
            <a:t>The </a:t>
          </a:r>
          <a:r>
            <a:rPr lang="en-GB" b="1" dirty="0"/>
            <a:t>Marmot Review</a:t>
          </a:r>
          <a:r>
            <a:rPr lang="en-GB" dirty="0"/>
            <a:t> argues health follows a social gradient and requires action across key life domains, not only healthcare (Marmot, 2010) </a:t>
          </a:r>
          <a:endParaRPr lang="en-PK" dirty="0"/>
        </a:p>
      </dgm:t>
    </dgm:pt>
    <dgm:pt modelId="{C1D82F2C-8C0B-C647-8A98-D3EE1508B63A}" type="parTrans" cxnId="{1AC3DF57-AD0C-9B42-9AEE-AD8FCE25387E}">
      <dgm:prSet/>
      <dgm:spPr/>
      <dgm:t>
        <a:bodyPr/>
        <a:lstStyle/>
        <a:p>
          <a:endParaRPr lang="en-GB"/>
        </a:p>
      </dgm:t>
    </dgm:pt>
    <dgm:pt modelId="{41FBD4B0-B3EE-2B4D-90ED-6F7ED8B6B712}" type="sibTrans" cxnId="{1AC3DF57-AD0C-9B42-9AEE-AD8FCE25387E}">
      <dgm:prSet/>
      <dgm:spPr/>
      <dgm:t>
        <a:bodyPr/>
        <a:lstStyle/>
        <a:p>
          <a:endParaRPr lang="en-GB"/>
        </a:p>
      </dgm:t>
    </dgm:pt>
    <dgm:pt modelId="{E0B99F9B-C0AF-9944-ABF7-33F006F8D26E}" type="pres">
      <dgm:prSet presAssocID="{C0EB253C-06C6-5C47-B7F1-546862DA23F4}" presName="theList" presStyleCnt="0">
        <dgm:presLayoutVars>
          <dgm:dir/>
          <dgm:animLvl val="lvl"/>
          <dgm:resizeHandles val="exact"/>
        </dgm:presLayoutVars>
      </dgm:prSet>
      <dgm:spPr/>
    </dgm:pt>
    <dgm:pt modelId="{1195E896-D6F6-DC48-9581-0467DA41D00C}" type="pres">
      <dgm:prSet presAssocID="{B487D400-0D68-4F46-91C3-660152D00B27}" presName="compNode" presStyleCnt="0"/>
      <dgm:spPr/>
    </dgm:pt>
    <dgm:pt modelId="{D032C5FF-E7A6-2F44-8BAD-8D81DD9EC017}" type="pres">
      <dgm:prSet presAssocID="{B487D400-0D68-4F46-91C3-660152D00B27}" presName="aNode" presStyleLbl="bgShp" presStyleIdx="0" presStyleCnt="2"/>
      <dgm:spPr/>
    </dgm:pt>
    <dgm:pt modelId="{129FE82E-F86F-9242-A2E9-7581754A030F}" type="pres">
      <dgm:prSet presAssocID="{B487D400-0D68-4F46-91C3-660152D00B27}" presName="textNode" presStyleLbl="bgShp" presStyleIdx="0" presStyleCnt="2"/>
      <dgm:spPr/>
    </dgm:pt>
    <dgm:pt modelId="{54F313B5-1DCB-F844-BF9A-D1CE8B27C2B5}" type="pres">
      <dgm:prSet presAssocID="{B487D400-0D68-4F46-91C3-660152D00B27}" presName="compChildNode" presStyleCnt="0"/>
      <dgm:spPr/>
    </dgm:pt>
    <dgm:pt modelId="{80EB2093-1B43-8A46-A53B-6F154EA3C692}" type="pres">
      <dgm:prSet presAssocID="{B487D400-0D68-4F46-91C3-660152D00B27}" presName="theInnerList" presStyleCnt="0"/>
      <dgm:spPr/>
    </dgm:pt>
    <dgm:pt modelId="{8A77E73D-57EE-244C-9BAE-56AD57AFD8AD}" type="pres">
      <dgm:prSet presAssocID="{9A5A7206-B591-364F-84C5-A41632D1071B}" presName="childNode" presStyleLbl="node1" presStyleIdx="0" presStyleCnt="7">
        <dgm:presLayoutVars>
          <dgm:bulletEnabled val="1"/>
        </dgm:presLayoutVars>
      </dgm:prSet>
      <dgm:spPr/>
    </dgm:pt>
    <dgm:pt modelId="{B336C07D-2592-CE4F-8BB3-413F44CAC368}" type="pres">
      <dgm:prSet presAssocID="{9A5A7206-B591-364F-84C5-A41632D1071B}" presName="aSpace2" presStyleCnt="0"/>
      <dgm:spPr/>
    </dgm:pt>
    <dgm:pt modelId="{CF87500F-EE82-8E49-88F7-21F5EB31862C}" type="pres">
      <dgm:prSet presAssocID="{BE4F4F91-0DFD-5F41-95E8-4848EE6F20BD}" presName="childNode" presStyleLbl="node1" presStyleIdx="1" presStyleCnt="7">
        <dgm:presLayoutVars>
          <dgm:bulletEnabled val="1"/>
        </dgm:presLayoutVars>
      </dgm:prSet>
      <dgm:spPr/>
    </dgm:pt>
    <dgm:pt modelId="{FB12C554-3C87-FB48-9D9A-1EB428527829}" type="pres">
      <dgm:prSet presAssocID="{BE4F4F91-0DFD-5F41-95E8-4848EE6F20BD}" presName="aSpace2" presStyleCnt="0"/>
      <dgm:spPr/>
    </dgm:pt>
    <dgm:pt modelId="{DC50BF21-152F-C141-8360-09E93BAAECF6}" type="pres">
      <dgm:prSet presAssocID="{6DD17DD8-525B-5C40-8155-6A4CBFC39FE3}" presName="childNode" presStyleLbl="node1" presStyleIdx="2" presStyleCnt="7">
        <dgm:presLayoutVars>
          <dgm:bulletEnabled val="1"/>
        </dgm:presLayoutVars>
      </dgm:prSet>
      <dgm:spPr/>
    </dgm:pt>
    <dgm:pt modelId="{48C9C5FF-8134-0B4E-88E7-792ED6089711}" type="pres">
      <dgm:prSet presAssocID="{6DD17DD8-525B-5C40-8155-6A4CBFC39FE3}" presName="aSpace2" presStyleCnt="0"/>
      <dgm:spPr/>
    </dgm:pt>
    <dgm:pt modelId="{440E3CAD-242E-F849-957C-51A59E6A47A4}" type="pres">
      <dgm:prSet presAssocID="{88422778-C05F-5942-8B38-6B12413FB7B8}" presName="childNode" presStyleLbl="node1" presStyleIdx="3" presStyleCnt="7">
        <dgm:presLayoutVars>
          <dgm:bulletEnabled val="1"/>
        </dgm:presLayoutVars>
      </dgm:prSet>
      <dgm:spPr/>
    </dgm:pt>
    <dgm:pt modelId="{4F7C1E90-4B7C-DC40-A86D-483DB2C3027F}" type="pres">
      <dgm:prSet presAssocID="{B487D400-0D68-4F46-91C3-660152D00B27}" presName="aSpace" presStyleCnt="0"/>
      <dgm:spPr/>
    </dgm:pt>
    <dgm:pt modelId="{165F0E2D-DDCD-A149-9EE3-73E6C210141D}" type="pres">
      <dgm:prSet presAssocID="{ED0818E2-6177-7540-B23B-B7B6B4195187}" presName="compNode" presStyleCnt="0"/>
      <dgm:spPr/>
    </dgm:pt>
    <dgm:pt modelId="{70E71393-A2F5-EA4E-A29D-40B76B911638}" type="pres">
      <dgm:prSet presAssocID="{ED0818E2-6177-7540-B23B-B7B6B4195187}" presName="aNode" presStyleLbl="bgShp" presStyleIdx="1" presStyleCnt="2"/>
      <dgm:spPr/>
    </dgm:pt>
    <dgm:pt modelId="{C9973A7C-8217-BB48-A314-3B8710AD029D}" type="pres">
      <dgm:prSet presAssocID="{ED0818E2-6177-7540-B23B-B7B6B4195187}" presName="textNode" presStyleLbl="bgShp" presStyleIdx="1" presStyleCnt="2"/>
      <dgm:spPr/>
    </dgm:pt>
    <dgm:pt modelId="{60E73824-93D4-CA47-B638-ED1140547947}" type="pres">
      <dgm:prSet presAssocID="{ED0818E2-6177-7540-B23B-B7B6B4195187}" presName="compChildNode" presStyleCnt="0"/>
      <dgm:spPr/>
    </dgm:pt>
    <dgm:pt modelId="{4D1C1957-994F-094B-AE7A-933D2DB0DA4E}" type="pres">
      <dgm:prSet presAssocID="{ED0818E2-6177-7540-B23B-B7B6B4195187}" presName="theInnerList" presStyleCnt="0"/>
      <dgm:spPr/>
    </dgm:pt>
    <dgm:pt modelId="{6596AB5C-85DA-2447-ABD1-03A047CEC5A3}" type="pres">
      <dgm:prSet presAssocID="{DA0D1B95-7796-7445-8FD2-384E9A9C4FCB}" presName="childNode" presStyleLbl="node1" presStyleIdx="4" presStyleCnt="7">
        <dgm:presLayoutVars>
          <dgm:bulletEnabled val="1"/>
        </dgm:presLayoutVars>
      </dgm:prSet>
      <dgm:spPr/>
    </dgm:pt>
    <dgm:pt modelId="{15AC2562-EBB0-2847-BB77-A89EA8F31CE0}" type="pres">
      <dgm:prSet presAssocID="{DA0D1B95-7796-7445-8FD2-384E9A9C4FCB}" presName="aSpace2" presStyleCnt="0"/>
      <dgm:spPr/>
    </dgm:pt>
    <dgm:pt modelId="{54672818-990D-AF4C-B152-C3EF0C731255}" type="pres">
      <dgm:prSet presAssocID="{2345BF01-A512-C342-A6F7-300B0EDCBB66}" presName="childNode" presStyleLbl="node1" presStyleIdx="5" presStyleCnt="7">
        <dgm:presLayoutVars>
          <dgm:bulletEnabled val="1"/>
        </dgm:presLayoutVars>
      </dgm:prSet>
      <dgm:spPr/>
    </dgm:pt>
    <dgm:pt modelId="{1949E02C-C356-9B47-9904-CB1308511E60}" type="pres">
      <dgm:prSet presAssocID="{2345BF01-A512-C342-A6F7-300B0EDCBB66}" presName="aSpace2" presStyleCnt="0"/>
      <dgm:spPr/>
    </dgm:pt>
    <dgm:pt modelId="{F0A13C38-8C9B-6C4B-9A06-FF034C8003BA}" type="pres">
      <dgm:prSet presAssocID="{EF09CC9D-5326-9143-8E64-6E0F3BB336A5}" presName="childNode" presStyleLbl="node1" presStyleIdx="6" presStyleCnt="7">
        <dgm:presLayoutVars>
          <dgm:bulletEnabled val="1"/>
        </dgm:presLayoutVars>
      </dgm:prSet>
      <dgm:spPr/>
    </dgm:pt>
  </dgm:ptLst>
  <dgm:cxnLst>
    <dgm:cxn modelId="{1E8EE305-4762-3F4B-98F2-A065D98D3899}" type="presOf" srcId="{88422778-C05F-5942-8B38-6B12413FB7B8}" destId="{440E3CAD-242E-F849-957C-51A59E6A47A4}" srcOrd="0" destOrd="0" presId="urn:microsoft.com/office/officeart/2005/8/layout/lProcess2"/>
    <dgm:cxn modelId="{7D713208-C18B-8946-A844-92B667EB859E}" type="presOf" srcId="{C0EB253C-06C6-5C47-B7F1-546862DA23F4}" destId="{E0B99F9B-C0AF-9944-ABF7-33F006F8D26E}" srcOrd="0" destOrd="0" presId="urn:microsoft.com/office/officeart/2005/8/layout/lProcess2"/>
    <dgm:cxn modelId="{DE646F17-436F-0844-B00E-12F91C6D0A09}" type="presOf" srcId="{DA0D1B95-7796-7445-8FD2-384E9A9C4FCB}" destId="{6596AB5C-85DA-2447-ABD1-03A047CEC5A3}" srcOrd="0" destOrd="0" presId="urn:microsoft.com/office/officeart/2005/8/layout/lProcess2"/>
    <dgm:cxn modelId="{32434B3F-1E8E-C045-B616-44B66CA31573}" srcId="{B487D400-0D68-4F46-91C3-660152D00B27}" destId="{6DD17DD8-525B-5C40-8155-6A4CBFC39FE3}" srcOrd="2" destOrd="0" parTransId="{B102FB08-FD27-1044-A205-E72DFDD180B1}" sibTransId="{E2B46EB7-D3F3-494A-9BE3-2E6A3080F0BB}"/>
    <dgm:cxn modelId="{80B9785B-B652-C843-9431-FC609CF1E028}" type="presOf" srcId="{EF09CC9D-5326-9143-8E64-6E0F3BB336A5}" destId="{F0A13C38-8C9B-6C4B-9A06-FF034C8003BA}" srcOrd="0" destOrd="0" presId="urn:microsoft.com/office/officeart/2005/8/layout/lProcess2"/>
    <dgm:cxn modelId="{B9A92163-8B0E-1A4D-8045-A65DB109E53B}" type="presOf" srcId="{9A5A7206-B591-364F-84C5-A41632D1071B}" destId="{8A77E73D-57EE-244C-9BAE-56AD57AFD8AD}" srcOrd="0" destOrd="0" presId="urn:microsoft.com/office/officeart/2005/8/layout/lProcess2"/>
    <dgm:cxn modelId="{8DB66F47-B0C2-C041-B34A-703FC92E3764}" srcId="{C0EB253C-06C6-5C47-B7F1-546862DA23F4}" destId="{ED0818E2-6177-7540-B23B-B7B6B4195187}" srcOrd="1" destOrd="0" parTransId="{B74F7570-49B4-0544-BB56-0A903E86B318}" sibTransId="{E259AF53-55F9-3B4E-A986-F065FFAB9C77}"/>
    <dgm:cxn modelId="{0037066A-6C0E-3C45-9EEE-68492017D116}" srcId="{ED0818E2-6177-7540-B23B-B7B6B4195187}" destId="{2345BF01-A512-C342-A6F7-300B0EDCBB66}" srcOrd="1" destOrd="0" parTransId="{9A03DAB6-7B39-4E4A-8F41-E5D04337D093}" sibTransId="{5D957A24-9D27-5E44-ADAC-088C5127BFC9}"/>
    <dgm:cxn modelId="{663A116B-13FD-744E-9D88-C63EC073D91D}" type="presOf" srcId="{BE4F4F91-0DFD-5F41-95E8-4848EE6F20BD}" destId="{CF87500F-EE82-8E49-88F7-21F5EB31862C}" srcOrd="0" destOrd="0" presId="urn:microsoft.com/office/officeart/2005/8/layout/lProcess2"/>
    <dgm:cxn modelId="{1D6A2C4E-158C-A04D-B06C-B634A2EB8653}" srcId="{B487D400-0D68-4F46-91C3-660152D00B27}" destId="{88422778-C05F-5942-8B38-6B12413FB7B8}" srcOrd="3" destOrd="0" parTransId="{C16204C0-FEC0-294B-A8F6-B791A9F863EE}" sibTransId="{FC6A0B11-4629-A140-BB9A-C0738528D7AD}"/>
    <dgm:cxn modelId="{1AC3DF57-AD0C-9B42-9AEE-AD8FCE25387E}" srcId="{ED0818E2-6177-7540-B23B-B7B6B4195187}" destId="{EF09CC9D-5326-9143-8E64-6E0F3BB336A5}" srcOrd="2" destOrd="0" parTransId="{C1D82F2C-8C0B-C647-8A98-D3EE1508B63A}" sibTransId="{41FBD4B0-B3EE-2B4D-90ED-6F7ED8B6B712}"/>
    <dgm:cxn modelId="{67CB4F58-1961-9C4C-A08A-FCBACC1A3686}" type="presOf" srcId="{B487D400-0D68-4F46-91C3-660152D00B27}" destId="{D032C5FF-E7A6-2F44-8BAD-8D81DD9EC017}" srcOrd="0" destOrd="0" presId="urn:microsoft.com/office/officeart/2005/8/layout/lProcess2"/>
    <dgm:cxn modelId="{36B2F580-3017-6448-B251-378F49203720}" type="presOf" srcId="{6DD17DD8-525B-5C40-8155-6A4CBFC39FE3}" destId="{DC50BF21-152F-C141-8360-09E93BAAECF6}" srcOrd="0" destOrd="0" presId="urn:microsoft.com/office/officeart/2005/8/layout/lProcess2"/>
    <dgm:cxn modelId="{B91297A5-CB80-604F-87E3-71CE2289FE8E}" srcId="{B487D400-0D68-4F46-91C3-660152D00B27}" destId="{BE4F4F91-0DFD-5F41-95E8-4848EE6F20BD}" srcOrd="1" destOrd="0" parTransId="{6D027A95-B4E2-7148-A59D-F31106ADC0D4}" sibTransId="{34C7BA96-F89F-9B4E-8227-2B010D73ABDA}"/>
    <dgm:cxn modelId="{10557AAB-F786-9148-A1D2-5A1D9E3F9BF4}" srcId="{C0EB253C-06C6-5C47-B7F1-546862DA23F4}" destId="{B487D400-0D68-4F46-91C3-660152D00B27}" srcOrd="0" destOrd="0" parTransId="{D57954BF-10BB-3543-89DD-EE8CF3871D47}" sibTransId="{0AB0E6AA-89CE-744D-B143-DC9D7FA85301}"/>
    <dgm:cxn modelId="{BFF1BFB0-8A3F-1147-A4F6-1193CCB32329}" type="presOf" srcId="{2345BF01-A512-C342-A6F7-300B0EDCBB66}" destId="{54672818-990D-AF4C-B152-C3EF0C731255}" srcOrd="0" destOrd="0" presId="urn:microsoft.com/office/officeart/2005/8/layout/lProcess2"/>
    <dgm:cxn modelId="{603117B2-B622-D04E-8B34-769CF86E652C}" type="presOf" srcId="{ED0818E2-6177-7540-B23B-B7B6B4195187}" destId="{C9973A7C-8217-BB48-A314-3B8710AD029D}" srcOrd="1" destOrd="0" presId="urn:microsoft.com/office/officeart/2005/8/layout/lProcess2"/>
    <dgm:cxn modelId="{807C8BBD-5139-7E41-AAEA-4FB756304421}" type="presOf" srcId="{ED0818E2-6177-7540-B23B-B7B6B4195187}" destId="{70E71393-A2F5-EA4E-A29D-40B76B911638}" srcOrd="0" destOrd="0" presId="urn:microsoft.com/office/officeart/2005/8/layout/lProcess2"/>
    <dgm:cxn modelId="{B4A23DC8-9E30-2A4D-A5DC-A932FFB93A3A}" srcId="{ED0818E2-6177-7540-B23B-B7B6B4195187}" destId="{DA0D1B95-7796-7445-8FD2-384E9A9C4FCB}" srcOrd="0" destOrd="0" parTransId="{429925FA-3E8B-F54A-B578-E75C84C0F65F}" sibTransId="{FBD416EF-A291-A548-9DC7-61E038B18413}"/>
    <dgm:cxn modelId="{56DE34D3-093A-AA4E-9525-75D58A64D506}" srcId="{B487D400-0D68-4F46-91C3-660152D00B27}" destId="{9A5A7206-B591-364F-84C5-A41632D1071B}" srcOrd="0" destOrd="0" parTransId="{EC9D732F-66AB-BD4B-B96A-2E740E4BB9CC}" sibTransId="{6DC6C24D-DB2D-5148-AA60-451C96A0F1D6}"/>
    <dgm:cxn modelId="{573107E1-062A-1F4A-B7A6-9B0A790480A5}" type="presOf" srcId="{B487D400-0D68-4F46-91C3-660152D00B27}" destId="{129FE82E-F86F-9242-A2E9-7581754A030F}" srcOrd="1" destOrd="0" presId="urn:microsoft.com/office/officeart/2005/8/layout/lProcess2"/>
    <dgm:cxn modelId="{7992A721-990F-ED43-B137-D16820A0DF52}" type="presParOf" srcId="{E0B99F9B-C0AF-9944-ABF7-33F006F8D26E}" destId="{1195E896-D6F6-DC48-9581-0467DA41D00C}" srcOrd="0" destOrd="0" presId="urn:microsoft.com/office/officeart/2005/8/layout/lProcess2"/>
    <dgm:cxn modelId="{4D5464C4-E47E-4B40-91EC-03861C59A4A4}" type="presParOf" srcId="{1195E896-D6F6-DC48-9581-0467DA41D00C}" destId="{D032C5FF-E7A6-2F44-8BAD-8D81DD9EC017}" srcOrd="0" destOrd="0" presId="urn:microsoft.com/office/officeart/2005/8/layout/lProcess2"/>
    <dgm:cxn modelId="{A21B2288-9FF6-4847-886E-3DEA229903E8}" type="presParOf" srcId="{1195E896-D6F6-DC48-9581-0467DA41D00C}" destId="{129FE82E-F86F-9242-A2E9-7581754A030F}" srcOrd="1" destOrd="0" presId="urn:microsoft.com/office/officeart/2005/8/layout/lProcess2"/>
    <dgm:cxn modelId="{E79B9273-83DC-A845-96E9-002C7EC6C50F}" type="presParOf" srcId="{1195E896-D6F6-DC48-9581-0467DA41D00C}" destId="{54F313B5-1DCB-F844-BF9A-D1CE8B27C2B5}" srcOrd="2" destOrd="0" presId="urn:microsoft.com/office/officeart/2005/8/layout/lProcess2"/>
    <dgm:cxn modelId="{9CB98EDE-D605-FB42-BAAC-FBA52DAFCD73}" type="presParOf" srcId="{54F313B5-1DCB-F844-BF9A-D1CE8B27C2B5}" destId="{80EB2093-1B43-8A46-A53B-6F154EA3C692}" srcOrd="0" destOrd="0" presId="urn:microsoft.com/office/officeart/2005/8/layout/lProcess2"/>
    <dgm:cxn modelId="{C5D02DC0-635E-4149-B839-7F6A9626C749}" type="presParOf" srcId="{80EB2093-1B43-8A46-A53B-6F154EA3C692}" destId="{8A77E73D-57EE-244C-9BAE-56AD57AFD8AD}" srcOrd="0" destOrd="0" presId="urn:microsoft.com/office/officeart/2005/8/layout/lProcess2"/>
    <dgm:cxn modelId="{A46CD97E-6B77-1243-A7A9-232929B51F39}" type="presParOf" srcId="{80EB2093-1B43-8A46-A53B-6F154EA3C692}" destId="{B336C07D-2592-CE4F-8BB3-413F44CAC368}" srcOrd="1" destOrd="0" presId="urn:microsoft.com/office/officeart/2005/8/layout/lProcess2"/>
    <dgm:cxn modelId="{C078DD05-8EC5-A749-AD88-59321E075EEE}" type="presParOf" srcId="{80EB2093-1B43-8A46-A53B-6F154EA3C692}" destId="{CF87500F-EE82-8E49-88F7-21F5EB31862C}" srcOrd="2" destOrd="0" presId="urn:microsoft.com/office/officeart/2005/8/layout/lProcess2"/>
    <dgm:cxn modelId="{38088ADF-4DBF-9B4E-97C4-CC2787419257}" type="presParOf" srcId="{80EB2093-1B43-8A46-A53B-6F154EA3C692}" destId="{FB12C554-3C87-FB48-9D9A-1EB428527829}" srcOrd="3" destOrd="0" presId="urn:microsoft.com/office/officeart/2005/8/layout/lProcess2"/>
    <dgm:cxn modelId="{21DA7772-5253-634C-BA06-8203344C4BED}" type="presParOf" srcId="{80EB2093-1B43-8A46-A53B-6F154EA3C692}" destId="{DC50BF21-152F-C141-8360-09E93BAAECF6}" srcOrd="4" destOrd="0" presId="urn:microsoft.com/office/officeart/2005/8/layout/lProcess2"/>
    <dgm:cxn modelId="{F43BB25C-659E-0845-A87D-896A5C4D45E6}" type="presParOf" srcId="{80EB2093-1B43-8A46-A53B-6F154EA3C692}" destId="{48C9C5FF-8134-0B4E-88E7-792ED6089711}" srcOrd="5" destOrd="0" presId="urn:microsoft.com/office/officeart/2005/8/layout/lProcess2"/>
    <dgm:cxn modelId="{F48DFA4E-1748-DE47-B04E-A30AFDD4A92A}" type="presParOf" srcId="{80EB2093-1B43-8A46-A53B-6F154EA3C692}" destId="{440E3CAD-242E-F849-957C-51A59E6A47A4}" srcOrd="6" destOrd="0" presId="urn:microsoft.com/office/officeart/2005/8/layout/lProcess2"/>
    <dgm:cxn modelId="{07686776-9076-E04F-A536-46528FC91E40}" type="presParOf" srcId="{E0B99F9B-C0AF-9944-ABF7-33F006F8D26E}" destId="{4F7C1E90-4B7C-DC40-A86D-483DB2C3027F}" srcOrd="1" destOrd="0" presId="urn:microsoft.com/office/officeart/2005/8/layout/lProcess2"/>
    <dgm:cxn modelId="{3504AC1B-89EA-4548-A8C8-2F3E3F5697A5}" type="presParOf" srcId="{E0B99F9B-C0AF-9944-ABF7-33F006F8D26E}" destId="{165F0E2D-DDCD-A149-9EE3-73E6C210141D}" srcOrd="2" destOrd="0" presId="urn:microsoft.com/office/officeart/2005/8/layout/lProcess2"/>
    <dgm:cxn modelId="{531D0022-C580-A649-9CE8-689F4880E86F}" type="presParOf" srcId="{165F0E2D-DDCD-A149-9EE3-73E6C210141D}" destId="{70E71393-A2F5-EA4E-A29D-40B76B911638}" srcOrd="0" destOrd="0" presId="urn:microsoft.com/office/officeart/2005/8/layout/lProcess2"/>
    <dgm:cxn modelId="{B3DF9944-7494-E341-ACC3-5AE1B0AAA13B}" type="presParOf" srcId="{165F0E2D-DDCD-A149-9EE3-73E6C210141D}" destId="{C9973A7C-8217-BB48-A314-3B8710AD029D}" srcOrd="1" destOrd="0" presId="urn:microsoft.com/office/officeart/2005/8/layout/lProcess2"/>
    <dgm:cxn modelId="{474F7749-6329-B643-9435-C2902F22D548}" type="presParOf" srcId="{165F0E2D-DDCD-A149-9EE3-73E6C210141D}" destId="{60E73824-93D4-CA47-B638-ED1140547947}" srcOrd="2" destOrd="0" presId="urn:microsoft.com/office/officeart/2005/8/layout/lProcess2"/>
    <dgm:cxn modelId="{F2107D54-6E5D-AC43-9237-CA8ADB2CE845}" type="presParOf" srcId="{60E73824-93D4-CA47-B638-ED1140547947}" destId="{4D1C1957-994F-094B-AE7A-933D2DB0DA4E}" srcOrd="0" destOrd="0" presId="urn:microsoft.com/office/officeart/2005/8/layout/lProcess2"/>
    <dgm:cxn modelId="{E223184A-7CFC-2E48-996D-FA301D436B20}" type="presParOf" srcId="{4D1C1957-994F-094B-AE7A-933D2DB0DA4E}" destId="{6596AB5C-85DA-2447-ABD1-03A047CEC5A3}" srcOrd="0" destOrd="0" presId="urn:microsoft.com/office/officeart/2005/8/layout/lProcess2"/>
    <dgm:cxn modelId="{8B1C7B9B-679E-294B-8423-07F79B083F1E}" type="presParOf" srcId="{4D1C1957-994F-094B-AE7A-933D2DB0DA4E}" destId="{15AC2562-EBB0-2847-BB77-A89EA8F31CE0}" srcOrd="1" destOrd="0" presId="urn:microsoft.com/office/officeart/2005/8/layout/lProcess2"/>
    <dgm:cxn modelId="{0F131637-9F99-EE45-B95D-7CA3FE1F91B4}" type="presParOf" srcId="{4D1C1957-994F-094B-AE7A-933D2DB0DA4E}" destId="{54672818-990D-AF4C-B152-C3EF0C731255}" srcOrd="2" destOrd="0" presId="urn:microsoft.com/office/officeart/2005/8/layout/lProcess2"/>
    <dgm:cxn modelId="{0074AF14-A688-0A4E-A22F-5410DAFC9170}" type="presParOf" srcId="{4D1C1957-994F-094B-AE7A-933D2DB0DA4E}" destId="{1949E02C-C356-9B47-9904-CB1308511E60}" srcOrd="3" destOrd="0" presId="urn:microsoft.com/office/officeart/2005/8/layout/lProcess2"/>
    <dgm:cxn modelId="{5ACBF5B3-1C92-9046-8862-476CC5CAA5F8}" type="presParOf" srcId="{4D1C1957-994F-094B-AE7A-933D2DB0DA4E}" destId="{F0A13C38-8C9B-6C4B-9A06-FF034C8003BA}"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6EBBD51-5C64-FF49-A8F5-506EEDF242C5}" type="doc">
      <dgm:prSet loTypeId="urn:microsoft.com/office/officeart/2005/8/layout/list1" loCatId="" qsTypeId="urn:microsoft.com/office/officeart/2005/8/quickstyle/simple1" qsCatId="simple" csTypeId="urn:microsoft.com/office/officeart/2005/8/colors/accent1_2" csCatId="accent1" phldr="1"/>
      <dgm:spPr/>
      <dgm:t>
        <a:bodyPr/>
        <a:lstStyle/>
        <a:p>
          <a:endParaRPr lang="en-GB"/>
        </a:p>
      </dgm:t>
    </dgm:pt>
    <dgm:pt modelId="{11CBA58B-B138-E049-AE19-28E20E4A3569}">
      <dgm:prSet phldrT="[Text]" custT="1"/>
      <dgm:spPr/>
      <dgm:t>
        <a:bodyPr/>
        <a:lstStyle/>
        <a:p>
          <a:pPr algn="ctr">
            <a:buSzPts val="1000"/>
            <a:buFont typeface="Courier New" panose="02070309020205020404" pitchFamily="49" charset="0"/>
            <a:buChar char="o"/>
          </a:pPr>
          <a:r>
            <a:rPr lang="en-GB" sz="1200"/>
            <a:t>Pool incentives/budgets to reward long-term prevention and equity outcomes.</a:t>
          </a:r>
          <a:endParaRPr lang="en-GB" sz="1200" dirty="0"/>
        </a:p>
      </dgm:t>
    </dgm:pt>
    <dgm:pt modelId="{57C76236-19E3-E544-BA85-447CE8AACF92}" type="parTrans" cxnId="{90CB6B06-B78B-4A44-9924-5F17065F9979}">
      <dgm:prSet/>
      <dgm:spPr/>
      <dgm:t>
        <a:bodyPr/>
        <a:lstStyle/>
        <a:p>
          <a:endParaRPr lang="en-GB"/>
        </a:p>
      </dgm:t>
    </dgm:pt>
    <dgm:pt modelId="{2A912888-06DF-D846-A0F0-A1CE7CD3AF28}" type="sibTrans" cxnId="{90CB6B06-B78B-4A44-9924-5F17065F9979}">
      <dgm:prSet/>
      <dgm:spPr/>
      <dgm:t>
        <a:bodyPr/>
        <a:lstStyle/>
        <a:p>
          <a:endParaRPr lang="en-GB"/>
        </a:p>
      </dgm:t>
    </dgm:pt>
    <dgm:pt modelId="{627233CD-76FF-044D-90D8-B7E22E5BAB06}">
      <dgm:prSet custT="1"/>
      <dgm:spPr/>
      <dgm:t>
        <a:bodyPr/>
        <a:lstStyle/>
        <a:p>
          <a:pPr algn="ctr">
            <a:buNone/>
          </a:pPr>
          <a:r>
            <a:rPr lang="en-GB" sz="1200" dirty="0"/>
            <a:t>Standardise referral + follow-up so screening leads to real risk reduction.</a:t>
          </a:r>
        </a:p>
      </dgm:t>
    </dgm:pt>
    <dgm:pt modelId="{9AC64245-66A8-A441-AB04-AFA2BF694335}" type="parTrans" cxnId="{B93A6639-E815-1D4D-A1D6-351E66142766}">
      <dgm:prSet/>
      <dgm:spPr/>
      <dgm:t>
        <a:bodyPr/>
        <a:lstStyle/>
        <a:p>
          <a:endParaRPr lang="en-GB"/>
        </a:p>
      </dgm:t>
    </dgm:pt>
    <dgm:pt modelId="{EDA457A5-3746-5543-885B-FCE34FCBA2B7}" type="sibTrans" cxnId="{B93A6639-E815-1D4D-A1D6-351E66142766}">
      <dgm:prSet/>
      <dgm:spPr/>
      <dgm:t>
        <a:bodyPr/>
        <a:lstStyle/>
        <a:p>
          <a:endParaRPr lang="en-GB"/>
        </a:p>
      </dgm:t>
    </dgm:pt>
    <dgm:pt modelId="{A2AF70A3-12C1-3B48-9854-987FCCCB873F}">
      <dgm:prSet custT="1"/>
      <dgm:spPr/>
      <dgm:t>
        <a:bodyPr/>
        <a:lstStyle/>
        <a:p>
          <a:pPr algn="ctr">
            <a:buNone/>
          </a:pPr>
          <a:r>
            <a:rPr lang="en-GB" sz="1200" dirty="0"/>
            <a:t>Invest in workforce skills for care coordination and MECC-style brief interventions (Harrison et al., 2022).</a:t>
          </a:r>
        </a:p>
      </dgm:t>
    </dgm:pt>
    <dgm:pt modelId="{5B43726D-704E-7E44-82F9-AA1979F1D606}" type="parTrans" cxnId="{48DF3BF4-5E9D-684B-90FA-43E963A8F7C9}">
      <dgm:prSet/>
      <dgm:spPr/>
      <dgm:t>
        <a:bodyPr/>
        <a:lstStyle/>
        <a:p>
          <a:endParaRPr lang="en-GB"/>
        </a:p>
      </dgm:t>
    </dgm:pt>
    <dgm:pt modelId="{78E84510-28EF-4544-9F3D-BD444D6023D3}" type="sibTrans" cxnId="{48DF3BF4-5E9D-684B-90FA-43E963A8F7C9}">
      <dgm:prSet/>
      <dgm:spPr/>
      <dgm:t>
        <a:bodyPr/>
        <a:lstStyle/>
        <a:p>
          <a:endParaRPr lang="en-GB"/>
        </a:p>
      </dgm:t>
    </dgm:pt>
    <dgm:pt modelId="{6DA02846-B13F-9147-A5B8-CF4C8370B33D}">
      <dgm:prSet custT="1"/>
      <dgm:spPr/>
      <dgm:t>
        <a:bodyPr/>
        <a:lstStyle/>
        <a:p>
          <a:pPr algn="ctr">
            <a:buNone/>
          </a:pPr>
          <a:r>
            <a:rPr lang="en-GB" sz="1200" dirty="0"/>
            <a:t>Design digital services for inclusion (assisted digital, language support, community access points) (</a:t>
          </a:r>
          <a:r>
            <a:rPr lang="en-GB" sz="1200" dirty="0" err="1"/>
            <a:t>Chemnad</a:t>
          </a:r>
          <a:r>
            <a:rPr lang="en-GB" sz="1200" dirty="0"/>
            <a:t> and Othman, 2024).</a:t>
          </a:r>
        </a:p>
      </dgm:t>
    </dgm:pt>
    <dgm:pt modelId="{5E42CE90-7F4F-3D48-962C-6709C3C20902}" type="parTrans" cxnId="{ECBB5C40-588B-B74A-BE3C-C3D85F88C111}">
      <dgm:prSet/>
      <dgm:spPr/>
      <dgm:t>
        <a:bodyPr/>
        <a:lstStyle/>
        <a:p>
          <a:endParaRPr lang="en-GB"/>
        </a:p>
      </dgm:t>
    </dgm:pt>
    <dgm:pt modelId="{6A37AE26-49E9-D04D-894F-7DA84087C617}" type="sibTrans" cxnId="{ECBB5C40-588B-B74A-BE3C-C3D85F88C111}">
      <dgm:prSet/>
      <dgm:spPr/>
      <dgm:t>
        <a:bodyPr/>
        <a:lstStyle/>
        <a:p>
          <a:endParaRPr lang="en-GB"/>
        </a:p>
      </dgm:t>
    </dgm:pt>
    <dgm:pt modelId="{CEABBFA4-2EC1-674B-8849-58BE615D1FED}" type="pres">
      <dgm:prSet presAssocID="{76EBBD51-5C64-FF49-A8F5-506EEDF242C5}" presName="linear" presStyleCnt="0">
        <dgm:presLayoutVars>
          <dgm:dir/>
          <dgm:animLvl val="lvl"/>
          <dgm:resizeHandles val="exact"/>
        </dgm:presLayoutVars>
      </dgm:prSet>
      <dgm:spPr/>
    </dgm:pt>
    <dgm:pt modelId="{EC83A7F3-DCF6-E947-90CD-20FFD14B51C3}" type="pres">
      <dgm:prSet presAssocID="{11CBA58B-B138-E049-AE19-28E20E4A3569}" presName="parentLin" presStyleCnt="0"/>
      <dgm:spPr/>
    </dgm:pt>
    <dgm:pt modelId="{B1997C75-C15D-C046-9DAE-33B800070331}" type="pres">
      <dgm:prSet presAssocID="{11CBA58B-B138-E049-AE19-28E20E4A3569}" presName="parentLeftMargin" presStyleLbl="node1" presStyleIdx="0" presStyleCnt="4"/>
      <dgm:spPr/>
    </dgm:pt>
    <dgm:pt modelId="{80812019-BAF8-5E4B-9479-F2B5BF6F79B4}" type="pres">
      <dgm:prSet presAssocID="{11CBA58B-B138-E049-AE19-28E20E4A3569}" presName="parentText" presStyleLbl="node1" presStyleIdx="0" presStyleCnt="4">
        <dgm:presLayoutVars>
          <dgm:chMax val="0"/>
          <dgm:bulletEnabled val="1"/>
        </dgm:presLayoutVars>
      </dgm:prSet>
      <dgm:spPr/>
    </dgm:pt>
    <dgm:pt modelId="{791F8D6C-EFED-7A4D-8519-757729B651B2}" type="pres">
      <dgm:prSet presAssocID="{11CBA58B-B138-E049-AE19-28E20E4A3569}" presName="negativeSpace" presStyleCnt="0"/>
      <dgm:spPr/>
    </dgm:pt>
    <dgm:pt modelId="{BB421236-E133-314A-A811-031DD1C39372}" type="pres">
      <dgm:prSet presAssocID="{11CBA58B-B138-E049-AE19-28E20E4A3569}" presName="childText" presStyleLbl="conFgAcc1" presStyleIdx="0" presStyleCnt="4">
        <dgm:presLayoutVars>
          <dgm:bulletEnabled val="1"/>
        </dgm:presLayoutVars>
      </dgm:prSet>
      <dgm:spPr/>
    </dgm:pt>
    <dgm:pt modelId="{783C0D4E-744A-BE42-A07B-00D766C86725}" type="pres">
      <dgm:prSet presAssocID="{2A912888-06DF-D846-A0F0-A1CE7CD3AF28}" presName="spaceBetweenRectangles" presStyleCnt="0"/>
      <dgm:spPr/>
    </dgm:pt>
    <dgm:pt modelId="{993D6DC2-6EC6-4B4F-A29E-3B6864DE2FAB}" type="pres">
      <dgm:prSet presAssocID="{627233CD-76FF-044D-90D8-B7E22E5BAB06}" presName="parentLin" presStyleCnt="0"/>
      <dgm:spPr/>
    </dgm:pt>
    <dgm:pt modelId="{A1A99A23-3361-2C4D-9DDD-B3529C90EAE3}" type="pres">
      <dgm:prSet presAssocID="{627233CD-76FF-044D-90D8-B7E22E5BAB06}" presName="parentLeftMargin" presStyleLbl="node1" presStyleIdx="0" presStyleCnt="4"/>
      <dgm:spPr/>
    </dgm:pt>
    <dgm:pt modelId="{DDFA2BBE-383A-1647-BCB0-902AF6469D16}" type="pres">
      <dgm:prSet presAssocID="{627233CD-76FF-044D-90D8-B7E22E5BAB06}" presName="parentText" presStyleLbl="node1" presStyleIdx="1" presStyleCnt="4">
        <dgm:presLayoutVars>
          <dgm:chMax val="0"/>
          <dgm:bulletEnabled val="1"/>
        </dgm:presLayoutVars>
      </dgm:prSet>
      <dgm:spPr/>
    </dgm:pt>
    <dgm:pt modelId="{69457C7A-E72A-DD46-AF6F-0C6F244E058F}" type="pres">
      <dgm:prSet presAssocID="{627233CD-76FF-044D-90D8-B7E22E5BAB06}" presName="negativeSpace" presStyleCnt="0"/>
      <dgm:spPr/>
    </dgm:pt>
    <dgm:pt modelId="{FC3B8D76-4C45-9940-A839-A3B33BCE6556}" type="pres">
      <dgm:prSet presAssocID="{627233CD-76FF-044D-90D8-B7E22E5BAB06}" presName="childText" presStyleLbl="conFgAcc1" presStyleIdx="1" presStyleCnt="4">
        <dgm:presLayoutVars>
          <dgm:bulletEnabled val="1"/>
        </dgm:presLayoutVars>
      </dgm:prSet>
      <dgm:spPr/>
    </dgm:pt>
    <dgm:pt modelId="{06DA6528-40A8-7544-B86F-D738FAEE2370}" type="pres">
      <dgm:prSet presAssocID="{EDA457A5-3746-5543-885B-FCE34FCBA2B7}" presName="spaceBetweenRectangles" presStyleCnt="0"/>
      <dgm:spPr/>
    </dgm:pt>
    <dgm:pt modelId="{AF68BEB1-F699-504B-A331-0231A8CA6DEA}" type="pres">
      <dgm:prSet presAssocID="{A2AF70A3-12C1-3B48-9854-987FCCCB873F}" presName="parentLin" presStyleCnt="0"/>
      <dgm:spPr/>
    </dgm:pt>
    <dgm:pt modelId="{295E5123-BD78-A746-B0E8-E67BBD4E9BB4}" type="pres">
      <dgm:prSet presAssocID="{A2AF70A3-12C1-3B48-9854-987FCCCB873F}" presName="parentLeftMargin" presStyleLbl="node1" presStyleIdx="1" presStyleCnt="4"/>
      <dgm:spPr/>
    </dgm:pt>
    <dgm:pt modelId="{13512A23-3229-EC41-8AE3-A605EFE985AA}" type="pres">
      <dgm:prSet presAssocID="{A2AF70A3-12C1-3B48-9854-987FCCCB873F}" presName="parentText" presStyleLbl="node1" presStyleIdx="2" presStyleCnt="4">
        <dgm:presLayoutVars>
          <dgm:chMax val="0"/>
          <dgm:bulletEnabled val="1"/>
        </dgm:presLayoutVars>
      </dgm:prSet>
      <dgm:spPr/>
    </dgm:pt>
    <dgm:pt modelId="{6D2CA350-26E0-174C-A518-24B555BA5317}" type="pres">
      <dgm:prSet presAssocID="{A2AF70A3-12C1-3B48-9854-987FCCCB873F}" presName="negativeSpace" presStyleCnt="0"/>
      <dgm:spPr/>
    </dgm:pt>
    <dgm:pt modelId="{7C959654-5031-5B46-B25F-3F802570C926}" type="pres">
      <dgm:prSet presAssocID="{A2AF70A3-12C1-3B48-9854-987FCCCB873F}" presName="childText" presStyleLbl="conFgAcc1" presStyleIdx="2" presStyleCnt="4">
        <dgm:presLayoutVars>
          <dgm:bulletEnabled val="1"/>
        </dgm:presLayoutVars>
      </dgm:prSet>
      <dgm:spPr/>
    </dgm:pt>
    <dgm:pt modelId="{FA48E906-62F4-CF49-9184-DD31B8F490BB}" type="pres">
      <dgm:prSet presAssocID="{78E84510-28EF-4544-9F3D-BD444D6023D3}" presName="spaceBetweenRectangles" presStyleCnt="0"/>
      <dgm:spPr/>
    </dgm:pt>
    <dgm:pt modelId="{87216948-F6D8-E14D-A6A0-9525E8193B41}" type="pres">
      <dgm:prSet presAssocID="{6DA02846-B13F-9147-A5B8-CF4C8370B33D}" presName="parentLin" presStyleCnt="0"/>
      <dgm:spPr/>
    </dgm:pt>
    <dgm:pt modelId="{0E15827B-F743-DC41-B5B5-EB084E8FC9EA}" type="pres">
      <dgm:prSet presAssocID="{6DA02846-B13F-9147-A5B8-CF4C8370B33D}" presName="parentLeftMargin" presStyleLbl="node1" presStyleIdx="2" presStyleCnt="4"/>
      <dgm:spPr/>
    </dgm:pt>
    <dgm:pt modelId="{FEBFA710-75BC-8942-8230-24E68E113718}" type="pres">
      <dgm:prSet presAssocID="{6DA02846-B13F-9147-A5B8-CF4C8370B33D}" presName="parentText" presStyleLbl="node1" presStyleIdx="3" presStyleCnt="4">
        <dgm:presLayoutVars>
          <dgm:chMax val="0"/>
          <dgm:bulletEnabled val="1"/>
        </dgm:presLayoutVars>
      </dgm:prSet>
      <dgm:spPr/>
    </dgm:pt>
    <dgm:pt modelId="{E3C7566D-0E66-AE42-9DFA-BB736B5615DB}" type="pres">
      <dgm:prSet presAssocID="{6DA02846-B13F-9147-A5B8-CF4C8370B33D}" presName="negativeSpace" presStyleCnt="0"/>
      <dgm:spPr/>
    </dgm:pt>
    <dgm:pt modelId="{75F72223-83AB-9F4E-BB76-9C6AA40FB025}" type="pres">
      <dgm:prSet presAssocID="{6DA02846-B13F-9147-A5B8-CF4C8370B33D}" presName="childText" presStyleLbl="conFgAcc1" presStyleIdx="3" presStyleCnt="4">
        <dgm:presLayoutVars>
          <dgm:bulletEnabled val="1"/>
        </dgm:presLayoutVars>
      </dgm:prSet>
      <dgm:spPr/>
    </dgm:pt>
  </dgm:ptLst>
  <dgm:cxnLst>
    <dgm:cxn modelId="{90CB6B06-B78B-4A44-9924-5F17065F9979}" srcId="{76EBBD51-5C64-FF49-A8F5-506EEDF242C5}" destId="{11CBA58B-B138-E049-AE19-28E20E4A3569}" srcOrd="0" destOrd="0" parTransId="{57C76236-19E3-E544-BA85-447CE8AACF92}" sibTransId="{2A912888-06DF-D846-A0F0-A1CE7CD3AF28}"/>
    <dgm:cxn modelId="{80322207-B22B-DA42-8352-A52DD31BDE81}" type="presOf" srcId="{627233CD-76FF-044D-90D8-B7E22E5BAB06}" destId="{A1A99A23-3361-2C4D-9DDD-B3529C90EAE3}" srcOrd="0" destOrd="0" presId="urn:microsoft.com/office/officeart/2005/8/layout/list1"/>
    <dgm:cxn modelId="{998F9D13-7AA7-F34F-B370-E5FF05FA4800}" type="presOf" srcId="{76EBBD51-5C64-FF49-A8F5-506EEDF242C5}" destId="{CEABBFA4-2EC1-674B-8849-58BE615D1FED}" srcOrd="0" destOrd="0" presId="urn:microsoft.com/office/officeart/2005/8/layout/list1"/>
    <dgm:cxn modelId="{C659A616-B9F9-364C-84B8-39555A6E5A46}" type="presOf" srcId="{11CBA58B-B138-E049-AE19-28E20E4A3569}" destId="{80812019-BAF8-5E4B-9479-F2B5BF6F79B4}" srcOrd="1" destOrd="0" presId="urn:microsoft.com/office/officeart/2005/8/layout/list1"/>
    <dgm:cxn modelId="{F2FB2C35-25C5-9D41-A4DC-ADDE298A11F3}" type="presOf" srcId="{6DA02846-B13F-9147-A5B8-CF4C8370B33D}" destId="{0E15827B-F743-DC41-B5B5-EB084E8FC9EA}" srcOrd="0" destOrd="0" presId="urn:microsoft.com/office/officeart/2005/8/layout/list1"/>
    <dgm:cxn modelId="{B93A6639-E815-1D4D-A1D6-351E66142766}" srcId="{76EBBD51-5C64-FF49-A8F5-506EEDF242C5}" destId="{627233CD-76FF-044D-90D8-B7E22E5BAB06}" srcOrd="1" destOrd="0" parTransId="{9AC64245-66A8-A441-AB04-AFA2BF694335}" sibTransId="{EDA457A5-3746-5543-885B-FCE34FCBA2B7}"/>
    <dgm:cxn modelId="{ECBB5C40-588B-B74A-BE3C-C3D85F88C111}" srcId="{76EBBD51-5C64-FF49-A8F5-506EEDF242C5}" destId="{6DA02846-B13F-9147-A5B8-CF4C8370B33D}" srcOrd="3" destOrd="0" parTransId="{5E42CE90-7F4F-3D48-962C-6709C3C20902}" sibTransId="{6A37AE26-49E9-D04D-894F-7DA84087C617}"/>
    <dgm:cxn modelId="{A1D2EB5C-DB52-FC44-A4D2-700A5E3C09D1}" type="presOf" srcId="{A2AF70A3-12C1-3B48-9854-987FCCCB873F}" destId="{295E5123-BD78-A746-B0E8-E67BBD4E9BB4}" srcOrd="0" destOrd="0" presId="urn:microsoft.com/office/officeart/2005/8/layout/list1"/>
    <dgm:cxn modelId="{E281FF65-5BAF-1646-824F-00C8E7577DEB}" type="presOf" srcId="{6DA02846-B13F-9147-A5B8-CF4C8370B33D}" destId="{FEBFA710-75BC-8942-8230-24E68E113718}" srcOrd="1" destOrd="0" presId="urn:microsoft.com/office/officeart/2005/8/layout/list1"/>
    <dgm:cxn modelId="{E40A7B86-938F-8243-A795-FD2B9241AB08}" type="presOf" srcId="{627233CD-76FF-044D-90D8-B7E22E5BAB06}" destId="{DDFA2BBE-383A-1647-BCB0-902AF6469D16}" srcOrd="1" destOrd="0" presId="urn:microsoft.com/office/officeart/2005/8/layout/list1"/>
    <dgm:cxn modelId="{B0CCD9AE-5692-134E-90DA-43E32C74BDE3}" type="presOf" srcId="{A2AF70A3-12C1-3B48-9854-987FCCCB873F}" destId="{13512A23-3229-EC41-8AE3-A605EFE985AA}" srcOrd="1" destOrd="0" presId="urn:microsoft.com/office/officeart/2005/8/layout/list1"/>
    <dgm:cxn modelId="{58041CEE-DED8-8644-A2C5-61E442435B2F}" type="presOf" srcId="{11CBA58B-B138-E049-AE19-28E20E4A3569}" destId="{B1997C75-C15D-C046-9DAE-33B800070331}" srcOrd="0" destOrd="0" presId="urn:microsoft.com/office/officeart/2005/8/layout/list1"/>
    <dgm:cxn modelId="{48DF3BF4-5E9D-684B-90FA-43E963A8F7C9}" srcId="{76EBBD51-5C64-FF49-A8F5-506EEDF242C5}" destId="{A2AF70A3-12C1-3B48-9854-987FCCCB873F}" srcOrd="2" destOrd="0" parTransId="{5B43726D-704E-7E44-82F9-AA1979F1D606}" sibTransId="{78E84510-28EF-4544-9F3D-BD444D6023D3}"/>
    <dgm:cxn modelId="{1C7C9759-7FE7-D742-9AD7-8DE53224C4CD}" type="presParOf" srcId="{CEABBFA4-2EC1-674B-8849-58BE615D1FED}" destId="{EC83A7F3-DCF6-E947-90CD-20FFD14B51C3}" srcOrd="0" destOrd="0" presId="urn:microsoft.com/office/officeart/2005/8/layout/list1"/>
    <dgm:cxn modelId="{68B5B9D3-57A9-B641-B1CF-D00D0A1A03D9}" type="presParOf" srcId="{EC83A7F3-DCF6-E947-90CD-20FFD14B51C3}" destId="{B1997C75-C15D-C046-9DAE-33B800070331}" srcOrd="0" destOrd="0" presId="urn:microsoft.com/office/officeart/2005/8/layout/list1"/>
    <dgm:cxn modelId="{3D5E06E5-AB67-DD46-B8FC-75D6C4841B2D}" type="presParOf" srcId="{EC83A7F3-DCF6-E947-90CD-20FFD14B51C3}" destId="{80812019-BAF8-5E4B-9479-F2B5BF6F79B4}" srcOrd="1" destOrd="0" presId="urn:microsoft.com/office/officeart/2005/8/layout/list1"/>
    <dgm:cxn modelId="{B9C30393-9710-8F4D-800E-CF1F19525A8A}" type="presParOf" srcId="{CEABBFA4-2EC1-674B-8849-58BE615D1FED}" destId="{791F8D6C-EFED-7A4D-8519-757729B651B2}" srcOrd="1" destOrd="0" presId="urn:microsoft.com/office/officeart/2005/8/layout/list1"/>
    <dgm:cxn modelId="{D353ADF6-8072-8D42-A254-03427561513A}" type="presParOf" srcId="{CEABBFA4-2EC1-674B-8849-58BE615D1FED}" destId="{BB421236-E133-314A-A811-031DD1C39372}" srcOrd="2" destOrd="0" presId="urn:microsoft.com/office/officeart/2005/8/layout/list1"/>
    <dgm:cxn modelId="{B39318B3-6181-4B42-ADDD-446C42B4289A}" type="presParOf" srcId="{CEABBFA4-2EC1-674B-8849-58BE615D1FED}" destId="{783C0D4E-744A-BE42-A07B-00D766C86725}" srcOrd="3" destOrd="0" presId="urn:microsoft.com/office/officeart/2005/8/layout/list1"/>
    <dgm:cxn modelId="{92E3BEB5-DD63-A148-9A06-37D310F3A197}" type="presParOf" srcId="{CEABBFA4-2EC1-674B-8849-58BE615D1FED}" destId="{993D6DC2-6EC6-4B4F-A29E-3B6864DE2FAB}" srcOrd="4" destOrd="0" presId="urn:microsoft.com/office/officeart/2005/8/layout/list1"/>
    <dgm:cxn modelId="{8FED25D2-5E10-054C-9164-FD7F6299DDF4}" type="presParOf" srcId="{993D6DC2-6EC6-4B4F-A29E-3B6864DE2FAB}" destId="{A1A99A23-3361-2C4D-9DDD-B3529C90EAE3}" srcOrd="0" destOrd="0" presId="urn:microsoft.com/office/officeart/2005/8/layout/list1"/>
    <dgm:cxn modelId="{2CF996EF-8CD7-E844-B186-ADC4874416B0}" type="presParOf" srcId="{993D6DC2-6EC6-4B4F-A29E-3B6864DE2FAB}" destId="{DDFA2BBE-383A-1647-BCB0-902AF6469D16}" srcOrd="1" destOrd="0" presId="urn:microsoft.com/office/officeart/2005/8/layout/list1"/>
    <dgm:cxn modelId="{5A33DFE4-8180-6D4F-B77E-EE1DEB4AFEA9}" type="presParOf" srcId="{CEABBFA4-2EC1-674B-8849-58BE615D1FED}" destId="{69457C7A-E72A-DD46-AF6F-0C6F244E058F}" srcOrd="5" destOrd="0" presId="urn:microsoft.com/office/officeart/2005/8/layout/list1"/>
    <dgm:cxn modelId="{16BAAF88-D8E5-A941-A526-52FDE74C6A72}" type="presParOf" srcId="{CEABBFA4-2EC1-674B-8849-58BE615D1FED}" destId="{FC3B8D76-4C45-9940-A839-A3B33BCE6556}" srcOrd="6" destOrd="0" presId="urn:microsoft.com/office/officeart/2005/8/layout/list1"/>
    <dgm:cxn modelId="{BF988CBF-2993-0D42-A5CB-47F25F2A3E73}" type="presParOf" srcId="{CEABBFA4-2EC1-674B-8849-58BE615D1FED}" destId="{06DA6528-40A8-7544-B86F-D738FAEE2370}" srcOrd="7" destOrd="0" presId="urn:microsoft.com/office/officeart/2005/8/layout/list1"/>
    <dgm:cxn modelId="{20CB4D3B-DAA7-F643-A0A5-DBC0B56864CD}" type="presParOf" srcId="{CEABBFA4-2EC1-674B-8849-58BE615D1FED}" destId="{AF68BEB1-F699-504B-A331-0231A8CA6DEA}" srcOrd="8" destOrd="0" presId="urn:microsoft.com/office/officeart/2005/8/layout/list1"/>
    <dgm:cxn modelId="{23E44906-3887-0D48-93A2-4A7A6FBBD7A0}" type="presParOf" srcId="{AF68BEB1-F699-504B-A331-0231A8CA6DEA}" destId="{295E5123-BD78-A746-B0E8-E67BBD4E9BB4}" srcOrd="0" destOrd="0" presId="urn:microsoft.com/office/officeart/2005/8/layout/list1"/>
    <dgm:cxn modelId="{E9D0FFF6-1550-E74A-82C9-42AB66E97077}" type="presParOf" srcId="{AF68BEB1-F699-504B-A331-0231A8CA6DEA}" destId="{13512A23-3229-EC41-8AE3-A605EFE985AA}" srcOrd="1" destOrd="0" presId="urn:microsoft.com/office/officeart/2005/8/layout/list1"/>
    <dgm:cxn modelId="{EFD18EF2-9414-484D-AE5D-E8F4F2A4EE06}" type="presParOf" srcId="{CEABBFA4-2EC1-674B-8849-58BE615D1FED}" destId="{6D2CA350-26E0-174C-A518-24B555BA5317}" srcOrd="9" destOrd="0" presId="urn:microsoft.com/office/officeart/2005/8/layout/list1"/>
    <dgm:cxn modelId="{14D6156B-31D5-784B-818D-91C54B0BBF66}" type="presParOf" srcId="{CEABBFA4-2EC1-674B-8849-58BE615D1FED}" destId="{7C959654-5031-5B46-B25F-3F802570C926}" srcOrd="10" destOrd="0" presId="urn:microsoft.com/office/officeart/2005/8/layout/list1"/>
    <dgm:cxn modelId="{8236DC2A-9337-C648-A3B8-8D382B015C7F}" type="presParOf" srcId="{CEABBFA4-2EC1-674B-8849-58BE615D1FED}" destId="{FA48E906-62F4-CF49-9184-DD31B8F490BB}" srcOrd="11" destOrd="0" presId="urn:microsoft.com/office/officeart/2005/8/layout/list1"/>
    <dgm:cxn modelId="{DDE07620-A426-B84A-B501-C038FDAFCB78}" type="presParOf" srcId="{CEABBFA4-2EC1-674B-8849-58BE615D1FED}" destId="{87216948-F6D8-E14D-A6A0-9525E8193B41}" srcOrd="12" destOrd="0" presId="urn:microsoft.com/office/officeart/2005/8/layout/list1"/>
    <dgm:cxn modelId="{5AFAC231-AD53-6A49-9A5E-A758C59C5FE3}" type="presParOf" srcId="{87216948-F6D8-E14D-A6A0-9525E8193B41}" destId="{0E15827B-F743-DC41-B5B5-EB084E8FC9EA}" srcOrd="0" destOrd="0" presId="urn:microsoft.com/office/officeart/2005/8/layout/list1"/>
    <dgm:cxn modelId="{29AB8088-D800-B949-8225-D9F39B1074AF}" type="presParOf" srcId="{87216948-F6D8-E14D-A6A0-9525E8193B41}" destId="{FEBFA710-75BC-8942-8230-24E68E113718}" srcOrd="1" destOrd="0" presId="urn:microsoft.com/office/officeart/2005/8/layout/list1"/>
    <dgm:cxn modelId="{29CD529C-F30F-5E4B-9E8E-FBA50ADD7993}" type="presParOf" srcId="{CEABBFA4-2EC1-674B-8849-58BE615D1FED}" destId="{E3C7566D-0E66-AE42-9DFA-BB736B5615DB}" srcOrd="13" destOrd="0" presId="urn:microsoft.com/office/officeart/2005/8/layout/list1"/>
    <dgm:cxn modelId="{30EF3634-FDD7-4D4E-A14A-AFBA0B780DD4}" type="presParOf" srcId="{CEABBFA4-2EC1-674B-8849-58BE615D1FED}" destId="{75F72223-83AB-9F4E-BB76-9C6AA40FB025}" srcOrd="14"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F7366-20F5-2A49-929E-A7AD2B130C61}">
      <dsp:nvSpPr>
        <dsp:cNvPr id="0" name=""/>
        <dsp:cNvSpPr/>
      </dsp:nvSpPr>
      <dsp:spPr>
        <a:xfrm>
          <a:off x="2240071" y="1276336"/>
          <a:ext cx="2677785" cy="267778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Sustainable development:</a:t>
          </a:r>
          <a:r>
            <a:rPr lang="en-GB" sz="1500" kern="1200" dirty="0"/>
            <a:t> Meeting current needs without compromising future generations; aligns to UN SDGs, especially </a:t>
          </a:r>
          <a:r>
            <a:rPr lang="en-GB" sz="1500" b="1" kern="1200" dirty="0"/>
            <a:t>Goal 3</a:t>
          </a:r>
          <a:r>
            <a:rPr lang="en-GB" sz="1500" kern="1200" dirty="0"/>
            <a:t> (United Nations, 2023).</a:t>
          </a:r>
        </a:p>
      </dsp:txBody>
      <dsp:txXfrm>
        <a:off x="2632224" y="1668489"/>
        <a:ext cx="1893479" cy="1893479"/>
      </dsp:txXfrm>
    </dsp:sp>
    <dsp:sp modelId="{CE21B429-698C-D844-9673-E4FC88D2418D}">
      <dsp:nvSpPr>
        <dsp:cNvPr id="0" name=""/>
        <dsp:cNvSpPr/>
      </dsp:nvSpPr>
      <dsp:spPr>
        <a:xfrm>
          <a:off x="2909517" y="203633"/>
          <a:ext cx="1338892" cy="1338892"/>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Environmental:</a:t>
          </a:r>
          <a:r>
            <a:rPr lang="en-GB" sz="1200" kern="1200" dirty="0"/>
            <a:t> pollution, climate risks, green spaces, active travel</a:t>
          </a:r>
        </a:p>
      </dsp:txBody>
      <dsp:txXfrm>
        <a:off x="3105593" y="399709"/>
        <a:ext cx="946740" cy="946740"/>
      </dsp:txXfrm>
    </dsp:sp>
    <dsp:sp modelId="{29FBB19D-030D-4249-B596-73DEEF6A402A}">
      <dsp:nvSpPr>
        <dsp:cNvPr id="0" name=""/>
        <dsp:cNvSpPr/>
      </dsp:nvSpPr>
      <dsp:spPr>
        <a:xfrm>
          <a:off x="4418263" y="2816857"/>
          <a:ext cx="1338892" cy="1338892"/>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Economic:</a:t>
          </a:r>
          <a:r>
            <a:rPr lang="en-GB" sz="1200" kern="1200" dirty="0"/>
            <a:t> affordability, productivity, efficient resource use</a:t>
          </a:r>
        </a:p>
      </dsp:txBody>
      <dsp:txXfrm>
        <a:off x="4614339" y="3012933"/>
        <a:ext cx="946740" cy="946740"/>
      </dsp:txXfrm>
    </dsp:sp>
    <dsp:sp modelId="{A6E8C002-3087-904D-A498-4AB42B1F903D}">
      <dsp:nvSpPr>
        <dsp:cNvPr id="0" name=""/>
        <dsp:cNvSpPr/>
      </dsp:nvSpPr>
      <dsp:spPr>
        <a:xfrm>
          <a:off x="1400772" y="2816857"/>
          <a:ext cx="1338892" cy="1338892"/>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Social:</a:t>
          </a:r>
          <a:r>
            <a:rPr lang="en-GB" sz="1200" kern="1200" dirty="0"/>
            <a:t> equity, inclusion, community cohesion</a:t>
          </a:r>
        </a:p>
      </dsp:txBody>
      <dsp:txXfrm>
        <a:off x="1596848" y="3012933"/>
        <a:ext cx="946740" cy="946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B86CE-E047-4FF6-852F-9EF6504C3A2D}">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E8795C-3389-4B0F-93DB-278CCD4ADF20}">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8DA01-3340-4655-B549-EAE8ED337C5A}">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PK" sz="1500" kern="1200"/>
            <a:t>The </a:t>
          </a:r>
          <a:r>
            <a:rPr lang="en-PK" sz="1500" b="1" kern="1200"/>
            <a:t>2030 Agenda</a:t>
          </a:r>
          <a:r>
            <a:rPr lang="en-PK" sz="1500" kern="1200"/>
            <a:t> and SDGs were </a:t>
          </a:r>
          <a:r>
            <a:rPr lang="en-PK" sz="1500" b="1" kern="1200"/>
            <a:t>adopted by all UN Member States in 2015</a:t>
          </a:r>
          <a:r>
            <a:rPr lang="en-PK" sz="1500" kern="1200"/>
            <a:t>, with </a:t>
          </a:r>
          <a:r>
            <a:rPr lang="en-PK" sz="1500" b="1" kern="1200"/>
            <a:t>2030</a:t>
          </a:r>
          <a:r>
            <a:rPr lang="en-PK" sz="1500" kern="1200"/>
            <a:t> as the delivery horizon (United Nations, 2023). </a:t>
          </a:r>
          <a:endParaRPr lang="en-US" sz="1500" kern="1200" dirty="0"/>
        </a:p>
      </dsp:txBody>
      <dsp:txXfrm>
        <a:off x="1834517" y="469890"/>
        <a:ext cx="3148942" cy="1335915"/>
      </dsp:txXfrm>
    </dsp:sp>
    <dsp:sp modelId="{A4D25D6F-8C74-A548-8987-6A19F9D067D9}">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E7BA5-1C67-4A42-BF50-EA230523C1CC}">
      <dsp:nvSpPr>
        <dsp:cNvPr id="0" name=""/>
        <dsp:cNvSpPr/>
      </dsp:nvSpPr>
      <dsp:spPr>
        <a:xfrm>
          <a:off x="5812681" y="750432"/>
          <a:ext cx="774830" cy="7748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972980-AC7F-2942-9C0A-914AE70E2DCC}">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PK" sz="1500" kern="1200" dirty="0"/>
            <a:t>SDGs are designed to balance </a:t>
          </a:r>
          <a:r>
            <a:rPr lang="en-PK" sz="1500" b="1" kern="1200" dirty="0"/>
            <a:t>social, economic, and environmental sustainability</a:t>
          </a:r>
          <a:r>
            <a:rPr lang="en-PK" sz="1500" kern="1200" dirty="0"/>
            <a:t> (integration is built in). </a:t>
          </a:r>
        </a:p>
      </dsp:txBody>
      <dsp:txXfrm>
        <a:off x="7154322" y="469890"/>
        <a:ext cx="3148942" cy="1335915"/>
      </dsp:txXfrm>
    </dsp:sp>
    <dsp:sp modelId="{9C250F81-48BC-454F-BBAA-4E4B3275F366}">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BD04ED-D8F0-7A44-BAB7-04D9CF4E237E}">
      <dsp:nvSpPr>
        <dsp:cNvPr id="0" name=""/>
        <dsp:cNvSpPr/>
      </dsp:nvSpPr>
      <dsp:spPr>
        <a:xfrm>
          <a:off x="492877" y="2826074"/>
          <a:ext cx="774830" cy="7748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FAB419-DB8F-0445-AFDA-087E1A69DE20}">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PK" sz="1500" kern="1200" dirty="0"/>
            <a:t>SDG 3 includes </a:t>
          </a:r>
          <a:r>
            <a:rPr lang="en-PK" sz="1500" b="1" kern="1200" dirty="0"/>
            <a:t>13 targets</a:t>
          </a:r>
          <a:r>
            <a:rPr lang="en-PK" sz="1500" kern="1200" dirty="0"/>
            <a:t> (e.g., maternal/child health, communicable and non-communicable disease, mental health, substance use, road safety, UHC, pollution). </a:t>
          </a:r>
        </a:p>
      </dsp:txBody>
      <dsp:txXfrm>
        <a:off x="1834517" y="2545532"/>
        <a:ext cx="3148942" cy="1335915"/>
      </dsp:txXfrm>
    </dsp:sp>
    <dsp:sp modelId="{390F8B2A-D694-B246-815C-968EF41C6A29}">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B6988-76D4-FB42-A7A8-ED283AA7C5CF}">
      <dsp:nvSpPr>
        <dsp:cNvPr id="0" name=""/>
        <dsp:cNvSpPr/>
      </dsp:nvSpPr>
      <dsp:spPr>
        <a:xfrm>
          <a:off x="5812681" y="2826074"/>
          <a:ext cx="774830" cy="7748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A508FF-79A9-594A-8000-FBB6377F532C}">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PK" sz="1500" kern="1200" dirty="0"/>
            <a:t>SDGs provide a shared global logic for prevention and equity, </a:t>
          </a:r>
          <a:r>
            <a:rPr lang="en-PK" sz="1500" b="1" kern="1200" dirty="0"/>
            <a:t>but delivery is locally constrained</a:t>
          </a:r>
          <a:r>
            <a:rPr lang="en-PK" sz="1500" kern="1200" dirty="0"/>
            <a:t> by funding, governance capacity and cross-sector coordination (Fernandez, 2019)</a:t>
          </a:r>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057C4-31A3-614A-8035-D1A9E5A08972}">
      <dsp:nvSpPr>
        <dsp:cNvPr id="0" name=""/>
        <dsp:cNvSpPr/>
      </dsp:nvSpPr>
      <dsp:spPr>
        <a:xfrm>
          <a:off x="3045" y="683145"/>
          <a:ext cx="3709903" cy="1483961"/>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b="1" kern="1200" dirty="0"/>
            <a:t>Austerity/localism (political economy):</a:t>
          </a:r>
          <a:r>
            <a:rPr lang="en-GB" sz="1300" kern="1200" dirty="0"/>
            <a:t> prevention and local authority capacity can weaken when budgets are tight; this undermines equity-focused delivery (Eckersley and Tobin, 2019)  </a:t>
          </a:r>
        </a:p>
      </dsp:txBody>
      <dsp:txXfrm>
        <a:off x="745026" y="683145"/>
        <a:ext cx="2225942" cy="1483961"/>
      </dsp:txXfrm>
    </dsp:sp>
    <dsp:sp modelId="{04D4E398-F2DE-E84D-A230-0E9FC76CA044}">
      <dsp:nvSpPr>
        <dsp:cNvPr id="0" name=""/>
        <dsp:cNvSpPr/>
      </dsp:nvSpPr>
      <dsp:spPr>
        <a:xfrm>
          <a:off x="3341957" y="683145"/>
          <a:ext cx="3709903" cy="1483961"/>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b="1" kern="1200" dirty="0"/>
            <a:t>Managerialism / performance metrics:</a:t>
          </a:r>
          <a:r>
            <a:rPr lang="en-GB" sz="1300" kern="1200" dirty="0"/>
            <a:t> pressure to hit targets can prioritise measurable activity over relational work (continuity, trust-building) that drives uptake in underserved groups (Cho and Lee, 2011).</a:t>
          </a:r>
        </a:p>
      </dsp:txBody>
      <dsp:txXfrm>
        <a:off x="4083938" y="683145"/>
        <a:ext cx="2225942" cy="1483961"/>
      </dsp:txXfrm>
    </dsp:sp>
    <dsp:sp modelId="{162CCF5B-CF8B-7349-BD51-824E514969DF}">
      <dsp:nvSpPr>
        <dsp:cNvPr id="0" name=""/>
        <dsp:cNvSpPr/>
      </dsp:nvSpPr>
      <dsp:spPr>
        <a:xfrm>
          <a:off x="6680870" y="683145"/>
          <a:ext cx="3709903" cy="1483961"/>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b="1" kern="1200" dirty="0"/>
            <a:t>Marketisation/contracting:</a:t>
          </a:r>
          <a:r>
            <a:rPr lang="en-GB" sz="1300" kern="1200" dirty="0"/>
            <a:t> multiple providers can fragment pathways unless governance and data-sharing are strong (Coulter and Oldham, 2016).</a:t>
          </a:r>
        </a:p>
      </dsp:txBody>
      <dsp:txXfrm>
        <a:off x="7422851" y="683145"/>
        <a:ext cx="2225942" cy="14839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F3593-6DFA-477B-AC61-6E13560A483C}">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061CB-3964-463F-B037-58799CD500A2}">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978F70-20F6-4D7D-848C-AACBBA593AFC}">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kern="1200" dirty="0"/>
            <a:t>Integrated pathways:</a:t>
          </a:r>
          <a:r>
            <a:rPr lang="en-GB" sz="1800" kern="1200" dirty="0"/>
            <a:t> join clinical care, prevention, wellbeing support around the </a:t>
          </a:r>
          <a:r>
            <a:rPr lang="en-GB" sz="1800" b="1" kern="1200" dirty="0"/>
            <a:t>patient journey</a:t>
          </a:r>
          <a:r>
            <a:rPr lang="en-GB" sz="1800" kern="1200" dirty="0"/>
            <a:t> (</a:t>
          </a:r>
          <a:r>
            <a:rPr lang="en-GB" sz="1800" kern="1200" dirty="0" err="1"/>
            <a:t>Tomoh</a:t>
          </a:r>
          <a:r>
            <a:rPr lang="en-GB" sz="1800" kern="1200" dirty="0"/>
            <a:t> et al., 2024).</a:t>
          </a:r>
          <a:endParaRPr lang="en-US" sz="1800" kern="1200" dirty="0"/>
        </a:p>
      </dsp:txBody>
      <dsp:txXfrm>
        <a:off x="1834517" y="469890"/>
        <a:ext cx="3148942" cy="1335915"/>
      </dsp:txXfrm>
    </dsp:sp>
    <dsp:sp modelId="{B1E7FFD3-0ADD-5F4A-A120-1C39A7A0099D}">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5A82B-13E4-B042-ABED-1B985092F5B3}">
      <dsp:nvSpPr>
        <dsp:cNvPr id="0" name=""/>
        <dsp:cNvSpPr/>
      </dsp:nvSpPr>
      <dsp:spPr>
        <a:xfrm>
          <a:off x="5812681" y="750432"/>
          <a:ext cx="774830" cy="7748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5384C4-04CC-3449-A38A-1DB37044FDC5}">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kern="1200" dirty="0"/>
            <a:t>Telehealth:</a:t>
          </a:r>
          <a:r>
            <a:rPr lang="en-GB" sz="1800" kern="1200" dirty="0"/>
            <a:t> improves monitoring and follow-up but can widen gaps without inclusion support (</a:t>
          </a:r>
          <a:r>
            <a:rPr lang="en-GB" sz="1800" kern="1200" dirty="0" err="1"/>
            <a:t>Gajarawala</a:t>
          </a:r>
          <a:r>
            <a:rPr lang="en-GB" sz="1800" kern="1200" dirty="0"/>
            <a:t> and Pelkowski, 2021).</a:t>
          </a:r>
        </a:p>
      </dsp:txBody>
      <dsp:txXfrm>
        <a:off x="7154322" y="469890"/>
        <a:ext cx="3148942" cy="1335915"/>
      </dsp:txXfrm>
    </dsp:sp>
    <dsp:sp modelId="{BA8398F2-2A47-B044-A191-5D64E0B8E683}">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BFFA76-E90E-154E-A168-A45839B210DD}">
      <dsp:nvSpPr>
        <dsp:cNvPr id="0" name=""/>
        <dsp:cNvSpPr/>
      </dsp:nvSpPr>
      <dsp:spPr>
        <a:xfrm>
          <a:off x="492877" y="2826074"/>
          <a:ext cx="774830" cy="7748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67901-87F2-A84C-9127-C0C85BF417B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kern="1200" dirty="0"/>
            <a:t>Community partnerships:</a:t>
          </a:r>
          <a:r>
            <a:rPr lang="en-GB" sz="1800" kern="1200" dirty="0"/>
            <a:t> NHS, local authority, voluntary sector strengthen prevention in high-inequality areas (</a:t>
          </a:r>
          <a:r>
            <a:rPr lang="en-GB" sz="1800" kern="1200" dirty="0" err="1"/>
            <a:t>Tomoh</a:t>
          </a:r>
          <a:r>
            <a:rPr lang="en-GB" sz="1800" kern="1200" dirty="0"/>
            <a:t> et al., 2024).</a:t>
          </a:r>
        </a:p>
      </dsp:txBody>
      <dsp:txXfrm>
        <a:off x="1834517" y="2545532"/>
        <a:ext cx="3148942" cy="1335915"/>
      </dsp:txXfrm>
    </dsp:sp>
    <dsp:sp modelId="{3BDA360E-D56B-6843-89FA-C55A98C587C1}">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25489-A920-7E48-81C2-F9E058D44B4B}">
      <dsp:nvSpPr>
        <dsp:cNvPr id="0" name=""/>
        <dsp:cNvSpPr/>
      </dsp:nvSpPr>
      <dsp:spPr>
        <a:xfrm>
          <a:off x="5812681" y="2826074"/>
          <a:ext cx="774830" cy="7748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0D32CC-BB33-7548-B09A-FE2C4C58838F}">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0" kern="1200" dirty="0"/>
            <a:t>Integration should be assessed by continuity and outcomes, not by whether organisations merely merged structures</a:t>
          </a:r>
        </a:p>
      </dsp:txBody>
      <dsp:txXfrm>
        <a:off x="7154322" y="2545532"/>
        <a:ext cx="3148942" cy="13359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838DF-EF7F-41CB-9E5C-535D3146C299}">
      <dsp:nvSpPr>
        <dsp:cNvPr id="0" name=""/>
        <dsp:cNvSpPr/>
      </dsp:nvSpPr>
      <dsp:spPr>
        <a:xfrm>
          <a:off x="1975185" y="319285"/>
          <a:ext cx="1055126" cy="10551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30B438-B1B5-4F48-9562-18770A1A09F8}">
      <dsp:nvSpPr>
        <dsp:cNvPr id="0" name=""/>
        <dsp:cNvSpPr/>
      </dsp:nvSpPr>
      <dsp:spPr>
        <a:xfrm>
          <a:off x="1330385" y="1704175"/>
          <a:ext cx="2344724"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PK" sz="1100" kern="1200" dirty="0"/>
            <a:t>Structured lifestyle support (weight, activity, diet) to reduce progression to type 2 diabetes (Diabetes UK, 2020).</a:t>
          </a:r>
          <a:endParaRPr lang="en-US" sz="1100" kern="1200" dirty="0"/>
        </a:p>
      </dsp:txBody>
      <dsp:txXfrm>
        <a:off x="1330385" y="1704175"/>
        <a:ext cx="2344724" cy="810000"/>
      </dsp:txXfrm>
    </dsp:sp>
    <dsp:sp modelId="{6800136D-0A07-4468-B2F2-AF94AD71CD9F}">
      <dsp:nvSpPr>
        <dsp:cNvPr id="0" name=""/>
        <dsp:cNvSpPr/>
      </dsp:nvSpPr>
      <dsp:spPr>
        <a:xfrm>
          <a:off x="4730236" y="319285"/>
          <a:ext cx="1055126" cy="10551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D2B0FF-E331-456F-8A17-1C176FF4A6FA}">
      <dsp:nvSpPr>
        <dsp:cNvPr id="0" name=""/>
        <dsp:cNvSpPr/>
      </dsp:nvSpPr>
      <dsp:spPr>
        <a:xfrm>
          <a:off x="4085437" y="1704175"/>
          <a:ext cx="2344724"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PK" sz="1100" kern="1200" dirty="0"/>
            <a:t>Evaluations show improvements in </a:t>
          </a:r>
          <a:r>
            <a:rPr lang="en-PK" sz="1100" b="1" kern="1200" dirty="0"/>
            <a:t>weight</a:t>
          </a:r>
          <a:r>
            <a:rPr lang="en-PK" sz="1100" kern="1200" dirty="0"/>
            <a:t> and </a:t>
          </a:r>
          <a:r>
            <a:rPr lang="en-PK" sz="1100" b="1" kern="1200" dirty="0"/>
            <a:t>HbA1c</a:t>
          </a:r>
          <a:r>
            <a:rPr lang="en-PK" sz="1100" kern="1200" dirty="0"/>
            <a:t> levels among participants, reducing the risk of developing diabetes (Valabhji </a:t>
          </a:r>
          <a:r>
            <a:rPr lang="en-PK" sz="1100" i="1" kern="1200" dirty="0"/>
            <a:t>et al.</a:t>
          </a:r>
          <a:r>
            <a:rPr lang="en-PK" sz="1100" kern="1200" dirty="0"/>
            <a:t>, 2020)</a:t>
          </a:r>
          <a:endParaRPr lang="en-US" sz="1100" kern="1200" dirty="0"/>
        </a:p>
      </dsp:txBody>
      <dsp:txXfrm>
        <a:off x="4085437" y="1704175"/>
        <a:ext cx="2344724" cy="810000"/>
      </dsp:txXfrm>
    </dsp:sp>
    <dsp:sp modelId="{4996880C-EBA5-D84D-9FC9-C17C18BC41DE}">
      <dsp:nvSpPr>
        <dsp:cNvPr id="0" name=""/>
        <dsp:cNvSpPr/>
      </dsp:nvSpPr>
      <dsp:spPr>
        <a:xfrm>
          <a:off x="7485288" y="319285"/>
          <a:ext cx="1055126" cy="1055126"/>
        </a:xfrm>
        <a:prstGeom prst="rect">
          <a:avLst/>
        </a:prstGeom>
        <a:blipFill>
          <a:blip xmlns:r="http://schemas.openxmlformats.org/officeDocument/2006/relationships" r:embed="rId5"/>
          <a:srcRect/>
          <a:stretch>
            <a:fillRect t="-25000" b="-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C25D63-85D6-BC44-B4AD-E3BC686C32CA}">
      <dsp:nvSpPr>
        <dsp:cNvPr id="0" name=""/>
        <dsp:cNvSpPr/>
      </dsp:nvSpPr>
      <dsp:spPr>
        <a:xfrm>
          <a:off x="6840489" y="1704175"/>
          <a:ext cx="2344724"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One million</a:t>
          </a:r>
          <a:r>
            <a:rPr lang="en-GB" sz="1100" b="1" i="0" kern="1200" dirty="0"/>
            <a:t> people</a:t>
          </a:r>
          <a:r>
            <a:rPr lang="en-GB" sz="1100" b="0" i="0" kern="1200" dirty="0"/>
            <a:t> in England have started the NHS Healthier You Diabetes Prevention Programme since it launched in 2016 </a:t>
          </a:r>
          <a:r>
            <a:rPr lang="en-GB" sz="1100" kern="1200" dirty="0"/>
            <a:t>(Diabetes UK, 2020)</a:t>
          </a:r>
          <a:r>
            <a:rPr lang="en-GB" sz="1100" b="0" i="0" kern="1200" dirty="0"/>
            <a:t>. </a:t>
          </a:r>
          <a:endParaRPr lang="en-US" sz="1100" kern="1200" dirty="0"/>
        </a:p>
      </dsp:txBody>
      <dsp:txXfrm>
        <a:off x="6840489" y="1704175"/>
        <a:ext cx="2344724" cy="81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DF637-71D4-A440-B86C-74024CE5C329}">
      <dsp:nvSpPr>
        <dsp:cNvPr id="0" name=""/>
        <dsp:cNvSpPr/>
      </dsp:nvSpPr>
      <dsp:spPr>
        <a:xfrm>
          <a:off x="2859" y="77212"/>
          <a:ext cx="2544703" cy="1017881"/>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GB" sz="800" b="0" kern="1200" dirty="0"/>
            <a:t>Brunton, </a:t>
          </a:r>
          <a:r>
            <a:rPr lang="en-GB" sz="800" b="0" kern="1200" dirty="0" err="1"/>
            <a:t>Soiland</a:t>
          </a:r>
          <a:r>
            <a:rPr lang="en-GB" sz="800" b="0" kern="1200" dirty="0"/>
            <a:t>‐Reyes and Wilson (2023) highlight that success depends on local facilitation, ability to tailor to local need, and the wider context (including COVID-era delivery changes). </a:t>
          </a:r>
        </a:p>
      </dsp:txBody>
      <dsp:txXfrm>
        <a:off x="511800" y="77212"/>
        <a:ext cx="1526822" cy="1017881"/>
      </dsp:txXfrm>
    </dsp:sp>
    <dsp:sp modelId="{B0F6B3F0-048A-8547-8344-FD19B51487C6}">
      <dsp:nvSpPr>
        <dsp:cNvPr id="0" name=""/>
        <dsp:cNvSpPr/>
      </dsp:nvSpPr>
      <dsp:spPr>
        <a:xfrm>
          <a:off x="2293092" y="77212"/>
          <a:ext cx="2544703" cy="1017881"/>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GB" sz="800" b="0" kern="1200" dirty="0"/>
            <a:t>Stakeholder/participant studies commonly report practical barriers (time, travel, competing priorities) and the importance of supportive group dynamics and trusted referral routes (Brunton, </a:t>
          </a:r>
          <a:r>
            <a:rPr lang="en-GB" sz="800" b="0" kern="1200" dirty="0" err="1"/>
            <a:t>Soiland</a:t>
          </a:r>
          <a:r>
            <a:rPr lang="en-GB" sz="800" b="0" kern="1200" dirty="0"/>
            <a:t>‐Reyes and Wilson, 2023). </a:t>
          </a:r>
        </a:p>
      </dsp:txBody>
      <dsp:txXfrm>
        <a:off x="2802033" y="77212"/>
        <a:ext cx="1526822" cy="1017881"/>
      </dsp:txXfrm>
    </dsp:sp>
    <dsp:sp modelId="{FF862442-0524-AE4A-BC67-AF1833A60691}">
      <dsp:nvSpPr>
        <dsp:cNvPr id="0" name=""/>
        <dsp:cNvSpPr/>
      </dsp:nvSpPr>
      <dsp:spPr>
        <a:xfrm>
          <a:off x="4583324" y="77212"/>
          <a:ext cx="2544703" cy="1017881"/>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GB" sz="800" b="0" kern="1200" dirty="0"/>
            <a:t>Intention-to-treat analyses reported about 2.7% average weight loss, and among completers around 4.0% weight loss in early evaluations (</a:t>
          </a:r>
          <a:r>
            <a:rPr lang="en-GB" sz="800" b="0" kern="1200" dirty="0" err="1"/>
            <a:t>Valabhji</a:t>
          </a:r>
          <a:r>
            <a:rPr lang="en-GB" sz="800" b="0" kern="1200" dirty="0"/>
            <a:t> </a:t>
          </a:r>
          <a:r>
            <a:rPr lang="en-GB" sz="800" b="0" i="1" kern="1200" dirty="0"/>
            <a:t>et al.</a:t>
          </a:r>
          <a:r>
            <a:rPr lang="en-GB" sz="800" b="0" kern="1200" dirty="0"/>
            <a:t>, 2020). </a:t>
          </a:r>
        </a:p>
      </dsp:txBody>
      <dsp:txXfrm>
        <a:off x="5092265" y="77212"/>
        <a:ext cx="1526822" cy="1017881"/>
      </dsp:txXfrm>
    </dsp:sp>
    <dsp:sp modelId="{0CF57A40-3C12-384D-A05C-B8E95A735128}">
      <dsp:nvSpPr>
        <dsp:cNvPr id="0" name=""/>
        <dsp:cNvSpPr/>
      </dsp:nvSpPr>
      <dsp:spPr>
        <a:xfrm>
          <a:off x="6873557" y="77212"/>
          <a:ext cx="2544703" cy="1017881"/>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006" tIns="14669" rIns="14669" bIns="14669" numCol="1" spcCol="1270" anchor="ctr" anchorCtr="0">
          <a:noAutofit/>
        </a:bodyPr>
        <a:lstStyle/>
        <a:p>
          <a:pPr marL="0" lvl="0" indent="0" algn="ctr" defTabSz="488950">
            <a:lnSpc>
              <a:spcPct val="90000"/>
            </a:lnSpc>
            <a:spcBef>
              <a:spcPct val="0"/>
            </a:spcBef>
            <a:spcAft>
              <a:spcPct val="35000"/>
            </a:spcAft>
            <a:buNone/>
          </a:pPr>
          <a:r>
            <a:rPr lang="en-GB" sz="1100" b="0" kern="1200" dirty="0"/>
            <a:t>McManus </a:t>
          </a:r>
          <a:r>
            <a:rPr lang="en-GB" sz="1100" b="0" i="1" kern="1200" dirty="0"/>
            <a:t>et al.</a:t>
          </a:r>
          <a:r>
            <a:rPr lang="en-GB" sz="1100" b="0" kern="1200" dirty="0"/>
            <a:t> (2023) report completion associated with around 3.6 kg average weight loss. </a:t>
          </a:r>
        </a:p>
      </dsp:txBody>
      <dsp:txXfrm>
        <a:off x="7382498" y="77212"/>
        <a:ext cx="1526822" cy="1017881"/>
      </dsp:txXfrm>
    </dsp:sp>
    <dsp:sp modelId="{4A931C90-6231-1A43-8EFF-D224718BB4F8}">
      <dsp:nvSpPr>
        <dsp:cNvPr id="0" name=""/>
        <dsp:cNvSpPr/>
      </dsp:nvSpPr>
      <dsp:spPr>
        <a:xfrm>
          <a:off x="9163790" y="77212"/>
          <a:ext cx="2544703" cy="1017881"/>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0" kern="1200" dirty="0" err="1"/>
            <a:t>Valabhji</a:t>
          </a:r>
          <a:r>
            <a:rPr lang="en-GB" sz="1000" b="0" kern="1200" dirty="0"/>
            <a:t> </a:t>
          </a:r>
          <a:r>
            <a:rPr lang="en-GB" sz="1000" b="0" i="1" kern="1200" dirty="0"/>
            <a:t>et al.</a:t>
          </a:r>
          <a:r>
            <a:rPr lang="en-GB" sz="1000" b="0" kern="1200" dirty="0"/>
            <a:t> (2020) estimates roughly 3.3 kg mean weight loss and HbA1c reduction (~2.0 mmol/mol). </a:t>
          </a:r>
        </a:p>
      </dsp:txBody>
      <dsp:txXfrm>
        <a:off x="9672731" y="77212"/>
        <a:ext cx="1526822" cy="10178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F54A5-458C-5349-ABA2-43435296FE74}">
      <dsp:nvSpPr>
        <dsp:cNvPr id="0" name=""/>
        <dsp:cNvSpPr/>
      </dsp:nvSpPr>
      <dsp:spPr>
        <a:xfrm rot="10800000">
          <a:off x="1592902" y="263"/>
          <a:ext cx="5370875" cy="960352"/>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3489" tIns="60960" rIns="113792" bIns="60960" numCol="1" spcCol="1270" anchor="ctr" anchorCtr="0">
          <a:noAutofit/>
        </a:bodyPr>
        <a:lstStyle/>
        <a:p>
          <a:pPr marL="0" lvl="0" indent="0" algn="ctr" defTabSz="711200">
            <a:lnSpc>
              <a:spcPct val="90000"/>
            </a:lnSpc>
            <a:spcBef>
              <a:spcPct val="0"/>
            </a:spcBef>
            <a:spcAft>
              <a:spcPct val="35000"/>
            </a:spcAft>
            <a:buNone/>
          </a:pPr>
          <a:r>
            <a:rPr lang="en-PK" sz="1600" b="0" kern="1200" dirty="0"/>
            <a:t>Participation gaps: A major challenge is the low attendance and follow-up support for those who are most at risk. </a:t>
          </a:r>
          <a:endParaRPr lang="en-GB" sz="1600" b="0" kern="1200" dirty="0"/>
        </a:p>
      </dsp:txBody>
      <dsp:txXfrm rot="10800000">
        <a:off x="1832990" y="263"/>
        <a:ext cx="5130787" cy="960352"/>
      </dsp:txXfrm>
    </dsp:sp>
    <dsp:sp modelId="{51D04FA2-62BC-2D49-95F7-7EED7C5FCBAD}">
      <dsp:nvSpPr>
        <dsp:cNvPr id="0" name=""/>
        <dsp:cNvSpPr/>
      </dsp:nvSpPr>
      <dsp:spPr>
        <a:xfrm>
          <a:off x="1112726" y="263"/>
          <a:ext cx="960352" cy="960352"/>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FE074FD-8D9D-5748-A68F-18D36B6EAEB9}">
      <dsp:nvSpPr>
        <dsp:cNvPr id="0" name=""/>
        <dsp:cNvSpPr/>
      </dsp:nvSpPr>
      <dsp:spPr>
        <a:xfrm rot="10800000">
          <a:off x="1592902" y="1200704"/>
          <a:ext cx="5370875" cy="960352"/>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3489" tIns="60960" rIns="113792" bIns="60960" numCol="1" spcCol="1270" anchor="ctr" anchorCtr="0">
          <a:noAutofit/>
        </a:bodyPr>
        <a:lstStyle/>
        <a:p>
          <a:pPr marL="0" lvl="0" indent="0" algn="ctr" defTabSz="711200">
            <a:lnSpc>
              <a:spcPct val="90000"/>
            </a:lnSpc>
            <a:spcBef>
              <a:spcPct val="0"/>
            </a:spcBef>
            <a:spcAft>
              <a:spcPct val="35000"/>
            </a:spcAft>
            <a:buNone/>
          </a:pPr>
          <a:r>
            <a:rPr lang="en-PK" sz="1600" kern="1200"/>
            <a:t>If these gaps are not addressed, the programme’s overall effectiveness is weakened, especially for at-risk groups (Ismail and Atkin, 2015).</a:t>
          </a:r>
          <a:endParaRPr lang="en-GB" sz="1600" kern="1200" dirty="0"/>
        </a:p>
      </dsp:txBody>
      <dsp:txXfrm rot="10800000">
        <a:off x="1832990" y="1200704"/>
        <a:ext cx="5130787" cy="960352"/>
      </dsp:txXfrm>
    </dsp:sp>
    <dsp:sp modelId="{83B2CE93-952F-9146-8851-28680180164F}">
      <dsp:nvSpPr>
        <dsp:cNvPr id="0" name=""/>
        <dsp:cNvSpPr/>
      </dsp:nvSpPr>
      <dsp:spPr>
        <a:xfrm>
          <a:off x="1112726" y="1200704"/>
          <a:ext cx="960352" cy="960352"/>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2C5FF-E7A6-2F44-8BAD-8D81DD9EC017}">
      <dsp:nvSpPr>
        <dsp:cNvPr id="0" name=""/>
        <dsp:cNvSpPr/>
      </dsp:nvSpPr>
      <dsp:spPr>
        <a:xfrm>
          <a:off x="3120" y="0"/>
          <a:ext cx="3002161" cy="48021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SzPts val="1000"/>
            <a:buFont typeface="Symbol" pitchFamily="2" charset="2"/>
            <a:buNone/>
          </a:pPr>
          <a:r>
            <a:rPr lang="en-PK" sz="2500" b="1" kern="1200" dirty="0"/>
            <a:t>Disparities in healthcare access and quality</a:t>
          </a:r>
          <a:endParaRPr lang="en-GB" sz="2500" kern="1200" dirty="0"/>
        </a:p>
      </dsp:txBody>
      <dsp:txXfrm>
        <a:off x="3120" y="0"/>
        <a:ext cx="3002161" cy="1440655"/>
      </dsp:txXfrm>
    </dsp:sp>
    <dsp:sp modelId="{8A77E73D-57EE-244C-9BAE-56AD57AFD8AD}">
      <dsp:nvSpPr>
        <dsp:cNvPr id="0" name=""/>
        <dsp:cNvSpPr/>
      </dsp:nvSpPr>
      <dsp:spPr>
        <a:xfrm>
          <a:off x="303337" y="1440773"/>
          <a:ext cx="2401728" cy="699576"/>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SzPts val="1000"/>
            <a:buFont typeface="Courier New" panose="02070309020205020404" pitchFamily="49" charset="0"/>
            <a:buNone/>
          </a:pPr>
          <a:r>
            <a:rPr lang="en-PK" sz="1100" b="1" kern="1200" dirty="0"/>
            <a:t>Deprivation:</a:t>
          </a:r>
          <a:r>
            <a:rPr lang="en-PK" sz="1100" kern="1200" dirty="0"/>
            <a:t> Socioeconomic status affects access to care and the ability to engage in prevention efforts.</a:t>
          </a:r>
          <a:endParaRPr lang="en-GB" sz="1100" kern="1200" dirty="0"/>
        </a:p>
      </dsp:txBody>
      <dsp:txXfrm>
        <a:off x="323827" y="1461263"/>
        <a:ext cx="2360748" cy="658596"/>
      </dsp:txXfrm>
    </dsp:sp>
    <dsp:sp modelId="{CF87500F-EE82-8E49-88F7-21F5EB31862C}">
      <dsp:nvSpPr>
        <dsp:cNvPr id="0" name=""/>
        <dsp:cNvSpPr/>
      </dsp:nvSpPr>
      <dsp:spPr>
        <a:xfrm>
          <a:off x="303337" y="2247976"/>
          <a:ext cx="2401728" cy="699576"/>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SzPts val="1000"/>
            <a:buFont typeface="Courier New" panose="02070309020205020404" pitchFamily="49" charset="0"/>
            <a:buNone/>
          </a:pPr>
          <a:r>
            <a:rPr lang="en-PK" sz="1100" b="1" kern="1200" dirty="0"/>
            <a:t>Ethnicity:</a:t>
          </a:r>
          <a:r>
            <a:rPr lang="en-PK" sz="1100" kern="1200" dirty="0"/>
            <a:t> Ethnic minority groups often face cultural and systemic barriers in accessing healthcare.</a:t>
          </a:r>
        </a:p>
      </dsp:txBody>
      <dsp:txXfrm>
        <a:off x="323827" y="2268466"/>
        <a:ext cx="2360748" cy="658596"/>
      </dsp:txXfrm>
    </dsp:sp>
    <dsp:sp modelId="{DC50BF21-152F-C141-8360-09E93BAAECF6}">
      <dsp:nvSpPr>
        <dsp:cNvPr id="0" name=""/>
        <dsp:cNvSpPr/>
      </dsp:nvSpPr>
      <dsp:spPr>
        <a:xfrm>
          <a:off x="303337" y="3055179"/>
          <a:ext cx="2401728" cy="699576"/>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SzPts val="1000"/>
            <a:buFont typeface="Courier New" panose="02070309020205020404" pitchFamily="49" charset="0"/>
            <a:buNone/>
          </a:pPr>
          <a:r>
            <a:rPr lang="en-PK" sz="1100" b="1" kern="1200" dirty="0"/>
            <a:t>Geography:</a:t>
          </a:r>
          <a:r>
            <a:rPr lang="en-PK" sz="1100" kern="1200" dirty="0"/>
            <a:t> Rural areas may have limited access to services like specialist care, prevention programs, or telehealth.</a:t>
          </a:r>
        </a:p>
      </dsp:txBody>
      <dsp:txXfrm>
        <a:off x="323827" y="3075669"/>
        <a:ext cx="2360748" cy="658596"/>
      </dsp:txXfrm>
    </dsp:sp>
    <dsp:sp modelId="{440E3CAD-242E-F849-957C-51A59E6A47A4}">
      <dsp:nvSpPr>
        <dsp:cNvPr id="0" name=""/>
        <dsp:cNvSpPr/>
      </dsp:nvSpPr>
      <dsp:spPr>
        <a:xfrm>
          <a:off x="303337" y="3862383"/>
          <a:ext cx="2401728" cy="699576"/>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SzPts val="1000"/>
            <a:buFont typeface="Courier New" panose="02070309020205020404" pitchFamily="49" charset="0"/>
            <a:buNone/>
          </a:pPr>
          <a:r>
            <a:rPr lang="en-PK" sz="1100" b="1" kern="1200" dirty="0"/>
            <a:t>Digital exclusion:</a:t>
          </a:r>
          <a:r>
            <a:rPr lang="en-PK" sz="1100" kern="1200" dirty="0"/>
            <a:t> Limited access to technology and digital health tools (Riley, 2012).</a:t>
          </a:r>
        </a:p>
      </dsp:txBody>
      <dsp:txXfrm>
        <a:off x="323827" y="3882873"/>
        <a:ext cx="2360748" cy="658596"/>
      </dsp:txXfrm>
    </dsp:sp>
    <dsp:sp modelId="{70E71393-A2F5-EA4E-A29D-40B76B911638}">
      <dsp:nvSpPr>
        <dsp:cNvPr id="0" name=""/>
        <dsp:cNvSpPr/>
      </dsp:nvSpPr>
      <dsp:spPr>
        <a:xfrm>
          <a:off x="3230444" y="0"/>
          <a:ext cx="3002161" cy="48021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PK" sz="2500" b="1" kern="1200" dirty="0"/>
            <a:t>Initiatives to reduce inequalities</a:t>
          </a:r>
          <a:endParaRPr lang="en-GB" sz="2500" kern="1200" dirty="0"/>
        </a:p>
      </dsp:txBody>
      <dsp:txXfrm>
        <a:off x="3230444" y="0"/>
        <a:ext cx="3002161" cy="1440655"/>
      </dsp:txXfrm>
    </dsp:sp>
    <dsp:sp modelId="{6596AB5C-85DA-2447-ABD1-03A047CEC5A3}">
      <dsp:nvSpPr>
        <dsp:cNvPr id="0" name=""/>
        <dsp:cNvSpPr/>
      </dsp:nvSpPr>
      <dsp:spPr>
        <a:xfrm>
          <a:off x="3530660" y="1441066"/>
          <a:ext cx="2401728" cy="9434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SzPts val="1000"/>
            <a:buFont typeface="Courier New" panose="02070309020205020404" pitchFamily="49" charset="0"/>
            <a:buNone/>
          </a:pPr>
          <a:r>
            <a:rPr lang="en-PK" sz="1050" b="1" kern="1200" dirty="0"/>
            <a:t>Universal healthcare</a:t>
          </a:r>
          <a:r>
            <a:rPr lang="en-PK" sz="1050" kern="1200" dirty="0"/>
            <a:t>: Systems that provide access to healthcare services regardless of income.</a:t>
          </a:r>
          <a:endParaRPr lang="en-GB" sz="1050" kern="1200" dirty="0"/>
        </a:p>
      </dsp:txBody>
      <dsp:txXfrm>
        <a:off x="3558292" y="1468698"/>
        <a:ext cx="2346464" cy="888173"/>
      </dsp:txXfrm>
    </dsp:sp>
    <dsp:sp modelId="{54672818-990D-AF4C-B152-C3EF0C731255}">
      <dsp:nvSpPr>
        <dsp:cNvPr id="0" name=""/>
        <dsp:cNvSpPr/>
      </dsp:nvSpPr>
      <dsp:spPr>
        <a:xfrm>
          <a:off x="3530660" y="2529647"/>
          <a:ext cx="2401728" cy="9434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SzPts val="1000"/>
            <a:buFont typeface="Courier New" panose="02070309020205020404" pitchFamily="49" charset="0"/>
            <a:buNone/>
          </a:pPr>
          <a:r>
            <a:rPr lang="en-PK" sz="1100" b="1" kern="1200" dirty="0"/>
            <a:t>Targeted interventions</a:t>
          </a:r>
          <a:r>
            <a:rPr lang="en-PK" sz="1100" kern="1200" dirty="0"/>
            <a:t>: Programs designed for specific groups with higher healthcare needs (Jindal </a:t>
          </a:r>
          <a:r>
            <a:rPr lang="en-PK" sz="1100" i="1" kern="1200" dirty="0"/>
            <a:t>et al.</a:t>
          </a:r>
          <a:r>
            <a:rPr lang="en-PK" sz="1100" kern="1200" dirty="0"/>
            <a:t>, 2023).</a:t>
          </a:r>
        </a:p>
      </dsp:txBody>
      <dsp:txXfrm>
        <a:off x="3558292" y="2557279"/>
        <a:ext cx="2346464" cy="888173"/>
      </dsp:txXfrm>
    </dsp:sp>
    <dsp:sp modelId="{F0A13C38-8C9B-6C4B-9A06-FF034C8003BA}">
      <dsp:nvSpPr>
        <dsp:cNvPr id="0" name=""/>
        <dsp:cNvSpPr/>
      </dsp:nvSpPr>
      <dsp:spPr>
        <a:xfrm>
          <a:off x="3530660" y="3618229"/>
          <a:ext cx="2401728" cy="9434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Font typeface="Arial" panose="020B0604020202020204" pitchFamily="34" charset="0"/>
            <a:buNone/>
          </a:pPr>
          <a:r>
            <a:rPr lang="en-GB" sz="1100" kern="1200" dirty="0"/>
            <a:t>The </a:t>
          </a:r>
          <a:r>
            <a:rPr lang="en-GB" sz="1100" b="1" kern="1200" dirty="0"/>
            <a:t>Marmot Review</a:t>
          </a:r>
          <a:r>
            <a:rPr lang="en-GB" sz="1100" kern="1200" dirty="0"/>
            <a:t> argues health follows a social gradient and requires action across key life domains, not only healthcare (Marmot, 2010) </a:t>
          </a:r>
          <a:endParaRPr lang="en-PK" sz="1100" kern="1200" dirty="0"/>
        </a:p>
      </dsp:txBody>
      <dsp:txXfrm>
        <a:off x="3558292" y="3645861"/>
        <a:ext cx="2346464" cy="8881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21236-E133-314A-A811-031DD1C39372}">
      <dsp:nvSpPr>
        <dsp:cNvPr id="0" name=""/>
        <dsp:cNvSpPr/>
      </dsp:nvSpPr>
      <dsp:spPr>
        <a:xfrm>
          <a:off x="0" y="494925"/>
          <a:ext cx="4594269" cy="705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812019-BAF8-5E4B-9479-F2B5BF6F79B4}">
      <dsp:nvSpPr>
        <dsp:cNvPr id="0" name=""/>
        <dsp:cNvSpPr/>
      </dsp:nvSpPr>
      <dsp:spPr>
        <a:xfrm>
          <a:off x="229713" y="81645"/>
          <a:ext cx="3215988" cy="8265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57" tIns="0" rIns="121557" bIns="0" numCol="1" spcCol="1270" anchor="ctr" anchorCtr="0">
          <a:noAutofit/>
        </a:bodyPr>
        <a:lstStyle/>
        <a:p>
          <a:pPr marL="0" lvl="0" indent="0" algn="ctr" defTabSz="533400">
            <a:lnSpc>
              <a:spcPct val="90000"/>
            </a:lnSpc>
            <a:spcBef>
              <a:spcPct val="0"/>
            </a:spcBef>
            <a:spcAft>
              <a:spcPct val="35000"/>
            </a:spcAft>
            <a:buSzPts val="1000"/>
            <a:buFont typeface="Courier New" panose="02070309020205020404" pitchFamily="49" charset="0"/>
            <a:buNone/>
          </a:pPr>
          <a:r>
            <a:rPr lang="en-GB" sz="1200" kern="1200"/>
            <a:t>Pool incentives/budgets to reward long-term prevention and equity outcomes.</a:t>
          </a:r>
          <a:endParaRPr lang="en-GB" sz="1200" kern="1200" dirty="0"/>
        </a:p>
      </dsp:txBody>
      <dsp:txXfrm>
        <a:off x="270062" y="121994"/>
        <a:ext cx="3135290" cy="745861"/>
      </dsp:txXfrm>
    </dsp:sp>
    <dsp:sp modelId="{FC3B8D76-4C45-9940-A839-A3B33BCE6556}">
      <dsp:nvSpPr>
        <dsp:cNvPr id="0" name=""/>
        <dsp:cNvSpPr/>
      </dsp:nvSpPr>
      <dsp:spPr>
        <a:xfrm>
          <a:off x="0" y="1765005"/>
          <a:ext cx="4594269" cy="705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FA2BBE-383A-1647-BCB0-902AF6469D16}">
      <dsp:nvSpPr>
        <dsp:cNvPr id="0" name=""/>
        <dsp:cNvSpPr/>
      </dsp:nvSpPr>
      <dsp:spPr>
        <a:xfrm>
          <a:off x="229713" y="1351725"/>
          <a:ext cx="3215988" cy="8265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57" tIns="0" rIns="121557" bIns="0" numCol="1" spcCol="1270" anchor="ctr" anchorCtr="0">
          <a:noAutofit/>
        </a:bodyPr>
        <a:lstStyle/>
        <a:p>
          <a:pPr marL="0" lvl="0" indent="0" algn="ctr" defTabSz="533400">
            <a:lnSpc>
              <a:spcPct val="90000"/>
            </a:lnSpc>
            <a:spcBef>
              <a:spcPct val="0"/>
            </a:spcBef>
            <a:spcAft>
              <a:spcPct val="35000"/>
            </a:spcAft>
            <a:buNone/>
          </a:pPr>
          <a:r>
            <a:rPr lang="en-GB" sz="1200" kern="1200" dirty="0"/>
            <a:t>Standardise referral + follow-up so screening leads to real risk reduction.</a:t>
          </a:r>
        </a:p>
      </dsp:txBody>
      <dsp:txXfrm>
        <a:off x="270062" y="1392074"/>
        <a:ext cx="3135290" cy="745861"/>
      </dsp:txXfrm>
    </dsp:sp>
    <dsp:sp modelId="{7C959654-5031-5B46-B25F-3F802570C926}">
      <dsp:nvSpPr>
        <dsp:cNvPr id="0" name=""/>
        <dsp:cNvSpPr/>
      </dsp:nvSpPr>
      <dsp:spPr>
        <a:xfrm>
          <a:off x="0" y="3035085"/>
          <a:ext cx="4594269" cy="705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512A23-3229-EC41-8AE3-A605EFE985AA}">
      <dsp:nvSpPr>
        <dsp:cNvPr id="0" name=""/>
        <dsp:cNvSpPr/>
      </dsp:nvSpPr>
      <dsp:spPr>
        <a:xfrm>
          <a:off x="229713" y="2621805"/>
          <a:ext cx="3215988" cy="8265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57" tIns="0" rIns="121557" bIns="0" numCol="1" spcCol="1270" anchor="ctr" anchorCtr="0">
          <a:noAutofit/>
        </a:bodyPr>
        <a:lstStyle/>
        <a:p>
          <a:pPr marL="0" lvl="0" indent="0" algn="ctr" defTabSz="533400">
            <a:lnSpc>
              <a:spcPct val="90000"/>
            </a:lnSpc>
            <a:spcBef>
              <a:spcPct val="0"/>
            </a:spcBef>
            <a:spcAft>
              <a:spcPct val="35000"/>
            </a:spcAft>
            <a:buNone/>
          </a:pPr>
          <a:r>
            <a:rPr lang="en-GB" sz="1200" kern="1200" dirty="0"/>
            <a:t>Invest in workforce skills for care coordination and MECC-style brief interventions (Harrison et al., 2022).</a:t>
          </a:r>
        </a:p>
      </dsp:txBody>
      <dsp:txXfrm>
        <a:off x="270062" y="2662154"/>
        <a:ext cx="3135290" cy="745861"/>
      </dsp:txXfrm>
    </dsp:sp>
    <dsp:sp modelId="{75F72223-83AB-9F4E-BB76-9C6AA40FB025}">
      <dsp:nvSpPr>
        <dsp:cNvPr id="0" name=""/>
        <dsp:cNvSpPr/>
      </dsp:nvSpPr>
      <dsp:spPr>
        <a:xfrm>
          <a:off x="0" y="4305165"/>
          <a:ext cx="4594269" cy="705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BFA710-75BC-8942-8230-24E68E113718}">
      <dsp:nvSpPr>
        <dsp:cNvPr id="0" name=""/>
        <dsp:cNvSpPr/>
      </dsp:nvSpPr>
      <dsp:spPr>
        <a:xfrm>
          <a:off x="229713" y="3891885"/>
          <a:ext cx="3215988" cy="8265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57" tIns="0" rIns="121557" bIns="0" numCol="1" spcCol="1270" anchor="ctr" anchorCtr="0">
          <a:noAutofit/>
        </a:bodyPr>
        <a:lstStyle/>
        <a:p>
          <a:pPr marL="0" lvl="0" indent="0" algn="ctr" defTabSz="533400">
            <a:lnSpc>
              <a:spcPct val="90000"/>
            </a:lnSpc>
            <a:spcBef>
              <a:spcPct val="0"/>
            </a:spcBef>
            <a:spcAft>
              <a:spcPct val="35000"/>
            </a:spcAft>
            <a:buNone/>
          </a:pPr>
          <a:r>
            <a:rPr lang="en-GB" sz="1200" kern="1200" dirty="0"/>
            <a:t>Design digital services for inclusion (assisted digital, language support, community access points) (</a:t>
          </a:r>
          <a:r>
            <a:rPr lang="en-GB" sz="1200" kern="1200" dirty="0" err="1"/>
            <a:t>Chemnad</a:t>
          </a:r>
          <a:r>
            <a:rPr lang="en-GB" sz="1200" kern="1200" dirty="0"/>
            <a:t> and Othman, 2024).</a:t>
          </a:r>
        </a:p>
      </dsp:txBody>
      <dsp:txXfrm>
        <a:off x="270062" y="3932234"/>
        <a:ext cx="3135290" cy="745861"/>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111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0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9A8B4-3A00-DEAE-21F8-EB56DDABB27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EC9D61B0-15D1-CD9A-9CE9-EEB003D4F7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3F2462F7-8AC6-537D-4B57-018054B5DAD6}"/>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64BEEB67-FB06-8E06-F408-EBEECED5A30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C4AB332D-BF58-D532-619B-BC5EAEB337AF}"/>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62199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261B1-7100-161D-126F-200833AEE7B6}"/>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CCFC8CE1-E8A5-B160-7287-552D67CCCCA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C80850E0-D71E-C7F4-4F9A-5BE4EDA2D0A8}"/>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7C36D532-42EB-4943-F660-94E927354F9C}"/>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425BD40-443E-4F8C-AEC3-2E5F3D1A5049}"/>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975899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4770-AEAD-519B-70E9-66E4736B7E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C276BEA1-1DA3-8328-1136-2B87B54292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21B5A3-D1A1-2EE2-DC3A-EEDFD8863201}"/>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1594B075-27F4-B157-6456-4D04BE57064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777FCCF-51B9-05A6-367A-2701A014F424}"/>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646859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27E83-9CDB-1944-0E85-F856DBDDAAA1}"/>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EDD14C19-D428-7A75-E5BF-F7A1757C577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5C76773B-F642-5675-42DA-1D1A93E570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DC73A4BF-8AFA-0B9D-20A4-ED8683032163}"/>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6" name="Footer Placeholder 5">
            <a:extLst>
              <a:ext uri="{FF2B5EF4-FFF2-40B4-BE49-F238E27FC236}">
                <a16:creationId xmlns:a16="http://schemas.microsoft.com/office/drawing/2014/main" id="{01759101-5233-5F20-BD2E-9451B6C25C1A}"/>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311C6087-E68F-AE26-37F1-C0DB6F5768E4}"/>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473087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F949-CEBA-ADD2-FAC0-6EBAAB898145}"/>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F16A4351-5555-07DC-F996-1E6BEA8427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3780744-42EF-7516-DC58-987CDEA51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06ACAE26-18B5-3A60-3AE9-A83C22BB03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B884B0-A217-B7AF-DE6A-4390ED163C3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C87140A8-209F-4B3E-A95C-159C4CB335B9}"/>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8" name="Footer Placeholder 7">
            <a:extLst>
              <a:ext uri="{FF2B5EF4-FFF2-40B4-BE49-F238E27FC236}">
                <a16:creationId xmlns:a16="http://schemas.microsoft.com/office/drawing/2014/main" id="{8C468D6C-B2D5-8ABF-C070-782220A2D427}"/>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8C316D77-B89E-D652-A5CF-AB25300C6BC9}"/>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887779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4518-B345-BEF0-C2EB-18B795A4285F}"/>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A305BC1D-9B59-D597-E5DF-89E5B8B8BA17}"/>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4" name="Footer Placeholder 3">
            <a:extLst>
              <a:ext uri="{FF2B5EF4-FFF2-40B4-BE49-F238E27FC236}">
                <a16:creationId xmlns:a16="http://schemas.microsoft.com/office/drawing/2014/main" id="{A9CA05DC-0D5F-4884-22A8-FF00308F5171}"/>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1C950F47-45DF-31BA-05FF-A24F63AE831B}"/>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613208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90560C-F774-FB73-DAA8-ADF2032A7191}"/>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3" name="Footer Placeholder 2">
            <a:extLst>
              <a:ext uri="{FF2B5EF4-FFF2-40B4-BE49-F238E27FC236}">
                <a16:creationId xmlns:a16="http://schemas.microsoft.com/office/drawing/2014/main" id="{4F05C15C-FF0C-85CA-FFCD-82E0FF24B0CB}"/>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100DC668-ABE3-457F-546E-30D6C46EC185}"/>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584860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82343-BC3B-E0B1-14F4-EC49756ECA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54888B1D-FD47-CBC9-4FB6-AC052774DE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9C3F4184-5ED8-F2EF-F6FF-992A356E56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36301B-4D4D-5400-EF55-AB218840DC41}"/>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6" name="Footer Placeholder 5">
            <a:extLst>
              <a:ext uri="{FF2B5EF4-FFF2-40B4-BE49-F238E27FC236}">
                <a16:creationId xmlns:a16="http://schemas.microsoft.com/office/drawing/2014/main" id="{A19A7C9D-F9CB-9E16-4E77-09DAF2B0B4EF}"/>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967A3BFA-96A1-757E-50ED-ECD73D75A241}"/>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801678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E3CF-8ADF-DBAD-1B49-051F6F044C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AFDD3408-31D7-4CC9-8A13-161E70A0B8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D182E874-E618-A5D9-9845-737851A549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283B8D-8057-008D-90BC-73C5C1F82833}"/>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6" name="Footer Placeholder 5">
            <a:extLst>
              <a:ext uri="{FF2B5EF4-FFF2-40B4-BE49-F238E27FC236}">
                <a16:creationId xmlns:a16="http://schemas.microsoft.com/office/drawing/2014/main" id="{0D67207D-E41F-7377-F113-89E66CBCF00B}"/>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CED7524C-7013-EA52-BE9E-7BA8EAA3EADC}"/>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1007906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F9264-8C8B-42AA-56FF-82DB88B9BACB}"/>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6DC1D45E-1B2E-1644-D0EB-C5B8D46957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AF8EA020-9799-21B2-64BA-1BADDFAB7FE5}"/>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0DEAE916-3956-11A4-6352-02DC2D14C265}"/>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34104A3-FA94-4746-6683-461EE6E29B20}"/>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043017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59635C-9741-62A0-79B4-580F8C276AA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4FD30275-E026-2E41-55A0-0054E569FB5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1EB07523-8B4A-340A-E950-D7BB600F31D5}"/>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CACEB3F0-F9CC-4E5F-0929-AFC5F669F6F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C2F8556-B6EF-CD44-1765-3282A212287F}"/>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55308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838A25-22A1-6C29-B035-4A6202DD8B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C1A4C885-B704-C651-2031-44148CC300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78F43F90-DF8A-D24C-5E00-CB968EDFCB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BF0BA778-A56D-315B-9B0A-8ECE917683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FDD18572-4CD9-854A-3925-9F653432CB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B7CAF0-0E2D-734B-91D7-9506DDFC6B05}" type="slidenum">
              <a:rPr lang="en-PK" smtClean="0"/>
              <a:t>‹#›</a:t>
            </a:fld>
            <a:endParaRPr lang="en-PK"/>
          </a:p>
        </p:txBody>
      </p:sp>
    </p:spTree>
    <p:extLst>
      <p:ext uri="{BB962C8B-B14F-4D97-AF65-F5344CB8AC3E}">
        <p14:creationId xmlns:p14="http://schemas.microsoft.com/office/powerpoint/2010/main" val="1353014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6.xml" /><Relationship Id="rId3" Type="http://schemas.openxmlformats.org/officeDocument/2006/relationships/diagramLayout" Target="../diagrams/layout5.xml" /><Relationship Id="rId7" Type="http://schemas.openxmlformats.org/officeDocument/2006/relationships/diagramData" Target="../diagrams/data6.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11" Type="http://schemas.microsoft.com/office/2007/relationships/diagramDrawing" Target="../diagrams/drawing6.xml" /><Relationship Id="rId5" Type="http://schemas.openxmlformats.org/officeDocument/2006/relationships/diagramColors" Target="../diagrams/colors5.xml" /><Relationship Id="rId10" Type="http://schemas.openxmlformats.org/officeDocument/2006/relationships/diagramColors" Target="../diagrams/colors6.xml" /><Relationship Id="rId4" Type="http://schemas.openxmlformats.org/officeDocument/2006/relationships/diagramQuickStyle" Target="../diagrams/quickStyle5.xml" /><Relationship Id="rId9" Type="http://schemas.openxmlformats.org/officeDocument/2006/relationships/diagramQuickStyle" Target="../diagrams/quickStyle6.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9.xml" /><Relationship Id="rId3" Type="http://schemas.openxmlformats.org/officeDocument/2006/relationships/diagramLayout" Target="../diagrams/layout8.xml" /><Relationship Id="rId7" Type="http://schemas.openxmlformats.org/officeDocument/2006/relationships/diagramData" Target="../diagrams/data9.xml" /><Relationship Id="rId2" Type="http://schemas.openxmlformats.org/officeDocument/2006/relationships/diagramData" Target="../diagrams/data8.xml" /><Relationship Id="rId1" Type="http://schemas.openxmlformats.org/officeDocument/2006/relationships/slideLayout" Target="../slideLayouts/slideLayout2.xml" /><Relationship Id="rId6" Type="http://schemas.microsoft.com/office/2007/relationships/diagramDrawing" Target="../diagrams/drawing8.xml" /><Relationship Id="rId11" Type="http://schemas.microsoft.com/office/2007/relationships/diagramDrawing" Target="../diagrams/drawing9.xml" /><Relationship Id="rId5" Type="http://schemas.openxmlformats.org/officeDocument/2006/relationships/diagramColors" Target="../diagrams/colors8.xml" /><Relationship Id="rId10" Type="http://schemas.openxmlformats.org/officeDocument/2006/relationships/diagramColors" Target="../diagrams/colors9.xml" /><Relationship Id="rId4" Type="http://schemas.openxmlformats.org/officeDocument/2006/relationships/diagramQuickStyle" Target="../diagrams/quickStyle8.xml" /><Relationship Id="rId9" Type="http://schemas.openxmlformats.org/officeDocument/2006/relationships/diagramQuickStyle" Target="../diagrams/quickStyle9.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2F86D-F0CB-CAEF-3E56-09521FDE0062}"/>
              </a:ext>
            </a:extLst>
          </p:cNvPr>
          <p:cNvSpPr>
            <a:spLocks noGrp="1"/>
          </p:cNvSpPr>
          <p:nvPr>
            <p:ph type="ctrTitle"/>
          </p:nvPr>
        </p:nvSpPr>
        <p:spPr>
          <a:xfrm>
            <a:off x="731521" y="1170431"/>
            <a:ext cx="4875904" cy="5138923"/>
          </a:xfrm>
        </p:spPr>
        <p:txBody>
          <a:bodyPr vert="horz" lIns="91440" tIns="45720" rIns="91440" bIns="45720" rtlCol="0" anchor="ctr">
            <a:normAutofit/>
          </a:bodyPr>
          <a:lstStyle/>
          <a:p>
            <a:pPr algn="l"/>
            <a:r>
              <a:rPr lang="en-US" sz="5000" b="1" kern="1200">
                <a:solidFill>
                  <a:schemeClr val="tx2"/>
                </a:solidFill>
                <a:latin typeface="+mj-lt"/>
                <a:ea typeface="+mj-ea"/>
                <a:cs typeface="+mj-cs"/>
              </a:rPr>
              <a:t>Integrating health, wellbeing and sustainable development in UK health and social care</a:t>
            </a:r>
            <a:endParaRPr lang="en-US" sz="5000" kern="1200">
              <a:solidFill>
                <a:schemeClr val="tx2"/>
              </a:solidFill>
              <a:latin typeface="+mj-lt"/>
              <a:ea typeface="+mj-ea"/>
              <a:cs typeface="+mj-cs"/>
            </a:endParaRPr>
          </a:p>
        </p:txBody>
      </p:sp>
      <p:cxnSp>
        <p:nvCxnSpPr>
          <p:cNvPr id="12" name="Straight Connector 11">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DA3034F8-511F-E08A-7B86-7C06E158FBB7}"/>
              </a:ext>
            </a:extLst>
          </p:cNvPr>
          <p:cNvSpPr>
            <a:spLocks noGrp="1"/>
          </p:cNvSpPr>
          <p:nvPr>
            <p:ph type="subTitle" idx="1"/>
          </p:nvPr>
        </p:nvSpPr>
        <p:spPr>
          <a:xfrm>
            <a:off x="6555441" y="1170432"/>
            <a:ext cx="5002187" cy="5138920"/>
          </a:xfrm>
        </p:spPr>
        <p:txBody>
          <a:bodyPr vert="horz" lIns="91440" tIns="45720" rIns="91440" bIns="45720" rtlCol="0" anchor="ctr">
            <a:normAutofit/>
          </a:bodyPr>
          <a:lstStyle/>
          <a:p>
            <a:pPr algn="l"/>
            <a:r>
              <a:rPr lang="en-US" sz="2000" dirty="0">
                <a:solidFill>
                  <a:schemeClr val="tx2"/>
                </a:solidFill>
              </a:rPr>
              <a:t>Name: Kamran Khan</a:t>
            </a:r>
          </a:p>
          <a:p>
            <a:pPr algn="l"/>
            <a:r>
              <a:rPr lang="en-US" sz="2000" dirty="0">
                <a:solidFill>
                  <a:schemeClr val="tx2"/>
                </a:solidFill>
              </a:rPr>
              <a:t>Student ID: 2246128</a:t>
            </a:r>
          </a:p>
          <a:p>
            <a:pPr algn="l"/>
            <a:r>
              <a:rPr lang="en-US" sz="2000" dirty="0">
                <a:solidFill>
                  <a:schemeClr val="tx2"/>
                </a:solidFill>
              </a:rPr>
              <a:t>Module: Independent Project - BMHP6020</a:t>
            </a:r>
          </a:p>
        </p:txBody>
      </p:sp>
      <p:cxnSp>
        <p:nvCxnSpPr>
          <p:cNvPr id="14" name="Straight Connector 13">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09974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63491E-C6FB-0EDD-7A59-D669236A82D0}"/>
              </a:ext>
            </a:extLst>
          </p:cNvPr>
          <p:cNvSpPr>
            <a:spLocks noGrp="1"/>
          </p:cNvSpPr>
          <p:nvPr>
            <p:ph type="title"/>
          </p:nvPr>
        </p:nvSpPr>
        <p:spPr>
          <a:xfrm>
            <a:off x="838201" y="643467"/>
            <a:ext cx="10710334" cy="1800526"/>
          </a:xfrm>
        </p:spPr>
        <p:txBody>
          <a:bodyPr>
            <a:normAutofit/>
          </a:bodyPr>
          <a:lstStyle/>
          <a:p>
            <a:r>
              <a:rPr lang="en-PK" sz="2400" b="1" dirty="0"/>
              <a:t>Integrating Health, Wellbeing, and Sustainable Development (SD) in Health and Social Care</a:t>
            </a:r>
            <a:endParaRPr lang="en-PK" sz="2400" dirty="0"/>
          </a:p>
        </p:txBody>
      </p:sp>
      <p:sp>
        <p:nvSpPr>
          <p:cNvPr id="3" name="Content Placeholder 2">
            <a:extLst>
              <a:ext uri="{FF2B5EF4-FFF2-40B4-BE49-F238E27FC236}">
                <a16:creationId xmlns:a16="http://schemas.microsoft.com/office/drawing/2014/main" id="{E5961C94-4ECB-8F5A-1A8B-A08F548D1718}"/>
              </a:ext>
            </a:extLst>
          </p:cNvPr>
          <p:cNvSpPr>
            <a:spLocks noGrp="1"/>
          </p:cNvSpPr>
          <p:nvPr>
            <p:ph idx="1"/>
          </p:nvPr>
        </p:nvSpPr>
        <p:spPr>
          <a:xfrm>
            <a:off x="449893" y="2508388"/>
            <a:ext cx="5257799" cy="3553581"/>
          </a:xfrm>
        </p:spPr>
        <p:txBody>
          <a:bodyPr>
            <a:normAutofit fontScale="92500" lnSpcReduction="10000"/>
          </a:bodyPr>
          <a:lstStyle/>
          <a:p>
            <a:pPr marL="0" indent="0">
              <a:buNone/>
            </a:pPr>
            <a:r>
              <a:rPr lang="en-GB" sz="1600" b="1" dirty="0"/>
              <a:t>Aim:</a:t>
            </a:r>
            <a:r>
              <a:rPr lang="en-GB" sz="1600" dirty="0"/>
              <a:t> Critically evaluate how integrating health, wellbeing and sustainable development (SD) reshapes </a:t>
            </a:r>
            <a:r>
              <a:rPr lang="en-GB" sz="1600" b="1" dirty="0"/>
              <a:t>policy, governance and service delivery</a:t>
            </a:r>
            <a:r>
              <a:rPr lang="en-GB" sz="1600" dirty="0"/>
              <a:t> in the UK.</a:t>
            </a:r>
          </a:p>
          <a:p>
            <a:pPr marL="0" indent="0">
              <a:buNone/>
            </a:pPr>
            <a:r>
              <a:rPr lang="en-GB" sz="1600" b="1" dirty="0"/>
              <a:t>Why now (pressures):</a:t>
            </a:r>
            <a:endParaRPr lang="en-GB" sz="1600" dirty="0"/>
          </a:p>
          <a:p>
            <a:r>
              <a:rPr lang="en-GB" sz="1600" dirty="0"/>
              <a:t>Long-term conditions and multimorbidity are driving demand, complexity and cost pressures.</a:t>
            </a:r>
          </a:p>
          <a:p>
            <a:r>
              <a:rPr lang="en-GB" sz="1600" dirty="0"/>
              <a:t>Outcomes are strongly shaped by social determinants (housing, education, employment), not clinical care alone.</a:t>
            </a:r>
          </a:p>
          <a:p>
            <a:r>
              <a:rPr lang="en-GB" sz="1600" dirty="0"/>
              <a:t>Sustainability focuses on system resilience and long-term outcomes rather than firefighting (</a:t>
            </a:r>
            <a:r>
              <a:rPr lang="en-GB" sz="1600" dirty="0" err="1"/>
              <a:t>Lakioti</a:t>
            </a:r>
            <a:r>
              <a:rPr lang="en-GB" sz="1600" dirty="0"/>
              <a:t> et al., 2025).</a:t>
            </a:r>
          </a:p>
          <a:p>
            <a:r>
              <a:rPr lang="en-GB" sz="1600" dirty="0"/>
              <a:t>Integration only works when funding, incentives, and workforce capacity align.</a:t>
            </a:r>
          </a:p>
        </p:txBody>
      </p:sp>
      <p:sp>
        <p:nvSpPr>
          <p:cNvPr id="6" name="TextBox 5">
            <a:extLst>
              <a:ext uri="{FF2B5EF4-FFF2-40B4-BE49-F238E27FC236}">
                <a16:creationId xmlns:a16="http://schemas.microsoft.com/office/drawing/2014/main" id="{948FAFA0-91BD-DD6B-9C7B-9840C1649C04}"/>
              </a:ext>
            </a:extLst>
          </p:cNvPr>
          <p:cNvSpPr txBox="1"/>
          <p:nvPr/>
        </p:nvSpPr>
        <p:spPr>
          <a:xfrm>
            <a:off x="6319423" y="2810461"/>
            <a:ext cx="5512890" cy="276999"/>
          </a:xfrm>
          <a:prstGeom prst="rect">
            <a:avLst/>
          </a:prstGeom>
          <a:noFill/>
        </p:spPr>
        <p:txBody>
          <a:bodyPr wrap="square">
            <a:spAutoFit/>
          </a:bodyPr>
          <a:lstStyle/>
          <a:p>
            <a:r>
              <a:rPr lang="en-PK" sz="1200" b="1" kern="0" dirty="0">
                <a:effectLst/>
                <a:latin typeface="Arial" panose="020B0604020202020204" pitchFamily="34" charset="0"/>
                <a:ea typeface="Times New Roman" panose="02020603050405020304" pitchFamily="18" charset="0"/>
              </a:rPr>
              <a:t>Table 1: Drivers and </a:t>
            </a:r>
            <a:r>
              <a:rPr lang="en-PK" sz="1200" b="1" kern="0" dirty="0">
                <a:latin typeface="Arial" panose="020B0604020202020204" pitchFamily="34" charset="0"/>
              </a:rPr>
              <a:t>Pressures </a:t>
            </a:r>
            <a:r>
              <a:rPr lang="en-GB" sz="1200" b="1" kern="0" dirty="0">
                <a:latin typeface="Arial" panose="020B0604020202020204" pitchFamily="34" charset="0"/>
              </a:rPr>
              <a:t>(Jindal et al., 2023; Park et al., 2025)</a:t>
            </a:r>
            <a:endParaRPr lang="en-PK" sz="1200" b="1" kern="0" dirty="0">
              <a:latin typeface="Arial" panose="020B0604020202020204" pitchFamily="34" charset="0"/>
            </a:endParaRPr>
          </a:p>
        </p:txBody>
      </p:sp>
      <p:graphicFrame>
        <p:nvGraphicFramePr>
          <p:cNvPr id="5" name="Table 4">
            <a:extLst>
              <a:ext uri="{FF2B5EF4-FFF2-40B4-BE49-F238E27FC236}">
                <a16:creationId xmlns:a16="http://schemas.microsoft.com/office/drawing/2014/main" id="{B31E2E06-0C25-87FD-142E-8FB93F73B1E4}"/>
              </a:ext>
            </a:extLst>
          </p:cNvPr>
          <p:cNvGraphicFramePr>
            <a:graphicFrameLocks noGrp="1"/>
          </p:cNvGraphicFramePr>
          <p:nvPr>
            <p:extLst>
              <p:ext uri="{D42A27DB-BD31-4B8C-83A1-F6EECF244321}">
                <p14:modId xmlns:p14="http://schemas.microsoft.com/office/powerpoint/2010/main" val="1769075953"/>
              </p:ext>
            </p:extLst>
          </p:nvPr>
        </p:nvGraphicFramePr>
        <p:xfrm>
          <a:off x="6229217" y="3160478"/>
          <a:ext cx="5449868" cy="2507060"/>
        </p:xfrm>
        <a:graphic>
          <a:graphicData uri="http://schemas.openxmlformats.org/drawingml/2006/table">
            <a:tbl>
              <a:tblPr>
                <a:tableStyleId>{00A15C55-8517-42AA-B614-E9B94910E393}</a:tableStyleId>
              </a:tblPr>
              <a:tblGrid>
                <a:gridCol w="1362467">
                  <a:extLst>
                    <a:ext uri="{9D8B030D-6E8A-4147-A177-3AD203B41FA5}">
                      <a16:colId xmlns:a16="http://schemas.microsoft.com/office/drawing/2014/main" val="1197034577"/>
                    </a:ext>
                  </a:extLst>
                </a:gridCol>
                <a:gridCol w="1362467">
                  <a:extLst>
                    <a:ext uri="{9D8B030D-6E8A-4147-A177-3AD203B41FA5}">
                      <a16:colId xmlns:a16="http://schemas.microsoft.com/office/drawing/2014/main" val="2119763080"/>
                    </a:ext>
                  </a:extLst>
                </a:gridCol>
                <a:gridCol w="1362467">
                  <a:extLst>
                    <a:ext uri="{9D8B030D-6E8A-4147-A177-3AD203B41FA5}">
                      <a16:colId xmlns:a16="http://schemas.microsoft.com/office/drawing/2014/main" val="1697808340"/>
                    </a:ext>
                  </a:extLst>
                </a:gridCol>
                <a:gridCol w="1362467">
                  <a:extLst>
                    <a:ext uri="{9D8B030D-6E8A-4147-A177-3AD203B41FA5}">
                      <a16:colId xmlns:a16="http://schemas.microsoft.com/office/drawing/2014/main" val="4083535295"/>
                    </a:ext>
                  </a:extLst>
                </a:gridCol>
              </a:tblGrid>
              <a:tr h="346723">
                <a:tc>
                  <a:txBody>
                    <a:bodyPr/>
                    <a:lstStyle/>
                    <a:p>
                      <a:pPr>
                        <a:buNone/>
                      </a:pPr>
                      <a:r>
                        <a:rPr lang="en-GB" sz="1100" b="1"/>
                        <a:t>Pressure</a:t>
                      </a:r>
                    </a:p>
                  </a:txBody>
                  <a:tcPr anchor="ctr"/>
                </a:tc>
                <a:tc>
                  <a:txBody>
                    <a:bodyPr/>
                    <a:lstStyle/>
                    <a:p>
                      <a:pPr>
                        <a:buNone/>
                      </a:pPr>
                      <a:r>
                        <a:rPr lang="en-GB" sz="1100" b="1"/>
                        <a:t>Impact on services</a:t>
                      </a:r>
                    </a:p>
                  </a:txBody>
                  <a:tcPr anchor="ctr"/>
                </a:tc>
                <a:tc>
                  <a:txBody>
                    <a:bodyPr/>
                    <a:lstStyle/>
                    <a:p>
                      <a:pPr>
                        <a:buNone/>
                      </a:pPr>
                      <a:r>
                        <a:rPr lang="en-GB" sz="1100" b="1"/>
                        <a:t>Why integration helps</a:t>
                      </a:r>
                    </a:p>
                  </a:txBody>
                  <a:tcPr anchor="ctr"/>
                </a:tc>
                <a:tc>
                  <a:txBody>
                    <a:bodyPr/>
                    <a:lstStyle/>
                    <a:p>
                      <a:pPr>
                        <a:buNone/>
                      </a:pPr>
                      <a:r>
                        <a:rPr lang="en-GB" sz="1100" b="1" dirty="0"/>
                        <a:t>Risk if not addressed</a:t>
                      </a:r>
                    </a:p>
                  </a:txBody>
                  <a:tcPr anchor="ctr"/>
                </a:tc>
                <a:extLst>
                  <a:ext uri="{0D108BD9-81ED-4DB2-BD59-A6C34878D82A}">
                    <a16:rowId xmlns:a16="http://schemas.microsoft.com/office/drawing/2014/main" val="2531986612"/>
                  </a:ext>
                </a:extLst>
              </a:tr>
              <a:tr h="866808">
                <a:tc>
                  <a:txBody>
                    <a:bodyPr/>
                    <a:lstStyle/>
                    <a:p>
                      <a:pPr>
                        <a:buNone/>
                      </a:pPr>
                      <a:r>
                        <a:rPr lang="en-GB" sz="1100"/>
                        <a:t>Rising long-term conditions</a:t>
                      </a:r>
                    </a:p>
                  </a:txBody>
                  <a:tcPr anchor="ctr"/>
                </a:tc>
                <a:tc>
                  <a:txBody>
                    <a:bodyPr/>
                    <a:lstStyle/>
                    <a:p>
                      <a:pPr>
                        <a:buNone/>
                      </a:pPr>
                      <a:r>
                        <a:rPr lang="en-GB" sz="1100"/>
                        <a:t>Higher activity, longer stays, more follow-up care</a:t>
                      </a:r>
                    </a:p>
                  </a:txBody>
                  <a:tcPr anchor="ctr"/>
                </a:tc>
                <a:tc>
                  <a:txBody>
                    <a:bodyPr/>
                    <a:lstStyle/>
                    <a:p>
                      <a:pPr>
                        <a:buNone/>
                      </a:pPr>
                      <a:r>
                        <a:rPr lang="en-GB" sz="1100"/>
                        <a:t>Earlier prevention + coordinated pathways</a:t>
                      </a:r>
                    </a:p>
                  </a:txBody>
                  <a:tcPr anchor="ctr"/>
                </a:tc>
                <a:tc>
                  <a:txBody>
                    <a:bodyPr/>
                    <a:lstStyle/>
                    <a:p>
                      <a:pPr>
                        <a:buNone/>
                      </a:pPr>
                      <a:r>
                        <a:rPr lang="en-GB" sz="1100" dirty="0"/>
                        <a:t>Overstretch, poorer outcomes, escalating costs</a:t>
                      </a:r>
                    </a:p>
                  </a:txBody>
                  <a:tcPr anchor="ctr"/>
                </a:tc>
                <a:extLst>
                  <a:ext uri="{0D108BD9-81ED-4DB2-BD59-A6C34878D82A}">
                    <a16:rowId xmlns:a16="http://schemas.microsoft.com/office/drawing/2014/main" val="1944951075"/>
                  </a:ext>
                </a:extLst>
              </a:tr>
              <a:tr h="606766">
                <a:tc>
                  <a:txBody>
                    <a:bodyPr/>
                    <a:lstStyle/>
                    <a:p>
                      <a:pPr>
                        <a:buNone/>
                      </a:pPr>
                      <a:r>
                        <a:rPr lang="en-GB" sz="1100"/>
                        <a:t>Social determinants of health</a:t>
                      </a:r>
                    </a:p>
                  </a:txBody>
                  <a:tcPr anchor="ctr"/>
                </a:tc>
                <a:tc>
                  <a:txBody>
                    <a:bodyPr/>
                    <a:lstStyle/>
                    <a:p>
                      <a:pPr>
                        <a:buNone/>
                      </a:pPr>
                      <a:r>
                        <a:rPr lang="en-GB" sz="1100"/>
                        <a:t>Wider inequalities and avoidable admissions</a:t>
                      </a:r>
                    </a:p>
                  </a:txBody>
                  <a:tcPr anchor="ctr"/>
                </a:tc>
                <a:tc>
                  <a:txBody>
                    <a:bodyPr/>
                    <a:lstStyle/>
                    <a:p>
                      <a:pPr>
                        <a:buNone/>
                      </a:pPr>
                      <a:r>
                        <a:rPr lang="en-GB" sz="1100"/>
                        <a:t>Links clinical + social + mental health support</a:t>
                      </a:r>
                    </a:p>
                  </a:txBody>
                  <a:tcPr anchor="ctr"/>
                </a:tc>
                <a:tc>
                  <a:txBody>
                    <a:bodyPr/>
                    <a:lstStyle/>
                    <a:p>
                      <a:pPr>
                        <a:buNone/>
                      </a:pPr>
                      <a:r>
                        <a:rPr lang="en-GB" sz="1100"/>
                        <a:t>Persistent disparities and unmet need</a:t>
                      </a:r>
                    </a:p>
                  </a:txBody>
                  <a:tcPr anchor="ctr"/>
                </a:tc>
                <a:extLst>
                  <a:ext uri="{0D108BD9-81ED-4DB2-BD59-A6C34878D82A}">
                    <a16:rowId xmlns:a16="http://schemas.microsoft.com/office/drawing/2014/main" val="2149196939"/>
                  </a:ext>
                </a:extLst>
              </a:tr>
              <a:tr h="606766">
                <a:tc>
                  <a:txBody>
                    <a:bodyPr/>
                    <a:lstStyle/>
                    <a:p>
                      <a:pPr>
                        <a:buNone/>
                      </a:pPr>
                      <a:r>
                        <a:rPr lang="en-GB" sz="1100"/>
                        <a:t>Fragmented funding/policy</a:t>
                      </a:r>
                    </a:p>
                  </a:txBody>
                  <a:tcPr anchor="ctr"/>
                </a:tc>
                <a:tc>
                  <a:txBody>
                    <a:bodyPr/>
                    <a:lstStyle/>
                    <a:p>
                      <a:pPr>
                        <a:buNone/>
                      </a:pPr>
                      <a:r>
                        <a:rPr lang="en-GB" sz="1100"/>
                        <a:t>Duplication and gaps across services</a:t>
                      </a:r>
                    </a:p>
                  </a:txBody>
                  <a:tcPr anchor="ctr"/>
                </a:tc>
                <a:tc>
                  <a:txBody>
                    <a:bodyPr/>
                    <a:lstStyle/>
                    <a:p>
                      <a:pPr>
                        <a:buNone/>
                      </a:pPr>
                      <a:r>
                        <a:rPr lang="en-GB" sz="1100"/>
                        <a:t>Shared goals + joined-up delivery</a:t>
                      </a:r>
                    </a:p>
                  </a:txBody>
                  <a:tcPr anchor="ctr"/>
                </a:tc>
                <a:tc>
                  <a:txBody>
                    <a:bodyPr/>
                    <a:lstStyle/>
                    <a:p>
                      <a:pPr>
                        <a:buNone/>
                      </a:pPr>
                      <a:r>
                        <a:rPr lang="en-GB" sz="1100" dirty="0"/>
                        <a:t>Waste, delays, inefficient care</a:t>
                      </a:r>
                    </a:p>
                  </a:txBody>
                  <a:tcPr anchor="ctr"/>
                </a:tc>
                <a:extLst>
                  <a:ext uri="{0D108BD9-81ED-4DB2-BD59-A6C34878D82A}">
                    <a16:rowId xmlns:a16="http://schemas.microsoft.com/office/drawing/2014/main" val="1624737562"/>
                  </a:ext>
                </a:extLst>
              </a:tr>
            </a:tbl>
          </a:graphicData>
        </a:graphic>
      </p:graphicFrame>
    </p:spTree>
    <p:extLst>
      <p:ext uri="{BB962C8B-B14F-4D97-AF65-F5344CB8AC3E}">
        <p14:creationId xmlns:p14="http://schemas.microsoft.com/office/powerpoint/2010/main" val="632897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522D2-9C5C-EB01-7B4D-AEB3126C7C6D}"/>
              </a:ext>
            </a:extLst>
          </p:cNvPr>
          <p:cNvSpPr>
            <a:spLocks noGrp="1"/>
          </p:cNvSpPr>
          <p:nvPr>
            <p:ph type="title"/>
          </p:nvPr>
        </p:nvSpPr>
        <p:spPr/>
        <p:txBody>
          <a:bodyPr>
            <a:normAutofit/>
          </a:bodyPr>
          <a:lstStyle/>
          <a:p>
            <a:r>
              <a:rPr lang="en-PK" b="1" dirty="0"/>
              <a:t>Core Concepts and Working Definitions</a:t>
            </a:r>
            <a:endParaRPr lang="en-PK" dirty="0"/>
          </a:p>
        </p:txBody>
      </p:sp>
      <p:sp>
        <p:nvSpPr>
          <p:cNvPr id="6" name="Round Diagonal Corner of Rectangle 5">
            <a:extLst>
              <a:ext uri="{FF2B5EF4-FFF2-40B4-BE49-F238E27FC236}">
                <a16:creationId xmlns:a16="http://schemas.microsoft.com/office/drawing/2014/main" id="{D4D71C7C-E03E-322A-6547-44F2A2484FBE}"/>
              </a:ext>
            </a:extLst>
          </p:cNvPr>
          <p:cNvSpPr/>
          <p:nvPr/>
        </p:nvSpPr>
        <p:spPr>
          <a:xfrm>
            <a:off x="813149" y="5899759"/>
            <a:ext cx="9871553" cy="758107"/>
          </a:xfrm>
          <a:prstGeom prst="round2Diag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WHO’s definition is intentionally aspirational (useful for holistic care) but difficult to operationalise unless services select measurable indicators.</a:t>
            </a:r>
            <a:endParaRPr lang="en-PK" dirty="0"/>
          </a:p>
        </p:txBody>
      </p:sp>
      <p:sp>
        <p:nvSpPr>
          <p:cNvPr id="4" name="Content Placeholder 3">
            <a:extLst>
              <a:ext uri="{FF2B5EF4-FFF2-40B4-BE49-F238E27FC236}">
                <a16:creationId xmlns:a16="http://schemas.microsoft.com/office/drawing/2014/main" id="{FEC4AEDE-601B-AFBF-32AB-D6C555CE441A}"/>
              </a:ext>
            </a:extLst>
          </p:cNvPr>
          <p:cNvSpPr>
            <a:spLocks noGrp="1"/>
          </p:cNvSpPr>
          <p:nvPr>
            <p:ph idx="1"/>
          </p:nvPr>
        </p:nvSpPr>
        <p:spPr>
          <a:xfrm>
            <a:off x="838200" y="2158989"/>
            <a:ext cx="5975958" cy="3272468"/>
          </a:xfrm>
        </p:spPr>
        <p:txBody>
          <a:bodyPr>
            <a:normAutofit/>
          </a:bodyPr>
          <a:lstStyle/>
          <a:p>
            <a:r>
              <a:rPr lang="en-GB" sz="2000" b="1" dirty="0"/>
              <a:t>Health:</a:t>
            </a:r>
            <a:r>
              <a:rPr lang="en-GB" sz="2000" dirty="0"/>
              <a:t> Physical, mental and social wellbeing, not only absence of disease (WHO, 1948).</a:t>
            </a:r>
          </a:p>
          <a:p>
            <a:r>
              <a:rPr lang="en-GB" sz="2000" b="1" dirty="0"/>
              <a:t>Wellbeing:</a:t>
            </a:r>
            <a:r>
              <a:rPr lang="en-GB" sz="2000" dirty="0"/>
              <a:t> Includes </a:t>
            </a:r>
            <a:r>
              <a:rPr lang="en-GB" sz="2000" b="1" dirty="0"/>
              <a:t>subjective</a:t>
            </a:r>
            <a:r>
              <a:rPr lang="en-GB" sz="2000" dirty="0"/>
              <a:t> (life satisfaction/meaning/affect) and </a:t>
            </a:r>
            <a:r>
              <a:rPr lang="en-GB" sz="2000" b="1" dirty="0"/>
              <a:t>objective</a:t>
            </a:r>
            <a:r>
              <a:rPr lang="en-GB" sz="2000" dirty="0"/>
              <a:t> (functioning, relationships, living conditions) dimensions (</a:t>
            </a:r>
            <a:r>
              <a:rPr lang="en-GB" sz="2000" dirty="0" err="1"/>
              <a:t>Voukelatou</a:t>
            </a:r>
            <a:r>
              <a:rPr lang="en-GB" sz="2000" dirty="0"/>
              <a:t> et al., 2020).</a:t>
            </a:r>
          </a:p>
          <a:p>
            <a:r>
              <a:rPr lang="en-GB" sz="2000" dirty="0"/>
              <a:t>Physical, emotional, social, intellectual, spiritual, occupational/vocational, financial, environmental (</a:t>
            </a:r>
            <a:r>
              <a:rPr lang="en-GB" sz="2000" dirty="0" err="1"/>
              <a:t>Stoewen</a:t>
            </a:r>
            <a:r>
              <a:rPr lang="en-GB" sz="2000" dirty="0"/>
              <a:t>, 2017).</a:t>
            </a:r>
          </a:p>
          <a:p>
            <a:endParaRPr lang="en-PK" sz="2000" dirty="0"/>
          </a:p>
        </p:txBody>
      </p:sp>
      <p:graphicFrame>
        <p:nvGraphicFramePr>
          <p:cNvPr id="7" name="Diagram 6">
            <a:extLst>
              <a:ext uri="{FF2B5EF4-FFF2-40B4-BE49-F238E27FC236}">
                <a16:creationId xmlns:a16="http://schemas.microsoft.com/office/drawing/2014/main" id="{2AD09E1E-7F0E-54D2-77ED-90E72D5DE39F}"/>
              </a:ext>
            </a:extLst>
          </p:cNvPr>
          <p:cNvGraphicFramePr/>
          <p:nvPr>
            <p:extLst>
              <p:ext uri="{D42A27DB-BD31-4B8C-83A1-F6EECF244321}">
                <p14:modId xmlns:p14="http://schemas.microsoft.com/office/powerpoint/2010/main" val="1615925024"/>
              </p:ext>
            </p:extLst>
          </p:nvPr>
        </p:nvGraphicFramePr>
        <p:xfrm>
          <a:off x="6096000" y="1027906"/>
          <a:ext cx="7157928" cy="43593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6568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8E25A-6291-2E17-404A-D9334CD9F8AE}"/>
              </a:ext>
            </a:extLst>
          </p:cNvPr>
          <p:cNvSpPr>
            <a:spLocks noGrp="1"/>
          </p:cNvSpPr>
          <p:nvPr>
            <p:ph type="title"/>
          </p:nvPr>
        </p:nvSpPr>
        <p:spPr>
          <a:xfrm>
            <a:off x="761840" y="1138265"/>
            <a:ext cx="4544762" cy="1401183"/>
          </a:xfrm>
        </p:spPr>
        <p:txBody>
          <a:bodyPr anchor="t">
            <a:normAutofit/>
          </a:bodyPr>
          <a:lstStyle/>
          <a:p>
            <a:r>
              <a:rPr lang="en-PK" sz="3200" b="1"/>
              <a:t>Theoretical Models </a:t>
            </a:r>
            <a:endParaRPr lang="en-PK"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730948-5200-5600-A6BF-59D454F68F0A}"/>
              </a:ext>
            </a:extLst>
          </p:cNvPr>
          <p:cNvSpPr>
            <a:spLocks noGrp="1"/>
          </p:cNvSpPr>
          <p:nvPr>
            <p:ph idx="1"/>
          </p:nvPr>
        </p:nvSpPr>
        <p:spPr>
          <a:xfrm>
            <a:off x="761840" y="1988458"/>
            <a:ext cx="4544762" cy="4165654"/>
          </a:xfrm>
        </p:spPr>
        <p:txBody>
          <a:bodyPr>
            <a:normAutofit/>
          </a:bodyPr>
          <a:lstStyle/>
          <a:p>
            <a:r>
              <a:rPr lang="en-GB" sz="1600" b="1" dirty="0"/>
              <a:t>Biopsychosocial model:</a:t>
            </a:r>
            <a:r>
              <a:rPr lang="en-GB" sz="1600" dirty="0"/>
              <a:t> Explains why biomedical-only pathways miss behaviour, mental health and social context (McLaren, 2021).</a:t>
            </a:r>
          </a:p>
          <a:p>
            <a:r>
              <a:rPr lang="en-GB" sz="1600" b="1" dirty="0"/>
              <a:t>Socio-ecological model:</a:t>
            </a:r>
            <a:r>
              <a:rPr lang="en-GB" sz="1600" dirty="0"/>
              <a:t> Shows behaviour is shaped at multiple levels (family/community/environment/policy) (Kilanowski, 2017).</a:t>
            </a:r>
          </a:p>
          <a:p>
            <a:r>
              <a:rPr lang="en-GB" sz="1600" b="1" dirty="0"/>
              <a:t>Holistic person-centred care:</a:t>
            </a:r>
            <a:r>
              <a:rPr lang="en-GB" sz="1600" dirty="0"/>
              <a:t> Coordinates clinical + psychological + social needs around the person (Coulter and Oldham, 2016).</a:t>
            </a:r>
          </a:p>
          <a:p>
            <a:endParaRPr lang="en-PK" sz="1400" dirty="0"/>
          </a:p>
        </p:txBody>
      </p:sp>
      <p:graphicFrame>
        <p:nvGraphicFramePr>
          <p:cNvPr id="4" name="Table 3">
            <a:extLst>
              <a:ext uri="{FF2B5EF4-FFF2-40B4-BE49-F238E27FC236}">
                <a16:creationId xmlns:a16="http://schemas.microsoft.com/office/drawing/2014/main" id="{943DF3B3-97E1-3E90-71BA-8C7017745F22}"/>
              </a:ext>
            </a:extLst>
          </p:cNvPr>
          <p:cNvGraphicFramePr>
            <a:graphicFrameLocks noGrp="1"/>
          </p:cNvGraphicFramePr>
          <p:nvPr>
            <p:extLst>
              <p:ext uri="{D42A27DB-BD31-4B8C-83A1-F6EECF244321}">
                <p14:modId xmlns:p14="http://schemas.microsoft.com/office/powerpoint/2010/main" val="109306417"/>
              </p:ext>
            </p:extLst>
          </p:nvPr>
        </p:nvGraphicFramePr>
        <p:xfrm>
          <a:off x="6208008" y="572866"/>
          <a:ext cx="5334162" cy="2553468"/>
        </p:xfrm>
        <a:graphic>
          <a:graphicData uri="http://schemas.openxmlformats.org/drawingml/2006/table">
            <a:tbl>
              <a:tblPr firstRow="1" firstCol="1" bandRow="1">
                <a:tableStyleId>{3B4B98B0-60AC-42C2-AFA5-B58CD77FA1E5}</a:tableStyleId>
              </a:tblPr>
              <a:tblGrid>
                <a:gridCol w="1380647">
                  <a:extLst>
                    <a:ext uri="{9D8B030D-6E8A-4147-A177-3AD203B41FA5}">
                      <a16:colId xmlns:a16="http://schemas.microsoft.com/office/drawing/2014/main" val="3376381201"/>
                    </a:ext>
                  </a:extLst>
                </a:gridCol>
                <a:gridCol w="1233069">
                  <a:extLst>
                    <a:ext uri="{9D8B030D-6E8A-4147-A177-3AD203B41FA5}">
                      <a16:colId xmlns:a16="http://schemas.microsoft.com/office/drawing/2014/main" val="1282172198"/>
                    </a:ext>
                  </a:extLst>
                </a:gridCol>
                <a:gridCol w="1387235">
                  <a:extLst>
                    <a:ext uri="{9D8B030D-6E8A-4147-A177-3AD203B41FA5}">
                      <a16:colId xmlns:a16="http://schemas.microsoft.com/office/drawing/2014/main" val="386589286"/>
                    </a:ext>
                  </a:extLst>
                </a:gridCol>
                <a:gridCol w="1333211">
                  <a:extLst>
                    <a:ext uri="{9D8B030D-6E8A-4147-A177-3AD203B41FA5}">
                      <a16:colId xmlns:a16="http://schemas.microsoft.com/office/drawing/2014/main" val="1924889016"/>
                    </a:ext>
                  </a:extLst>
                </a:gridCol>
              </a:tblGrid>
              <a:tr h="527711">
                <a:tc>
                  <a:txBody>
                    <a:bodyPr/>
                    <a:lstStyle/>
                    <a:p>
                      <a:pPr>
                        <a:buNone/>
                      </a:pPr>
                      <a:r>
                        <a:rPr lang="en-GB" sz="1000"/>
                        <a:t>Model</a:t>
                      </a:r>
                    </a:p>
                  </a:txBody>
                  <a:tcPr anchor="ctr"/>
                </a:tc>
                <a:tc>
                  <a:txBody>
                    <a:bodyPr/>
                    <a:lstStyle/>
                    <a:p>
                      <a:pPr>
                        <a:buNone/>
                      </a:pPr>
                      <a:r>
                        <a:rPr lang="en-GB" sz="1000"/>
                        <a:t>Strength</a:t>
                      </a:r>
                    </a:p>
                  </a:txBody>
                  <a:tcPr anchor="ctr"/>
                </a:tc>
                <a:tc>
                  <a:txBody>
                    <a:bodyPr/>
                    <a:lstStyle/>
                    <a:p>
                      <a:pPr>
                        <a:buNone/>
                      </a:pPr>
                      <a:r>
                        <a:rPr lang="en-GB" sz="1000"/>
                        <a:t>Limitation</a:t>
                      </a:r>
                    </a:p>
                  </a:txBody>
                  <a:tcPr anchor="ctr"/>
                </a:tc>
                <a:tc>
                  <a:txBody>
                    <a:bodyPr/>
                    <a:lstStyle/>
                    <a:p>
                      <a:pPr>
                        <a:buNone/>
                      </a:pPr>
                      <a:r>
                        <a:rPr lang="en-GB" sz="1000"/>
                        <a:t>Best use case</a:t>
                      </a:r>
                    </a:p>
                  </a:txBody>
                  <a:tcPr anchor="ctr"/>
                </a:tc>
                <a:extLst>
                  <a:ext uri="{0D108BD9-81ED-4DB2-BD59-A6C34878D82A}">
                    <a16:rowId xmlns:a16="http://schemas.microsoft.com/office/drawing/2014/main" val="2560613420"/>
                  </a:ext>
                </a:extLst>
              </a:tr>
              <a:tr h="623677">
                <a:tc>
                  <a:txBody>
                    <a:bodyPr/>
                    <a:lstStyle/>
                    <a:p>
                      <a:pPr>
                        <a:buNone/>
                      </a:pPr>
                      <a:r>
                        <a:rPr lang="en-GB" sz="1000"/>
                        <a:t>Biopsychosocial</a:t>
                      </a:r>
                    </a:p>
                  </a:txBody>
                  <a:tcPr anchor="ctr"/>
                </a:tc>
                <a:tc>
                  <a:txBody>
                    <a:bodyPr/>
                    <a:lstStyle/>
                    <a:p>
                      <a:pPr>
                        <a:buNone/>
                      </a:pPr>
                      <a:r>
                        <a:rPr lang="en-GB" sz="1000"/>
                        <a:t>Strong for personalised, context-sensitive care</a:t>
                      </a:r>
                    </a:p>
                  </a:txBody>
                  <a:tcPr anchor="ctr"/>
                </a:tc>
                <a:tc>
                  <a:txBody>
                    <a:bodyPr/>
                    <a:lstStyle/>
                    <a:p>
                      <a:pPr>
                        <a:buNone/>
                      </a:pPr>
                      <a:r>
                        <a:rPr lang="en-GB" sz="1000"/>
                        <a:t>Can underplay structural drivers (poverty, housing)</a:t>
                      </a:r>
                    </a:p>
                  </a:txBody>
                  <a:tcPr anchor="ctr"/>
                </a:tc>
                <a:tc>
                  <a:txBody>
                    <a:bodyPr/>
                    <a:lstStyle/>
                    <a:p>
                      <a:pPr>
                        <a:buNone/>
                      </a:pPr>
                      <a:r>
                        <a:rPr lang="en-GB" sz="1000"/>
                        <a:t>Primary care, mental health, LTC management</a:t>
                      </a:r>
                    </a:p>
                  </a:txBody>
                  <a:tcPr anchor="ctr"/>
                </a:tc>
                <a:extLst>
                  <a:ext uri="{0D108BD9-81ED-4DB2-BD59-A6C34878D82A}">
                    <a16:rowId xmlns:a16="http://schemas.microsoft.com/office/drawing/2014/main" val="570853740"/>
                  </a:ext>
                </a:extLst>
              </a:tr>
              <a:tr h="623677">
                <a:tc>
                  <a:txBody>
                    <a:bodyPr/>
                    <a:lstStyle/>
                    <a:p>
                      <a:pPr>
                        <a:buNone/>
                      </a:pPr>
                      <a:r>
                        <a:rPr lang="en-GB" sz="1000"/>
                        <a:t>Socio-ecological</a:t>
                      </a:r>
                    </a:p>
                  </a:txBody>
                  <a:tcPr anchor="ctr"/>
                </a:tc>
                <a:tc>
                  <a:txBody>
                    <a:bodyPr/>
                    <a:lstStyle/>
                    <a:p>
                      <a:pPr>
                        <a:buNone/>
                      </a:pPr>
                      <a:r>
                        <a:rPr lang="en-GB" sz="1000"/>
                        <a:t>Targets upstream determinants and inequality</a:t>
                      </a:r>
                    </a:p>
                  </a:txBody>
                  <a:tcPr anchor="ctr"/>
                </a:tc>
                <a:tc>
                  <a:txBody>
                    <a:bodyPr/>
                    <a:lstStyle/>
                    <a:p>
                      <a:pPr>
                        <a:buNone/>
                      </a:pPr>
                      <a:r>
                        <a:rPr lang="en-GB" sz="1000"/>
                        <a:t>Harder to apply in single consultations</a:t>
                      </a:r>
                    </a:p>
                  </a:txBody>
                  <a:tcPr anchor="ctr"/>
                </a:tc>
                <a:tc>
                  <a:txBody>
                    <a:bodyPr/>
                    <a:lstStyle/>
                    <a:p>
                      <a:pPr>
                        <a:buNone/>
                      </a:pPr>
                      <a:r>
                        <a:rPr lang="en-GB" sz="1000"/>
                        <a:t>Public health, community prevention, place-based policy</a:t>
                      </a:r>
                    </a:p>
                  </a:txBody>
                  <a:tcPr anchor="ctr"/>
                </a:tc>
                <a:extLst>
                  <a:ext uri="{0D108BD9-81ED-4DB2-BD59-A6C34878D82A}">
                    <a16:rowId xmlns:a16="http://schemas.microsoft.com/office/drawing/2014/main" val="3088121155"/>
                  </a:ext>
                </a:extLst>
              </a:tr>
              <a:tr h="623677">
                <a:tc>
                  <a:txBody>
                    <a:bodyPr/>
                    <a:lstStyle/>
                    <a:p>
                      <a:pPr>
                        <a:buNone/>
                      </a:pPr>
                      <a:r>
                        <a:rPr lang="en-GB" sz="1000"/>
                        <a:t>Holistic person-centred</a:t>
                      </a:r>
                    </a:p>
                  </a:txBody>
                  <a:tcPr anchor="ctr"/>
                </a:tc>
                <a:tc>
                  <a:txBody>
                    <a:bodyPr/>
                    <a:lstStyle/>
                    <a:p>
                      <a:pPr>
                        <a:buNone/>
                      </a:pPr>
                      <a:r>
                        <a:rPr lang="en-GB" sz="1000"/>
                        <a:t>Integrates multiple needs across settings</a:t>
                      </a:r>
                    </a:p>
                  </a:txBody>
                  <a:tcPr anchor="ctr"/>
                </a:tc>
                <a:tc>
                  <a:txBody>
                    <a:bodyPr/>
                    <a:lstStyle/>
                    <a:p>
                      <a:pPr>
                        <a:buNone/>
                      </a:pPr>
                      <a:r>
                        <a:rPr lang="en-GB" sz="1000"/>
                        <a:t>Coordination burden; needs shared plans/data</a:t>
                      </a:r>
                    </a:p>
                  </a:txBody>
                  <a:tcPr anchor="ctr"/>
                </a:tc>
                <a:tc>
                  <a:txBody>
                    <a:bodyPr/>
                    <a:lstStyle/>
                    <a:p>
                      <a:pPr>
                        <a:buNone/>
                      </a:pPr>
                      <a:r>
                        <a:rPr lang="en-GB" sz="1000" dirty="0"/>
                        <a:t>Discharge planning, complex chronic care pathways</a:t>
                      </a:r>
                    </a:p>
                  </a:txBody>
                  <a:tcPr anchor="ctr"/>
                </a:tc>
                <a:extLst>
                  <a:ext uri="{0D108BD9-81ED-4DB2-BD59-A6C34878D82A}">
                    <a16:rowId xmlns:a16="http://schemas.microsoft.com/office/drawing/2014/main" val="2877563552"/>
                  </a:ext>
                </a:extLst>
              </a:tr>
            </a:tbl>
          </a:graphicData>
        </a:graphic>
      </p:graphicFrame>
      <p:sp>
        <p:nvSpPr>
          <p:cNvPr id="6" name="TextBox 5">
            <a:extLst>
              <a:ext uri="{FF2B5EF4-FFF2-40B4-BE49-F238E27FC236}">
                <a16:creationId xmlns:a16="http://schemas.microsoft.com/office/drawing/2014/main" id="{1136E732-9507-DF91-DA2A-D5509D7F7B13}"/>
              </a:ext>
            </a:extLst>
          </p:cNvPr>
          <p:cNvSpPr txBox="1"/>
          <p:nvPr/>
        </p:nvSpPr>
        <p:spPr>
          <a:xfrm>
            <a:off x="6885400" y="265089"/>
            <a:ext cx="4753627" cy="307777"/>
          </a:xfrm>
          <a:prstGeom prst="rect">
            <a:avLst/>
          </a:prstGeom>
          <a:noFill/>
        </p:spPr>
        <p:txBody>
          <a:bodyPr wrap="square">
            <a:spAutoFit/>
          </a:bodyPr>
          <a:lstStyle/>
          <a:p>
            <a:r>
              <a:rPr lang="en-PK" sz="1400" b="1" kern="0" dirty="0">
                <a:effectLst/>
                <a:latin typeface="Arial" panose="020B0604020202020204" pitchFamily="34" charset="0"/>
                <a:ea typeface="Times New Roman" panose="02020603050405020304" pitchFamily="18" charset="0"/>
              </a:rPr>
              <a:t>Table 2: Model Comparison for Service Design</a:t>
            </a:r>
            <a:r>
              <a:rPr lang="en-PK" sz="1400" dirty="0">
                <a:effectLst/>
              </a:rPr>
              <a:t> </a:t>
            </a:r>
            <a:endParaRPr lang="en-PK" sz="1400" dirty="0"/>
          </a:p>
        </p:txBody>
      </p:sp>
      <p:pic>
        <p:nvPicPr>
          <p:cNvPr id="2050" name="Picture 2" descr="Social-Ecological Model">
            <a:extLst>
              <a:ext uri="{FF2B5EF4-FFF2-40B4-BE49-F238E27FC236}">
                <a16:creationId xmlns:a16="http://schemas.microsoft.com/office/drawing/2014/main" id="{51F90BE1-DC86-B8CE-1D69-BE11546BA7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4000" y="3429000"/>
            <a:ext cx="3808213" cy="309097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7EE3447-330C-691D-EF0B-495991299FB9}"/>
              </a:ext>
            </a:extLst>
          </p:cNvPr>
          <p:cNvSpPr txBox="1"/>
          <p:nvPr/>
        </p:nvSpPr>
        <p:spPr>
          <a:xfrm>
            <a:off x="5968314" y="6519971"/>
            <a:ext cx="3547291" cy="461665"/>
          </a:xfrm>
          <a:prstGeom prst="rect">
            <a:avLst/>
          </a:prstGeom>
          <a:noFill/>
        </p:spPr>
        <p:txBody>
          <a:bodyPr wrap="square">
            <a:spAutoFit/>
          </a:bodyPr>
          <a:lstStyle/>
          <a:p>
            <a:r>
              <a:rPr lang="en-PK" sz="1200" b="1" dirty="0"/>
              <a:t>Socio-ecological model </a:t>
            </a:r>
            <a:r>
              <a:rPr lang="en-GB" sz="1200" b="1" dirty="0"/>
              <a:t>(Kilanowski, 2017)</a:t>
            </a:r>
          </a:p>
          <a:p>
            <a:endParaRPr lang="en-PK" sz="1200" dirty="0"/>
          </a:p>
        </p:txBody>
      </p:sp>
      <p:pic>
        <p:nvPicPr>
          <p:cNvPr id="2052" name="Picture 4" descr="Best BPS Model Of Health | 2024 Biopsychosocial &amp; What You Need to Know –  Social Work Portal">
            <a:extLst>
              <a:ext uri="{FF2B5EF4-FFF2-40B4-BE49-F238E27FC236}">
                <a16:creationId xmlns:a16="http://schemas.microsoft.com/office/drawing/2014/main" id="{BC664A5D-4ADF-86E7-02BD-FD000AD961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6927" y="3612889"/>
            <a:ext cx="2787911" cy="278791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F2DCFDC-2E39-0038-6524-04E9EEF8DB62}"/>
              </a:ext>
            </a:extLst>
          </p:cNvPr>
          <p:cNvSpPr txBox="1"/>
          <p:nvPr/>
        </p:nvSpPr>
        <p:spPr>
          <a:xfrm>
            <a:off x="9174830" y="6454411"/>
            <a:ext cx="3254203" cy="461665"/>
          </a:xfrm>
          <a:prstGeom prst="rect">
            <a:avLst/>
          </a:prstGeom>
          <a:noFill/>
        </p:spPr>
        <p:txBody>
          <a:bodyPr wrap="square">
            <a:spAutoFit/>
          </a:bodyPr>
          <a:lstStyle/>
          <a:p>
            <a:r>
              <a:rPr lang="en-PK" sz="1200" b="1" dirty="0"/>
              <a:t>Biopsychosocial model </a:t>
            </a:r>
            <a:r>
              <a:rPr lang="en-GB" sz="1200" b="1" dirty="0"/>
              <a:t>(McLaren, 2021)</a:t>
            </a:r>
          </a:p>
          <a:p>
            <a:endParaRPr lang="en-PK" sz="1200" dirty="0"/>
          </a:p>
        </p:txBody>
      </p:sp>
    </p:spTree>
    <p:extLst>
      <p:ext uri="{BB962C8B-B14F-4D97-AF65-F5344CB8AC3E}">
        <p14:creationId xmlns:p14="http://schemas.microsoft.com/office/powerpoint/2010/main" val="2578777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597F-B648-405B-E0FF-8D162A2E45F8}"/>
              </a:ext>
            </a:extLst>
          </p:cNvPr>
          <p:cNvSpPr>
            <a:spLocks noGrp="1"/>
          </p:cNvSpPr>
          <p:nvPr>
            <p:ph type="title"/>
          </p:nvPr>
        </p:nvSpPr>
        <p:spPr/>
        <p:txBody>
          <a:bodyPr/>
          <a:lstStyle/>
          <a:p>
            <a:r>
              <a:rPr lang="en-PK" b="1" dirty="0"/>
              <a:t>Sustainable Development Goals and Health System Priorities</a:t>
            </a:r>
            <a:endParaRPr lang="en-PK" dirty="0"/>
          </a:p>
        </p:txBody>
      </p:sp>
      <p:graphicFrame>
        <p:nvGraphicFramePr>
          <p:cNvPr id="5" name="Content Placeholder 2">
            <a:extLst>
              <a:ext uri="{FF2B5EF4-FFF2-40B4-BE49-F238E27FC236}">
                <a16:creationId xmlns:a16="http://schemas.microsoft.com/office/drawing/2014/main" id="{F25D1A6F-0DF6-7F2B-619C-07F8B9AC86EB}"/>
              </a:ext>
            </a:extLst>
          </p:cNvPr>
          <p:cNvGraphicFramePr>
            <a:graphicFrameLocks noGrp="1"/>
          </p:cNvGraphicFramePr>
          <p:nvPr>
            <p:ph idx="1"/>
            <p:extLst>
              <p:ext uri="{D42A27DB-BD31-4B8C-83A1-F6EECF244321}">
                <p14:modId xmlns:p14="http://schemas.microsoft.com/office/powerpoint/2010/main" val="11121313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993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0A27D-F549-A133-0FDA-6A7DC18C2208}"/>
              </a:ext>
            </a:extLst>
          </p:cNvPr>
          <p:cNvSpPr>
            <a:spLocks noGrp="1"/>
          </p:cNvSpPr>
          <p:nvPr>
            <p:ph type="title"/>
          </p:nvPr>
        </p:nvSpPr>
        <p:spPr>
          <a:xfrm>
            <a:off x="761840" y="1138265"/>
            <a:ext cx="4544762" cy="1401183"/>
          </a:xfrm>
        </p:spPr>
        <p:txBody>
          <a:bodyPr anchor="t">
            <a:normAutofit/>
          </a:bodyPr>
          <a:lstStyle/>
          <a:p>
            <a:r>
              <a:rPr lang="en-PK" sz="3000" b="1"/>
              <a:t>Policy and Governance Enabling Integration </a:t>
            </a:r>
            <a:endParaRPr lang="en-PK" sz="30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E35BC8-58A3-32D9-0CA9-E58E8A542BE2}"/>
              </a:ext>
            </a:extLst>
          </p:cNvPr>
          <p:cNvSpPr>
            <a:spLocks noGrp="1"/>
          </p:cNvSpPr>
          <p:nvPr>
            <p:ph idx="1"/>
          </p:nvPr>
        </p:nvSpPr>
        <p:spPr>
          <a:xfrm>
            <a:off x="761840" y="2551176"/>
            <a:ext cx="4544762" cy="3602935"/>
          </a:xfrm>
        </p:spPr>
        <p:txBody>
          <a:bodyPr>
            <a:normAutofit fontScale="92500" lnSpcReduction="10000"/>
          </a:bodyPr>
          <a:lstStyle/>
          <a:p>
            <a:r>
              <a:rPr lang="en-GB" sz="1800" b="1" dirty="0"/>
              <a:t>Health in All Policies:</a:t>
            </a:r>
            <a:r>
              <a:rPr lang="en-GB" sz="1800" dirty="0"/>
              <a:t> Builds health/equity into non-health sectors (education, transport, housing) (Codes-Johnson, Rattay and Saperstein, 2018).</a:t>
            </a:r>
          </a:p>
          <a:p>
            <a:r>
              <a:rPr lang="en-GB" sz="1800" b="1" dirty="0"/>
              <a:t>NHS Long Term Plan:</a:t>
            </a:r>
            <a:r>
              <a:rPr lang="en-GB" sz="1800" dirty="0"/>
              <a:t> Prevention, personalised care, digital expansion, and reducing inequalities (</a:t>
            </a:r>
            <a:r>
              <a:rPr lang="en-GB" sz="1800" dirty="0" err="1"/>
              <a:t>Alderwick</a:t>
            </a:r>
            <a:r>
              <a:rPr lang="en-GB" sz="1800" dirty="0"/>
              <a:t> and Dixon, 2019).</a:t>
            </a:r>
          </a:p>
          <a:p>
            <a:r>
              <a:rPr lang="en-GB" sz="1800" b="1" dirty="0"/>
              <a:t>Legislation: Health and Care Act 2022:</a:t>
            </a:r>
            <a:r>
              <a:rPr lang="en-GB" sz="1800" dirty="0"/>
              <a:t> Made Integrated Care Systems (ICSs) statutory and strengthened expectations for partnership working across NHS, local authorities and others (Gov UK, 2022).</a:t>
            </a:r>
          </a:p>
          <a:p>
            <a:pPr lvl="0"/>
            <a:r>
              <a:rPr lang="en-PK" sz="1800" dirty="0"/>
              <a:t>Uneven implementation, disoriented budgets and reposnibilites of NHS</a:t>
            </a:r>
          </a:p>
          <a:p>
            <a:endParaRPr lang="en-PK" sz="1400" dirty="0"/>
          </a:p>
        </p:txBody>
      </p:sp>
      <p:graphicFrame>
        <p:nvGraphicFramePr>
          <p:cNvPr id="4" name="Table 3">
            <a:extLst>
              <a:ext uri="{FF2B5EF4-FFF2-40B4-BE49-F238E27FC236}">
                <a16:creationId xmlns:a16="http://schemas.microsoft.com/office/drawing/2014/main" id="{3B0B5ED0-DA60-E7EA-6BDE-D9296C038D87}"/>
              </a:ext>
            </a:extLst>
          </p:cNvPr>
          <p:cNvGraphicFramePr>
            <a:graphicFrameLocks noGrp="1"/>
          </p:cNvGraphicFramePr>
          <p:nvPr>
            <p:extLst>
              <p:ext uri="{D42A27DB-BD31-4B8C-83A1-F6EECF244321}">
                <p14:modId xmlns:p14="http://schemas.microsoft.com/office/powerpoint/2010/main" val="203125465"/>
              </p:ext>
            </p:extLst>
          </p:nvPr>
        </p:nvGraphicFramePr>
        <p:xfrm>
          <a:off x="6082748" y="1913337"/>
          <a:ext cx="5334162" cy="3040683"/>
        </p:xfrm>
        <a:graphic>
          <a:graphicData uri="http://schemas.openxmlformats.org/drawingml/2006/table">
            <a:tbl>
              <a:tblPr firstRow="1" firstCol="1" bandRow="1">
                <a:tableStyleId>{3B4B98B0-60AC-42C2-AFA5-B58CD77FA1E5}</a:tableStyleId>
              </a:tblPr>
              <a:tblGrid>
                <a:gridCol w="1305570">
                  <a:extLst>
                    <a:ext uri="{9D8B030D-6E8A-4147-A177-3AD203B41FA5}">
                      <a16:colId xmlns:a16="http://schemas.microsoft.com/office/drawing/2014/main" val="1994679892"/>
                    </a:ext>
                  </a:extLst>
                </a:gridCol>
                <a:gridCol w="1367726">
                  <a:extLst>
                    <a:ext uri="{9D8B030D-6E8A-4147-A177-3AD203B41FA5}">
                      <a16:colId xmlns:a16="http://schemas.microsoft.com/office/drawing/2014/main" val="1491834646"/>
                    </a:ext>
                  </a:extLst>
                </a:gridCol>
                <a:gridCol w="1333541">
                  <a:extLst>
                    <a:ext uri="{9D8B030D-6E8A-4147-A177-3AD203B41FA5}">
                      <a16:colId xmlns:a16="http://schemas.microsoft.com/office/drawing/2014/main" val="294588328"/>
                    </a:ext>
                  </a:extLst>
                </a:gridCol>
                <a:gridCol w="1327325">
                  <a:extLst>
                    <a:ext uri="{9D8B030D-6E8A-4147-A177-3AD203B41FA5}">
                      <a16:colId xmlns:a16="http://schemas.microsoft.com/office/drawing/2014/main" val="881236026"/>
                    </a:ext>
                  </a:extLst>
                </a:gridCol>
              </a:tblGrid>
              <a:tr h="449445">
                <a:tc>
                  <a:txBody>
                    <a:bodyPr/>
                    <a:lstStyle/>
                    <a:p>
                      <a:pPr>
                        <a:buNone/>
                      </a:pPr>
                      <a:r>
                        <a:rPr lang="en-GB" sz="1200"/>
                        <a:t>Framework/Policy</a:t>
                      </a:r>
                    </a:p>
                  </a:txBody>
                  <a:tcPr anchor="ctr"/>
                </a:tc>
                <a:tc>
                  <a:txBody>
                    <a:bodyPr/>
                    <a:lstStyle/>
                    <a:p>
                      <a:pPr>
                        <a:buNone/>
                      </a:pPr>
                      <a:r>
                        <a:rPr lang="en-GB" sz="1200"/>
                        <a:t>Mechanism (how it works)</a:t>
                      </a:r>
                    </a:p>
                  </a:txBody>
                  <a:tcPr anchor="ctr"/>
                </a:tc>
                <a:tc>
                  <a:txBody>
                    <a:bodyPr/>
                    <a:lstStyle/>
                    <a:p>
                      <a:pPr>
                        <a:buNone/>
                      </a:pPr>
                      <a:r>
                        <a:rPr lang="en-GB" sz="1200"/>
                        <a:t>Expected impact</a:t>
                      </a:r>
                    </a:p>
                  </a:txBody>
                  <a:tcPr anchor="ctr"/>
                </a:tc>
                <a:tc>
                  <a:txBody>
                    <a:bodyPr/>
                    <a:lstStyle/>
                    <a:p>
                      <a:pPr>
                        <a:buNone/>
                      </a:pPr>
                      <a:r>
                        <a:rPr lang="en-GB" sz="1200"/>
                        <a:t>Implementation challenge</a:t>
                      </a:r>
                    </a:p>
                  </a:txBody>
                  <a:tcPr anchor="ctr"/>
                </a:tc>
                <a:extLst>
                  <a:ext uri="{0D108BD9-81ED-4DB2-BD59-A6C34878D82A}">
                    <a16:rowId xmlns:a16="http://schemas.microsoft.com/office/drawing/2014/main" val="1848389944"/>
                  </a:ext>
                </a:extLst>
              </a:tr>
              <a:tr h="861161">
                <a:tc>
                  <a:txBody>
                    <a:bodyPr/>
                    <a:lstStyle/>
                    <a:p>
                      <a:pPr>
                        <a:buNone/>
                      </a:pPr>
                      <a:r>
                        <a:rPr lang="en-GB" sz="1200"/>
                        <a:t>Health in All Policies</a:t>
                      </a:r>
                    </a:p>
                  </a:txBody>
                  <a:tcPr anchor="ctr"/>
                </a:tc>
                <a:tc>
                  <a:txBody>
                    <a:bodyPr/>
                    <a:lstStyle/>
                    <a:p>
                      <a:pPr>
                        <a:buNone/>
                      </a:pPr>
                      <a:r>
                        <a:rPr lang="en-GB" sz="1200"/>
                        <a:t>Health lens in decisions across sectors</a:t>
                      </a:r>
                    </a:p>
                  </a:txBody>
                  <a:tcPr anchor="ctr"/>
                </a:tc>
                <a:tc>
                  <a:txBody>
                    <a:bodyPr/>
                    <a:lstStyle/>
                    <a:p>
                      <a:pPr>
                        <a:buNone/>
                      </a:pPr>
                      <a:r>
                        <a:rPr lang="en-GB" sz="1200"/>
                        <a:t>Better outcomes via upstream action</a:t>
                      </a:r>
                    </a:p>
                  </a:txBody>
                  <a:tcPr anchor="ctr"/>
                </a:tc>
                <a:tc>
                  <a:txBody>
                    <a:bodyPr/>
                    <a:lstStyle/>
                    <a:p>
                      <a:pPr>
                        <a:buNone/>
                      </a:pPr>
                      <a:r>
                        <a:rPr lang="en-GB" sz="1200"/>
                        <a:t>Siloed budgets; coordination friction</a:t>
                      </a:r>
                    </a:p>
                  </a:txBody>
                  <a:tcPr anchor="ctr"/>
                </a:tc>
                <a:extLst>
                  <a:ext uri="{0D108BD9-81ED-4DB2-BD59-A6C34878D82A}">
                    <a16:rowId xmlns:a16="http://schemas.microsoft.com/office/drawing/2014/main" val="3022579534"/>
                  </a:ext>
                </a:extLst>
              </a:tr>
              <a:tr h="861161">
                <a:tc>
                  <a:txBody>
                    <a:bodyPr/>
                    <a:lstStyle/>
                    <a:p>
                      <a:pPr>
                        <a:buNone/>
                      </a:pPr>
                      <a:r>
                        <a:rPr lang="en-GB" sz="1200"/>
                        <a:t>NHS Long Term Plan</a:t>
                      </a:r>
                    </a:p>
                  </a:txBody>
                  <a:tcPr anchor="ctr"/>
                </a:tc>
                <a:tc>
                  <a:txBody>
                    <a:bodyPr/>
                    <a:lstStyle/>
                    <a:p>
                      <a:pPr>
                        <a:buNone/>
                      </a:pPr>
                      <a:r>
                        <a:rPr lang="en-GB" sz="1200"/>
                        <a:t>Prevention + digital + personalised care</a:t>
                      </a:r>
                    </a:p>
                  </a:txBody>
                  <a:tcPr anchor="ctr"/>
                </a:tc>
                <a:tc>
                  <a:txBody>
                    <a:bodyPr/>
                    <a:lstStyle/>
                    <a:p>
                      <a:pPr>
                        <a:buNone/>
                      </a:pPr>
                      <a:r>
                        <a:rPr lang="en-GB" sz="1200"/>
                        <a:t>Lower demand growth; improved LTC outcomes</a:t>
                      </a:r>
                    </a:p>
                  </a:txBody>
                  <a:tcPr anchor="ctr"/>
                </a:tc>
                <a:tc>
                  <a:txBody>
                    <a:bodyPr/>
                    <a:lstStyle/>
                    <a:p>
                      <a:pPr>
                        <a:buNone/>
                      </a:pPr>
                      <a:r>
                        <a:rPr lang="en-GB" sz="1200"/>
                        <a:t>Uneven resources; patchy data integration</a:t>
                      </a:r>
                    </a:p>
                  </a:txBody>
                  <a:tcPr anchor="ctr"/>
                </a:tc>
                <a:extLst>
                  <a:ext uri="{0D108BD9-81ED-4DB2-BD59-A6C34878D82A}">
                    <a16:rowId xmlns:a16="http://schemas.microsoft.com/office/drawing/2014/main" val="943626678"/>
                  </a:ext>
                </a:extLst>
              </a:tr>
              <a:tr h="861161">
                <a:tc>
                  <a:txBody>
                    <a:bodyPr/>
                    <a:lstStyle/>
                    <a:p>
                      <a:pPr>
                        <a:buNone/>
                      </a:pPr>
                      <a:r>
                        <a:rPr lang="en-GB" sz="1200"/>
                        <a:t>Health &amp; Care Act 2022</a:t>
                      </a:r>
                    </a:p>
                  </a:txBody>
                  <a:tcPr anchor="ctr"/>
                </a:tc>
                <a:tc>
                  <a:txBody>
                    <a:bodyPr/>
                    <a:lstStyle/>
                    <a:p>
                      <a:pPr>
                        <a:buNone/>
                      </a:pPr>
                      <a:r>
                        <a:rPr lang="en-GB" sz="1200"/>
                        <a:t>Statutory ICS/ICB collaboration</a:t>
                      </a:r>
                    </a:p>
                  </a:txBody>
                  <a:tcPr anchor="ctr"/>
                </a:tc>
                <a:tc>
                  <a:txBody>
                    <a:bodyPr/>
                    <a:lstStyle/>
                    <a:p>
                      <a:pPr>
                        <a:buNone/>
                      </a:pPr>
                      <a:r>
                        <a:rPr lang="en-GB" sz="1200"/>
                        <a:t>More joined-up planning + inequality focus</a:t>
                      </a:r>
                    </a:p>
                  </a:txBody>
                  <a:tcPr anchor="ctr"/>
                </a:tc>
                <a:tc>
                  <a:txBody>
                    <a:bodyPr/>
                    <a:lstStyle/>
                    <a:p>
                      <a:pPr>
                        <a:buNone/>
                      </a:pPr>
                      <a:r>
                        <a:rPr lang="en-GB" sz="1200" dirty="0"/>
                        <a:t>Accountability complexity; variable local capacity</a:t>
                      </a:r>
                    </a:p>
                  </a:txBody>
                  <a:tcPr anchor="ctr"/>
                </a:tc>
                <a:extLst>
                  <a:ext uri="{0D108BD9-81ED-4DB2-BD59-A6C34878D82A}">
                    <a16:rowId xmlns:a16="http://schemas.microsoft.com/office/drawing/2014/main" val="3271024258"/>
                  </a:ext>
                </a:extLst>
              </a:tr>
            </a:tbl>
          </a:graphicData>
        </a:graphic>
      </p:graphicFrame>
      <p:sp>
        <p:nvSpPr>
          <p:cNvPr id="6" name="TextBox 5">
            <a:extLst>
              <a:ext uri="{FF2B5EF4-FFF2-40B4-BE49-F238E27FC236}">
                <a16:creationId xmlns:a16="http://schemas.microsoft.com/office/drawing/2014/main" id="{CAA7B99B-98EB-AB88-1BE2-387844B5FE49}"/>
              </a:ext>
            </a:extLst>
          </p:cNvPr>
          <p:cNvSpPr txBox="1"/>
          <p:nvPr/>
        </p:nvSpPr>
        <p:spPr>
          <a:xfrm>
            <a:off x="7269271" y="1531079"/>
            <a:ext cx="3503112" cy="307777"/>
          </a:xfrm>
          <a:prstGeom prst="rect">
            <a:avLst/>
          </a:prstGeom>
          <a:noFill/>
        </p:spPr>
        <p:txBody>
          <a:bodyPr wrap="square">
            <a:spAutoFit/>
          </a:bodyPr>
          <a:lstStyle/>
          <a:p>
            <a:r>
              <a:rPr lang="en-PK" sz="1400" b="1" kern="0" dirty="0">
                <a:effectLst/>
                <a:latin typeface="Arial" panose="020B0604020202020204" pitchFamily="34" charset="0"/>
                <a:ea typeface="Times New Roman" panose="02020603050405020304" pitchFamily="18" charset="0"/>
              </a:rPr>
              <a:t>Table 3: Policy-to-Practice Mapping</a:t>
            </a:r>
            <a:r>
              <a:rPr lang="en-PK" sz="1400" dirty="0">
                <a:effectLst/>
              </a:rPr>
              <a:t> </a:t>
            </a:r>
            <a:endParaRPr lang="en-PK" sz="1400" dirty="0"/>
          </a:p>
        </p:txBody>
      </p:sp>
    </p:spTree>
    <p:extLst>
      <p:ext uri="{BB962C8B-B14F-4D97-AF65-F5344CB8AC3E}">
        <p14:creationId xmlns:p14="http://schemas.microsoft.com/office/powerpoint/2010/main" val="3251044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EBD80-1599-D5E4-10B0-47B3626617E0}"/>
              </a:ext>
            </a:extLst>
          </p:cNvPr>
          <p:cNvSpPr>
            <a:spLocks noGrp="1"/>
          </p:cNvSpPr>
          <p:nvPr>
            <p:ph type="title"/>
          </p:nvPr>
        </p:nvSpPr>
        <p:spPr>
          <a:xfrm>
            <a:off x="761840" y="1138265"/>
            <a:ext cx="4544762" cy="1401183"/>
          </a:xfrm>
        </p:spPr>
        <p:txBody>
          <a:bodyPr anchor="t">
            <a:normAutofit/>
          </a:bodyPr>
          <a:lstStyle/>
          <a:p>
            <a:r>
              <a:rPr lang="en-PK" sz="3000" b="1"/>
              <a:t>Governance Challenges and Trade-offs</a:t>
            </a:r>
            <a:endParaRPr lang="en-PK" sz="30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C5DA56-6491-6F69-CC87-FDDFD134B50D}"/>
              </a:ext>
            </a:extLst>
          </p:cNvPr>
          <p:cNvSpPr>
            <a:spLocks noGrp="1"/>
          </p:cNvSpPr>
          <p:nvPr>
            <p:ph idx="1"/>
          </p:nvPr>
        </p:nvSpPr>
        <p:spPr>
          <a:xfrm>
            <a:off x="761840" y="2350761"/>
            <a:ext cx="4544762" cy="1970720"/>
          </a:xfrm>
        </p:spPr>
        <p:txBody>
          <a:bodyPr>
            <a:normAutofit fontScale="92500" lnSpcReduction="10000"/>
          </a:bodyPr>
          <a:lstStyle/>
          <a:p>
            <a:r>
              <a:rPr lang="en-GB" sz="1400" dirty="0"/>
              <a:t>Integration can raise short-term workload (more coordination + admin) before benefits appear (Lavergne et al., 2023).</a:t>
            </a:r>
          </a:p>
          <a:p>
            <a:r>
              <a:rPr lang="en-GB" sz="1400" dirty="0"/>
              <a:t>Funding silos reduce incentives to invest in long-term prevention.</a:t>
            </a:r>
          </a:p>
          <a:p>
            <a:r>
              <a:rPr lang="en-GB" sz="1400" dirty="0"/>
              <a:t>Workforce constraints limit delivery of new models while maintaining baseline services.</a:t>
            </a:r>
          </a:p>
          <a:p>
            <a:r>
              <a:rPr lang="en-GB" sz="1400" dirty="0"/>
              <a:t>Regulatory/accountability complexity can slow adaptation (</a:t>
            </a:r>
            <a:r>
              <a:rPr lang="en-GB" sz="1400" dirty="0" err="1"/>
              <a:t>Borgermans</a:t>
            </a:r>
            <a:r>
              <a:rPr lang="en-GB" sz="1400" dirty="0"/>
              <a:t> and </a:t>
            </a:r>
            <a:r>
              <a:rPr lang="en-GB" sz="1400" dirty="0" err="1"/>
              <a:t>Devroey</a:t>
            </a:r>
            <a:r>
              <a:rPr lang="en-GB" sz="1400" dirty="0"/>
              <a:t>, 2017).</a:t>
            </a:r>
          </a:p>
        </p:txBody>
      </p:sp>
      <p:graphicFrame>
        <p:nvGraphicFramePr>
          <p:cNvPr id="4" name="Table 3">
            <a:extLst>
              <a:ext uri="{FF2B5EF4-FFF2-40B4-BE49-F238E27FC236}">
                <a16:creationId xmlns:a16="http://schemas.microsoft.com/office/drawing/2014/main" id="{290C17E0-DA97-A9C0-1BA4-2D22D8ECD817}"/>
              </a:ext>
            </a:extLst>
          </p:cNvPr>
          <p:cNvGraphicFramePr>
            <a:graphicFrameLocks noGrp="1"/>
          </p:cNvGraphicFramePr>
          <p:nvPr>
            <p:extLst>
              <p:ext uri="{D42A27DB-BD31-4B8C-83A1-F6EECF244321}">
                <p14:modId xmlns:p14="http://schemas.microsoft.com/office/powerpoint/2010/main" val="2585603566"/>
              </p:ext>
            </p:extLst>
          </p:nvPr>
        </p:nvGraphicFramePr>
        <p:xfrm>
          <a:off x="6082748" y="618838"/>
          <a:ext cx="5334161" cy="3523569"/>
        </p:xfrm>
        <a:graphic>
          <a:graphicData uri="http://schemas.openxmlformats.org/drawingml/2006/table">
            <a:tbl>
              <a:tblPr firstRow="1" firstCol="1" bandRow="1">
                <a:tableStyleId>{3B4B98B0-60AC-42C2-AFA5-B58CD77FA1E5}</a:tableStyleId>
              </a:tblPr>
              <a:tblGrid>
                <a:gridCol w="1308302">
                  <a:extLst>
                    <a:ext uri="{9D8B030D-6E8A-4147-A177-3AD203B41FA5}">
                      <a16:colId xmlns:a16="http://schemas.microsoft.com/office/drawing/2014/main" val="2708969791"/>
                    </a:ext>
                  </a:extLst>
                </a:gridCol>
                <a:gridCol w="1341953">
                  <a:extLst>
                    <a:ext uri="{9D8B030D-6E8A-4147-A177-3AD203B41FA5}">
                      <a16:colId xmlns:a16="http://schemas.microsoft.com/office/drawing/2014/main" val="1053227811"/>
                    </a:ext>
                  </a:extLst>
                </a:gridCol>
                <a:gridCol w="1327322">
                  <a:extLst>
                    <a:ext uri="{9D8B030D-6E8A-4147-A177-3AD203B41FA5}">
                      <a16:colId xmlns:a16="http://schemas.microsoft.com/office/drawing/2014/main" val="3300953360"/>
                    </a:ext>
                  </a:extLst>
                </a:gridCol>
                <a:gridCol w="1356584">
                  <a:extLst>
                    <a:ext uri="{9D8B030D-6E8A-4147-A177-3AD203B41FA5}">
                      <a16:colId xmlns:a16="http://schemas.microsoft.com/office/drawing/2014/main" val="1848652868"/>
                    </a:ext>
                  </a:extLst>
                </a:gridCol>
              </a:tblGrid>
              <a:tr h="229356">
                <a:tc>
                  <a:txBody>
                    <a:bodyPr/>
                    <a:lstStyle/>
                    <a:p>
                      <a:pPr>
                        <a:buNone/>
                      </a:pPr>
                      <a:r>
                        <a:rPr lang="en-GB" sz="1100"/>
                        <a:t>Barrier</a:t>
                      </a:r>
                    </a:p>
                  </a:txBody>
                  <a:tcPr anchor="ctr"/>
                </a:tc>
                <a:tc>
                  <a:txBody>
                    <a:bodyPr/>
                    <a:lstStyle/>
                    <a:p>
                      <a:pPr>
                        <a:buNone/>
                      </a:pPr>
                      <a:r>
                        <a:rPr lang="en-GB" sz="1100"/>
                        <a:t>Why it matters</a:t>
                      </a:r>
                    </a:p>
                  </a:txBody>
                  <a:tcPr anchor="ctr"/>
                </a:tc>
                <a:tc>
                  <a:txBody>
                    <a:bodyPr/>
                    <a:lstStyle/>
                    <a:p>
                      <a:pPr>
                        <a:buNone/>
                      </a:pPr>
                      <a:r>
                        <a:rPr lang="en-GB" sz="1100"/>
                        <a:t>Mitigation (realistic)</a:t>
                      </a:r>
                    </a:p>
                  </a:txBody>
                  <a:tcPr anchor="ctr"/>
                </a:tc>
                <a:tc>
                  <a:txBody>
                    <a:bodyPr/>
                    <a:lstStyle/>
                    <a:p>
                      <a:pPr>
                        <a:buNone/>
                      </a:pPr>
                      <a:r>
                        <a:rPr lang="en-GB" sz="1100"/>
                        <a:t>Residual risk</a:t>
                      </a:r>
                    </a:p>
                  </a:txBody>
                  <a:tcPr anchor="ctr"/>
                </a:tc>
                <a:extLst>
                  <a:ext uri="{0D108BD9-81ED-4DB2-BD59-A6C34878D82A}">
                    <a16:rowId xmlns:a16="http://schemas.microsoft.com/office/drawing/2014/main" val="1769609673"/>
                  </a:ext>
                </a:extLst>
              </a:tr>
              <a:tr h="810849">
                <a:tc>
                  <a:txBody>
                    <a:bodyPr/>
                    <a:lstStyle/>
                    <a:p>
                      <a:pPr>
                        <a:buNone/>
                      </a:pPr>
                      <a:r>
                        <a:rPr lang="en-GB" sz="1100" dirty="0"/>
                        <a:t>Short-term workload</a:t>
                      </a:r>
                    </a:p>
                  </a:txBody>
                  <a:tcPr anchor="ctr"/>
                </a:tc>
                <a:tc>
                  <a:txBody>
                    <a:bodyPr/>
                    <a:lstStyle/>
                    <a:p>
                      <a:pPr>
                        <a:buNone/>
                      </a:pPr>
                      <a:r>
                        <a:rPr lang="en-GB" sz="1100" dirty="0"/>
                        <a:t>Extra admin can reduce buy-in</a:t>
                      </a:r>
                    </a:p>
                  </a:txBody>
                  <a:tcPr anchor="ctr"/>
                </a:tc>
                <a:tc>
                  <a:txBody>
                    <a:bodyPr/>
                    <a:lstStyle/>
                    <a:p>
                      <a:pPr>
                        <a:buNone/>
                      </a:pPr>
                      <a:r>
                        <a:rPr lang="en-GB" sz="1100"/>
                        <a:t>Shared teams, simplified referrals, digital workflows</a:t>
                      </a:r>
                    </a:p>
                  </a:txBody>
                  <a:tcPr anchor="ctr"/>
                </a:tc>
                <a:tc>
                  <a:txBody>
                    <a:bodyPr/>
                    <a:lstStyle/>
                    <a:p>
                      <a:pPr>
                        <a:buNone/>
                      </a:pPr>
                      <a:r>
                        <a:rPr lang="en-GB" sz="1100"/>
                        <a:t>Burnout risk remains early on</a:t>
                      </a:r>
                    </a:p>
                  </a:txBody>
                  <a:tcPr anchor="ctr"/>
                </a:tc>
                <a:extLst>
                  <a:ext uri="{0D108BD9-81ED-4DB2-BD59-A6C34878D82A}">
                    <a16:rowId xmlns:a16="http://schemas.microsoft.com/office/drawing/2014/main" val="3355690560"/>
                  </a:ext>
                </a:extLst>
              </a:tr>
              <a:tr h="617018">
                <a:tc>
                  <a:txBody>
                    <a:bodyPr/>
                    <a:lstStyle/>
                    <a:p>
                      <a:pPr>
                        <a:buNone/>
                      </a:pPr>
                      <a:r>
                        <a:rPr lang="en-GB" sz="1100" dirty="0"/>
                        <a:t>Funding silos</a:t>
                      </a:r>
                    </a:p>
                  </a:txBody>
                  <a:tcPr anchor="ctr"/>
                </a:tc>
                <a:tc>
                  <a:txBody>
                    <a:bodyPr/>
                    <a:lstStyle/>
                    <a:p>
                      <a:pPr>
                        <a:buNone/>
                      </a:pPr>
                      <a:r>
                        <a:rPr lang="en-GB" sz="1100"/>
                        <a:t>Preventive savings don’t return to the investor</a:t>
                      </a:r>
                    </a:p>
                  </a:txBody>
                  <a:tcPr anchor="ctr"/>
                </a:tc>
                <a:tc>
                  <a:txBody>
                    <a:bodyPr/>
                    <a:lstStyle/>
                    <a:p>
                      <a:pPr>
                        <a:buNone/>
                      </a:pPr>
                      <a:r>
                        <a:rPr lang="en-GB" sz="1100"/>
                        <a:t>Pooled budgets, aligned incentives</a:t>
                      </a:r>
                    </a:p>
                  </a:txBody>
                  <a:tcPr anchor="ctr"/>
                </a:tc>
                <a:tc>
                  <a:txBody>
                    <a:bodyPr/>
                    <a:lstStyle/>
                    <a:p>
                      <a:pPr>
                        <a:buNone/>
                      </a:pPr>
                      <a:r>
                        <a:rPr lang="en-GB" sz="1100"/>
                        <a:t>Slow negotiations; stakeholder resistance</a:t>
                      </a:r>
                    </a:p>
                  </a:txBody>
                  <a:tcPr anchor="ctr"/>
                </a:tc>
                <a:extLst>
                  <a:ext uri="{0D108BD9-81ED-4DB2-BD59-A6C34878D82A}">
                    <a16:rowId xmlns:a16="http://schemas.microsoft.com/office/drawing/2014/main" val="1293761088"/>
                  </a:ext>
                </a:extLst>
              </a:tr>
              <a:tr h="617018">
                <a:tc>
                  <a:txBody>
                    <a:bodyPr/>
                    <a:lstStyle/>
                    <a:p>
                      <a:pPr>
                        <a:buNone/>
                      </a:pPr>
                      <a:r>
                        <a:rPr lang="en-GB" sz="1100" dirty="0"/>
                        <a:t>Workforce capacity</a:t>
                      </a:r>
                    </a:p>
                  </a:txBody>
                  <a:tcPr anchor="ctr"/>
                </a:tc>
                <a:tc>
                  <a:txBody>
                    <a:bodyPr/>
                    <a:lstStyle/>
                    <a:p>
                      <a:pPr>
                        <a:buNone/>
                      </a:pPr>
                      <a:r>
                        <a:rPr lang="en-GB" sz="1100"/>
                        <a:t>Too few trained staff for behaviour change/coordination</a:t>
                      </a:r>
                    </a:p>
                  </a:txBody>
                  <a:tcPr anchor="ctr"/>
                </a:tc>
                <a:tc>
                  <a:txBody>
                    <a:bodyPr/>
                    <a:lstStyle/>
                    <a:p>
                      <a:pPr>
                        <a:buNone/>
                      </a:pPr>
                      <a:r>
                        <a:rPr lang="en-GB" sz="1100"/>
                        <a:t>Upskilling + protected time + role redesign</a:t>
                      </a:r>
                    </a:p>
                  </a:txBody>
                  <a:tcPr anchor="ctr"/>
                </a:tc>
                <a:tc>
                  <a:txBody>
                    <a:bodyPr/>
                    <a:lstStyle/>
                    <a:p>
                      <a:pPr>
                        <a:buNone/>
                      </a:pPr>
                      <a:r>
                        <a:rPr lang="en-GB" sz="1100"/>
                        <a:t>Delayed impact; uneven uptake</a:t>
                      </a:r>
                    </a:p>
                  </a:txBody>
                  <a:tcPr anchor="ctr"/>
                </a:tc>
                <a:extLst>
                  <a:ext uri="{0D108BD9-81ED-4DB2-BD59-A6C34878D82A}">
                    <a16:rowId xmlns:a16="http://schemas.microsoft.com/office/drawing/2014/main" val="1975466883"/>
                  </a:ext>
                </a:extLst>
              </a:tr>
              <a:tr h="617018">
                <a:tc>
                  <a:txBody>
                    <a:bodyPr/>
                    <a:lstStyle/>
                    <a:p>
                      <a:pPr>
                        <a:buNone/>
                      </a:pPr>
                      <a:r>
                        <a:rPr lang="en-GB" sz="1100"/>
                        <a:t>Regulatory/accountability complexity</a:t>
                      </a:r>
                    </a:p>
                  </a:txBody>
                  <a:tcPr anchor="ctr"/>
                </a:tc>
                <a:tc>
                  <a:txBody>
                    <a:bodyPr/>
                    <a:lstStyle/>
                    <a:p>
                      <a:pPr>
                        <a:buNone/>
                      </a:pPr>
                      <a:r>
                        <a:rPr lang="en-GB" sz="1100"/>
                        <a:t>Multiple bodies → slower decisions</a:t>
                      </a:r>
                    </a:p>
                  </a:txBody>
                  <a:tcPr anchor="ctr"/>
                </a:tc>
                <a:tc>
                  <a:txBody>
                    <a:bodyPr/>
                    <a:lstStyle/>
                    <a:p>
                      <a:pPr>
                        <a:buNone/>
                      </a:pPr>
                      <a:r>
                        <a:rPr lang="en-GB" sz="1100"/>
                        <a:t>Clear governance, shared outcomes, flexible commissioning</a:t>
                      </a:r>
                    </a:p>
                  </a:txBody>
                  <a:tcPr anchor="ctr"/>
                </a:tc>
                <a:tc>
                  <a:txBody>
                    <a:bodyPr/>
                    <a:lstStyle/>
                    <a:p>
                      <a:pPr>
                        <a:buNone/>
                      </a:pPr>
                      <a:r>
                        <a:rPr lang="en-GB" sz="1100" dirty="0"/>
                        <a:t>Policy change is slow</a:t>
                      </a:r>
                    </a:p>
                  </a:txBody>
                  <a:tcPr anchor="ctr"/>
                </a:tc>
                <a:extLst>
                  <a:ext uri="{0D108BD9-81ED-4DB2-BD59-A6C34878D82A}">
                    <a16:rowId xmlns:a16="http://schemas.microsoft.com/office/drawing/2014/main" val="554133597"/>
                  </a:ext>
                </a:extLst>
              </a:tr>
            </a:tbl>
          </a:graphicData>
        </a:graphic>
      </p:graphicFrame>
      <p:sp>
        <p:nvSpPr>
          <p:cNvPr id="6" name="TextBox 5">
            <a:extLst>
              <a:ext uri="{FF2B5EF4-FFF2-40B4-BE49-F238E27FC236}">
                <a16:creationId xmlns:a16="http://schemas.microsoft.com/office/drawing/2014/main" id="{9AD20AF7-B098-1F7C-A6AF-C04ED53C6811}"/>
              </a:ext>
            </a:extLst>
          </p:cNvPr>
          <p:cNvSpPr txBox="1"/>
          <p:nvPr/>
        </p:nvSpPr>
        <p:spPr>
          <a:xfrm>
            <a:off x="6096000" y="311061"/>
            <a:ext cx="5646304" cy="307777"/>
          </a:xfrm>
          <a:prstGeom prst="rect">
            <a:avLst/>
          </a:prstGeom>
          <a:noFill/>
        </p:spPr>
        <p:txBody>
          <a:bodyPr wrap="square">
            <a:spAutoFit/>
          </a:bodyPr>
          <a:lstStyle/>
          <a:p>
            <a:r>
              <a:rPr lang="en-PK" sz="1400" b="1" kern="0" dirty="0">
                <a:effectLst/>
                <a:latin typeface="Arial" panose="020B0604020202020204" pitchFamily="34" charset="0"/>
                <a:ea typeface="Times New Roman" panose="02020603050405020304" pitchFamily="18" charset="0"/>
              </a:rPr>
              <a:t>Table 4: Barriers and Mitigation </a:t>
            </a:r>
            <a:r>
              <a:rPr lang="en-GB" sz="1400" b="1" dirty="0"/>
              <a:t>(Parmar </a:t>
            </a:r>
            <a:r>
              <a:rPr lang="en-GB" sz="1400" b="1" i="1" dirty="0"/>
              <a:t>et al.</a:t>
            </a:r>
            <a:r>
              <a:rPr lang="en-GB" sz="1400" b="1" dirty="0"/>
              <a:t>, 2021; Riley, 2012)</a:t>
            </a:r>
            <a:r>
              <a:rPr lang="en-PK" sz="1400" b="1" dirty="0">
                <a:effectLst/>
              </a:rPr>
              <a:t> </a:t>
            </a:r>
            <a:endParaRPr lang="en-PK" sz="1400" b="1" dirty="0"/>
          </a:p>
        </p:txBody>
      </p:sp>
      <p:graphicFrame>
        <p:nvGraphicFramePr>
          <p:cNvPr id="5" name="Diagram 4">
            <a:extLst>
              <a:ext uri="{FF2B5EF4-FFF2-40B4-BE49-F238E27FC236}">
                <a16:creationId xmlns:a16="http://schemas.microsoft.com/office/drawing/2014/main" id="{74D95D76-C3D1-00EA-7995-AA3AB1BC68B7}"/>
              </a:ext>
            </a:extLst>
          </p:cNvPr>
          <p:cNvGraphicFramePr/>
          <p:nvPr>
            <p:extLst>
              <p:ext uri="{D42A27DB-BD31-4B8C-83A1-F6EECF244321}">
                <p14:modId xmlns:p14="http://schemas.microsoft.com/office/powerpoint/2010/main" val="3513838230"/>
              </p:ext>
            </p:extLst>
          </p:nvPr>
        </p:nvGraphicFramePr>
        <p:xfrm>
          <a:off x="1023090" y="4318553"/>
          <a:ext cx="10393819" cy="28502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C22CAF49-0668-5F98-28DA-E8E12DC6D70A}"/>
              </a:ext>
            </a:extLst>
          </p:cNvPr>
          <p:cNvSpPr txBox="1"/>
          <p:nvPr/>
        </p:nvSpPr>
        <p:spPr>
          <a:xfrm>
            <a:off x="3170970" y="4477961"/>
            <a:ext cx="6098058" cy="369332"/>
          </a:xfrm>
          <a:prstGeom prst="rect">
            <a:avLst/>
          </a:prstGeom>
          <a:noFill/>
        </p:spPr>
        <p:txBody>
          <a:bodyPr wrap="square">
            <a:spAutoFit/>
          </a:bodyPr>
          <a:lstStyle/>
          <a:p>
            <a:pPr>
              <a:buNone/>
            </a:pPr>
            <a:r>
              <a:rPr lang="en-GB" b="1" dirty="0">
                <a:effectLst/>
                <a:latin typeface="Arial" panose="020B0604020202020204" pitchFamily="34" charset="0"/>
                <a:cs typeface="Arial" panose="020B0604020202020204" pitchFamily="34" charset="0"/>
              </a:rPr>
              <a:t>Political Ideologies And Social Processes</a:t>
            </a:r>
          </a:p>
        </p:txBody>
      </p:sp>
    </p:spTree>
    <p:extLst>
      <p:ext uri="{BB962C8B-B14F-4D97-AF65-F5344CB8AC3E}">
        <p14:creationId xmlns:p14="http://schemas.microsoft.com/office/powerpoint/2010/main" val="987021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C9751-F47C-17A5-0950-AA4724DA8322}"/>
              </a:ext>
            </a:extLst>
          </p:cNvPr>
          <p:cNvSpPr>
            <a:spLocks noGrp="1"/>
          </p:cNvSpPr>
          <p:nvPr>
            <p:ph type="title"/>
          </p:nvPr>
        </p:nvSpPr>
        <p:spPr/>
        <p:txBody>
          <a:bodyPr>
            <a:normAutofit/>
          </a:bodyPr>
          <a:lstStyle/>
          <a:p>
            <a:r>
              <a:rPr lang="en-PK" b="1" dirty="0"/>
              <a:t>Service Delivery Integration in Practice</a:t>
            </a:r>
            <a:endParaRPr lang="en-PK" dirty="0"/>
          </a:p>
        </p:txBody>
      </p:sp>
      <p:graphicFrame>
        <p:nvGraphicFramePr>
          <p:cNvPr id="5" name="Content Placeholder 2">
            <a:extLst>
              <a:ext uri="{FF2B5EF4-FFF2-40B4-BE49-F238E27FC236}">
                <a16:creationId xmlns:a16="http://schemas.microsoft.com/office/drawing/2014/main" id="{F541501E-DF21-56B2-46B6-64D22376FCC2}"/>
              </a:ext>
            </a:extLst>
          </p:cNvPr>
          <p:cNvGraphicFramePr>
            <a:graphicFrameLocks noGrp="1"/>
          </p:cNvGraphicFramePr>
          <p:nvPr>
            <p:ph idx="1"/>
            <p:extLst>
              <p:ext uri="{D42A27DB-BD31-4B8C-83A1-F6EECF244321}">
                <p14:modId xmlns:p14="http://schemas.microsoft.com/office/powerpoint/2010/main" val="18626556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2536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F9F33-8935-8F46-B722-E92A591110D0}"/>
              </a:ext>
            </a:extLst>
          </p:cNvPr>
          <p:cNvSpPr>
            <a:spLocks noGrp="1"/>
          </p:cNvSpPr>
          <p:nvPr>
            <p:ph type="title"/>
          </p:nvPr>
        </p:nvSpPr>
        <p:spPr/>
        <p:txBody>
          <a:bodyPr/>
          <a:lstStyle/>
          <a:p>
            <a:r>
              <a:rPr lang="en-PK" b="1" dirty="0"/>
              <a:t>Case Example 1 (Prevention Pathway): NHS Diabetes Prevention Programme</a:t>
            </a:r>
            <a:endParaRPr lang="en-PK" dirty="0"/>
          </a:p>
        </p:txBody>
      </p:sp>
      <p:graphicFrame>
        <p:nvGraphicFramePr>
          <p:cNvPr id="21" name="Content Placeholder 2">
            <a:extLst>
              <a:ext uri="{FF2B5EF4-FFF2-40B4-BE49-F238E27FC236}">
                <a16:creationId xmlns:a16="http://schemas.microsoft.com/office/drawing/2014/main" id="{9EDFE8E1-D846-43D1-ED16-C57E0CDBBF86}"/>
              </a:ext>
            </a:extLst>
          </p:cNvPr>
          <p:cNvGraphicFramePr>
            <a:graphicFrameLocks noGrp="1"/>
          </p:cNvGraphicFramePr>
          <p:nvPr>
            <p:ph idx="1"/>
            <p:extLst>
              <p:ext uri="{D42A27DB-BD31-4B8C-83A1-F6EECF244321}">
                <p14:modId xmlns:p14="http://schemas.microsoft.com/office/powerpoint/2010/main" val="3793079072"/>
              </p:ext>
            </p:extLst>
          </p:nvPr>
        </p:nvGraphicFramePr>
        <p:xfrm>
          <a:off x="838200" y="1825625"/>
          <a:ext cx="10515600" cy="2833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8CD0A12B-9A51-2BED-7372-181A536DB66E}"/>
              </a:ext>
            </a:extLst>
          </p:cNvPr>
          <p:cNvGraphicFramePr/>
          <p:nvPr>
            <p:extLst>
              <p:ext uri="{D42A27DB-BD31-4B8C-83A1-F6EECF244321}">
                <p14:modId xmlns:p14="http://schemas.microsoft.com/office/powerpoint/2010/main" val="1001580556"/>
              </p:ext>
            </p:extLst>
          </p:nvPr>
        </p:nvGraphicFramePr>
        <p:xfrm>
          <a:off x="211015" y="5169877"/>
          <a:ext cx="11711353" cy="11723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349195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5FD0-BFD2-CC40-D7A0-0A24C615C935}"/>
              </a:ext>
            </a:extLst>
          </p:cNvPr>
          <p:cNvSpPr>
            <a:spLocks noGrp="1"/>
          </p:cNvSpPr>
          <p:nvPr>
            <p:ph type="title"/>
          </p:nvPr>
        </p:nvSpPr>
        <p:spPr/>
        <p:txBody>
          <a:bodyPr/>
          <a:lstStyle/>
          <a:p>
            <a:r>
              <a:rPr lang="en-PK" b="1" dirty="0"/>
              <a:t>Case Example 1 (Prevention Pathway): NHS Diabetes Prevention Programme</a:t>
            </a:r>
            <a:endParaRPr lang="en-PK" dirty="0"/>
          </a:p>
        </p:txBody>
      </p:sp>
      <p:graphicFrame>
        <p:nvGraphicFramePr>
          <p:cNvPr id="4" name="Table 3">
            <a:extLst>
              <a:ext uri="{FF2B5EF4-FFF2-40B4-BE49-F238E27FC236}">
                <a16:creationId xmlns:a16="http://schemas.microsoft.com/office/drawing/2014/main" id="{5F3E2553-1CB3-EAB2-657A-A339D3C4AD1C}"/>
              </a:ext>
            </a:extLst>
          </p:cNvPr>
          <p:cNvGraphicFramePr>
            <a:graphicFrameLocks noGrp="1"/>
          </p:cNvGraphicFramePr>
          <p:nvPr>
            <p:extLst>
              <p:ext uri="{D42A27DB-BD31-4B8C-83A1-F6EECF244321}">
                <p14:modId xmlns:p14="http://schemas.microsoft.com/office/powerpoint/2010/main" val="234562329"/>
              </p:ext>
            </p:extLst>
          </p:nvPr>
        </p:nvGraphicFramePr>
        <p:xfrm>
          <a:off x="958239" y="2446243"/>
          <a:ext cx="10635640" cy="4023360"/>
        </p:xfrm>
        <a:graphic>
          <a:graphicData uri="http://schemas.openxmlformats.org/drawingml/2006/table">
            <a:tbl>
              <a:tblPr firstRow="1" firstCol="1" bandRow="1">
                <a:tableStyleId>{3B4B98B0-60AC-42C2-AFA5-B58CD77FA1E5}</a:tableStyleId>
              </a:tblPr>
              <a:tblGrid>
                <a:gridCol w="2658910">
                  <a:extLst>
                    <a:ext uri="{9D8B030D-6E8A-4147-A177-3AD203B41FA5}">
                      <a16:colId xmlns:a16="http://schemas.microsoft.com/office/drawing/2014/main" val="4131911544"/>
                    </a:ext>
                  </a:extLst>
                </a:gridCol>
                <a:gridCol w="2658910">
                  <a:extLst>
                    <a:ext uri="{9D8B030D-6E8A-4147-A177-3AD203B41FA5}">
                      <a16:colId xmlns:a16="http://schemas.microsoft.com/office/drawing/2014/main" val="2354851456"/>
                    </a:ext>
                  </a:extLst>
                </a:gridCol>
                <a:gridCol w="2658910">
                  <a:extLst>
                    <a:ext uri="{9D8B030D-6E8A-4147-A177-3AD203B41FA5}">
                      <a16:colId xmlns:a16="http://schemas.microsoft.com/office/drawing/2014/main" val="1563989520"/>
                    </a:ext>
                  </a:extLst>
                </a:gridCol>
                <a:gridCol w="2658910">
                  <a:extLst>
                    <a:ext uri="{9D8B030D-6E8A-4147-A177-3AD203B41FA5}">
                      <a16:colId xmlns:a16="http://schemas.microsoft.com/office/drawing/2014/main" val="3877424502"/>
                    </a:ext>
                  </a:extLst>
                </a:gridCol>
              </a:tblGrid>
              <a:tr h="286182">
                <a:tc>
                  <a:txBody>
                    <a:bodyPr/>
                    <a:lstStyle/>
                    <a:p>
                      <a:pPr>
                        <a:buNone/>
                      </a:pPr>
                      <a:r>
                        <a:rPr lang="en-GB"/>
                        <a:t>Outcomes</a:t>
                      </a:r>
                    </a:p>
                  </a:txBody>
                  <a:tcPr anchor="ctr"/>
                </a:tc>
                <a:tc>
                  <a:txBody>
                    <a:bodyPr/>
                    <a:lstStyle/>
                    <a:p>
                      <a:pPr>
                        <a:buNone/>
                      </a:pPr>
                      <a:r>
                        <a:rPr lang="en-GB"/>
                        <a:t>What improved</a:t>
                      </a:r>
                    </a:p>
                  </a:txBody>
                  <a:tcPr anchor="ctr"/>
                </a:tc>
                <a:tc>
                  <a:txBody>
                    <a:bodyPr/>
                    <a:lstStyle/>
                    <a:p>
                      <a:pPr>
                        <a:buNone/>
                      </a:pPr>
                      <a:r>
                        <a:rPr lang="en-GB"/>
                        <a:t>What limits impact</a:t>
                      </a:r>
                    </a:p>
                  </a:txBody>
                  <a:tcPr anchor="ctr"/>
                </a:tc>
                <a:tc>
                  <a:txBody>
                    <a:bodyPr/>
                    <a:lstStyle/>
                    <a:p>
                      <a:pPr>
                        <a:buNone/>
                      </a:pPr>
                      <a:r>
                        <a:rPr lang="en-GB"/>
                        <a:t>Implication</a:t>
                      </a:r>
                    </a:p>
                  </a:txBody>
                  <a:tcPr anchor="ctr"/>
                </a:tc>
                <a:extLst>
                  <a:ext uri="{0D108BD9-81ED-4DB2-BD59-A6C34878D82A}">
                    <a16:rowId xmlns:a16="http://schemas.microsoft.com/office/drawing/2014/main" val="290350421"/>
                  </a:ext>
                </a:extLst>
              </a:tr>
              <a:tr h="853321">
                <a:tc>
                  <a:txBody>
                    <a:bodyPr/>
                    <a:lstStyle/>
                    <a:p>
                      <a:pPr>
                        <a:buNone/>
                      </a:pPr>
                      <a:r>
                        <a:rPr lang="en-GB"/>
                        <a:t>Weight</a:t>
                      </a:r>
                    </a:p>
                  </a:txBody>
                  <a:tcPr anchor="ctr"/>
                </a:tc>
                <a:tc>
                  <a:txBody>
                    <a:bodyPr/>
                    <a:lstStyle/>
                    <a:p>
                      <a:pPr>
                        <a:buNone/>
                      </a:pPr>
                      <a:r>
                        <a:rPr lang="en-GB"/>
                        <a:t>Clinically meaningful average loss in participants/completers</a:t>
                      </a:r>
                    </a:p>
                  </a:txBody>
                  <a:tcPr anchor="ctr"/>
                </a:tc>
                <a:tc>
                  <a:txBody>
                    <a:bodyPr/>
                    <a:lstStyle/>
                    <a:p>
                      <a:pPr>
                        <a:buNone/>
                      </a:pPr>
                      <a:r>
                        <a:rPr lang="en-GB"/>
                        <a:t>Drop-off reduces overall population impact</a:t>
                      </a:r>
                    </a:p>
                  </a:txBody>
                  <a:tcPr anchor="ctr"/>
                </a:tc>
                <a:tc>
                  <a:txBody>
                    <a:bodyPr/>
                    <a:lstStyle/>
                    <a:p>
                      <a:pPr>
                        <a:buNone/>
                      </a:pPr>
                      <a:r>
                        <a:rPr lang="en-GB"/>
                        <a:t>Focus on retention (follow-ups, flexible delivery)</a:t>
                      </a:r>
                    </a:p>
                  </a:txBody>
                  <a:tcPr anchor="ctr"/>
                </a:tc>
                <a:extLst>
                  <a:ext uri="{0D108BD9-81ED-4DB2-BD59-A6C34878D82A}">
                    <a16:rowId xmlns:a16="http://schemas.microsoft.com/office/drawing/2014/main" val="3655811366"/>
                  </a:ext>
                </a:extLst>
              </a:tr>
              <a:tr h="853321">
                <a:tc>
                  <a:txBody>
                    <a:bodyPr/>
                    <a:lstStyle/>
                    <a:p>
                      <a:pPr>
                        <a:buNone/>
                      </a:pPr>
                      <a:r>
                        <a:rPr lang="en-GB"/>
                        <a:t>HbA1c</a:t>
                      </a:r>
                    </a:p>
                  </a:txBody>
                  <a:tcPr anchor="ctr"/>
                </a:tc>
                <a:tc>
                  <a:txBody>
                    <a:bodyPr/>
                    <a:lstStyle/>
                    <a:p>
                      <a:pPr>
                        <a:buNone/>
                      </a:pPr>
                      <a:r>
                        <a:rPr lang="en-GB"/>
                        <a:t>Improved glycaemic markers among completers</a:t>
                      </a:r>
                    </a:p>
                  </a:txBody>
                  <a:tcPr anchor="ctr"/>
                </a:tc>
                <a:tc>
                  <a:txBody>
                    <a:bodyPr/>
                    <a:lstStyle/>
                    <a:p>
                      <a:pPr>
                        <a:buNone/>
                      </a:pPr>
                      <a:r>
                        <a:rPr lang="en-GB"/>
                        <a:t>Benefits depend on sustained engagement</a:t>
                      </a:r>
                    </a:p>
                  </a:txBody>
                  <a:tcPr anchor="ctr"/>
                </a:tc>
                <a:tc>
                  <a:txBody>
                    <a:bodyPr/>
                    <a:lstStyle/>
                    <a:p>
                      <a:pPr>
                        <a:buNone/>
                      </a:pPr>
                      <a:r>
                        <a:rPr lang="en-GB"/>
                        <a:t>Longer-term support + relapse prevention</a:t>
                      </a:r>
                    </a:p>
                  </a:txBody>
                  <a:tcPr anchor="ctr"/>
                </a:tc>
                <a:extLst>
                  <a:ext uri="{0D108BD9-81ED-4DB2-BD59-A6C34878D82A}">
                    <a16:rowId xmlns:a16="http://schemas.microsoft.com/office/drawing/2014/main" val="2586052751"/>
                  </a:ext>
                </a:extLst>
              </a:tr>
              <a:tr h="853321">
                <a:tc>
                  <a:txBody>
                    <a:bodyPr/>
                    <a:lstStyle/>
                    <a:p>
                      <a:pPr>
                        <a:buNone/>
                      </a:pPr>
                      <a:r>
                        <a:rPr lang="en-GB"/>
                        <a:t>Uptake/Retention</a:t>
                      </a:r>
                    </a:p>
                  </a:txBody>
                  <a:tcPr anchor="ctr"/>
                </a:tc>
                <a:tc>
                  <a:txBody>
                    <a:bodyPr/>
                    <a:lstStyle/>
                    <a:p>
                      <a:pPr>
                        <a:buNone/>
                      </a:pPr>
                      <a:r>
                        <a:rPr lang="en-GB"/>
                        <a:t>Strong in some areas/modes</a:t>
                      </a:r>
                    </a:p>
                  </a:txBody>
                  <a:tcPr anchor="ctr"/>
                </a:tc>
                <a:tc>
                  <a:txBody>
                    <a:bodyPr/>
                    <a:lstStyle/>
                    <a:p>
                      <a:pPr>
                        <a:buNone/>
                      </a:pPr>
                      <a:r>
                        <a:rPr lang="en-GB"/>
                        <a:t>Lower engagement in higher-risk/underserved groups</a:t>
                      </a:r>
                    </a:p>
                  </a:txBody>
                  <a:tcPr anchor="ctr"/>
                </a:tc>
                <a:tc>
                  <a:txBody>
                    <a:bodyPr/>
                    <a:lstStyle/>
                    <a:p>
                      <a:pPr>
                        <a:buNone/>
                      </a:pPr>
                      <a:r>
                        <a:rPr lang="en-GB"/>
                        <a:t>Targeted outreach + accessible venues/times</a:t>
                      </a:r>
                    </a:p>
                  </a:txBody>
                  <a:tcPr anchor="ctr"/>
                </a:tc>
                <a:extLst>
                  <a:ext uri="{0D108BD9-81ED-4DB2-BD59-A6C34878D82A}">
                    <a16:rowId xmlns:a16="http://schemas.microsoft.com/office/drawing/2014/main" val="4177442755"/>
                  </a:ext>
                </a:extLst>
              </a:tr>
              <a:tr h="569794">
                <a:tc>
                  <a:txBody>
                    <a:bodyPr/>
                    <a:lstStyle/>
                    <a:p>
                      <a:pPr>
                        <a:buNone/>
                      </a:pPr>
                      <a:r>
                        <a:rPr lang="en-GB"/>
                        <a:t>Participant experience</a:t>
                      </a:r>
                    </a:p>
                  </a:txBody>
                  <a:tcPr anchor="ctr"/>
                </a:tc>
                <a:tc>
                  <a:txBody>
                    <a:bodyPr/>
                    <a:lstStyle/>
                    <a:p>
                      <a:pPr>
                        <a:buNone/>
                      </a:pPr>
                      <a:r>
                        <a:rPr lang="en-GB"/>
                        <a:t>Better knowledge and skills for prevention</a:t>
                      </a:r>
                    </a:p>
                  </a:txBody>
                  <a:tcPr anchor="ctr"/>
                </a:tc>
                <a:tc>
                  <a:txBody>
                    <a:bodyPr/>
                    <a:lstStyle/>
                    <a:p>
                      <a:pPr>
                        <a:buNone/>
                      </a:pPr>
                      <a:r>
                        <a:rPr lang="en-GB"/>
                        <a:t>Practical constraints + unequal access</a:t>
                      </a:r>
                    </a:p>
                  </a:txBody>
                  <a:tcPr anchor="ctr"/>
                </a:tc>
                <a:tc>
                  <a:txBody>
                    <a:bodyPr/>
                    <a:lstStyle/>
                    <a:p>
                      <a:pPr>
                        <a:buNone/>
                      </a:pPr>
                      <a:r>
                        <a:rPr lang="en-GB" dirty="0"/>
                        <a:t>Tailored support (language, transport, digital help)</a:t>
                      </a:r>
                    </a:p>
                  </a:txBody>
                  <a:tcPr anchor="ctr"/>
                </a:tc>
                <a:extLst>
                  <a:ext uri="{0D108BD9-81ED-4DB2-BD59-A6C34878D82A}">
                    <a16:rowId xmlns:a16="http://schemas.microsoft.com/office/drawing/2014/main" val="3087860185"/>
                  </a:ext>
                </a:extLst>
              </a:tr>
            </a:tbl>
          </a:graphicData>
        </a:graphic>
      </p:graphicFrame>
      <p:sp>
        <p:nvSpPr>
          <p:cNvPr id="6" name="TextBox 5">
            <a:extLst>
              <a:ext uri="{FF2B5EF4-FFF2-40B4-BE49-F238E27FC236}">
                <a16:creationId xmlns:a16="http://schemas.microsoft.com/office/drawing/2014/main" id="{951C97E2-7337-C681-4D74-5DA0C90063D6}"/>
              </a:ext>
            </a:extLst>
          </p:cNvPr>
          <p:cNvSpPr txBox="1"/>
          <p:nvPr/>
        </p:nvSpPr>
        <p:spPr>
          <a:xfrm>
            <a:off x="1509487" y="2076911"/>
            <a:ext cx="10084392" cy="369332"/>
          </a:xfrm>
          <a:prstGeom prst="rect">
            <a:avLst/>
          </a:prstGeom>
          <a:noFill/>
        </p:spPr>
        <p:txBody>
          <a:bodyPr wrap="square">
            <a:spAutoFit/>
          </a:bodyPr>
          <a:lstStyle/>
          <a:p>
            <a:r>
              <a:rPr lang="en-PK" b="1" dirty="0"/>
              <a:t>Table 5: NHS Diabetes Prevention Programme </a:t>
            </a:r>
            <a:r>
              <a:rPr lang="en-GB" b="1" dirty="0"/>
              <a:t>(McManus </a:t>
            </a:r>
            <a:r>
              <a:rPr lang="en-GB" b="1" i="1" dirty="0"/>
              <a:t>et al.</a:t>
            </a:r>
            <a:r>
              <a:rPr lang="en-GB" b="1" dirty="0"/>
              <a:t>, 2023; </a:t>
            </a:r>
            <a:r>
              <a:rPr lang="en-GB" b="1" dirty="0" err="1"/>
              <a:t>Valabhji</a:t>
            </a:r>
            <a:r>
              <a:rPr lang="en-GB" b="1" dirty="0"/>
              <a:t> </a:t>
            </a:r>
            <a:r>
              <a:rPr lang="en-GB" b="1" i="1" dirty="0"/>
              <a:t>et al.</a:t>
            </a:r>
            <a:r>
              <a:rPr lang="en-GB" b="1" dirty="0"/>
              <a:t>, 2020)</a:t>
            </a:r>
            <a:endParaRPr lang="en-PK" b="1" dirty="0"/>
          </a:p>
        </p:txBody>
      </p:sp>
    </p:spTree>
    <p:extLst>
      <p:ext uri="{BB962C8B-B14F-4D97-AF65-F5344CB8AC3E}">
        <p14:creationId xmlns:p14="http://schemas.microsoft.com/office/powerpoint/2010/main" val="680585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992BC-9BCA-7AED-6AD0-231127093043}"/>
              </a:ext>
            </a:extLst>
          </p:cNvPr>
          <p:cNvSpPr>
            <a:spLocks noGrp="1"/>
          </p:cNvSpPr>
          <p:nvPr>
            <p:ph type="title"/>
          </p:nvPr>
        </p:nvSpPr>
        <p:spPr>
          <a:xfrm>
            <a:off x="861462" y="1148146"/>
            <a:ext cx="10148330" cy="1401183"/>
          </a:xfrm>
        </p:spPr>
        <p:txBody>
          <a:bodyPr anchor="t">
            <a:normAutofit/>
          </a:bodyPr>
          <a:lstStyle/>
          <a:p>
            <a:r>
              <a:rPr lang="en-PK" sz="3000" b="1"/>
              <a:t>Case Example 2 (Public Health Campaign): NHS Health Check</a:t>
            </a:r>
            <a:r>
              <a:rPr lang="en-PK" sz="3000"/>
              <a:t> </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0E28DB-FD2B-6CFF-E043-FB2FACEA919A}"/>
              </a:ext>
            </a:extLst>
          </p:cNvPr>
          <p:cNvSpPr>
            <a:spLocks noGrp="1"/>
          </p:cNvSpPr>
          <p:nvPr>
            <p:ph idx="1"/>
          </p:nvPr>
        </p:nvSpPr>
        <p:spPr>
          <a:xfrm>
            <a:off x="1041587" y="2356633"/>
            <a:ext cx="11150413" cy="751707"/>
          </a:xfrm>
        </p:spPr>
        <p:txBody>
          <a:bodyPr>
            <a:normAutofit/>
          </a:bodyPr>
          <a:lstStyle/>
          <a:p>
            <a:pPr marL="0" indent="0">
              <a:buNone/>
            </a:pPr>
            <a:r>
              <a:rPr lang="en-GB" sz="1800" dirty="0"/>
              <a:t>A preventive programme to identify/manage CVD risk factors (BP, cholesterol, lifestyle) (NHS, 2023)</a:t>
            </a:r>
          </a:p>
        </p:txBody>
      </p:sp>
      <p:graphicFrame>
        <p:nvGraphicFramePr>
          <p:cNvPr id="4" name="Table 3">
            <a:extLst>
              <a:ext uri="{FF2B5EF4-FFF2-40B4-BE49-F238E27FC236}">
                <a16:creationId xmlns:a16="http://schemas.microsoft.com/office/drawing/2014/main" id="{186A7E3D-53A5-0EFB-F4F5-B3D1CF88D799}"/>
              </a:ext>
            </a:extLst>
          </p:cNvPr>
          <p:cNvGraphicFramePr>
            <a:graphicFrameLocks noGrp="1"/>
          </p:cNvGraphicFramePr>
          <p:nvPr>
            <p:extLst>
              <p:ext uri="{D42A27DB-BD31-4B8C-83A1-F6EECF244321}">
                <p14:modId xmlns:p14="http://schemas.microsoft.com/office/powerpoint/2010/main" val="4176406869"/>
              </p:ext>
            </p:extLst>
          </p:nvPr>
        </p:nvGraphicFramePr>
        <p:xfrm>
          <a:off x="362858" y="3190647"/>
          <a:ext cx="5181601" cy="3442359"/>
        </p:xfrm>
        <a:graphic>
          <a:graphicData uri="http://schemas.openxmlformats.org/drawingml/2006/table">
            <a:tbl>
              <a:tblPr firstRow="1" firstCol="1" bandRow="1">
                <a:tableStyleId>{3B4B98B0-60AC-42C2-AFA5-B58CD77FA1E5}</a:tableStyleId>
              </a:tblPr>
              <a:tblGrid>
                <a:gridCol w="655317">
                  <a:extLst>
                    <a:ext uri="{9D8B030D-6E8A-4147-A177-3AD203B41FA5}">
                      <a16:colId xmlns:a16="http://schemas.microsoft.com/office/drawing/2014/main" val="3614535668"/>
                    </a:ext>
                  </a:extLst>
                </a:gridCol>
                <a:gridCol w="1045918">
                  <a:extLst>
                    <a:ext uri="{9D8B030D-6E8A-4147-A177-3AD203B41FA5}">
                      <a16:colId xmlns:a16="http://schemas.microsoft.com/office/drawing/2014/main" val="1292665156"/>
                    </a:ext>
                  </a:extLst>
                </a:gridCol>
                <a:gridCol w="1487854">
                  <a:extLst>
                    <a:ext uri="{9D8B030D-6E8A-4147-A177-3AD203B41FA5}">
                      <a16:colId xmlns:a16="http://schemas.microsoft.com/office/drawing/2014/main" val="2663373089"/>
                    </a:ext>
                  </a:extLst>
                </a:gridCol>
                <a:gridCol w="1022482">
                  <a:extLst>
                    <a:ext uri="{9D8B030D-6E8A-4147-A177-3AD203B41FA5}">
                      <a16:colId xmlns:a16="http://schemas.microsoft.com/office/drawing/2014/main" val="1235951466"/>
                    </a:ext>
                  </a:extLst>
                </a:gridCol>
                <a:gridCol w="970030">
                  <a:extLst>
                    <a:ext uri="{9D8B030D-6E8A-4147-A177-3AD203B41FA5}">
                      <a16:colId xmlns:a16="http://schemas.microsoft.com/office/drawing/2014/main" val="3147284107"/>
                    </a:ext>
                  </a:extLst>
                </a:gridCol>
              </a:tblGrid>
              <a:tr h="692020">
                <a:tc>
                  <a:txBody>
                    <a:bodyPr/>
                    <a:lstStyle/>
                    <a:p>
                      <a:pPr>
                        <a:buNone/>
                      </a:pPr>
                      <a:r>
                        <a:rPr lang="en-GB" sz="1200"/>
                        <a:t>Intervention</a:t>
                      </a:r>
                    </a:p>
                  </a:txBody>
                  <a:tcPr anchor="ctr"/>
                </a:tc>
                <a:tc>
                  <a:txBody>
                    <a:bodyPr/>
                    <a:lstStyle/>
                    <a:p>
                      <a:pPr>
                        <a:buNone/>
                      </a:pPr>
                      <a:r>
                        <a:rPr lang="en-GB" sz="1200"/>
                        <a:t>Mechanism</a:t>
                      </a:r>
                    </a:p>
                  </a:txBody>
                  <a:tcPr anchor="ctr"/>
                </a:tc>
                <a:tc>
                  <a:txBody>
                    <a:bodyPr/>
                    <a:lstStyle/>
                    <a:p>
                      <a:pPr>
                        <a:buNone/>
                      </a:pPr>
                      <a:r>
                        <a:rPr lang="en-GB" sz="1200" dirty="0"/>
                        <a:t>Who benefits most</a:t>
                      </a:r>
                    </a:p>
                  </a:txBody>
                  <a:tcPr anchor="ctr"/>
                </a:tc>
                <a:tc>
                  <a:txBody>
                    <a:bodyPr/>
                    <a:lstStyle/>
                    <a:p>
                      <a:pPr>
                        <a:buNone/>
                      </a:pPr>
                      <a:r>
                        <a:rPr lang="en-GB" sz="1200"/>
                        <a:t>Equity risk</a:t>
                      </a:r>
                    </a:p>
                  </a:txBody>
                  <a:tcPr anchor="ctr"/>
                </a:tc>
                <a:tc>
                  <a:txBody>
                    <a:bodyPr/>
                    <a:lstStyle/>
                    <a:p>
                      <a:pPr>
                        <a:buNone/>
                      </a:pPr>
                      <a:r>
                        <a:rPr lang="en-GB" sz="1200"/>
                        <a:t>Improvement</a:t>
                      </a:r>
                    </a:p>
                  </a:txBody>
                  <a:tcPr anchor="ctr"/>
                </a:tc>
                <a:extLst>
                  <a:ext uri="{0D108BD9-81ED-4DB2-BD59-A6C34878D82A}">
                    <a16:rowId xmlns:a16="http://schemas.microsoft.com/office/drawing/2014/main" val="15963956"/>
                  </a:ext>
                </a:extLst>
              </a:tr>
              <a:tr h="1472762">
                <a:tc>
                  <a:txBody>
                    <a:bodyPr/>
                    <a:lstStyle/>
                    <a:p>
                      <a:pPr>
                        <a:buNone/>
                      </a:pPr>
                      <a:r>
                        <a:rPr lang="en-GB" sz="1200"/>
                        <a:t>NHS Health Check</a:t>
                      </a:r>
                    </a:p>
                  </a:txBody>
                  <a:tcPr anchor="ctr"/>
                </a:tc>
                <a:tc>
                  <a:txBody>
                    <a:bodyPr/>
                    <a:lstStyle/>
                    <a:p>
                      <a:pPr>
                        <a:buNone/>
                      </a:pPr>
                      <a:r>
                        <a:rPr lang="en-GB" sz="1200"/>
                        <a:t>Identifies risk + offers preventive advice</a:t>
                      </a:r>
                    </a:p>
                  </a:txBody>
                  <a:tcPr anchor="ctr"/>
                </a:tc>
                <a:tc>
                  <a:txBody>
                    <a:bodyPr/>
                    <a:lstStyle/>
                    <a:p>
                      <a:pPr>
                        <a:buNone/>
                      </a:pPr>
                      <a:r>
                        <a:rPr lang="en-GB" sz="1200"/>
                        <a:t>People with undiagnosed risk factors</a:t>
                      </a:r>
                    </a:p>
                  </a:txBody>
                  <a:tcPr anchor="ctr"/>
                </a:tc>
                <a:tc>
                  <a:txBody>
                    <a:bodyPr/>
                    <a:lstStyle/>
                    <a:p>
                      <a:pPr>
                        <a:buNone/>
                      </a:pPr>
                      <a:r>
                        <a:rPr lang="en-GB" sz="1200"/>
                        <a:t>Lower attendance in deprived/ethnic minority groups</a:t>
                      </a:r>
                    </a:p>
                  </a:txBody>
                  <a:tcPr anchor="ctr"/>
                </a:tc>
                <a:tc>
                  <a:txBody>
                    <a:bodyPr/>
                    <a:lstStyle/>
                    <a:p>
                      <a:pPr>
                        <a:buNone/>
                      </a:pPr>
                      <a:r>
                        <a:rPr lang="en-GB" sz="1200" dirty="0"/>
                        <a:t>Targeted outreach + trusted community channels</a:t>
                      </a:r>
                    </a:p>
                  </a:txBody>
                  <a:tcPr anchor="ctr"/>
                </a:tc>
                <a:extLst>
                  <a:ext uri="{0D108BD9-81ED-4DB2-BD59-A6C34878D82A}">
                    <a16:rowId xmlns:a16="http://schemas.microsoft.com/office/drawing/2014/main" val="1199374160"/>
                  </a:ext>
                </a:extLst>
              </a:tr>
              <a:tr h="1277577">
                <a:tc>
                  <a:txBody>
                    <a:bodyPr/>
                    <a:lstStyle/>
                    <a:p>
                      <a:pPr>
                        <a:buNone/>
                      </a:pPr>
                      <a:r>
                        <a:rPr lang="en-GB" sz="1200"/>
                        <a:t>NHS Health Check</a:t>
                      </a:r>
                    </a:p>
                  </a:txBody>
                  <a:tcPr anchor="ctr"/>
                </a:tc>
                <a:tc>
                  <a:txBody>
                    <a:bodyPr/>
                    <a:lstStyle/>
                    <a:p>
                      <a:pPr>
                        <a:buNone/>
                      </a:pPr>
                      <a:r>
                        <a:rPr lang="en-GB" sz="1200"/>
                        <a:t>Early detection + risk management</a:t>
                      </a:r>
                    </a:p>
                  </a:txBody>
                  <a:tcPr anchor="ctr"/>
                </a:tc>
                <a:tc>
                  <a:txBody>
                    <a:bodyPr/>
                    <a:lstStyle/>
                    <a:p>
                      <a:pPr>
                        <a:buNone/>
                      </a:pPr>
                      <a:r>
                        <a:rPr lang="en-GB" sz="1200"/>
                        <a:t>Higher baseline risk groups</a:t>
                      </a:r>
                    </a:p>
                  </a:txBody>
                  <a:tcPr anchor="ctr"/>
                </a:tc>
                <a:tc>
                  <a:txBody>
                    <a:bodyPr/>
                    <a:lstStyle/>
                    <a:p>
                      <a:pPr>
                        <a:buNone/>
                      </a:pPr>
                      <a:r>
                        <a:rPr lang="en-GB" sz="1200"/>
                        <a:t>Digital/transport barriers exclude some</a:t>
                      </a:r>
                    </a:p>
                  </a:txBody>
                  <a:tcPr anchor="ctr"/>
                </a:tc>
                <a:tc>
                  <a:txBody>
                    <a:bodyPr/>
                    <a:lstStyle/>
                    <a:p>
                      <a:pPr>
                        <a:buNone/>
                      </a:pPr>
                      <a:r>
                        <a:rPr lang="en-GB" sz="1200" dirty="0"/>
                        <a:t>Community/mobile options + assisted digital support</a:t>
                      </a:r>
                    </a:p>
                  </a:txBody>
                  <a:tcPr anchor="ctr"/>
                </a:tc>
                <a:extLst>
                  <a:ext uri="{0D108BD9-81ED-4DB2-BD59-A6C34878D82A}">
                    <a16:rowId xmlns:a16="http://schemas.microsoft.com/office/drawing/2014/main" val="3681485943"/>
                  </a:ext>
                </a:extLst>
              </a:tr>
            </a:tbl>
          </a:graphicData>
        </a:graphic>
      </p:graphicFrame>
      <p:sp>
        <p:nvSpPr>
          <p:cNvPr id="6" name="TextBox 5">
            <a:extLst>
              <a:ext uri="{FF2B5EF4-FFF2-40B4-BE49-F238E27FC236}">
                <a16:creationId xmlns:a16="http://schemas.microsoft.com/office/drawing/2014/main" id="{603EC9CF-1B01-0674-A88B-F8DACAED6E3B}"/>
              </a:ext>
            </a:extLst>
          </p:cNvPr>
          <p:cNvSpPr txBox="1"/>
          <p:nvPr/>
        </p:nvSpPr>
        <p:spPr>
          <a:xfrm>
            <a:off x="774925" y="2930185"/>
            <a:ext cx="4430705" cy="285043"/>
          </a:xfrm>
          <a:prstGeom prst="rect">
            <a:avLst/>
          </a:prstGeom>
          <a:noFill/>
        </p:spPr>
        <p:txBody>
          <a:bodyPr wrap="square">
            <a:spAutoFit/>
          </a:bodyPr>
          <a:lstStyle/>
          <a:p>
            <a:r>
              <a:rPr lang="en-PK" sz="1200" b="1" kern="0" dirty="0">
                <a:effectLst/>
                <a:latin typeface="Arial" panose="020B0604020202020204" pitchFamily="34" charset="0"/>
                <a:ea typeface="Times New Roman" panose="02020603050405020304" pitchFamily="18" charset="0"/>
              </a:rPr>
              <a:t>Table 6: What Works, For Whom, in What Context</a:t>
            </a:r>
            <a:r>
              <a:rPr lang="en-PK" sz="1200" dirty="0">
                <a:effectLst/>
              </a:rPr>
              <a:t> </a:t>
            </a:r>
            <a:endParaRPr lang="en-PK" sz="1200" dirty="0"/>
          </a:p>
        </p:txBody>
      </p:sp>
      <p:graphicFrame>
        <p:nvGraphicFramePr>
          <p:cNvPr id="7" name="Diagram 6">
            <a:extLst>
              <a:ext uri="{FF2B5EF4-FFF2-40B4-BE49-F238E27FC236}">
                <a16:creationId xmlns:a16="http://schemas.microsoft.com/office/drawing/2014/main" id="{BEECAFD3-7E5D-11F5-D321-540ED3BA9E4E}"/>
              </a:ext>
            </a:extLst>
          </p:cNvPr>
          <p:cNvGraphicFramePr/>
          <p:nvPr>
            <p:extLst>
              <p:ext uri="{D42A27DB-BD31-4B8C-83A1-F6EECF244321}">
                <p14:modId xmlns:p14="http://schemas.microsoft.com/office/powerpoint/2010/main" val="973700048"/>
              </p:ext>
            </p:extLst>
          </p:nvPr>
        </p:nvGraphicFramePr>
        <p:xfrm>
          <a:off x="4512153" y="3667353"/>
          <a:ext cx="8076504" cy="2161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6144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F072F3-5390-88AB-D6F9-27C75059F5A8}"/>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15065-59F2-17A5-C243-DF0EC94CA479}"/>
              </a:ext>
            </a:extLst>
          </p:cNvPr>
          <p:cNvSpPr>
            <a:spLocks noGrp="1"/>
          </p:cNvSpPr>
          <p:nvPr>
            <p:ph type="title"/>
          </p:nvPr>
        </p:nvSpPr>
        <p:spPr>
          <a:xfrm>
            <a:off x="1043631" y="809898"/>
            <a:ext cx="9942716" cy="1554480"/>
          </a:xfrm>
        </p:spPr>
        <p:txBody>
          <a:bodyPr vert="horz" lIns="91440" tIns="45720" rIns="91440" bIns="45720" rtlCol="0" anchor="ctr">
            <a:normAutofit/>
          </a:bodyPr>
          <a:lstStyle/>
          <a:p>
            <a:r>
              <a:rPr lang="en-US" sz="4800" b="1" kern="1200" dirty="0">
                <a:solidFill>
                  <a:schemeClr val="tx1"/>
                </a:solidFill>
                <a:latin typeface="+mj-lt"/>
                <a:ea typeface="+mj-ea"/>
                <a:cs typeface="+mj-cs"/>
              </a:rPr>
              <a:t>Case Example 2 (Public Health Campaign): NHS Health Check</a:t>
            </a:r>
            <a:r>
              <a:rPr lang="en-US" sz="4800" kern="1200" dirty="0">
                <a:solidFill>
                  <a:schemeClr val="tx1"/>
                </a:solidFill>
                <a:latin typeface="+mj-lt"/>
                <a:ea typeface="+mj-ea"/>
                <a:cs typeface="+mj-cs"/>
              </a:rPr>
              <a:t> </a:t>
            </a:r>
          </a:p>
        </p:txBody>
      </p:sp>
      <p:sp>
        <p:nvSpPr>
          <p:cNvPr id="11" name="TextBox 10">
            <a:extLst>
              <a:ext uri="{FF2B5EF4-FFF2-40B4-BE49-F238E27FC236}">
                <a16:creationId xmlns:a16="http://schemas.microsoft.com/office/drawing/2014/main" id="{0C461F22-909E-4A84-5406-055B8E8F9993}"/>
              </a:ext>
            </a:extLst>
          </p:cNvPr>
          <p:cNvSpPr txBox="1"/>
          <p:nvPr/>
        </p:nvSpPr>
        <p:spPr>
          <a:xfrm>
            <a:off x="1045028" y="3017522"/>
            <a:ext cx="9941319" cy="3124658"/>
          </a:xfrm>
          <a:prstGeom prst="rect">
            <a:avLst/>
          </a:prstGeom>
        </p:spPr>
        <p:txBody>
          <a:bodyPr vert="horz" lIns="91440" tIns="45720" rIns="91440" bIns="45720" rtlCol="0" anchor="ctr">
            <a:normAutofit/>
          </a:bodyPr>
          <a:lstStyle/>
          <a:p>
            <a:pPr marL="285750" indent="-285750">
              <a:lnSpc>
                <a:spcPct val="90000"/>
              </a:lnSpc>
              <a:spcAft>
                <a:spcPts val="600"/>
              </a:spcAft>
              <a:buFont typeface="Arial" panose="020B0604020202020204" pitchFamily="34" charset="0"/>
              <a:buChar char="•"/>
            </a:pPr>
            <a:r>
              <a:rPr lang="en-GB" sz="1500" dirty="0"/>
              <a:t>Robson </a:t>
            </a:r>
            <a:r>
              <a:rPr lang="en-GB" sz="1500" i="1" dirty="0"/>
              <a:t>et al.</a:t>
            </a:r>
            <a:r>
              <a:rPr lang="en-GB" sz="1500" dirty="0"/>
              <a:t> (2021) </a:t>
            </a:r>
            <a:r>
              <a:rPr lang="en-US" sz="1500" dirty="0"/>
              <a:t>reported attendance of 16.9% (2013–2017) in a large dataset, with variation by sex and risk profile. </a:t>
            </a:r>
          </a:p>
          <a:p>
            <a:pPr marL="285750" indent="-285750">
              <a:lnSpc>
                <a:spcPct val="90000"/>
              </a:lnSpc>
              <a:spcAft>
                <a:spcPts val="600"/>
              </a:spcAft>
              <a:buFont typeface="Arial" panose="020B0604020202020204" pitchFamily="34" charset="0"/>
              <a:buChar char="•"/>
            </a:pPr>
            <a:r>
              <a:rPr lang="en-US" sz="1500" dirty="0"/>
              <a:t>National analysis has reported uptake over 50% among those offered in some datasets/periods (Patel et al., 2020). </a:t>
            </a:r>
          </a:p>
          <a:p>
            <a:pPr marL="285750" indent="-285750">
              <a:lnSpc>
                <a:spcPct val="90000"/>
              </a:lnSpc>
              <a:spcAft>
                <a:spcPts val="600"/>
              </a:spcAft>
              <a:buFont typeface="Arial" panose="020B0604020202020204" pitchFamily="34" charset="0"/>
              <a:buChar char="•"/>
            </a:pPr>
            <a:r>
              <a:rPr lang="en-US" sz="1500" dirty="0"/>
              <a:t>NAO (2024) reporting highlighted that only 8.8% of eligible people attended in 2023–24 (and called for system review). </a:t>
            </a:r>
          </a:p>
          <a:p>
            <a:pPr marL="285750" indent="-285750">
              <a:lnSpc>
                <a:spcPct val="90000"/>
              </a:lnSpc>
              <a:spcAft>
                <a:spcPts val="600"/>
              </a:spcAft>
              <a:buFont typeface="Arial" panose="020B0604020202020204" pitchFamily="34" charset="0"/>
              <a:buChar char="•"/>
            </a:pPr>
            <a:r>
              <a:rPr lang="en-US" sz="1500" dirty="0" err="1"/>
              <a:t>Behavioural</a:t>
            </a:r>
            <a:r>
              <a:rPr lang="en-US" sz="1500" dirty="0"/>
              <a:t> invitation design (clear defaults, simplified action steps) has increased attendance in trials. </a:t>
            </a:r>
          </a:p>
          <a:p>
            <a:pPr marL="285750" indent="-285750">
              <a:lnSpc>
                <a:spcPct val="90000"/>
              </a:lnSpc>
              <a:spcAft>
                <a:spcPts val="600"/>
              </a:spcAft>
              <a:buFont typeface="Arial" panose="020B0604020202020204" pitchFamily="34" charset="0"/>
              <a:buChar char="•"/>
            </a:pPr>
            <a:r>
              <a:rPr lang="en-US" sz="1500" dirty="0"/>
              <a:t>Alternative delivery sites (workplaces, pharmacies, mobile/community) to reduce access friction, especially for men and deprived groups. </a:t>
            </a:r>
          </a:p>
          <a:p>
            <a:pPr marL="285750" indent="-285750">
              <a:lnSpc>
                <a:spcPct val="90000"/>
              </a:lnSpc>
              <a:spcAft>
                <a:spcPts val="600"/>
              </a:spcAft>
              <a:buFont typeface="Arial" panose="020B0604020202020204" pitchFamily="34" charset="0"/>
              <a:buChar char="•"/>
            </a:pPr>
            <a:r>
              <a:rPr lang="en-US" sz="1500" dirty="0"/>
              <a:t>Follow-up pathways: uptake is not enough, risk management requires medication review, referral and support </a:t>
            </a:r>
            <a:r>
              <a:rPr lang="en-GB" sz="1500" dirty="0"/>
              <a:t>(NHS, 2023)</a:t>
            </a:r>
            <a:r>
              <a:rPr lang="en-US" sz="1500" dirty="0"/>
              <a:t>.</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1832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002AB-D246-8B21-BF81-A1DDD71F9873}"/>
              </a:ext>
            </a:extLst>
          </p:cNvPr>
          <p:cNvSpPr>
            <a:spLocks noGrp="1"/>
          </p:cNvSpPr>
          <p:nvPr>
            <p:ph type="title"/>
          </p:nvPr>
        </p:nvSpPr>
        <p:spPr>
          <a:xfrm>
            <a:off x="645064" y="525982"/>
            <a:ext cx="4282983" cy="1200361"/>
          </a:xfrm>
        </p:spPr>
        <p:txBody>
          <a:bodyPr anchor="b">
            <a:normAutofit/>
          </a:bodyPr>
          <a:lstStyle/>
          <a:p>
            <a:r>
              <a:rPr lang="en-PK" sz="2500" b="1" dirty="0"/>
              <a:t>Applying the Health Belief Model to Planning (HBM)</a:t>
            </a:r>
            <a:endParaRPr lang="en-PK" sz="2500" dirty="0"/>
          </a:p>
        </p:txBody>
      </p:sp>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E33A35-1B6C-A3EE-C4F7-BAD0BA5C1203}"/>
              </a:ext>
            </a:extLst>
          </p:cNvPr>
          <p:cNvSpPr>
            <a:spLocks noGrp="1"/>
          </p:cNvSpPr>
          <p:nvPr>
            <p:ph idx="1"/>
          </p:nvPr>
        </p:nvSpPr>
        <p:spPr>
          <a:xfrm>
            <a:off x="645066" y="2031101"/>
            <a:ext cx="4282984" cy="3511943"/>
          </a:xfrm>
        </p:spPr>
        <p:txBody>
          <a:bodyPr anchor="ctr">
            <a:normAutofit/>
          </a:bodyPr>
          <a:lstStyle/>
          <a:p>
            <a:r>
              <a:rPr lang="en-GB" sz="1200" dirty="0"/>
              <a:t>Make risk personally meaningful (susceptibility + severity), not generic.</a:t>
            </a:r>
          </a:p>
          <a:p>
            <a:r>
              <a:rPr lang="en-GB" sz="1200" dirty="0"/>
              <a:t>Make benefits concrete and near-term (not only future health).</a:t>
            </a:r>
          </a:p>
          <a:p>
            <a:r>
              <a:rPr lang="en-GB" sz="1200" dirty="0"/>
              <a:t>Reduce barriers (time, stigma, cost, digital skills) (Park et al., 2025).</a:t>
            </a:r>
          </a:p>
          <a:p>
            <a:r>
              <a:rPr lang="en-GB" sz="1200" dirty="0"/>
              <a:t>Build cues to action (GP prompts, community reminders, workplace touchpoints).</a:t>
            </a:r>
          </a:p>
          <a:p>
            <a:r>
              <a:rPr lang="en-GB" sz="1200" dirty="0"/>
              <a:t>Strengthen self-efficacy (coaching, peer support, achievable goals).</a:t>
            </a:r>
          </a:p>
          <a:p>
            <a:r>
              <a:rPr lang="en-GB" sz="1200" b="1" dirty="0"/>
              <a:t>Critical limitation:</a:t>
            </a:r>
            <a:r>
              <a:rPr lang="en-GB" sz="1200" dirty="0"/>
              <a:t> HBM is strongest at the individual level; inequality reduction needs socio-ecological supports (Alamer, 2024).</a:t>
            </a:r>
          </a:p>
        </p:txBody>
      </p:sp>
      <p:sp>
        <p:nvSpPr>
          <p:cNvPr id="22" name="Rectangle 2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diagram of a health motivation&#10;&#10;AI-generated content may be incorrect.">
            <a:extLst>
              <a:ext uri="{FF2B5EF4-FFF2-40B4-BE49-F238E27FC236}">
                <a16:creationId xmlns:a16="http://schemas.microsoft.com/office/drawing/2014/main" id="{44DB20A2-3A6F-0B7D-A18B-1BFFF2B70698}"/>
              </a:ext>
            </a:extLst>
          </p:cNvPr>
          <p:cNvPicPr>
            <a:picLocks noChangeAspect="1"/>
          </p:cNvPicPr>
          <p:nvPr/>
        </p:nvPicPr>
        <p:blipFill>
          <a:blip r:embed="rId2"/>
          <a:stretch>
            <a:fillRect/>
          </a:stretch>
        </p:blipFill>
        <p:spPr>
          <a:xfrm>
            <a:off x="5686093" y="2031101"/>
            <a:ext cx="6195673" cy="2834520"/>
          </a:xfrm>
          <a:prstGeom prst="rect">
            <a:avLst/>
          </a:prstGeom>
        </p:spPr>
      </p:pic>
      <p:sp>
        <p:nvSpPr>
          <p:cNvPr id="5" name="TextBox 4">
            <a:extLst>
              <a:ext uri="{FF2B5EF4-FFF2-40B4-BE49-F238E27FC236}">
                <a16:creationId xmlns:a16="http://schemas.microsoft.com/office/drawing/2014/main" id="{25D8DA46-183E-7EDF-25D6-17FC0E8D6C69}"/>
              </a:ext>
            </a:extLst>
          </p:cNvPr>
          <p:cNvSpPr txBox="1"/>
          <p:nvPr/>
        </p:nvSpPr>
        <p:spPr>
          <a:xfrm>
            <a:off x="5573111" y="525982"/>
            <a:ext cx="6096000" cy="954107"/>
          </a:xfrm>
          <a:prstGeom prst="rect">
            <a:avLst/>
          </a:prstGeom>
          <a:noFill/>
        </p:spPr>
        <p:txBody>
          <a:bodyPr wrap="square">
            <a:spAutoFit/>
          </a:bodyPr>
          <a:lstStyle/>
          <a:p>
            <a:pPr algn="ctr"/>
            <a:r>
              <a:rPr lang="en-GB" sz="1400" dirty="0"/>
              <a:t>The Health Belief Model was developed to explain why people do (or do not) engage in preventive actions (screening, behaviour change), focusing on risk perception, expected benefits, barriers, cues to action, and later self-efficacy (Alamer, 2024). </a:t>
            </a:r>
            <a:endParaRPr lang="en-PK" sz="1400" dirty="0"/>
          </a:p>
        </p:txBody>
      </p:sp>
      <p:sp>
        <p:nvSpPr>
          <p:cNvPr id="8" name="TextBox 7">
            <a:extLst>
              <a:ext uri="{FF2B5EF4-FFF2-40B4-BE49-F238E27FC236}">
                <a16:creationId xmlns:a16="http://schemas.microsoft.com/office/drawing/2014/main" id="{FBEF8821-D0BA-40E8-1798-814B136E78AF}"/>
              </a:ext>
            </a:extLst>
          </p:cNvPr>
          <p:cNvSpPr txBox="1"/>
          <p:nvPr/>
        </p:nvSpPr>
        <p:spPr>
          <a:xfrm>
            <a:off x="6861026" y="5515361"/>
            <a:ext cx="3763817" cy="323165"/>
          </a:xfrm>
          <a:prstGeom prst="rect">
            <a:avLst/>
          </a:prstGeom>
          <a:noFill/>
        </p:spPr>
        <p:txBody>
          <a:bodyPr wrap="square">
            <a:spAutoFit/>
          </a:bodyPr>
          <a:lstStyle/>
          <a:p>
            <a:r>
              <a:rPr lang="en-PK" sz="1500" dirty="0"/>
              <a:t>Health Belief Model </a:t>
            </a:r>
            <a:r>
              <a:rPr lang="en-GB" sz="1500" dirty="0"/>
              <a:t>(Park </a:t>
            </a:r>
            <a:r>
              <a:rPr lang="en-GB" sz="1500" i="1" dirty="0"/>
              <a:t>et al.</a:t>
            </a:r>
            <a:r>
              <a:rPr lang="en-GB" sz="1500" dirty="0"/>
              <a:t>, 2025)</a:t>
            </a:r>
            <a:endParaRPr lang="en-PK" sz="1500" dirty="0"/>
          </a:p>
        </p:txBody>
      </p:sp>
    </p:spTree>
    <p:extLst>
      <p:ext uri="{BB962C8B-B14F-4D97-AF65-F5344CB8AC3E}">
        <p14:creationId xmlns:p14="http://schemas.microsoft.com/office/powerpoint/2010/main" val="366445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B530BE-4244-E3CA-EEA7-4817B8604B6C}"/>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3800" b="1" kern="1200">
                <a:solidFill>
                  <a:schemeClr val="tx1"/>
                </a:solidFill>
                <a:latin typeface="+mj-lt"/>
                <a:ea typeface="+mj-ea"/>
                <a:cs typeface="+mj-cs"/>
              </a:rPr>
              <a:t>Applying the Health Belief Model to Planning (HBM)</a:t>
            </a:r>
            <a:endParaRPr lang="en-US" sz="3800" kern="1200">
              <a:solidFill>
                <a:schemeClr val="tx1"/>
              </a:solidFill>
              <a:latin typeface="+mj-lt"/>
              <a:ea typeface="+mj-ea"/>
              <a:cs typeface="+mj-cs"/>
            </a:endParaRPr>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52D37941-D242-2FF0-60DE-386BE640E772}"/>
              </a:ext>
            </a:extLst>
          </p:cNvPr>
          <p:cNvGraphicFramePr>
            <a:graphicFrameLocks noGrp="1"/>
          </p:cNvGraphicFramePr>
          <p:nvPr>
            <p:extLst>
              <p:ext uri="{D42A27DB-BD31-4B8C-83A1-F6EECF244321}">
                <p14:modId xmlns:p14="http://schemas.microsoft.com/office/powerpoint/2010/main" val="1395657077"/>
              </p:ext>
            </p:extLst>
          </p:nvPr>
        </p:nvGraphicFramePr>
        <p:xfrm>
          <a:off x="5922492" y="1627200"/>
          <a:ext cx="5536004" cy="3946089"/>
        </p:xfrm>
        <a:graphic>
          <a:graphicData uri="http://schemas.openxmlformats.org/drawingml/2006/table">
            <a:tbl>
              <a:tblPr firstRow="1" firstCol="1" bandRow="1">
                <a:tableStyleId>{D27102A9-8310-4765-A935-A1911B00CA55}</a:tableStyleId>
              </a:tblPr>
              <a:tblGrid>
                <a:gridCol w="1310074">
                  <a:extLst>
                    <a:ext uri="{9D8B030D-6E8A-4147-A177-3AD203B41FA5}">
                      <a16:colId xmlns:a16="http://schemas.microsoft.com/office/drawing/2014/main" val="1459501257"/>
                    </a:ext>
                  </a:extLst>
                </a:gridCol>
                <a:gridCol w="1434032">
                  <a:extLst>
                    <a:ext uri="{9D8B030D-6E8A-4147-A177-3AD203B41FA5}">
                      <a16:colId xmlns:a16="http://schemas.microsoft.com/office/drawing/2014/main" val="174062213"/>
                    </a:ext>
                  </a:extLst>
                </a:gridCol>
                <a:gridCol w="1416111">
                  <a:extLst>
                    <a:ext uri="{9D8B030D-6E8A-4147-A177-3AD203B41FA5}">
                      <a16:colId xmlns:a16="http://schemas.microsoft.com/office/drawing/2014/main" val="2335465280"/>
                    </a:ext>
                  </a:extLst>
                </a:gridCol>
                <a:gridCol w="1375787">
                  <a:extLst>
                    <a:ext uri="{9D8B030D-6E8A-4147-A177-3AD203B41FA5}">
                      <a16:colId xmlns:a16="http://schemas.microsoft.com/office/drawing/2014/main" val="3003707005"/>
                    </a:ext>
                  </a:extLst>
                </a:gridCol>
              </a:tblGrid>
              <a:tr h="431973">
                <a:tc>
                  <a:txBody>
                    <a:bodyPr/>
                    <a:lstStyle/>
                    <a:p>
                      <a:pPr>
                        <a:buNone/>
                      </a:pPr>
                      <a:r>
                        <a:rPr lang="en-GB" sz="1200"/>
                        <a:t>HBM Construct</a:t>
                      </a:r>
                    </a:p>
                  </a:txBody>
                  <a:tcPr anchor="ctr"/>
                </a:tc>
                <a:tc>
                  <a:txBody>
                    <a:bodyPr/>
                    <a:lstStyle/>
                    <a:p>
                      <a:pPr>
                        <a:buNone/>
                      </a:pPr>
                      <a:r>
                        <a:rPr lang="en-GB" sz="1200"/>
                        <a:t>How the programme addresses it</a:t>
                      </a:r>
                    </a:p>
                  </a:txBody>
                  <a:tcPr anchor="ctr"/>
                </a:tc>
                <a:tc>
                  <a:txBody>
                    <a:bodyPr/>
                    <a:lstStyle/>
                    <a:p>
                      <a:pPr>
                        <a:buNone/>
                      </a:pPr>
                      <a:r>
                        <a:rPr lang="en-GB" sz="1200"/>
                        <a:t>Gap</a:t>
                      </a:r>
                    </a:p>
                  </a:txBody>
                  <a:tcPr anchor="ctr"/>
                </a:tc>
                <a:tc>
                  <a:txBody>
                    <a:bodyPr/>
                    <a:lstStyle/>
                    <a:p>
                      <a:pPr>
                        <a:buNone/>
                      </a:pPr>
                      <a:r>
                        <a:rPr lang="en-GB" sz="1200"/>
                        <a:t>Practical enhancement</a:t>
                      </a:r>
                    </a:p>
                  </a:txBody>
                  <a:tcPr anchor="ctr"/>
                </a:tc>
                <a:extLst>
                  <a:ext uri="{0D108BD9-81ED-4DB2-BD59-A6C34878D82A}">
                    <a16:rowId xmlns:a16="http://schemas.microsoft.com/office/drawing/2014/main" val="3444680738"/>
                  </a:ext>
                </a:extLst>
              </a:tr>
              <a:tr h="827683">
                <a:tc>
                  <a:txBody>
                    <a:bodyPr/>
                    <a:lstStyle/>
                    <a:p>
                      <a:pPr>
                        <a:buNone/>
                      </a:pPr>
                      <a:r>
                        <a:rPr lang="en-GB" sz="1200"/>
                        <a:t>Perceived susceptibility</a:t>
                      </a:r>
                    </a:p>
                  </a:txBody>
                  <a:tcPr anchor="ctr"/>
                </a:tc>
                <a:tc>
                  <a:txBody>
                    <a:bodyPr/>
                    <a:lstStyle/>
                    <a:p>
                      <a:pPr>
                        <a:buNone/>
                      </a:pPr>
                      <a:r>
                        <a:rPr lang="en-GB" sz="1200"/>
                        <a:t>Risk identification via screening/referral</a:t>
                      </a:r>
                    </a:p>
                  </a:txBody>
                  <a:tcPr anchor="ctr"/>
                </a:tc>
                <a:tc>
                  <a:txBody>
                    <a:bodyPr/>
                    <a:lstStyle/>
                    <a:p>
                      <a:pPr>
                        <a:buNone/>
                      </a:pPr>
                      <a:r>
                        <a:rPr lang="en-GB" sz="1200"/>
                        <a:t>Hard-to-reach groups may not engage</a:t>
                      </a:r>
                    </a:p>
                  </a:txBody>
                  <a:tcPr anchor="ctr"/>
                </a:tc>
                <a:tc>
                  <a:txBody>
                    <a:bodyPr/>
                    <a:lstStyle/>
                    <a:p>
                      <a:pPr>
                        <a:buNone/>
                      </a:pPr>
                      <a:r>
                        <a:rPr lang="en-GB" sz="1200"/>
                        <a:t>Community messengers + tailored risk communication</a:t>
                      </a:r>
                    </a:p>
                  </a:txBody>
                  <a:tcPr anchor="ctr"/>
                </a:tc>
                <a:extLst>
                  <a:ext uri="{0D108BD9-81ED-4DB2-BD59-A6C34878D82A}">
                    <a16:rowId xmlns:a16="http://schemas.microsoft.com/office/drawing/2014/main" val="2963689375"/>
                  </a:ext>
                </a:extLst>
              </a:tr>
              <a:tr h="827683">
                <a:tc>
                  <a:txBody>
                    <a:bodyPr/>
                    <a:lstStyle/>
                    <a:p>
                      <a:pPr>
                        <a:buNone/>
                      </a:pPr>
                      <a:r>
                        <a:rPr lang="en-GB" sz="1200"/>
                        <a:t>Perceived benefits</a:t>
                      </a:r>
                    </a:p>
                  </a:txBody>
                  <a:tcPr anchor="ctr"/>
                </a:tc>
                <a:tc>
                  <a:txBody>
                    <a:bodyPr/>
                    <a:lstStyle/>
                    <a:p>
                      <a:pPr>
                        <a:buNone/>
                      </a:pPr>
                      <a:r>
                        <a:rPr lang="en-GB" sz="1200"/>
                        <a:t>Explains prevention gains (weight, BP, HbA1c)</a:t>
                      </a:r>
                    </a:p>
                  </a:txBody>
                  <a:tcPr anchor="ctr"/>
                </a:tc>
                <a:tc>
                  <a:txBody>
                    <a:bodyPr/>
                    <a:lstStyle/>
                    <a:p>
                      <a:pPr>
                        <a:buNone/>
                      </a:pPr>
                      <a:r>
                        <a:rPr lang="en-GB" sz="1200"/>
                        <a:t>Benefits feel distant</a:t>
                      </a:r>
                    </a:p>
                  </a:txBody>
                  <a:tcPr anchor="ctr"/>
                </a:tc>
                <a:tc>
                  <a:txBody>
                    <a:bodyPr/>
                    <a:lstStyle/>
                    <a:p>
                      <a:pPr>
                        <a:buNone/>
                      </a:pPr>
                      <a:r>
                        <a:rPr lang="en-GB" sz="1200"/>
                        <a:t>Short-term milestones + feedback on progress</a:t>
                      </a:r>
                    </a:p>
                  </a:txBody>
                  <a:tcPr anchor="ctr"/>
                </a:tc>
                <a:extLst>
                  <a:ext uri="{0D108BD9-81ED-4DB2-BD59-A6C34878D82A}">
                    <a16:rowId xmlns:a16="http://schemas.microsoft.com/office/drawing/2014/main" val="838099724"/>
                  </a:ext>
                </a:extLst>
              </a:tr>
              <a:tr h="629828">
                <a:tc>
                  <a:txBody>
                    <a:bodyPr/>
                    <a:lstStyle/>
                    <a:p>
                      <a:pPr>
                        <a:buNone/>
                      </a:pPr>
                      <a:r>
                        <a:rPr lang="en-GB" sz="1200"/>
                        <a:t>Perceived barriers</a:t>
                      </a:r>
                    </a:p>
                  </a:txBody>
                  <a:tcPr anchor="ctr"/>
                </a:tc>
                <a:tc>
                  <a:txBody>
                    <a:bodyPr/>
                    <a:lstStyle/>
                    <a:p>
                      <a:pPr>
                        <a:buNone/>
                      </a:pPr>
                      <a:r>
                        <a:rPr lang="en-GB" sz="1200"/>
                        <a:t>Free access / some digital options</a:t>
                      </a:r>
                    </a:p>
                  </a:txBody>
                  <a:tcPr anchor="ctr"/>
                </a:tc>
                <a:tc>
                  <a:txBody>
                    <a:bodyPr/>
                    <a:lstStyle/>
                    <a:p>
                      <a:pPr>
                        <a:buNone/>
                      </a:pPr>
                      <a:r>
                        <a:rPr lang="en-GB" sz="1200"/>
                        <a:t>Time, travel, digital exclusion persist</a:t>
                      </a:r>
                    </a:p>
                  </a:txBody>
                  <a:tcPr anchor="ctr"/>
                </a:tc>
                <a:tc>
                  <a:txBody>
                    <a:bodyPr/>
                    <a:lstStyle/>
                    <a:p>
                      <a:pPr>
                        <a:buNone/>
                      </a:pPr>
                      <a:r>
                        <a:rPr lang="en-GB" sz="1200"/>
                        <a:t>Flexible venues/times + assisted digital + transport support</a:t>
                      </a:r>
                    </a:p>
                  </a:txBody>
                  <a:tcPr anchor="ctr"/>
                </a:tc>
                <a:extLst>
                  <a:ext uri="{0D108BD9-81ED-4DB2-BD59-A6C34878D82A}">
                    <a16:rowId xmlns:a16="http://schemas.microsoft.com/office/drawing/2014/main" val="2899118447"/>
                  </a:ext>
                </a:extLst>
              </a:tr>
              <a:tr h="827683">
                <a:tc>
                  <a:txBody>
                    <a:bodyPr/>
                    <a:lstStyle/>
                    <a:p>
                      <a:pPr>
                        <a:buNone/>
                      </a:pPr>
                      <a:r>
                        <a:rPr lang="en-GB" sz="1200"/>
                        <a:t>Self-efficacy</a:t>
                      </a:r>
                    </a:p>
                  </a:txBody>
                  <a:tcPr anchor="ctr"/>
                </a:tc>
                <a:tc>
                  <a:txBody>
                    <a:bodyPr/>
                    <a:lstStyle/>
                    <a:p>
                      <a:pPr>
                        <a:buNone/>
                      </a:pPr>
                      <a:r>
                        <a:rPr lang="en-GB" sz="1200"/>
                        <a:t>Group sessions, coaching, plans</a:t>
                      </a:r>
                    </a:p>
                  </a:txBody>
                  <a:tcPr anchor="ctr"/>
                </a:tc>
                <a:tc>
                  <a:txBody>
                    <a:bodyPr/>
                    <a:lstStyle/>
                    <a:p>
                      <a:pPr>
                        <a:buNone/>
                      </a:pPr>
                      <a:r>
                        <a:rPr lang="en-GB" sz="1200"/>
                        <a:t>Motivation can fade over months</a:t>
                      </a:r>
                    </a:p>
                  </a:txBody>
                  <a:tcPr anchor="ctr"/>
                </a:tc>
                <a:tc>
                  <a:txBody>
                    <a:bodyPr/>
                    <a:lstStyle/>
                    <a:p>
                      <a:pPr>
                        <a:buNone/>
                      </a:pPr>
                      <a:r>
                        <a:rPr lang="en-GB" sz="1200" dirty="0"/>
                        <a:t>Ongoing check-ins + peer accountability</a:t>
                      </a:r>
                    </a:p>
                  </a:txBody>
                  <a:tcPr anchor="ctr"/>
                </a:tc>
                <a:extLst>
                  <a:ext uri="{0D108BD9-81ED-4DB2-BD59-A6C34878D82A}">
                    <a16:rowId xmlns:a16="http://schemas.microsoft.com/office/drawing/2014/main" val="687190123"/>
                  </a:ext>
                </a:extLst>
              </a:tr>
            </a:tbl>
          </a:graphicData>
        </a:graphic>
      </p:graphicFrame>
      <p:sp>
        <p:nvSpPr>
          <p:cNvPr id="7" name="TextBox 6">
            <a:extLst>
              <a:ext uri="{FF2B5EF4-FFF2-40B4-BE49-F238E27FC236}">
                <a16:creationId xmlns:a16="http://schemas.microsoft.com/office/drawing/2014/main" id="{A7A056F1-2FC3-2A55-71A2-98B5922A9760}"/>
              </a:ext>
            </a:extLst>
          </p:cNvPr>
          <p:cNvSpPr txBox="1"/>
          <p:nvPr/>
        </p:nvSpPr>
        <p:spPr>
          <a:xfrm>
            <a:off x="5922492" y="1188194"/>
            <a:ext cx="6100174" cy="307777"/>
          </a:xfrm>
          <a:prstGeom prst="rect">
            <a:avLst/>
          </a:prstGeom>
          <a:noFill/>
        </p:spPr>
        <p:txBody>
          <a:bodyPr wrap="square">
            <a:spAutoFit/>
          </a:bodyPr>
          <a:lstStyle/>
          <a:p>
            <a:r>
              <a:rPr lang="en-PK" sz="1400" b="1" kern="0" dirty="0">
                <a:effectLst/>
                <a:latin typeface="Arial" panose="020B0604020202020204" pitchFamily="34" charset="0"/>
                <a:ea typeface="Times New Roman" panose="02020603050405020304" pitchFamily="18" charset="0"/>
              </a:rPr>
              <a:t>Table 7: HBM Applied to Chosen Case (DPP or Health Check)</a:t>
            </a:r>
            <a:r>
              <a:rPr lang="en-PK" sz="1400" dirty="0">
                <a:effectLst/>
              </a:rPr>
              <a:t> </a:t>
            </a:r>
            <a:endParaRPr lang="en-PK" sz="1400" dirty="0"/>
          </a:p>
        </p:txBody>
      </p:sp>
    </p:spTree>
    <p:extLst>
      <p:ext uri="{BB962C8B-B14F-4D97-AF65-F5344CB8AC3E}">
        <p14:creationId xmlns:p14="http://schemas.microsoft.com/office/powerpoint/2010/main" val="1963781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A923B-B6AC-F0DC-7698-5EC32F86F332}"/>
              </a:ext>
            </a:extLst>
          </p:cNvPr>
          <p:cNvSpPr>
            <a:spLocks noGrp="1"/>
          </p:cNvSpPr>
          <p:nvPr>
            <p:ph type="title"/>
          </p:nvPr>
        </p:nvSpPr>
        <p:spPr/>
        <p:txBody>
          <a:bodyPr/>
          <a:lstStyle/>
          <a:p>
            <a:r>
              <a:rPr lang="en-PK" b="1" dirty="0"/>
              <a:t>Equity and Access</a:t>
            </a:r>
            <a:endParaRPr lang="en-PK" dirty="0"/>
          </a:p>
        </p:txBody>
      </p:sp>
      <p:graphicFrame>
        <p:nvGraphicFramePr>
          <p:cNvPr id="4" name="Diagram 3">
            <a:extLst>
              <a:ext uri="{FF2B5EF4-FFF2-40B4-BE49-F238E27FC236}">
                <a16:creationId xmlns:a16="http://schemas.microsoft.com/office/drawing/2014/main" id="{B2EB2095-C1F5-D411-2839-107A7D0B7BDC}"/>
              </a:ext>
            </a:extLst>
          </p:cNvPr>
          <p:cNvGraphicFramePr/>
          <p:nvPr>
            <p:extLst>
              <p:ext uri="{D42A27DB-BD31-4B8C-83A1-F6EECF244321}">
                <p14:modId xmlns:p14="http://schemas.microsoft.com/office/powerpoint/2010/main" val="2536107050"/>
              </p:ext>
            </p:extLst>
          </p:nvPr>
        </p:nvGraphicFramePr>
        <p:xfrm>
          <a:off x="353513" y="1690689"/>
          <a:ext cx="6235726" cy="48021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C06B0664-2D5D-6700-DF5C-99DD32E68740}"/>
              </a:ext>
            </a:extLst>
          </p:cNvPr>
          <p:cNvGraphicFramePr/>
          <p:nvPr>
            <p:extLst>
              <p:ext uri="{D42A27DB-BD31-4B8C-83A1-F6EECF244321}">
                <p14:modId xmlns:p14="http://schemas.microsoft.com/office/powerpoint/2010/main" val="1829146108"/>
              </p:ext>
            </p:extLst>
          </p:nvPr>
        </p:nvGraphicFramePr>
        <p:xfrm>
          <a:off x="7455770" y="1114490"/>
          <a:ext cx="4594269" cy="50924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47F8510A-B837-7DB4-2702-A56B417E4C5D}"/>
              </a:ext>
            </a:extLst>
          </p:cNvPr>
          <p:cNvSpPr txBox="1"/>
          <p:nvPr/>
        </p:nvSpPr>
        <p:spPr>
          <a:xfrm>
            <a:off x="7455770" y="468159"/>
            <a:ext cx="3788229" cy="646331"/>
          </a:xfrm>
          <a:prstGeom prst="rect">
            <a:avLst/>
          </a:prstGeom>
          <a:noFill/>
        </p:spPr>
        <p:txBody>
          <a:bodyPr wrap="square">
            <a:spAutoFit/>
          </a:bodyPr>
          <a:lstStyle/>
          <a:p>
            <a:pPr algn="ctr"/>
            <a:r>
              <a:rPr lang="en-PK" sz="1800" b="1" kern="0" dirty="0">
                <a:effectLst/>
                <a:latin typeface="Arial" panose="020B0604020202020204" pitchFamily="34" charset="0"/>
                <a:ea typeface="Times New Roman" panose="02020603050405020304" pitchFamily="18" charset="0"/>
              </a:rPr>
              <a:t>Recommendations for more equitable service delivery</a:t>
            </a:r>
            <a:r>
              <a:rPr lang="en-PK" dirty="0">
                <a:effectLst/>
              </a:rPr>
              <a:t> </a:t>
            </a:r>
            <a:endParaRPr lang="en-PK" dirty="0"/>
          </a:p>
        </p:txBody>
      </p:sp>
    </p:spTree>
    <p:extLst>
      <p:ext uri="{BB962C8B-B14F-4D97-AF65-F5344CB8AC3E}">
        <p14:creationId xmlns:p14="http://schemas.microsoft.com/office/powerpoint/2010/main" val="2322474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99DCD-6C65-FC12-1EA4-7CA1F80BB7D7}"/>
              </a:ext>
            </a:extLst>
          </p:cNvPr>
          <p:cNvSpPr>
            <a:spLocks noGrp="1"/>
          </p:cNvSpPr>
          <p:nvPr>
            <p:ph type="title"/>
          </p:nvPr>
        </p:nvSpPr>
        <p:spPr>
          <a:xfrm>
            <a:off x="808638" y="386930"/>
            <a:ext cx="9236700" cy="1188950"/>
          </a:xfrm>
        </p:spPr>
        <p:txBody>
          <a:bodyPr anchor="b">
            <a:normAutofit/>
          </a:bodyPr>
          <a:lstStyle/>
          <a:p>
            <a:r>
              <a:rPr lang="en-GB" sz="5400"/>
              <a:t>C</a:t>
            </a:r>
            <a:r>
              <a:rPr lang="en-PK" sz="5400"/>
              <a:t>onclusion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29B5DB-6F79-08FF-D980-445AAE362CAB}"/>
              </a:ext>
            </a:extLst>
          </p:cNvPr>
          <p:cNvSpPr>
            <a:spLocks noGrp="1"/>
          </p:cNvSpPr>
          <p:nvPr>
            <p:ph idx="1"/>
          </p:nvPr>
        </p:nvSpPr>
        <p:spPr>
          <a:xfrm>
            <a:off x="793660" y="2599509"/>
            <a:ext cx="10143668" cy="3435531"/>
          </a:xfrm>
        </p:spPr>
        <p:txBody>
          <a:bodyPr anchor="ctr">
            <a:normAutofit fontScale="92500" lnSpcReduction="10000"/>
          </a:bodyPr>
          <a:lstStyle/>
          <a:p>
            <a:r>
              <a:rPr lang="en-GB" dirty="0"/>
              <a:t>Integration improves outcomes when it combines prevention, person-centred pathways, place-based action.</a:t>
            </a:r>
          </a:p>
          <a:p>
            <a:r>
              <a:rPr lang="en-GB" dirty="0"/>
              <a:t>Policies (NHS Long Term Plan, Health &amp; Care Act 2022) create enabling structures, but delivery varies with capacity and governance.</a:t>
            </a:r>
          </a:p>
          <a:p>
            <a:r>
              <a:rPr lang="en-GB" dirty="0"/>
              <a:t>DPP and Health Checks show measurable benefits, yet inequities in uptake/retention can dilute population impact unless addressed.</a:t>
            </a:r>
          </a:p>
          <a:p>
            <a:r>
              <a:rPr lang="en-GB" dirty="0"/>
              <a:t>SDG 3 provides a 2030 framework for sustainable and equitable health improvement but requires real cross-sector implementation.</a:t>
            </a:r>
          </a:p>
        </p:txBody>
      </p:sp>
    </p:spTree>
    <p:extLst>
      <p:ext uri="{BB962C8B-B14F-4D97-AF65-F5344CB8AC3E}">
        <p14:creationId xmlns:p14="http://schemas.microsoft.com/office/powerpoint/2010/main" val="25534539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E6940-0712-7822-C0C8-4D82C051B8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52793-ADFA-CBD8-C7BC-B0D2AD769278}"/>
              </a:ext>
            </a:extLst>
          </p:cNvPr>
          <p:cNvSpPr>
            <a:spLocks noGrp="1"/>
          </p:cNvSpPr>
          <p:nvPr>
            <p:ph type="title"/>
          </p:nvPr>
        </p:nvSpPr>
        <p:spPr>
          <a:xfrm>
            <a:off x="838200" y="365126"/>
            <a:ext cx="10515600" cy="688760"/>
          </a:xfrm>
        </p:spPr>
        <p:txBody>
          <a:bodyPr>
            <a:normAutofit fontScale="90000"/>
          </a:bodyPr>
          <a:lstStyle/>
          <a:p>
            <a:r>
              <a:rPr lang="en-GB" dirty="0"/>
              <a:t>R</a:t>
            </a:r>
            <a:r>
              <a:rPr lang="en-PK" dirty="0"/>
              <a:t>eferences </a:t>
            </a:r>
          </a:p>
        </p:txBody>
      </p:sp>
      <p:sp>
        <p:nvSpPr>
          <p:cNvPr id="3" name="Content Placeholder 2">
            <a:extLst>
              <a:ext uri="{FF2B5EF4-FFF2-40B4-BE49-F238E27FC236}">
                <a16:creationId xmlns:a16="http://schemas.microsoft.com/office/drawing/2014/main" id="{E987ADD4-491B-817F-E9BE-96472EBC7A3B}"/>
              </a:ext>
            </a:extLst>
          </p:cNvPr>
          <p:cNvSpPr>
            <a:spLocks noGrp="1"/>
          </p:cNvSpPr>
          <p:nvPr>
            <p:ph idx="1"/>
          </p:nvPr>
        </p:nvSpPr>
        <p:spPr>
          <a:xfrm>
            <a:off x="604434" y="1317356"/>
            <a:ext cx="10749366" cy="5175518"/>
          </a:xfrm>
        </p:spPr>
        <p:txBody>
          <a:bodyPr>
            <a:normAutofit/>
          </a:bodyPr>
          <a:lstStyle/>
          <a:p>
            <a:r>
              <a:rPr lang="en-GB" sz="800" dirty="0"/>
              <a:t>Alamer, A.S. (2024) ‘</a:t>
            </a:r>
            <a:r>
              <a:rPr lang="en-GB" sz="800" dirty="0" err="1"/>
              <a:t>Behavior</a:t>
            </a:r>
            <a:r>
              <a:rPr lang="en-GB" sz="800" dirty="0"/>
              <a:t> Change Theories and Models Within Health Belief Model Research: A Five-Decade Holistic Bibliometric Analysis’, </a:t>
            </a:r>
            <a:r>
              <a:rPr lang="en-GB" sz="800" i="1" dirty="0" err="1"/>
              <a:t>Cureus</a:t>
            </a:r>
            <a:r>
              <a:rPr lang="en-GB" sz="800" dirty="0"/>
              <a:t>, 16(6). Available at: https://</a:t>
            </a:r>
            <a:r>
              <a:rPr lang="en-GB" sz="800" dirty="0" err="1"/>
              <a:t>doi.org</a:t>
            </a:r>
            <a:r>
              <a:rPr lang="en-GB" sz="800" dirty="0"/>
              <a:t>/10.7759/cureus.63143.</a:t>
            </a:r>
          </a:p>
          <a:p>
            <a:r>
              <a:rPr lang="en-GB" sz="800" dirty="0" err="1"/>
              <a:t>Alderwick</a:t>
            </a:r>
            <a:r>
              <a:rPr lang="en-GB" sz="800" dirty="0"/>
              <a:t>, H. and Dixon, J. (2019) ‘The NHS long term plan’, </a:t>
            </a:r>
            <a:r>
              <a:rPr lang="en-GB" sz="800" i="1" dirty="0"/>
              <a:t>BMJ</a:t>
            </a:r>
            <a:r>
              <a:rPr lang="en-GB" sz="800" dirty="0"/>
              <a:t>, 364(184), p. l84. Available at: https://</a:t>
            </a:r>
            <a:r>
              <a:rPr lang="en-GB" sz="800" dirty="0" err="1"/>
              <a:t>doi.org</a:t>
            </a:r>
            <a:r>
              <a:rPr lang="en-GB" sz="800" dirty="0"/>
              <a:t>/10.1136/bmj.l84.</a:t>
            </a:r>
          </a:p>
          <a:p>
            <a:r>
              <a:rPr lang="en-GB" sz="800" dirty="0" err="1"/>
              <a:t>Borgermans</a:t>
            </a:r>
            <a:r>
              <a:rPr lang="en-GB" sz="800" dirty="0"/>
              <a:t>, L. and </a:t>
            </a:r>
            <a:r>
              <a:rPr lang="en-GB" sz="800" dirty="0" err="1"/>
              <a:t>Devroey</a:t>
            </a:r>
            <a:r>
              <a:rPr lang="en-GB" sz="800" dirty="0"/>
              <a:t>, D. (2017) ‘A Policy Guide on Integrated Care (PGIC): Lessons Learned from EU Project INTEGRATE and Beyond’, </a:t>
            </a:r>
            <a:r>
              <a:rPr lang="en-GB" sz="800" i="1" dirty="0"/>
              <a:t>International Journal of Integrated Care</a:t>
            </a:r>
            <a:r>
              <a:rPr lang="en-GB" sz="800" dirty="0"/>
              <a:t>, 17(4). Available at: https://</a:t>
            </a:r>
            <a:r>
              <a:rPr lang="en-GB" sz="800" dirty="0" err="1"/>
              <a:t>doi.org</a:t>
            </a:r>
            <a:r>
              <a:rPr lang="en-GB" sz="800" dirty="0"/>
              <a:t>/10.5334/ijic.3295.</a:t>
            </a:r>
          </a:p>
          <a:p>
            <a:r>
              <a:rPr lang="en-GB" sz="800" dirty="0"/>
              <a:t>Bower, P. </a:t>
            </a:r>
            <a:r>
              <a:rPr lang="en-GB" sz="800" i="1" dirty="0"/>
              <a:t>et al.</a:t>
            </a:r>
            <a:r>
              <a:rPr lang="en-GB" sz="800" dirty="0"/>
              <a:t> (2023) ‘Diabetes prevention at scale: Narrative review of findings and lessons from the DIPLOMA evaluation of the NHS Diabetes Prevention Programme in England’, </a:t>
            </a:r>
            <a:r>
              <a:rPr lang="en-GB" sz="800" i="1" dirty="0"/>
              <a:t>Diabetic Medicine</a:t>
            </a:r>
            <a:r>
              <a:rPr lang="en-GB" sz="800" dirty="0"/>
              <a:t>, 40(11). Available at: https://</a:t>
            </a:r>
            <a:r>
              <a:rPr lang="en-GB" sz="800" dirty="0" err="1"/>
              <a:t>doi.org</a:t>
            </a:r>
            <a:r>
              <a:rPr lang="en-GB" sz="800" dirty="0"/>
              <a:t>/10.1111/dme.15209.</a:t>
            </a:r>
          </a:p>
          <a:p>
            <a:r>
              <a:rPr lang="en-GB" sz="800" dirty="0"/>
              <a:t>Brunton, L., </a:t>
            </a:r>
            <a:r>
              <a:rPr lang="en-GB" sz="800" dirty="0" err="1"/>
              <a:t>Soiland</a:t>
            </a:r>
            <a:r>
              <a:rPr lang="en-GB" sz="800" dirty="0"/>
              <a:t>‐Reyes, C. and Wilson, P. (2023) ‘A qualitative evaluation of the national rollout of a diabetes prevention programme in England’, </a:t>
            </a:r>
            <a:r>
              <a:rPr lang="en-GB" sz="800" i="1" dirty="0"/>
              <a:t>BMC Health Services Research</a:t>
            </a:r>
            <a:r>
              <a:rPr lang="en-GB" sz="800" dirty="0"/>
              <a:t>, 23(1). Available at: https://</a:t>
            </a:r>
            <a:r>
              <a:rPr lang="en-GB" sz="800" dirty="0" err="1"/>
              <a:t>doi.org</a:t>
            </a:r>
            <a:r>
              <a:rPr lang="en-GB" sz="800" dirty="0"/>
              <a:t>/10.1186/s12913-023-10002-y.</a:t>
            </a:r>
          </a:p>
          <a:p>
            <a:r>
              <a:rPr lang="en-GB" sz="800" dirty="0" err="1"/>
              <a:t>Chemnad</a:t>
            </a:r>
            <a:r>
              <a:rPr lang="en-GB" sz="800" dirty="0"/>
              <a:t>, K. and Othman, A. (2024) ‘Digital accessibility in the era of artificial intelligence—Bibliometric analysis and systematic review’, </a:t>
            </a:r>
            <a:r>
              <a:rPr lang="en-GB" sz="800" i="1" dirty="0"/>
              <a:t>Frontiers in artificial intelligence</a:t>
            </a:r>
            <a:r>
              <a:rPr lang="en-GB" sz="800" dirty="0"/>
              <a:t>, 7. Available at: https://</a:t>
            </a:r>
            <a:r>
              <a:rPr lang="en-GB" sz="800" dirty="0" err="1"/>
              <a:t>doi.org</a:t>
            </a:r>
            <a:r>
              <a:rPr lang="en-GB" sz="800" dirty="0"/>
              <a:t>/10.3389/frai.2024.1349668.</a:t>
            </a:r>
          </a:p>
          <a:p>
            <a:r>
              <a:rPr lang="en-GB" sz="800" dirty="0"/>
              <a:t>Cho, Y.J. and Lee, J.W. (2011) ‘Performance Management and Trust in Supervisors’, </a:t>
            </a:r>
            <a:r>
              <a:rPr lang="en-GB" sz="800" i="1" dirty="0"/>
              <a:t>Review of Public Personnel Administration</a:t>
            </a:r>
            <a:r>
              <a:rPr lang="en-GB" sz="800" dirty="0"/>
              <a:t>, 32(3), pp. 236–259. Available at: https://</a:t>
            </a:r>
            <a:r>
              <a:rPr lang="en-GB" sz="800" dirty="0" err="1"/>
              <a:t>doi.org</a:t>
            </a:r>
            <a:r>
              <a:rPr lang="en-GB" sz="800" dirty="0"/>
              <a:t>/10.1177/0734371x11421496.</a:t>
            </a:r>
          </a:p>
          <a:p>
            <a:r>
              <a:rPr lang="en-GB" sz="800" dirty="0"/>
              <a:t>Codes-Johnson, C., Rattay, K.T. and Saperstein, L. (2018) ‘Health in all Policies’:, </a:t>
            </a:r>
            <a:r>
              <a:rPr lang="en-GB" sz="800" i="1" dirty="0"/>
              <a:t>Delaware Journal of Public Health</a:t>
            </a:r>
            <a:r>
              <a:rPr lang="en-GB" sz="800" dirty="0"/>
              <a:t>, 4(2), pp. 50–53. Available at: https://</a:t>
            </a:r>
            <a:r>
              <a:rPr lang="en-GB" sz="800" dirty="0" err="1"/>
              <a:t>doi.org</a:t>
            </a:r>
            <a:r>
              <a:rPr lang="en-GB" sz="800" dirty="0"/>
              <a:t>/10.32481/djph.2018.03.010.</a:t>
            </a:r>
          </a:p>
          <a:p>
            <a:r>
              <a:rPr lang="en-GB" sz="800" dirty="0"/>
              <a:t>Coulter, A. and Oldham, J. (2016) ‘Person-centred care: What Is It and How Do We Get there?’, </a:t>
            </a:r>
            <a:r>
              <a:rPr lang="en-GB" sz="800" i="1" dirty="0"/>
              <a:t>Future Hospital Journal</a:t>
            </a:r>
            <a:r>
              <a:rPr lang="en-GB" sz="800" dirty="0"/>
              <a:t>, 3(2), pp. 114–116. Available at: https://</a:t>
            </a:r>
            <a:r>
              <a:rPr lang="en-GB" sz="800" dirty="0" err="1"/>
              <a:t>doi.org</a:t>
            </a:r>
            <a:r>
              <a:rPr lang="en-GB" sz="800" dirty="0"/>
              <a:t>/10.7861/futurehosp.3-2-114.</a:t>
            </a:r>
          </a:p>
          <a:p>
            <a:r>
              <a:rPr lang="en-GB" sz="800" dirty="0"/>
              <a:t>Diabetes UK (2020) </a:t>
            </a:r>
            <a:r>
              <a:rPr lang="en-GB" sz="800" i="1" dirty="0"/>
              <a:t>NHS Diabetes Prevention Programme</a:t>
            </a:r>
            <a:r>
              <a:rPr lang="en-GB" sz="800" dirty="0"/>
              <a:t>, </a:t>
            </a:r>
            <a:r>
              <a:rPr lang="en-GB" sz="800" i="1" dirty="0"/>
              <a:t>Diabetes UK</a:t>
            </a:r>
            <a:r>
              <a:rPr lang="en-GB" sz="800" dirty="0"/>
              <a:t>. Available at: https://</a:t>
            </a:r>
            <a:r>
              <a:rPr lang="en-GB" sz="800" dirty="0" err="1"/>
              <a:t>www.diabetes.org.uk</a:t>
            </a:r>
            <a:r>
              <a:rPr lang="en-GB" sz="800" dirty="0"/>
              <a:t>/for-professionals/improving-care/good-practice/</a:t>
            </a:r>
            <a:r>
              <a:rPr lang="en-GB" sz="800" dirty="0" err="1"/>
              <a:t>nhs</a:t>
            </a:r>
            <a:r>
              <a:rPr lang="en-GB" sz="800" dirty="0"/>
              <a:t>-diabetes-prevention-programme (Accessed: 10 February 2026).</a:t>
            </a:r>
          </a:p>
          <a:p>
            <a:r>
              <a:rPr lang="en-GB" sz="800" dirty="0"/>
              <a:t>Eckersley, P. and Tobin, P. (2019) ‘The impact of austerity on policy capacity in local government’, </a:t>
            </a:r>
            <a:r>
              <a:rPr lang="en-GB" sz="800" i="1" dirty="0"/>
              <a:t>Policy &amp; Politics</a:t>
            </a:r>
            <a:r>
              <a:rPr lang="en-GB" sz="800" dirty="0"/>
              <a:t>, 47(3), pp. 455–472. Available at: https://</a:t>
            </a:r>
            <a:r>
              <a:rPr lang="en-GB" sz="800" dirty="0" err="1"/>
              <a:t>doi.org</a:t>
            </a:r>
            <a:r>
              <a:rPr lang="en-GB" sz="800" dirty="0"/>
              <a:t>/10.1332/030557319x15613701303511.</a:t>
            </a:r>
          </a:p>
          <a:p>
            <a:r>
              <a:rPr lang="en-GB" sz="800" dirty="0"/>
              <a:t>Fernandez, R.M. (2019) ‘SDG3 Good Health and Well-Being: Integration and Connection with Other SDGs’, </a:t>
            </a:r>
            <a:r>
              <a:rPr lang="en-GB" sz="800" i="1" dirty="0" err="1"/>
              <a:t>Encyclopedia</a:t>
            </a:r>
            <a:r>
              <a:rPr lang="en-GB" sz="800" i="1" dirty="0"/>
              <a:t> of the UN Sustainable Development Goals</a:t>
            </a:r>
            <a:r>
              <a:rPr lang="en-GB" sz="800" dirty="0"/>
              <a:t>, pp. 629–636. Available at: https://</a:t>
            </a:r>
            <a:r>
              <a:rPr lang="en-GB" sz="800" dirty="0" err="1"/>
              <a:t>doi.org</a:t>
            </a:r>
            <a:r>
              <a:rPr lang="en-GB" sz="800" dirty="0"/>
              <a:t>/10.1007/978-3-319-95681-7_64.</a:t>
            </a:r>
          </a:p>
          <a:p>
            <a:r>
              <a:rPr lang="en-GB" sz="800" dirty="0" err="1"/>
              <a:t>Gajarawala</a:t>
            </a:r>
            <a:r>
              <a:rPr lang="en-GB" sz="800" dirty="0"/>
              <a:t>, S. and Pelkowski, J. (2021) ‘Telehealth benefits and barriers’, </a:t>
            </a:r>
            <a:r>
              <a:rPr lang="en-GB" sz="800" i="1" dirty="0"/>
              <a:t>The Journal for Nurse Practitioners</a:t>
            </a:r>
            <a:r>
              <a:rPr lang="en-GB" sz="800" dirty="0"/>
              <a:t>, 17(2), pp. 218–221. Available at: https://</a:t>
            </a:r>
            <a:r>
              <a:rPr lang="en-GB" sz="800" dirty="0" err="1"/>
              <a:t>doi.org</a:t>
            </a:r>
            <a:r>
              <a:rPr lang="en-GB" sz="800" dirty="0"/>
              <a:t>/10.1016/j.nurpra.2020.09.013.</a:t>
            </a:r>
          </a:p>
          <a:p>
            <a:r>
              <a:rPr lang="en-GB" sz="800" dirty="0"/>
              <a:t>Gov UK (2022) </a:t>
            </a:r>
            <a:r>
              <a:rPr lang="en-GB" sz="800" i="1" dirty="0"/>
              <a:t>Health and Care Act 2022</a:t>
            </a:r>
            <a:r>
              <a:rPr lang="en-GB" sz="800" dirty="0"/>
              <a:t>, </a:t>
            </a:r>
            <a:r>
              <a:rPr lang="en-GB" sz="800" i="1" dirty="0" err="1"/>
              <a:t>Legislation.gov.uk</a:t>
            </a:r>
            <a:r>
              <a:rPr lang="en-GB" sz="800" dirty="0"/>
              <a:t>. Available at: https://</a:t>
            </a:r>
            <a:r>
              <a:rPr lang="en-GB" sz="800" dirty="0" err="1"/>
              <a:t>www.legislation.gov.uk</a:t>
            </a:r>
            <a:r>
              <a:rPr lang="en-GB" sz="800" dirty="0"/>
              <a:t>/</a:t>
            </a:r>
            <a:r>
              <a:rPr lang="en-GB" sz="800" dirty="0" err="1"/>
              <a:t>ukpga</a:t>
            </a:r>
            <a:r>
              <a:rPr lang="en-GB" sz="800" dirty="0"/>
              <a:t>/2022/31/contents (Accessed: 13 February 2026).</a:t>
            </a:r>
          </a:p>
          <a:p>
            <a:r>
              <a:rPr lang="en-GB" sz="800" dirty="0"/>
              <a:t>Harrison, D. </a:t>
            </a:r>
            <a:r>
              <a:rPr lang="en-GB" sz="800" i="1" dirty="0"/>
              <a:t>et al.</a:t>
            </a:r>
            <a:r>
              <a:rPr lang="en-GB" sz="800" dirty="0"/>
              <a:t> (2022) ‘Making Every Contact Count with Seldom‐heard Groups? a Qualitative Evaluation of Voluntary and Community Sector (VCS) Implementation of a Public Health Behaviour Change Programme in England’, </a:t>
            </a:r>
            <a:r>
              <a:rPr lang="en-GB" sz="800" i="1" dirty="0"/>
              <a:t>Health &amp; Social Care in the Community</a:t>
            </a:r>
            <a:r>
              <a:rPr lang="en-GB" sz="800" dirty="0"/>
              <a:t>, 30(5). Available at: https://</a:t>
            </a:r>
            <a:r>
              <a:rPr lang="en-GB" sz="800" dirty="0" err="1"/>
              <a:t>doi.org</a:t>
            </a:r>
            <a:r>
              <a:rPr lang="en-GB" sz="800" dirty="0"/>
              <a:t>/10.1111/hsc.13764.</a:t>
            </a:r>
          </a:p>
          <a:p>
            <a:r>
              <a:rPr lang="en-GB" sz="800" dirty="0"/>
              <a:t>Ismail, H. and Atkin, K. (2015) ‘The NHS Health Check programme: insights from a qualitative study of patients’, </a:t>
            </a:r>
            <a:r>
              <a:rPr lang="en-GB" sz="800" i="1" dirty="0"/>
              <a:t>Health Expectations</a:t>
            </a:r>
            <a:r>
              <a:rPr lang="en-GB" sz="800" dirty="0"/>
              <a:t>, 19(2), pp. 345–355. Available at: https://</a:t>
            </a:r>
            <a:r>
              <a:rPr lang="en-GB" sz="800" dirty="0" err="1"/>
              <a:t>doi.org</a:t>
            </a:r>
            <a:r>
              <a:rPr lang="en-GB" sz="800" dirty="0"/>
              <a:t>/10.1111/hex.12358.</a:t>
            </a:r>
          </a:p>
          <a:p>
            <a:r>
              <a:rPr lang="en-GB" sz="800" dirty="0"/>
              <a:t>Jindal, M. </a:t>
            </a:r>
            <a:r>
              <a:rPr lang="en-GB" sz="800" i="1" dirty="0"/>
              <a:t>et al.</a:t>
            </a:r>
            <a:r>
              <a:rPr lang="en-GB" sz="800" dirty="0"/>
              <a:t> (2023) ‘Eliminating health care inequities through strengthening access to care’, </a:t>
            </a:r>
            <a:r>
              <a:rPr lang="en-GB" sz="800" i="1" dirty="0"/>
              <a:t>Health Services Research</a:t>
            </a:r>
            <a:r>
              <a:rPr lang="en-GB" sz="800" dirty="0"/>
              <a:t>, 58(3), pp. 300–310. Available at: https://</a:t>
            </a:r>
            <a:r>
              <a:rPr lang="en-GB" sz="800" dirty="0" err="1"/>
              <a:t>doi.org</a:t>
            </a:r>
            <a:r>
              <a:rPr lang="en-GB" sz="800" dirty="0"/>
              <a:t>/10.1111/1475-6773.14202.</a:t>
            </a:r>
          </a:p>
          <a:p>
            <a:r>
              <a:rPr lang="en-GB" sz="800" dirty="0"/>
              <a:t>Kilanowski, J. (2017) ‘Breadth of the socio-ecological Model’, </a:t>
            </a:r>
            <a:r>
              <a:rPr lang="en-GB" sz="800" i="1" dirty="0"/>
              <a:t>Journal of </a:t>
            </a:r>
            <a:r>
              <a:rPr lang="en-GB" sz="800" i="1" dirty="0" err="1"/>
              <a:t>Agromedicine</a:t>
            </a:r>
            <a:r>
              <a:rPr lang="en-GB" sz="800" dirty="0"/>
              <a:t>, 22(4), pp. 295–297. Available at: https://</a:t>
            </a:r>
            <a:r>
              <a:rPr lang="en-GB" sz="800" dirty="0" err="1"/>
              <a:t>doi.org</a:t>
            </a:r>
            <a:r>
              <a:rPr lang="en-GB" sz="800" dirty="0"/>
              <a:t>/10.1080/1059924x.2017.1358971.</a:t>
            </a:r>
          </a:p>
          <a:p>
            <a:endParaRPr lang="en-PK" sz="800" dirty="0"/>
          </a:p>
        </p:txBody>
      </p:sp>
    </p:spTree>
    <p:extLst>
      <p:ext uri="{BB962C8B-B14F-4D97-AF65-F5344CB8AC3E}">
        <p14:creationId xmlns:p14="http://schemas.microsoft.com/office/powerpoint/2010/main" val="2223260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C61E5-161A-315A-8622-6CB856ADFE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542527-513E-F39E-93EA-6877206991E5}"/>
              </a:ext>
            </a:extLst>
          </p:cNvPr>
          <p:cNvSpPr>
            <a:spLocks noGrp="1"/>
          </p:cNvSpPr>
          <p:nvPr>
            <p:ph type="title"/>
          </p:nvPr>
        </p:nvSpPr>
        <p:spPr>
          <a:xfrm>
            <a:off x="838200" y="365126"/>
            <a:ext cx="10515600" cy="812746"/>
          </a:xfrm>
        </p:spPr>
        <p:txBody>
          <a:bodyPr/>
          <a:lstStyle/>
          <a:p>
            <a:r>
              <a:rPr lang="en-GB" dirty="0"/>
              <a:t>R</a:t>
            </a:r>
            <a:r>
              <a:rPr lang="en-PK" dirty="0"/>
              <a:t>eferences </a:t>
            </a:r>
          </a:p>
        </p:txBody>
      </p:sp>
      <p:sp>
        <p:nvSpPr>
          <p:cNvPr id="3" name="Content Placeholder 2">
            <a:extLst>
              <a:ext uri="{FF2B5EF4-FFF2-40B4-BE49-F238E27FC236}">
                <a16:creationId xmlns:a16="http://schemas.microsoft.com/office/drawing/2014/main" id="{7CD094E3-A56D-0DEA-8A05-8F68E04A01DF}"/>
              </a:ext>
            </a:extLst>
          </p:cNvPr>
          <p:cNvSpPr>
            <a:spLocks noGrp="1"/>
          </p:cNvSpPr>
          <p:nvPr>
            <p:ph idx="1"/>
          </p:nvPr>
        </p:nvSpPr>
        <p:spPr>
          <a:xfrm>
            <a:off x="650928" y="1348352"/>
            <a:ext cx="10702871" cy="5144521"/>
          </a:xfrm>
        </p:spPr>
        <p:txBody>
          <a:bodyPr>
            <a:normAutofit fontScale="92500" lnSpcReduction="10000"/>
          </a:bodyPr>
          <a:lstStyle/>
          <a:p>
            <a:r>
              <a:rPr lang="en-GB" sz="900" dirty="0" err="1"/>
              <a:t>Lakioti</a:t>
            </a:r>
            <a:r>
              <a:rPr lang="en-GB" sz="900" dirty="0"/>
              <a:t>, E. </a:t>
            </a:r>
            <a:r>
              <a:rPr lang="en-GB" sz="900" i="1" dirty="0"/>
              <a:t>et al.</a:t>
            </a:r>
            <a:r>
              <a:rPr lang="en-GB" sz="900" dirty="0"/>
              <a:t> (2025) ‘Social Factors and Policies Promoting Good Health and Well-Being as a Sustainable Development Goal: Current Achievements and Future Pathways’, </a:t>
            </a:r>
            <a:r>
              <a:rPr lang="en-GB" sz="900" i="1" dirty="0"/>
              <a:t>Sustainability</a:t>
            </a:r>
            <a:r>
              <a:rPr lang="en-GB" sz="900" dirty="0"/>
              <a:t>, 17(11), p. 5063. Available at: https://</a:t>
            </a:r>
            <a:r>
              <a:rPr lang="en-GB" sz="900" dirty="0" err="1"/>
              <a:t>doi.org</a:t>
            </a:r>
            <a:r>
              <a:rPr lang="en-GB" sz="900" dirty="0"/>
              <a:t>/10.3390/su17115063.</a:t>
            </a:r>
          </a:p>
          <a:p>
            <a:r>
              <a:rPr lang="en-GB" sz="900" dirty="0"/>
              <a:t>Lavergne, M.R. </a:t>
            </a:r>
            <a:r>
              <a:rPr lang="en-GB" sz="900" i="1" dirty="0"/>
              <a:t>et al.</a:t>
            </a:r>
            <a:r>
              <a:rPr lang="en-GB" sz="900" dirty="0"/>
              <a:t> (2023) ‘Understanding and addressing changing administrative workload in primary care in Canada: protocol for a mixed-method study’, </a:t>
            </a:r>
            <a:r>
              <a:rPr lang="en-GB" sz="900" i="1" dirty="0"/>
              <a:t>BMJ Open</a:t>
            </a:r>
            <a:r>
              <a:rPr lang="en-GB" sz="900" dirty="0"/>
              <a:t>, 13(12), p. e076917. Available at: https://</a:t>
            </a:r>
            <a:r>
              <a:rPr lang="en-GB" sz="900" dirty="0" err="1"/>
              <a:t>doi.org</a:t>
            </a:r>
            <a:r>
              <a:rPr lang="en-GB" sz="900" dirty="0"/>
              <a:t>/10.1136/bmjopen-2023-076917.</a:t>
            </a:r>
          </a:p>
          <a:p>
            <a:r>
              <a:rPr lang="en-GB" sz="900" dirty="0"/>
              <a:t>Marmot, M. (2010) </a:t>
            </a:r>
            <a:r>
              <a:rPr lang="en-GB" sz="900" i="1" dirty="0"/>
              <a:t>Fair Society Healthy Lives (The Marmot Review)</a:t>
            </a:r>
            <a:r>
              <a:rPr lang="en-GB" sz="900" dirty="0"/>
              <a:t>, </a:t>
            </a:r>
            <a:r>
              <a:rPr lang="en-GB" sz="900" i="1" dirty="0"/>
              <a:t>Institute of Health Equity</a:t>
            </a:r>
            <a:r>
              <a:rPr lang="en-GB" sz="900" dirty="0"/>
              <a:t>. Available at: https://</a:t>
            </a:r>
            <a:r>
              <a:rPr lang="en-GB" sz="900" dirty="0" err="1"/>
              <a:t>www.instituteofhealthequity.org</a:t>
            </a:r>
            <a:r>
              <a:rPr lang="en-GB" sz="900" dirty="0"/>
              <a:t>/resources-reports/fair-society-healthy-lives-the-marmot-review (Accessed: 13 February 2026).</a:t>
            </a:r>
          </a:p>
          <a:p>
            <a:r>
              <a:rPr lang="en-GB" sz="900" dirty="0"/>
              <a:t>McLaren, N. (2021) ‘The Biopsychosocial Model: The End of a Reign of Error’, </a:t>
            </a:r>
            <a:r>
              <a:rPr lang="en-GB" sz="900" i="1" dirty="0"/>
              <a:t>Ethical Human Psychology and Psychiatry</a:t>
            </a:r>
            <a:r>
              <a:rPr lang="en-GB" sz="900" dirty="0"/>
              <a:t>, 22(2), p. EHPP-D-20-00016. Available at: https://</a:t>
            </a:r>
            <a:r>
              <a:rPr lang="en-GB" sz="900" dirty="0" err="1"/>
              <a:t>doi.org</a:t>
            </a:r>
            <a:r>
              <a:rPr lang="en-GB" sz="900" dirty="0"/>
              <a:t>/10.1891/ehpp-d-20-00016.</a:t>
            </a:r>
          </a:p>
          <a:p>
            <a:r>
              <a:rPr lang="en-GB" sz="900" dirty="0"/>
              <a:t>McManus, E. </a:t>
            </a:r>
            <a:r>
              <a:rPr lang="en-GB" sz="900" i="1" dirty="0"/>
              <a:t>et al.</a:t>
            </a:r>
            <a:r>
              <a:rPr lang="en-GB" sz="900" dirty="0"/>
              <a:t> (2023) ‘Evaluating the Short-Term Costs and Benefits of a Nationwide Diabetes Prevention Programme in England: Retrospective Observational Study’, </a:t>
            </a:r>
            <a:r>
              <a:rPr lang="en-GB" sz="900" i="1" dirty="0"/>
              <a:t>Applied Health Economics and Health Policy</a:t>
            </a:r>
            <a:r>
              <a:rPr lang="en-GB" sz="900" dirty="0"/>
              <a:t>, 21(6), pp. 891–903. Available at: https://</a:t>
            </a:r>
            <a:r>
              <a:rPr lang="en-GB" sz="900" dirty="0" err="1"/>
              <a:t>doi.org</a:t>
            </a:r>
            <a:r>
              <a:rPr lang="en-GB" sz="900" dirty="0"/>
              <a:t>/10.1007/s40258-023-00830-8.</a:t>
            </a:r>
          </a:p>
          <a:p>
            <a:r>
              <a:rPr lang="en-GB" sz="900" dirty="0"/>
              <a:t>NAO (2024) </a:t>
            </a:r>
            <a:r>
              <a:rPr lang="en-GB" sz="900" i="1" dirty="0"/>
              <a:t>Progress in preventing cardiovascular disease - NAO report</a:t>
            </a:r>
            <a:r>
              <a:rPr lang="en-GB" sz="900" dirty="0"/>
              <a:t>, </a:t>
            </a:r>
            <a:r>
              <a:rPr lang="en-GB" sz="900" i="1" dirty="0"/>
              <a:t>National Audit Office (NAO)</a:t>
            </a:r>
            <a:r>
              <a:rPr lang="en-GB" sz="900" dirty="0"/>
              <a:t>. Available at: https://</a:t>
            </a:r>
            <a:r>
              <a:rPr lang="en-GB" sz="900" dirty="0" err="1"/>
              <a:t>www.nao.org.uk</a:t>
            </a:r>
            <a:r>
              <a:rPr lang="en-GB" sz="900" dirty="0"/>
              <a:t>/reports/progress-in-preventing-cardiovascular-disease/?nab=0 (Accessed: 13 February 2026).</a:t>
            </a:r>
          </a:p>
          <a:p>
            <a:r>
              <a:rPr lang="en-GB" sz="900" dirty="0"/>
              <a:t>NHS (2023) </a:t>
            </a:r>
            <a:r>
              <a:rPr lang="en-GB" sz="900" i="1" dirty="0"/>
              <a:t>NHS Health Check</a:t>
            </a:r>
            <a:r>
              <a:rPr lang="en-GB" sz="900" dirty="0"/>
              <a:t>, </a:t>
            </a:r>
            <a:r>
              <a:rPr lang="en-GB" sz="900" i="1" dirty="0" err="1"/>
              <a:t>nhs.uk</a:t>
            </a:r>
            <a:r>
              <a:rPr lang="en-GB" sz="900" dirty="0"/>
              <a:t>. Available at: https://</a:t>
            </a:r>
            <a:r>
              <a:rPr lang="en-GB" sz="900" dirty="0" err="1"/>
              <a:t>www.nhs.uk</a:t>
            </a:r>
            <a:r>
              <a:rPr lang="en-GB" sz="900" dirty="0"/>
              <a:t>/tests-and-treatments/</a:t>
            </a:r>
            <a:r>
              <a:rPr lang="en-GB" sz="900" dirty="0" err="1"/>
              <a:t>nhs</a:t>
            </a:r>
            <a:r>
              <a:rPr lang="en-GB" sz="900" dirty="0"/>
              <a:t>-health-check/ (Accessed: 10 February 2026).</a:t>
            </a:r>
          </a:p>
          <a:p>
            <a:r>
              <a:rPr lang="en-GB" sz="900" dirty="0"/>
              <a:t>Park, J.-H. </a:t>
            </a:r>
            <a:r>
              <a:rPr lang="en-GB" sz="900" i="1" dirty="0"/>
              <a:t>et al.</a:t>
            </a:r>
            <a:r>
              <a:rPr lang="en-GB" sz="900" dirty="0"/>
              <a:t> (2025) ‘The Association Between Health Belief Model Components and Self-Care Practices Among Black/African American Men with Type 2 Diabetes’, </a:t>
            </a:r>
            <a:r>
              <a:rPr lang="en-GB" sz="900" i="1" dirty="0"/>
              <a:t>International Journal of Environmental Research and Public Health</a:t>
            </a:r>
            <a:r>
              <a:rPr lang="en-GB" sz="900" dirty="0"/>
              <a:t>, 22(3), p. 414. Available at: https://</a:t>
            </a:r>
            <a:r>
              <a:rPr lang="en-GB" sz="900" dirty="0" err="1"/>
              <a:t>doi.org</a:t>
            </a:r>
            <a:r>
              <a:rPr lang="en-GB" sz="900" dirty="0"/>
              <a:t>/10.3390/ijerph22030414.</a:t>
            </a:r>
          </a:p>
          <a:p>
            <a:r>
              <a:rPr lang="en-GB" sz="900" dirty="0"/>
              <a:t>Parmar, J. </a:t>
            </a:r>
            <a:r>
              <a:rPr lang="en-GB" sz="900" i="1" dirty="0"/>
              <a:t>et al.</a:t>
            </a:r>
            <a:r>
              <a:rPr lang="en-GB" sz="900" dirty="0"/>
              <a:t> (2021) ‘Facilitators, barriers and considerations for the implementation of healthcare innovation: A qualitative rapid systematic review’, </a:t>
            </a:r>
            <a:r>
              <a:rPr lang="en-GB" sz="900" i="1" dirty="0"/>
              <a:t>Health &amp; Social Care in the Community</a:t>
            </a:r>
            <a:r>
              <a:rPr lang="en-GB" sz="900" dirty="0"/>
              <a:t>, 30(3). Available at: https://</a:t>
            </a:r>
            <a:r>
              <a:rPr lang="en-GB" sz="900" dirty="0" err="1"/>
              <a:t>doi.org</a:t>
            </a:r>
            <a:r>
              <a:rPr lang="en-GB" sz="900" dirty="0"/>
              <a:t>/10.1111/hsc.13578.</a:t>
            </a:r>
          </a:p>
          <a:p>
            <a:r>
              <a:rPr lang="en-GB" sz="900" dirty="0"/>
              <a:t>Patel, R. </a:t>
            </a:r>
            <a:r>
              <a:rPr lang="en-GB" sz="900" i="1" dirty="0"/>
              <a:t>et al.</a:t>
            </a:r>
            <a:r>
              <a:rPr lang="en-GB" sz="900" dirty="0"/>
              <a:t> (2020) ‘Evaluation of the uptake and delivery of the NHS Health Check programme in England, using primary care data from 9.5 million people: a cross-sectional study’, </a:t>
            </a:r>
            <a:r>
              <a:rPr lang="en-GB" sz="900" i="1" dirty="0"/>
              <a:t>BMJ Open</a:t>
            </a:r>
            <a:r>
              <a:rPr lang="en-GB" sz="900" dirty="0"/>
              <a:t>, 10(11), p. e042963. Available at: https://</a:t>
            </a:r>
            <a:r>
              <a:rPr lang="en-GB" sz="900" dirty="0" err="1"/>
              <a:t>doi.org</a:t>
            </a:r>
            <a:r>
              <a:rPr lang="en-GB" sz="900" dirty="0"/>
              <a:t>/10.1136/bmjopen-2020-042963.</a:t>
            </a:r>
          </a:p>
          <a:p>
            <a:r>
              <a:rPr lang="en-GB" sz="900" dirty="0"/>
              <a:t>Riley, W.J. (2012) ‘Health disparities: Gaps in access, Quality and Affordability of Medical Care’, </a:t>
            </a:r>
            <a:r>
              <a:rPr lang="en-GB" sz="900" i="1" dirty="0"/>
              <a:t>Transactions of the American Clinical and Climatological Association</a:t>
            </a:r>
            <a:r>
              <a:rPr lang="en-GB" sz="900" dirty="0"/>
              <a:t>, 123, pp. 167–174.</a:t>
            </a:r>
          </a:p>
          <a:p>
            <a:r>
              <a:rPr lang="en-GB" sz="900" dirty="0"/>
              <a:t>Robson, J. </a:t>
            </a:r>
            <a:r>
              <a:rPr lang="en-GB" sz="900" i="1" dirty="0"/>
              <a:t>et al.</a:t>
            </a:r>
            <a:r>
              <a:rPr lang="en-GB" sz="900" dirty="0"/>
              <a:t> (2021) ‘NHS Health Checks: an observational study of equity and outcomes 2009–2017’, </a:t>
            </a:r>
            <a:r>
              <a:rPr lang="en-GB" sz="900" i="1" dirty="0"/>
              <a:t>British Journal of General Practice</a:t>
            </a:r>
            <a:r>
              <a:rPr lang="en-GB" sz="900" dirty="0"/>
              <a:t>, 71(710), p. BJGP.2020.1021. Available at: https://</a:t>
            </a:r>
            <a:r>
              <a:rPr lang="en-GB" sz="900" dirty="0" err="1"/>
              <a:t>doi.org</a:t>
            </a:r>
            <a:r>
              <a:rPr lang="en-GB" sz="900" dirty="0"/>
              <a:t>/10.3399/bjgp.2020.1021.</a:t>
            </a:r>
          </a:p>
          <a:p>
            <a:r>
              <a:rPr lang="en-GB" sz="900" dirty="0" err="1"/>
              <a:t>Stoewen</a:t>
            </a:r>
            <a:r>
              <a:rPr lang="en-GB" sz="900" dirty="0"/>
              <a:t>, D.L. (2017) ‘Dimensions of wellness: Change your habits, change your life’, </a:t>
            </a:r>
            <a:r>
              <a:rPr lang="en-GB" sz="900" i="1" dirty="0"/>
              <a:t>The Canadian Veterinary Journal</a:t>
            </a:r>
            <a:r>
              <a:rPr lang="en-GB" sz="900" dirty="0"/>
              <a:t>, 58(8), p. 861.</a:t>
            </a:r>
          </a:p>
          <a:p>
            <a:r>
              <a:rPr lang="en-GB" sz="900" dirty="0" err="1"/>
              <a:t>Tomoh</a:t>
            </a:r>
            <a:r>
              <a:rPr lang="en-GB" sz="900" dirty="0"/>
              <a:t>, B.O. </a:t>
            </a:r>
            <a:r>
              <a:rPr lang="en-GB" sz="900" i="1" dirty="0"/>
              <a:t>et al.</a:t>
            </a:r>
            <a:r>
              <a:rPr lang="en-GB" sz="900" dirty="0"/>
              <a:t> (2024) ‘Innovative Programs for Community Health: A Model for Addressing Healthcare Needs Through Collaborative Relationships’, </a:t>
            </a:r>
            <a:r>
              <a:rPr lang="en-GB" sz="900" i="1" dirty="0"/>
              <a:t>International Journal of Multidisciplinary Research and Growth Evaluation</a:t>
            </a:r>
            <a:r>
              <a:rPr lang="en-GB" sz="900" dirty="0"/>
              <a:t>, 5(6), pp. 1267–1273. Available at: https://</a:t>
            </a:r>
            <a:r>
              <a:rPr lang="en-GB" sz="900" dirty="0" err="1"/>
              <a:t>doi.org</a:t>
            </a:r>
            <a:r>
              <a:rPr lang="en-GB" sz="900" dirty="0"/>
              <a:t>/10.54660/.ijmrge.2024.5.6.1267-1273.</a:t>
            </a:r>
          </a:p>
          <a:p>
            <a:r>
              <a:rPr lang="en-GB" sz="900" dirty="0"/>
              <a:t>United Nations (2023) </a:t>
            </a:r>
            <a:r>
              <a:rPr lang="en-GB" sz="900" i="1" dirty="0"/>
              <a:t>Goal 3: Ensure healthy lives and promote well-being for all at all ages</a:t>
            </a:r>
            <a:r>
              <a:rPr lang="en-GB" sz="900" dirty="0"/>
              <a:t>, </a:t>
            </a:r>
            <a:r>
              <a:rPr lang="en-GB" sz="900" i="1" dirty="0"/>
              <a:t>United Nations Sustainable Development Goals</a:t>
            </a:r>
            <a:r>
              <a:rPr lang="en-GB" sz="900" dirty="0"/>
              <a:t>. Available at: https://</a:t>
            </a:r>
            <a:r>
              <a:rPr lang="en-GB" sz="900" dirty="0" err="1"/>
              <a:t>www.un.org</a:t>
            </a:r>
            <a:r>
              <a:rPr lang="en-GB" sz="900" dirty="0"/>
              <a:t>/</a:t>
            </a:r>
            <a:r>
              <a:rPr lang="en-GB" sz="900" dirty="0" err="1"/>
              <a:t>sustainabledevelopment</a:t>
            </a:r>
            <a:r>
              <a:rPr lang="en-GB" sz="900" dirty="0"/>
              <a:t>/health/ (Accessed: 10 February 2026).</a:t>
            </a:r>
          </a:p>
          <a:p>
            <a:r>
              <a:rPr lang="en-GB" sz="900" dirty="0" err="1"/>
              <a:t>Valabhji</a:t>
            </a:r>
            <a:r>
              <a:rPr lang="en-GB" sz="900" dirty="0"/>
              <a:t>, J. </a:t>
            </a:r>
            <a:r>
              <a:rPr lang="en-GB" sz="900" i="1" dirty="0"/>
              <a:t>et al.</a:t>
            </a:r>
            <a:r>
              <a:rPr lang="en-GB" sz="900" dirty="0"/>
              <a:t> (2020) ‘Early Outcomes from the English National Health Service Diabetes Prevention Programme’, </a:t>
            </a:r>
            <a:r>
              <a:rPr lang="en-GB" sz="900" i="1" dirty="0"/>
              <a:t>Diabetes Care</a:t>
            </a:r>
            <a:r>
              <a:rPr lang="en-GB" sz="900" dirty="0"/>
              <a:t>, 43(1), pp. 152–160. Available at: https://</a:t>
            </a:r>
            <a:r>
              <a:rPr lang="en-GB" sz="900" dirty="0" err="1"/>
              <a:t>doi.org</a:t>
            </a:r>
            <a:r>
              <a:rPr lang="en-GB" sz="900" dirty="0"/>
              <a:t>/10.2337/dc19-1425.</a:t>
            </a:r>
          </a:p>
          <a:p>
            <a:r>
              <a:rPr lang="en-GB" sz="900" dirty="0" err="1"/>
              <a:t>Voukelatou</a:t>
            </a:r>
            <a:r>
              <a:rPr lang="en-GB" sz="900" dirty="0"/>
              <a:t>, V. </a:t>
            </a:r>
            <a:r>
              <a:rPr lang="en-GB" sz="900" i="1" dirty="0"/>
              <a:t>et al.</a:t>
            </a:r>
            <a:r>
              <a:rPr lang="en-GB" sz="900" dirty="0"/>
              <a:t> (2020) ‘Measuring objective and subjective well-being: dimensions and data sources’, </a:t>
            </a:r>
            <a:r>
              <a:rPr lang="en-GB" sz="900" i="1" dirty="0"/>
              <a:t>International Journal of Data Science and Analytics</a:t>
            </a:r>
            <a:r>
              <a:rPr lang="en-GB" sz="900" dirty="0"/>
              <a:t>, 11(11). Available at: https://</a:t>
            </a:r>
            <a:r>
              <a:rPr lang="en-GB" sz="900" dirty="0" err="1"/>
              <a:t>doi.org</a:t>
            </a:r>
            <a:r>
              <a:rPr lang="en-GB" sz="900" dirty="0"/>
              <a:t>/10.1007/s41060-020-00224-2.</a:t>
            </a:r>
          </a:p>
          <a:p>
            <a:r>
              <a:rPr lang="en-GB" sz="900" dirty="0"/>
              <a:t>World Health Organization (1948) </a:t>
            </a:r>
            <a:r>
              <a:rPr lang="en-GB" sz="900" i="1" dirty="0"/>
              <a:t>Constitution of the world health organization</a:t>
            </a:r>
            <a:r>
              <a:rPr lang="en-GB" sz="900" dirty="0"/>
              <a:t>, </a:t>
            </a:r>
            <a:r>
              <a:rPr lang="en-GB" sz="900" i="1" dirty="0"/>
              <a:t>World Health Organization</a:t>
            </a:r>
            <a:r>
              <a:rPr lang="en-GB" sz="900" dirty="0"/>
              <a:t>. Available at: https://</a:t>
            </a:r>
            <a:r>
              <a:rPr lang="en-GB" sz="900" dirty="0" err="1"/>
              <a:t>www.who.int</a:t>
            </a:r>
            <a:r>
              <a:rPr lang="en-GB" sz="900" dirty="0"/>
              <a:t>/about/governance/constitution (Accessed: 10 February 2026).</a:t>
            </a:r>
          </a:p>
          <a:p>
            <a:endParaRPr lang="en-PK" sz="900" dirty="0"/>
          </a:p>
        </p:txBody>
      </p:sp>
    </p:spTree>
    <p:extLst>
      <p:ext uri="{BB962C8B-B14F-4D97-AF65-F5344CB8AC3E}">
        <p14:creationId xmlns:p14="http://schemas.microsoft.com/office/powerpoint/2010/main" val="3396510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504</TotalTime>
  <Words>4141</Words>
  <Application>Microsoft Office PowerPoint</Application>
  <PresentationFormat>Widescreen</PresentationFormat>
  <Paragraphs>269</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Integrating health, wellbeing and sustainable development in UK health and social care</vt:lpstr>
      <vt:lpstr>Integrating Health, Wellbeing, and Sustainable Development (SD) in Health and Social Care</vt:lpstr>
      <vt:lpstr>Core Concepts and Working Definitions</vt:lpstr>
      <vt:lpstr>Theoretical Models </vt:lpstr>
      <vt:lpstr>Sustainable Development Goals and Health System Priorities</vt:lpstr>
      <vt:lpstr>Policy and Governance Enabling Integration </vt:lpstr>
      <vt:lpstr>Governance Challenges and Trade-offs</vt:lpstr>
      <vt:lpstr>Service Delivery Integration in Practice</vt:lpstr>
      <vt:lpstr>Case Example 1 (Prevention Pathway): NHS Diabetes Prevention Programme</vt:lpstr>
      <vt:lpstr>Case Example 1 (Prevention Pathway): NHS Diabetes Prevention Programme</vt:lpstr>
      <vt:lpstr>Case Example 2 (Public Health Campaign): NHS Health Check </vt:lpstr>
      <vt:lpstr>Case Example 2 (Public Health Campaign): NHS Health Check </vt:lpstr>
      <vt:lpstr>Applying the Health Belief Model to Planning (HBM)</vt:lpstr>
      <vt:lpstr>Applying the Health Belief Model to Planning (HBM)</vt:lpstr>
      <vt:lpstr>Equity and Access</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UK health and social care</dc:title>
  <dc:creator>WORD FILE</dc:creator>
  <cp:lastModifiedBy>kamran khan</cp:lastModifiedBy>
  <cp:revision>82</cp:revision>
  <dcterms:created xsi:type="dcterms:W3CDTF">2026-02-05T12:22:39Z</dcterms:created>
  <dcterms:modified xsi:type="dcterms:W3CDTF">2026-02-14T15:19:16Z</dcterms:modified>
</cp:coreProperties>
</file>