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9144000" cy="5143500" type="screen16x9"/>
  <p:notesSz cx="6858000" cy="9144000"/>
  <p:embeddedFontLst>
    <p:embeddedFont>
      <p:font typeface="Comic Sans MS" panose="030F0702030302020204" pitchFamily="66" charset="0"/>
      <p:regular r:id="rId29"/>
      <p:bold r:id="rId30"/>
      <p:italic r:id="rId31"/>
      <p:boldItalic r:id="rId32"/>
    </p:embeddedFont>
    <p:embeddedFont>
      <p:font typeface="Lato" panose="020B0604020202020204" charset="0"/>
      <p:regular r:id="rId33"/>
      <p:bold r:id="rId34"/>
      <p:italic r:id="rId35"/>
      <p:boldItalic r:id="rId36"/>
    </p:embeddedFont>
    <p:embeddedFont>
      <p:font typeface="Playfair Display" panose="020B0604020202020204" charset="0"/>
      <p:regular r:id="rId37"/>
      <p:bold r:id="rId38"/>
      <p:italic r:id="rId39"/>
      <p:boldItalic r:id="rId4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38" d="100"/>
          <a:sy n="138" d="100"/>
        </p:scale>
        <p:origin x="228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6.fntdata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5.fntdata"/><Relationship Id="rId38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1.fntdata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4.fntdata"/><Relationship Id="rId37" Type="http://schemas.openxmlformats.org/officeDocument/2006/relationships/font" Target="fonts/font9.fntdata"/><Relationship Id="rId40" Type="http://schemas.openxmlformats.org/officeDocument/2006/relationships/font" Target="fonts/font12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36" Type="http://schemas.openxmlformats.org/officeDocument/2006/relationships/font" Target="fonts/font8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3.fntdata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2.fntdata"/><Relationship Id="rId35" Type="http://schemas.openxmlformats.org/officeDocument/2006/relationships/font" Target="fonts/font7.fntdata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65b65e1bbe_0_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65b65e1bbe_0_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4791c89474_0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4791c89474_0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4791c89474_0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4791c89474_0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65c39510f1_0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Google Shape;88;g65c39510f1_0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4791c89474_1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4791c89474_1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65c39510f1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65c39510f1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65c39510f1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65c39510f1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65c39510f1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65c39510f1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g65c39510f1_0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1" name="Google Shape;131;g65c39510f1_0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65c39510f1_0_7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65c39510f1_0_7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65c39510f1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65c39510f1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65c39510f1_3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65c39510f1_3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65c39510f1_3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65c39510f1_3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65c39510f1_5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65c39510f1_5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g4791c89474_0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8" name="Google Shape;188;g4791c89474_0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4791c89474_0_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0" name="Google Shape;200;g4791c89474_0_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4791c89474_0_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4791c89474_0_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4791c89474_0_8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4791c89474_0_8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g4791c89474_0_1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8" name="Google Shape;228;g4791c89474_0_1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g4791c89474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5" name="Google Shape;235;g4791c89474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g4791c89474_0_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1" name="Google Shape;241;g4791c89474_0_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4791c89474_0_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6" name="Google Shape;246;g4791c89474_0_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4791c89474_0_1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4791c89474_0_1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g4791c89474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6" name="Google Shape;256;g4791c89474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g4791c89474_0_1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1" name="Google Shape;261;g4791c89474_0_1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2749050" y="748800"/>
            <a:ext cx="3645900" cy="36459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2992950" y="992700"/>
            <a:ext cx="3158100" cy="3158100"/>
          </a:xfrm>
          <a:prstGeom prst="rect">
            <a:avLst/>
          </a:prstGeom>
          <a:noFill/>
          <a:ln w="28575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3096250" y="1627200"/>
            <a:ext cx="2951400" cy="158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Lato"/>
              <a:buNone/>
              <a:defRPr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3096363" y="3266930"/>
            <a:ext cx="2951400" cy="701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sz="1800"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sz="1800"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sz="1800"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sz="1800"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sz="1800"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sz="1800"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sz="1800"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Playfair Display"/>
              <a:buNone/>
              <a:defRPr sz="1800" b="1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509550" y="1423875"/>
            <a:ext cx="8124900" cy="179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4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4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6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6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3" name="Google Shape;33;p7"/>
          <p:cNvSpPr txBox="1">
            <a:spLocks noGrp="1"/>
          </p:cNvSpPr>
          <p:nvPr>
            <p:ph type="body" idx="1"/>
          </p:nvPr>
        </p:nvSpPr>
        <p:spPr>
          <a:xfrm>
            <a:off x="311700" y="1391378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7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dk2"/>
        </a:solidFill>
        <a:effectLst/>
      </p:bgPr>
    </p:bg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8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Lato"/>
              <a:buNone/>
              <a:defRPr sz="4800" b="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37" name="Google Shape;37;p8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9"/>
          <p:cNvSpPr/>
          <p:nvPr/>
        </p:nvSpPr>
        <p:spPr>
          <a:xfrm>
            <a:off x="4572000" y="-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40" name="Google Shape;4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1" name="Google Shape;41;p9"/>
          <p:cNvSpPr txBox="1">
            <a:spLocks noGrp="1"/>
          </p:cNvSpPr>
          <p:nvPr>
            <p:ph type="title"/>
          </p:nvPr>
        </p:nvSpPr>
        <p:spPr>
          <a:xfrm>
            <a:off x="265500" y="1107950"/>
            <a:ext cx="4045200" cy="168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2" name="Google Shape;42;p9"/>
          <p:cNvSpPr txBox="1">
            <a:spLocks noGrp="1"/>
          </p:cNvSpPr>
          <p:nvPr>
            <p:ph type="subTitle" idx="1"/>
          </p:nvPr>
        </p:nvSpPr>
        <p:spPr>
          <a:xfrm>
            <a:off x="265500" y="284520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3" name="Google Shape;43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4" name="Google Shape;44;p9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0"/>
          <p:cNvSpPr txBox="1">
            <a:spLocks noGrp="1"/>
          </p:cNvSpPr>
          <p:nvPr>
            <p:ph type="body" idx="1"/>
          </p:nvPr>
        </p:nvSpPr>
        <p:spPr>
          <a:xfrm>
            <a:off x="319500" y="4230575"/>
            <a:ext cx="5998800" cy="59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7" name="Google Shape;47;p10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1"/>
          <p:cNvSpPr/>
          <p:nvPr/>
        </p:nvSpPr>
        <p:spPr>
          <a:xfrm>
            <a:off x="0" y="5045700"/>
            <a:ext cx="9144000" cy="978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" name="Google Shape;50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233100"/>
            <a:ext cx="8520600" cy="161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SzPts val="10000"/>
              <a:buFont typeface="Lato"/>
              <a:buNone/>
              <a:defRPr sz="10000"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51" name="Google Shape;51;p11"/>
          <p:cNvSpPr txBox="1">
            <a:spLocks noGrp="1"/>
          </p:cNvSpPr>
          <p:nvPr>
            <p:ph type="body" idx="1"/>
          </p:nvPr>
        </p:nvSpPr>
        <p:spPr>
          <a:xfrm>
            <a:off x="311700" y="2919450"/>
            <a:ext cx="8520600" cy="107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2" name="Google Shape;52;p11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2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coral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fair Display"/>
              <a:buNone/>
              <a:defRPr sz="3200" b="1">
                <a:solidFill>
                  <a:schemeClr val="dk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90250" y="468100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transition spd="med">
    <p:push dir="r"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15.png"/><Relationship Id="rId4" Type="http://schemas.openxmlformats.org/officeDocument/2006/relationships/image" Target="../media/image14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0.jpg"/><Relationship Id="rId4" Type="http://schemas.openxmlformats.org/officeDocument/2006/relationships/image" Target="../media/image19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dawsonera-com.ezproxy.uwtsd.ac.uk/readonline/9780749454975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3"/>
          <p:cNvSpPr txBox="1">
            <a:spLocks noGrp="1"/>
          </p:cNvSpPr>
          <p:nvPr>
            <p:ph type="ctrTitle"/>
          </p:nvPr>
        </p:nvSpPr>
        <p:spPr>
          <a:xfrm>
            <a:off x="2545500" y="1921200"/>
            <a:ext cx="4053000" cy="1301100"/>
          </a:xfrm>
          <a:prstGeom prst="rect">
            <a:avLst/>
          </a:prstGeom>
          <a:solidFill>
            <a:srgbClr val="FCE5CD"/>
          </a:solidFill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400">
                <a:solidFill>
                  <a:srgbClr val="000000"/>
                </a:solidFill>
              </a:rPr>
              <a:t>Expanding into Asia</a:t>
            </a:r>
            <a:endParaRPr sz="3400">
              <a:solidFill>
                <a:srgbClr val="000000"/>
              </a:solidFill>
            </a:endParaRPr>
          </a:p>
        </p:txBody>
      </p:sp>
      <p:sp>
        <p:nvSpPr>
          <p:cNvPr id="60" name="Google Shape;60;p13"/>
          <p:cNvSpPr txBox="1"/>
          <p:nvPr/>
        </p:nvSpPr>
        <p:spPr>
          <a:xfrm>
            <a:off x="6343025" y="3889650"/>
            <a:ext cx="2708100" cy="118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Wang Ziping 1900 407</a:t>
            </a:r>
            <a:endParaRPr sz="150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Cheah Jia Hui 1903 885</a:t>
            </a:r>
            <a:endParaRPr sz="150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Zhao Liang 1900 201</a:t>
            </a:r>
            <a:endParaRPr sz="150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Ng Poh Tiang 1903 969</a:t>
            </a:r>
            <a:endParaRPr sz="15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Google Shape;65;p14"/>
          <p:cNvPicPr preferRelativeResize="0"/>
          <p:nvPr/>
        </p:nvPicPr>
        <p:blipFill>
          <a:blip r:embed="rId3">
            <a:alphaModFix amt="31000"/>
          </a:blip>
          <a:stretch>
            <a:fillRect/>
          </a:stretch>
        </p:blipFill>
        <p:spPr>
          <a:xfrm>
            <a:off x="0" y="0"/>
            <a:ext cx="9144000" cy="5034450"/>
          </a:xfrm>
          <a:prstGeom prst="rect">
            <a:avLst/>
          </a:prstGeom>
          <a:noFill/>
          <a:ln>
            <a:noFill/>
          </a:ln>
        </p:spPr>
      </p:pic>
      <p:sp>
        <p:nvSpPr>
          <p:cNvPr id="66" name="Google Shape;66;p14"/>
          <p:cNvSpPr txBox="1">
            <a:spLocks noGrp="1"/>
          </p:cNvSpPr>
          <p:nvPr>
            <p:ph type="title"/>
          </p:nvPr>
        </p:nvSpPr>
        <p:spPr>
          <a:xfrm>
            <a:off x="652000" y="1061975"/>
            <a:ext cx="7805700" cy="3201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solidFill>
                  <a:srgbClr val="000000"/>
                </a:solidFill>
                <a:highlight>
                  <a:srgbClr val="FFFFFF"/>
                </a:highlight>
              </a:rPr>
              <a:t>By 2025, </a:t>
            </a:r>
            <a:endParaRPr sz="3600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solidFill>
                  <a:srgbClr val="000000"/>
                </a:solidFill>
                <a:highlight>
                  <a:srgbClr val="FFFFFF"/>
                </a:highlight>
              </a:rPr>
              <a:t>demand for jewellery is expected to </a:t>
            </a:r>
            <a:endParaRPr sz="3600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solidFill>
                  <a:srgbClr val="980000"/>
                </a:solidFill>
                <a:highlight>
                  <a:srgbClr val="FFFFFF"/>
                </a:highlight>
              </a:rPr>
              <a:t>increase to 100 billion US$ </a:t>
            </a:r>
            <a:endParaRPr sz="3600">
              <a:solidFill>
                <a:srgbClr val="980000"/>
              </a:solidFill>
              <a:highlight>
                <a:srgbClr val="FFFFFF"/>
              </a:highlight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>
                <a:solidFill>
                  <a:srgbClr val="000000"/>
                </a:solidFill>
                <a:highlight>
                  <a:srgbClr val="FFFFFF"/>
                </a:highlight>
              </a:rPr>
              <a:t>in India</a:t>
            </a:r>
            <a:r>
              <a:rPr lang="en" sz="3600">
                <a:solidFill>
                  <a:srgbClr val="FF0000"/>
                </a:solidFill>
                <a:highlight>
                  <a:srgbClr val="FFFFFF"/>
                </a:highlight>
              </a:rPr>
              <a:t> </a:t>
            </a:r>
            <a:endParaRPr sz="3600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rgbClr val="000000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solidFill>
                  <a:srgbClr val="000000"/>
                </a:solidFill>
              </a:rPr>
              <a:t>(ibef.org, 2019) </a:t>
            </a:r>
            <a:endParaRPr sz="1600">
              <a:solidFill>
                <a:srgbClr val="000000"/>
              </a:solidFill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" name="Google Shape;71;p15"/>
          <p:cNvPicPr preferRelativeResize="0"/>
          <p:nvPr/>
        </p:nvPicPr>
        <p:blipFill>
          <a:blip r:embed="rId3">
            <a:alphaModFix amt="43000"/>
          </a:blip>
          <a:stretch>
            <a:fillRect/>
          </a:stretch>
        </p:blipFill>
        <p:spPr>
          <a:xfrm>
            <a:off x="13125" y="0"/>
            <a:ext cx="9143999" cy="4998626"/>
          </a:xfrm>
          <a:prstGeom prst="rect">
            <a:avLst/>
          </a:prstGeom>
          <a:noFill/>
          <a:ln>
            <a:noFill/>
          </a:ln>
        </p:spPr>
      </p:pic>
      <p:sp>
        <p:nvSpPr>
          <p:cNvPr id="72" name="Google Shape;72;p15"/>
          <p:cNvSpPr txBox="1">
            <a:spLocks noGrp="1"/>
          </p:cNvSpPr>
          <p:nvPr>
            <p:ph type="title"/>
          </p:nvPr>
        </p:nvSpPr>
        <p:spPr>
          <a:xfrm>
            <a:off x="1451925" y="558553"/>
            <a:ext cx="6266400" cy="420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>
                <a:solidFill>
                  <a:srgbClr val="000000"/>
                </a:solidFill>
                <a:highlight>
                  <a:srgbClr val="FFFFFF"/>
                </a:highlight>
              </a:rPr>
              <a:t>Culture is often a source of conflict than of synergy</a:t>
            </a:r>
            <a:endParaRPr sz="4800">
              <a:solidFill>
                <a:srgbClr val="000000"/>
              </a:solidFill>
              <a:highlight>
                <a:srgbClr val="FFFFFF"/>
              </a:highlight>
            </a:endParaRPr>
          </a:p>
          <a:p>
            <a:pPr marL="457200" lvl="0" indent="-355600"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Char char="-"/>
            </a:pPr>
            <a:r>
              <a:rPr lang="en" sz="2000">
                <a:solidFill>
                  <a:srgbClr val="000000"/>
                </a:solidFill>
                <a:highlight>
                  <a:srgbClr val="FFFFFF"/>
                </a:highlight>
              </a:rPr>
              <a:t>Hofstede</a:t>
            </a:r>
            <a:endParaRPr sz="2000">
              <a:solidFill>
                <a:srgbClr val="000000"/>
              </a:solidFill>
              <a:highlight>
                <a:srgbClr val="FFFFFF"/>
              </a:highligh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6"/>
          <p:cNvSpPr txBox="1">
            <a:spLocks noGrp="1"/>
          </p:cNvSpPr>
          <p:nvPr>
            <p:ph type="title"/>
          </p:nvPr>
        </p:nvSpPr>
        <p:spPr>
          <a:xfrm>
            <a:off x="373200" y="251775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>
                <a:highlight>
                  <a:schemeClr val="lt1"/>
                </a:highlight>
              </a:rPr>
              <a:t>The Ways to Develop Relationship Building Skills with Asian Partners</a:t>
            </a:r>
            <a:endParaRPr sz="30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6"/>
          <p:cNvSpPr txBox="1"/>
          <p:nvPr/>
        </p:nvSpPr>
        <p:spPr>
          <a:xfrm>
            <a:off x="1916450" y="3051648"/>
            <a:ext cx="1644600" cy="134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79" name="Google Shape;79;p1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640025" y="2338172"/>
            <a:ext cx="1155362" cy="50979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0" name="Google Shape;80;p16"/>
          <p:cNvGrpSpPr/>
          <p:nvPr/>
        </p:nvGrpSpPr>
        <p:grpSpPr>
          <a:xfrm>
            <a:off x="544025" y="1724025"/>
            <a:ext cx="2361600" cy="3066254"/>
            <a:chOff x="544025" y="1724025"/>
            <a:chExt cx="2361600" cy="3066254"/>
          </a:xfrm>
        </p:grpSpPr>
        <p:pic>
          <p:nvPicPr>
            <p:cNvPr id="81" name="Google Shape;81;p16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1207400" y="1724025"/>
              <a:ext cx="819150" cy="153937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2" name="Google Shape;82;p16"/>
            <p:cNvSpPr txBox="1"/>
            <p:nvPr/>
          </p:nvSpPr>
          <p:spPr>
            <a:xfrm>
              <a:off x="544025" y="3687479"/>
              <a:ext cx="2361600" cy="1102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>
                  <a:solidFill>
                    <a:schemeClr val="dk2"/>
                  </a:solidFill>
                  <a:latin typeface="Lato"/>
                  <a:ea typeface="Lato"/>
                  <a:cs typeface="Lato"/>
                  <a:sym typeface="Lato"/>
                </a:rPr>
                <a:t>Building credibility</a:t>
              </a:r>
              <a:endParaRPr sz="2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endParaRPr>
            </a:p>
          </p:txBody>
        </p:sp>
      </p:grpSp>
      <p:grpSp>
        <p:nvGrpSpPr>
          <p:cNvPr id="83" name="Google Shape;83;p16"/>
          <p:cNvGrpSpPr/>
          <p:nvPr/>
        </p:nvGrpSpPr>
        <p:grpSpPr>
          <a:xfrm>
            <a:off x="5133109" y="1729010"/>
            <a:ext cx="3831016" cy="2663051"/>
            <a:chOff x="5133109" y="1729010"/>
            <a:chExt cx="3831016" cy="2663051"/>
          </a:xfrm>
        </p:grpSpPr>
        <p:pic>
          <p:nvPicPr>
            <p:cNvPr id="84" name="Google Shape;84;p16"/>
            <p:cNvPicPr preferRelativeResize="0"/>
            <p:nvPr/>
          </p:nvPicPr>
          <p:blipFill>
            <a:blip r:embed="rId5">
              <a:alphaModFix/>
            </a:blip>
            <a:stretch>
              <a:fillRect/>
            </a:stretch>
          </p:blipFill>
          <p:spPr>
            <a:xfrm>
              <a:off x="6408850" y="1729010"/>
              <a:ext cx="885825" cy="1529378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5" name="Google Shape;85;p16"/>
            <p:cNvSpPr txBox="1"/>
            <p:nvPr/>
          </p:nvSpPr>
          <p:spPr>
            <a:xfrm>
              <a:off x="5133109" y="3735061"/>
              <a:ext cx="3831016" cy="657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2000" dirty="0">
                  <a:solidFill>
                    <a:schemeClr val="dk2"/>
                  </a:solidFill>
                  <a:latin typeface="Lato"/>
                  <a:ea typeface="Lato"/>
                  <a:cs typeface="Lato"/>
                  <a:sym typeface="Lato"/>
                </a:rPr>
                <a:t>Lear</a:t>
              </a:r>
              <a:r>
                <a:rPr lang="en-GB" sz="2000" dirty="0" err="1">
                  <a:solidFill>
                    <a:schemeClr val="dk2"/>
                  </a:solidFill>
                  <a:latin typeface="Lato"/>
                  <a:ea typeface="Lato"/>
                  <a:cs typeface="Lato"/>
                  <a:sym typeface="Lato"/>
                </a:rPr>
                <a:t>ning</a:t>
              </a:r>
              <a:r>
                <a:rPr lang="en" sz="2000" dirty="0">
                  <a:solidFill>
                    <a:schemeClr val="dk2"/>
                  </a:solidFill>
                  <a:latin typeface="Lato"/>
                  <a:ea typeface="Lato"/>
                  <a:cs typeface="Lato"/>
                  <a:sym typeface="Lato"/>
                </a:rPr>
                <a:t> the cultural differences</a:t>
              </a:r>
              <a:endParaRPr sz="2000" dirty="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Google Shape;90;p17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Focus on building credibility with Asian business partners</a:t>
            </a:r>
            <a:endParaRPr sz="2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91" name="Google Shape;91;p17"/>
          <p:cNvSpPr txBox="1">
            <a:spLocks noGrp="1"/>
          </p:cNvSpPr>
          <p:nvPr>
            <p:ph type="body" idx="1"/>
          </p:nvPr>
        </p:nvSpPr>
        <p:spPr>
          <a:xfrm>
            <a:off x="311700" y="1195700"/>
            <a:ext cx="7755000" cy="252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/>
          </a:p>
          <a:p>
            <a:pPr marL="457200" lvl="0" indent="-355600" algn="l" rtl="0">
              <a:spcBef>
                <a:spcPts val="160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Trust leads to the successful business transactions.</a:t>
            </a:r>
            <a:endParaRPr sz="2000"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sz="2000"/>
          </a:p>
          <a:p>
            <a:pPr marL="457200" lvl="0" indent="-355600" algn="l" rtl="0">
              <a:spcBef>
                <a:spcPts val="1600"/>
              </a:spcBef>
              <a:spcAft>
                <a:spcPts val="0"/>
              </a:spcAft>
              <a:buSzPts val="2000"/>
              <a:buChar char="●"/>
            </a:pPr>
            <a:r>
              <a:rPr lang="en" sz="2000"/>
              <a:t>Trust is the foundation for long-lasting and fruitful relationships.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8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For example</a:t>
            </a:r>
            <a:endParaRPr sz="2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97" name="Google Shape;97;p18"/>
          <p:cNvSpPr txBox="1">
            <a:spLocks noGrp="1"/>
          </p:cNvSpPr>
          <p:nvPr>
            <p:ph type="body" idx="1"/>
          </p:nvPr>
        </p:nvSpPr>
        <p:spPr>
          <a:xfrm>
            <a:off x="234350" y="1372200"/>
            <a:ext cx="5673900" cy="239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From 2004 to 2014, McDonald’s somewhat closed in talking about the production of their products. This raised rumours on their food safety.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Since 2015, McDonald's factory opened to the public and played consumers an informative and real video about meat production. 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98" name="Google Shape;98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969900" y="2897550"/>
            <a:ext cx="2919475" cy="19429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9"/>
          <p:cNvSpPr txBox="1">
            <a:spLocks noGrp="1"/>
          </p:cNvSpPr>
          <p:nvPr>
            <p:ph type="title"/>
          </p:nvPr>
        </p:nvSpPr>
        <p:spPr>
          <a:xfrm>
            <a:off x="311700" y="197825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Learn about the Asian market and adapt offerings accordingly</a:t>
            </a:r>
            <a:endParaRPr sz="25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9"/>
          <p:cNvSpPr txBox="1">
            <a:spLocks noGrp="1"/>
          </p:cNvSpPr>
          <p:nvPr>
            <p:ph type="body" idx="1"/>
          </p:nvPr>
        </p:nvSpPr>
        <p:spPr>
          <a:xfrm>
            <a:off x="311700" y="1078475"/>
            <a:ext cx="8421000" cy="9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Knowing the cultural differences is the key.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Hofstede cultural dimensions theory can help a lot to analyse cultural differences.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05" name="Google Shape;105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49775" y="2072200"/>
            <a:ext cx="7055325" cy="2879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20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For example</a:t>
            </a:r>
            <a:endParaRPr sz="20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11" name="Google Shape;111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11700" y="1017450"/>
            <a:ext cx="6870325" cy="918137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20"/>
          <p:cNvSpPr txBox="1"/>
          <p:nvPr/>
        </p:nvSpPr>
        <p:spPr>
          <a:xfrm>
            <a:off x="6501000" y="2025450"/>
            <a:ext cx="2331300" cy="63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India</a:t>
            </a:r>
            <a:r>
              <a:rPr lang="en">
                <a:latin typeface="Lato"/>
                <a:ea typeface="Lato"/>
                <a:cs typeface="Lato"/>
                <a:sym typeface="Lato"/>
              </a:rPr>
              <a:t> shows a higher degree of power distance index.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13" name="Google Shape;113;p20"/>
          <p:cNvSpPr/>
          <p:nvPr/>
        </p:nvSpPr>
        <p:spPr>
          <a:xfrm rot="10800000" flipH="1">
            <a:off x="6673000" y="1155930"/>
            <a:ext cx="1097700" cy="641100"/>
          </a:xfrm>
          <a:prstGeom prst="bentUpArrow">
            <a:avLst>
              <a:gd name="adj1" fmla="val 25000"/>
              <a:gd name="adj2" fmla="val 25000"/>
              <a:gd name="adj3" fmla="val 25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20"/>
          <p:cNvSpPr txBox="1"/>
          <p:nvPr/>
        </p:nvSpPr>
        <p:spPr>
          <a:xfrm>
            <a:off x="828075" y="2842601"/>
            <a:ext cx="5513400" cy="65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Lato"/>
                <a:ea typeface="Lato"/>
                <a:cs typeface="Lato"/>
                <a:sym typeface="Lato"/>
              </a:rPr>
              <a:t>Hierarchy is clearly established and executed and employees prefer to depend on the boss or the power holder for directions during the business.</a:t>
            </a:r>
            <a:endParaRPr dirty="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15" name="Google Shape;115;p20"/>
          <p:cNvSpPr/>
          <p:nvPr/>
        </p:nvSpPr>
        <p:spPr>
          <a:xfrm rot="-5400000" flipH="1">
            <a:off x="6906550" y="2630875"/>
            <a:ext cx="630600" cy="875700"/>
          </a:xfrm>
          <a:prstGeom prst="bentUpArrow">
            <a:avLst>
              <a:gd name="adj1" fmla="val 25000"/>
              <a:gd name="adj2" fmla="val 25000"/>
              <a:gd name="adj3" fmla="val 25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20"/>
          <p:cNvSpPr txBox="1"/>
          <p:nvPr/>
        </p:nvSpPr>
        <p:spPr>
          <a:xfrm>
            <a:off x="879075" y="4014125"/>
            <a:ext cx="5411400" cy="65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Lato"/>
                <a:ea typeface="Lato"/>
                <a:cs typeface="Lato"/>
                <a:sym typeface="Lato"/>
              </a:rPr>
              <a:t>It is more important to build a good relationship with the leaders or directors directly.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17" name="Google Shape;117;p20"/>
          <p:cNvSpPr/>
          <p:nvPr/>
        </p:nvSpPr>
        <p:spPr>
          <a:xfrm>
            <a:off x="3527650" y="3508325"/>
            <a:ext cx="246600" cy="394800"/>
          </a:xfrm>
          <a:prstGeom prst="down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1"/>
          <p:cNvSpPr txBox="1">
            <a:spLocks noGrp="1"/>
          </p:cNvSpPr>
          <p:nvPr>
            <p:ph type="title"/>
          </p:nvPr>
        </p:nvSpPr>
        <p:spPr>
          <a:xfrm>
            <a:off x="327000" y="581200"/>
            <a:ext cx="84900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 Benefits of Applying Appropriate Approach</a:t>
            </a:r>
            <a:endParaRPr sz="3000"/>
          </a:p>
        </p:txBody>
      </p:sp>
      <p:pic>
        <p:nvPicPr>
          <p:cNvPr id="123" name="Google Shape;123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07400" y="1637675"/>
            <a:ext cx="813842" cy="1529400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21"/>
          <p:cNvSpPr txBox="1"/>
          <p:nvPr/>
        </p:nvSpPr>
        <p:spPr>
          <a:xfrm>
            <a:off x="3454975" y="2262600"/>
            <a:ext cx="1891800" cy="618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25" name="Google Shape;125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640025" y="2338172"/>
            <a:ext cx="1155362" cy="509793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21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408850" y="1729010"/>
            <a:ext cx="885825" cy="1529378"/>
          </a:xfrm>
          <a:prstGeom prst="rect">
            <a:avLst/>
          </a:prstGeom>
          <a:noFill/>
          <a:ln>
            <a:noFill/>
          </a:ln>
        </p:spPr>
      </p:pic>
      <p:sp>
        <p:nvSpPr>
          <p:cNvPr id="127" name="Google Shape;127;p21"/>
          <p:cNvSpPr txBox="1"/>
          <p:nvPr/>
        </p:nvSpPr>
        <p:spPr>
          <a:xfrm>
            <a:off x="764750" y="3527675"/>
            <a:ext cx="1891800" cy="46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New Perspective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28" name="Google Shape;128;p21"/>
          <p:cNvSpPr txBox="1"/>
          <p:nvPr/>
        </p:nvSpPr>
        <p:spPr>
          <a:xfrm>
            <a:off x="5673875" y="3527675"/>
            <a:ext cx="2725800" cy="46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Increase work efficiency</a:t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2"/>
          <p:cNvSpPr txBox="1">
            <a:spLocks noGrp="1"/>
          </p:cNvSpPr>
          <p:nvPr>
            <p:ph type="title"/>
          </p:nvPr>
        </p:nvSpPr>
        <p:spPr>
          <a:xfrm>
            <a:off x="311700" y="261975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New Perspective</a:t>
            </a:r>
            <a:endParaRPr sz="20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34" name="Google Shape;134;p22"/>
          <p:cNvSpPr txBox="1">
            <a:spLocks noGrp="1"/>
          </p:cNvSpPr>
          <p:nvPr>
            <p:ph type="body" idx="1"/>
          </p:nvPr>
        </p:nvSpPr>
        <p:spPr>
          <a:xfrm>
            <a:off x="311700" y="888075"/>
            <a:ext cx="8520600" cy="395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Bring in a set of new eyes that can help the company spot what has been missed</a:t>
            </a:r>
            <a:endParaRPr/>
          </a:p>
          <a:p>
            <a:pPr marL="9144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457200" lvl="0" indent="-342900" algn="l" rtl="0">
              <a:spcBef>
                <a:spcPts val="160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Adopt a new perspective or gain a different outlook on: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what to do, 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who to deal with, 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/>
              <a:t>what markets to pursue 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/>
              <a:t>how to price products and services. 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3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rgbClr val="434343"/>
                </a:solidFill>
                <a:latin typeface="Lato"/>
                <a:ea typeface="Lato"/>
                <a:cs typeface="Lato"/>
                <a:sym typeface="Lato"/>
              </a:rPr>
              <a:t>For example </a:t>
            </a:r>
            <a:endParaRPr sz="2000">
              <a:solidFill>
                <a:srgbClr val="434343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40" name="Google Shape;140;p23"/>
          <p:cNvSpPr txBox="1">
            <a:spLocks noGrp="1"/>
          </p:cNvSpPr>
          <p:nvPr>
            <p:ph type="body" idx="1"/>
          </p:nvPr>
        </p:nvSpPr>
        <p:spPr>
          <a:xfrm>
            <a:off x="311700" y="955125"/>
            <a:ext cx="8520600" cy="424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HSBC built an organisation called China-British Business council. </a:t>
            </a: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pic>
        <p:nvPicPr>
          <p:cNvPr id="141" name="Google Shape;141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12575" y="1311975"/>
            <a:ext cx="3581400" cy="118110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2" name="Google Shape;142;p23"/>
          <p:cNvGrpSpPr/>
          <p:nvPr/>
        </p:nvGrpSpPr>
        <p:grpSpPr>
          <a:xfrm>
            <a:off x="311700" y="2405225"/>
            <a:ext cx="6969000" cy="2442175"/>
            <a:chOff x="311700" y="2405225"/>
            <a:chExt cx="6969000" cy="2442175"/>
          </a:xfrm>
        </p:grpSpPr>
        <p:sp>
          <p:nvSpPr>
            <p:cNvPr id="143" name="Google Shape;143;p23"/>
            <p:cNvSpPr txBox="1"/>
            <p:nvPr/>
          </p:nvSpPr>
          <p:spPr>
            <a:xfrm>
              <a:off x="311700" y="2405225"/>
              <a:ext cx="6969000" cy="8880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chemeClr val="dk2"/>
                  </a:solidFill>
                  <a:latin typeface="Lato"/>
                  <a:ea typeface="Lato"/>
                  <a:cs typeface="Lato"/>
                  <a:sym typeface="Lato"/>
                </a:rPr>
                <a:t>CBBC issues a Chinese Business Handbook that specifically updates China's rapidly changing economic environment.</a:t>
              </a:r>
              <a:endPara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endParaRPr>
            </a:p>
          </p:txBody>
        </p:sp>
        <p:pic>
          <p:nvPicPr>
            <p:cNvPr id="144" name="Google Shape;144;p23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633675" y="3184325"/>
              <a:ext cx="2867525" cy="16630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4"/>
          <p:cNvSpPr txBox="1">
            <a:spLocks noGrp="1"/>
          </p:cNvSpPr>
          <p:nvPr>
            <p:ph type="title"/>
          </p:nvPr>
        </p:nvSpPr>
        <p:spPr>
          <a:xfrm>
            <a:off x="311700" y="391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Increase Work Efficiency</a:t>
            </a:r>
            <a:endParaRPr sz="20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0" name="Google Shape;150;p2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1129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Building a comfortable and mutually beneficial relationship with partners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Understanding each other's expected results </a:t>
            </a:r>
            <a:endParaRPr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"/>
              <a:t>Achieving common marketing goals</a:t>
            </a:r>
            <a:endParaRPr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/>
          </a:p>
        </p:txBody>
      </p:sp>
      <p:grpSp>
        <p:nvGrpSpPr>
          <p:cNvPr id="151" name="Google Shape;151;p24"/>
          <p:cNvGrpSpPr/>
          <p:nvPr/>
        </p:nvGrpSpPr>
        <p:grpSpPr>
          <a:xfrm>
            <a:off x="1073125" y="1771175"/>
            <a:ext cx="6495427" cy="2983801"/>
            <a:chOff x="1073125" y="1771175"/>
            <a:chExt cx="6495427" cy="2983801"/>
          </a:xfrm>
        </p:grpSpPr>
        <p:pic>
          <p:nvPicPr>
            <p:cNvPr id="152" name="Google Shape;152;p24"/>
            <p:cNvPicPr preferRelativeResize="0"/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1073125" y="2571750"/>
              <a:ext cx="2183226" cy="218322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3" name="Google Shape;153;p24"/>
            <p:cNvPicPr preferRelativeResize="0"/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 flipH="1">
              <a:off x="4572003" y="1771175"/>
              <a:ext cx="2996550" cy="29174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4" name="Google Shape;154;p24"/>
            <p:cNvSpPr txBox="1"/>
            <p:nvPr/>
          </p:nvSpPr>
          <p:spPr>
            <a:xfrm>
              <a:off x="5089750" y="3120675"/>
              <a:ext cx="2183100" cy="7401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chemeClr val="dk2"/>
                  </a:solidFill>
                  <a:latin typeface="Lato"/>
                  <a:ea typeface="Lato"/>
                  <a:cs typeface="Lato"/>
                  <a:sym typeface="Lato"/>
                </a:rPr>
                <a:t>NO ACCIDENT</a:t>
              </a:r>
              <a:endPara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1800">
                  <a:solidFill>
                    <a:schemeClr val="dk2"/>
                  </a:solidFill>
                  <a:latin typeface="Lato"/>
                  <a:ea typeface="Lato"/>
                  <a:cs typeface="Lato"/>
                  <a:sym typeface="Lato"/>
                </a:rPr>
                <a:t>NO POLLUTION</a:t>
              </a:r>
              <a:endPara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25"/>
          <p:cNvSpPr txBox="1">
            <a:spLocks noGrp="1"/>
          </p:cNvSpPr>
          <p:nvPr>
            <p:ph type="title"/>
          </p:nvPr>
        </p:nvSpPr>
        <p:spPr>
          <a:xfrm>
            <a:off x="311700" y="2076625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/>
              <a:t>Importance of Applying Appropriate Approach</a:t>
            </a:r>
            <a:endParaRPr sz="300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Google Shape;164;p2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734376" y="37926"/>
            <a:ext cx="1675250" cy="12570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5" name="Google Shape;165;p26"/>
          <p:cNvPicPr preferRelativeResize="0"/>
          <p:nvPr/>
        </p:nvPicPr>
        <p:blipFill>
          <a:blip r:embed="rId4">
            <a:alphaModFix amt="69000"/>
          </a:blip>
          <a:stretch>
            <a:fillRect/>
          </a:stretch>
        </p:blipFill>
        <p:spPr>
          <a:xfrm>
            <a:off x="6123700" y="2267975"/>
            <a:ext cx="2152948" cy="1112999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26"/>
          <p:cNvSpPr txBox="1">
            <a:spLocks noGrp="1"/>
          </p:cNvSpPr>
          <p:nvPr>
            <p:ph type="title"/>
          </p:nvPr>
        </p:nvSpPr>
        <p:spPr>
          <a:xfrm>
            <a:off x="1373300" y="1041875"/>
            <a:ext cx="67095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F9CB9C"/>
                </a:solidFill>
              </a:rPr>
              <a:t>Eliminating Stereotypes &amp; Misunderstanding</a:t>
            </a:r>
            <a:endParaRPr sz="2400">
              <a:solidFill>
                <a:srgbClr val="F9CB9C"/>
              </a:solidFill>
            </a:endParaRPr>
          </a:p>
        </p:txBody>
      </p:sp>
      <p:sp>
        <p:nvSpPr>
          <p:cNvPr id="167" name="Google Shape;167;p26"/>
          <p:cNvSpPr txBox="1">
            <a:spLocks noGrp="1"/>
          </p:cNvSpPr>
          <p:nvPr>
            <p:ph type="body" idx="1"/>
          </p:nvPr>
        </p:nvSpPr>
        <p:spPr>
          <a:xfrm>
            <a:off x="6123698" y="1832625"/>
            <a:ext cx="917700" cy="46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60000"/>
              </a:lnSpc>
              <a:spcBef>
                <a:spcPts val="40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Politeness</a:t>
            </a:r>
            <a:endParaRPr sz="1200" b="1" dirty="0">
              <a:solidFill>
                <a:srgbClr val="980000"/>
              </a:solidFill>
              <a:highlight>
                <a:srgbClr val="FFFFFF"/>
              </a:highlight>
              <a:latin typeface="Comic Sans MS"/>
              <a:ea typeface="Comic Sans MS"/>
              <a:cs typeface="Comic Sans MS"/>
              <a:sym typeface="Comic Sans MS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dirty="0">
              <a:solidFill>
                <a:srgbClr val="FF0000"/>
              </a:solidFill>
            </a:endParaRPr>
          </a:p>
        </p:txBody>
      </p:sp>
      <p:sp>
        <p:nvSpPr>
          <p:cNvPr id="168" name="Google Shape;168;p26"/>
          <p:cNvSpPr txBox="1"/>
          <p:nvPr/>
        </p:nvSpPr>
        <p:spPr>
          <a:xfrm>
            <a:off x="1915713" y="3035175"/>
            <a:ext cx="1160400" cy="6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69" name="Google Shape;169;p26"/>
          <p:cNvSpPr txBox="1"/>
          <p:nvPr/>
        </p:nvSpPr>
        <p:spPr>
          <a:xfrm>
            <a:off x="7439900" y="1986413"/>
            <a:ext cx="806400" cy="34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Humour</a:t>
            </a:r>
            <a:endParaRPr sz="1200" b="1">
              <a:solidFill>
                <a:srgbClr val="980000"/>
              </a:solidFill>
              <a:highlight>
                <a:srgbClr val="FFFFFF"/>
              </a:highlight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70" name="Google Shape;170;p26"/>
          <p:cNvSpPr txBox="1"/>
          <p:nvPr/>
        </p:nvSpPr>
        <p:spPr>
          <a:xfrm>
            <a:off x="7358950" y="3310875"/>
            <a:ext cx="917700" cy="39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arrogance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71" name="Google Shape;171;p26"/>
          <p:cNvSpPr txBox="1"/>
          <p:nvPr/>
        </p:nvSpPr>
        <p:spPr>
          <a:xfrm>
            <a:off x="6123700" y="3310875"/>
            <a:ext cx="1280700" cy="39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 b="1" dirty="0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Terrible Food</a:t>
            </a:r>
            <a:endParaRPr dirty="0"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72" name="Google Shape;172;p26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398075" y="2267975"/>
            <a:ext cx="2152950" cy="1113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3" name="Google Shape;173;p26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3640025" y="2525372"/>
            <a:ext cx="1155362" cy="5097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/>
                                        <p:tgtEl>
                                          <p:spTgt spid="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Google Shape;178;p2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19050" y="1159713"/>
            <a:ext cx="4609375" cy="2824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79" name="Google Shape;179;p27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908713" y="0"/>
            <a:ext cx="3326575" cy="1221200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7"/>
          <p:cNvSpPr txBox="1">
            <a:spLocks noGrp="1"/>
          </p:cNvSpPr>
          <p:nvPr>
            <p:ph type="title"/>
          </p:nvPr>
        </p:nvSpPr>
        <p:spPr>
          <a:xfrm>
            <a:off x="820500" y="297550"/>
            <a:ext cx="75030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rgbClr val="B45F06"/>
                </a:solidFill>
              </a:rPr>
              <a:t>Enhancing the Possibility of Successful Cooperation</a:t>
            </a:r>
            <a:endParaRPr sz="2400">
              <a:solidFill>
                <a:srgbClr val="B45F06"/>
              </a:solidFill>
            </a:endParaRPr>
          </a:p>
        </p:txBody>
      </p:sp>
      <p:sp>
        <p:nvSpPr>
          <p:cNvPr id="181" name="Google Shape;181;p27"/>
          <p:cNvSpPr txBox="1"/>
          <p:nvPr/>
        </p:nvSpPr>
        <p:spPr>
          <a:xfrm>
            <a:off x="110225" y="2839250"/>
            <a:ext cx="2679900" cy="42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Appropriate approach</a:t>
            </a:r>
            <a:endParaRPr sz="180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82" name="Google Shape;182;p27"/>
          <p:cNvSpPr txBox="1"/>
          <p:nvPr/>
        </p:nvSpPr>
        <p:spPr>
          <a:xfrm>
            <a:off x="3630700" y="1669650"/>
            <a:ext cx="1356000" cy="42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Research</a:t>
            </a:r>
            <a:endParaRPr sz="1800" b="1">
              <a:solidFill>
                <a:srgbClr val="980000"/>
              </a:solidFill>
              <a:highlight>
                <a:srgbClr val="FFFFFF"/>
              </a:highlight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83" name="Google Shape;183;p27"/>
          <p:cNvSpPr txBox="1"/>
          <p:nvPr/>
        </p:nvSpPr>
        <p:spPr>
          <a:xfrm>
            <a:off x="3283300" y="3731550"/>
            <a:ext cx="1703400" cy="42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 b="1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understanding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84" name="Google Shape;184;p27"/>
          <p:cNvSpPr txBox="1"/>
          <p:nvPr/>
        </p:nvSpPr>
        <p:spPr>
          <a:xfrm>
            <a:off x="2908725" y="2839250"/>
            <a:ext cx="3204900" cy="54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914400" lvl="0" indent="-914400" algn="just" rtl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" b="1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cooperative intention and sincerity</a:t>
            </a:r>
            <a:endParaRPr b="1">
              <a:solidFill>
                <a:srgbClr val="980000"/>
              </a:solidFill>
              <a:highlight>
                <a:srgbClr val="FFFFFF"/>
              </a:highlight>
              <a:latin typeface="Comic Sans MS"/>
              <a:ea typeface="Comic Sans MS"/>
              <a:cs typeface="Comic Sans MS"/>
              <a:sym typeface="Comic Sans MS"/>
            </a:endParaRPr>
          </a:p>
        </p:txBody>
      </p:sp>
      <p:sp>
        <p:nvSpPr>
          <p:cNvPr id="185" name="Google Shape;185;p27"/>
          <p:cNvSpPr txBox="1"/>
          <p:nvPr/>
        </p:nvSpPr>
        <p:spPr>
          <a:xfrm>
            <a:off x="6464100" y="2839250"/>
            <a:ext cx="2679900" cy="42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914400" lvl="0" indent="-914400" algn="just" rtl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" sz="1800" b="1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favourable</a:t>
            </a:r>
            <a:r>
              <a:rPr lang="en" sz="120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sz="1800" b="1">
                <a:solidFill>
                  <a:srgbClr val="980000"/>
                </a:solidFill>
                <a:highlight>
                  <a:srgbClr val="FFFFFF"/>
                </a:highlight>
                <a:latin typeface="Comic Sans MS"/>
                <a:ea typeface="Comic Sans MS"/>
                <a:cs typeface="Comic Sans MS"/>
                <a:sym typeface="Comic Sans MS"/>
              </a:rPr>
              <a:t>impression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/>
                                        <p:tgtEl>
                                          <p:spTgt spid="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/>
                                        <p:tgtEl>
                                          <p:spTgt spid="1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8"/>
          <p:cNvSpPr txBox="1">
            <a:spLocks noGrp="1"/>
          </p:cNvSpPr>
          <p:nvPr>
            <p:ph type="title"/>
          </p:nvPr>
        </p:nvSpPr>
        <p:spPr>
          <a:xfrm>
            <a:off x="163950" y="300775"/>
            <a:ext cx="60270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What Happens If We Fail?</a:t>
            </a:r>
            <a:endParaRPr/>
          </a:p>
        </p:txBody>
      </p:sp>
      <p:pic>
        <p:nvPicPr>
          <p:cNvPr id="191" name="Google Shape;191;p2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411225" y="2571750"/>
            <a:ext cx="1753776" cy="2214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" name="Google Shape;192;p2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63350" y="456000"/>
            <a:ext cx="2049524" cy="1926551"/>
          </a:xfrm>
          <a:prstGeom prst="rect">
            <a:avLst/>
          </a:prstGeom>
          <a:noFill/>
          <a:ln>
            <a:noFill/>
          </a:ln>
        </p:spPr>
      </p:pic>
      <p:sp>
        <p:nvSpPr>
          <p:cNvPr id="193" name="Google Shape;193;p28"/>
          <p:cNvSpPr txBox="1">
            <a:spLocks noGrp="1"/>
          </p:cNvSpPr>
          <p:nvPr>
            <p:ph type="body" idx="1"/>
          </p:nvPr>
        </p:nvSpPr>
        <p:spPr>
          <a:xfrm>
            <a:off x="276850" y="1143175"/>
            <a:ext cx="5133300" cy="181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735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500"/>
              <a:buAutoNum type="arabicPeriod"/>
            </a:pPr>
            <a:r>
              <a:rPr lang="en" sz="2500" b="1"/>
              <a:t>Lack of Valuable Information</a:t>
            </a:r>
            <a:endParaRPr sz="2500" b="1"/>
          </a:p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000"/>
              <a:buChar char="-"/>
            </a:pPr>
            <a:r>
              <a:rPr lang="en" sz="2000" b="1"/>
              <a:t>Takes a long time to learn</a:t>
            </a:r>
            <a:endParaRPr sz="2000" b="1"/>
          </a:p>
          <a:p>
            <a:pPr marL="45720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r>
              <a:rPr lang="en" sz="2200" b="1"/>
              <a:t>In India ;</a:t>
            </a:r>
            <a:endParaRPr sz="2200" b="1"/>
          </a:p>
          <a:p>
            <a:pPr marL="45720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endParaRPr sz="2000" b="1"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sz="2000" b="1"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sz="2400"/>
          </a:p>
        </p:txBody>
      </p:sp>
      <p:pic>
        <p:nvPicPr>
          <p:cNvPr id="194" name="Google Shape;194;p28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7401500" y="1635009"/>
            <a:ext cx="1648548" cy="2571741"/>
          </a:xfrm>
          <a:prstGeom prst="rect">
            <a:avLst/>
          </a:prstGeom>
          <a:noFill/>
          <a:ln>
            <a:noFill/>
          </a:ln>
        </p:spPr>
      </p:pic>
      <p:sp>
        <p:nvSpPr>
          <p:cNvPr id="195" name="Google Shape;195;p28"/>
          <p:cNvSpPr txBox="1"/>
          <p:nvPr/>
        </p:nvSpPr>
        <p:spPr>
          <a:xfrm>
            <a:off x="305150" y="2955625"/>
            <a:ext cx="4372200" cy="110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Lato"/>
              <a:buChar char="-"/>
            </a:pPr>
            <a:r>
              <a:rPr lang="en" sz="2000" b="1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Chunky jewellery with repetitive and symmetrical designs</a:t>
            </a:r>
            <a:endParaRPr sz="2000" b="1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914400" lvl="0" indent="0" algn="l" rtl="0">
              <a:lnSpc>
                <a:spcPct val="150000"/>
              </a:lnSpc>
              <a:spcBef>
                <a:spcPts val="1600"/>
              </a:spcBef>
              <a:spcAft>
                <a:spcPts val="1600"/>
              </a:spcAft>
              <a:buNone/>
            </a:pPr>
            <a:endParaRPr sz="2000" b="1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96" name="Google Shape;196;p28"/>
          <p:cNvSpPr txBox="1"/>
          <p:nvPr/>
        </p:nvSpPr>
        <p:spPr>
          <a:xfrm>
            <a:off x="276850" y="3965950"/>
            <a:ext cx="4852500" cy="4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Lato"/>
              <a:buChar char="-"/>
            </a:pPr>
            <a:r>
              <a:rPr lang="en" sz="2000" b="1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79.8% Indian population are Hindus</a:t>
            </a:r>
            <a:endParaRPr sz="2000" b="1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914400" lvl="0" indent="0" algn="l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None/>
            </a:pPr>
            <a:endParaRPr sz="2000" b="1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97" name="Google Shape;197;p28"/>
          <p:cNvSpPr txBox="1"/>
          <p:nvPr/>
        </p:nvSpPr>
        <p:spPr>
          <a:xfrm>
            <a:off x="276850" y="4418650"/>
            <a:ext cx="1811100" cy="45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556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Lato"/>
              <a:buChar char="-"/>
            </a:pPr>
            <a:r>
              <a:rPr lang="en" sz="2000" b="1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Gold is big</a:t>
            </a: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9"/>
          <p:cNvSpPr txBox="1">
            <a:spLocks noGrp="1"/>
          </p:cNvSpPr>
          <p:nvPr>
            <p:ph type="body" idx="1"/>
          </p:nvPr>
        </p:nvSpPr>
        <p:spPr>
          <a:xfrm>
            <a:off x="166850" y="301250"/>
            <a:ext cx="6171900" cy="51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 b="1"/>
              <a:t> 2. Gives the Company a Bad Reputation</a:t>
            </a:r>
            <a:endParaRPr sz="2500" b="1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sz="2500" b="1"/>
          </a:p>
        </p:txBody>
      </p:sp>
      <p:pic>
        <p:nvPicPr>
          <p:cNvPr id="203" name="Google Shape;203;p29"/>
          <p:cNvPicPr preferRelativeResize="0"/>
          <p:nvPr/>
        </p:nvPicPr>
        <p:blipFill rotWithShape="1">
          <a:blip r:embed="rId3">
            <a:alphaModFix/>
          </a:blip>
          <a:srcRect b="5311"/>
          <a:stretch/>
        </p:blipFill>
        <p:spPr>
          <a:xfrm>
            <a:off x="311700" y="978000"/>
            <a:ext cx="8520599" cy="3767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0"/>
          <p:cNvSpPr txBox="1">
            <a:spLocks noGrp="1"/>
          </p:cNvSpPr>
          <p:nvPr>
            <p:ph type="title"/>
          </p:nvPr>
        </p:nvSpPr>
        <p:spPr>
          <a:xfrm>
            <a:off x="511625" y="395175"/>
            <a:ext cx="55224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Reasons for Possible Failure</a:t>
            </a:r>
            <a:endParaRPr/>
          </a:p>
        </p:txBody>
      </p:sp>
      <p:sp>
        <p:nvSpPr>
          <p:cNvPr id="209" name="Google Shape;209;p30"/>
          <p:cNvSpPr txBox="1">
            <a:spLocks noGrp="1"/>
          </p:cNvSpPr>
          <p:nvPr>
            <p:ph type="body" idx="1"/>
          </p:nvPr>
        </p:nvSpPr>
        <p:spPr>
          <a:xfrm>
            <a:off x="511625" y="1152475"/>
            <a:ext cx="4950000" cy="1676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7350" algn="l" rtl="0">
              <a:spcBef>
                <a:spcPts val="0"/>
              </a:spcBef>
              <a:spcAft>
                <a:spcPts val="0"/>
              </a:spcAft>
              <a:buSzPts val="2500"/>
              <a:buAutoNum type="arabicPeriod"/>
            </a:pPr>
            <a:r>
              <a:rPr lang="en" sz="2500" b="1"/>
              <a:t>Communication Barriers</a:t>
            </a:r>
            <a:endParaRPr sz="2500" b="1"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2200"/>
              <a:t>Eg: Colloquialism</a:t>
            </a:r>
            <a:endParaRPr sz="2200"/>
          </a:p>
          <a:p>
            <a:pPr marL="9144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2200"/>
              <a:t>     -Flashy jewellery</a:t>
            </a:r>
            <a:endParaRPr sz="2200"/>
          </a:p>
          <a:p>
            <a:pPr marL="45720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 sz="2200"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sz="2200"/>
          </a:p>
        </p:txBody>
      </p:sp>
      <p:pic>
        <p:nvPicPr>
          <p:cNvPr id="210" name="Google Shape;210;p30"/>
          <p:cNvPicPr preferRelativeResize="0"/>
          <p:nvPr/>
        </p:nvPicPr>
        <p:blipFill rotWithShape="1">
          <a:blip r:embed="rId3">
            <a:alphaModFix/>
          </a:blip>
          <a:srcRect b="22051"/>
          <a:stretch/>
        </p:blipFill>
        <p:spPr>
          <a:xfrm>
            <a:off x="5461625" y="1021275"/>
            <a:ext cx="3477250" cy="1676575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30"/>
          <p:cNvSpPr txBox="1"/>
          <p:nvPr/>
        </p:nvSpPr>
        <p:spPr>
          <a:xfrm>
            <a:off x="5961325" y="1152475"/>
            <a:ext cx="1329900" cy="4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Lato"/>
                <a:ea typeface="Lato"/>
                <a:cs typeface="Lato"/>
                <a:sym typeface="Lato"/>
              </a:rPr>
              <a:t>Dhinchak</a:t>
            </a:r>
            <a:r>
              <a:rPr lang="en" sz="2100">
                <a:latin typeface="Lato"/>
                <a:ea typeface="Lato"/>
                <a:cs typeface="Lato"/>
                <a:sym typeface="Lato"/>
              </a:rPr>
              <a:t>!</a:t>
            </a:r>
            <a:endParaRPr sz="2100"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12" name="Google Shape;212;p30"/>
          <p:cNvSpPr txBox="1"/>
          <p:nvPr/>
        </p:nvSpPr>
        <p:spPr>
          <a:xfrm>
            <a:off x="7291225" y="1152475"/>
            <a:ext cx="958800" cy="4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900">
                <a:latin typeface="Lato"/>
                <a:ea typeface="Lato"/>
                <a:cs typeface="Lato"/>
                <a:sym typeface="Lato"/>
              </a:rPr>
              <a:t>Bling</a:t>
            </a:r>
            <a:r>
              <a:rPr lang="en" sz="2100">
                <a:latin typeface="Lato"/>
                <a:ea typeface="Lato"/>
                <a:cs typeface="Lato"/>
                <a:sym typeface="Lato"/>
              </a:rPr>
              <a:t>!</a:t>
            </a:r>
            <a:endParaRPr sz="2100"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213" name="Google Shape;213;p3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87037" y="3148272"/>
            <a:ext cx="2435426" cy="1621604"/>
          </a:xfrm>
          <a:prstGeom prst="rect">
            <a:avLst/>
          </a:prstGeom>
          <a:noFill/>
          <a:ln>
            <a:noFill/>
          </a:ln>
        </p:spPr>
      </p:pic>
      <p:sp>
        <p:nvSpPr>
          <p:cNvPr id="214" name="Google Shape;214;p30"/>
          <p:cNvSpPr txBox="1"/>
          <p:nvPr/>
        </p:nvSpPr>
        <p:spPr>
          <a:xfrm>
            <a:off x="598375" y="3131925"/>
            <a:ext cx="4800000" cy="1762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735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500"/>
              <a:buFont typeface="Lato"/>
              <a:buAutoNum type="arabicPeriod" startAt="2"/>
            </a:pPr>
            <a:r>
              <a:rPr lang="en" sz="2500" b="1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Unable to Adapt With Other Cultures</a:t>
            </a:r>
            <a:endParaRPr sz="2500" b="1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Lato"/>
              <a:buChar char="-"/>
            </a:pPr>
            <a:r>
              <a:rPr lang="en" sz="2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79.8% Hindus</a:t>
            </a:r>
            <a:endParaRPr sz="2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457200" lvl="0" indent="-3683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200"/>
              <a:buFont typeface="Lato"/>
              <a:buChar char="-"/>
            </a:pPr>
            <a:r>
              <a:rPr lang="en" sz="2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Do not drink alcohol</a:t>
            </a:r>
            <a:endParaRPr sz="2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endParaRPr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Google Shape;219;p31"/>
          <p:cNvPicPr preferRelativeResize="0"/>
          <p:nvPr/>
        </p:nvPicPr>
        <p:blipFill>
          <a:blip r:embed="rId3">
            <a:alphaModFix amt="32000"/>
          </a:blip>
          <a:stretch>
            <a:fillRect/>
          </a:stretch>
        </p:blipFill>
        <p:spPr>
          <a:xfrm>
            <a:off x="0" y="-45275"/>
            <a:ext cx="9144000" cy="5143502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31"/>
          <p:cNvSpPr txBox="1">
            <a:spLocks noGrp="1"/>
          </p:cNvSpPr>
          <p:nvPr>
            <p:ph type="title"/>
          </p:nvPr>
        </p:nvSpPr>
        <p:spPr>
          <a:xfrm>
            <a:off x="1713625" y="1551150"/>
            <a:ext cx="6252900" cy="102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200">
                <a:solidFill>
                  <a:srgbClr val="000000"/>
                </a:solidFill>
              </a:rPr>
              <a:t>Conclusion</a:t>
            </a:r>
            <a:endParaRPr sz="7200">
              <a:solidFill>
                <a:srgbClr val="000000"/>
              </a:solidFill>
            </a:endParaRPr>
          </a:p>
        </p:txBody>
      </p:sp>
      <p:sp>
        <p:nvSpPr>
          <p:cNvPr id="221" name="Google Shape;221;p31"/>
          <p:cNvSpPr txBox="1"/>
          <p:nvPr/>
        </p:nvSpPr>
        <p:spPr>
          <a:xfrm>
            <a:off x="569200" y="939550"/>
            <a:ext cx="2159400" cy="36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FFFF"/>
                </a:highlight>
                <a:latin typeface="Lato"/>
                <a:ea typeface="Lato"/>
                <a:cs typeface="Lato"/>
                <a:sym typeface="Lato"/>
              </a:rPr>
              <a:t>Suitable Methods </a:t>
            </a:r>
            <a:endParaRPr sz="1800">
              <a:highlight>
                <a:srgbClr val="FFFFFF"/>
              </a:highlight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22" name="Google Shape;222;p31"/>
          <p:cNvSpPr txBox="1"/>
          <p:nvPr/>
        </p:nvSpPr>
        <p:spPr>
          <a:xfrm>
            <a:off x="7201350" y="939550"/>
            <a:ext cx="1400400" cy="48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FFFF"/>
                </a:highlight>
                <a:latin typeface="Lato"/>
                <a:ea typeface="Lato"/>
                <a:cs typeface="Lato"/>
                <a:sym typeface="Lato"/>
              </a:rPr>
              <a:t>Importance</a:t>
            </a:r>
            <a:endParaRPr sz="1800">
              <a:highlight>
                <a:srgbClr val="FFFFFF"/>
              </a:highlight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23" name="Google Shape;223;p31"/>
          <p:cNvSpPr txBox="1"/>
          <p:nvPr/>
        </p:nvSpPr>
        <p:spPr>
          <a:xfrm>
            <a:off x="876475" y="3921450"/>
            <a:ext cx="1102200" cy="4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FFFF"/>
                </a:highlight>
                <a:latin typeface="Lato"/>
                <a:ea typeface="Lato"/>
                <a:cs typeface="Lato"/>
                <a:sym typeface="Lato"/>
              </a:rPr>
              <a:t>Benefits</a:t>
            </a:r>
            <a:endParaRPr sz="1800">
              <a:highlight>
                <a:srgbClr val="FFFFFF"/>
              </a:highlight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24" name="Google Shape;224;p31"/>
          <p:cNvSpPr txBox="1"/>
          <p:nvPr/>
        </p:nvSpPr>
        <p:spPr>
          <a:xfrm>
            <a:off x="6903150" y="3849150"/>
            <a:ext cx="1996800" cy="46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FFFF"/>
                </a:highlight>
                <a:latin typeface="Lato"/>
                <a:ea typeface="Lato"/>
                <a:cs typeface="Lato"/>
                <a:sym typeface="Lato"/>
              </a:rPr>
              <a:t>Negative Impacts</a:t>
            </a:r>
            <a:endParaRPr sz="1800">
              <a:highlight>
                <a:srgbClr val="FFFFFF"/>
              </a:highlight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25" name="Google Shape;225;p31"/>
          <p:cNvSpPr txBox="1"/>
          <p:nvPr/>
        </p:nvSpPr>
        <p:spPr>
          <a:xfrm>
            <a:off x="4043400" y="4318950"/>
            <a:ext cx="1057200" cy="6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highlight>
                  <a:srgbClr val="FFFFFF"/>
                </a:highlight>
                <a:latin typeface="Lato"/>
                <a:ea typeface="Lato"/>
                <a:cs typeface="Lato"/>
                <a:sym typeface="Lato"/>
              </a:rPr>
              <a:t>Reasons</a:t>
            </a:r>
            <a:endParaRPr sz="1800">
              <a:highlight>
                <a:srgbClr val="FFFFFF"/>
              </a:highlight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44000" cy="5143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80700" y="171675"/>
            <a:ext cx="8773550" cy="4761750"/>
          </a:xfrm>
          <a:prstGeom prst="rect">
            <a:avLst/>
          </a:prstGeom>
          <a:noFill/>
          <a:ln>
            <a:noFill/>
          </a:ln>
        </p:spPr>
      </p:pic>
      <p:sp>
        <p:nvSpPr>
          <p:cNvPr id="232" name="Google Shape;232;p32"/>
          <p:cNvSpPr txBox="1"/>
          <p:nvPr/>
        </p:nvSpPr>
        <p:spPr>
          <a:xfrm>
            <a:off x="6562800" y="3732750"/>
            <a:ext cx="2329800" cy="114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Wang Ziping 1900 407</a:t>
            </a:r>
            <a:endParaRPr sz="150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Cheah Jia Hui 1903 885</a:t>
            </a:r>
            <a:endParaRPr sz="150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Zhao Liang 1900 201</a:t>
            </a:r>
            <a:endParaRPr sz="1500"/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/>
              <a:t>Ng Poh Tiang 1903 969</a:t>
            </a:r>
            <a:endParaRPr sz="15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33"/>
          <p:cNvSpPr txBox="1">
            <a:spLocks noGrp="1"/>
          </p:cNvSpPr>
          <p:nvPr>
            <p:ph type="title"/>
          </p:nvPr>
        </p:nvSpPr>
        <p:spPr>
          <a:xfrm>
            <a:off x="402275" y="228350"/>
            <a:ext cx="8520600" cy="62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</a:t>
            </a:r>
            <a:endParaRPr/>
          </a:p>
        </p:txBody>
      </p:sp>
      <p:sp>
        <p:nvSpPr>
          <p:cNvPr id="238" name="Google Shape;238;p33"/>
          <p:cNvSpPr txBox="1">
            <a:spLocks noGrp="1"/>
          </p:cNvSpPr>
          <p:nvPr>
            <p:ph type="body" idx="1"/>
          </p:nvPr>
        </p:nvSpPr>
        <p:spPr>
          <a:xfrm>
            <a:off x="311700" y="854450"/>
            <a:ext cx="8520600" cy="399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Elham Jalalpour, Hossein Heidari Tabrizi (September 2017) ' Study of English Translation of Colloquial Expressions in Two Translations of Jamalzadeh: Once Upon a Time and Isfahan Is Half the World',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Journal of Language Teaching and Research,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Vol. 8 (No. 5), pp. 1011-1021.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Worstall, T. (2016). So Why Do Indian Households Invest So Much In Gold?. [online] Forbes.com. Available at: https://www.forbes.com/sites/timworstall/2016/08/05/so-why-do-indian-households-invest-so-much-in-gold/#3af719586279 (Accessed 28 Oct.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Louei Ali, (2015)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5 Considerations for building strong international business relationships.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[online]. Available at: http://www.tradeready.ca/2015/trade-takeaways/5-considerations-building-strong-international-business-relationships/ (Accessed: 28 October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Adeoye, B. and Tomei, L. (2015).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Effects of information capitalism and globalisation on teaching and learning.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Pennsylvania: IGI Global, p.6.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34"/>
          <p:cNvSpPr txBox="1">
            <a:spLocks noGrp="1"/>
          </p:cNvSpPr>
          <p:nvPr>
            <p:ph type="body" idx="1"/>
          </p:nvPr>
        </p:nvSpPr>
        <p:spPr>
          <a:xfrm>
            <a:off x="311700" y="444900"/>
            <a:ext cx="8520600" cy="469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5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Hofstede Insights, (2019)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What about India?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[online]. Available at: https://www.hofstede-insights.com/country-comparison/india/ (Accessed: 28 October 2019)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5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Bruna Martinuzzi, (2017)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What Are the Advantages and Disadvantages of a Partnership?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[online]. Available at: https://www.americanexpress.com/en-us/business/trends-and-insights/articles/what-are-the-advantages-and-disadvantages-of-a-partnership/ (Accessed: 29 October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5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Penny, C and Chris, F (2008)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Bridging the Culture Gap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.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dawsonera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[Online]. Available at: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uFill>
                  <a:noFill/>
                </a:uFill>
                <a:latin typeface="Times New Roman"/>
                <a:ea typeface="Times New Roman"/>
                <a:cs typeface="Times New Roman"/>
                <a:sym typeface="Times New Roman"/>
                <a:hlinkClick r:id="rId3"/>
              </a:rPr>
              <a:t>https://www-dawsonera-com.ezproxy.uwtsd.ac.uk/readonline/9780749454975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(Accessed: 28 October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5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Karen Pickering, (2017)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Five Benefits of Long Term Business Relationships.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[online]. Available at: https://www.nwhorsesource.com/five-benefits-long-term-business-relationships/ (Accessed: 29 October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5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Giftypedia (2012)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Gift Giving Etiquette in India,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Available at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http://www.giftypedia.com/India_Gift_Giving_Customs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(Accessed: 29 October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35"/>
          <p:cNvSpPr txBox="1">
            <a:spLocks noGrp="1"/>
          </p:cNvSpPr>
          <p:nvPr>
            <p:ph type="body" idx="1"/>
          </p:nvPr>
        </p:nvSpPr>
        <p:spPr>
          <a:xfrm>
            <a:off x="311700" y="163000"/>
            <a:ext cx="8520600" cy="440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0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Govindarajan, V. and Bangla, G. (2017). What U.S. CEOs Can Learn from GM’s India Failure. [online] Harvard Business Review. Available at: https://hbr.org/2017/06/what-u-s-ceos-can-learn-from-gms-india-failure (Accessed 29 Oct.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0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Ang, E. (2017). Watsons Malaysia Criticised For Racist Blackface Advert. [online] Hype Malaysia. Available at: https://hype.my/2017/140402/legendacun-watsons-malaysia-criticised-racist-blackface-advert/ (Accessed 29 Oct.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0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BEF (2019)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Gems and Jewellery Industry Analysis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, Available at: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https://www.ibef.org/download/Gems-and-Jewellery-September-2019.pdf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(Accessed: 29 October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0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Khanna, S. (2018). 4 Foreign Businesses That Failed In India And Lessons From Them. [online] iPleaders. Available at: https://blog.ipleaders.in/foreign-businesses-that-failed-in-india/ (Accessed 1 Nov.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0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Rebekah Bonaparte (2000)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How to find a business partner,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Available at: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https://startups.co.uk/find-business-partner/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(Accessed: 1st November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0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Gini Beqiri (2008)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Barriers to Effective Communication in the Workplace,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Available at: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https://virtualspeech.com/blog/barriers-to-communication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(Accessed: 1st November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36"/>
          <p:cNvSpPr txBox="1">
            <a:spLocks noGrp="1"/>
          </p:cNvSpPr>
          <p:nvPr>
            <p:ph type="body" idx="1"/>
          </p:nvPr>
        </p:nvSpPr>
        <p:spPr>
          <a:xfrm>
            <a:off x="311700" y="326000"/>
            <a:ext cx="8520600" cy="424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Mridu Rai (2018) 13 Indian Slang Words To Help You Talk Like a Local, Available at: https://theculturetrip.com/asia/india/articles/13-indian-slang-words-to-help-you-talk-like-a-local/ (Accessed: 1st November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Traquandi, L. (2016). The western, Indian and Chinese vision of the world. [online] My.liuc.it. Available at: http://my.liuc.it/MatSup/2016/A86047/3%20Multicultural%20schools.pdf (Accessed 1 Nov.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Allen Chong (2016)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East VS. West: Gift Giving Culture,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Available at: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http://blog.tutorming.com/expats/gift-giving-culture-china-western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(Accessed: 1st November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Daisy Grewal (2010)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Reducing the Impact of Negative Stereotypes on the Careers of Minority and Women Scientists,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Available at: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https://www.sciencemag.org/careers/2010/11/reducing-impact-negative-stereotypes-careers-minority-and-women-scientists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(Accessed: 1st November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1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Anamitra Barik, Rajesh Kumar Rai, Abhijit Chowdhury (2015) 'Alcohol Use-Related Problems Among a Rural Indian Population of West Bengal',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Alcohol and Alcoholism, 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51(2), pp. 215-223.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7"/>
          <p:cNvSpPr txBox="1">
            <a:spLocks noGrp="1"/>
          </p:cNvSpPr>
          <p:nvPr>
            <p:ph type="body" idx="1"/>
          </p:nvPr>
        </p:nvSpPr>
        <p:spPr>
          <a:xfrm>
            <a:off x="311700" y="235450"/>
            <a:ext cx="8520600" cy="433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1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Shonk, K. (2019). How to Resolve Cultural Conflict: Overcoming Cultural Barriers at the Negotiation Table. [online] PON - Program on Negotiation at Harvard Law School. Available at: https://www.pon.harvard.edu/daily/conflict-resolution/a-cross-cultural-negotiation-example-how-to-overcome-cultural-barriers/ (Accessed 1 Nov.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1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Hanks, G. (n.d.). Examples of Company Failure Due to Cultural Mistakes. [online] Smallbusiness.chron.com. Available at: https://smallbusiness.chron.com/examples-company-failure-due-cultural-mistakes-70712.html (Accessed 1 Nov.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1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Cornally, S. (2014). The importance of good beginnings - Acumen Global Partners. [online] Acumen Global Partners. Available at: http://acumenglobalpartners.com/importance-good-beginnings/ (Accessed 2 Nov.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1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Sawe, B. (2018). The Major Religions in India. [online] WorldAtlas. Available at: https://www.worldatlas.com/articles/major-religions-in-modern-india.html (Accessed 2 Nov.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1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Coleman, S. (2014). What is the Meaning of the Cross?. [online] Crosswalk.com. Available at: https://www.crosswalk.com/special-coverage/lent/what-is-the-meaning-of-the-cross.html (Accessed 2 Nov.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8"/>
          <p:cNvSpPr txBox="1">
            <a:spLocks noGrp="1"/>
          </p:cNvSpPr>
          <p:nvPr>
            <p:ph type="body" idx="1"/>
          </p:nvPr>
        </p:nvSpPr>
        <p:spPr>
          <a:xfrm>
            <a:off x="311700" y="405000"/>
            <a:ext cx="8520600" cy="433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Hew, V. (2017). Watsons Malaysia’s blackface Raya ad labelled racist by netizens. [online] Marketing Interactive. Available at: https://www.marketing-interactive.com/watson-malaysias-black-face-raya-ad-labelled-racist-by-netizens/ (Accessed 2 Nov.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Prachi Juneja, (2015)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Importance of Relationship Building.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[online]. Available at: https://www.managementstudyguide.com/relationship-building-importance.htm (Accessed: 1 November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Pat Hong (2014) 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McDonald’s Q&amp;A Content Campaign Tries To Build Consumer Trust.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 [online]. Available at: https://www.linkdex.com/en-us/inked/mcdonalds-qa-content-campaign-tries-to-build-consumer-trust/ (Accessed: 1 November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CCBC （2019）</a:t>
            </a:r>
            <a:r>
              <a:rPr lang="en" sz="1200" i="1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Chinese Business Handbook</a:t>
            </a: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. [online]. Available at: http://www.cbbc.org/ (Accessed: 3 November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048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AutoNum type="arabicPeriod" startAt="26"/>
            </a:pPr>
            <a:r>
              <a:rPr lang="en" sz="1200">
                <a:solidFill>
                  <a:srgbClr val="000000"/>
                </a:solidFill>
                <a:highlight>
                  <a:srgbClr val="FFFFFF"/>
                </a:highlight>
                <a:latin typeface="Times New Roman"/>
                <a:ea typeface="Times New Roman"/>
                <a:cs typeface="Times New Roman"/>
                <a:sym typeface="Times New Roman"/>
              </a:rPr>
              <a:t>General Motor, (2019) What is our vision? [online]. Available at: https://www.gmchina.com/company/cn/zh/gm/vision.html (Accessed: 3 December 2019).</a:t>
            </a:r>
            <a:endParaRPr sz="1200">
              <a:solidFill>
                <a:srgbClr val="000000"/>
              </a:solidFill>
              <a:highlight>
                <a:srgbClr val="FFFFFF"/>
              </a:highlight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Coral">
  <a:themeElements>
    <a:clrScheme name="Coral">
      <a:dk1>
        <a:srgbClr val="F55E61"/>
      </a:dk1>
      <a:lt1>
        <a:srgbClr val="FFFFFF"/>
      </a:lt1>
      <a:dk2>
        <a:srgbClr val="5E696C"/>
      </a:dk2>
      <a:lt2>
        <a:srgbClr val="BFC7CA"/>
      </a:lt2>
      <a:accent1>
        <a:srgbClr val="1E2D31"/>
      </a:accent1>
      <a:accent2>
        <a:srgbClr val="273C42"/>
      </a:accent2>
      <a:accent3>
        <a:srgbClr val="83D061"/>
      </a:accent3>
      <a:accent4>
        <a:srgbClr val="F6CD4C"/>
      </a:accent4>
      <a:accent5>
        <a:srgbClr val="AF4345"/>
      </a:accent5>
      <a:accent6>
        <a:srgbClr val="F58F8F"/>
      </a:accent6>
      <a:hlink>
        <a:srgbClr val="AF4345"/>
      </a:hlink>
      <a:folHlink>
        <a:srgbClr val="AF434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1723</Words>
  <Application>Microsoft Office PowerPoint</Application>
  <PresentationFormat>On-screen Show (16:9)</PresentationFormat>
  <Paragraphs>148</Paragraphs>
  <Slides>26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Lato</vt:lpstr>
      <vt:lpstr>Playfair Display</vt:lpstr>
      <vt:lpstr>Arial</vt:lpstr>
      <vt:lpstr>Comic Sans MS</vt:lpstr>
      <vt:lpstr>Times New Roman</vt:lpstr>
      <vt:lpstr>Coral</vt:lpstr>
      <vt:lpstr>Expanding into Asia</vt:lpstr>
      <vt:lpstr>By 2025,  demand for jewellery is expected to  increase to 100 billion US$  in India   (ibef.org, 2019)  </vt:lpstr>
      <vt:lpstr>Culture is often a source of conflict than of synergy Hofstede</vt:lpstr>
      <vt:lpstr>The Ways to Develop Relationship Building Skills with Asian Partners </vt:lpstr>
      <vt:lpstr>Focus on building credibility with Asian business partners</vt:lpstr>
      <vt:lpstr>For example</vt:lpstr>
      <vt:lpstr>Learn about the Asian market and adapt offerings accordingly  </vt:lpstr>
      <vt:lpstr>For example</vt:lpstr>
      <vt:lpstr> Benefits of Applying Appropriate Approach</vt:lpstr>
      <vt:lpstr> New Perspective</vt:lpstr>
      <vt:lpstr>For example </vt:lpstr>
      <vt:lpstr>Increase Work Efficiency</vt:lpstr>
      <vt:lpstr>Importance of Applying Appropriate Approach </vt:lpstr>
      <vt:lpstr>Eliminating Stereotypes &amp; Misunderstanding</vt:lpstr>
      <vt:lpstr>Enhancing the Possibility of Successful Cooperation</vt:lpstr>
      <vt:lpstr>What Happens If We Fail?</vt:lpstr>
      <vt:lpstr>PowerPoint Presentation</vt:lpstr>
      <vt:lpstr>Reasons for Possible Failure</vt:lpstr>
      <vt:lpstr>Conclusion</vt:lpstr>
      <vt:lpstr>PowerPoint Presentation</vt:lpstr>
      <vt:lpstr>Reference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Expanding into Asia</dc:title>
  <cp:lastModifiedBy>Jia Cheah (1903885)</cp:lastModifiedBy>
  <cp:revision>3</cp:revision>
  <dcterms:modified xsi:type="dcterms:W3CDTF">2019-11-07T15:08:57Z</dcterms:modified>
</cp:coreProperties>
</file>