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9"/>
  </p:notesMasterIdLst>
  <p:sldIdLst>
    <p:sldId id="292" r:id="rId9"/>
    <p:sldId id="294" r:id="rId10"/>
    <p:sldId id="1091" r:id="rId11"/>
    <p:sldId id="1183" r:id="rId12"/>
    <p:sldId id="1182" r:id="rId13"/>
    <p:sldId id="1181" r:id="rId14"/>
    <p:sldId id="1190" r:id="rId15"/>
    <p:sldId id="1191" r:id="rId16"/>
    <p:sldId id="1185" r:id="rId17"/>
    <p:sldId id="1186" r:id="rId18"/>
    <p:sldId id="1187" r:id="rId19"/>
    <p:sldId id="1188" r:id="rId20"/>
    <p:sldId id="1192" r:id="rId21"/>
    <p:sldId id="1193" r:id="rId22"/>
    <p:sldId id="1194" r:id="rId23"/>
    <p:sldId id="1195" r:id="rId24"/>
    <p:sldId id="1200" r:id="rId25"/>
    <p:sldId id="1196" r:id="rId26"/>
    <p:sldId id="1197" r:id="rId27"/>
    <p:sldId id="1199" r:id="rId28"/>
    <p:sldId id="1198" r:id="rId29"/>
    <p:sldId id="1201" r:id="rId30"/>
    <p:sldId id="1202" r:id="rId31"/>
    <p:sldId id="1204" r:id="rId32"/>
    <p:sldId id="1205" r:id="rId33"/>
    <p:sldId id="1206" r:id="rId34"/>
    <p:sldId id="1207" r:id="rId35"/>
    <p:sldId id="1208" r:id="rId36"/>
    <p:sldId id="1209" r:id="rId37"/>
    <p:sldId id="1210" r:id="rId38"/>
    <p:sldId id="1211" r:id="rId39"/>
    <p:sldId id="1212" r:id="rId40"/>
    <p:sldId id="1213" r:id="rId41"/>
    <p:sldId id="1214" r:id="rId42"/>
    <p:sldId id="1215" r:id="rId43"/>
    <p:sldId id="1216" r:id="rId44"/>
    <p:sldId id="1217" r:id="rId45"/>
    <p:sldId id="1218" r:id="rId46"/>
    <p:sldId id="1189" r:id="rId47"/>
    <p:sldId id="118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6" d="100"/>
          <a:sy n="96"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31/05/2024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3981657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11263731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811923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854590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348376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73598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641840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635854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189878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6299938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8739953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2171183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907641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8248903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8200693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7405302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0941069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4784943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6162601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7524259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6081798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6418321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1373638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2509246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42209478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7320434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3205686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2165975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430327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3757722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6267162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13329872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3718902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36294426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31162962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405497051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2908352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5/31/2024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www.businessdictionary.com/definition/team-management.html"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123test.com/team-roles-test/"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www.123test.com/team-roles-test/" TargetMode="External"/><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hyperlink" Target="http://www.belbin.com/about/belbin-team-roles/"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www.mypersonality.info/basic-vs-pro/personality-type-test" TargetMode="External"/><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365tests.com/personality-tests/free-color-personality-test/" TargetMode="External"/><Relationship Id="rId7" Type="http://schemas.openxmlformats.org/officeDocument/2006/relationships/hyperlink" Target="http://www.viacharacter.org/www/Character-Strengths-Survey" TargetMode="External"/><Relationship Id="rId2" Type="http://schemas.openxmlformats.org/officeDocument/2006/relationships/notesSlide" Target="../notesSlides/notesSlide36.xml"/><Relationship Id="rId1" Type="http://schemas.openxmlformats.org/officeDocument/2006/relationships/slideLayout" Target="../slideLayouts/slideLayout4.xml"/><Relationship Id="rId6" Type="http://schemas.openxmlformats.org/officeDocument/2006/relationships/hyperlink" Target="https://mypersonality.info/multiple-intelligences/" TargetMode="External"/><Relationship Id="rId5" Type="http://schemas.openxmlformats.org/officeDocument/2006/relationships/hyperlink" Target="https://www.discprofile.com/what-is-disc/overview/" TargetMode="External"/><Relationship Id="rId4" Type="http://schemas.openxmlformats.org/officeDocument/2006/relationships/hyperlink" Target="https://www.123test.com/disc-personality-test"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800" b="1" dirty="0">
                <a:effectLst>
                  <a:outerShdw blurRad="38100" dist="38100" dir="2700000" algn="tl">
                    <a:srgbClr val="000000">
                      <a:alpha val="43137"/>
                    </a:srgbClr>
                  </a:outerShdw>
                </a:effectLst>
              </a:rPr>
              <a:t>Team working </a:t>
            </a:r>
          </a:p>
          <a:p>
            <a:r>
              <a:rPr lang="en-GB" sz="4800" b="1" dirty="0">
                <a:effectLst>
                  <a:outerShdw blurRad="38100" dist="38100" dir="2700000" algn="tl">
                    <a:srgbClr val="000000">
                      <a:alpha val="43137"/>
                    </a:srgbClr>
                  </a:outerShdw>
                </a:effectLst>
              </a:rPr>
              <a:t>and Roles</a:t>
            </a:r>
          </a:p>
          <a:p>
            <a:endParaRPr lang="en-GB" sz="2400" b="1" i="1" dirty="0"/>
          </a:p>
          <a:p>
            <a:r>
              <a:rPr lang="en-GB" sz="3200" b="1" i="1" dirty="0"/>
              <a:t>Module Name: Group Project</a:t>
            </a:r>
          </a:p>
          <a:p>
            <a:r>
              <a:rPr lang="en-GB" sz="3200" b="1" i="1" dirty="0"/>
              <a:t>Module Code: ACBA4014</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Team Working Concepts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581800"/>
            <a:ext cx="11394989" cy="4665168"/>
          </a:xfrm>
        </p:spPr>
        <p:txBody>
          <a:bodyPr/>
          <a:lstStyle/>
          <a:p>
            <a:pPr marL="0" lvl="0" indent="0"/>
            <a:endParaRPr lang="en-US" sz="2400" dirty="0">
              <a:solidFill>
                <a:schemeClr val="accent1"/>
              </a:solidFill>
            </a:endParaRPr>
          </a:p>
          <a:p>
            <a:pPr marL="0" lvl="0" indent="0"/>
            <a:endParaRPr lang="en-GB" sz="2400" dirty="0">
              <a:solidFill>
                <a:schemeClr val="accent1"/>
              </a:solidFill>
            </a:endParaRPr>
          </a:p>
          <a:p>
            <a:pPr marL="457200" lvl="0" indent="-457200" algn="l">
              <a:buFont typeface="Arial" panose="020B0604020202020204" pitchFamily="34" charset="0"/>
              <a:buChar char="•"/>
            </a:pPr>
            <a:r>
              <a:rPr lang="en-US" sz="3200" b="1" dirty="0">
                <a:solidFill>
                  <a:schemeClr val="tx1"/>
                </a:solidFill>
              </a:rPr>
              <a:t>We will create a channel for each group and create a </a:t>
            </a:r>
            <a:r>
              <a:rPr lang="en-US" sz="3200" b="1" dirty="0" err="1">
                <a:solidFill>
                  <a:schemeClr val="tx1"/>
                </a:solidFill>
              </a:rPr>
              <a:t>sharepoint</a:t>
            </a:r>
            <a:r>
              <a:rPr lang="en-US" sz="3200" b="1" dirty="0">
                <a:solidFill>
                  <a:schemeClr val="tx1"/>
                </a:solidFill>
              </a:rPr>
              <a:t> for shared ideas and documents.</a:t>
            </a:r>
          </a:p>
          <a:p>
            <a:pPr marL="457200" lvl="0" indent="-457200" algn="l">
              <a:buFont typeface="Arial" panose="020B0604020202020204" pitchFamily="34" charset="0"/>
              <a:buChar char="•"/>
            </a:pPr>
            <a:r>
              <a:rPr lang="en-US" sz="3200" b="1" dirty="0">
                <a:solidFill>
                  <a:schemeClr val="tx1"/>
                </a:solidFill>
              </a:rPr>
              <a:t>Keep your own individual module notes file to document work and participation.</a:t>
            </a:r>
            <a:endParaRPr lang="en-GB" b="1" dirty="0">
              <a:solidFill>
                <a:schemeClr val="tx1"/>
              </a:solidFill>
            </a:endParaRPr>
          </a:p>
        </p:txBody>
      </p:sp>
    </p:spTree>
    <p:extLst>
      <p:ext uri="{BB962C8B-B14F-4D97-AF65-F5344CB8AC3E}">
        <p14:creationId xmlns:p14="http://schemas.microsoft.com/office/powerpoint/2010/main" val="320332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09"/>
            <a:ext cx="6702251" cy="869803"/>
          </a:xfrm>
        </p:spPr>
        <p:txBody>
          <a:bodyPr>
            <a:normAutofit/>
          </a:bodyPr>
          <a:lstStyle/>
          <a:p>
            <a:r>
              <a:rPr lang="en-US" sz="4000" b="1" dirty="0">
                <a:solidFill>
                  <a:schemeClr val="accent1">
                    <a:lumMod val="50000"/>
                  </a:schemeClr>
                </a:solidFill>
              </a:rPr>
              <a:t>Assignment Tasks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673240"/>
            <a:ext cx="11394989" cy="4868024"/>
          </a:xfrm>
        </p:spPr>
        <p:txBody>
          <a:bodyPr/>
          <a:lstStyle/>
          <a:p>
            <a:pPr marL="0" lvl="0" indent="0"/>
            <a:endParaRPr lang="en-GB" sz="2400" dirty="0">
              <a:solidFill>
                <a:schemeClr val="accent1"/>
              </a:solidFill>
            </a:endParaRPr>
          </a:p>
          <a:p>
            <a:pPr marL="0" lvl="0" indent="0" algn="l"/>
            <a:r>
              <a:rPr lang="en-US" sz="3200" b="1" dirty="0">
                <a:solidFill>
                  <a:schemeClr val="tx1"/>
                </a:solidFill>
              </a:rPr>
              <a:t>To fulfil the assignment brief you will need to reference the relevant concepts and specify:</a:t>
            </a:r>
          </a:p>
          <a:p>
            <a:pPr marL="857310" lvl="1" indent="-457200"/>
            <a:r>
              <a:rPr lang="en-US" sz="3200" dirty="0"/>
              <a:t>Team structure.</a:t>
            </a:r>
          </a:p>
          <a:p>
            <a:pPr marL="857310" lvl="1" indent="-457200"/>
            <a:r>
              <a:rPr lang="en-US" sz="3200" dirty="0"/>
              <a:t>Team member roles.</a:t>
            </a:r>
          </a:p>
          <a:p>
            <a:pPr marL="857310" lvl="1" indent="-457200"/>
            <a:r>
              <a:rPr lang="en-US" sz="3200" dirty="0">
                <a:solidFill>
                  <a:schemeClr val="tx1"/>
                </a:solidFill>
              </a:rPr>
              <a:t>Team-working methods and project management</a:t>
            </a:r>
            <a:r>
              <a:rPr lang="en-US" sz="3200" dirty="0"/>
              <a:t>.</a:t>
            </a:r>
          </a:p>
          <a:p>
            <a:pPr marL="1314510" lvl="2" indent="-457200"/>
            <a:r>
              <a:rPr lang="en-US" sz="2800" dirty="0">
                <a:solidFill>
                  <a:schemeClr val="tx1"/>
                </a:solidFill>
              </a:rPr>
              <a:t>Communication and collaboration tools.</a:t>
            </a:r>
          </a:p>
          <a:p>
            <a:pPr marL="1314510" lvl="2" indent="-457200"/>
            <a:r>
              <a:rPr lang="en-US" sz="2800" dirty="0"/>
              <a:t>Project and time management tools.</a:t>
            </a:r>
            <a:endParaRPr lang="en-US" sz="2800" dirty="0">
              <a:solidFill>
                <a:schemeClr val="tx1"/>
              </a:solidFill>
            </a:endParaRPr>
          </a:p>
          <a:p>
            <a:pPr marL="857310" lvl="1" indent="-457200"/>
            <a:r>
              <a:rPr lang="en-US" sz="3200" dirty="0"/>
              <a:t>Team progress reporting.</a:t>
            </a:r>
            <a:endParaRPr lang="en-US" sz="3200" dirty="0">
              <a:solidFill>
                <a:schemeClr val="tx1"/>
              </a:solidFill>
            </a:endParaRPr>
          </a:p>
          <a:p>
            <a:pPr marL="857310" lvl="1" indent="-457200"/>
            <a:r>
              <a:rPr lang="en-US" sz="3200" dirty="0"/>
              <a:t>Personal reflection and group evaluation.</a:t>
            </a:r>
            <a:endParaRPr lang="en-US" sz="3200" dirty="0">
              <a:solidFill>
                <a:schemeClr val="tx1"/>
              </a:solidFill>
            </a:endParaRPr>
          </a:p>
        </p:txBody>
      </p:sp>
    </p:spTree>
    <p:extLst>
      <p:ext uri="{BB962C8B-B14F-4D97-AF65-F5344CB8AC3E}">
        <p14:creationId xmlns:p14="http://schemas.microsoft.com/office/powerpoint/2010/main" val="1701964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09"/>
            <a:ext cx="8261109" cy="1119475"/>
          </a:xfrm>
        </p:spPr>
        <p:txBody>
          <a:bodyPr>
            <a:noAutofit/>
          </a:bodyPr>
          <a:lstStyle/>
          <a:p>
            <a:r>
              <a:rPr lang="en-US" sz="4000" b="1" dirty="0">
                <a:solidFill>
                  <a:schemeClr val="accent1">
                    <a:lumMod val="50000"/>
                  </a:schemeClr>
                </a:solidFill>
              </a:rPr>
              <a:t>Seven Habits of Highly Effective People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673240"/>
            <a:ext cx="11394989" cy="4665168"/>
          </a:xfrm>
        </p:spPr>
        <p:txBody>
          <a:bodyPr/>
          <a:lstStyle/>
          <a:p>
            <a:pPr marL="0" lvl="0" indent="0"/>
            <a:endParaRPr lang="en-US" sz="2400" dirty="0">
              <a:solidFill>
                <a:schemeClr val="accent1"/>
              </a:solidFill>
            </a:endParaRPr>
          </a:p>
          <a:p>
            <a:pPr marL="0" lvl="0" indent="0"/>
            <a:endParaRPr lang="en-GB" sz="2400" dirty="0">
              <a:solidFill>
                <a:schemeClr val="accent1"/>
              </a:solidFill>
            </a:endParaRPr>
          </a:p>
          <a:p>
            <a:pPr marL="0" indent="0"/>
            <a:r>
              <a:rPr lang="en-GB" sz="4800" b="1" dirty="0">
                <a:solidFill>
                  <a:schemeClr val="tx1"/>
                </a:solidFill>
              </a:rPr>
              <a:t>Q. </a:t>
            </a:r>
            <a:r>
              <a:rPr lang="en-GB" sz="4800" dirty="0">
                <a:solidFill>
                  <a:schemeClr val="tx1"/>
                </a:solidFill>
              </a:rPr>
              <a:t>Research, discover and document </a:t>
            </a:r>
            <a:r>
              <a:rPr lang="en-GB" sz="4800" b="1" dirty="0">
                <a:solidFill>
                  <a:schemeClr val="tx1"/>
                </a:solidFill>
              </a:rPr>
              <a:t>Covey's 7 Habits of Highly Effective People</a:t>
            </a:r>
            <a:r>
              <a:rPr lang="en-GB" sz="4800" dirty="0">
                <a:solidFill>
                  <a:schemeClr val="tx1"/>
                </a:solidFill>
              </a:rPr>
              <a:t>? </a:t>
            </a:r>
          </a:p>
          <a:p>
            <a:pPr marL="514350" indent="-514350">
              <a:buFont typeface="+mj-lt"/>
              <a:buAutoNum type="arabicPeriod"/>
            </a:pPr>
            <a:r>
              <a:rPr lang="en-GB" sz="4800" dirty="0"/>
              <a:t>When prompted share findings.</a:t>
            </a:r>
            <a:endParaRPr lang="en-GB" sz="4800" dirty="0">
              <a:solidFill>
                <a:schemeClr val="tx1"/>
              </a:solidFill>
            </a:endParaRPr>
          </a:p>
        </p:txBody>
      </p:sp>
    </p:spTree>
    <p:extLst>
      <p:ext uri="{BB962C8B-B14F-4D97-AF65-F5344CB8AC3E}">
        <p14:creationId xmlns:p14="http://schemas.microsoft.com/office/powerpoint/2010/main" val="1515288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r>
              <a:rPr lang="en-US" sz="4000" b="1" dirty="0">
                <a:solidFill>
                  <a:schemeClr val="accent1">
                    <a:lumMod val="50000"/>
                  </a:schemeClr>
                </a:solidFill>
              </a:rPr>
              <a:t>Team Working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645920"/>
            <a:ext cx="11394989" cy="3692487"/>
          </a:xfrm>
        </p:spPr>
        <p:txBody>
          <a:bodyPr/>
          <a:lstStyle/>
          <a:p>
            <a:pPr marL="0" lvl="0" indent="0" algn="l"/>
            <a:r>
              <a:rPr lang="en-GB" sz="4400" b="1" dirty="0">
                <a:solidFill>
                  <a:schemeClr val="tx1"/>
                </a:solidFill>
              </a:rPr>
              <a:t>Q. </a:t>
            </a:r>
            <a:r>
              <a:rPr lang="en-GB" sz="4400" dirty="0">
                <a:solidFill>
                  <a:schemeClr val="tx1"/>
                </a:solidFill>
              </a:rPr>
              <a:t>What is A Team?</a:t>
            </a:r>
          </a:p>
          <a:p>
            <a:pPr marL="0" lvl="0" indent="0" algn="l"/>
            <a:r>
              <a:rPr lang="en-GB" sz="4400" dirty="0">
                <a:solidFill>
                  <a:schemeClr val="tx1"/>
                </a:solidFill>
              </a:rPr>
              <a:t>Research and document a definition</a:t>
            </a:r>
            <a:endParaRPr lang="en-US" sz="2800" dirty="0">
              <a:solidFill>
                <a:schemeClr val="tx1"/>
              </a:solidFill>
            </a:endParaRPr>
          </a:p>
        </p:txBody>
      </p:sp>
      <p:pic>
        <p:nvPicPr>
          <p:cNvPr id="2" name="Picture 1">
            <a:extLst>
              <a:ext uri="{FF2B5EF4-FFF2-40B4-BE49-F238E27FC236}">
                <a16:creationId xmlns:a16="http://schemas.microsoft.com/office/drawing/2014/main" id="{0CC75EC6-78B3-5F27-54A3-82F45A8EF2AA}"/>
              </a:ext>
            </a:extLst>
          </p:cNvPr>
          <p:cNvPicPr>
            <a:picLocks noChangeAspect="1"/>
          </p:cNvPicPr>
          <p:nvPr/>
        </p:nvPicPr>
        <p:blipFill>
          <a:blip r:embed="rId3"/>
          <a:stretch>
            <a:fillRect/>
          </a:stretch>
        </p:blipFill>
        <p:spPr>
          <a:xfrm>
            <a:off x="3879569" y="3273551"/>
            <a:ext cx="4158047" cy="2334903"/>
          </a:xfrm>
          <a:prstGeom prst="rect">
            <a:avLst/>
          </a:prstGeom>
        </p:spPr>
      </p:pic>
      <p:pic>
        <p:nvPicPr>
          <p:cNvPr id="5" name="Picture 4">
            <a:extLst>
              <a:ext uri="{FF2B5EF4-FFF2-40B4-BE49-F238E27FC236}">
                <a16:creationId xmlns:a16="http://schemas.microsoft.com/office/drawing/2014/main" id="{E8BAF277-231A-85F2-A8FF-AC9F0513A2B6}"/>
              </a:ext>
            </a:extLst>
          </p:cNvPr>
          <p:cNvPicPr>
            <a:picLocks noChangeAspect="1"/>
          </p:cNvPicPr>
          <p:nvPr/>
        </p:nvPicPr>
        <p:blipFill>
          <a:blip r:embed="rId4"/>
          <a:stretch>
            <a:fillRect/>
          </a:stretch>
        </p:blipFill>
        <p:spPr>
          <a:xfrm>
            <a:off x="8653352" y="134157"/>
            <a:ext cx="3334738" cy="3692487"/>
          </a:xfrm>
          <a:prstGeom prst="rect">
            <a:avLst/>
          </a:prstGeom>
        </p:spPr>
      </p:pic>
    </p:spTree>
    <p:extLst>
      <p:ext uri="{BB962C8B-B14F-4D97-AF65-F5344CB8AC3E}">
        <p14:creationId xmlns:p14="http://schemas.microsoft.com/office/powerpoint/2010/main" val="1142764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pPr marL="0" lvl="0" indent="0" algn="l"/>
            <a:r>
              <a:rPr lang="en-GB" sz="4000" b="1" dirty="0">
                <a:solidFill>
                  <a:schemeClr val="tx1"/>
                </a:solidFill>
              </a:rPr>
              <a:t>Q. What is A Team?</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294799"/>
          </a:xfrm>
        </p:spPr>
        <p:txBody>
          <a:bodyPr/>
          <a:lstStyle/>
          <a:p>
            <a:pPr marL="0" indent="0" algn="l"/>
            <a:r>
              <a:rPr lang="en-GB" altLang="en-US" sz="2800" dirty="0">
                <a:solidFill>
                  <a:schemeClr val="tx1"/>
                </a:solidFill>
              </a:rPr>
              <a:t>‘Teams occur when a number of people have a </a:t>
            </a:r>
            <a:r>
              <a:rPr lang="en-GB" altLang="en-US" sz="2800" b="1" dirty="0">
                <a:solidFill>
                  <a:schemeClr val="tx1"/>
                </a:solidFill>
              </a:rPr>
              <a:t>common goal </a:t>
            </a:r>
            <a:r>
              <a:rPr lang="en-GB" altLang="en-US" sz="2800" dirty="0">
                <a:solidFill>
                  <a:schemeClr val="tx1"/>
                </a:solidFill>
              </a:rPr>
              <a:t>and </a:t>
            </a:r>
            <a:r>
              <a:rPr lang="en-GB" altLang="en-US" sz="2800" b="1" dirty="0">
                <a:solidFill>
                  <a:schemeClr val="tx1"/>
                </a:solidFill>
              </a:rPr>
              <a:t>recognise that project success is dependent on everyone working together.</a:t>
            </a:r>
            <a:r>
              <a:rPr lang="en-GB" altLang="en-US" sz="2800" dirty="0">
                <a:solidFill>
                  <a:schemeClr val="tx1"/>
                </a:solidFill>
              </a:rPr>
              <a:t> In practice, this means that in most teams </a:t>
            </a:r>
            <a:r>
              <a:rPr lang="en-GB" altLang="en-US" sz="2800" b="1" dirty="0">
                <a:solidFill>
                  <a:schemeClr val="tx1"/>
                </a:solidFill>
              </a:rPr>
              <a:t>people will contribute different individual skills</a:t>
            </a:r>
            <a:r>
              <a:rPr lang="en-GB" altLang="en-US" sz="2800" dirty="0">
                <a:solidFill>
                  <a:schemeClr val="tx1"/>
                </a:solidFill>
              </a:rPr>
              <a:t>.’ – </a:t>
            </a:r>
            <a:r>
              <a:rPr lang="en-GB" altLang="en-US" sz="2800" dirty="0" err="1">
                <a:solidFill>
                  <a:schemeClr val="tx1"/>
                </a:solidFill>
              </a:rPr>
              <a:t>Crainer</a:t>
            </a:r>
            <a:endParaRPr lang="en-GB" altLang="en-US" sz="2800" dirty="0">
              <a:solidFill>
                <a:schemeClr val="tx1"/>
              </a:solidFill>
            </a:endParaRPr>
          </a:p>
          <a:p>
            <a:pPr marL="0" indent="0" algn="l"/>
            <a:endParaRPr lang="en-GB" altLang="en-US" sz="2800" dirty="0">
              <a:solidFill>
                <a:schemeClr val="tx1"/>
              </a:solidFill>
            </a:endParaRPr>
          </a:p>
          <a:p>
            <a:pPr marL="0" indent="0" algn="l"/>
            <a:r>
              <a:rPr lang="en-GB" altLang="en-US" sz="2800" dirty="0">
                <a:solidFill>
                  <a:schemeClr val="tx1"/>
                </a:solidFill>
              </a:rPr>
              <a:t>“For Teams to be effective there must be a </a:t>
            </a:r>
            <a:r>
              <a:rPr lang="en-GB" altLang="en-US" sz="2800" b="1" dirty="0">
                <a:solidFill>
                  <a:schemeClr val="tx1"/>
                </a:solidFill>
              </a:rPr>
              <a:t>Spirit of Unity</a:t>
            </a:r>
            <a:r>
              <a:rPr lang="en-GB" altLang="en-US" sz="2800" dirty="0">
                <a:solidFill>
                  <a:schemeClr val="tx1"/>
                </a:solidFill>
              </a:rPr>
              <a:t>” -  Laurie Mullins</a:t>
            </a:r>
          </a:p>
          <a:p>
            <a:pPr marL="0" indent="0" algn="l"/>
            <a:endParaRPr lang="en-GB" altLang="en-US" sz="2800" dirty="0">
              <a:solidFill>
                <a:schemeClr val="tx1"/>
              </a:solidFill>
            </a:endParaRPr>
          </a:p>
          <a:p>
            <a:pPr marL="0" lvl="0" indent="0" algn="l"/>
            <a:endParaRPr lang="en-GB" sz="2400" dirty="0">
              <a:solidFill>
                <a:schemeClr val="tx1"/>
              </a:solidFill>
            </a:endParaRPr>
          </a:p>
        </p:txBody>
      </p:sp>
    </p:spTree>
    <p:extLst>
      <p:ext uri="{BB962C8B-B14F-4D97-AF65-F5344CB8AC3E}">
        <p14:creationId xmlns:p14="http://schemas.microsoft.com/office/powerpoint/2010/main" val="167380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pPr marL="0" lvl="0" indent="0" algn="l"/>
            <a:r>
              <a:rPr lang="en-GB" sz="4000" b="1" dirty="0">
                <a:solidFill>
                  <a:schemeClr val="tx1"/>
                </a:solidFill>
              </a:rPr>
              <a:t>Q. What is A Team?</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294799"/>
          </a:xfrm>
        </p:spPr>
        <p:txBody>
          <a:bodyPr/>
          <a:lstStyle/>
          <a:p>
            <a:pPr marL="457200" indent="-457200" algn="l">
              <a:lnSpc>
                <a:spcPct val="120000"/>
              </a:lnSpc>
              <a:buFont typeface="Arial" panose="020B0604020202020204" pitchFamily="34" charset="0"/>
              <a:buChar char="•"/>
            </a:pPr>
            <a:r>
              <a:rPr lang="en-GB" sz="2800" b="1" dirty="0">
                <a:solidFill>
                  <a:schemeClr val="tx1"/>
                </a:solidFill>
              </a:rPr>
              <a:t>2 Heads are better than 1 </a:t>
            </a:r>
            <a:r>
              <a:rPr lang="en-GB" sz="2800" dirty="0">
                <a:solidFill>
                  <a:schemeClr val="tx1"/>
                </a:solidFill>
              </a:rPr>
              <a:t>- </a:t>
            </a:r>
            <a:r>
              <a:rPr lang="en-GB" altLang="en-US" sz="2800" dirty="0">
                <a:solidFill>
                  <a:schemeClr val="tx1"/>
                </a:solidFill>
              </a:rPr>
              <a:t>Teams are formed because </a:t>
            </a:r>
            <a:r>
              <a:rPr lang="en-GB" altLang="en-US" sz="2800" b="1" dirty="0">
                <a:solidFill>
                  <a:schemeClr val="tx1"/>
                </a:solidFill>
              </a:rPr>
              <a:t>they can achieve far more </a:t>
            </a:r>
            <a:r>
              <a:rPr lang="en-GB" altLang="en-US" sz="2800" dirty="0">
                <a:solidFill>
                  <a:schemeClr val="tx1"/>
                </a:solidFill>
              </a:rPr>
              <a:t>than their individual members can on their own, and while being part of a team can be fun, it can take qualities such as </a:t>
            </a:r>
            <a:r>
              <a:rPr lang="en-GB" altLang="en-US" sz="2800" b="1" dirty="0">
                <a:solidFill>
                  <a:schemeClr val="tx1"/>
                </a:solidFill>
              </a:rPr>
              <a:t>patience, respect and professionalism </a:t>
            </a:r>
            <a:r>
              <a:rPr lang="en-GB" altLang="en-US" sz="2800" dirty="0">
                <a:solidFill>
                  <a:schemeClr val="tx1"/>
                </a:solidFill>
              </a:rPr>
              <a:t>to be successful.</a:t>
            </a:r>
          </a:p>
          <a:p>
            <a:pPr marL="457200" indent="-457200" algn="l">
              <a:lnSpc>
                <a:spcPct val="120000"/>
              </a:lnSpc>
              <a:buFont typeface="Arial" panose="020B0604020202020204" pitchFamily="34" charset="0"/>
              <a:buChar char="•"/>
            </a:pPr>
            <a:r>
              <a:rPr lang="en-GB" altLang="en-US" sz="2800" dirty="0">
                <a:solidFill>
                  <a:schemeClr val="tx1"/>
                </a:solidFill>
              </a:rPr>
              <a:t>Team-working can help us all to develop our personal and professional skills.</a:t>
            </a:r>
          </a:p>
          <a:p>
            <a:pPr marL="0" lvl="0" indent="0" algn="l"/>
            <a:endParaRPr lang="en-GB" sz="4400" dirty="0">
              <a:solidFill>
                <a:schemeClr val="tx1"/>
              </a:solidFill>
            </a:endParaRPr>
          </a:p>
        </p:txBody>
      </p:sp>
    </p:spTree>
    <p:extLst>
      <p:ext uri="{BB962C8B-B14F-4D97-AF65-F5344CB8AC3E}">
        <p14:creationId xmlns:p14="http://schemas.microsoft.com/office/powerpoint/2010/main" val="2450523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r>
              <a:rPr lang="en-US" sz="4000" b="1" dirty="0">
                <a:solidFill>
                  <a:schemeClr val="accent1">
                    <a:lumMod val="50000"/>
                  </a:schemeClr>
                </a:solidFill>
              </a:rPr>
              <a:t>Successful Teams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627632"/>
            <a:ext cx="11394989" cy="3710775"/>
          </a:xfrm>
        </p:spPr>
        <p:txBody>
          <a:bodyPr/>
          <a:lstStyle/>
          <a:p>
            <a:pPr marL="457200" lvl="1" indent="0">
              <a:buNone/>
            </a:pPr>
            <a:r>
              <a:rPr lang="en-GB" sz="4000" b="1" dirty="0"/>
              <a:t>Q. What makes a Team successful? </a:t>
            </a:r>
            <a:r>
              <a:rPr lang="en-GB" sz="4000" dirty="0"/>
              <a:t>What are the elements of effective team-working?</a:t>
            </a:r>
          </a:p>
        </p:txBody>
      </p:sp>
    </p:spTree>
    <p:extLst>
      <p:ext uri="{BB962C8B-B14F-4D97-AF65-F5344CB8AC3E}">
        <p14:creationId xmlns:p14="http://schemas.microsoft.com/office/powerpoint/2010/main" val="3791490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r>
              <a:rPr lang="en-US" sz="4000" b="1" dirty="0">
                <a:solidFill>
                  <a:schemeClr val="accent1">
                    <a:lumMod val="50000"/>
                  </a:schemeClr>
                </a:solidFill>
              </a:rPr>
              <a:t>Successful Teams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59536"/>
            <a:ext cx="11394989" cy="4478871"/>
          </a:xfrm>
        </p:spPr>
        <p:txBody>
          <a:bodyPr/>
          <a:lstStyle/>
          <a:p>
            <a:pPr marL="457200" indent="-457200" algn="l">
              <a:buFont typeface="Arial" panose="020B0604020202020204" pitchFamily="34" charset="0"/>
              <a:buChar char="•"/>
            </a:pPr>
            <a:r>
              <a:rPr lang="en-GB" sz="2800" dirty="0">
                <a:solidFill>
                  <a:schemeClr val="tx1"/>
                </a:solidFill>
              </a:rPr>
              <a:t>Research (e.g. Belbin &amp; Myers-Briggs) has proven that Successful Teams are made up of people with a </a:t>
            </a:r>
            <a:r>
              <a:rPr lang="en-GB" sz="2800" b="1" dirty="0">
                <a:solidFill>
                  <a:schemeClr val="tx1"/>
                </a:solidFill>
              </a:rPr>
              <a:t>variety</a:t>
            </a:r>
            <a:r>
              <a:rPr lang="en-GB" sz="2800" dirty="0">
                <a:solidFill>
                  <a:schemeClr val="tx1"/>
                </a:solidFill>
              </a:rPr>
              <a:t> </a:t>
            </a:r>
            <a:r>
              <a:rPr lang="en-GB" sz="2800" b="1" dirty="0">
                <a:solidFill>
                  <a:schemeClr val="tx1"/>
                </a:solidFill>
              </a:rPr>
              <a:t>of</a:t>
            </a:r>
            <a:r>
              <a:rPr lang="en-GB" sz="2800" dirty="0">
                <a:solidFill>
                  <a:schemeClr val="tx1"/>
                </a:solidFill>
              </a:rPr>
              <a:t> </a:t>
            </a:r>
            <a:r>
              <a:rPr lang="en-GB" sz="2800" b="1" dirty="0">
                <a:solidFill>
                  <a:schemeClr val="tx1"/>
                </a:solidFill>
              </a:rPr>
              <a:t>different</a:t>
            </a:r>
            <a:r>
              <a:rPr lang="en-GB" sz="2800" dirty="0">
                <a:solidFill>
                  <a:schemeClr val="tx1"/>
                </a:solidFill>
              </a:rPr>
              <a:t> personality types and skills.</a:t>
            </a:r>
          </a:p>
          <a:p>
            <a:pPr marL="457200" indent="-457200" algn="l">
              <a:buFont typeface="Arial" panose="020B0604020202020204" pitchFamily="34" charset="0"/>
              <a:buChar char="•"/>
            </a:pPr>
            <a:r>
              <a:rPr lang="en-GB" sz="2800" b="1" dirty="0">
                <a:solidFill>
                  <a:schemeClr val="tx1"/>
                </a:solidFill>
              </a:rPr>
              <a:t>The key to success </a:t>
            </a:r>
            <a:r>
              <a:rPr lang="en-GB" sz="2800" dirty="0">
                <a:solidFill>
                  <a:schemeClr val="tx1"/>
                </a:solidFill>
              </a:rPr>
              <a:t>is </a:t>
            </a:r>
            <a:r>
              <a:rPr lang="en-GB" sz="2800" b="1" dirty="0">
                <a:solidFill>
                  <a:schemeClr val="tx1"/>
                </a:solidFill>
              </a:rPr>
              <a:t>accepting valuing and respecting </a:t>
            </a:r>
            <a:r>
              <a:rPr lang="en-GB" sz="2800" dirty="0">
                <a:solidFill>
                  <a:schemeClr val="tx1"/>
                </a:solidFill>
              </a:rPr>
              <a:t>people’s differences and being able to work together effectively without judgement or friction.</a:t>
            </a:r>
          </a:p>
          <a:p>
            <a:pPr marL="457200" indent="-457200" algn="l">
              <a:buFont typeface="Arial" panose="020B0604020202020204" pitchFamily="34" charset="0"/>
              <a:buChar char="•"/>
            </a:pPr>
            <a:r>
              <a:rPr lang="en-GB" sz="2800" dirty="0">
                <a:solidFill>
                  <a:schemeClr val="tx1"/>
                </a:solidFill>
              </a:rPr>
              <a:t>Research also shows that </a:t>
            </a:r>
            <a:r>
              <a:rPr lang="en-GB" sz="2800" b="1" dirty="0">
                <a:solidFill>
                  <a:schemeClr val="tx1"/>
                </a:solidFill>
              </a:rPr>
              <a:t>EVERYONE</a:t>
            </a:r>
            <a:r>
              <a:rPr lang="en-GB" sz="2800" dirty="0">
                <a:solidFill>
                  <a:schemeClr val="tx1"/>
                </a:solidFill>
              </a:rPr>
              <a:t> has unique strengths and weaknesses. If each team member plays to their strengths the team is much more likely to be successful. </a:t>
            </a:r>
          </a:p>
          <a:p>
            <a:pPr marL="457200" lvl="1" indent="0" algn="ctr">
              <a:buNone/>
            </a:pPr>
            <a:r>
              <a:rPr lang="en-GB" b="1" dirty="0"/>
              <a:t>Tip: if you play to your strengths in life you are much more likely to be happy and successful.</a:t>
            </a:r>
          </a:p>
          <a:p>
            <a:pPr marL="457200" indent="-457200" algn="l">
              <a:buFont typeface="Arial" panose="020B0604020202020204" pitchFamily="34" charset="0"/>
              <a:buChar char="•"/>
            </a:pPr>
            <a:endParaRPr lang="en-GB" sz="3200" dirty="0">
              <a:solidFill>
                <a:schemeClr val="tx1"/>
              </a:solidFill>
            </a:endParaRPr>
          </a:p>
        </p:txBody>
      </p:sp>
    </p:spTree>
    <p:extLst>
      <p:ext uri="{BB962C8B-B14F-4D97-AF65-F5344CB8AC3E}">
        <p14:creationId xmlns:p14="http://schemas.microsoft.com/office/powerpoint/2010/main" val="1652263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r>
              <a:rPr lang="en-US" sz="4000" b="1" dirty="0">
                <a:solidFill>
                  <a:schemeClr val="accent1">
                    <a:lumMod val="50000"/>
                  </a:schemeClr>
                </a:solidFill>
              </a:rPr>
              <a:t>Team Working Tips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294799"/>
          </a:xfrm>
        </p:spPr>
        <p:txBody>
          <a:bodyPr/>
          <a:lstStyle/>
          <a:p>
            <a:pPr marL="457200" indent="-457200" algn="l">
              <a:buFont typeface="Arial" panose="020B0604020202020204" pitchFamily="34" charset="0"/>
              <a:buChar char="•"/>
            </a:pPr>
            <a:r>
              <a:rPr lang="en-GB" sz="3200" dirty="0">
                <a:solidFill>
                  <a:schemeClr val="tx1"/>
                </a:solidFill>
              </a:rPr>
              <a:t>Respect and support each other.</a:t>
            </a:r>
          </a:p>
          <a:p>
            <a:pPr marL="457200" indent="-457200" algn="l">
              <a:buFont typeface="Arial" panose="020B0604020202020204" pitchFamily="34" charset="0"/>
              <a:buChar char="•"/>
            </a:pPr>
            <a:r>
              <a:rPr lang="en-GB" sz="3200" dirty="0">
                <a:solidFill>
                  <a:schemeClr val="tx1"/>
                </a:solidFill>
              </a:rPr>
              <a:t>Always speak up.</a:t>
            </a:r>
          </a:p>
          <a:p>
            <a:pPr marL="457200" indent="-457200" algn="l">
              <a:buFont typeface="Arial" panose="020B0604020202020204" pitchFamily="34" charset="0"/>
              <a:buChar char="•"/>
            </a:pPr>
            <a:r>
              <a:rPr lang="en-GB" sz="3200" dirty="0">
                <a:solidFill>
                  <a:schemeClr val="tx1"/>
                </a:solidFill>
              </a:rPr>
              <a:t>Participate and contribute.</a:t>
            </a:r>
          </a:p>
          <a:p>
            <a:pPr marL="457200" indent="-457200" algn="l">
              <a:buFont typeface="Arial" panose="020B0604020202020204" pitchFamily="34" charset="0"/>
              <a:buChar char="•"/>
            </a:pPr>
            <a:r>
              <a:rPr lang="en-GB" sz="3200" dirty="0">
                <a:solidFill>
                  <a:schemeClr val="tx1"/>
                </a:solidFill>
              </a:rPr>
              <a:t>Appoint a project manager:</a:t>
            </a:r>
          </a:p>
          <a:p>
            <a:pPr marL="857310" lvl="1" indent="-457200"/>
            <a:r>
              <a:rPr lang="en-GB" sz="3200" dirty="0"/>
              <a:t>It can be helpful to choose a PM or team leader, someone who can encourage equal participation and respectful collaboration. They can help the team focus and facilitate group meetings and progress report completion.</a:t>
            </a:r>
            <a:endParaRPr lang="en-GB" sz="3200" dirty="0">
              <a:solidFill>
                <a:schemeClr val="tx1"/>
              </a:solidFill>
            </a:endParaRPr>
          </a:p>
        </p:txBody>
      </p:sp>
    </p:spTree>
    <p:extLst>
      <p:ext uri="{BB962C8B-B14F-4D97-AF65-F5344CB8AC3E}">
        <p14:creationId xmlns:p14="http://schemas.microsoft.com/office/powerpoint/2010/main" val="2322607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r>
              <a:rPr lang="en-GB" sz="4000" b="1" dirty="0"/>
              <a:t>Job roles / Group roles</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457200" indent="-457200" algn="l">
              <a:buFont typeface="Arial" panose="020B0604020202020204" pitchFamily="34" charset="0"/>
              <a:buChar char="•"/>
            </a:pPr>
            <a:r>
              <a:rPr lang="en-GB" sz="2400" dirty="0">
                <a:solidFill>
                  <a:schemeClr val="tx1"/>
                </a:solidFill>
              </a:rPr>
              <a:t>When starting a new team ‘</a:t>
            </a:r>
            <a:r>
              <a:rPr lang="en-GB" sz="2400" b="1" dirty="0">
                <a:solidFill>
                  <a:schemeClr val="tx1"/>
                </a:solidFill>
              </a:rPr>
              <a:t>Assigning Job Roles</a:t>
            </a:r>
            <a:r>
              <a:rPr lang="en-GB" sz="2400" dirty="0">
                <a:solidFill>
                  <a:schemeClr val="tx1"/>
                </a:solidFill>
              </a:rPr>
              <a:t>’ to group members is one of the first and most important tasks to do.</a:t>
            </a:r>
          </a:p>
          <a:p>
            <a:pPr marL="457200" indent="-457200" algn="l">
              <a:buFont typeface="Arial" panose="020B0604020202020204" pitchFamily="34" charset="0"/>
              <a:buChar char="•"/>
            </a:pPr>
            <a:r>
              <a:rPr lang="en-GB" sz="2400" dirty="0">
                <a:solidFill>
                  <a:schemeClr val="tx1"/>
                </a:solidFill>
              </a:rPr>
              <a:t>To do this effectively it is essential for the Project Manager understand the </a:t>
            </a:r>
            <a:r>
              <a:rPr lang="en-GB" sz="2400" b="1" dirty="0">
                <a:solidFill>
                  <a:schemeClr val="tx1"/>
                </a:solidFill>
              </a:rPr>
              <a:t>Strengths interests &amp; motivation </a:t>
            </a:r>
            <a:r>
              <a:rPr lang="en-GB" sz="2400" dirty="0">
                <a:solidFill>
                  <a:schemeClr val="tx1"/>
                </a:solidFill>
              </a:rPr>
              <a:t>of each member.</a:t>
            </a:r>
          </a:p>
          <a:p>
            <a:pPr marL="457200" indent="-457200" algn="l">
              <a:buFont typeface="Arial" panose="020B0604020202020204" pitchFamily="34" charset="0"/>
              <a:buChar char="•"/>
            </a:pPr>
            <a:r>
              <a:rPr lang="en-GB" sz="2400" dirty="0">
                <a:solidFill>
                  <a:schemeClr val="tx1"/>
                </a:solidFill>
              </a:rPr>
              <a:t>When the Strengths / interests of each person is understood the Project Manager or group as a whole can ‘</a:t>
            </a:r>
            <a:r>
              <a:rPr lang="en-GB" sz="2400" b="1" dirty="0">
                <a:solidFill>
                  <a:schemeClr val="tx1"/>
                </a:solidFill>
              </a:rPr>
              <a:t>Assign Roles and Responsibilities</a:t>
            </a:r>
            <a:r>
              <a:rPr lang="en-GB" sz="2400" dirty="0">
                <a:solidFill>
                  <a:schemeClr val="tx1"/>
                </a:solidFill>
              </a:rPr>
              <a:t>’.</a:t>
            </a:r>
          </a:p>
          <a:p>
            <a:pPr marL="457200" indent="-457200" algn="l">
              <a:buFont typeface="Arial" panose="020B0604020202020204" pitchFamily="34" charset="0"/>
              <a:buChar char="•"/>
            </a:pPr>
            <a:r>
              <a:rPr lang="en-GB" sz="2400" dirty="0">
                <a:solidFill>
                  <a:schemeClr val="tx1"/>
                </a:solidFill>
              </a:rPr>
              <a:t>This ensures everyone knows what they are doing and </a:t>
            </a:r>
            <a:r>
              <a:rPr lang="en-GB" sz="2400" b="1" dirty="0">
                <a:solidFill>
                  <a:schemeClr val="tx1"/>
                </a:solidFill>
              </a:rPr>
              <a:t>ALL TASKS ARE COMPLETED</a:t>
            </a:r>
            <a:r>
              <a:rPr lang="en-GB" sz="2400" dirty="0">
                <a:solidFill>
                  <a:schemeClr val="tx1"/>
                </a:solidFill>
              </a:rPr>
              <a:t>.</a:t>
            </a:r>
          </a:p>
          <a:p>
            <a:pPr marL="457200" indent="-457200" algn="l">
              <a:buFont typeface="Arial" panose="020B0604020202020204" pitchFamily="34" charset="0"/>
              <a:buChar char="•"/>
            </a:pPr>
            <a:r>
              <a:rPr lang="en-GB" sz="2400" dirty="0">
                <a:solidFill>
                  <a:schemeClr val="tx1"/>
                </a:solidFill>
              </a:rPr>
              <a:t>Each person can decide which assignment tasks they would like to complete. </a:t>
            </a:r>
          </a:p>
          <a:p>
            <a:pPr algn="l"/>
            <a:r>
              <a:rPr lang="en-GB" sz="2400" dirty="0">
                <a:solidFill>
                  <a:schemeClr val="tx1"/>
                </a:solidFill>
              </a:rPr>
              <a:t>Unallocated tasks can then be assigned / shared amongst the team </a:t>
            </a:r>
            <a:r>
              <a:rPr lang="en-GB" sz="2400" b="1" dirty="0">
                <a:solidFill>
                  <a:schemeClr val="tx1"/>
                </a:solidFill>
              </a:rPr>
              <a:t>EQUALLY</a:t>
            </a:r>
            <a:r>
              <a:rPr lang="en-GB" sz="2800" dirty="0">
                <a:solidFill>
                  <a:schemeClr val="tx1"/>
                </a:solidFill>
              </a:rPr>
              <a:t>.</a:t>
            </a:r>
          </a:p>
        </p:txBody>
      </p:sp>
    </p:spTree>
    <p:extLst>
      <p:ext uri="{BB962C8B-B14F-4D97-AF65-F5344CB8AC3E}">
        <p14:creationId xmlns:p14="http://schemas.microsoft.com/office/powerpoint/2010/main" val="3516327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r>
              <a:rPr lang="en-GB" sz="4000" b="1" dirty="0"/>
              <a:t>Key to Creating a Team / Group</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623887" indent="-514350" algn="l">
              <a:buFont typeface="+mj-lt"/>
              <a:buAutoNum type="arabicPeriod"/>
              <a:defRPr/>
            </a:pPr>
            <a:r>
              <a:rPr lang="en-GB" sz="2400" dirty="0">
                <a:solidFill>
                  <a:schemeClr val="tx1"/>
                </a:solidFill>
              </a:rPr>
              <a:t>Everyone is </a:t>
            </a:r>
            <a:r>
              <a:rPr lang="en-GB" sz="2400" b="1" dirty="0">
                <a:solidFill>
                  <a:schemeClr val="tx1"/>
                </a:solidFill>
              </a:rPr>
              <a:t>Equal</a:t>
            </a:r>
            <a:r>
              <a:rPr lang="en-GB" sz="2400" dirty="0">
                <a:solidFill>
                  <a:schemeClr val="tx1"/>
                </a:solidFill>
              </a:rPr>
              <a:t> and Unique.</a:t>
            </a:r>
          </a:p>
          <a:p>
            <a:pPr marL="623887" indent="-514350" algn="l">
              <a:buFont typeface="+mj-lt"/>
              <a:buAutoNum type="arabicPeriod"/>
              <a:defRPr/>
            </a:pPr>
            <a:r>
              <a:rPr lang="en-GB" sz="2400" dirty="0">
                <a:solidFill>
                  <a:schemeClr val="tx1"/>
                </a:solidFill>
              </a:rPr>
              <a:t>Each person has </a:t>
            </a:r>
            <a:r>
              <a:rPr lang="en-GB" sz="2400" b="1" dirty="0">
                <a:solidFill>
                  <a:schemeClr val="tx1"/>
                </a:solidFill>
              </a:rPr>
              <a:t>Unique</a:t>
            </a:r>
            <a:r>
              <a:rPr lang="en-GB" sz="2400" dirty="0">
                <a:solidFill>
                  <a:schemeClr val="tx1"/>
                </a:solidFill>
              </a:rPr>
              <a:t> skills and qualities that can add value to a group.</a:t>
            </a:r>
          </a:p>
          <a:p>
            <a:pPr marL="623887" indent="-514350" algn="l">
              <a:buFont typeface="+mj-lt"/>
              <a:buAutoNum type="arabicPeriod"/>
              <a:defRPr/>
            </a:pPr>
            <a:r>
              <a:rPr lang="en-GB" sz="2400" b="1" dirty="0">
                <a:solidFill>
                  <a:schemeClr val="tx1"/>
                </a:solidFill>
              </a:rPr>
              <a:t>Value and Respect</a:t>
            </a:r>
            <a:r>
              <a:rPr lang="en-GB" sz="2400" dirty="0">
                <a:solidFill>
                  <a:schemeClr val="tx1"/>
                </a:solidFill>
              </a:rPr>
              <a:t> yourself and everyone in your group.</a:t>
            </a:r>
          </a:p>
          <a:p>
            <a:pPr marL="623887" indent="-514350" algn="l">
              <a:buFont typeface="+mj-lt"/>
              <a:buAutoNum type="arabicPeriod"/>
              <a:defRPr/>
            </a:pPr>
            <a:r>
              <a:rPr lang="en-GB" sz="2400" b="1" dirty="0">
                <a:solidFill>
                  <a:schemeClr val="tx1"/>
                </a:solidFill>
              </a:rPr>
              <a:t>Strengths identification</a:t>
            </a:r>
            <a:r>
              <a:rPr lang="en-GB" sz="2400" dirty="0">
                <a:solidFill>
                  <a:schemeClr val="tx1"/>
                </a:solidFill>
              </a:rPr>
              <a:t>: Help people to identify their strengths/skills.</a:t>
            </a:r>
          </a:p>
          <a:p>
            <a:pPr marL="623887" indent="-514350" algn="l">
              <a:buFont typeface="+mj-lt"/>
              <a:buAutoNum type="arabicPeriod"/>
              <a:defRPr/>
            </a:pPr>
            <a:r>
              <a:rPr lang="en-GB" sz="2400" b="1" dirty="0">
                <a:solidFill>
                  <a:schemeClr val="tx1"/>
                </a:solidFill>
              </a:rPr>
              <a:t>Assign Clear roles </a:t>
            </a:r>
            <a:r>
              <a:rPr lang="en-GB" sz="2400" dirty="0">
                <a:solidFill>
                  <a:schemeClr val="tx1"/>
                </a:solidFill>
              </a:rPr>
              <a:t>to each group member (based on their individual strengths &amp; skills).</a:t>
            </a:r>
          </a:p>
          <a:p>
            <a:pPr marL="623887" indent="-514350" algn="l">
              <a:buFont typeface="+mj-lt"/>
              <a:buAutoNum type="arabicPeriod"/>
              <a:defRPr/>
            </a:pPr>
            <a:r>
              <a:rPr lang="en-GB" sz="2400" b="1" dirty="0">
                <a:solidFill>
                  <a:schemeClr val="tx1"/>
                </a:solidFill>
              </a:rPr>
              <a:t>Always give positive and constructive feedback</a:t>
            </a:r>
            <a:r>
              <a:rPr lang="en-GB" sz="2400" dirty="0">
                <a:solidFill>
                  <a:schemeClr val="tx1"/>
                </a:solidFill>
              </a:rPr>
              <a:t>.</a:t>
            </a:r>
          </a:p>
          <a:p>
            <a:pPr marL="623887" indent="-514350" algn="l">
              <a:buFont typeface="+mj-lt"/>
              <a:buAutoNum type="arabicPeriod"/>
              <a:defRPr/>
            </a:pPr>
            <a:r>
              <a:rPr lang="en-GB" sz="2400" dirty="0">
                <a:solidFill>
                  <a:schemeClr val="tx1"/>
                </a:solidFill>
              </a:rPr>
              <a:t>Be </a:t>
            </a:r>
            <a:r>
              <a:rPr lang="en-GB" sz="2400" b="1" dirty="0">
                <a:solidFill>
                  <a:schemeClr val="tx1"/>
                </a:solidFill>
              </a:rPr>
              <a:t>patient, understanding, respectful and supportive </a:t>
            </a:r>
            <a:r>
              <a:rPr lang="en-GB" sz="2400" dirty="0">
                <a:solidFill>
                  <a:schemeClr val="tx1"/>
                </a:solidFill>
              </a:rPr>
              <a:t>with yourself and each group member i.e. Be Professional.</a:t>
            </a:r>
          </a:p>
          <a:p>
            <a:pPr marL="623887" indent="-514350" algn="l">
              <a:buFont typeface="+mj-lt"/>
              <a:buAutoNum type="arabicPeriod"/>
              <a:defRPr/>
            </a:pPr>
            <a:r>
              <a:rPr lang="en-GB" sz="2400" b="1" dirty="0">
                <a:solidFill>
                  <a:schemeClr val="tx1"/>
                </a:solidFill>
              </a:rPr>
              <a:t>Celebrate short wins / gains / successes.</a:t>
            </a:r>
          </a:p>
        </p:txBody>
      </p:sp>
    </p:spTree>
    <p:extLst>
      <p:ext uri="{BB962C8B-B14F-4D97-AF65-F5344CB8AC3E}">
        <p14:creationId xmlns:p14="http://schemas.microsoft.com/office/powerpoint/2010/main" val="9561832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Assigning Roles in a Commercial Environment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421296"/>
            <a:ext cx="11394989" cy="4247984"/>
          </a:xfrm>
        </p:spPr>
        <p:txBody>
          <a:bodyPr/>
          <a:lstStyle/>
          <a:p>
            <a:pPr algn="l"/>
            <a:r>
              <a:rPr lang="en-GB" sz="3600" dirty="0">
                <a:solidFill>
                  <a:schemeClr val="tx1"/>
                </a:solidFill>
              </a:rPr>
              <a:t>Each Team member is likely to have 2 Roles:</a:t>
            </a:r>
          </a:p>
          <a:p>
            <a:pPr algn="l"/>
            <a:endParaRPr lang="en-GB" sz="3600" dirty="0">
              <a:solidFill>
                <a:schemeClr val="tx1"/>
              </a:solidFill>
            </a:endParaRPr>
          </a:p>
          <a:p>
            <a:pPr marL="571500" indent="-571500" algn="l">
              <a:buFont typeface="Arial" panose="020B0604020202020204" pitchFamily="34" charset="0"/>
              <a:buChar char="•"/>
            </a:pPr>
            <a:r>
              <a:rPr lang="en-GB" sz="3600" dirty="0">
                <a:solidFill>
                  <a:schemeClr val="tx1"/>
                </a:solidFill>
              </a:rPr>
              <a:t>A Primary and Secondary role </a:t>
            </a:r>
          </a:p>
          <a:p>
            <a:pPr marL="571500" indent="-571500" algn="l">
              <a:buFont typeface="Arial" panose="020B0604020202020204" pitchFamily="34" charset="0"/>
              <a:buChar char="•"/>
            </a:pPr>
            <a:r>
              <a:rPr lang="en-GB" sz="3600" dirty="0">
                <a:solidFill>
                  <a:schemeClr val="tx1"/>
                </a:solidFill>
              </a:rPr>
              <a:t>e.g. Development and a Commercial </a:t>
            </a:r>
            <a:r>
              <a:rPr lang="en-GB" sz="3600" dirty="0"/>
              <a:t>role.</a:t>
            </a:r>
          </a:p>
        </p:txBody>
      </p:sp>
    </p:spTree>
    <p:extLst>
      <p:ext uri="{BB962C8B-B14F-4D97-AF65-F5344CB8AC3E}">
        <p14:creationId xmlns:p14="http://schemas.microsoft.com/office/powerpoint/2010/main" val="14930475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Assigning Roles in a Commercial Environment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421296"/>
            <a:ext cx="11394989" cy="4247984"/>
          </a:xfrm>
        </p:spPr>
        <p:txBody>
          <a:bodyPr/>
          <a:lstStyle/>
          <a:p>
            <a:pPr algn="l"/>
            <a:r>
              <a:rPr lang="en-GB" sz="3600" dirty="0"/>
              <a:t>.</a:t>
            </a:r>
          </a:p>
        </p:txBody>
      </p:sp>
      <p:pic>
        <p:nvPicPr>
          <p:cNvPr id="2" name="Picture 1">
            <a:extLst>
              <a:ext uri="{FF2B5EF4-FFF2-40B4-BE49-F238E27FC236}">
                <a16:creationId xmlns:a16="http://schemas.microsoft.com/office/drawing/2014/main" id="{4A9F6648-B826-6780-FAE9-0A9CC6F400E8}"/>
              </a:ext>
            </a:extLst>
          </p:cNvPr>
          <p:cNvPicPr>
            <a:picLocks noChangeAspect="1"/>
          </p:cNvPicPr>
          <p:nvPr/>
        </p:nvPicPr>
        <p:blipFill>
          <a:blip r:embed="rId3"/>
          <a:stretch>
            <a:fillRect/>
          </a:stretch>
        </p:blipFill>
        <p:spPr>
          <a:xfrm>
            <a:off x="187734" y="844822"/>
            <a:ext cx="11816531" cy="4681333"/>
          </a:xfrm>
          <a:prstGeom prst="rect">
            <a:avLst/>
          </a:prstGeom>
        </p:spPr>
      </p:pic>
    </p:spTree>
    <p:extLst>
      <p:ext uri="{BB962C8B-B14F-4D97-AF65-F5344CB8AC3E}">
        <p14:creationId xmlns:p14="http://schemas.microsoft.com/office/powerpoint/2010/main" val="6596778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Assigning Roles in a Commercial Environment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421296"/>
            <a:ext cx="11394989" cy="4247984"/>
          </a:xfrm>
        </p:spPr>
        <p:txBody>
          <a:bodyPr/>
          <a:lstStyle/>
          <a:p>
            <a:pPr algn="l"/>
            <a:r>
              <a:rPr lang="en-GB" sz="3600" dirty="0"/>
              <a:t>.</a:t>
            </a:r>
          </a:p>
        </p:txBody>
      </p:sp>
      <p:pic>
        <p:nvPicPr>
          <p:cNvPr id="2" name="Picture 1">
            <a:extLst>
              <a:ext uri="{FF2B5EF4-FFF2-40B4-BE49-F238E27FC236}">
                <a16:creationId xmlns:a16="http://schemas.microsoft.com/office/drawing/2014/main" id="{4A9F6648-B826-6780-FAE9-0A9CC6F400E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87218" y="884662"/>
            <a:ext cx="7754625" cy="5088675"/>
          </a:xfrm>
          <a:prstGeom prst="rect">
            <a:avLst/>
          </a:prstGeom>
        </p:spPr>
      </p:pic>
    </p:spTree>
    <p:extLst>
      <p:ext uri="{BB962C8B-B14F-4D97-AF65-F5344CB8AC3E}">
        <p14:creationId xmlns:p14="http://schemas.microsoft.com/office/powerpoint/2010/main" val="22522821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Assigning Roles in a Commercial Environment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1"/>
          </a:xfrm>
        </p:spPr>
        <p:txBody>
          <a:bodyPr/>
          <a:lstStyle/>
          <a:p>
            <a:pPr marL="342900" indent="-342900" algn="l">
              <a:buFont typeface="Arial" panose="020B0604020202020204" pitchFamily="34" charset="0"/>
              <a:buChar char="•"/>
            </a:pPr>
            <a:r>
              <a:rPr lang="en-GB" altLang="en-US" sz="2400" dirty="0">
                <a:solidFill>
                  <a:schemeClr val="tx1"/>
                </a:solidFill>
              </a:rPr>
              <a:t>The Star diagram group employees by functional area (such as Design, Development, Marketing, Finance etc.)</a:t>
            </a:r>
          </a:p>
          <a:p>
            <a:pPr marL="342900" indent="-342900" algn="l">
              <a:buFont typeface="Arial" panose="020B0604020202020204" pitchFamily="34" charset="0"/>
              <a:buChar char="•"/>
            </a:pPr>
            <a:r>
              <a:rPr lang="en-GB" altLang="en-US" sz="2400" dirty="0">
                <a:solidFill>
                  <a:schemeClr val="tx1"/>
                </a:solidFill>
              </a:rPr>
              <a:t>It is a contemporary way of Organising Teams and Organisations today.</a:t>
            </a:r>
          </a:p>
          <a:p>
            <a:pPr marL="342900" indent="-342900" algn="l">
              <a:buFont typeface="Arial" panose="020B0604020202020204" pitchFamily="34" charset="0"/>
              <a:buChar char="•"/>
            </a:pPr>
            <a:r>
              <a:rPr lang="en-GB" altLang="en-US" sz="2400" dirty="0">
                <a:solidFill>
                  <a:schemeClr val="tx1"/>
                </a:solidFill>
              </a:rPr>
              <a:t>This method is seen to represent employees more ‘equally’ than the traditional hierarchical method</a:t>
            </a:r>
            <a:r>
              <a:rPr lang="en-GB" altLang="en-US" sz="3600" dirty="0"/>
              <a:t>.</a:t>
            </a:r>
          </a:p>
        </p:txBody>
      </p:sp>
      <p:pic>
        <p:nvPicPr>
          <p:cNvPr id="5" name="Picture 4">
            <a:extLst>
              <a:ext uri="{FF2B5EF4-FFF2-40B4-BE49-F238E27FC236}">
                <a16:creationId xmlns:a16="http://schemas.microsoft.com/office/drawing/2014/main" id="{D6889373-18AA-02AA-7301-0B128717E906}"/>
              </a:ext>
            </a:extLst>
          </p:cNvPr>
          <p:cNvPicPr>
            <a:picLocks noChangeAspect="1"/>
          </p:cNvPicPr>
          <p:nvPr/>
        </p:nvPicPr>
        <p:blipFill>
          <a:blip r:embed="rId3"/>
          <a:stretch>
            <a:fillRect/>
          </a:stretch>
        </p:blipFill>
        <p:spPr>
          <a:xfrm>
            <a:off x="2120535" y="2657594"/>
            <a:ext cx="10071465" cy="3011685"/>
          </a:xfrm>
          <a:prstGeom prst="rect">
            <a:avLst/>
          </a:prstGeom>
        </p:spPr>
      </p:pic>
    </p:spTree>
    <p:extLst>
      <p:ext uri="{BB962C8B-B14F-4D97-AF65-F5344CB8AC3E}">
        <p14:creationId xmlns:p14="http://schemas.microsoft.com/office/powerpoint/2010/main" val="8822904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Assignment Tip: Team Structure</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421296"/>
            <a:ext cx="11394989" cy="4247984"/>
          </a:xfrm>
        </p:spPr>
        <p:txBody>
          <a:bodyPr/>
          <a:lstStyle/>
          <a:p>
            <a:pPr algn="l"/>
            <a:r>
              <a:rPr lang="en-GB" sz="4800" dirty="0">
                <a:solidFill>
                  <a:schemeClr val="tx1"/>
                </a:solidFill>
              </a:rPr>
              <a:t>Document the Team structure: </a:t>
            </a:r>
          </a:p>
          <a:p>
            <a:pPr marL="685800" indent="-685800" algn="l">
              <a:buFont typeface="Arial" panose="020B0604020202020204" pitchFamily="34" charset="0"/>
              <a:buChar char="•"/>
            </a:pPr>
            <a:r>
              <a:rPr lang="en-GB" sz="4800" dirty="0">
                <a:solidFill>
                  <a:schemeClr val="tx1"/>
                </a:solidFill>
              </a:rPr>
              <a:t>Team roles and responsibilities of each Team member.</a:t>
            </a:r>
          </a:p>
          <a:p>
            <a:pPr marL="0" indent="0" algn="l"/>
            <a:endParaRPr lang="en-GB" sz="3600" dirty="0">
              <a:solidFill>
                <a:schemeClr val="tx1"/>
              </a:solidFill>
            </a:endParaRPr>
          </a:p>
        </p:txBody>
      </p:sp>
    </p:spTree>
    <p:extLst>
      <p:ext uri="{BB962C8B-B14F-4D97-AF65-F5344CB8AC3E}">
        <p14:creationId xmlns:p14="http://schemas.microsoft.com/office/powerpoint/2010/main" val="14929684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Project Manager / Group Leader</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571500" indent="-571500" algn="l">
              <a:buFont typeface="Arial" panose="020B0604020202020204" pitchFamily="34" charset="0"/>
              <a:buChar char="•"/>
            </a:pPr>
            <a:r>
              <a:rPr lang="en-GB" sz="3600" b="1" dirty="0">
                <a:solidFill>
                  <a:schemeClr val="tx1"/>
                </a:solidFill>
              </a:rPr>
              <a:t>Project management</a:t>
            </a:r>
            <a:r>
              <a:rPr lang="en-GB" sz="3600" dirty="0">
                <a:solidFill>
                  <a:schemeClr val="tx1"/>
                </a:solidFill>
              </a:rPr>
              <a:t> is the ability of an individual or an organization to </a:t>
            </a:r>
            <a:r>
              <a:rPr lang="en-GB" sz="3600" b="1" dirty="0">
                <a:solidFill>
                  <a:schemeClr val="tx1"/>
                </a:solidFill>
              </a:rPr>
              <a:t>coordinate a group of individuals </a:t>
            </a:r>
            <a:r>
              <a:rPr lang="en-GB" sz="3600" dirty="0">
                <a:solidFill>
                  <a:schemeClr val="tx1"/>
                </a:solidFill>
              </a:rPr>
              <a:t>to perform a task. </a:t>
            </a:r>
          </a:p>
          <a:p>
            <a:pPr marL="571500" indent="-571500" algn="l">
              <a:buFont typeface="Arial" panose="020B0604020202020204" pitchFamily="34" charset="0"/>
              <a:buChar char="•"/>
            </a:pPr>
            <a:r>
              <a:rPr lang="en-GB" sz="3600" dirty="0">
                <a:solidFill>
                  <a:schemeClr val="tx1"/>
                </a:solidFill>
              </a:rPr>
              <a:t>Group management involves teamwork, communication, objective setting, progress checking and support.</a:t>
            </a:r>
          </a:p>
          <a:p>
            <a:pPr marL="571500" indent="-571500" algn="l">
              <a:buFont typeface="Arial" panose="020B0604020202020204" pitchFamily="34" charset="0"/>
              <a:buChar char="•"/>
            </a:pPr>
            <a:r>
              <a:rPr lang="en-GB" sz="3600" dirty="0">
                <a:solidFill>
                  <a:schemeClr val="tx1"/>
                </a:solidFill>
              </a:rPr>
              <a:t>Group management is the capability to identify problems and </a:t>
            </a:r>
            <a:r>
              <a:rPr lang="en-GB" sz="3600" b="1" dirty="0">
                <a:solidFill>
                  <a:schemeClr val="tx1"/>
                </a:solidFill>
              </a:rPr>
              <a:t>resolve conflicts </a:t>
            </a:r>
            <a:r>
              <a:rPr lang="en-GB" sz="3600" dirty="0">
                <a:solidFill>
                  <a:schemeClr val="tx1"/>
                </a:solidFill>
              </a:rPr>
              <a:t>within a team. </a:t>
            </a:r>
            <a:r>
              <a:rPr lang="en-GB" sz="1050" dirty="0">
                <a:solidFill>
                  <a:schemeClr val="tx1"/>
                </a:solidFill>
              </a:rPr>
              <a:t>[1]</a:t>
            </a:r>
            <a:endParaRPr lang="en-GB" sz="3600" dirty="0">
              <a:solidFill>
                <a:schemeClr val="tx1"/>
              </a:solidFill>
            </a:endParaRPr>
          </a:p>
          <a:p>
            <a:pPr marL="0" indent="0" algn="l"/>
            <a:endParaRPr lang="en-GB" sz="3600" dirty="0">
              <a:solidFill>
                <a:schemeClr val="tx1"/>
              </a:solidFill>
            </a:endParaRPr>
          </a:p>
        </p:txBody>
      </p:sp>
      <p:sp>
        <p:nvSpPr>
          <p:cNvPr id="5" name="TextBox 4">
            <a:extLst>
              <a:ext uri="{FF2B5EF4-FFF2-40B4-BE49-F238E27FC236}">
                <a16:creationId xmlns:a16="http://schemas.microsoft.com/office/drawing/2014/main" id="{EAE4007A-8055-C65A-AE81-E9EC2FB0EAD1}"/>
              </a:ext>
            </a:extLst>
          </p:cNvPr>
          <p:cNvSpPr txBox="1"/>
          <p:nvPr/>
        </p:nvSpPr>
        <p:spPr>
          <a:xfrm>
            <a:off x="2131529" y="5693134"/>
            <a:ext cx="7928941" cy="1015663"/>
          </a:xfrm>
          <a:prstGeom prst="rect">
            <a:avLst/>
          </a:prstGeom>
          <a:noFill/>
        </p:spPr>
        <p:txBody>
          <a:bodyPr wrap="square">
            <a:spAutoFit/>
          </a:bodyPr>
          <a:lstStyle/>
          <a:p>
            <a:pPr algn="ctr"/>
            <a:r>
              <a:rPr lang="en-US" sz="1200" dirty="0">
                <a:solidFill>
                  <a:srgbClr val="FFC000"/>
                </a:solidFill>
              </a:rPr>
              <a:t>[1] Business Dictionary. Team Management. [Online]. [Accessed 30 November 2015]. Available from: </a:t>
            </a:r>
            <a:r>
              <a:rPr lang="en-US" sz="1200" dirty="0">
                <a:solidFill>
                  <a:srgbClr val="FFC000"/>
                </a:solidFill>
                <a:hlinkClick r:id="rId3">
                  <a:extLst>
                    <a:ext uri="{A12FA001-AC4F-418D-AE19-62706E023703}">
                      <ahyp:hlinkClr xmlns:ahyp="http://schemas.microsoft.com/office/drawing/2018/hyperlinkcolor" val="tx"/>
                    </a:ext>
                  </a:extLst>
                </a:hlinkClick>
              </a:rPr>
              <a:t>http://www.businessdictionary.com/definition/team-management.html</a:t>
            </a:r>
            <a:endParaRPr lang="en-US" sz="1200" dirty="0">
              <a:solidFill>
                <a:srgbClr val="FFC000"/>
              </a:solidFill>
            </a:endParaRPr>
          </a:p>
          <a:p>
            <a:pPr algn="ctr"/>
            <a:endParaRPr lang="en-US" sz="1200" dirty="0">
              <a:solidFill>
                <a:srgbClr val="FFC000"/>
              </a:solidFill>
            </a:endParaRPr>
          </a:p>
          <a:p>
            <a:pPr algn="ctr"/>
            <a:endParaRPr lang="en-US" sz="1200" dirty="0">
              <a:solidFill>
                <a:srgbClr val="FFC000"/>
              </a:solidFill>
            </a:endParaRPr>
          </a:p>
          <a:p>
            <a:pPr algn="ctr"/>
            <a:endParaRPr lang="en-US" sz="1200" dirty="0">
              <a:solidFill>
                <a:srgbClr val="FFC000"/>
              </a:solidFill>
            </a:endParaRPr>
          </a:p>
        </p:txBody>
      </p:sp>
    </p:spTree>
    <p:extLst>
      <p:ext uri="{BB962C8B-B14F-4D97-AF65-F5344CB8AC3E}">
        <p14:creationId xmlns:p14="http://schemas.microsoft.com/office/powerpoint/2010/main" val="5613201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Project Manager / Group Leader</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0" indent="0" algn="l">
              <a:buNone/>
            </a:pPr>
            <a:r>
              <a:rPr lang="en-GB" sz="2400" b="1" dirty="0">
                <a:solidFill>
                  <a:schemeClr val="tx1"/>
                </a:solidFill>
              </a:rPr>
              <a:t>Groups need a ‘Central point’ of contact to facilitate:</a:t>
            </a:r>
          </a:p>
          <a:p>
            <a:pPr marL="342900" indent="-342900" algn="l">
              <a:buFont typeface="Arial" panose="020B0604020202020204" pitchFamily="34" charset="0"/>
              <a:buChar char="•"/>
            </a:pPr>
            <a:r>
              <a:rPr lang="en-GB" sz="2400" dirty="0">
                <a:solidFill>
                  <a:schemeClr val="tx1"/>
                </a:solidFill>
              </a:rPr>
              <a:t>Roles &amp; tasks.</a:t>
            </a:r>
          </a:p>
          <a:p>
            <a:pPr marL="342900" indent="-342900" algn="l">
              <a:buFont typeface="Arial" panose="020B0604020202020204" pitchFamily="34" charset="0"/>
              <a:buChar char="•"/>
            </a:pPr>
            <a:r>
              <a:rPr lang="en-GB" sz="2400" dirty="0">
                <a:solidFill>
                  <a:schemeClr val="tx1"/>
                </a:solidFill>
              </a:rPr>
              <a:t>Objective setting.</a:t>
            </a:r>
          </a:p>
          <a:p>
            <a:pPr marL="342900" indent="-342900" algn="l">
              <a:buFont typeface="Arial" panose="020B0604020202020204" pitchFamily="34" charset="0"/>
              <a:buChar char="•"/>
            </a:pPr>
            <a:r>
              <a:rPr lang="en-GB" sz="2400" dirty="0">
                <a:solidFill>
                  <a:schemeClr val="tx1"/>
                </a:solidFill>
              </a:rPr>
              <a:t>Co-ordination of group activities.</a:t>
            </a:r>
          </a:p>
          <a:p>
            <a:pPr marL="342900" indent="-342900" algn="l">
              <a:buFont typeface="Arial" panose="020B0604020202020204" pitchFamily="34" charset="0"/>
              <a:buChar char="•"/>
            </a:pPr>
            <a:r>
              <a:rPr lang="en-GB" sz="2400" dirty="0">
                <a:solidFill>
                  <a:schemeClr val="tx1"/>
                </a:solidFill>
              </a:rPr>
              <a:t>Give help and support</a:t>
            </a:r>
          </a:p>
          <a:p>
            <a:pPr marL="342900" indent="-342900" algn="l">
              <a:buFont typeface="Arial" panose="020B0604020202020204" pitchFamily="34" charset="0"/>
              <a:buChar char="•"/>
            </a:pPr>
            <a:r>
              <a:rPr lang="en-GB" sz="2400" dirty="0">
                <a:solidFill>
                  <a:schemeClr val="tx1"/>
                </a:solidFill>
              </a:rPr>
              <a:t>Resolve problems.</a:t>
            </a:r>
          </a:p>
          <a:p>
            <a:pPr marL="342900" indent="-342900" algn="l">
              <a:buFont typeface="Arial" panose="020B0604020202020204" pitchFamily="34" charset="0"/>
              <a:buChar char="•"/>
            </a:pPr>
            <a:r>
              <a:rPr lang="en-GB" sz="2400" dirty="0">
                <a:solidFill>
                  <a:schemeClr val="tx1"/>
                </a:solidFill>
              </a:rPr>
              <a:t>Monitor Progress.</a:t>
            </a:r>
          </a:p>
          <a:p>
            <a:pPr marL="342900" indent="-342900" algn="l">
              <a:buFont typeface="Arial" panose="020B0604020202020204" pitchFamily="34" charset="0"/>
              <a:buChar char="•"/>
            </a:pPr>
            <a:r>
              <a:rPr lang="en-GB" sz="2400" dirty="0">
                <a:solidFill>
                  <a:schemeClr val="tx1"/>
                </a:solidFill>
              </a:rPr>
              <a:t>Help with resources.</a:t>
            </a:r>
          </a:p>
          <a:p>
            <a:pPr marL="342900" indent="-342900" algn="l">
              <a:buFont typeface="Arial" panose="020B0604020202020204" pitchFamily="34" charset="0"/>
              <a:buChar char="•"/>
            </a:pPr>
            <a:r>
              <a:rPr lang="en-GB" sz="2400" dirty="0">
                <a:solidFill>
                  <a:schemeClr val="tx1"/>
                </a:solidFill>
              </a:rPr>
              <a:t>Review Time Budget &amp; SCOPE.</a:t>
            </a:r>
          </a:p>
          <a:p>
            <a:pPr marL="0" indent="0" algn="l"/>
            <a:endParaRPr lang="en-GB" sz="3600" dirty="0">
              <a:solidFill>
                <a:schemeClr val="tx1"/>
              </a:solidFill>
            </a:endParaRPr>
          </a:p>
        </p:txBody>
      </p:sp>
    </p:spTree>
    <p:extLst>
      <p:ext uri="{BB962C8B-B14F-4D97-AF65-F5344CB8AC3E}">
        <p14:creationId xmlns:p14="http://schemas.microsoft.com/office/powerpoint/2010/main" val="18967612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Project Manager / Group Leader</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342900" indent="-342900" algn="l">
              <a:buFont typeface="Arial" panose="020B0604020202020204" pitchFamily="34" charset="0"/>
              <a:buChar char="•"/>
            </a:pPr>
            <a:r>
              <a:rPr lang="en-GB" sz="3200" dirty="0">
                <a:solidFill>
                  <a:schemeClr val="tx1"/>
                </a:solidFill>
              </a:rPr>
              <a:t>The project manager could be Elected or naturally Emerge.</a:t>
            </a:r>
          </a:p>
          <a:p>
            <a:pPr marL="342900" indent="-342900" algn="l">
              <a:buFont typeface="Arial" panose="020B0604020202020204" pitchFamily="34" charset="0"/>
              <a:buChar char="•"/>
            </a:pPr>
            <a:r>
              <a:rPr lang="en-GB" sz="3200" dirty="0">
                <a:solidFill>
                  <a:schemeClr val="tx1"/>
                </a:solidFill>
              </a:rPr>
              <a:t>In either case a democratic / co-operative collaborative approach is essential.</a:t>
            </a:r>
          </a:p>
          <a:p>
            <a:pPr marL="457200" indent="-457200" algn="l">
              <a:buFont typeface="Arial" panose="020B0604020202020204" pitchFamily="34" charset="0"/>
              <a:buChar char="•"/>
            </a:pPr>
            <a:r>
              <a:rPr lang="en-GB" sz="3200" dirty="0">
                <a:solidFill>
                  <a:schemeClr val="tx1"/>
                </a:solidFill>
              </a:rPr>
              <a:t>You can all work together and share the decision-making (this is fine for small teams) by e.g. voting</a:t>
            </a:r>
          </a:p>
          <a:p>
            <a:pPr marL="457200" indent="-457200" algn="l">
              <a:buFont typeface="Arial" panose="020B0604020202020204" pitchFamily="34" charset="0"/>
              <a:buChar char="•"/>
            </a:pPr>
            <a:r>
              <a:rPr lang="en-GB" sz="3200" dirty="0">
                <a:solidFill>
                  <a:schemeClr val="tx1"/>
                </a:solidFill>
              </a:rPr>
              <a:t>A project manager can however help to facilitate the decision-making.</a:t>
            </a:r>
          </a:p>
          <a:p>
            <a:pPr marL="0" indent="0" algn="l"/>
            <a:endParaRPr lang="en-GB" sz="3600" dirty="0">
              <a:solidFill>
                <a:schemeClr val="tx1"/>
              </a:solidFill>
            </a:endParaRPr>
          </a:p>
        </p:txBody>
      </p:sp>
    </p:spTree>
    <p:extLst>
      <p:ext uri="{BB962C8B-B14F-4D97-AF65-F5344CB8AC3E}">
        <p14:creationId xmlns:p14="http://schemas.microsoft.com/office/powerpoint/2010/main" val="11080884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Team Working Theory / Roles</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0" indent="0" algn="l"/>
            <a:r>
              <a:rPr lang="en-US" altLang="en-US" sz="4400" b="1" dirty="0">
                <a:solidFill>
                  <a:schemeClr val="tx1"/>
                </a:solidFill>
              </a:rPr>
              <a:t>Research, document &amp; cite:</a:t>
            </a:r>
            <a:endParaRPr lang="en-GB" sz="4400" b="1" dirty="0">
              <a:solidFill>
                <a:schemeClr val="tx1"/>
              </a:solidFill>
            </a:endParaRPr>
          </a:p>
          <a:p>
            <a:pPr marL="571500" indent="-571500" algn="l">
              <a:buFont typeface="Arial" panose="020B0604020202020204" pitchFamily="34" charset="0"/>
              <a:buChar char="•"/>
            </a:pPr>
            <a:r>
              <a:rPr lang="en-GB" sz="3600" dirty="0">
                <a:solidFill>
                  <a:schemeClr val="tx1"/>
                </a:solidFill>
              </a:rPr>
              <a:t>Q. What is </a:t>
            </a:r>
            <a:r>
              <a:rPr lang="en-GB" sz="3600" b="1" dirty="0">
                <a:solidFill>
                  <a:schemeClr val="tx1"/>
                </a:solidFill>
              </a:rPr>
              <a:t>Tuckman’s Team Performance Theory</a:t>
            </a:r>
            <a:r>
              <a:rPr lang="en-GB" sz="3600" dirty="0">
                <a:solidFill>
                  <a:schemeClr val="tx1"/>
                </a:solidFill>
              </a:rPr>
              <a:t>?</a:t>
            </a:r>
          </a:p>
          <a:p>
            <a:pPr marL="571500" indent="-571500" algn="l">
              <a:buFont typeface="Arial" panose="020B0604020202020204" pitchFamily="34" charset="0"/>
              <a:buChar char="•"/>
            </a:pPr>
            <a:r>
              <a:rPr lang="en-GB" sz="3600" dirty="0">
                <a:solidFill>
                  <a:schemeClr val="tx1"/>
                </a:solidFill>
              </a:rPr>
              <a:t>Q. What are the </a:t>
            </a:r>
            <a:r>
              <a:rPr lang="en-GB" sz="3600" b="1" dirty="0">
                <a:solidFill>
                  <a:schemeClr val="tx1"/>
                </a:solidFill>
              </a:rPr>
              <a:t>4 stages </a:t>
            </a:r>
            <a:r>
              <a:rPr lang="en-GB" sz="3600" dirty="0">
                <a:solidFill>
                  <a:schemeClr val="tx1"/>
                </a:solidFill>
              </a:rPr>
              <a:t>of team performance?</a:t>
            </a:r>
          </a:p>
          <a:p>
            <a:pPr marL="571500" indent="-571500" algn="l">
              <a:buFont typeface="Arial" panose="020B0604020202020204" pitchFamily="34" charset="0"/>
              <a:buChar char="•"/>
            </a:pPr>
            <a:r>
              <a:rPr lang="en-GB" sz="3600" dirty="0">
                <a:solidFill>
                  <a:schemeClr val="tx1"/>
                </a:solidFill>
              </a:rPr>
              <a:t>Q. How do you </a:t>
            </a:r>
            <a:r>
              <a:rPr lang="en-GB" sz="3600" b="1" dirty="0">
                <a:solidFill>
                  <a:schemeClr val="tx1"/>
                </a:solidFill>
              </a:rPr>
              <a:t>progress to Stage 3 &amp; 4</a:t>
            </a:r>
            <a:r>
              <a:rPr lang="en-GB" sz="3600" dirty="0">
                <a:solidFill>
                  <a:schemeClr val="tx1"/>
                </a:solidFill>
              </a:rPr>
              <a:t>?</a:t>
            </a:r>
          </a:p>
          <a:p>
            <a:pPr marL="0" indent="0" algn="l"/>
            <a:endParaRPr lang="en-GB" sz="3600" dirty="0">
              <a:solidFill>
                <a:schemeClr val="tx1"/>
              </a:solidFill>
            </a:endParaRPr>
          </a:p>
        </p:txBody>
      </p:sp>
    </p:spTree>
    <p:extLst>
      <p:ext uri="{BB962C8B-B14F-4D97-AF65-F5344CB8AC3E}">
        <p14:creationId xmlns:p14="http://schemas.microsoft.com/office/powerpoint/2010/main" val="32526867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Team Working Theory / Roles</a:t>
            </a:r>
            <a:endParaRPr lang="en-US" sz="4000" b="1" dirty="0">
              <a:solidFill>
                <a:schemeClr val="accent1">
                  <a:lumMod val="50000"/>
                </a:schemeClr>
              </a:solidFill>
            </a:endParaRPr>
          </a:p>
        </p:txBody>
      </p:sp>
      <p:pic>
        <p:nvPicPr>
          <p:cNvPr id="2" name="Content Placeholder 1">
            <a:extLst>
              <a:ext uri="{FF2B5EF4-FFF2-40B4-BE49-F238E27FC236}">
                <a16:creationId xmlns:a16="http://schemas.microsoft.com/office/drawing/2014/main" id="{EB430D9B-AED6-01E4-75DD-40025737C619}"/>
              </a:ext>
            </a:extLst>
          </p:cNvPr>
          <p:cNvPicPr>
            <a:picLocks noGrp="1" noChangeAspect="1"/>
          </p:cNvPicPr>
          <p:nvPr>
            <p:ph idx="1"/>
          </p:nvPr>
        </p:nvPicPr>
        <p:blipFill>
          <a:blip r:embed="rId3"/>
          <a:stretch>
            <a:fillRect/>
          </a:stretch>
        </p:blipFill>
        <p:spPr>
          <a:xfrm>
            <a:off x="934492" y="815008"/>
            <a:ext cx="10323015" cy="4899991"/>
          </a:xfrm>
          <a:prstGeom prst="rect">
            <a:avLst/>
          </a:prstGeom>
        </p:spPr>
      </p:pic>
    </p:spTree>
    <p:extLst>
      <p:ext uri="{BB962C8B-B14F-4D97-AF65-F5344CB8AC3E}">
        <p14:creationId xmlns:p14="http://schemas.microsoft.com/office/powerpoint/2010/main" val="42393524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Team Working Theory / Roles</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0" indent="0" algn="l"/>
            <a:r>
              <a:rPr lang="en-US" altLang="en-US" sz="4400" b="1" dirty="0">
                <a:solidFill>
                  <a:schemeClr val="tx1"/>
                </a:solidFill>
              </a:rPr>
              <a:t>Research, document &amp; cite:</a:t>
            </a:r>
            <a:endParaRPr lang="en-GB" sz="4400" b="1" dirty="0">
              <a:solidFill>
                <a:schemeClr val="tx1"/>
              </a:solidFill>
            </a:endParaRPr>
          </a:p>
          <a:p>
            <a:pPr marL="571500" indent="-571500" algn="l" eaLnBrk="1" hangingPunct="1">
              <a:buFont typeface="Arial" panose="020B0604020202020204" pitchFamily="34" charset="0"/>
              <a:buChar char="•"/>
            </a:pPr>
            <a:r>
              <a:rPr lang="en-US" altLang="en-US" sz="3600" dirty="0">
                <a:solidFill>
                  <a:schemeClr val="tx1"/>
                </a:solidFill>
              </a:rPr>
              <a:t>Q. What is </a:t>
            </a:r>
            <a:r>
              <a:rPr lang="en-US" altLang="en-US" sz="3600" b="1" dirty="0">
                <a:solidFill>
                  <a:schemeClr val="tx1"/>
                </a:solidFill>
              </a:rPr>
              <a:t>Belbin’s Team Role theory</a:t>
            </a:r>
            <a:r>
              <a:rPr lang="en-US" altLang="en-US" sz="3600" dirty="0">
                <a:solidFill>
                  <a:schemeClr val="tx1"/>
                </a:solidFill>
              </a:rPr>
              <a:t>?</a:t>
            </a:r>
          </a:p>
          <a:p>
            <a:pPr marL="571500" indent="-571500" algn="l" eaLnBrk="1" hangingPunct="1">
              <a:buFont typeface="Arial" panose="020B0604020202020204" pitchFamily="34" charset="0"/>
              <a:buChar char="•"/>
            </a:pPr>
            <a:r>
              <a:rPr lang="en-US" altLang="en-US" sz="3600" dirty="0">
                <a:solidFill>
                  <a:schemeClr val="tx1"/>
                </a:solidFill>
              </a:rPr>
              <a:t>Q. What are the </a:t>
            </a:r>
            <a:r>
              <a:rPr lang="en-US" altLang="en-US" sz="3600" b="1" dirty="0">
                <a:solidFill>
                  <a:schemeClr val="tx1"/>
                </a:solidFill>
              </a:rPr>
              <a:t>9 Team roles</a:t>
            </a:r>
            <a:r>
              <a:rPr lang="en-US" altLang="en-US" sz="3600" dirty="0">
                <a:solidFill>
                  <a:schemeClr val="tx1"/>
                </a:solidFill>
              </a:rPr>
              <a:t>?</a:t>
            </a:r>
          </a:p>
          <a:p>
            <a:pPr marL="571500" indent="-571500" algn="l" eaLnBrk="1" hangingPunct="1">
              <a:buFont typeface="Arial" panose="020B0604020202020204" pitchFamily="34" charset="0"/>
              <a:buChar char="•"/>
            </a:pPr>
            <a:r>
              <a:rPr lang="en-US" altLang="en-US" sz="3600" dirty="0">
                <a:solidFill>
                  <a:schemeClr val="tx1"/>
                </a:solidFill>
              </a:rPr>
              <a:t>Q. Which role do </a:t>
            </a:r>
            <a:r>
              <a:rPr lang="en-US" altLang="en-US" sz="3600" b="1" dirty="0">
                <a:solidFill>
                  <a:schemeClr val="tx1"/>
                </a:solidFill>
              </a:rPr>
              <a:t>YOU</a:t>
            </a:r>
            <a:r>
              <a:rPr lang="en-US" altLang="en-US" sz="3600" dirty="0">
                <a:solidFill>
                  <a:schemeClr val="tx1"/>
                </a:solidFill>
              </a:rPr>
              <a:t> think you are?</a:t>
            </a:r>
          </a:p>
          <a:p>
            <a:pPr marL="571500" indent="-571500" algn="l" eaLnBrk="1" hangingPunct="1">
              <a:buFont typeface="Arial" panose="020B0604020202020204" pitchFamily="34" charset="0"/>
              <a:buChar char="•"/>
            </a:pPr>
            <a:endParaRPr lang="en-US" altLang="en-US" sz="3600" dirty="0">
              <a:solidFill>
                <a:schemeClr val="tx1"/>
              </a:solidFill>
            </a:endParaRPr>
          </a:p>
          <a:p>
            <a:pPr marL="457200" indent="-457200" algn="l">
              <a:buFont typeface="Arial" panose="020B0604020202020204" pitchFamily="34" charset="0"/>
              <a:buChar char="•"/>
            </a:pPr>
            <a:r>
              <a:rPr lang="en-GB" sz="2800" dirty="0">
                <a:solidFill>
                  <a:schemeClr val="tx1"/>
                </a:solidFill>
              </a:rPr>
              <a:t>To discover your Belbin role, try this similar and simplified version of:</a:t>
            </a:r>
          </a:p>
          <a:p>
            <a:pPr marL="457200" indent="-457200"/>
            <a:r>
              <a:rPr lang="en-GB" sz="2800" b="1" dirty="0">
                <a:solidFill>
                  <a:schemeClr val="tx1"/>
                </a:solidFill>
              </a:rPr>
              <a:t>Belbin’s Teams role </a:t>
            </a:r>
            <a:r>
              <a:rPr lang="en-GB" sz="2800" dirty="0">
                <a:solidFill>
                  <a:schemeClr val="tx1"/>
                </a:solidFill>
              </a:rPr>
              <a:t>test: </a:t>
            </a:r>
            <a:r>
              <a:rPr lang="en-GB" sz="2800" dirty="0">
                <a:solidFill>
                  <a:schemeClr val="tx1"/>
                </a:solidFill>
                <a:hlinkClick r:id="rId3">
                  <a:extLst>
                    <a:ext uri="{A12FA001-AC4F-418D-AE19-62706E023703}">
                      <ahyp:hlinkClr xmlns:ahyp="http://schemas.microsoft.com/office/drawing/2018/hyperlinkcolor" val="tx"/>
                    </a:ext>
                  </a:extLst>
                </a:hlinkClick>
              </a:rPr>
              <a:t>https://www.123test.com/team-roles-test/</a:t>
            </a:r>
            <a:r>
              <a:rPr lang="en-GB" sz="2800" dirty="0">
                <a:solidFill>
                  <a:schemeClr val="tx1"/>
                </a:solidFill>
              </a:rPr>
              <a:t> </a:t>
            </a:r>
          </a:p>
          <a:p>
            <a:pPr marL="0" indent="0" algn="l"/>
            <a:endParaRPr lang="en-GB" sz="2800" dirty="0">
              <a:solidFill>
                <a:schemeClr val="tx1"/>
              </a:solidFill>
            </a:endParaRPr>
          </a:p>
        </p:txBody>
      </p:sp>
    </p:spTree>
    <p:extLst>
      <p:ext uri="{BB962C8B-B14F-4D97-AF65-F5344CB8AC3E}">
        <p14:creationId xmlns:p14="http://schemas.microsoft.com/office/powerpoint/2010/main" val="1113905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Belbin Role Theory</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342900" marR="0" lvl="0" indent="-342900" algn="l" defTabSz="914400" rtl="0" eaLnBrk="1" fontAlgn="auto" latinLnBrk="0" hangingPunct="1">
              <a:spcBef>
                <a:spcPts val="0"/>
              </a:spcBef>
              <a:spcAft>
                <a:spcPts val="0"/>
              </a:spcAft>
              <a:buClrTx/>
              <a:buSzTx/>
              <a:buFont typeface="Arial" pitchFamily="34" charset="0"/>
              <a:buChar char="•"/>
              <a:tabLst/>
              <a:defRPr/>
            </a:pP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Dr Meredith Belbin </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and his research team at Henley Management College revealed different individuals displayed different Team Roles. A Team Role came to be defined as:</a:t>
            </a:r>
          </a:p>
          <a:p>
            <a:pPr marL="342900" marR="0" lvl="0" indent="-342900" algn="l" defTabSz="914400" rtl="0" eaLnBrk="1" fontAlgn="auto" latinLnBrk="0" hangingPunct="1">
              <a:spcBef>
                <a:spcPts val="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ts val="0"/>
              </a:spcBef>
              <a:spcAft>
                <a:spcPts val="0"/>
              </a:spcAft>
              <a:buClrTx/>
              <a:buSzTx/>
              <a:tabLst/>
              <a:defRPr/>
            </a:pPr>
            <a:r>
              <a:rPr kumimoji="0" lang="en-GB" altLang="en-US" sz="2400" b="1"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 tendency to behave, contribute and interrelate with others in a particular way.”</a:t>
            </a: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[1]</a:t>
            </a:r>
          </a:p>
          <a:p>
            <a:pPr marL="342900" marR="0" lvl="0" indent="-342900" algn="l" defTabSz="914400" rtl="0" eaLnBrk="1" fontAlgn="auto" latinLnBrk="0" hangingPunct="1">
              <a:spcBef>
                <a:spcPts val="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spcBef>
                <a:spcPts val="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It was found that the most </a:t>
            </a: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Successful Teams </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contain a </a:t>
            </a: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mixture</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of Team roles.</a:t>
            </a:r>
          </a:p>
          <a:p>
            <a:pPr marL="342900" marR="0" lvl="0" indent="-342900" algn="l" defTabSz="914400" rtl="0" eaLnBrk="1" fontAlgn="auto" latinLnBrk="0" hangingPunct="1">
              <a:spcBef>
                <a:spcPts val="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spcBef>
                <a:spcPts val="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Each team role is associated with typical behavioural and interpersonal strengths and characteristic weaknesses. Belbin called the weaknesses of team-roles “allowable”.</a:t>
            </a:r>
          </a:p>
          <a:p>
            <a:pPr marL="0" indent="0" algn="l"/>
            <a:endParaRPr lang="en-GB" sz="2800" dirty="0">
              <a:solidFill>
                <a:schemeClr val="tx1"/>
              </a:solidFill>
            </a:endParaRPr>
          </a:p>
        </p:txBody>
      </p:sp>
      <p:sp>
        <p:nvSpPr>
          <p:cNvPr id="2" name="TextBox 3">
            <a:extLst>
              <a:ext uri="{FF2B5EF4-FFF2-40B4-BE49-F238E27FC236}">
                <a16:creationId xmlns:a16="http://schemas.microsoft.com/office/drawing/2014/main" id="{6589F4BD-F52B-770D-69DA-F3D4289686F7}"/>
              </a:ext>
            </a:extLst>
          </p:cNvPr>
          <p:cNvSpPr txBox="1">
            <a:spLocks noChangeArrowheads="1"/>
          </p:cNvSpPr>
          <p:nvPr/>
        </p:nvSpPr>
        <p:spPr bwMode="auto">
          <a:xfrm>
            <a:off x="4085292" y="5814392"/>
            <a:ext cx="333892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200" dirty="0">
                <a:solidFill>
                  <a:srgbClr val="FFC000"/>
                </a:solidFill>
              </a:rPr>
              <a:t>[1] http://www.belbin.com/rte.asp?id=8</a:t>
            </a:r>
          </a:p>
        </p:txBody>
      </p:sp>
    </p:spTree>
    <p:extLst>
      <p:ext uri="{BB962C8B-B14F-4D97-AF65-F5344CB8AC3E}">
        <p14:creationId xmlns:p14="http://schemas.microsoft.com/office/powerpoint/2010/main" val="5916327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Belbin Role Theory</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109537" marR="0" lvl="0" indent="0" algn="l" defTabSz="914400" rtl="0" eaLnBrk="1" fontAlgn="auto" latinLnBrk="0" hangingPunct="1">
              <a:spcBef>
                <a:spcPts val="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Belbin identified 9 team roles and he categorised those roles into 3 groups:</a:t>
            </a:r>
          </a:p>
          <a:p>
            <a:pPr marL="566737" marR="0" lvl="0" indent="-457200" algn="l" defTabSz="914400" rtl="0" eaLnBrk="1" fontAlgn="auto" latinLnBrk="0" hangingPunct="1">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People Oriented </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(Communicators) - Co-ordinator, Team-worker and Resource Investigator </a:t>
            </a:r>
          </a:p>
          <a:p>
            <a:pPr marL="566737" marR="0" lvl="0" indent="-457200" algn="l" defTabSz="914400" rtl="0" eaLnBrk="1" fontAlgn="auto" latinLnBrk="0" hangingPunct="1">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Thought Oriented </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(Planners, Designers) - Plant, Monitor Evaluator and Specialist </a:t>
            </a:r>
          </a:p>
          <a:p>
            <a:pPr marL="566737" marR="0" lvl="0" indent="-457200" algn="l" defTabSz="914400" rtl="0" eaLnBrk="1" fontAlgn="auto" latinLnBrk="0" hangingPunct="1">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Action Oriented</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(Implementers) - Shaper, Implementer and Completer Finisher.</a:t>
            </a:r>
          </a:p>
          <a:p>
            <a:pPr marL="450850" marR="0" lvl="0" indent="-342900" algn="l" defTabSz="914400" rtl="0" eaLnBrk="1" fontAlgn="auto" latinLnBrk="0" hangingPunct="1">
              <a:spcBef>
                <a:spcPts val="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Team Role test: </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http://www.123test.com/team-roles-test/</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 based on Belbin Self-Perception Inventory questionnaire.</a:t>
            </a:r>
          </a:p>
          <a:p>
            <a:pPr marL="450850" marR="0" lvl="0" indent="-342900" algn="l" defTabSz="914400" rtl="0" eaLnBrk="1" fontAlgn="auto" latinLnBrk="0" hangingPunct="1">
              <a:spcBef>
                <a:spcPts val="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Review Belbin’s 9 Team roles: </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4"/>
              </a:rPr>
              <a:t>http://www.belbin.com/about/belbin-team-roles/</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a:p>
            <a:pPr marL="107950" marR="0" lvl="0" indent="0" algn="l" defTabSz="914400" rtl="0" eaLnBrk="1" fontAlgn="auto" latinLnBrk="0" hangingPunct="1">
              <a:lnSpc>
                <a:spcPts val="2160"/>
              </a:lnSpc>
              <a:spcBef>
                <a:spcPts val="0"/>
              </a:spcBef>
              <a:spcAft>
                <a:spcPts val="0"/>
              </a:spcAft>
              <a:buClrTx/>
              <a:buSzTx/>
              <a:buFont typeface="Arial" pitchFamily="34" charset="0"/>
              <a:buNone/>
              <a:tabLst/>
              <a:defRPr/>
            </a:pPr>
            <a:endParaRPr kumimoji="0" lang="en-GB" altLang="en-US" b="0" i="0" u="none" strike="noStrike" kern="1200" cap="none" spc="0" normalizeH="0" baseline="0" noProof="0" dirty="0">
              <a:ln>
                <a:noFill/>
              </a:ln>
              <a:solidFill>
                <a:prstClr val="black"/>
              </a:solidFill>
              <a:effectLst/>
              <a:uLnTx/>
              <a:uFillTx/>
              <a:latin typeface="Myriad Pro"/>
              <a:ea typeface="+mn-ea"/>
              <a:cs typeface="+mn-cs"/>
            </a:endParaRPr>
          </a:p>
          <a:p>
            <a:pPr marL="0" indent="0" algn="l"/>
            <a:endParaRPr lang="en-GB" sz="2800" dirty="0">
              <a:solidFill>
                <a:schemeClr val="tx1"/>
              </a:solidFill>
            </a:endParaRPr>
          </a:p>
        </p:txBody>
      </p:sp>
      <p:sp>
        <p:nvSpPr>
          <p:cNvPr id="2" name="TextBox 3">
            <a:extLst>
              <a:ext uri="{FF2B5EF4-FFF2-40B4-BE49-F238E27FC236}">
                <a16:creationId xmlns:a16="http://schemas.microsoft.com/office/drawing/2014/main" id="{6589F4BD-F52B-770D-69DA-F3D4289686F7}"/>
              </a:ext>
            </a:extLst>
          </p:cNvPr>
          <p:cNvSpPr txBox="1">
            <a:spLocks noChangeArrowheads="1"/>
          </p:cNvSpPr>
          <p:nvPr/>
        </p:nvSpPr>
        <p:spPr bwMode="auto">
          <a:xfrm>
            <a:off x="4085292" y="5814392"/>
            <a:ext cx="333892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200" dirty="0">
                <a:solidFill>
                  <a:srgbClr val="FFC000"/>
                </a:solidFill>
              </a:rPr>
              <a:t>[1] http://www.belbin.com/rte.asp?id=8</a:t>
            </a:r>
          </a:p>
        </p:txBody>
      </p:sp>
    </p:spTree>
    <p:extLst>
      <p:ext uri="{BB962C8B-B14F-4D97-AF65-F5344CB8AC3E}">
        <p14:creationId xmlns:p14="http://schemas.microsoft.com/office/powerpoint/2010/main" val="20940756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Belbin Role Theory – Action Orientated (</a:t>
            </a:r>
            <a:r>
              <a:rPr lang="en-GB" sz="4000" b="1" dirty="0" err="1"/>
              <a:t>BackGround</a:t>
            </a:r>
            <a:r>
              <a:rPr lang="en-GB" sz="4000" b="1" dirty="0"/>
              <a: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365760" indent="-256032" algn="l">
              <a:spcAft>
                <a:spcPts val="0"/>
              </a:spcAft>
              <a:buNone/>
              <a:defRPr/>
            </a:pPr>
            <a:r>
              <a:rPr lang="en-GB" sz="1800" b="1" dirty="0">
                <a:solidFill>
                  <a:schemeClr val="tx1"/>
                </a:solidFill>
              </a:rPr>
              <a:t>1. Shaper (SH)</a:t>
            </a:r>
            <a:r>
              <a:rPr lang="en-GB" sz="1800" dirty="0">
                <a:solidFill>
                  <a:schemeClr val="tx1"/>
                </a:solidFill>
              </a:rPr>
              <a:t> </a:t>
            </a:r>
          </a:p>
          <a:p>
            <a:pPr marL="365760" indent="-256032" algn="l">
              <a:spcAft>
                <a:spcPts val="0"/>
              </a:spcAft>
              <a:buFont typeface="Arial" pitchFamily="34" charset="0"/>
              <a:buChar char="•"/>
              <a:defRPr/>
            </a:pPr>
            <a:r>
              <a:rPr lang="en-GB" sz="1800" dirty="0">
                <a:solidFill>
                  <a:schemeClr val="tx1"/>
                </a:solidFill>
              </a:rPr>
              <a:t>Shapers are people who challenge the team to improve. They are dynamic and </a:t>
            </a:r>
            <a:r>
              <a:rPr lang="en-GB" sz="1800" b="1" dirty="0">
                <a:solidFill>
                  <a:schemeClr val="tx1"/>
                </a:solidFill>
              </a:rPr>
              <a:t>usually extroverted people who enjoy stimulating others</a:t>
            </a:r>
            <a:r>
              <a:rPr lang="en-GB" sz="1800" dirty="0">
                <a:solidFill>
                  <a:schemeClr val="tx1"/>
                </a:solidFill>
              </a:rPr>
              <a:t>, questioning norms, and finding the best approaches to problems. Shapers often see obstacles as exciting challenges and they tend to have the courage to push on when others feel like quitting.  Their </a:t>
            </a:r>
            <a:r>
              <a:rPr lang="en-GB" sz="1800" b="1" dirty="0">
                <a:solidFill>
                  <a:schemeClr val="tx1"/>
                </a:solidFill>
              </a:rPr>
              <a:t>potential weaknesses may be that they’re argumentative</a:t>
            </a:r>
            <a:r>
              <a:rPr lang="en-GB" sz="1800" dirty="0">
                <a:solidFill>
                  <a:schemeClr val="tx1"/>
                </a:solidFill>
              </a:rPr>
              <a:t>, and that they may offend people’s feelings.</a:t>
            </a:r>
          </a:p>
          <a:p>
            <a:pPr marL="365760" indent="-256032" algn="l">
              <a:spcAft>
                <a:spcPts val="0"/>
              </a:spcAft>
              <a:buNone/>
              <a:defRPr/>
            </a:pPr>
            <a:r>
              <a:rPr lang="en-GB" sz="1800" b="1" dirty="0">
                <a:solidFill>
                  <a:schemeClr val="tx1"/>
                </a:solidFill>
              </a:rPr>
              <a:t>2. Implementer (IMP)</a:t>
            </a:r>
            <a:r>
              <a:rPr lang="en-GB" sz="1800" dirty="0">
                <a:solidFill>
                  <a:schemeClr val="tx1"/>
                </a:solidFill>
              </a:rPr>
              <a:t> </a:t>
            </a:r>
          </a:p>
          <a:p>
            <a:pPr marL="365760" indent="-256032" algn="l">
              <a:spcAft>
                <a:spcPts val="0"/>
              </a:spcAft>
              <a:buFont typeface="Arial" pitchFamily="34" charset="0"/>
              <a:buChar char="•"/>
              <a:defRPr/>
            </a:pPr>
            <a:r>
              <a:rPr lang="en-GB" sz="1800" dirty="0">
                <a:solidFill>
                  <a:schemeClr val="tx1"/>
                </a:solidFill>
              </a:rPr>
              <a:t>Implementers are the people who get things done. They turn the team’s ideas and concepts into </a:t>
            </a:r>
            <a:r>
              <a:rPr lang="en-GB" sz="1800" b="1" dirty="0">
                <a:solidFill>
                  <a:schemeClr val="tx1"/>
                </a:solidFill>
              </a:rPr>
              <a:t>practical actions and plans</a:t>
            </a:r>
            <a:r>
              <a:rPr lang="en-GB" sz="1800" dirty="0">
                <a:solidFill>
                  <a:schemeClr val="tx1"/>
                </a:solidFill>
              </a:rPr>
              <a:t>. They are typically </a:t>
            </a:r>
            <a:r>
              <a:rPr lang="en-GB" sz="1800" b="1" dirty="0">
                <a:solidFill>
                  <a:schemeClr val="tx1"/>
                </a:solidFill>
              </a:rPr>
              <a:t>conservative, disciplined people </a:t>
            </a:r>
            <a:r>
              <a:rPr lang="en-GB" sz="1800" dirty="0">
                <a:solidFill>
                  <a:schemeClr val="tx1"/>
                </a:solidFill>
              </a:rPr>
              <a:t>who work systematically and efficiently and are </a:t>
            </a:r>
            <a:r>
              <a:rPr lang="en-GB" sz="1800" b="1" dirty="0">
                <a:solidFill>
                  <a:schemeClr val="tx1"/>
                </a:solidFill>
              </a:rPr>
              <a:t>very well organized</a:t>
            </a:r>
            <a:r>
              <a:rPr lang="en-GB" sz="1800" dirty="0">
                <a:solidFill>
                  <a:schemeClr val="tx1"/>
                </a:solidFill>
              </a:rPr>
              <a:t>. These are the people who you can count on to get the job done.  On the downside, Implementers </a:t>
            </a:r>
            <a:r>
              <a:rPr lang="en-GB" sz="1800" b="1" dirty="0">
                <a:solidFill>
                  <a:schemeClr val="tx1"/>
                </a:solidFill>
              </a:rPr>
              <a:t>may be inflexible </a:t>
            </a:r>
            <a:r>
              <a:rPr lang="en-GB" sz="1800" dirty="0">
                <a:solidFill>
                  <a:schemeClr val="tx1"/>
                </a:solidFill>
              </a:rPr>
              <a:t>and somewhat </a:t>
            </a:r>
            <a:r>
              <a:rPr lang="en-GB" sz="1800" b="1" dirty="0">
                <a:solidFill>
                  <a:schemeClr val="tx1"/>
                </a:solidFill>
              </a:rPr>
              <a:t>resistant to change.</a:t>
            </a:r>
          </a:p>
          <a:p>
            <a:pPr marL="365760" indent="-256032" algn="l">
              <a:spcAft>
                <a:spcPts val="0"/>
              </a:spcAft>
              <a:buNone/>
              <a:defRPr/>
            </a:pPr>
            <a:r>
              <a:rPr lang="en-GB" sz="1800" b="1" dirty="0">
                <a:solidFill>
                  <a:schemeClr val="tx1"/>
                </a:solidFill>
              </a:rPr>
              <a:t>3. Completer Finisher (CF)</a:t>
            </a:r>
            <a:r>
              <a:rPr lang="en-GB" sz="1800" dirty="0">
                <a:solidFill>
                  <a:schemeClr val="tx1"/>
                </a:solidFill>
              </a:rPr>
              <a:t> </a:t>
            </a:r>
          </a:p>
          <a:p>
            <a:pPr marL="365760" indent="-256032" algn="l">
              <a:spcAft>
                <a:spcPts val="0"/>
              </a:spcAft>
              <a:buFont typeface="Arial" pitchFamily="34" charset="0"/>
              <a:buChar char="•"/>
              <a:defRPr/>
            </a:pPr>
            <a:r>
              <a:rPr lang="en-GB" sz="1800" b="1" dirty="0">
                <a:solidFill>
                  <a:schemeClr val="tx1"/>
                </a:solidFill>
              </a:rPr>
              <a:t>Completer–Finishers are the people who see that projects are completed thoroughly</a:t>
            </a:r>
            <a:r>
              <a:rPr lang="en-GB" sz="1800" dirty="0">
                <a:solidFill>
                  <a:schemeClr val="tx1"/>
                </a:solidFill>
              </a:rPr>
              <a:t>. They ensure there have been no errors or omissions and they pay attention to the smallest of details. They are very concerned with deadlines and will push the team to make sure the job is completed on time. They are described as</a:t>
            </a:r>
            <a:r>
              <a:rPr lang="en-GB" sz="1800" b="1" dirty="0">
                <a:solidFill>
                  <a:schemeClr val="tx1"/>
                </a:solidFill>
              </a:rPr>
              <a:t> perfectionists </a:t>
            </a:r>
            <a:r>
              <a:rPr lang="en-GB" sz="1800" dirty="0">
                <a:solidFill>
                  <a:schemeClr val="tx1"/>
                </a:solidFill>
              </a:rPr>
              <a:t>who are orderly, conscientious, and anxious.  However, a Completer-Finisher </a:t>
            </a:r>
            <a:r>
              <a:rPr lang="en-GB" sz="1800" b="1" dirty="0">
                <a:solidFill>
                  <a:schemeClr val="tx1"/>
                </a:solidFill>
              </a:rPr>
              <a:t>may worry unnecessarily and find it hard to delegate</a:t>
            </a:r>
            <a:r>
              <a:rPr lang="en-GB" sz="1800" dirty="0">
                <a:solidFill>
                  <a:schemeClr val="tx1"/>
                </a:solidFill>
              </a:rPr>
              <a:t>.</a:t>
            </a:r>
          </a:p>
          <a:p>
            <a:pPr marL="107950" marR="0" lvl="0" indent="0" algn="l" defTabSz="914400" rtl="0" eaLnBrk="1" fontAlgn="auto" latinLnBrk="0" hangingPunct="1">
              <a:lnSpc>
                <a:spcPts val="2160"/>
              </a:lnSpc>
              <a:spcBef>
                <a:spcPts val="0"/>
              </a:spcBef>
              <a:spcAft>
                <a:spcPts val="0"/>
              </a:spcAft>
              <a:buClrTx/>
              <a:buSzTx/>
              <a:buFont typeface="Arial" pitchFamily="34" charset="0"/>
              <a:buNone/>
              <a:tabLst/>
              <a:defRPr/>
            </a:pPr>
            <a:endParaRPr kumimoji="0" lang="en-GB" altLang="en-US" b="0" i="0" u="none" strike="noStrike" kern="1200" cap="none" spc="0" normalizeH="0" baseline="0" noProof="0" dirty="0">
              <a:ln>
                <a:noFill/>
              </a:ln>
              <a:solidFill>
                <a:prstClr val="black"/>
              </a:solidFill>
              <a:effectLst/>
              <a:uLnTx/>
              <a:uFillTx/>
              <a:latin typeface="Myriad Pro"/>
              <a:ea typeface="+mn-ea"/>
              <a:cs typeface="+mn-cs"/>
            </a:endParaRPr>
          </a:p>
          <a:p>
            <a:pPr marL="0" indent="0" algn="l"/>
            <a:endParaRPr lang="en-GB" sz="2800" dirty="0">
              <a:solidFill>
                <a:schemeClr val="tx1"/>
              </a:solidFill>
            </a:endParaRPr>
          </a:p>
        </p:txBody>
      </p:sp>
    </p:spTree>
    <p:extLst>
      <p:ext uri="{BB962C8B-B14F-4D97-AF65-F5344CB8AC3E}">
        <p14:creationId xmlns:p14="http://schemas.microsoft.com/office/powerpoint/2010/main" val="16416511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Belbin Role Theory – People Orientated (</a:t>
            </a:r>
            <a:r>
              <a:rPr lang="en-GB" sz="4000" b="1" dirty="0" err="1"/>
              <a:t>BackGround</a:t>
            </a:r>
            <a:r>
              <a:rPr lang="en-GB" sz="4000" b="1" dirty="0"/>
              <a: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34887"/>
            <a:ext cx="11394989" cy="4834393"/>
          </a:xfrm>
        </p:spPr>
        <p:txBody>
          <a:bodyPr/>
          <a:lstStyle/>
          <a:p>
            <a:pPr marL="285750" indent="-285750" algn="l">
              <a:buFont typeface="Arial" panose="020B0604020202020204" pitchFamily="34" charset="0"/>
              <a:buChar char="•"/>
            </a:pPr>
            <a:r>
              <a:rPr lang="en-GB" altLang="en-US" sz="1800" b="1" dirty="0">
                <a:solidFill>
                  <a:schemeClr val="tx1"/>
                </a:solidFill>
                <a:latin typeface="+mn-lt"/>
              </a:rPr>
              <a:t>4. Coordinator (CO)</a:t>
            </a:r>
            <a:r>
              <a:rPr lang="en-GB" altLang="en-US" sz="1800" dirty="0">
                <a:solidFill>
                  <a:schemeClr val="tx1"/>
                </a:solidFill>
                <a:latin typeface="+mn-lt"/>
              </a:rPr>
              <a:t> </a:t>
            </a:r>
          </a:p>
          <a:p>
            <a:pPr algn="l"/>
            <a:r>
              <a:rPr lang="en-GB" altLang="en-US" sz="1800" dirty="0">
                <a:solidFill>
                  <a:schemeClr val="tx1"/>
                </a:solidFill>
                <a:latin typeface="+mn-lt"/>
              </a:rPr>
              <a:t>Coordinators are the ones who </a:t>
            </a:r>
            <a:r>
              <a:rPr lang="en-GB" altLang="en-US" sz="1800" b="1" dirty="0">
                <a:solidFill>
                  <a:schemeClr val="tx1"/>
                </a:solidFill>
                <a:latin typeface="+mn-lt"/>
              </a:rPr>
              <a:t>take on the traditional team–leader role </a:t>
            </a:r>
            <a:r>
              <a:rPr lang="en-GB" altLang="en-US" sz="1800" dirty="0">
                <a:solidFill>
                  <a:schemeClr val="tx1"/>
                </a:solidFill>
                <a:latin typeface="+mn-lt"/>
              </a:rPr>
              <a:t>and have also been referred to as the chairmen. </a:t>
            </a:r>
            <a:r>
              <a:rPr lang="en-GB" altLang="en-US" sz="1800" b="1" dirty="0">
                <a:solidFill>
                  <a:schemeClr val="tx1"/>
                </a:solidFill>
                <a:latin typeface="+mn-lt"/>
              </a:rPr>
              <a:t>They guide the team </a:t>
            </a:r>
            <a:r>
              <a:rPr lang="en-GB" altLang="en-US" sz="1800" dirty="0">
                <a:solidFill>
                  <a:schemeClr val="tx1"/>
                </a:solidFill>
                <a:latin typeface="+mn-lt"/>
              </a:rPr>
              <a:t>to what they perceive are the objectives. They are often </a:t>
            </a:r>
            <a:r>
              <a:rPr lang="en-GB" altLang="en-US" sz="1800" b="1" dirty="0">
                <a:solidFill>
                  <a:schemeClr val="tx1"/>
                </a:solidFill>
                <a:latin typeface="+mn-lt"/>
              </a:rPr>
              <a:t>excellent listeners </a:t>
            </a:r>
            <a:r>
              <a:rPr lang="en-GB" altLang="en-US" sz="1800" dirty="0">
                <a:solidFill>
                  <a:schemeClr val="tx1"/>
                </a:solidFill>
                <a:latin typeface="+mn-lt"/>
              </a:rPr>
              <a:t>and they are </a:t>
            </a:r>
            <a:r>
              <a:rPr lang="en-GB" altLang="en-US" sz="1800" b="1" dirty="0">
                <a:solidFill>
                  <a:schemeClr val="tx1"/>
                </a:solidFill>
                <a:latin typeface="+mn-lt"/>
              </a:rPr>
              <a:t>naturally able to recognize the value that each team members brings to the table</a:t>
            </a:r>
            <a:r>
              <a:rPr lang="en-GB" altLang="en-US" sz="1800" dirty="0">
                <a:solidFill>
                  <a:schemeClr val="tx1"/>
                </a:solidFill>
                <a:latin typeface="+mn-lt"/>
              </a:rPr>
              <a:t>. They are </a:t>
            </a:r>
            <a:r>
              <a:rPr lang="en-GB" altLang="en-US" sz="1800" b="1" dirty="0">
                <a:solidFill>
                  <a:schemeClr val="tx1"/>
                </a:solidFill>
                <a:latin typeface="+mn-lt"/>
              </a:rPr>
              <a:t>calm and good-natured and delegate tasks very effectively</a:t>
            </a:r>
            <a:r>
              <a:rPr lang="en-GB" altLang="en-US" sz="1800" dirty="0">
                <a:solidFill>
                  <a:schemeClr val="tx1"/>
                </a:solidFill>
                <a:latin typeface="+mn-lt"/>
              </a:rPr>
              <a:t>.  Their potential weaknesses are that they </a:t>
            </a:r>
            <a:r>
              <a:rPr lang="en-GB" altLang="en-US" sz="1800" b="1" dirty="0">
                <a:solidFill>
                  <a:schemeClr val="tx1"/>
                </a:solidFill>
                <a:latin typeface="+mn-lt"/>
              </a:rPr>
              <a:t>may delegate away too much personal responsibility</a:t>
            </a:r>
            <a:r>
              <a:rPr lang="en-GB" altLang="en-US" sz="1800" dirty="0">
                <a:solidFill>
                  <a:schemeClr val="tx1"/>
                </a:solidFill>
                <a:latin typeface="+mn-lt"/>
              </a:rPr>
              <a:t>, and may tend to be manipulative.</a:t>
            </a:r>
            <a:br>
              <a:rPr lang="en-GB" altLang="en-US" sz="1800" dirty="0">
                <a:solidFill>
                  <a:schemeClr val="tx1"/>
                </a:solidFill>
                <a:latin typeface="+mn-lt"/>
              </a:rPr>
            </a:br>
            <a:r>
              <a:rPr lang="en-GB" altLang="en-US" sz="1800" b="1" dirty="0">
                <a:solidFill>
                  <a:schemeClr val="tx1"/>
                </a:solidFill>
                <a:latin typeface="+mn-lt"/>
              </a:rPr>
              <a:t>5. Team Worker (TW)</a:t>
            </a:r>
            <a:r>
              <a:rPr lang="en-GB" altLang="en-US" sz="1800" dirty="0">
                <a:solidFill>
                  <a:schemeClr val="tx1"/>
                </a:solidFill>
                <a:latin typeface="+mn-lt"/>
              </a:rPr>
              <a:t> </a:t>
            </a:r>
          </a:p>
          <a:p>
            <a:pPr algn="l"/>
            <a:r>
              <a:rPr lang="en-GB" altLang="en-US" sz="1800" dirty="0">
                <a:solidFill>
                  <a:schemeClr val="tx1"/>
                </a:solidFill>
                <a:latin typeface="+mn-lt"/>
              </a:rPr>
              <a:t>Team Workers are the people who </a:t>
            </a:r>
            <a:r>
              <a:rPr lang="en-GB" altLang="en-US" sz="1800" b="1" dirty="0">
                <a:solidFill>
                  <a:schemeClr val="tx1"/>
                </a:solidFill>
                <a:latin typeface="+mn-lt"/>
              </a:rPr>
              <a:t>provide support and make sure the team is working together. </a:t>
            </a:r>
            <a:r>
              <a:rPr lang="en-GB" altLang="en-US" sz="1800" dirty="0">
                <a:solidFill>
                  <a:schemeClr val="tx1"/>
                </a:solidFill>
                <a:latin typeface="+mn-lt"/>
              </a:rPr>
              <a:t>These people fill the role of n</a:t>
            </a:r>
            <a:r>
              <a:rPr lang="en-GB" altLang="en-US" sz="1800" b="1" dirty="0">
                <a:solidFill>
                  <a:schemeClr val="tx1"/>
                </a:solidFill>
                <a:latin typeface="+mn-lt"/>
              </a:rPr>
              <a:t>egotiators within the team and they are diplomatic,</a:t>
            </a:r>
            <a:r>
              <a:rPr lang="en-GB" altLang="en-US" sz="1800" dirty="0">
                <a:solidFill>
                  <a:schemeClr val="tx1"/>
                </a:solidFill>
                <a:latin typeface="+mn-lt"/>
              </a:rPr>
              <a:t> and perceptive. These tend to be popular people who are very capable in their own right but who prioritize team cohesion and helping people getting along.  Their weaknesses may be a tendency to be indecisive, and maintain </a:t>
            </a:r>
            <a:r>
              <a:rPr lang="en-GB" altLang="en-US" sz="1800" b="1" dirty="0">
                <a:solidFill>
                  <a:schemeClr val="tx1"/>
                </a:solidFill>
                <a:latin typeface="+mn-lt"/>
              </a:rPr>
              <a:t>uncommitted positions during discussions and decision-making</a:t>
            </a:r>
            <a:r>
              <a:rPr lang="en-GB" altLang="en-US" sz="1800" dirty="0">
                <a:solidFill>
                  <a:schemeClr val="tx1"/>
                </a:solidFill>
                <a:latin typeface="+mn-lt"/>
              </a:rPr>
              <a:t>.</a:t>
            </a:r>
            <a:br>
              <a:rPr lang="en-GB" altLang="en-US" sz="1800" dirty="0">
                <a:solidFill>
                  <a:schemeClr val="tx1"/>
                </a:solidFill>
                <a:latin typeface="+mn-lt"/>
              </a:rPr>
            </a:br>
            <a:r>
              <a:rPr lang="en-GB" altLang="en-US" sz="1800" b="1" dirty="0">
                <a:solidFill>
                  <a:schemeClr val="tx1"/>
                </a:solidFill>
                <a:latin typeface="+mn-lt"/>
              </a:rPr>
              <a:t>6. Resource Investigator (RI)</a:t>
            </a:r>
            <a:r>
              <a:rPr lang="en-GB" altLang="en-US" sz="1800" dirty="0">
                <a:solidFill>
                  <a:schemeClr val="tx1"/>
                </a:solidFill>
                <a:latin typeface="+mn-lt"/>
              </a:rPr>
              <a:t> </a:t>
            </a:r>
          </a:p>
          <a:p>
            <a:pPr algn="l"/>
            <a:r>
              <a:rPr lang="en-GB" altLang="en-US" sz="1800" dirty="0">
                <a:solidFill>
                  <a:schemeClr val="tx1"/>
                </a:solidFill>
                <a:latin typeface="+mn-lt"/>
              </a:rPr>
              <a:t>Resource Investigators are </a:t>
            </a:r>
            <a:r>
              <a:rPr lang="en-GB" altLang="en-US" sz="1800" b="1" dirty="0">
                <a:solidFill>
                  <a:schemeClr val="tx1"/>
                </a:solidFill>
                <a:latin typeface="+mn-lt"/>
              </a:rPr>
              <a:t>innovative and curious</a:t>
            </a:r>
            <a:r>
              <a:rPr lang="en-GB" altLang="en-US" sz="1800" dirty="0">
                <a:solidFill>
                  <a:schemeClr val="tx1"/>
                </a:solidFill>
                <a:latin typeface="+mn-lt"/>
              </a:rPr>
              <a:t>. They explore available options, develop contacts, and </a:t>
            </a:r>
            <a:r>
              <a:rPr lang="en-GB" altLang="en-US" sz="1800" b="1" dirty="0">
                <a:solidFill>
                  <a:schemeClr val="tx1"/>
                </a:solidFill>
                <a:latin typeface="+mn-lt"/>
              </a:rPr>
              <a:t>negotiate for resources on behalf of the team</a:t>
            </a:r>
            <a:r>
              <a:rPr lang="en-GB" altLang="en-US" sz="1800" dirty="0">
                <a:solidFill>
                  <a:schemeClr val="tx1"/>
                </a:solidFill>
                <a:latin typeface="+mn-lt"/>
              </a:rPr>
              <a:t>. They identify and work with external stakeholders to help the team accomplish its objective. They are outgoing and are often extroverted, meaning that others are often receptive to them and their ideas.  On the downside, </a:t>
            </a:r>
            <a:r>
              <a:rPr lang="en-GB" altLang="en-US" sz="1800" b="1" dirty="0">
                <a:solidFill>
                  <a:schemeClr val="tx1"/>
                </a:solidFill>
                <a:latin typeface="+mn-lt"/>
              </a:rPr>
              <a:t>they may lose enthusiasm quickly, and are often</a:t>
            </a:r>
            <a:endParaRPr kumimoji="0" lang="en-GB" altLang="en-US" sz="2400" b="0" i="0" u="none" strike="noStrike" kern="1200" cap="none" spc="0" normalizeH="0" baseline="0" noProof="0" dirty="0">
              <a:ln>
                <a:noFill/>
              </a:ln>
              <a:solidFill>
                <a:schemeClr val="tx1"/>
              </a:solidFill>
              <a:effectLst/>
              <a:uLnTx/>
              <a:uFillTx/>
              <a:latin typeface="Myriad Pro"/>
              <a:ea typeface="+mn-ea"/>
              <a:cs typeface="+mn-cs"/>
            </a:endParaRPr>
          </a:p>
          <a:p>
            <a:pPr marL="0" indent="0" algn="l"/>
            <a:endParaRPr lang="en-GB" sz="2800" dirty="0">
              <a:solidFill>
                <a:schemeClr val="tx1"/>
              </a:solidFill>
            </a:endParaRPr>
          </a:p>
        </p:txBody>
      </p:sp>
    </p:spTree>
    <p:extLst>
      <p:ext uri="{BB962C8B-B14F-4D97-AF65-F5344CB8AC3E}">
        <p14:creationId xmlns:p14="http://schemas.microsoft.com/office/powerpoint/2010/main" val="22294102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Belbin Role Theory – Thought Orientated (</a:t>
            </a:r>
            <a:r>
              <a:rPr lang="en-GB" sz="4000" b="1" dirty="0" err="1"/>
              <a:t>BackGround</a:t>
            </a:r>
            <a:r>
              <a:rPr lang="en-GB" sz="4000" b="1" dirty="0"/>
              <a: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285750" indent="-285750" algn="l">
              <a:buFont typeface="Arial" panose="020B0604020202020204" pitchFamily="34" charset="0"/>
              <a:buChar char="•"/>
            </a:pPr>
            <a:r>
              <a:rPr lang="en-GB" altLang="en-US" sz="1800" b="1" dirty="0">
                <a:solidFill>
                  <a:schemeClr val="tx1"/>
                </a:solidFill>
                <a:latin typeface="+mn-lt"/>
              </a:rPr>
              <a:t>7. Plant (PL)</a:t>
            </a:r>
            <a:r>
              <a:rPr lang="en-GB" altLang="en-US" sz="1800" dirty="0">
                <a:solidFill>
                  <a:schemeClr val="tx1"/>
                </a:solidFill>
                <a:latin typeface="+mn-lt"/>
              </a:rPr>
              <a:t> </a:t>
            </a:r>
          </a:p>
          <a:p>
            <a:pPr algn="l"/>
            <a:r>
              <a:rPr lang="en-GB" altLang="en-US" sz="1800" dirty="0">
                <a:solidFill>
                  <a:schemeClr val="tx1"/>
                </a:solidFill>
                <a:latin typeface="+mn-lt"/>
              </a:rPr>
              <a:t>The Plant is the creative </a:t>
            </a:r>
            <a:r>
              <a:rPr lang="en-GB" altLang="en-US" sz="1800" b="1" dirty="0">
                <a:solidFill>
                  <a:schemeClr val="tx1"/>
                </a:solidFill>
                <a:latin typeface="+mn-lt"/>
              </a:rPr>
              <a:t>innovator who comes up with new ideas and approaches</a:t>
            </a:r>
            <a:r>
              <a:rPr lang="en-GB" altLang="en-US" sz="1800" dirty="0">
                <a:solidFill>
                  <a:schemeClr val="tx1"/>
                </a:solidFill>
                <a:latin typeface="+mn-lt"/>
              </a:rPr>
              <a:t>. They </a:t>
            </a:r>
            <a:r>
              <a:rPr lang="en-GB" altLang="en-US" sz="1800" b="1" dirty="0">
                <a:solidFill>
                  <a:schemeClr val="tx1"/>
                </a:solidFill>
                <a:latin typeface="+mn-lt"/>
              </a:rPr>
              <a:t>thrive on praise </a:t>
            </a:r>
            <a:r>
              <a:rPr lang="en-GB" altLang="en-US" sz="1800" dirty="0">
                <a:solidFill>
                  <a:schemeClr val="tx1"/>
                </a:solidFill>
                <a:latin typeface="+mn-lt"/>
              </a:rPr>
              <a:t>but criticism is especially hard for them to deal with. Plants are often introverted and prefer to work apart from the team. </a:t>
            </a:r>
            <a:r>
              <a:rPr lang="en-GB" altLang="en-US" sz="1800" b="1" dirty="0">
                <a:solidFill>
                  <a:schemeClr val="tx1"/>
                </a:solidFill>
                <a:latin typeface="+mn-lt"/>
              </a:rPr>
              <a:t>Because their ideas are so novel, they can be impractical at times. </a:t>
            </a:r>
            <a:r>
              <a:rPr lang="en-GB" altLang="en-US" sz="1800" dirty="0">
                <a:solidFill>
                  <a:schemeClr val="tx1"/>
                </a:solidFill>
                <a:latin typeface="+mn-lt"/>
              </a:rPr>
              <a:t>They may also be poor communicators and can </a:t>
            </a:r>
            <a:r>
              <a:rPr lang="en-GB" altLang="en-US" sz="1800" b="1" dirty="0">
                <a:solidFill>
                  <a:schemeClr val="tx1"/>
                </a:solidFill>
                <a:latin typeface="+mn-lt"/>
              </a:rPr>
              <a:t>tend to ignore given parameters and constraints.</a:t>
            </a:r>
            <a:endParaRPr lang="en-GB" altLang="en-US" sz="1800" dirty="0">
              <a:solidFill>
                <a:schemeClr val="tx1"/>
              </a:solidFill>
              <a:latin typeface="+mn-lt"/>
            </a:endParaRPr>
          </a:p>
          <a:p>
            <a:pPr marL="285750" indent="-285750" algn="l">
              <a:buFont typeface="Arial" panose="020B0604020202020204" pitchFamily="34" charset="0"/>
              <a:buChar char="•"/>
            </a:pPr>
            <a:r>
              <a:rPr lang="en-GB" altLang="en-US" sz="1800" b="1" dirty="0">
                <a:solidFill>
                  <a:schemeClr val="tx1"/>
                </a:solidFill>
                <a:latin typeface="+mn-lt"/>
              </a:rPr>
              <a:t>8. Monitor – Evaluator (ME)</a:t>
            </a:r>
            <a:r>
              <a:rPr lang="en-GB" altLang="en-US" sz="1800" dirty="0">
                <a:solidFill>
                  <a:schemeClr val="tx1"/>
                </a:solidFill>
                <a:latin typeface="+mn-lt"/>
              </a:rPr>
              <a:t> </a:t>
            </a:r>
          </a:p>
          <a:p>
            <a:pPr algn="l"/>
            <a:r>
              <a:rPr lang="en-GB" altLang="en-US" sz="1800" b="1" dirty="0">
                <a:solidFill>
                  <a:schemeClr val="tx1"/>
                </a:solidFill>
                <a:latin typeface="+mn-lt"/>
              </a:rPr>
              <a:t>Monitor-Evaluators are best at </a:t>
            </a:r>
            <a:r>
              <a:rPr lang="en-GB" altLang="en-US" sz="1800" b="1" dirty="0" err="1">
                <a:solidFill>
                  <a:schemeClr val="tx1"/>
                </a:solidFill>
                <a:latin typeface="+mn-lt"/>
              </a:rPr>
              <a:t>analyzing</a:t>
            </a:r>
            <a:r>
              <a:rPr lang="en-GB" altLang="en-US" sz="1800" b="1" dirty="0">
                <a:solidFill>
                  <a:schemeClr val="tx1"/>
                </a:solidFill>
                <a:latin typeface="+mn-lt"/>
              </a:rPr>
              <a:t> and evaluating ideas that other people (often Plants) come up with. </a:t>
            </a:r>
            <a:r>
              <a:rPr lang="en-GB" altLang="en-US" sz="1800" dirty="0">
                <a:solidFill>
                  <a:schemeClr val="tx1"/>
                </a:solidFill>
                <a:latin typeface="+mn-lt"/>
              </a:rPr>
              <a:t>These people are shrewd and objective and they </a:t>
            </a:r>
            <a:r>
              <a:rPr lang="en-GB" altLang="en-US" sz="1800" b="1" dirty="0">
                <a:solidFill>
                  <a:schemeClr val="tx1"/>
                </a:solidFill>
                <a:latin typeface="+mn-lt"/>
              </a:rPr>
              <a:t>carefully weigh the pros and cons of all the options before coming to a decision. </a:t>
            </a:r>
            <a:r>
              <a:rPr lang="en-GB" altLang="en-US" sz="1800" dirty="0">
                <a:solidFill>
                  <a:schemeClr val="tx1"/>
                </a:solidFill>
                <a:latin typeface="+mn-lt"/>
              </a:rPr>
              <a:t> Monitor-Evaluators are </a:t>
            </a:r>
            <a:r>
              <a:rPr lang="en-GB" altLang="en-US" sz="1800" b="1" dirty="0">
                <a:solidFill>
                  <a:schemeClr val="tx1"/>
                </a:solidFill>
                <a:latin typeface="+mn-lt"/>
              </a:rPr>
              <a:t>critical thinkers </a:t>
            </a:r>
            <a:r>
              <a:rPr lang="en-GB" altLang="en-US" sz="1800" dirty="0">
                <a:solidFill>
                  <a:schemeClr val="tx1"/>
                </a:solidFill>
                <a:latin typeface="+mn-lt"/>
              </a:rPr>
              <a:t>and very strategic in their approach. They are </a:t>
            </a:r>
            <a:r>
              <a:rPr lang="en-GB" altLang="en-US" sz="1800" b="1" dirty="0">
                <a:solidFill>
                  <a:schemeClr val="tx1"/>
                </a:solidFill>
                <a:latin typeface="+mn-lt"/>
              </a:rPr>
              <a:t>often perceived as detached or unemotional</a:t>
            </a:r>
            <a:r>
              <a:rPr lang="en-GB" altLang="en-US" sz="1800" dirty="0">
                <a:solidFill>
                  <a:schemeClr val="tx1"/>
                </a:solidFill>
                <a:latin typeface="+mn-lt"/>
              </a:rPr>
              <a:t>. Sometimes they are </a:t>
            </a:r>
            <a:r>
              <a:rPr lang="en-GB" altLang="en-US" sz="1800" b="1" dirty="0">
                <a:solidFill>
                  <a:schemeClr val="tx1"/>
                </a:solidFill>
                <a:latin typeface="+mn-lt"/>
              </a:rPr>
              <a:t>poor motivators </a:t>
            </a:r>
            <a:r>
              <a:rPr lang="en-GB" altLang="en-US" sz="1800" dirty="0">
                <a:solidFill>
                  <a:schemeClr val="tx1"/>
                </a:solidFill>
                <a:latin typeface="+mn-lt"/>
              </a:rPr>
              <a:t>who react to events rather than instigating them</a:t>
            </a:r>
            <a:endParaRPr lang="en-GB" altLang="en-US" sz="1800" b="1" dirty="0">
              <a:solidFill>
                <a:schemeClr val="tx1"/>
              </a:solidFill>
              <a:latin typeface="+mn-lt"/>
            </a:endParaRPr>
          </a:p>
          <a:p>
            <a:pPr marL="285750" indent="-285750" algn="l">
              <a:buFont typeface="Arial" panose="020B0604020202020204" pitchFamily="34" charset="0"/>
              <a:buChar char="•"/>
            </a:pPr>
            <a:r>
              <a:rPr lang="en-GB" altLang="en-US" sz="1800" b="1" dirty="0">
                <a:solidFill>
                  <a:schemeClr val="tx1"/>
                </a:solidFill>
                <a:latin typeface="+mn-lt"/>
              </a:rPr>
              <a:t>9. Specialist (SP)</a:t>
            </a:r>
            <a:r>
              <a:rPr lang="en-GB" altLang="en-US" sz="1800" dirty="0">
                <a:solidFill>
                  <a:schemeClr val="tx1"/>
                </a:solidFill>
                <a:latin typeface="+mn-lt"/>
              </a:rPr>
              <a:t> </a:t>
            </a:r>
          </a:p>
          <a:p>
            <a:pPr algn="l"/>
            <a:r>
              <a:rPr lang="en-GB" altLang="en-US" sz="1800" dirty="0">
                <a:solidFill>
                  <a:schemeClr val="tx1"/>
                </a:solidFill>
                <a:latin typeface="+mn-lt"/>
              </a:rPr>
              <a:t>Specialists are </a:t>
            </a:r>
            <a:r>
              <a:rPr lang="en-GB" altLang="en-US" sz="1800" b="1" dirty="0">
                <a:solidFill>
                  <a:schemeClr val="tx1"/>
                </a:solidFill>
                <a:latin typeface="+mn-lt"/>
              </a:rPr>
              <a:t>people who have specialized knowledge that is needed to get the job done</a:t>
            </a:r>
            <a:r>
              <a:rPr lang="en-GB" altLang="en-US" sz="1800" dirty="0">
                <a:solidFill>
                  <a:schemeClr val="tx1"/>
                </a:solidFill>
                <a:latin typeface="+mn-lt"/>
              </a:rPr>
              <a:t>. They pride themselves on their skills and abilities, and they work to maintain their professional status. </a:t>
            </a:r>
            <a:r>
              <a:rPr lang="en-GB" altLang="en-US" sz="1800" b="1" dirty="0">
                <a:solidFill>
                  <a:schemeClr val="tx1"/>
                </a:solidFill>
                <a:latin typeface="+mn-lt"/>
              </a:rPr>
              <a:t>Their job within the team is to be an expert in the area, and they commit themselves fully to their field of expertise</a:t>
            </a:r>
            <a:r>
              <a:rPr lang="en-GB" altLang="en-US" sz="1800" dirty="0">
                <a:solidFill>
                  <a:schemeClr val="tx1"/>
                </a:solidFill>
                <a:latin typeface="+mn-lt"/>
              </a:rPr>
              <a:t>.  This may </a:t>
            </a:r>
            <a:r>
              <a:rPr lang="en-GB" altLang="en-US" sz="1800" b="1" dirty="0">
                <a:solidFill>
                  <a:schemeClr val="tx1"/>
                </a:solidFill>
                <a:latin typeface="+mn-lt"/>
              </a:rPr>
              <a:t>limit their contribution, and lead to a preoccupation with technicalities</a:t>
            </a:r>
            <a:r>
              <a:rPr lang="en-GB" altLang="en-US" sz="1800" dirty="0">
                <a:solidFill>
                  <a:schemeClr val="tx1"/>
                </a:solidFill>
                <a:latin typeface="+mn-lt"/>
              </a:rPr>
              <a:t> at the expense of the bigger picture.</a:t>
            </a:r>
          </a:p>
          <a:p>
            <a:pPr marL="0" indent="0" algn="l"/>
            <a:endParaRPr lang="en-GB" sz="2800" dirty="0">
              <a:solidFill>
                <a:schemeClr val="tx1"/>
              </a:solidFill>
            </a:endParaRPr>
          </a:p>
        </p:txBody>
      </p:sp>
    </p:spTree>
    <p:extLst>
      <p:ext uri="{BB962C8B-B14F-4D97-AF65-F5344CB8AC3E}">
        <p14:creationId xmlns:p14="http://schemas.microsoft.com/office/powerpoint/2010/main" val="35478887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Belbin Role Theory (</a:t>
            </a:r>
            <a:r>
              <a:rPr lang="en-GB" sz="4000" b="1" dirty="0" err="1"/>
              <a:t>BackGround</a:t>
            </a:r>
            <a:r>
              <a:rPr lang="en-GB" sz="4000" b="1" dirty="0"/>
              <a: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marL="285750" indent="-285750" algn="l">
              <a:buFont typeface="Arial" panose="020B0604020202020204" pitchFamily="34" charset="0"/>
              <a:buChar char="•"/>
            </a:pPr>
            <a:r>
              <a:rPr lang="en-GB" altLang="en-US" sz="1800" b="1" dirty="0">
                <a:solidFill>
                  <a:schemeClr val="tx1"/>
                </a:solidFill>
              </a:rPr>
              <a:t>Balance is key:</a:t>
            </a:r>
          </a:p>
          <a:p>
            <a:pPr algn="l"/>
            <a:r>
              <a:rPr lang="en-GB" altLang="en-US" sz="1800" dirty="0">
                <a:solidFill>
                  <a:schemeClr val="tx1"/>
                </a:solidFill>
              </a:rPr>
              <a:t>Whilst some Team Roles were more “high profile” and some team members shouted more loudly than others, </a:t>
            </a:r>
            <a:r>
              <a:rPr lang="en-GB" altLang="en-US" sz="1800" b="1" dirty="0">
                <a:solidFill>
                  <a:schemeClr val="tx1"/>
                </a:solidFill>
              </a:rPr>
              <a:t>each of the behaviours are EQUALLY essential </a:t>
            </a:r>
            <a:r>
              <a:rPr lang="en-GB" altLang="en-US" sz="1800" dirty="0">
                <a:solidFill>
                  <a:schemeClr val="tx1"/>
                </a:solidFill>
              </a:rPr>
              <a:t>in getting the team successfully from start to finish. The key to the most successful Teams was </a:t>
            </a:r>
            <a:r>
              <a:rPr lang="en-GB" altLang="en-US" sz="1800" b="1" dirty="0">
                <a:solidFill>
                  <a:schemeClr val="tx1"/>
                </a:solidFill>
              </a:rPr>
              <a:t>BALANCE</a:t>
            </a:r>
            <a:r>
              <a:rPr lang="en-GB" altLang="en-US" sz="1800" dirty="0">
                <a:solidFill>
                  <a:schemeClr val="tx1"/>
                </a:solidFill>
              </a:rPr>
              <a:t>. </a:t>
            </a:r>
          </a:p>
          <a:p>
            <a:pPr algn="l"/>
            <a:r>
              <a:rPr lang="en-GB" altLang="en-US" sz="1800" dirty="0">
                <a:solidFill>
                  <a:schemeClr val="tx1"/>
                </a:solidFill>
              </a:rPr>
              <a:t>For example, Meredith Belbin found that a team with no Plant struggled to come up with the initial spark of an idea with which to push forward. However, once too many Plants were in the team, bad ideas concealed good ones and non-starters were given too much airtime. </a:t>
            </a:r>
          </a:p>
          <a:p>
            <a:pPr marL="285750" indent="-285750" algn="l">
              <a:buFont typeface="Arial" panose="020B0604020202020204" pitchFamily="34" charset="0"/>
              <a:buChar char="•"/>
            </a:pPr>
            <a:r>
              <a:rPr lang="en-GB" altLang="en-US" sz="1800" b="1" dirty="0">
                <a:solidFill>
                  <a:schemeClr val="tx1"/>
                </a:solidFill>
              </a:rPr>
              <a:t>Strengths and allowable weaknesses</a:t>
            </a:r>
          </a:p>
          <a:p>
            <a:pPr algn="l"/>
            <a:r>
              <a:rPr lang="en-GB" altLang="en-US" sz="1800" dirty="0">
                <a:solidFill>
                  <a:schemeClr val="tx1"/>
                </a:solidFill>
              </a:rPr>
              <a:t>As well as the strength or contribution they provided, each Team Role was also found to have an “allowable weakness”: a flipside of the behavioural characteristics, which is allowable in the team because of the strength which goes with it. For example, the unorthodox Plant could be forgetful or scatty. </a:t>
            </a:r>
            <a:r>
              <a:rPr lang="en-GB" altLang="en-US" sz="1800" dirty="0" err="1">
                <a:solidFill>
                  <a:schemeClr val="tx1"/>
                </a:solidFill>
              </a:rPr>
              <a:t>Teamworkers</a:t>
            </a:r>
            <a:r>
              <a:rPr lang="en-GB" altLang="en-US" sz="1800" dirty="0">
                <a:solidFill>
                  <a:schemeClr val="tx1"/>
                </a:solidFill>
              </a:rPr>
              <a:t>, concerned with the welfare and morale of the team, found it difficult to make decisions. Shapers risked becoming aggressive and bad-humoured in their attempts to get things done.</a:t>
            </a:r>
          </a:p>
          <a:p>
            <a:pPr marL="285750" indent="-285750" algn="l">
              <a:buFont typeface="Arial" panose="020B0604020202020204" pitchFamily="34" charset="0"/>
              <a:buChar char="•"/>
            </a:pPr>
            <a:r>
              <a:rPr lang="en-GB" altLang="en-US" sz="1800" b="1" dirty="0">
                <a:solidFill>
                  <a:schemeClr val="tx1"/>
                </a:solidFill>
              </a:rPr>
              <a:t>How do I find out my Team Role preferences?</a:t>
            </a:r>
          </a:p>
          <a:p>
            <a:pPr algn="l"/>
            <a:r>
              <a:rPr lang="en-GB" altLang="en-US" sz="1800" dirty="0">
                <a:solidFill>
                  <a:schemeClr val="tx1"/>
                </a:solidFill>
              </a:rPr>
              <a:t>To find out which of the 9 Belbin Team Roles you have an affinity towards, and which ones you don’t, you need to complete a Belbin Self-Perception Inventory. This is a questionnaire that takes about 20 minutes to complete.</a:t>
            </a:r>
          </a:p>
          <a:p>
            <a:pPr marL="0" indent="0" algn="l"/>
            <a:endParaRPr lang="en-GB" sz="2800" dirty="0">
              <a:solidFill>
                <a:schemeClr val="tx1"/>
              </a:solidFill>
            </a:endParaRPr>
          </a:p>
        </p:txBody>
      </p:sp>
    </p:spTree>
    <p:extLst>
      <p:ext uri="{BB962C8B-B14F-4D97-AF65-F5344CB8AC3E}">
        <p14:creationId xmlns:p14="http://schemas.microsoft.com/office/powerpoint/2010/main" val="24618322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Myers-Briggs Type Indicator</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marL="0" indent="0" algn="l" eaLnBrk="1" hangingPunct="1">
              <a:buNone/>
            </a:pPr>
            <a:r>
              <a:rPr lang="en-GB" altLang="en-US" sz="3600" b="1" dirty="0">
                <a:solidFill>
                  <a:schemeClr val="tx1"/>
                </a:solidFill>
              </a:rPr>
              <a:t>Research document &amp; cite:</a:t>
            </a:r>
          </a:p>
          <a:p>
            <a:pPr marL="457200" indent="-457200" algn="l">
              <a:buFont typeface="Arial" panose="020B0604020202020204" pitchFamily="34" charset="0"/>
              <a:buChar char="•"/>
            </a:pPr>
            <a:r>
              <a:rPr lang="en-US" altLang="en-US" sz="2800" dirty="0">
                <a:solidFill>
                  <a:schemeClr val="tx1"/>
                </a:solidFill>
              </a:rPr>
              <a:t>Q. What is</a:t>
            </a:r>
            <a:r>
              <a:rPr lang="en-GB" altLang="en-US" sz="2800" b="1" dirty="0">
                <a:solidFill>
                  <a:schemeClr val="tx1"/>
                </a:solidFill>
              </a:rPr>
              <a:t> Myers–Briggs Type Indicator</a:t>
            </a:r>
            <a:r>
              <a:rPr lang="en-GB" altLang="en-US" sz="2800" dirty="0">
                <a:solidFill>
                  <a:schemeClr val="tx1"/>
                </a:solidFill>
              </a:rPr>
              <a:t> (</a:t>
            </a:r>
            <a:r>
              <a:rPr lang="en-GB" altLang="en-US" sz="2800" b="1" dirty="0">
                <a:solidFill>
                  <a:schemeClr val="tx1"/>
                </a:solidFill>
              </a:rPr>
              <a:t>MBTI</a:t>
            </a:r>
            <a:r>
              <a:rPr lang="en-GB" altLang="en-US" sz="2800" dirty="0">
                <a:solidFill>
                  <a:schemeClr val="tx1"/>
                </a:solidFill>
              </a:rPr>
              <a:t>)?</a:t>
            </a:r>
            <a:r>
              <a:rPr lang="en-US" altLang="en-US" sz="2800" dirty="0">
                <a:solidFill>
                  <a:schemeClr val="tx1"/>
                </a:solidFill>
              </a:rPr>
              <a:t>?</a:t>
            </a:r>
          </a:p>
          <a:p>
            <a:pPr marL="457200" indent="-457200" algn="l">
              <a:buFont typeface="Arial" panose="020B0604020202020204" pitchFamily="34" charset="0"/>
              <a:buChar char="•"/>
            </a:pPr>
            <a:r>
              <a:rPr lang="en-US" altLang="en-US" sz="2800" dirty="0">
                <a:solidFill>
                  <a:schemeClr val="tx1"/>
                </a:solidFill>
              </a:rPr>
              <a:t>Q. What are the </a:t>
            </a:r>
            <a:r>
              <a:rPr lang="en-US" altLang="en-US" sz="2800" b="1" dirty="0">
                <a:solidFill>
                  <a:schemeClr val="tx1"/>
                </a:solidFill>
              </a:rPr>
              <a:t>12 MBTI roles</a:t>
            </a:r>
            <a:r>
              <a:rPr lang="en-US" altLang="en-US" sz="2800" dirty="0">
                <a:solidFill>
                  <a:schemeClr val="tx1"/>
                </a:solidFill>
              </a:rPr>
              <a:t>?</a:t>
            </a:r>
          </a:p>
          <a:p>
            <a:pPr marL="457200" indent="-457200" algn="l">
              <a:buFont typeface="Arial" panose="020B0604020202020204" pitchFamily="34" charset="0"/>
              <a:buChar char="•"/>
            </a:pPr>
            <a:r>
              <a:rPr lang="en-US" altLang="en-US" sz="2800" dirty="0">
                <a:solidFill>
                  <a:schemeClr val="tx1"/>
                </a:solidFill>
              </a:rPr>
              <a:t>Q. Which MBTI role do </a:t>
            </a:r>
            <a:r>
              <a:rPr lang="en-US" altLang="en-US" sz="2800" b="1" dirty="0">
                <a:solidFill>
                  <a:schemeClr val="tx1"/>
                </a:solidFill>
              </a:rPr>
              <a:t>YOU</a:t>
            </a:r>
            <a:r>
              <a:rPr lang="en-US" altLang="en-US" sz="2800" dirty="0">
                <a:solidFill>
                  <a:schemeClr val="tx1"/>
                </a:solidFill>
              </a:rPr>
              <a:t> think you are?</a:t>
            </a:r>
          </a:p>
          <a:p>
            <a:pPr marL="0" indent="0" algn="l"/>
            <a:endParaRPr lang="en-GB" sz="2400" dirty="0">
              <a:solidFill>
                <a:schemeClr val="tx1"/>
              </a:solidFill>
            </a:endParaRPr>
          </a:p>
        </p:txBody>
      </p:sp>
    </p:spTree>
    <p:extLst>
      <p:ext uri="{BB962C8B-B14F-4D97-AF65-F5344CB8AC3E}">
        <p14:creationId xmlns:p14="http://schemas.microsoft.com/office/powerpoint/2010/main" val="28648992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Myers-Briggs Type Indicator</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marL="0" indent="0" algn="l"/>
            <a:endParaRPr lang="en-GB" sz="2400" dirty="0">
              <a:solidFill>
                <a:schemeClr val="tx1"/>
              </a:solidFill>
            </a:endParaRPr>
          </a:p>
          <a:p>
            <a:pPr marL="342900" indent="-342900" algn="l">
              <a:buFont typeface="Arial" panose="020B0604020202020204" pitchFamily="34" charset="0"/>
              <a:buChar char="•"/>
            </a:pPr>
            <a:r>
              <a:rPr lang="en-GB" sz="2800" dirty="0">
                <a:solidFill>
                  <a:schemeClr val="tx1"/>
                </a:solidFill>
              </a:rPr>
              <a:t>To discover your MBTI role try this similar and simplified version of the Myers-Briggs </a:t>
            </a:r>
            <a:r>
              <a:rPr lang="en-GB" sz="2800" dirty="0" err="1">
                <a:solidFill>
                  <a:schemeClr val="tx1"/>
                </a:solidFill>
              </a:rPr>
              <a:t>MBTi</a:t>
            </a:r>
            <a:r>
              <a:rPr lang="en-GB" sz="2800" dirty="0">
                <a:solidFill>
                  <a:schemeClr val="tx1"/>
                </a:solidFill>
              </a:rPr>
              <a:t> questionnaire to identify your Strengths and </a:t>
            </a:r>
            <a:r>
              <a:rPr lang="en-GB" altLang="en-US" sz="2800" dirty="0">
                <a:solidFill>
                  <a:schemeClr val="tx1"/>
                </a:solidFill>
              </a:rPr>
              <a:t>Positive Characteristics:</a:t>
            </a:r>
          </a:p>
          <a:p>
            <a:pPr marL="0" indent="0"/>
            <a:r>
              <a:rPr lang="en-GB" altLang="en-US" sz="2800" dirty="0">
                <a:solidFill>
                  <a:schemeClr val="tx1"/>
                </a:solidFill>
                <a:hlinkClick r:id="rId3">
                  <a:extLst>
                    <a:ext uri="{A12FA001-AC4F-418D-AE19-62706E023703}">
                      <ahyp:hlinkClr xmlns:ahyp="http://schemas.microsoft.com/office/drawing/2018/hyperlinkcolor" val="tx"/>
                    </a:ext>
                  </a:extLst>
                </a:hlinkClick>
              </a:rPr>
              <a:t>http://www.mypersonality.info/basic-vs-pro/personality-type-test</a:t>
            </a:r>
            <a:r>
              <a:rPr lang="en-GB" altLang="en-US" sz="2800" dirty="0">
                <a:solidFill>
                  <a:schemeClr val="tx1"/>
                </a:solidFill>
              </a:rPr>
              <a:t>.</a:t>
            </a:r>
          </a:p>
          <a:p>
            <a:pPr marL="342900" indent="-342900" algn="l">
              <a:buFont typeface="Arial" panose="020B0604020202020204" pitchFamily="34" charset="0"/>
              <a:buChar char="•"/>
            </a:pPr>
            <a:endParaRPr lang="en-GB" altLang="en-US" sz="2400" dirty="0">
              <a:solidFill>
                <a:schemeClr val="tx1"/>
              </a:solidFill>
            </a:endParaRPr>
          </a:p>
          <a:p>
            <a:pPr marL="457200" indent="-457200" algn="l">
              <a:buFont typeface="Arial" panose="020B0604020202020204" pitchFamily="34" charset="0"/>
              <a:buChar char="•"/>
            </a:pPr>
            <a:r>
              <a:rPr lang="en-GB" altLang="en-US" sz="2800" dirty="0">
                <a:solidFill>
                  <a:schemeClr val="tx1"/>
                </a:solidFill>
              </a:rPr>
              <a:t>Actual survey: please find an Accredited MBTI Professional via the MBTI website. Duration: the actual survey takes approx. 1.5 hours to complete.</a:t>
            </a:r>
          </a:p>
          <a:p>
            <a:pPr marL="0" indent="0" algn="l"/>
            <a:endParaRPr lang="en-GB" sz="2800" dirty="0">
              <a:solidFill>
                <a:schemeClr val="tx1"/>
              </a:solidFill>
            </a:endParaRPr>
          </a:p>
        </p:txBody>
      </p:sp>
    </p:spTree>
    <p:extLst>
      <p:ext uri="{BB962C8B-B14F-4D97-AF65-F5344CB8AC3E}">
        <p14:creationId xmlns:p14="http://schemas.microsoft.com/office/powerpoint/2010/main" val="9972500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Myers-Briggs Type Indicator (</a:t>
            </a:r>
            <a:r>
              <a:rPr lang="en-GB" sz="4000" b="1" dirty="0" err="1"/>
              <a:t>BackGround</a:t>
            </a:r>
            <a:r>
              <a:rPr lang="en-GB" sz="4000" b="1" dirty="0"/>
              <a: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marL="342900" indent="-342900" algn="l">
              <a:buFont typeface="Arial" panose="020B0604020202020204" pitchFamily="34" charset="0"/>
              <a:buChar char="•"/>
            </a:pPr>
            <a:r>
              <a:rPr lang="en-GB" altLang="en-US" sz="2200" dirty="0">
                <a:solidFill>
                  <a:schemeClr val="tx1"/>
                </a:solidFill>
              </a:rPr>
              <a:t>The </a:t>
            </a:r>
            <a:r>
              <a:rPr lang="en-GB" altLang="en-US" sz="2200" b="1" dirty="0">
                <a:solidFill>
                  <a:schemeClr val="tx1"/>
                </a:solidFill>
              </a:rPr>
              <a:t>Myers–Briggs Type Indicator</a:t>
            </a:r>
            <a:r>
              <a:rPr lang="en-GB" altLang="en-US" sz="2200" dirty="0">
                <a:solidFill>
                  <a:schemeClr val="tx1"/>
                </a:solidFill>
              </a:rPr>
              <a:t> (</a:t>
            </a:r>
            <a:r>
              <a:rPr lang="en-GB" altLang="en-US" sz="2200" b="1" dirty="0">
                <a:solidFill>
                  <a:schemeClr val="tx1"/>
                </a:solidFill>
              </a:rPr>
              <a:t>MBTI</a:t>
            </a:r>
            <a:r>
              <a:rPr lang="en-GB" altLang="en-US" sz="2200" dirty="0">
                <a:solidFill>
                  <a:schemeClr val="tx1"/>
                </a:solidFill>
              </a:rPr>
              <a:t>) is an introspective self-report questionnaire designed to indicate psychological preferences in how people perceive the world and make decisions.</a:t>
            </a:r>
          </a:p>
          <a:p>
            <a:pPr marL="342900" indent="-342900" algn="l">
              <a:buFont typeface="Arial" panose="020B0604020202020204" pitchFamily="34" charset="0"/>
              <a:buChar char="•"/>
            </a:pPr>
            <a:r>
              <a:rPr lang="en-GB" altLang="en-US" sz="2200" dirty="0">
                <a:solidFill>
                  <a:schemeClr val="tx1"/>
                </a:solidFill>
              </a:rPr>
              <a:t>It can help you to identify your strength character traits to help you know how you can best contribute to a team.</a:t>
            </a:r>
          </a:p>
          <a:p>
            <a:pPr marL="342900" indent="-342900" algn="l">
              <a:buFont typeface="Arial" panose="020B0604020202020204" pitchFamily="34" charset="0"/>
              <a:buChar char="•"/>
            </a:pPr>
            <a:r>
              <a:rPr lang="en-GB" altLang="en-US" sz="2200" dirty="0">
                <a:solidFill>
                  <a:schemeClr val="tx1"/>
                </a:solidFill>
              </a:rPr>
              <a:t>The MBTI was constructed by </a:t>
            </a:r>
            <a:r>
              <a:rPr lang="en-GB" altLang="en-US" sz="2200" b="1" dirty="0">
                <a:solidFill>
                  <a:schemeClr val="tx1"/>
                </a:solidFill>
              </a:rPr>
              <a:t>Katharine Cook Briggs</a:t>
            </a:r>
            <a:r>
              <a:rPr lang="en-GB" altLang="en-US" sz="2200" dirty="0">
                <a:solidFill>
                  <a:schemeClr val="tx1"/>
                </a:solidFill>
              </a:rPr>
              <a:t> and her daughter </a:t>
            </a:r>
            <a:r>
              <a:rPr lang="en-GB" altLang="en-US" sz="2200" b="1" dirty="0">
                <a:solidFill>
                  <a:schemeClr val="tx1"/>
                </a:solidFill>
              </a:rPr>
              <a:t>Isabel Briggs Myers</a:t>
            </a:r>
            <a:r>
              <a:rPr lang="en-GB" altLang="en-US" sz="2200" dirty="0">
                <a:solidFill>
                  <a:schemeClr val="tx1"/>
                </a:solidFill>
              </a:rPr>
              <a:t>. </a:t>
            </a:r>
          </a:p>
          <a:p>
            <a:pPr marL="342900" indent="-342900" algn="l">
              <a:buFont typeface="Arial" panose="020B0604020202020204" pitchFamily="34" charset="0"/>
              <a:buChar char="•"/>
            </a:pPr>
            <a:r>
              <a:rPr lang="en-GB" altLang="en-US" sz="2200" dirty="0">
                <a:solidFill>
                  <a:schemeClr val="tx1"/>
                </a:solidFill>
              </a:rPr>
              <a:t>It is based on the typological theory proposed by </a:t>
            </a:r>
            <a:r>
              <a:rPr lang="en-GB" altLang="en-US" sz="2200" b="1" dirty="0">
                <a:solidFill>
                  <a:schemeClr val="tx1"/>
                </a:solidFill>
              </a:rPr>
              <a:t>Carl Jung </a:t>
            </a:r>
            <a:r>
              <a:rPr lang="en-GB" altLang="en-US" sz="2200" dirty="0">
                <a:solidFill>
                  <a:schemeClr val="tx1"/>
                </a:solidFill>
              </a:rPr>
              <a:t>who had speculated that there are four principal psychological functions by which humans experience the world: </a:t>
            </a:r>
            <a:r>
              <a:rPr lang="en-GB" altLang="en-US" sz="2200" b="1" dirty="0">
                <a:solidFill>
                  <a:schemeClr val="tx1"/>
                </a:solidFill>
              </a:rPr>
              <a:t>sensation</a:t>
            </a:r>
            <a:r>
              <a:rPr lang="en-GB" altLang="en-US" sz="2200" dirty="0">
                <a:solidFill>
                  <a:schemeClr val="tx1"/>
                </a:solidFill>
              </a:rPr>
              <a:t>, </a:t>
            </a:r>
            <a:r>
              <a:rPr lang="en-GB" altLang="en-US" sz="2200" b="1" dirty="0">
                <a:solidFill>
                  <a:schemeClr val="tx1"/>
                </a:solidFill>
              </a:rPr>
              <a:t>intuition</a:t>
            </a:r>
            <a:r>
              <a:rPr lang="en-GB" altLang="en-US" sz="2200" dirty="0">
                <a:solidFill>
                  <a:schemeClr val="tx1"/>
                </a:solidFill>
              </a:rPr>
              <a:t>, </a:t>
            </a:r>
            <a:r>
              <a:rPr lang="en-GB" altLang="en-US" sz="2200" b="1" dirty="0">
                <a:solidFill>
                  <a:schemeClr val="tx1"/>
                </a:solidFill>
              </a:rPr>
              <a:t>feeling</a:t>
            </a:r>
            <a:r>
              <a:rPr lang="en-GB" altLang="en-US" sz="2200" dirty="0">
                <a:solidFill>
                  <a:schemeClr val="tx1"/>
                </a:solidFill>
              </a:rPr>
              <a:t>, </a:t>
            </a:r>
            <a:r>
              <a:rPr lang="en-GB" altLang="en-US" sz="2200" b="1" dirty="0">
                <a:solidFill>
                  <a:schemeClr val="tx1"/>
                </a:solidFill>
              </a:rPr>
              <a:t>and thinking </a:t>
            </a:r>
            <a:r>
              <a:rPr lang="en-GB" altLang="en-US" sz="2200" dirty="0">
                <a:solidFill>
                  <a:schemeClr val="tx1"/>
                </a:solidFill>
              </a:rPr>
              <a:t>– and that one of these four functions is dominant for a person most of the time.</a:t>
            </a:r>
            <a:endParaRPr lang="en-GB" altLang="en-US" sz="2200" baseline="30000" dirty="0">
              <a:solidFill>
                <a:schemeClr val="tx1"/>
              </a:solidFill>
            </a:endParaRPr>
          </a:p>
          <a:p>
            <a:pPr marL="342900" indent="-342900" algn="l">
              <a:buFont typeface="Arial" panose="020B0604020202020204" pitchFamily="34" charset="0"/>
              <a:buChar char="•"/>
            </a:pPr>
            <a:r>
              <a:rPr lang="en-GB" altLang="en-US" sz="2200" dirty="0">
                <a:solidFill>
                  <a:schemeClr val="tx1"/>
                </a:solidFill>
              </a:rPr>
              <a:t>The underlying assumption of the MBTI is that we all have specific preferences in the way we construe our experiences, and these preferences underlie our interests, needs, values, and motivation.</a:t>
            </a:r>
          </a:p>
          <a:p>
            <a:pPr marL="0" indent="0" algn="l"/>
            <a:endParaRPr lang="en-GB" sz="2800" dirty="0">
              <a:solidFill>
                <a:schemeClr val="tx1"/>
              </a:solidFill>
            </a:endParaRPr>
          </a:p>
        </p:txBody>
      </p:sp>
    </p:spTree>
    <p:extLst>
      <p:ext uri="{BB962C8B-B14F-4D97-AF65-F5344CB8AC3E}">
        <p14:creationId xmlns:p14="http://schemas.microsoft.com/office/powerpoint/2010/main" val="28947544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34157"/>
            <a:ext cx="3826566" cy="1754278"/>
          </a:xfrm>
        </p:spPr>
        <p:txBody>
          <a:bodyPr>
            <a:normAutofit/>
          </a:bodyPr>
          <a:lstStyle/>
          <a:p>
            <a:r>
              <a:rPr lang="en-GB" sz="4000" b="1" dirty="0"/>
              <a:t>Myers-Briggs Type Indicator</a:t>
            </a:r>
            <a:endParaRPr lang="en-US" sz="4000" b="1" dirty="0">
              <a:solidFill>
                <a:schemeClr val="accent1">
                  <a:lumMod val="50000"/>
                </a:schemeClr>
              </a:solidFill>
            </a:endParaRPr>
          </a:p>
        </p:txBody>
      </p:sp>
      <p:pic>
        <p:nvPicPr>
          <p:cNvPr id="6" name="Content Placeholder 5">
            <a:extLst>
              <a:ext uri="{FF2B5EF4-FFF2-40B4-BE49-F238E27FC236}">
                <a16:creationId xmlns:a16="http://schemas.microsoft.com/office/drawing/2014/main" id="{B3C970B1-D804-4C30-3DBD-6CB711C11DA7}"/>
              </a:ext>
            </a:extLst>
          </p:cNvPr>
          <p:cNvPicPr>
            <a:picLocks noGrp="1" noChangeAspect="1"/>
          </p:cNvPicPr>
          <p:nvPr>
            <p:ph idx="1"/>
          </p:nvPr>
        </p:nvPicPr>
        <p:blipFill>
          <a:blip r:embed="rId3"/>
          <a:stretch>
            <a:fillRect/>
          </a:stretch>
        </p:blipFill>
        <p:spPr>
          <a:xfrm>
            <a:off x="4015409" y="134157"/>
            <a:ext cx="8176592" cy="5852250"/>
          </a:xfrm>
          <a:prstGeom prst="rect">
            <a:avLst/>
          </a:prstGeom>
        </p:spPr>
      </p:pic>
    </p:spTree>
    <p:extLst>
      <p:ext uri="{BB962C8B-B14F-4D97-AF65-F5344CB8AC3E}">
        <p14:creationId xmlns:p14="http://schemas.microsoft.com/office/powerpoint/2010/main" val="37922730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34157"/>
            <a:ext cx="3429002" cy="1764217"/>
          </a:xfrm>
        </p:spPr>
        <p:txBody>
          <a:bodyPr>
            <a:normAutofit/>
          </a:bodyPr>
          <a:lstStyle/>
          <a:p>
            <a:r>
              <a:rPr lang="en-GB" sz="4000" b="1" dirty="0"/>
              <a:t>Myers-Briggs Type Indicator</a:t>
            </a:r>
            <a:endParaRPr lang="en-US" sz="4000" b="1" dirty="0">
              <a:solidFill>
                <a:schemeClr val="accent1">
                  <a:lumMod val="50000"/>
                </a:schemeClr>
              </a:solidFill>
            </a:endParaRPr>
          </a:p>
        </p:txBody>
      </p:sp>
      <p:pic>
        <p:nvPicPr>
          <p:cNvPr id="5" name="Content Placeholder 4">
            <a:extLst>
              <a:ext uri="{FF2B5EF4-FFF2-40B4-BE49-F238E27FC236}">
                <a16:creationId xmlns:a16="http://schemas.microsoft.com/office/drawing/2014/main" id="{5CCF75B8-8F5B-FD38-D3C7-DB8390F425C1}"/>
              </a:ext>
            </a:extLst>
          </p:cNvPr>
          <p:cNvPicPr>
            <a:picLocks noGrp="1" noChangeAspect="1"/>
          </p:cNvPicPr>
          <p:nvPr>
            <p:ph idx="1"/>
          </p:nvPr>
        </p:nvPicPr>
        <p:blipFill>
          <a:blip r:embed="rId3"/>
          <a:stretch>
            <a:fillRect/>
          </a:stretch>
        </p:blipFill>
        <p:spPr>
          <a:xfrm>
            <a:off x="3429001" y="134157"/>
            <a:ext cx="8763000" cy="5662545"/>
          </a:xfrm>
          <a:prstGeom prst="rect">
            <a:avLst/>
          </a:prstGeom>
        </p:spPr>
      </p:pic>
    </p:spTree>
    <p:extLst>
      <p:ext uri="{BB962C8B-B14F-4D97-AF65-F5344CB8AC3E}">
        <p14:creationId xmlns:p14="http://schemas.microsoft.com/office/powerpoint/2010/main" val="33808174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More to consider (If Interested)</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marL="0" indent="0" algn="l" eaLnBrk="1" hangingPunct="1">
              <a:buNone/>
            </a:pPr>
            <a:r>
              <a:rPr lang="en-GB" altLang="en-US" sz="3600" dirty="0">
                <a:solidFill>
                  <a:schemeClr val="tx1"/>
                </a:solidFill>
              </a:rPr>
              <a:t>Research document &amp; cite:</a:t>
            </a:r>
          </a:p>
          <a:p>
            <a:pPr marL="571500" indent="-571500" algn="l">
              <a:buFont typeface="Arial" panose="020B0604020202020204" pitchFamily="34" charset="0"/>
              <a:buChar char="•"/>
            </a:pPr>
            <a:r>
              <a:rPr lang="en-US" altLang="en-US" sz="3600" dirty="0">
                <a:solidFill>
                  <a:schemeClr val="tx1"/>
                </a:solidFill>
              </a:rPr>
              <a:t>Q. What is </a:t>
            </a:r>
            <a:r>
              <a:rPr lang="en-US" altLang="en-US" sz="3600" b="1" dirty="0">
                <a:solidFill>
                  <a:schemeClr val="tx1"/>
                </a:solidFill>
              </a:rPr>
              <a:t>Gardner’s Theory of Multiple Intelligences</a:t>
            </a:r>
            <a:r>
              <a:rPr lang="en-US" altLang="en-US" sz="3600" dirty="0">
                <a:solidFill>
                  <a:schemeClr val="tx1"/>
                </a:solidFill>
              </a:rPr>
              <a:t>?</a:t>
            </a:r>
          </a:p>
          <a:p>
            <a:pPr marL="571500" indent="-571500" algn="l">
              <a:buFont typeface="Arial" panose="020B0604020202020204" pitchFamily="34" charset="0"/>
              <a:buChar char="•"/>
            </a:pPr>
            <a:r>
              <a:rPr lang="en-US" altLang="en-US" sz="3600" dirty="0">
                <a:solidFill>
                  <a:schemeClr val="tx1"/>
                </a:solidFill>
              </a:rPr>
              <a:t>Q. What is </a:t>
            </a:r>
            <a:r>
              <a:rPr lang="en-US" altLang="en-US" sz="3600" b="1" dirty="0">
                <a:solidFill>
                  <a:schemeClr val="tx1"/>
                </a:solidFill>
              </a:rPr>
              <a:t>your intelligence profile &amp; Strongest intelligence</a:t>
            </a:r>
            <a:r>
              <a:rPr lang="en-US" altLang="en-US" sz="3600" dirty="0">
                <a:solidFill>
                  <a:schemeClr val="tx1"/>
                </a:solidFill>
              </a:rPr>
              <a:t>?</a:t>
            </a:r>
          </a:p>
          <a:p>
            <a:pPr marL="0" indent="0" algn="l"/>
            <a:endParaRPr lang="en-GB" sz="2800" dirty="0">
              <a:solidFill>
                <a:schemeClr val="tx1"/>
              </a:solidFill>
            </a:endParaRPr>
          </a:p>
        </p:txBody>
      </p:sp>
    </p:spTree>
    <p:extLst>
      <p:ext uri="{BB962C8B-B14F-4D97-AF65-F5344CB8AC3E}">
        <p14:creationId xmlns:p14="http://schemas.microsoft.com/office/powerpoint/2010/main" val="9792779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More to consider (If Interested)</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algn="l"/>
            <a:r>
              <a:rPr lang="en-GB" sz="2400" dirty="0">
                <a:solidFill>
                  <a:schemeClr val="tx1"/>
                </a:solidFill>
              </a:rPr>
              <a:t>Gardner’s research states that we have multiple intelligences and whereas we ALL posses ALL aspects, we as individuals differ in the strength of each intelligence. We each have a unique ‘intelligence profile’.</a:t>
            </a:r>
          </a:p>
          <a:p>
            <a:pPr marL="0" indent="0" algn="l"/>
            <a:endParaRPr lang="en-GB" sz="2800" dirty="0">
              <a:solidFill>
                <a:schemeClr val="tx1"/>
              </a:solidFill>
            </a:endParaRPr>
          </a:p>
        </p:txBody>
      </p:sp>
      <p:pic>
        <p:nvPicPr>
          <p:cNvPr id="5" name="Picture 4">
            <a:extLst>
              <a:ext uri="{FF2B5EF4-FFF2-40B4-BE49-F238E27FC236}">
                <a16:creationId xmlns:a16="http://schemas.microsoft.com/office/drawing/2014/main" id="{694A10D6-5E3B-D01F-3E43-DE6538391BBC}"/>
              </a:ext>
            </a:extLst>
          </p:cNvPr>
          <p:cNvPicPr>
            <a:picLocks noChangeAspect="1"/>
          </p:cNvPicPr>
          <p:nvPr/>
        </p:nvPicPr>
        <p:blipFill>
          <a:blip r:embed="rId3"/>
          <a:stretch>
            <a:fillRect/>
          </a:stretch>
        </p:blipFill>
        <p:spPr>
          <a:xfrm>
            <a:off x="4093554" y="1896373"/>
            <a:ext cx="8098446" cy="3772907"/>
          </a:xfrm>
          <a:prstGeom prst="rect">
            <a:avLst/>
          </a:prstGeom>
        </p:spPr>
      </p:pic>
    </p:spTree>
    <p:extLst>
      <p:ext uri="{BB962C8B-B14F-4D97-AF65-F5344CB8AC3E}">
        <p14:creationId xmlns:p14="http://schemas.microsoft.com/office/powerpoint/2010/main" val="39259671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More to consider (If Interested)</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marL="342900" indent="-342900" algn="l">
              <a:buFont typeface="Arial" panose="020B0604020202020204" pitchFamily="34" charset="0"/>
              <a:buChar char="•"/>
            </a:pPr>
            <a:r>
              <a:rPr lang="en-GB" sz="2400" dirty="0">
                <a:solidFill>
                  <a:schemeClr val="tx1"/>
                </a:solidFill>
              </a:rPr>
              <a:t>Want to know your strengths and weaknesses? To highlight your skills in your next interview. Complete the </a:t>
            </a:r>
            <a:r>
              <a:rPr lang="en-GB" sz="2400" dirty="0" err="1">
                <a:solidFill>
                  <a:srgbClr val="0563C1"/>
                </a:solidFill>
                <a:hlinkClick r:id="rId3">
                  <a:extLst>
                    <a:ext uri="{A12FA001-AC4F-418D-AE19-62706E023703}">
                      <ahyp:hlinkClr xmlns:ahyp="http://schemas.microsoft.com/office/drawing/2018/hyperlinkcolor" val="tx"/>
                    </a:ext>
                  </a:extLst>
                </a:hlinkClick>
              </a:rPr>
              <a:t>Color</a:t>
            </a:r>
            <a:r>
              <a:rPr lang="en-GB" sz="2400" dirty="0">
                <a:solidFill>
                  <a:schemeClr val="tx1"/>
                </a:solidFill>
                <a:hlinkClick r:id="rId3">
                  <a:extLst>
                    <a:ext uri="{A12FA001-AC4F-418D-AE19-62706E023703}">
                      <ahyp:hlinkClr xmlns:ahyp="http://schemas.microsoft.com/office/drawing/2018/hyperlinkcolor" val="tx"/>
                    </a:ext>
                  </a:extLst>
                </a:hlinkClick>
              </a:rPr>
              <a:t> Personality questionnaire</a:t>
            </a:r>
            <a:r>
              <a:rPr lang="en-GB" sz="2400" dirty="0">
                <a:solidFill>
                  <a:schemeClr val="tx1"/>
                </a:solidFill>
              </a:rPr>
              <a:t>. </a:t>
            </a:r>
          </a:p>
          <a:p>
            <a:pPr marL="342900" indent="-342900" algn="l">
              <a:buFont typeface="Arial" panose="020B0604020202020204" pitchFamily="34" charset="0"/>
              <a:buChar char="•"/>
            </a:pPr>
            <a:r>
              <a:rPr lang="en-GB" sz="2400" dirty="0">
                <a:solidFill>
                  <a:schemeClr val="tx1"/>
                </a:solidFill>
              </a:rPr>
              <a:t>Determine your </a:t>
            </a:r>
            <a:r>
              <a:rPr lang="en-GB" sz="2400" dirty="0">
                <a:solidFill>
                  <a:schemeClr val="tx1"/>
                </a:solidFill>
                <a:hlinkClick r:id="rId4">
                  <a:extLst>
                    <a:ext uri="{A12FA001-AC4F-418D-AE19-62706E023703}">
                      <ahyp:hlinkClr xmlns:ahyp="http://schemas.microsoft.com/office/drawing/2018/hyperlinkcolor" val="tx"/>
                    </a:ext>
                  </a:extLst>
                </a:hlinkClick>
              </a:rPr>
              <a:t>DISC personality type </a:t>
            </a:r>
            <a:r>
              <a:rPr lang="en-GB" sz="2400" dirty="0">
                <a:solidFill>
                  <a:schemeClr val="tx1"/>
                </a:solidFill>
              </a:rPr>
              <a:t>to discover more about your behaviour and group fit. For more info please </a:t>
            </a:r>
            <a:r>
              <a:rPr lang="en-GB" sz="2400" dirty="0">
                <a:solidFill>
                  <a:schemeClr val="tx1"/>
                </a:solidFill>
                <a:hlinkClick r:id="rId5">
                  <a:extLst>
                    <a:ext uri="{A12FA001-AC4F-418D-AE19-62706E023703}">
                      <ahyp:hlinkClr xmlns:ahyp="http://schemas.microsoft.com/office/drawing/2018/hyperlinkcolor" val="tx"/>
                    </a:ext>
                  </a:extLst>
                </a:hlinkClick>
              </a:rPr>
              <a:t>click here</a:t>
            </a:r>
            <a:r>
              <a:rPr lang="en-GB" sz="2400" dirty="0">
                <a:solidFill>
                  <a:schemeClr val="tx1"/>
                </a:solidFill>
              </a:rPr>
              <a:t>. </a:t>
            </a:r>
          </a:p>
          <a:p>
            <a:pPr marL="342900" indent="-342900" algn="l">
              <a:buFont typeface="Arial" panose="020B0604020202020204" pitchFamily="34" charset="0"/>
              <a:buChar char="•"/>
            </a:pPr>
            <a:r>
              <a:rPr lang="en-GB" sz="2400" b="1" dirty="0">
                <a:solidFill>
                  <a:schemeClr val="tx1"/>
                </a:solidFill>
              </a:rPr>
              <a:t>Gardner's Multiple intelligence survey:</a:t>
            </a:r>
            <a:br>
              <a:rPr lang="en-GB" sz="2400" dirty="0">
                <a:solidFill>
                  <a:schemeClr val="tx1"/>
                </a:solidFill>
              </a:rPr>
            </a:br>
            <a:r>
              <a:rPr lang="en-GB" sz="2400" dirty="0">
                <a:solidFill>
                  <a:schemeClr val="tx1"/>
                </a:solidFill>
                <a:hlinkClick r:id="rId6">
                  <a:extLst>
                    <a:ext uri="{A12FA001-AC4F-418D-AE19-62706E023703}">
                      <ahyp:hlinkClr xmlns:ahyp="http://schemas.microsoft.com/office/drawing/2018/hyperlinkcolor" val="tx"/>
                    </a:ext>
                  </a:extLst>
                </a:hlinkClick>
              </a:rPr>
              <a:t>https://mypersonality.info/multiple-intelligences/</a:t>
            </a:r>
            <a:r>
              <a:rPr lang="en-GB" sz="2400" dirty="0">
                <a:solidFill>
                  <a:schemeClr val="tx1"/>
                </a:solidFill>
              </a:rPr>
              <a:t> </a:t>
            </a:r>
          </a:p>
          <a:p>
            <a:pPr marL="342900" indent="-342900" algn="l">
              <a:buFont typeface="Arial" panose="020B0604020202020204" pitchFamily="34" charset="0"/>
              <a:buChar char="•"/>
            </a:pPr>
            <a:r>
              <a:rPr lang="en-GB" sz="2400" b="1" dirty="0">
                <a:solidFill>
                  <a:schemeClr val="tx1"/>
                </a:solidFill>
              </a:rPr>
              <a:t>VIA Character Strengths questionnaire:</a:t>
            </a:r>
            <a:br>
              <a:rPr lang="en-GB" sz="2400" dirty="0">
                <a:solidFill>
                  <a:schemeClr val="tx1"/>
                </a:solidFill>
              </a:rPr>
            </a:br>
            <a:r>
              <a:rPr lang="en-GB" sz="2400" dirty="0">
                <a:solidFill>
                  <a:schemeClr val="tx1"/>
                </a:solidFill>
                <a:hlinkClick r:id="rId7">
                  <a:extLst>
                    <a:ext uri="{A12FA001-AC4F-418D-AE19-62706E023703}">
                      <ahyp:hlinkClr xmlns:ahyp="http://schemas.microsoft.com/office/drawing/2018/hyperlinkcolor" val="tx"/>
                    </a:ext>
                  </a:extLst>
                </a:hlinkClick>
              </a:rPr>
              <a:t>http://www.viacharacter.org/www/Character-Strengths-Survey</a:t>
            </a:r>
            <a:r>
              <a:rPr lang="en-GB" sz="2400" dirty="0">
                <a:solidFill>
                  <a:schemeClr val="tx1"/>
                </a:solidFill>
              </a:rPr>
              <a:t> </a:t>
            </a:r>
          </a:p>
          <a:p>
            <a:pPr marL="342900" indent="-342900" algn="l">
              <a:buFont typeface="Arial" panose="020B0604020202020204" pitchFamily="34" charset="0"/>
              <a:buChar char="•"/>
            </a:pPr>
            <a:endParaRPr lang="en-GB" sz="2400" dirty="0">
              <a:solidFill>
                <a:schemeClr val="tx1"/>
              </a:solidFill>
            </a:endParaRPr>
          </a:p>
          <a:p>
            <a:pPr marL="342900" indent="-342900" algn="l">
              <a:buFont typeface="Arial" panose="020B0604020202020204" pitchFamily="34" charset="0"/>
              <a:buChar char="•"/>
            </a:pPr>
            <a:r>
              <a:rPr lang="en-GB" dirty="0">
                <a:solidFill>
                  <a:schemeClr val="tx1"/>
                </a:solidFill>
              </a:rPr>
              <a:t>Note: The above online tests are similar and simplified versions of professional self-discovery tools. They are very useful to help you discover more about yourself to enhance self-awareness, self-esteem, self-actualisation and self-promotion.</a:t>
            </a:r>
          </a:p>
          <a:p>
            <a:pPr marL="0" indent="0" algn="l"/>
            <a:endParaRPr lang="en-GB" sz="2800" dirty="0">
              <a:solidFill>
                <a:schemeClr val="tx1"/>
              </a:solidFill>
            </a:endParaRPr>
          </a:p>
        </p:txBody>
      </p:sp>
    </p:spTree>
    <p:extLst>
      <p:ext uri="{BB962C8B-B14F-4D97-AF65-F5344CB8AC3E}">
        <p14:creationId xmlns:p14="http://schemas.microsoft.com/office/powerpoint/2010/main" val="30846775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696680" y="1861053"/>
            <a:ext cx="5236982" cy="2012632"/>
          </a:xfrm>
        </p:spPr>
        <p:txBody>
          <a:bodyPr/>
          <a:lstStyle/>
          <a:p>
            <a:pPr marL="0" indent="0"/>
            <a:r>
              <a:rPr lang="en-US" sz="5400" b="1" dirty="0">
                <a:solidFill>
                  <a:schemeClr val="tx1"/>
                </a:solidFill>
              </a:rPr>
              <a:t>FORM GROUPS -</a:t>
            </a:r>
          </a:p>
          <a:p>
            <a:pPr marL="0" indent="0"/>
            <a:r>
              <a:rPr lang="en-US" sz="5400" b="1" dirty="0">
                <a:solidFill>
                  <a:schemeClr val="tx1"/>
                </a:solidFill>
              </a:rPr>
              <a:t>Work as a Team</a:t>
            </a:r>
            <a:endParaRPr lang="en-GB" sz="5400" b="1" dirty="0">
              <a:solidFill>
                <a:schemeClr val="tx1"/>
              </a:solidFill>
            </a:endParaRPr>
          </a:p>
        </p:txBody>
      </p:sp>
      <p:pic>
        <p:nvPicPr>
          <p:cNvPr id="2" name="Picture 1">
            <a:extLst>
              <a:ext uri="{FF2B5EF4-FFF2-40B4-BE49-F238E27FC236}">
                <a16:creationId xmlns:a16="http://schemas.microsoft.com/office/drawing/2014/main" id="{5CE18943-E981-2ED1-759F-D11FFF859F18}"/>
              </a:ext>
            </a:extLst>
          </p:cNvPr>
          <p:cNvPicPr>
            <a:picLocks noChangeAspect="1"/>
          </p:cNvPicPr>
          <p:nvPr/>
        </p:nvPicPr>
        <p:blipFill>
          <a:blip r:embed="rId3"/>
          <a:stretch>
            <a:fillRect/>
          </a:stretch>
        </p:blipFill>
        <p:spPr>
          <a:xfrm>
            <a:off x="7941365" y="0"/>
            <a:ext cx="4250635" cy="5734738"/>
          </a:xfrm>
          <a:prstGeom prst="rect">
            <a:avLst/>
          </a:prstGeom>
        </p:spPr>
      </p:pic>
    </p:spTree>
    <p:extLst>
      <p:ext uri="{BB962C8B-B14F-4D97-AF65-F5344CB8AC3E}">
        <p14:creationId xmlns:p14="http://schemas.microsoft.com/office/powerpoint/2010/main" val="2139272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34655314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www.w3.org/XML/1998/namespace"/>
    <ds:schemaRef ds:uri="http://schemas.microsoft.com/office/2006/metadata/properties"/>
    <ds:schemaRef ds:uri="http://schemas.openxmlformats.org/package/2006/metadata/core-properties"/>
    <ds:schemaRef ds:uri="http://purl.org/dc/elements/1.1/"/>
    <ds:schemaRef ds:uri="d2ec016d-25cf-4c07-aa6b-c53e267faa6f"/>
    <ds:schemaRef ds:uri="9902240c-f584-4322-946e-7b0be23bca91"/>
    <ds:schemaRef ds:uri="http://schemas.microsoft.com/office/2006/documentManagement/types"/>
    <ds:schemaRef ds:uri="http://purl.org/dc/dcmitype/"/>
    <ds:schemaRef ds:uri="http://schemas.microsoft.com/office/infopath/2007/PartnerControls"/>
    <ds:schemaRef ds:uri="http://purl.org/dc/te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2899</Words>
  <Application>Microsoft Office PowerPoint</Application>
  <PresentationFormat>Widescreen</PresentationFormat>
  <Paragraphs>238</Paragraphs>
  <Slides>40</Slides>
  <Notes>37</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40</vt:i4>
      </vt:variant>
    </vt:vector>
  </HeadingPairs>
  <TitlesOfParts>
    <vt:vector size="49" baseType="lpstr">
      <vt:lpstr>Arial</vt:lpstr>
      <vt:lpstr>Calibri</vt:lpstr>
      <vt:lpstr>Calibri Light</vt:lpstr>
      <vt:lpstr>Myriad Pro</vt:lpstr>
      <vt:lpstr>UWTSD 200 Holding Page</vt:lpstr>
      <vt:lpstr>UWTSD 200_Title Page</vt:lpstr>
      <vt:lpstr>UWTSD 200_Text 1</vt:lpstr>
      <vt:lpstr>UWTSD 200_Title Page 2</vt:lpstr>
      <vt:lpstr>UWTSD 200_Subtitle 4</vt:lpstr>
      <vt:lpstr>PowerPoint Presentation</vt:lpstr>
      <vt:lpstr>PowerPoint Presentation</vt:lpstr>
      <vt:lpstr>Team Working Concepts</vt:lpstr>
      <vt:lpstr>Assignment Tasks</vt:lpstr>
      <vt:lpstr>Seven Habits of Highly Effective People</vt:lpstr>
      <vt:lpstr>Team Working</vt:lpstr>
      <vt:lpstr>Q. What is A Team?</vt:lpstr>
      <vt:lpstr>Q. What is A Team?</vt:lpstr>
      <vt:lpstr>Successful Teams</vt:lpstr>
      <vt:lpstr>Successful Teams</vt:lpstr>
      <vt:lpstr>Team Working Tips</vt:lpstr>
      <vt:lpstr>Job roles / Group roles</vt:lpstr>
      <vt:lpstr>Key to Creating a Team / Group</vt:lpstr>
      <vt:lpstr>Assigning Roles in a Commercial Environment</vt:lpstr>
      <vt:lpstr>Assigning Roles in a Commercial Environment</vt:lpstr>
      <vt:lpstr>Assigning Roles in a Commercial Environment</vt:lpstr>
      <vt:lpstr>Assigning Roles in a Commercial Environment</vt:lpstr>
      <vt:lpstr>Assignment Tip: Team Structure</vt:lpstr>
      <vt:lpstr>Project Manager / Group Leader</vt:lpstr>
      <vt:lpstr>Project Manager / Group Leader</vt:lpstr>
      <vt:lpstr>Project Manager / Group Leader</vt:lpstr>
      <vt:lpstr>Team Working Theory / Roles</vt:lpstr>
      <vt:lpstr>Team Working Theory / Roles</vt:lpstr>
      <vt:lpstr>Team Working Theory / Roles</vt:lpstr>
      <vt:lpstr>Belbin Role Theory</vt:lpstr>
      <vt:lpstr>Belbin Role Theory</vt:lpstr>
      <vt:lpstr>Belbin Role Theory – Action Orientated (BackGround)</vt:lpstr>
      <vt:lpstr>Belbin Role Theory – People Orientated (BackGround)</vt:lpstr>
      <vt:lpstr>Belbin Role Theory – Thought Orientated (BackGround)</vt:lpstr>
      <vt:lpstr>Belbin Role Theory (BackGround)</vt:lpstr>
      <vt:lpstr>Myers-Briggs Type Indicator</vt:lpstr>
      <vt:lpstr>Myers-Briggs Type Indicator</vt:lpstr>
      <vt:lpstr>Myers-Briggs Type Indicator (BackGround)</vt:lpstr>
      <vt:lpstr>Myers-Briggs Type Indicator</vt:lpstr>
      <vt:lpstr>Myers-Briggs Type Indicator</vt:lpstr>
      <vt:lpstr>More to consider (If Interested)</vt:lpstr>
      <vt:lpstr>More to consider (If Interested)</vt:lpstr>
      <vt:lpstr>More to consider (If Interested)</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Mark Huntly</cp:lastModifiedBy>
  <cp:revision>92</cp:revision>
  <dcterms:created xsi:type="dcterms:W3CDTF">2021-03-05T06:07:01Z</dcterms:created>
  <dcterms:modified xsi:type="dcterms:W3CDTF">2024-05-31T12:06:55Z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