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Lst>
  <p:sldSz cx="15113000" cy="213741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4" d="100"/>
          <a:sy n="24" d="100"/>
        </p:scale>
        <p:origin x="2717"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18" Type="http://schemas.openxmlformats.org/officeDocument/2006/relationships/image" Target="../media/image17.jpe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6.png"/><Relationship Id="rId2" Type="http://schemas.openxmlformats.org/officeDocument/2006/relationships/image" Target="../media/image1.png"/><Relationship Id="rId16"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jpeg"/><Relationship Id="rId10" Type="http://schemas.openxmlformats.org/officeDocument/2006/relationships/image" Target="../media/image9.sv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5CE1E6"/>
        </a:solidFill>
        <a:effectLst/>
      </p:bgPr>
    </p:bg>
    <p:spTree>
      <p:nvGrpSpPr>
        <p:cNvPr id="1" name=""/>
        <p:cNvGrpSpPr/>
        <p:nvPr/>
      </p:nvGrpSpPr>
      <p:grpSpPr>
        <a:xfrm>
          <a:off x="0" y="0"/>
          <a:ext cx="0" cy="0"/>
          <a:chOff x="0" y="0"/>
          <a:chExt cx="0" cy="0"/>
        </a:xfrm>
      </p:grpSpPr>
      <p:grpSp>
        <p:nvGrpSpPr>
          <p:cNvPr id="2" name="Group 2"/>
          <p:cNvGrpSpPr/>
          <p:nvPr/>
        </p:nvGrpSpPr>
        <p:grpSpPr>
          <a:xfrm>
            <a:off x="8265118" y="155954"/>
            <a:ext cx="6776242" cy="4561614"/>
            <a:chOff x="0" y="0"/>
            <a:chExt cx="6564630" cy="6531610"/>
          </a:xfrm>
        </p:grpSpPr>
        <p:sp>
          <p:nvSpPr>
            <p:cNvPr id="3" name="Freeform 3"/>
            <p:cNvSpPr/>
            <p:nvPr/>
          </p:nvSpPr>
          <p:spPr>
            <a:xfrm>
              <a:off x="3810" y="-12700"/>
              <a:ext cx="6553200" cy="6549390"/>
            </a:xfrm>
            <a:custGeom>
              <a:avLst/>
              <a:gdLst/>
              <a:ahLst/>
              <a:cxnLst/>
              <a:rect l="l" t="t" r="r" b="b"/>
              <a:pathLst>
                <a:path w="6553200" h="6549390">
                  <a:moveTo>
                    <a:pt x="6553200" y="3327400"/>
                  </a:moveTo>
                  <a:lnTo>
                    <a:pt x="6553200" y="3268980"/>
                  </a:lnTo>
                  <a:cubicBezTo>
                    <a:pt x="6553200" y="3088640"/>
                    <a:pt x="6410960" y="2941320"/>
                    <a:pt x="6233160" y="2932430"/>
                  </a:cubicBezTo>
                  <a:cubicBezTo>
                    <a:pt x="6404610" y="2882900"/>
                    <a:pt x="6508750" y="2707640"/>
                    <a:pt x="6468110" y="2532380"/>
                  </a:cubicBezTo>
                  <a:cubicBezTo>
                    <a:pt x="6464300" y="2515870"/>
                    <a:pt x="6460490" y="2499360"/>
                    <a:pt x="6456680" y="2484120"/>
                  </a:cubicBezTo>
                  <a:cubicBezTo>
                    <a:pt x="6413500" y="2308860"/>
                    <a:pt x="6239510" y="2200910"/>
                    <a:pt x="6065520" y="2235200"/>
                  </a:cubicBezTo>
                  <a:cubicBezTo>
                    <a:pt x="6220460" y="2146300"/>
                    <a:pt x="6278880" y="1950720"/>
                    <a:pt x="6197600" y="1790700"/>
                  </a:cubicBezTo>
                  <a:cubicBezTo>
                    <a:pt x="6189980" y="1775460"/>
                    <a:pt x="6182360" y="1761490"/>
                    <a:pt x="6174740" y="1746250"/>
                  </a:cubicBezTo>
                  <a:cubicBezTo>
                    <a:pt x="6090920" y="1587500"/>
                    <a:pt x="5896610" y="1524000"/>
                    <a:pt x="5735320" y="1598930"/>
                  </a:cubicBezTo>
                  <a:cubicBezTo>
                    <a:pt x="5863590" y="1475740"/>
                    <a:pt x="5875020" y="1272540"/>
                    <a:pt x="5756910" y="1135380"/>
                  </a:cubicBezTo>
                  <a:cubicBezTo>
                    <a:pt x="5746750" y="1122680"/>
                    <a:pt x="5735320" y="1111250"/>
                    <a:pt x="5723890" y="1098550"/>
                  </a:cubicBezTo>
                  <a:cubicBezTo>
                    <a:pt x="5604510" y="963930"/>
                    <a:pt x="5400040" y="948690"/>
                    <a:pt x="5261610" y="1060450"/>
                  </a:cubicBezTo>
                  <a:cubicBezTo>
                    <a:pt x="5356860" y="910590"/>
                    <a:pt x="5320030" y="709930"/>
                    <a:pt x="5172710" y="605790"/>
                  </a:cubicBezTo>
                  <a:cubicBezTo>
                    <a:pt x="5158740" y="595630"/>
                    <a:pt x="5146040" y="586740"/>
                    <a:pt x="5132070" y="576580"/>
                  </a:cubicBezTo>
                  <a:cubicBezTo>
                    <a:pt x="4983480" y="474980"/>
                    <a:pt x="4781550" y="508000"/>
                    <a:pt x="4673600" y="650240"/>
                  </a:cubicBezTo>
                  <a:cubicBezTo>
                    <a:pt x="4730750" y="481330"/>
                    <a:pt x="4645660" y="294640"/>
                    <a:pt x="4478020" y="228600"/>
                  </a:cubicBezTo>
                  <a:cubicBezTo>
                    <a:pt x="4462780" y="222250"/>
                    <a:pt x="4447540" y="217170"/>
                    <a:pt x="4432300" y="210820"/>
                  </a:cubicBezTo>
                  <a:cubicBezTo>
                    <a:pt x="4263390" y="147320"/>
                    <a:pt x="4075430" y="228600"/>
                    <a:pt x="4004310" y="392430"/>
                  </a:cubicBezTo>
                  <a:cubicBezTo>
                    <a:pt x="4019550" y="214630"/>
                    <a:pt x="3892550" y="54610"/>
                    <a:pt x="3713480" y="30480"/>
                  </a:cubicBezTo>
                  <a:cubicBezTo>
                    <a:pt x="3696970" y="27940"/>
                    <a:pt x="3680460" y="26670"/>
                    <a:pt x="3663950" y="24130"/>
                  </a:cubicBezTo>
                  <a:cubicBezTo>
                    <a:pt x="3486150" y="3810"/>
                    <a:pt x="3322320" y="125730"/>
                    <a:pt x="3293110" y="300990"/>
                  </a:cubicBezTo>
                  <a:cubicBezTo>
                    <a:pt x="3265170" y="125730"/>
                    <a:pt x="3103880" y="0"/>
                    <a:pt x="2924810" y="19050"/>
                  </a:cubicBezTo>
                  <a:cubicBezTo>
                    <a:pt x="2908300" y="20320"/>
                    <a:pt x="2891790" y="22860"/>
                    <a:pt x="2875280" y="24130"/>
                  </a:cubicBezTo>
                  <a:cubicBezTo>
                    <a:pt x="2696210" y="45720"/>
                    <a:pt x="2567940" y="204470"/>
                    <a:pt x="2580640" y="382270"/>
                  </a:cubicBezTo>
                  <a:cubicBezTo>
                    <a:pt x="2512060" y="218440"/>
                    <a:pt x="2325370" y="135890"/>
                    <a:pt x="2155190" y="196850"/>
                  </a:cubicBezTo>
                  <a:cubicBezTo>
                    <a:pt x="2139950" y="203200"/>
                    <a:pt x="2123440" y="208280"/>
                    <a:pt x="2108200" y="214630"/>
                  </a:cubicBezTo>
                  <a:cubicBezTo>
                    <a:pt x="1940560" y="279400"/>
                    <a:pt x="1852930" y="463550"/>
                    <a:pt x="1907540" y="632460"/>
                  </a:cubicBezTo>
                  <a:cubicBezTo>
                    <a:pt x="1800860" y="490220"/>
                    <a:pt x="1600200" y="454660"/>
                    <a:pt x="1450340" y="554990"/>
                  </a:cubicBezTo>
                  <a:cubicBezTo>
                    <a:pt x="1436370" y="563880"/>
                    <a:pt x="1422400" y="574040"/>
                    <a:pt x="1409700" y="582930"/>
                  </a:cubicBezTo>
                  <a:cubicBezTo>
                    <a:pt x="1262380" y="685800"/>
                    <a:pt x="1221740" y="885190"/>
                    <a:pt x="1315720" y="1036320"/>
                  </a:cubicBezTo>
                  <a:cubicBezTo>
                    <a:pt x="1178560" y="923290"/>
                    <a:pt x="974090" y="937260"/>
                    <a:pt x="853440" y="1069340"/>
                  </a:cubicBezTo>
                  <a:cubicBezTo>
                    <a:pt x="842010" y="1082040"/>
                    <a:pt x="831850" y="1093470"/>
                    <a:pt x="820420" y="1106170"/>
                  </a:cubicBezTo>
                  <a:cubicBezTo>
                    <a:pt x="701040" y="1240790"/>
                    <a:pt x="709930" y="1445260"/>
                    <a:pt x="836930" y="1569720"/>
                  </a:cubicBezTo>
                  <a:cubicBezTo>
                    <a:pt x="675640" y="1492250"/>
                    <a:pt x="481330" y="1554480"/>
                    <a:pt x="394970" y="1711960"/>
                  </a:cubicBezTo>
                  <a:cubicBezTo>
                    <a:pt x="387350" y="1725930"/>
                    <a:pt x="379730" y="1741170"/>
                    <a:pt x="372110" y="1756410"/>
                  </a:cubicBezTo>
                  <a:cubicBezTo>
                    <a:pt x="288290" y="1916430"/>
                    <a:pt x="345440" y="2112010"/>
                    <a:pt x="500380" y="2202180"/>
                  </a:cubicBezTo>
                  <a:cubicBezTo>
                    <a:pt x="325120" y="2165350"/>
                    <a:pt x="151130" y="2272030"/>
                    <a:pt x="105410" y="2447290"/>
                  </a:cubicBezTo>
                  <a:cubicBezTo>
                    <a:pt x="101600" y="2463800"/>
                    <a:pt x="97790" y="2479040"/>
                    <a:pt x="92710" y="2495550"/>
                  </a:cubicBezTo>
                  <a:cubicBezTo>
                    <a:pt x="49530" y="2670810"/>
                    <a:pt x="152400" y="2847340"/>
                    <a:pt x="323850" y="2898140"/>
                  </a:cubicBezTo>
                  <a:cubicBezTo>
                    <a:pt x="146050" y="2904490"/>
                    <a:pt x="2540" y="3050540"/>
                    <a:pt x="0" y="3229610"/>
                  </a:cubicBezTo>
                  <a:lnTo>
                    <a:pt x="0" y="3277870"/>
                  </a:lnTo>
                  <a:cubicBezTo>
                    <a:pt x="0" y="3460750"/>
                    <a:pt x="144780" y="3606800"/>
                    <a:pt x="326390" y="3611880"/>
                  </a:cubicBezTo>
                  <a:cubicBezTo>
                    <a:pt x="151130" y="3657600"/>
                    <a:pt x="43180" y="3835400"/>
                    <a:pt x="83820" y="4013200"/>
                  </a:cubicBezTo>
                  <a:cubicBezTo>
                    <a:pt x="87630" y="4029710"/>
                    <a:pt x="91440" y="4044950"/>
                    <a:pt x="95250" y="4061460"/>
                  </a:cubicBezTo>
                  <a:cubicBezTo>
                    <a:pt x="138430" y="4236720"/>
                    <a:pt x="311150" y="4345940"/>
                    <a:pt x="486410" y="4311650"/>
                  </a:cubicBezTo>
                  <a:cubicBezTo>
                    <a:pt x="331470" y="4400550"/>
                    <a:pt x="271780" y="4596130"/>
                    <a:pt x="354330" y="4756150"/>
                  </a:cubicBezTo>
                  <a:cubicBezTo>
                    <a:pt x="361950" y="4771390"/>
                    <a:pt x="369570" y="4785360"/>
                    <a:pt x="377190" y="4800600"/>
                  </a:cubicBezTo>
                  <a:cubicBezTo>
                    <a:pt x="461010" y="4959350"/>
                    <a:pt x="655320" y="5024120"/>
                    <a:pt x="816610" y="4949190"/>
                  </a:cubicBezTo>
                  <a:cubicBezTo>
                    <a:pt x="688340" y="5072380"/>
                    <a:pt x="676910" y="5275580"/>
                    <a:pt x="795020" y="5412740"/>
                  </a:cubicBezTo>
                  <a:cubicBezTo>
                    <a:pt x="805180" y="5425440"/>
                    <a:pt x="816610" y="5438140"/>
                    <a:pt x="828040" y="5449570"/>
                  </a:cubicBezTo>
                  <a:cubicBezTo>
                    <a:pt x="947420" y="5584190"/>
                    <a:pt x="1150620" y="5600700"/>
                    <a:pt x="1290320" y="5488940"/>
                  </a:cubicBezTo>
                  <a:cubicBezTo>
                    <a:pt x="1193800" y="5638800"/>
                    <a:pt x="1231900" y="5839460"/>
                    <a:pt x="1379220" y="5944870"/>
                  </a:cubicBezTo>
                  <a:cubicBezTo>
                    <a:pt x="1393190" y="5955030"/>
                    <a:pt x="1405890" y="5963920"/>
                    <a:pt x="1419860" y="5972810"/>
                  </a:cubicBezTo>
                  <a:cubicBezTo>
                    <a:pt x="1568450" y="6075680"/>
                    <a:pt x="1770380" y="6042660"/>
                    <a:pt x="1878330" y="5900420"/>
                  </a:cubicBezTo>
                  <a:cubicBezTo>
                    <a:pt x="1821180" y="6069330"/>
                    <a:pt x="1905000" y="6256020"/>
                    <a:pt x="2072640" y="6322060"/>
                  </a:cubicBezTo>
                  <a:cubicBezTo>
                    <a:pt x="2087880" y="6328410"/>
                    <a:pt x="2103120" y="6333490"/>
                    <a:pt x="2118360" y="6339840"/>
                  </a:cubicBezTo>
                  <a:cubicBezTo>
                    <a:pt x="2287270" y="6403340"/>
                    <a:pt x="2475230" y="6323330"/>
                    <a:pt x="2546350" y="6159500"/>
                  </a:cubicBezTo>
                  <a:cubicBezTo>
                    <a:pt x="2531110" y="6337300"/>
                    <a:pt x="2658110" y="6497320"/>
                    <a:pt x="2837180" y="6521450"/>
                  </a:cubicBezTo>
                  <a:cubicBezTo>
                    <a:pt x="2853690" y="6523990"/>
                    <a:pt x="2870200" y="6525260"/>
                    <a:pt x="2886710" y="6527800"/>
                  </a:cubicBezTo>
                  <a:cubicBezTo>
                    <a:pt x="3065780" y="6549390"/>
                    <a:pt x="3228340" y="6426200"/>
                    <a:pt x="3258820" y="6250940"/>
                  </a:cubicBezTo>
                  <a:cubicBezTo>
                    <a:pt x="3284220" y="6414770"/>
                    <a:pt x="3426460" y="6534150"/>
                    <a:pt x="3590290" y="6534150"/>
                  </a:cubicBezTo>
                  <a:cubicBezTo>
                    <a:pt x="3601720" y="6534150"/>
                    <a:pt x="3614420" y="6534150"/>
                    <a:pt x="3625850" y="6531610"/>
                  </a:cubicBezTo>
                  <a:cubicBezTo>
                    <a:pt x="3642360" y="6530340"/>
                    <a:pt x="3658870" y="6527800"/>
                    <a:pt x="3675380" y="6526530"/>
                  </a:cubicBezTo>
                  <a:cubicBezTo>
                    <a:pt x="3854450" y="6504940"/>
                    <a:pt x="3982720" y="6346190"/>
                    <a:pt x="3971290" y="6168390"/>
                  </a:cubicBezTo>
                  <a:cubicBezTo>
                    <a:pt x="4039870" y="6332220"/>
                    <a:pt x="4226560" y="6416040"/>
                    <a:pt x="4396740" y="6353810"/>
                  </a:cubicBezTo>
                  <a:cubicBezTo>
                    <a:pt x="4411980" y="6348730"/>
                    <a:pt x="4427220" y="6342380"/>
                    <a:pt x="4443730" y="6336030"/>
                  </a:cubicBezTo>
                  <a:cubicBezTo>
                    <a:pt x="4611370" y="6272530"/>
                    <a:pt x="4699000" y="6088380"/>
                    <a:pt x="4644390" y="5918200"/>
                  </a:cubicBezTo>
                  <a:cubicBezTo>
                    <a:pt x="4751070" y="6060440"/>
                    <a:pt x="4951730" y="6096000"/>
                    <a:pt x="5101590" y="5995670"/>
                  </a:cubicBezTo>
                  <a:cubicBezTo>
                    <a:pt x="5115560" y="5986780"/>
                    <a:pt x="5128260" y="5977890"/>
                    <a:pt x="5142230" y="5967730"/>
                  </a:cubicBezTo>
                  <a:cubicBezTo>
                    <a:pt x="5290820" y="5864860"/>
                    <a:pt x="5331460" y="5665470"/>
                    <a:pt x="5237480" y="5514340"/>
                  </a:cubicBezTo>
                  <a:cubicBezTo>
                    <a:pt x="5374640" y="5627370"/>
                    <a:pt x="5579110" y="5614670"/>
                    <a:pt x="5699760" y="5481320"/>
                  </a:cubicBezTo>
                  <a:cubicBezTo>
                    <a:pt x="5711190" y="5469890"/>
                    <a:pt x="5721350" y="5457190"/>
                    <a:pt x="5732780" y="5444490"/>
                  </a:cubicBezTo>
                  <a:cubicBezTo>
                    <a:pt x="5852160" y="5309870"/>
                    <a:pt x="5844540" y="5105400"/>
                    <a:pt x="5716270" y="4980940"/>
                  </a:cubicBezTo>
                  <a:cubicBezTo>
                    <a:pt x="5876290" y="5058410"/>
                    <a:pt x="6071870" y="4997450"/>
                    <a:pt x="6158230" y="4838700"/>
                  </a:cubicBezTo>
                  <a:cubicBezTo>
                    <a:pt x="6165850" y="4824730"/>
                    <a:pt x="6173470" y="4809490"/>
                    <a:pt x="6181090" y="4795520"/>
                  </a:cubicBezTo>
                  <a:cubicBezTo>
                    <a:pt x="6264910" y="4635500"/>
                    <a:pt x="6207760" y="4439920"/>
                    <a:pt x="6054090" y="4348480"/>
                  </a:cubicBezTo>
                  <a:cubicBezTo>
                    <a:pt x="6229350" y="4385310"/>
                    <a:pt x="6403340" y="4278630"/>
                    <a:pt x="6449060" y="4104640"/>
                  </a:cubicBezTo>
                  <a:cubicBezTo>
                    <a:pt x="6452870" y="4088130"/>
                    <a:pt x="6457950" y="4072890"/>
                    <a:pt x="6461760" y="4056380"/>
                  </a:cubicBezTo>
                  <a:cubicBezTo>
                    <a:pt x="6504940" y="3881120"/>
                    <a:pt x="6402070" y="3704590"/>
                    <a:pt x="6231890" y="3653790"/>
                  </a:cubicBezTo>
                  <a:cubicBezTo>
                    <a:pt x="6407150" y="3652520"/>
                    <a:pt x="6550660" y="3507740"/>
                    <a:pt x="6553200" y="3327400"/>
                  </a:cubicBezTo>
                  <a:close/>
                </a:path>
              </a:pathLst>
            </a:custGeom>
            <a:blipFill>
              <a:blip r:embed="rId2"/>
              <a:stretch>
                <a:fillRect l="-24585" r="-24585"/>
              </a:stretch>
            </a:blipFill>
          </p:spPr>
          <p:txBody>
            <a:bodyPr/>
            <a:lstStyle/>
            <a:p>
              <a:endParaRPr lang="en-GB" dirty="0">
                <a:latin typeface="Times New Roman" panose="02020603050405020304" pitchFamily="18" charset="0"/>
                <a:cs typeface="Times New Roman" panose="02020603050405020304" pitchFamily="18" charset="0"/>
              </a:endParaRPr>
            </a:p>
          </p:txBody>
        </p:sp>
      </p:grpSp>
      <p:sp>
        <p:nvSpPr>
          <p:cNvPr id="5" name="Freeform 5"/>
          <p:cNvSpPr/>
          <p:nvPr/>
        </p:nvSpPr>
        <p:spPr>
          <a:xfrm>
            <a:off x="88900" y="10077450"/>
            <a:ext cx="6196300" cy="5632328"/>
          </a:xfrm>
          <a:custGeom>
            <a:avLst/>
            <a:gdLst/>
            <a:ahLst/>
            <a:cxnLst/>
            <a:rect l="l" t="t" r="r" b="b"/>
            <a:pathLst>
              <a:path w="6553200" h="6549390">
                <a:moveTo>
                  <a:pt x="6553200" y="3327400"/>
                </a:moveTo>
                <a:lnTo>
                  <a:pt x="6553200" y="3268980"/>
                </a:lnTo>
                <a:cubicBezTo>
                  <a:pt x="6553200" y="3088640"/>
                  <a:pt x="6410960" y="2941320"/>
                  <a:pt x="6233160" y="2932430"/>
                </a:cubicBezTo>
                <a:cubicBezTo>
                  <a:pt x="6404610" y="2882900"/>
                  <a:pt x="6508750" y="2707640"/>
                  <a:pt x="6468110" y="2532380"/>
                </a:cubicBezTo>
                <a:cubicBezTo>
                  <a:pt x="6464300" y="2515870"/>
                  <a:pt x="6460490" y="2499360"/>
                  <a:pt x="6456680" y="2484120"/>
                </a:cubicBezTo>
                <a:cubicBezTo>
                  <a:pt x="6413500" y="2308860"/>
                  <a:pt x="6239510" y="2200910"/>
                  <a:pt x="6065520" y="2235200"/>
                </a:cubicBezTo>
                <a:cubicBezTo>
                  <a:pt x="6220460" y="2146300"/>
                  <a:pt x="6278880" y="1950720"/>
                  <a:pt x="6197600" y="1790700"/>
                </a:cubicBezTo>
                <a:cubicBezTo>
                  <a:pt x="6189980" y="1775460"/>
                  <a:pt x="6182360" y="1761490"/>
                  <a:pt x="6174740" y="1746250"/>
                </a:cubicBezTo>
                <a:cubicBezTo>
                  <a:pt x="6090920" y="1587500"/>
                  <a:pt x="5896610" y="1524000"/>
                  <a:pt x="5735320" y="1598930"/>
                </a:cubicBezTo>
                <a:cubicBezTo>
                  <a:pt x="5863590" y="1475740"/>
                  <a:pt x="5875020" y="1272540"/>
                  <a:pt x="5756910" y="1135380"/>
                </a:cubicBezTo>
                <a:cubicBezTo>
                  <a:pt x="5746750" y="1122680"/>
                  <a:pt x="5735320" y="1111250"/>
                  <a:pt x="5723890" y="1098550"/>
                </a:cubicBezTo>
                <a:cubicBezTo>
                  <a:pt x="5604510" y="963930"/>
                  <a:pt x="5400040" y="948690"/>
                  <a:pt x="5261610" y="1060450"/>
                </a:cubicBezTo>
                <a:cubicBezTo>
                  <a:pt x="5356860" y="910590"/>
                  <a:pt x="5320030" y="709930"/>
                  <a:pt x="5172710" y="605790"/>
                </a:cubicBezTo>
                <a:cubicBezTo>
                  <a:pt x="5158740" y="595630"/>
                  <a:pt x="5146040" y="586740"/>
                  <a:pt x="5132070" y="576580"/>
                </a:cubicBezTo>
                <a:cubicBezTo>
                  <a:pt x="4983480" y="474980"/>
                  <a:pt x="4781550" y="508000"/>
                  <a:pt x="4673600" y="650240"/>
                </a:cubicBezTo>
                <a:cubicBezTo>
                  <a:pt x="4730750" y="481330"/>
                  <a:pt x="4645660" y="294640"/>
                  <a:pt x="4478020" y="228600"/>
                </a:cubicBezTo>
                <a:cubicBezTo>
                  <a:pt x="4462780" y="222250"/>
                  <a:pt x="4447540" y="217170"/>
                  <a:pt x="4432300" y="210820"/>
                </a:cubicBezTo>
                <a:cubicBezTo>
                  <a:pt x="4263390" y="147320"/>
                  <a:pt x="4075430" y="228600"/>
                  <a:pt x="4004310" y="392430"/>
                </a:cubicBezTo>
                <a:cubicBezTo>
                  <a:pt x="4019550" y="214630"/>
                  <a:pt x="3892550" y="54610"/>
                  <a:pt x="3713480" y="30480"/>
                </a:cubicBezTo>
                <a:cubicBezTo>
                  <a:pt x="3696970" y="27940"/>
                  <a:pt x="3680460" y="26670"/>
                  <a:pt x="3663950" y="24130"/>
                </a:cubicBezTo>
                <a:cubicBezTo>
                  <a:pt x="3486150" y="3810"/>
                  <a:pt x="3322320" y="125730"/>
                  <a:pt x="3293110" y="300990"/>
                </a:cubicBezTo>
                <a:cubicBezTo>
                  <a:pt x="3265170" y="125730"/>
                  <a:pt x="3103880" y="0"/>
                  <a:pt x="2924810" y="19050"/>
                </a:cubicBezTo>
                <a:cubicBezTo>
                  <a:pt x="2908300" y="20320"/>
                  <a:pt x="2891790" y="22860"/>
                  <a:pt x="2875280" y="24130"/>
                </a:cubicBezTo>
                <a:cubicBezTo>
                  <a:pt x="2696210" y="45720"/>
                  <a:pt x="2567940" y="204470"/>
                  <a:pt x="2580640" y="382270"/>
                </a:cubicBezTo>
                <a:cubicBezTo>
                  <a:pt x="2512060" y="218440"/>
                  <a:pt x="2325370" y="135890"/>
                  <a:pt x="2155190" y="196850"/>
                </a:cubicBezTo>
                <a:cubicBezTo>
                  <a:pt x="2139950" y="203200"/>
                  <a:pt x="2123440" y="208280"/>
                  <a:pt x="2108200" y="214630"/>
                </a:cubicBezTo>
                <a:cubicBezTo>
                  <a:pt x="1940560" y="279400"/>
                  <a:pt x="1852930" y="463550"/>
                  <a:pt x="1907540" y="632460"/>
                </a:cubicBezTo>
                <a:cubicBezTo>
                  <a:pt x="1800860" y="490220"/>
                  <a:pt x="1600200" y="454660"/>
                  <a:pt x="1450340" y="554990"/>
                </a:cubicBezTo>
                <a:cubicBezTo>
                  <a:pt x="1436370" y="563880"/>
                  <a:pt x="1422400" y="574040"/>
                  <a:pt x="1409700" y="582930"/>
                </a:cubicBezTo>
                <a:cubicBezTo>
                  <a:pt x="1262380" y="685800"/>
                  <a:pt x="1221740" y="885190"/>
                  <a:pt x="1315720" y="1036320"/>
                </a:cubicBezTo>
                <a:cubicBezTo>
                  <a:pt x="1178560" y="923290"/>
                  <a:pt x="974090" y="937260"/>
                  <a:pt x="853440" y="1069340"/>
                </a:cubicBezTo>
                <a:cubicBezTo>
                  <a:pt x="842010" y="1082040"/>
                  <a:pt x="831850" y="1093470"/>
                  <a:pt x="820420" y="1106170"/>
                </a:cubicBezTo>
                <a:cubicBezTo>
                  <a:pt x="701040" y="1240790"/>
                  <a:pt x="709930" y="1445260"/>
                  <a:pt x="836930" y="1569720"/>
                </a:cubicBezTo>
                <a:cubicBezTo>
                  <a:pt x="675640" y="1492250"/>
                  <a:pt x="481330" y="1554480"/>
                  <a:pt x="394970" y="1711960"/>
                </a:cubicBezTo>
                <a:cubicBezTo>
                  <a:pt x="387350" y="1725930"/>
                  <a:pt x="379730" y="1741170"/>
                  <a:pt x="372110" y="1756410"/>
                </a:cubicBezTo>
                <a:cubicBezTo>
                  <a:pt x="288290" y="1916430"/>
                  <a:pt x="345440" y="2112010"/>
                  <a:pt x="500380" y="2202180"/>
                </a:cubicBezTo>
                <a:cubicBezTo>
                  <a:pt x="325120" y="2165350"/>
                  <a:pt x="151130" y="2272030"/>
                  <a:pt x="105410" y="2447290"/>
                </a:cubicBezTo>
                <a:cubicBezTo>
                  <a:pt x="101600" y="2463800"/>
                  <a:pt x="97790" y="2479040"/>
                  <a:pt x="92710" y="2495550"/>
                </a:cubicBezTo>
                <a:cubicBezTo>
                  <a:pt x="49530" y="2670810"/>
                  <a:pt x="152400" y="2847340"/>
                  <a:pt x="323850" y="2898140"/>
                </a:cubicBezTo>
                <a:cubicBezTo>
                  <a:pt x="146050" y="2904490"/>
                  <a:pt x="2540" y="3050540"/>
                  <a:pt x="0" y="3229610"/>
                </a:cubicBezTo>
                <a:lnTo>
                  <a:pt x="0" y="3277870"/>
                </a:lnTo>
                <a:cubicBezTo>
                  <a:pt x="0" y="3460750"/>
                  <a:pt x="144780" y="3606800"/>
                  <a:pt x="326390" y="3611880"/>
                </a:cubicBezTo>
                <a:cubicBezTo>
                  <a:pt x="151130" y="3657600"/>
                  <a:pt x="43180" y="3835400"/>
                  <a:pt x="83820" y="4013200"/>
                </a:cubicBezTo>
                <a:cubicBezTo>
                  <a:pt x="87630" y="4029710"/>
                  <a:pt x="91440" y="4044950"/>
                  <a:pt x="95250" y="4061460"/>
                </a:cubicBezTo>
                <a:cubicBezTo>
                  <a:pt x="138430" y="4236720"/>
                  <a:pt x="311150" y="4345940"/>
                  <a:pt x="486410" y="4311650"/>
                </a:cubicBezTo>
                <a:cubicBezTo>
                  <a:pt x="331470" y="4400550"/>
                  <a:pt x="271780" y="4596130"/>
                  <a:pt x="354330" y="4756150"/>
                </a:cubicBezTo>
                <a:cubicBezTo>
                  <a:pt x="361950" y="4771390"/>
                  <a:pt x="369570" y="4785360"/>
                  <a:pt x="377190" y="4800600"/>
                </a:cubicBezTo>
                <a:cubicBezTo>
                  <a:pt x="461010" y="4959350"/>
                  <a:pt x="655320" y="5024120"/>
                  <a:pt x="816610" y="4949190"/>
                </a:cubicBezTo>
                <a:cubicBezTo>
                  <a:pt x="688340" y="5072380"/>
                  <a:pt x="676910" y="5275580"/>
                  <a:pt x="795020" y="5412740"/>
                </a:cubicBezTo>
                <a:cubicBezTo>
                  <a:pt x="805180" y="5425440"/>
                  <a:pt x="816610" y="5438140"/>
                  <a:pt x="828040" y="5449570"/>
                </a:cubicBezTo>
                <a:cubicBezTo>
                  <a:pt x="947420" y="5584190"/>
                  <a:pt x="1150620" y="5600700"/>
                  <a:pt x="1290320" y="5488940"/>
                </a:cubicBezTo>
                <a:cubicBezTo>
                  <a:pt x="1193800" y="5638800"/>
                  <a:pt x="1231900" y="5839460"/>
                  <a:pt x="1379220" y="5944870"/>
                </a:cubicBezTo>
                <a:cubicBezTo>
                  <a:pt x="1393190" y="5955030"/>
                  <a:pt x="1405890" y="5963920"/>
                  <a:pt x="1419860" y="5972810"/>
                </a:cubicBezTo>
                <a:cubicBezTo>
                  <a:pt x="1568450" y="6075680"/>
                  <a:pt x="1770380" y="6042660"/>
                  <a:pt x="1878330" y="5900420"/>
                </a:cubicBezTo>
                <a:cubicBezTo>
                  <a:pt x="1821180" y="6069330"/>
                  <a:pt x="1905000" y="6256020"/>
                  <a:pt x="2072640" y="6322060"/>
                </a:cubicBezTo>
                <a:cubicBezTo>
                  <a:pt x="2087880" y="6328410"/>
                  <a:pt x="2103120" y="6333490"/>
                  <a:pt x="2118360" y="6339840"/>
                </a:cubicBezTo>
                <a:cubicBezTo>
                  <a:pt x="2287270" y="6403340"/>
                  <a:pt x="2475230" y="6323330"/>
                  <a:pt x="2546350" y="6159500"/>
                </a:cubicBezTo>
                <a:cubicBezTo>
                  <a:pt x="2531110" y="6337300"/>
                  <a:pt x="2658110" y="6497320"/>
                  <a:pt x="2837180" y="6521450"/>
                </a:cubicBezTo>
                <a:cubicBezTo>
                  <a:pt x="2853690" y="6523990"/>
                  <a:pt x="2870200" y="6525260"/>
                  <a:pt x="2886710" y="6527800"/>
                </a:cubicBezTo>
                <a:cubicBezTo>
                  <a:pt x="3065780" y="6549390"/>
                  <a:pt x="3228340" y="6426200"/>
                  <a:pt x="3258820" y="6250940"/>
                </a:cubicBezTo>
                <a:cubicBezTo>
                  <a:pt x="3284220" y="6414770"/>
                  <a:pt x="3426460" y="6534150"/>
                  <a:pt x="3590290" y="6534150"/>
                </a:cubicBezTo>
                <a:cubicBezTo>
                  <a:pt x="3601720" y="6534150"/>
                  <a:pt x="3614420" y="6534150"/>
                  <a:pt x="3625850" y="6531610"/>
                </a:cubicBezTo>
                <a:cubicBezTo>
                  <a:pt x="3642360" y="6530340"/>
                  <a:pt x="3658870" y="6527800"/>
                  <a:pt x="3675380" y="6526530"/>
                </a:cubicBezTo>
                <a:cubicBezTo>
                  <a:pt x="3854450" y="6504940"/>
                  <a:pt x="3982720" y="6346190"/>
                  <a:pt x="3971290" y="6168390"/>
                </a:cubicBezTo>
                <a:cubicBezTo>
                  <a:pt x="4039870" y="6332220"/>
                  <a:pt x="4226560" y="6416040"/>
                  <a:pt x="4396740" y="6353810"/>
                </a:cubicBezTo>
                <a:cubicBezTo>
                  <a:pt x="4411980" y="6348730"/>
                  <a:pt x="4427220" y="6342380"/>
                  <a:pt x="4443730" y="6336030"/>
                </a:cubicBezTo>
                <a:cubicBezTo>
                  <a:pt x="4611370" y="6272530"/>
                  <a:pt x="4699000" y="6088380"/>
                  <a:pt x="4644390" y="5918200"/>
                </a:cubicBezTo>
                <a:cubicBezTo>
                  <a:pt x="4751070" y="6060440"/>
                  <a:pt x="4951730" y="6096000"/>
                  <a:pt x="5101590" y="5995670"/>
                </a:cubicBezTo>
                <a:cubicBezTo>
                  <a:pt x="5115560" y="5986780"/>
                  <a:pt x="5128260" y="5977890"/>
                  <a:pt x="5142230" y="5967730"/>
                </a:cubicBezTo>
                <a:cubicBezTo>
                  <a:pt x="5290820" y="5864860"/>
                  <a:pt x="5331460" y="5665470"/>
                  <a:pt x="5237480" y="5514340"/>
                </a:cubicBezTo>
                <a:cubicBezTo>
                  <a:pt x="5374640" y="5627370"/>
                  <a:pt x="5579110" y="5614670"/>
                  <a:pt x="5699760" y="5481320"/>
                </a:cubicBezTo>
                <a:cubicBezTo>
                  <a:pt x="5711190" y="5469890"/>
                  <a:pt x="5721350" y="5457190"/>
                  <a:pt x="5732780" y="5444490"/>
                </a:cubicBezTo>
                <a:cubicBezTo>
                  <a:pt x="5852160" y="5309870"/>
                  <a:pt x="5844540" y="5105400"/>
                  <a:pt x="5716270" y="4980940"/>
                </a:cubicBezTo>
                <a:cubicBezTo>
                  <a:pt x="5876290" y="5058410"/>
                  <a:pt x="6071870" y="4997450"/>
                  <a:pt x="6158230" y="4838700"/>
                </a:cubicBezTo>
                <a:cubicBezTo>
                  <a:pt x="6165850" y="4824730"/>
                  <a:pt x="6173470" y="4809490"/>
                  <a:pt x="6181090" y="4795520"/>
                </a:cubicBezTo>
                <a:cubicBezTo>
                  <a:pt x="6264910" y="4635500"/>
                  <a:pt x="6207760" y="4439920"/>
                  <a:pt x="6054090" y="4348480"/>
                </a:cubicBezTo>
                <a:cubicBezTo>
                  <a:pt x="6229350" y="4385310"/>
                  <a:pt x="6403340" y="4278630"/>
                  <a:pt x="6449060" y="4104640"/>
                </a:cubicBezTo>
                <a:cubicBezTo>
                  <a:pt x="6452870" y="4088130"/>
                  <a:pt x="6457950" y="4072890"/>
                  <a:pt x="6461760" y="4056380"/>
                </a:cubicBezTo>
                <a:cubicBezTo>
                  <a:pt x="6504940" y="3881120"/>
                  <a:pt x="6402070" y="3704590"/>
                  <a:pt x="6231890" y="3653790"/>
                </a:cubicBezTo>
                <a:cubicBezTo>
                  <a:pt x="6407150" y="3652520"/>
                  <a:pt x="6550660" y="3507740"/>
                  <a:pt x="6553200" y="3327400"/>
                </a:cubicBezTo>
                <a:close/>
              </a:path>
            </a:pathLst>
          </a:custGeom>
          <a:blipFill>
            <a:blip r:embed="rId3"/>
            <a:stretch>
              <a:fillRect r="-45255"/>
            </a:stretch>
          </a:blipFill>
        </p:spPr>
        <p:txBody>
          <a:bodyPr/>
          <a:lstStyle/>
          <a:p>
            <a:endParaRPr lang="en-GB" dirty="0">
              <a:latin typeface="Times New Roman" panose="02020603050405020304" pitchFamily="18" charset="0"/>
              <a:cs typeface="Times New Roman" panose="02020603050405020304" pitchFamily="18" charset="0"/>
            </a:endParaRPr>
          </a:p>
        </p:txBody>
      </p:sp>
      <p:sp>
        <p:nvSpPr>
          <p:cNvPr id="6" name="Freeform 6"/>
          <p:cNvSpPr/>
          <p:nvPr/>
        </p:nvSpPr>
        <p:spPr>
          <a:xfrm>
            <a:off x="12700" y="3905250"/>
            <a:ext cx="6048000" cy="3167640"/>
          </a:xfrm>
          <a:custGeom>
            <a:avLst/>
            <a:gdLst/>
            <a:ahLst/>
            <a:cxnLst/>
            <a:rect l="l" t="t" r="r" b="b"/>
            <a:pathLst>
              <a:path w="6048000" h="3167640">
                <a:moveTo>
                  <a:pt x="0" y="0"/>
                </a:moveTo>
                <a:lnTo>
                  <a:pt x="6048000" y="0"/>
                </a:lnTo>
                <a:lnTo>
                  <a:pt x="6048000" y="3167640"/>
                </a:lnTo>
                <a:lnTo>
                  <a:pt x="0" y="3167640"/>
                </a:lnTo>
                <a:lnTo>
                  <a:pt x="0" y="0"/>
                </a:lnTo>
                <a:close/>
              </a:path>
            </a:pathLst>
          </a:custGeom>
          <a:blipFill>
            <a:blip r:embed="rId4"/>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7" name="Freeform 7"/>
          <p:cNvSpPr/>
          <p:nvPr/>
        </p:nvSpPr>
        <p:spPr>
          <a:xfrm>
            <a:off x="5196104" y="7495516"/>
            <a:ext cx="7322863" cy="3835349"/>
          </a:xfrm>
          <a:custGeom>
            <a:avLst/>
            <a:gdLst/>
            <a:ahLst/>
            <a:cxnLst/>
            <a:rect l="l" t="t" r="r" b="b"/>
            <a:pathLst>
              <a:path w="7322863" h="3835349">
                <a:moveTo>
                  <a:pt x="0" y="0"/>
                </a:moveTo>
                <a:lnTo>
                  <a:pt x="7322863" y="0"/>
                </a:lnTo>
                <a:lnTo>
                  <a:pt x="7322863" y="3835349"/>
                </a:lnTo>
                <a:lnTo>
                  <a:pt x="0" y="3835349"/>
                </a:lnTo>
                <a:lnTo>
                  <a:pt x="0" y="0"/>
                </a:lnTo>
                <a:close/>
              </a:path>
            </a:pathLst>
          </a:custGeom>
          <a:blipFill>
            <a:blip r:embed="rId4"/>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8" name="Freeform 8"/>
          <p:cNvSpPr/>
          <p:nvPr/>
        </p:nvSpPr>
        <p:spPr>
          <a:xfrm>
            <a:off x="176525" y="5787639"/>
            <a:ext cx="6991540" cy="4254764"/>
          </a:xfrm>
          <a:custGeom>
            <a:avLst/>
            <a:gdLst/>
            <a:ahLst/>
            <a:cxnLst/>
            <a:rect l="l" t="t" r="r" b="b"/>
            <a:pathLst>
              <a:path w="6991540" h="4588992">
                <a:moveTo>
                  <a:pt x="0" y="0"/>
                </a:moveTo>
                <a:lnTo>
                  <a:pt x="6991540" y="0"/>
                </a:lnTo>
                <a:lnTo>
                  <a:pt x="6991540" y="4588992"/>
                </a:lnTo>
                <a:lnTo>
                  <a:pt x="0" y="45889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latin typeface="Times New Roman" panose="02020603050405020304" pitchFamily="18" charset="0"/>
              <a:cs typeface="Times New Roman" panose="02020603050405020304" pitchFamily="18" charset="0"/>
            </a:endParaRPr>
          </a:p>
        </p:txBody>
      </p:sp>
      <p:sp>
        <p:nvSpPr>
          <p:cNvPr id="9" name="Freeform 9"/>
          <p:cNvSpPr/>
          <p:nvPr/>
        </p:nvSpPr>
        <p:spPr>
          <a:xfrm>
            <a:off x="10163719" y="4819650"/>
            <a:ext cx="4741659" cy="3525767"/>
          </a:xfrm>
          <a:custGeom>
            <a:avLst/>
            <a:gdLst/>
            <a:ahLst/>
            <a:cxnLst/>
            <a:rect l="l" t="t" r="r" b="b"/>
            <a:pathLst>
              <a:path w="5077437" h="4134919">
                <a:moveTo>
                  <a:pt x="0" y="0"/>
                </a:moveTo>
                <a:lnTo>
                  <a:pt x="5077437" y="0"/>
                </a:lnTo>
                <a:lnTo>
                  <a:pt x="5077437" y="4134919"/>
                </a:lnTo>
                <a:lnTo>
                  <a:pt x="0" y="413491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10" name="Freeform 10"/>
          <p:cNvSpPr/>
          <p:nvPr/>
        </p:nvSpPr>
        <p:spPr>
          <a:xfrm>
            <a:off x="10439071" y="13519933"/>
            <a:ext cx="4469553" cy="3796517"/>
          </a:xfrm>
          <a:custGeom>
            <a:avLst/>
            <a:gdLst/>
            <a:ahLst/>
            <a:cxnLst/>
            <a:rect l="l" t="t" r="r" b="b"/>
            <a:pathLst>
              <a:path w="4469553" h="4469553">
                <a:moveTo>
                  <a:pt x="0" y="0"/>
                </a:moveTo>
                <a:lnTo>
                  <a:pt x="4469553" y="0"/>
                </a:lnTo>
                <a:lnTo>
                  <a:pt x="4469553" y="4469552"/>
                </a:lnTo>
                <a:lnTo>
                  <a:pt x="0" y="446955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11" name="Freeform 11"/>
          <p:cNvSpPr/>
          <p:nvPr/>
        </p:nvSpPr>
        <p:spPr>
          <a:xfrm>
            <a:off x="7155436" y="17484498"/>
            <a:ext cx="7792463" cy="3718152"/>
          </a:xfrm>
          <a:custGeom>
            <a:avLst/>
            <a:gdLst/>
            <a:ahLst/>
            <a:cxnLst/>
            <a:rect l="l" t="t" r="r" b="b"/>
            <a:pathLst>
              <a:path w="5291264" h="5291264">
                <a:moveTo>
                  <a:pt x="0" y="0"/>
                </a:moveTo>
                <a:lnTo>
                  <a:pt x="5291264" y="0"/>
                </a:lnTo>
                <a:lnTo>
                  <a:pt x="5291264" y="5291264"/>
                </a:lnTo>
                <a:lnTo>
                  <a:pt x="0" y="529126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12" name="Freeform 12"/>
          <p:cNvSpPr/>
          <p:nvPr/>
        </p:nvSpPr>
        <p:spPr>
          <a:xfrm>
            <a:off x="7285210" y="8282160"/>
            <a:ext cx="2557290" cy="2557290"/>
          </a:xfrm>
          <a:custGeom>
            <a:avLst/>
            <a:gdLst/>
            <a:ahLst/>
            <a:cxnLst/>
            <a:rect l="l" t="t" r="r" b="b"/>
            <a:pathLst>
              <a:path w="2557290" h="2557290">
                <a:moveTo>
                  <a:pt x="0" y="0"/>
                </a:moveTo>
                <a:lnTo>
                  <a:pt x="2557289" y="0"/>
                </a:lnTo>
                <a:lnTo>
                  <a:pt x="2557289" y="2557290"/>
                </a:lnTo>
                <a:lnTo>
                  <a:pt x="0" y="2557290"/>
                </a:lnTo>
                <a:lnTo>
                  <a:pt x="0" y="0"/>
                </a:lnTo>
                <a:close/>
              </a:path>
            </a:pathLst>
          </a:custGeom>
          <a:blipFill>
            <a:blip r:embed="rId13"/>
            <a:stretch>
              <a:fillRect/>
            </a:stretch>
          </a:blipFill>
        </p:spPr>
        <p:txBody>
          <a:bodyPr/>
          <a:lstStyle/>
          <a:p>
            <a:endParaRPr lang="en-GB" dirty="0">
              <a:latin typeface="Times New Roman" panose="02020603050405020304" pitchFamily="18" charset="0"/>
              <a:cs typeface="Times New Roman" panose="02020603050405020304" pitchFamily="18" charset="0"/>
            </a:endParaRPr>
          </a:p>
        </p:txBody>
      </p:sp>
      <p:sp>
        <p:nvSpPr>
          <p:cNvPr id="13" name="TextBox 13"/>
          <p:cNvSpPr txBox="1"/>
          <p:nvPr/>
        </p:nvSpPr>
        <p:spPr>
          <a:xfrm>
            <a:off x="281798" y="2574330"/>
            <a:ext cx="6562152" cy="1510798"/>
          </a:xfrm>
          <a:prstGeom prst="rect">
            <a:avLst/>
          </a:prstGeom>
        </p:spPr>
        <p:txBody>
          <a:bodyPr wrap="square" lIns="0" tIns="0" rIns="0" bIns="0" rtlCol="0" anchor="t">
            <a:spAutoFit/>
          </a:bodyPr>
          <a:lstStyle/>
          <a:p>
            <a:pPr algn="l">
              <a:lnSpc>
                <a:spcPts val="1960"/>
              </a:lnSpc>
            </a:pPr>
            <a:r>
              <a:rPr lang="en-US" sz="1200" b="1" dirty="0">
                <a:solidFill>
                  <a:srgbClr val="000000"/>
                </a:solidFill>
                <a:latin typeface="Times New Roman" panose="02020603050405020304" pitchFamily="18" charset="0"/>
                <a:ea typeface="Ubuntu Bold"/>
                <a:cs typeface="Times New Roman" panose="02020603050405020304" pitchFamily="18" charset="0"/>
                <a:sym typeface="Ubuntu Bold"/>
              </a:rPr>
              <a:t>Introduction </a:t>
            </a:r>
          </a:p>
          <a:p>
            <a:pPr algn="l">
              <a:lnSpc>
                <a:spcPts val="1960"/>
              </a:lnSpc>
            </a:pPr>
            <a:r>
              <a:rPr lang="en-US" sz="1200" dirty="0">
                <a:solidFill>
                  <a:srgbClr val="000000"/>
                </a:solidFill>
                <a:latin typeface="Times New Roman" panose="02020603050405020304" pitchFamily="18" charset="0"/>
                <a:ea typeface="Ubuntu"/>
                <a:cs typeface="Times New Roman" panose="02020603050405020304" pitchFamily="18" charset="0"/>
                <a:sym typeface="Ubuntu"/>
              </a:rPr>
              <a:t>Emotional intelligence (EI) is the capacity to </a:t>
            </a:r>
            <a:r>
              <a:rPr lang="en-US" sz="1200" dirty="0" err="1">
                <a:solidFill>
                  <a:srgbClr val="000000"/>
                </a:solidFill>
                <a:latin typeface="Times New Roman" panose="02020603050405020304" pitchFamily="18" charset="0"/>
                <a:ea typeface="Ubuntu"/>
                <a:cs typeface="Times New Roman" panose="02020603050405020304" pitchFamily="18" charset="0"/>
                <a:sym typeface="Ubuntu"/>
              </a:rPr>
              <a:t>recognise</a:t>
            </a:r>
            <a:r>
              <a:rPr lang="en-US" sz="1200" dirty="0">
                <a:solidFill>
                  <a:srgbClr val="000000"/>
                </a:solidFill>
                <a:latin typeface="Times New Roman" panose="02020603050405020304" pitchFamily="18" charset="0"/>
                <a:ea typeface="Ubuntu"/>
                <a:cs typeface="Times New Roman" panose="02020603050405020304" pitchFamily="18" charset="0"/>
                <a:sym typeface="Ubuntu"/>
              </a:rPr>
              <a:t>, understand and control emotions in oneself and others (Indeed, 2025). Empathy is a result of self-awareness, as it helps to have a deeper interpersonal comprehension. This poster discusses how my experience as a nursery worker enabled me to acquire EI by being reflective, mindful, and regulating my emotions. </a:t>
            </a:r>
          </a:p>
          <a:p>
            <a:pPr algn="l">
              <a:lnSpc>
                <a:spcPts val="1960"/>
              </a:lnSpc>
            </a:pPr>
            <a:endParaRPr lang="en-US" sz="1200" dirty="0">
              <a:solidFill>
                <a:srgbClr val="000000"/>
              </a:solidFill>
              <a:latin typeface="Times New Roman" panose="02020603050405020304" pitchFamily="18" charset="0"/>
              <a:ea typeface="Ubuntu"/>
              <a:cs typeface="Times New Roman" panose="02020603050405020304" pitchFamily="18" charset="0"/>
              <a:sym typeface="Ubuntu"/>
            </a:endParaRPr>
          </a:p>
        </p:txBody>
      </p:sp>
      <p:sp>
        <p:nvSpPr>
          <p:cNvPr id="14" name="TextBox 14"/>
          <p:cNvSpPr txBox="1"/>
          <p:nvPr/>
        </p:nvSpPr>
        <p:spPr>
          <a:xfrm>
            <a:off x="6879652" y="14603989"/>
            <a:ext cx="3250389" cy="2597634"/>
          </a:xfrm>
          <a:prstGeom prst="rect">
            <a:avLst/>
          </a:prstGeom>
        </p:spPr>
        <p:txBody>
          <a:bodyPr lIns="0" tIns="0" rIns="0" bIns="0" rtlCol="0" anchor="t">
            <a:spAutoFit/>
          </a:bodyPr>
          <a:lstStyle/>
          <a:p>
            <a:pPr algn="r">
              <a:lnSpc>
                <a:spcPts val="1679"/>
              </a:lnSpc>
            </a:pPr>
            <a:r>
              <a:rPr lang="en-US" sz="1200" b="1" dirty="0">
                <a:solidFill>
                  <a:srgbClr val="000000"/>
                </a:solidFill>
                <a:latin typeface="Times New Roman" panose="02020603050405020304" pitchFamily="18" charset="0"/>
                <a:ea typeface="Ubuntu"/>
                <a:cs typeface="Times New Roman" panose="02020603050405020304" pitchFamily="18" charset="0"/>
                <a:sym typeface="Ubuntu"/>
              </a:rPr>
              <a:t>Conclusion</a:t>
            </a:r>
            <a:r>
              <a:rPr lang="en-US" sz="1200" dirty="0">
                <a:solidFill>
                  <a:srgbClr val="000000"/>
                </a:solidFill>
                <a:latin typeface="Times New Roman" panose="02020603050405020304" pitchFamily="18" charset="0"/>
                <a:ea typeface="Ubuntu"/>
                <a:cs typeface="Times New Roman" panose="02020603050405020304" pitchFamily="18" charset="0"/>
                <a:sym typeface="Ubuntu"/>
              </a:rPr>
              <a:t> </a:t>
            </a:r>
          </a:p>
          <a:p>
            <a:pPr algn="r">
              <a:lnSpc>
                <a:spcPts val="1679"/>
              </a:lnSpc>
            </a:pPr>
            <a:r>
              <a:rPr lang="en-US" sz="1200" dirty="0">
                <a:solidFill>
                  <a:srgbClr val="000000"/>
                </a:solidFill>
                <a:latin typeface="Times New Roman" panose="02020603050405020304" pitchFamily="18" charset="0"/>
                <a:ea typeface="Ubuntu"/>
                <a:cs typeface="Times New Roman" panose="02020603050405020304" pitchFamily="18" charset="0"/>
                <a:sym typeface="Ubuntu"/>
              </a:rPr>
              <a:t>In conclusion, emotional intelligence is mandatory for professional and academic achievements. The experience I had in my nursery improved my levels of empathy, patience, and self-control to deal with emotions more efficiently. Constant mindfulness training and self-reflection can help me to maintain my most important employability skills, including communication, decision-making, and resilience, which contribute to my personal and professional growth throughout my life.</a:t>
            </a:r>
          </a:p>
          <a:p>
            <a:pPr algn="r">
              <a:lnSpc>
                <a:spcPts val="1679"/>
              </a:lnSpc>
            </a:pPr>
            <a:endParaRPr lang="en-US" sz="1200" dirty="0">
              <a:solidFill>
                <a:srgbClr val="000000"/>
              </a:solidFill>
              <a:latin typeface="Times New Roman" panose="02020603050405020304" pitchFamily="18" charset="0"/>
              <a:ea typeface="Ubuntu"/>
              <a:cs typeface="Times New Roman" panose="02020603050405020304" pitchFamily="18" charset="0"/>
              <a:sym typeface="Ubuntu"/>
            </a:endParaRPr>
          </a:p>
        </p:txBody>
      </p:sp>
      <p:sp>
        <p:nvSpPr>
          <p:cNvPr id="15" name="TextBox 15"/>
          <p:cNvSpPr txBox="1"/>
          <p:nvPr/>
        </p:nvSpPr>
        <p:spPr>
          <a:xfrm>
            <a:off x="-1" y="57932"/>
            <a:ext cx="9156701" cy="2246702"/>
          </a:xfrm>
          <a:prstGeom prst="rect">
            <a:avLst/>
          </a:prstGeom>
        </p:spPr>
        <p:txBody>
          <a:bodyPr wrap="square" lIns="0" tIns="0" rIns="0" bIns="0" rtlCol="0" anchor="t">
            <a:spAutoFit/>
          </a:bodyPr>
          <a:lstStyle/>
          <a:p>
            <a:pPr algn="ctr">
              <a:lnSpc>
                <a:spcPts val="8991"/>
              </a:lnSpc>
              <a:spcBef>
                <a:spcPct val="0"/>
              </a:spcBef>
            </a:pPr>
            <a:r>
              <a:rPr lang="en-US" sz="6600" b="1" dirty="0">
                <a:solidFill>
                  <a:srgbClr val="000000"/>
                </a:solidFill>
                <a:latin typeface="Times New Roman" panose="02020603050405020304" pitchFamily="18" charset="0"/>
                <a:ea typeface="Ubuntu Bold"/>
                <a:cs typeface="Times New Roman" panose="02020603050405020304" pitchFamily="18" charset="0"/>
                <a:sym typeface="Ubuntu Bold"/>
              </a:rPr>
              <a:t>Developing Emotional Intelligence Skills</a:t>
            </a:r>
          </a:p>
        </p:txBody>
      </p:sp>
      <p:sp>
        <p:nvSpPr>
          <p:cNvPr id="16" name="TextBox 16"/>
          <p:cNvSpPr txBox="1"/>
          <p:nvPr/>
        </p:nvSpPr>
        <p:spPr>
          <a:xfrm>
            <a:off x="281799" y="4163335"/>
            <a:ext cx="6458186" cy="1574918"/>
          </a:xfrm>
          <a:prstGeom prst="rect">
            <a:avLst/>
          </a:prstGeom>
        </p:spPr>
        <p:txBody>
          <a:bodyPr wrap="square" lIns="0" tIns="0" rIns="0" bIns="0" rtlCol="0" anchor="t">
            <a:spAutoFit/>
          </a:bodyPr>
          <a:lstStyle/>
          <a:p>
            <a:pPr algn="r">
              <a:lnSpc>
                <a:spcPts val="2519"/>
              </a:lnSpc>
            </a:pPr>
            <a:r>
              <a:rPr lang="en-US" sz="1200" b="1" dirty="0">
                <a:solidFill>
                  <a:srgbClr val="000000"/>
                </a:solidFill>
                <a:latin typeface="Times New Roman" panose="02020603050405020304" pitchFamily="18" charset="0"/>
                <a:ea typeface="Ubuntu Bold"/>
                <a:cs typeface="Times New Roman" panose="02020603050405020304" pitchFamily="18" charset="0"/>
                <a:sym typeface="Ubuntu Bold"/>
              </a:rPr>
              <a:t>Methodology </a:t>
            </a:r>
          </a:p>
          <a:p>
            <a:pPr algn="r">
              <a:lnSpc>
                <a:spcPts val="1960"/>
              </a:lnSpc>
              <a:spcBef>
                <a:spcPct val="0"/>
              </a:spcBef>
            </a:pPr>
            <a:r>
              <a:rPr lang="en-US" sz="1200" dirty="0">
                <a:solidFill>
                  <a:srgbClr val="000000"/>
                </a:solidFill>
                <a:latin typeface="Times New Roman" panose="02020603050405020304" pitchFamily="18" charset="0"/>
                <a:ea typeface="Ubuntu"/>
                <a:cs typeface="Times New Roman" panose="02020603050405020304" pitchFamily="18" charset="0"/>
                <a:sym typeface="Ubuntu"/>
              </a:rPr>
              <a:t>The poster was created in accordance with the Reflective Cycle of Gibbs (1988) to examine my own experience at a nursery. To bridge the gap between theory and actual workplace reflection and development, a literature review of some of the major Emotional Intelligence theories such as Goleman, Mayer and Salovey, Boyatzis and mindfulness strategies found in academic literature was included.</a:t>
            </a:r>
          </a:p>
          <a:p>
            <a:pPr algn="r">
              <a:lnSpc>
                <a:spcPts val="1960"/>
              </a:lnSpc>
              <a:spcBef>
                <a:spcPct val="0"/>
              </a:spcBef>
            </a:pPr>
            <a:endParaRPr lang="en-US" sz="1200" dirty="0">
              <a:solidFill>
                <a:srgbClr val="000000"/>
              </a:solidFill>
              <a:latin typeface="Times New Roman" panose="02020603050405020304" pitchFamily="18" charset="0"/>
              <a:ea typeface="Ubuntu"/>
              <a:cs typeface="Times New Roman" panose="02020603050405020304" pitchFamily="18" charset="0"/>
              <a:sym typeface="Ubuntu"/>
            </a:endParaRPr>
          </a:p>
        </p:txBody>
      </p:sp>
      <p:sp>
        <p:nvSpPr>
          <p:cNvPr id="17" name="TextBox 17"/>
          <p:cNvSpPr txBox="1"/>
          <p:nvPr/>
        </p:nvSpPr>
        <p:spPr>
          <a:xfrm>
            <a:off x="978121" y="6413016"/>
            <a:ext cx="5406817" cy="2597634"/>
          </a:xfrm>
          <a:prstGeom prst="rect">
            <a:avLst/>
          </a:prstGeom>
        </p:spPr>
        <p:txBody>
          <a:bodyPr lIns="0" tIns="0" rIns="0" bIns="0" rtlCol="0" anchor="t">
            <a:spAutoFit/>
          </a:bodyPr>
          <a:lstStyle/>
          <a:p>
            <a:pPr algn="ctr">
              <a:lnSpc>
                <a:spcPts val="1679"/>
              </a:lnSpc>
              <a:spcBef>
                <a:spcPct val="0"/>
              </a:spcBef>
            </a:pPr>
            <a:r>
              <a:rPr lang="en-US" sz="1200" b="1" dirty="0">
                <a:solidFill>
                  <a:srgbClr val="000000"/>
                </a:solidFill>
                <a:latin typeface="Times New Roman" panose="02020603050405020304" pitchFamily="18" charset="0"/>
                <a:ea typeface="Ubuntu Bold"/>
                <a:cs typeface="Times New Roman" panose="02020603050405020304" pitchFamily="18" charset="0"/>
                <a:sym typeface="Ubuntu Bold"/>
              </a:rPr>
              <a:t>Developing Emotional Intelligence </a:t>
            </a:r>
          </a:p>
          <a:p>
            <a:pPr algn="ctr">
              <a:lnSpc>
                <a:spcPts val="1679"/>
              </a:lnSpc>
              <a:spcBef>
                <a:spcPct val="0"/>
              </a:spcBef>
            </a:pPr>
            <a:r>
              <a:rPr lang="en-US" sz="1200" dirty="0">
                <a:solidFill>
                  <a:srgbClr val="000000"/>
                </a:solidFill>
                <a:latin typeface="Times New Roman" panose="02020603050405020304" pitchFamily="18" charset="0"/>
                <a:ea typeface="Ubuntu"/>
                <a:cs typeface="Times New Roman" panose="02020603050405020304" pitchFamily="18" charset="0"/>
                <a:sym typeface="Ubuntu"/>
              </a:rPr>
              <a:t>Emotional Intelligence (EI) is cultivated in the form of constant reflection, practice, and awareness of emotions. Goleman's Five Components (1998), self-awareness, self-regulation, motivation, empathy, and social skills, helped me learn more about emotions in everyday situations at the nursery and be more patient and empathetic. The Mayer-Salovey-Caruso Model (1997) enhanced my perception, cognition, and skills to handle emotions and be able to react in a calm manner to the </a:t>
            </a:r>
            <a:r>
              <a:rPr lang="en-US" sz="1200" dirty="0" err="1">
                <a:solidFill>
                  <a:srgbClr val="000000"/>
                </a:solidFill>
                <a:latin typeface="Times New Roman" panose="02020603050405020304" pitchFamily="18" charset="0"/>
                <a:ea typeface="Ubuntu"/>
                <a:cs typeface="Times New Roman" panose="02020603050405020304" pitchFamily="18" charset="0"/>
                <a:sym typeface="Ubuntu"/>
              </a:rPr>
              <a:t>behaviour</a:t>
            </a:r>
            <a:r>
              <a:rPr lang="en-US" sz="1200" dirty="0">
                <a:solidFill>
                  <a:srgbClr val="000000"/>
                </a:solidFill>
                <a:latin typeface="Times New Roman" panose="02020603050405020304" pitchFamily="18" charset="0"/>
                <a:ea typeface="Ubuntu"/>
                <a:cs typeface="Times New Roman" panose="02020603050405020304" pitchFamily="18" charset="0"/>
                <a:sym typeface="Ubuntu"/>
              </a:rPr>
              <a:t> of children. The use of Mindfulness Theory to promote awareness in the present moment by focusing on breathing and reflection helped achieve composure under pressure by promoting calmness (</a:t>
            </a:r>
            <a:r>
              <a:rPr lang="en-US" sz="1200" dirty="0" err="1">
                <a:solidFill>
                  <a:srgbClr val="000000"/>
                </a:solidFill>
                <a:latin typeface="Times New Roman" panose="02020603050405020304" pitchFamily="18" charset="0"/>
                <a:ea typeface="Ubuntu"/>
                <a:cs typeface="Times New Roman" panose="02020603050405020304" pitchFamily="18" charset="0"/>
                <a:sym typeface="Ubuntu"/>
              </a:rPr>
              <a:t>Thehealthsite</a:t>
            </a:r>
            <a:r>
              <a:rPr lang="en-US" sz="1200" dirty="0">
                <a:solidFill>
                  <a:srgbClr val="000000"/>
                </a:solidFill>
                <a:latin typeface="Times New Roman" panose="02020603050405020304" pitchFamily="18" charset="0"/>
                <a:ea typeface="Ubuntu"/>
                <a:cs typeface="Times New Roman" panose="02020603050405020304" pitchFamily="18" charset="0"/>
                <a:sym typeface="Ubuntu"/>
              </a:rPr>
              <a:t>, 2024). These theories prove that mindfulness improves self-awareness, which in turn improves emotional regulation and results in better relationships in and out of the workplace.</a:t>
            </a:r>
          </a:p>
        </p:txBody>
      </p:sp>
      <p:sp>
        <p:nvSpPr>
          <p:cNvPr id="18" name="TextBox 18"/>
          <p:cNvSpPr txBox="1"/>
          <p:nvPr/>
        </p:nvSpPr>
        <p:spPr>
          <a:xfrm>
            <a:off x="10361772" y="4895850"/>
            <a:ext cx="4357528" cy="3033651"/>
          </a:xfrm>
          <a:prstGeom prst="rect">
            <a:avLst/>
          </a:prstGeom>
        </p:spPr>
        <p:txBody>
          <a:bodyPr wrap="square" lIns="0" tIns="0" rIns="0" bIns="0" rtlCol="0" anchor="t">
            <a:spAutoFit/>
          </a:bodyPr>
          <a:lstStyle/>
          <a:p>
            <a:pPr algn="just">
              <a:lnSpc>
                <a:spcPts val="1679"/>
              </a:lnSpc>
              <a:spcBef>
                <a:spcPct val="0"/>
              </a:spcBef>
            </a:pPr>
            <a:r>
              <a:rPr lang="en-US" sz="1200" b="1" dirty="0">
                <a:solidFill>
                  <a:srgbClr val="000000"/>
                </a:solidFill>
                <a:latin typeface="Times New Roman" panose="02020603050405020304" pitchFamily="18" charset="0"/>
                <a:ea typeface="Ubuntu Bold"/>
                <a:cs typeface="Times New Roman" panose="02020603050405020304" pitchFamily="18" charset="0"/>
                <a:sym typeface="Ubuntu Bold"/>
              </a:rPr>
              <a:t>Personal Experience Reflection </a:t>
            </a:r>
          </a:p>
          <a:p>
            <a:pPr algn="just">
              <a:lnSpc>
                <a:spcPts val="1679"/>
              </a:lnSpc>
              <a:spcBef>
                <a:spcPct val="0"/>
              </a:spcBef>
            </a:pPr>
            <a:r>
              <a:rPr lang="en-US" sz="1200" dirty="0">
                <a:solidFill>
                  <a:srgbClr val="000000"/>
                </a:solidFill>
                <a:latin typeface="Times New Roman" panose="02020603050405020304" pitchFamily="18" charset="0"/>
                <a:ea typeface="Ubuntu"/>
                <a:cs typeface="Times New Roman" panose="02020603050405020304" pitchFamily="18" charset="0"/>
                <a:sym typeface="Ubuntu"/>
              </a:rPr>
              <a:t>The practice with nursery children aged between 2 and 4 years tended to deal with emotional outbursts like tantrums and separation anxiety (</a:t>
            </a:r>
            <a:r>
              <a:rPr lang="en-US" sz="1200" dirty="0" err="1">
                <a:solidFill>
                  <a:srgbClr val="000000"/>
                </a:solidFill>
                <a:latin typeface="Times New Roman" panose="02020603050405020304" pitchFamily="18" charset="0"/>
                <a:ea typeface="Ubuntu"/>
                <a:cs typeface="Times New Roman" panose="02020603050405020304" pitchFamily="18" charset="0"/>
                <a:sym typeface="Ubuntu"/>
              </a:rPr>
              <a:t>Raisingchildren</a:t>
            </a:r>
            <a:r>
              <a:rPr lang="en-US" sz="1200" dirty="0">
                <a:solidFill>
                  <a:srgbClr val="000000"/>
                </a:solidFill>
                <a:latin typeface="Times New Roman" panose="02020603050405020304" pitchFamily="18" charset="0"/>
                <a:ea typeface="Ubuntu"/>
                <a:cs typeface="Times New Roman" panose="02020603050405020304" pitchFamily="18" charset="0"/>
                <a:sym typeface="Ubuntu"/>
              </a:rPr>
              <a:t>, 2025). These were situations that tested my ability to maintain emotional control and show empathy. I also made good use of self-regulation in deep breathing and empathic communication, meaning to remain calm and helpful. Working with other members and parents improved social and teamwork skills, and reflection in journaling contributed to assessing emotional responses and determining areas of growth (</a:t>
            </a:r>
            <a:r>
              <a:rPr lang="en-US" sz="1200" dirty="0" err="1">
                <a:solidFill>
                  <a:srgbClr val="000000"/>
                </a:solidFill>
                <a:latin typeface="Times New Roman" panose="02020603050405020304" pitchFamily="18" charset="0"/>
                <a:ea typeface="Ubuntu"/>
                <a:cs typeface="Times New Roman" panose="02020603050405020304" pitchFamily="18" charset="0"/>
                <a:sym typeface="Ubuntu"/>
              </a:rPr>
              <a:t>Triplep</a:t>
            </a:r>
            <a:r>
              <a:rPr lang="en-US" sz="1200" dirty="0">
                <a:solidFill>
                  <a:srgbClr val="000000"/>
                </a:solidFill>
                <a:latin typeface="Times New Roman" panose="02020603050405020304" pitchFamily="18" charset="0"/>
                <a:ea typeface="Ubuntu"/>
                <a:cs typeface="Times New Roman" panose="02020603050405020304" pitchFamily="18" charset="0"/>
                <a:sym typeface="Ubuntu"/>
              </a:rPr>
              <a:t>-parenting, 2025). With time, I </a:t>
            </a:r>
            <a:r>
              <a:rPr lang="en-US" sz="1200" dirty="0" err="1">
                <a:solidFill>
                  <a:srgbClr val="000000"/>
                </a:solidFill>
                <a:latin typeface="Times New Roman" panose="02020603050405020304" pitchFamily="18" charset="0"/>
                <a:ea typeface="Ubuntu"/>
                <a:cs typeface="Times New Roman" panose="02020603050405020304" pitchFamily="18" charset="0"/>
                <a:sym typeface="Ubuntu"/>
              </a:rPr>
              <a:t>realised</a:t>
            </a:r>
            <a:r>
              <a:rPr lang="en-US" sz="1200" dirty="0">
                <a:solidFill>
                  <a:srgbClr val="000000"/>
                </a:solidFill>
                <a:latin typeface="Times New Roman" panose="02020603050405020304" pitchFamily="18" charset="0"/>
                <a:ea typeface="Ubuntu"/>
                <a:cs typeface="Times New Roman" panose="02020603050405020304" pitchFamily="18" charset="0"/>
                <a:sym typeface="Ubuntu"/>
              </a:rPr>
              <a:t> that patience and mindfulness enhanced my career performance and life well-being. Based on Goleman's EI domains, self-awareness and empathy were the most reinforced by this reflective and mindful practice.</a:t>
            </a:r>
          </a:p>
        </p:txBody>
      </p:sp>
      <p:sp>
        <p:nvSpPr>
          <p:cNvPr id="19" name="TextBox 19"/>
          <p:cNvSpPr txBox="1"/>
          <p:nvPr/>
        </p:nvSpPr>
        <p:spPr>
          <a:xfrm>
            <a:off x="10675325" y="13694382"/>
            <a:ext cx="4018410" cy="3469668"/>
          </a:xfrm>
          <a:prstGeom prst="rect">
            <a:avLst/>
          </a:prstGeom>
        </p:spPr>
        <p:txBody>
          <a:bodyPr wrap="square" lIns="0" tIns="0" rIns="0" bIns="0" rtlCol="0" anchor="t">
            <a:spAutoFit/>
          </a:bodyPr>
          <a:lstStyle/>
          <a:p>
            <a:pPr algn="just">
              <a:lnSpc>
                <a:spcPts val="1679"/>
              </a:lnSpc>
              <a:spcBef>
                <a:spcPct val="0"/>
              </a:spcBef>
            </a:pPr>
            <a:r>
              <a:rPr lang="en-US" sz="1200" b="1" dirty="0">
                <a:solidFill>
                  <a:srgbClr val="000000"/>
                </a:solidFill>
                <a:latin typeface="Times New Roman" panose="02020603050405020304" pitchFamily="18" charset="0"/>
                <a:ea typeface="Ubuntu Bold"/>
                <a:cs typeface="Times New Roman" panose="02020603050405020304" pitchFamily="18" charset="0"/>
                <a:sym typeface="Ubuntu Bold"/>
              </a:rPr>
              <a:t>Developing Mindfulness &amp; Success in Studies </a:t>
            </a:r>
          </a:p>
          <a:p>
            <a:pPr algn="just">
              <a:lnSpc>
                <a:spcPts val="1679"/>
              </a:lnSpc>
              <a:spcBef>
                <a:spcPct val="0"/>
              </a:spcBef>
            </a:pPr>
            <a:r>
              <a:rPr lang="en-US" sz="1200" dirty="0">
                <a:solidFill>
                  <a:srgbClr val="000000"/>
                </a:solidFill>
                <a:latin typeface="Times New Roman" panose="02020603050405020304" pitchFamily="18" charset="0"/>
                <a:ea typeface="Ubuntu"/>
                <a:cs typeface="Times New Roman" panose="02020603050405020304" pitchFamily="18" charset="0"/>
                <a:sym typeface="Ubuntu"/>
              </a:rPr>
              <a:t>The acquisition of Emotional Intelligence has had a positive impact on my academic performance. Self-awareness makes me notice stress that comes with the tight deadlines and deal with it with the help of reflection logs and time-management applications. Self-regulation will enable me to substitute impulsive responses with brief study sessions and 10-minute breathing exercises. The SMART goals are used to keep track of the progress and to celebrate small achievements to maintain motivation (</a:t>
            </a:r>
            <a:r>
              <a:rPr lang="en-US" sz="1200" dirty="0" err="1">
                <a:solidFill>
                  <a:srgbClr val="000000"/>
                </a:solidFill>
                <a:latin typeface="Times New Roman" panose="02020603050405020304" pitchFamily="18" charset="0"/>
                <a:ea typeface="Ubuntu"/>
                <a:cs typeface="Times New Roman" panose="02020603050405020304" pitchFamily="18" charset="0"/>
                <a:sym typeface="Ubuntu"/>
              </a:rPr>
              <a:t>Achieveit</a:t>
            </a:r>
            <a:r>
              <a:rPr lang="en-US" sz="1200" dirty="0">
                <a:solidFill>
                  <a:srgbClr val="000000"/>
                </a:solidFill>
                <a:latin typeface="Times New Roman" panose="02020603050405020304" pitchFamily="18" charset="0"/>
                <a:ea typeface="Ubuntu"/>
                <a:cs typeface="Times New Roman" panose="02020603050405020304" pitchFamily="18" charset="0"/>
                <a:sym typeface="Ubuntu"/>
              </a:rPr>
              <a:t>, 2024). Empathy and social skills help me to work well within a group and improve communication and conflict </a:t>
            </a:r>
            <a:r>
              <a:rPr lang="en-US" sz="1200" dirty="0" err="1">
                <a:solidFill>
                  <a:srgbClr val="000000"/>
                </a:solidFill>
                <a:latin typeface="Times New Roman" panose="02020603050405020304" pitchFamily="18" charset="0"/>
                <a:ea typeface="Ubuntu"/>
                <a:cs typeface="Times New Roman" panose="02020603050405020304" pitchFamily="18" charset="0"/>
                <a:sym typeface="Ubuntu"/>
              </a:rPr>
              <a:t>minimisation</a:t>
            </a:r>
            <a:r>
              <a:rPr lang="en-US" sz="1200" dirty="0">
                <a:solidFill>
                  <a:srgbClr val="000000"/>
                </a:solidFill>
                <a:latin typeface="Times New Roman" panose="02020603050405020304" pitchFamily="18" charset="0"/>
                <a:ea typeface="Ubuntu"/>
                <a:cs typeface="Times New Roman" panose="02020603050405020304" pitchFamily="18" charset="0"/>
                <a:sym typeface="Ubuntu"/>
              </a:rPr>
              <a:t> in group projects. Difficulties like emotional fatigue and work-study balance are addressed with the help of daily mindfulness practices, five-minute journaling, and peer feedback, which results in enhanced focus, resilience, and academic confidence (</a:t>
            </a:r>
            <a:r>
              <a:rPr lang="en-US" sz="1200" dirty="0" err="1">
                <a:solidFill>
                  <a:srgbClr val="000000"/>
                </a:solidFill>
                <a:latin typeface="Times New Roman" panose="02020603050405020304" pitchFamily="18" charset="0"/>
                <a:ea typeface="Ubuntu"/>
                <a:cs typeface="Times New Roman" panose="02020603050405020304" pitchFamily="18" charset="0"/>
                <a:sym typeface="Ubuntu"/>
              </a:rPr>
              <a:t>Positivepsychology</a:t>
            </a:r>
            <a:r>
              <a:rPr lang="en-US" sz="1200" dirty="0">
                <a:solidFill>
                  <a:srgbClr val="000000"/>
                </a:solidFill>
                <a:latin typeface="Times New Roman" panose="02020603050405020304" pitchFamily="18" charset="0"/>
                <a:ea typeface="Ubuntu"/>
                <a:cs typeface="Times New Roman" panose="02020603050405020304" pitchFamily="18" charset="0"/>
                <a:sym typeface="Ubuntu"/>
              </a:rPr>
              <a:t>, 2025). </a:t>
            </a:r>
          </a:p>
        </p:txBody>
      </p:sp>
      <p:sp>
        <p:nvSpPr>
          <p:cNvPr id="20" name="TextBox 20"/>
          <p:cNvSpPr txBox="1"/>
          <p:nvPr/>
        </p:nvSpPr>
        <p:spPr>
          <a:xfrm>
            <a:off x="7285210" y="17621250"/>
            <a:ext cx="7510290" cy="3399392"/>
          </a:xfrm>
          <a:prstGeom prst="rect">
            <a:avLst/>
          </a:prstGeom>
        </p:spPr>
        <p:txBody>
          <a:bodyPr wrap="square" lIns="0" tIns="0" rIns="0" bIns="0" rtlCol="0" anchor="t">
            <a:spAutoFit/>
          </a:bodyPr>
          <a:lstStyle/>
          <a:p>
            <a:pPr algn="just">
              <a:lnSpc>
                <a:spcPts val="1426"/>
              </a:lnSpc>
              <a:spcBef>
                <a:spcPct val="0"/>
              </a:spcBef>
            </a:pPr>
            <a:r>
              <a:rPr lang="en-US" sz="1100" b="1" dirty="0">
                <a:solidFill>
                  <a:srgbClr val="000000"/>
                </a:solidFill>
                <a:latin typeface="Times New Roman" panose="02020603050405020304" pitchFamily="18" charset="0"/>
                <a:ea typeface="Ubuntu Bold"/>
                <a:cs typeface="Times New Roman" panose="02020603050405020304" pitchFamily="18" charset="0"/>
                <a:sym typeface="Ubuntu Bold"/>
              </a:rPr>
              <a:t>References </a:t>
            </a:r>
          </a:p>
          <a:p>
            <a:pPr algn="just">
              <a:lnSpc>
                <a:spcPts val="1426"/>
              </a:lnSpc>
              <a:spcBef>
                <a:spcPct val="0"/>
              </a:spcBef>
            </a:pPr>
            <a:r>
              <a:rPr lang="en-US" sz="1100" b="1" dirty="0" err="1">
                <a:solidFill>
                  <a:srgbClr val="000000"/>
                </a:solidFill>
                <a:latin typeface="Times New Roman" panose="02020603050405020304" pitchFamily="18" charset="0"/>
                <a:ea typeface="Ubuntu Bold"/>
                <a:cs typeface="Times New Roman" panose="02020603050405020304" pitchFamily="18" charset="0"/>
                <a:sym typeface="Ubuntu Bold"/>
              </a:rPr>
              <a:t>Achieveit</a:t>
            </a:r>
            <a:r>
              <a:rPr lang="en-US" sz="1100" b="1" dirty="0">
                <a:solidFill>
                  <a:srgbClr val="000000"/>
                </a:solidFill>
                <a:latin typeface="Times New Roman" panose="02020603050405020304" pitchFamily="18" charset="0"/>
                <a:ea typeface="Ubuntu Bold"/>
                <a:cs typeface="Times New Roman" panose="02020603050405020304" pitchFamily="18" charset="0"/>
                <a:sym typeface="Ubuntu Bold"/>
              </a:rPr>
              <a:t>, (2024) Everything you need to know about smart goals, </a:t>
            </a:r>
            <a:r>
              <a:rPr lang="en-US" sz="1100" b="1" dirty="0" err="1">
                <a:solidFill>
                  <a:srgbClr val="000000"/>
                </a:solidFill>
                <a:latin typeface="Times New Roman" panose="02020603050405020304" pitchFamily="18" charset="0"/>
                <a:ea typeface="Ubuntu Bold"/>
                <a:cs typeface="Times New Roman" panose="02020603050405020304" pitchFamily="18" charset="0"/>
                <a:sym typeface="Ubuntu Bold"/>
              </a:rPr>
              <a:t>AchieveIt</a:t>
            </a:r>
            <a:r>
              <a:rPr lang="en-US" sz="1100" b="1" dirty="0">
                <a:solidFill>
                  <a:srgbClr val="000000"/>
                </a:solidFill>
                <a:latin typeface="Times New Roman" panose="02020603050405020304" pitchFamily="18" charset="0"/>
                <a:ea typeface="Ubuntu Bold"/>
                <a:cs typeface="Times New Roman" panose="02020603050405020304" pitchFamily="18" charset="0"/>
                <a:sym typeface="Ubuntu Bold"/>
              </a:rPr>
              <a:t>. Available at: https://www.achieveit.com/resources/everything-you-need-to-know-about-smart-goals/#:~:text=Your%20SMART%20Goals-,What%20Are%20SMART%20Goals?,improve%20their%20chances%20of%20success. (Accessed: 15 October 2025). </a:t>
            </a:r>
          </a:p>
          <a:p>
            <a:pPr algn="just">
              <a:lnSpc>
                <a:spcPts val="1426"/>
              </a:lnSpc>
              <a:spcBef>
                <a:spcPct val="0"/>
              </a:spcBef>
            </a:pPr>
            <a:r>
              <a:rPr lang="en-US" sz="1100" b="1" dirty="0">
                <a:solidFill>
                  <a:srgbClr val="000000"/>
                </a:solidFill>
                <a:latin typeface="Times New Roman" panose="02020603050405020304" pitchFamily="18" charset="0"/>
                <a:ea typeface="Ubuntu Bold"/>
                <a:cs typeface="Times New Roman" panose="02020603050405020304" pitchFamily="18" charset="0"/>
                <a:sym typeface="Ubuntu Bold"/>
              </a:rPr>
              <a:t>Indeed, (2025) What is emotional intelligence? definition, key elements and examples | indeed.com. Available at: https://www.indeed.com/career-advice/career-development/emotional-intelligence (Accessed: 15 October 2025). </a:t>
            </a:r>
          </a:p>
          <a:p>
            <a:pPr algn="just">
              <a:lnSpc>
                <a:spcPts val="1426"/>
              </a:lnSpc>
              <a:spcBef>
                <a:spcPct val="0"/>
              </a:spcBef>
            </a:pPr>
            <a:r>
              <a:rPr lang="en-US" sz="1100" b="1" dirty="0" err="1">
                <a:solidFill>
                  <a:srgbClr val="000000"/>
                </a:solidFill>
                <a:latin typeface="Times New Roman" panose="02020603050405020304" pitchFamily="18" charset="0"/>
                <a:ea typeface="Ubuntu Bold"/>
                <a:cs typeface="Times New Roman" panose="02020603050405020304" pitchFamily="18" charset="0"/>
                <a:sym typeface="Ubuntu Bold"/>
              </a:rPr>
              <a:t>Positivepsychology</a:t>
            </a:r>
            <a:r>
              <a:rPr lang="en-US" sz="1100" b="1" dirty="0">
                <a:solidFill>
                  <a:srgbClr val="000000"/>
                </a:solidFill>
                <a:latin typeface="Times New Roman" panose="02020603050405020304" pitchFamily="18" charset="0"/>
                <a:ea typeface="Ubuntu Bold"/>
                <a:cs typeface="Times New Roman" panose="02020603050405020304" pitchFamily="18" charset="0"/>
                <a:sym typeface="Ubuntu Bold"/>
              </a:rPr>
              <a:t>, (2025) Peer support: A student-led approach to mental wellbeing. Available at: https://positivepsychology.com/peer-support/ (Accessed: 15 October 2025). </a:t>
            </a:r>
          </a:p>
          <a:p>
            <a:pPr algn="just">
              <a:lnSpc>
                <a:spcPts val="1426"/>
              </a:lnSpc>
              <a:spcBef>
                <a:spcPct val="0"/>
              </a:spcBef>
            </a:pPr>
            <a:r>
              <a:rPr lang="en-US" sz="1100" b="1" dirty="0" err="1">
                <a:solidFill>
                  <a:srgbClr val="000000"/>
                </a:solidFill>
                <a:latin typeface="Times New Roman" panose="02020603050405020304" pitchFamily="18" charset="0"/>
                <a:ea typeface="Ubuntu Bold"/>
                <a:cs typeface="Times New Roman" panose="02020603050405020304" pitchFamily="18" charset="0"/>
                <a:sym typeface="Ubuntu Bold"/>
              </a:rPr>
              <a:t>Raisingchildren</a:t>
            </a:r>
            <a:r>
              <a:rPr lang="en-US" sz="1100" b="1" dirty="0">
                <a:solidFill>
                  <a:srgbClr val="000000"/>
                </a:solidFill>
                <a:latin typeface="Times New Roman" panose="02020603050405020304" pitchFamily="18" charset="0"/>
                <a:ea typeface="Ubuntu Bold"/>
                <a:cs typeface="Times New Roman" panose="02020603050405020304" pitchFamily="18" charset="0"/>
                <a:sym typeface="Ubuntu Bold"/>
              </a:rPr>
              <a:t>, (2025) Raising Children Network. Available at: https://raisingchildren.net.au/toddlers/</a:t>
            </a:r>
            <a:r>
              <a:rPr lang="en-US" sz="1100" b="1" dirty="0" err="1">
                <a:solidFill>
                  <a:srgbClr val="000000"/>
                </a:solidFill>
                <a:latin typeface="Times New Roman" panose="02020603050405020304" pitchFamily="18" charset="0"/>
                <a:ea typeface="Ubuntu Bold"/>
                <a:cs typeface="Times New Roman" panose="02020603050405020304" pitchFamily="18" charset="0"/>
                <a:sym typeface="Ubuntu Bold"/>
              </a:rPr>
              <a:t>behaviour</a:t>
            </a:r>
            <a:r>
              <a:rPr lang="en-US" sz="1100" b="1" dirty="0">
                <a:solidFill>
                  <a:srgbClr val="000000"/>
                </a:solidFill>
                <a:latin typeface="Times New Roman" panose="02020603050405020304" pitchFamily="18" charset="0"/>
                <a:ea typeface="Ubuntu Bold"/>
                <a:cs typeface="Times New Roman" panose="02020603050405020304" pitchFamily="18" charset="0"/>
                <a:sym typeface="Ubuntu Bold"/>
              </a:rPr>
              <a:t>/crying-tantrums/tantrums#:~:text=This%20is%20because%20young%20children,what’s%20going%20on%20around%20them. (Accessed: 15 October 2025). </a:t>
            </a:r>
          </a:p>
          <a:p>
            <a:pPr algn="just">
              <a:lnSpc>
                <a:spcPts val="1426"/>
              </a:lnSpc>
              <a:spcBef>
                <a:spcPct val="0"/>
              </a:spcBef>
            </a:pPr>
            <a:r>
              <a:rPr lang="en-US" sz="1100" b="1" dirty="0" err="1">
                <a:solidFill>
                  <a:srgbClr val="000000"/>
                </a:solidFill>
                <a:latin typeface="Times New Roman" panose="02020603050405020304" pitchFamily="18" charset="0"/>
                <a:ea typeface="Ubuntu Bold"/>
                <a:cs typeface="Times New Roman" panose="02020603050405020304" pitchFamily="18" charset="0"/>
                <a:sym typeface="Ubuntu Bold"/>
              </a:rPr>
              <a:t>Thehealthsite</a:t>
            </a:r>
            <a:r>
              <a:rPr lang="en-US" sz="1100" b="1" dirty="0">
                <a:solidFill>
                  <a:srgbClr val="000000"/>
                </a:solidFill>
                <a:latin typeface="Times New Roman" panose="02020603050405020304" pitchFamily="18" charset="0"/>
                <a:ea typeface="Ubuntu Bold"/>
                <a:cs typeface="Times New Roman" panose="02020603050405020304" pitchFamily="18" charset="0"/>
                <a:sym typeface="Ubuntu Bold"/>
              </a:rPr>
              <a:t>, (2024) Mindfulness: Proven techniques to help you stay calm and collected under pressure, </a:t>
            </a:r>
            <a:r>
              <a:rPr lang="en-US" sz="1100" b="1" dirty="0" err="1">
                <a:solidFill>
                  <a:srgbClr val="000000"/>
                </a:solidFill>
                <a:latin typeface="Times New Roman" panose="02020603050405020304" pitchFamily="18" charset="0"/>
                <a:ea typeface="Ubuntu Bold"/>
                <a:cs typeface="Times New Roman" panose="02020603050405020304" pitchFamily="18" charset="0"/>
                <a:sym typeface="Ubuntu Bold"/>
              </a:rPr>
              <a:t>TheHealthSite</a:t>
            </a:r>
            <a:r>
              <a:rPr lang="en-US" sz="1100" b="1" dirty="0">
                <a:solidFill>
                  <a:srgbClr val="000000"/>
                </a:solidFill>
                <a:latin typeface="Times New Roman" panose="02020603050405020304" pitchFamily="18" charset="0"/>
                <a:ea typeface="Ubuntu Bold"/>
                <a:cs typeface="Times New Roman" panose="02020603050405020304" pitchFamily="18" charset="0"/>
                <a:sym typeface="Ubuntu Bold"/>
              </a:rPr>
              <a:t>. Available at: https://www.thehealthsite.com/body-mind-soul/mindfulness-proven-techniques-to-help-you-stay-calm-and-collected-under-pressure-1066668/#:~:text=How%20Mindfulness%20Can%20Help,to%20stay%20calm%20under%20pressure. (Accessed: 15 October 2025). </a:t>
            </a:r>
          </a:p>
          <a:p>
            <a:pPr algn="just">
              <a:lnSpc>
                <a:spcPts val="1426"/>
              </a:lnSpc>
              <a:spcBef>
                <a:spcPct val="0"/>
              </a:spcBef>
            </a:pPr>
            <a:r>
              <a:rPr lang="en-US" sz="1100" b="1" dirty="0" err="1">
                <a:solidFill>
                  <a:srgbClr val="000000"/>
                </a:solidFill>
                <a:latin typeface="Times New Roman" panose="02020603050405020304" pitchFamily="18" charset="0"/>
                <a:ea typeface="Ubuntu Bold"/>
                <a:cs typeface="Times New Roman" panose="02020603050405020304" pitchFamily="18" charset="0"/>
                <a:sym typeface="Ubuntu Bold"/>
              </a:rPr>
              <a:t>Triplep</a:t>
            </a:r>
            <a:r>
              <a:rPr lang="en-US" sz="1100" b="1" dirty="0">
                <a:solidFill>
                  <a:srgbClr val="000000"/>
                </a:solidFill>
                <a:latin typeface="Times New Roman" panose="02020603050405020304" pitchFamily="18" charset="0"/>
                <a:ea typeface="Ubuntu Bold"/>
                <a:cs typeface="Times New Roman" panose="02020603050405020304" pitchFamily="18" charset="0"/>
                <a:sym typeface="Ubuntu Bold"/>
              </a:rPr>
              <a:t>-parenting, (2025) Happier, healthier, less stressed children &amp; families. Available at: https://www.triplep-parenting.net/global/articles-and-news/post/teamwork-is-key-when-parents-disagree/?cdsid=33m94vngbse8tao13ps8d911ec (Accessed: 15 October 2025). </a:t>
            </a:r>
          </a:p>
        </p:txBody>
      </p:sp>
      <p:pic>
        <p:nvPicPr>
          <p:cNvPr id="1026" name="Picture 2" descr="116,700+ Child Care Settings Stock Photos, Pictures &amp; Royalty-Free Images -  iStock">
            <a:extLst>
              <a:ext uri="{FF2B5EF4-FFF2-40B4-BE49-F238E27FC236}">
                <a16:creationId xmlns:a16="http://schemas.microsoft.com/office/drawing/2014/main" id="{6CF780D0-FC75-5C62-8931-FEBEC635A058}"/>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65100" y="16161039"/>
            <a:ext cx="6678850" cy="511781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ld Kent Road Nursery and Pre-School - LEYF Nurseries">
            <a:extLst>
              <a:ext uri="{FF2B5EF4-FFF2-40B4-BE49-F238E27FC236}">
                <a16:creationId xmlns:a16="http://schemas.microsoft.com/office/drawing/2014/main" id="{4C0CCF0C-CCE2-905A-8AEC-49D22F149E4E}"/>
              </a:ext>
            </a:extLst>
          </p:cNvPr>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10470671" y="10761898"/>
            <a:ext cx="4434707" cy="265402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27+ Thousand Workers Nursery Royalty-Free Images, Stock Photos &amp; Pictures |  Shutterstock">
            <a:extLst>
              <a:ext uri="{FF2B5EF4-FFF2-40B4-BE49-F238E27FC236}">
                <a16:creationId xmlns:a16="http://schemas.microsoft.com/office/drawing/2014/main" id="{9767054B-05E1-8D36-47D3-FDF31D13734D}"/>
              </a:ext>
            </a:extLst>
          </p:cNvPr>
          <p:cNvPicPr>
            <a:picLocks noChangeAspect="1" noChangeArrowheads="1"/>
          </p:cNvPicPr>
          <p:nvPr/>
        </p:nvPicPr>
        <p:blipFill rotWithShape="1">
          <a:blip r:embed="rId16">
            <a:extLst>
              <a:ext uri="{28A0092B-C50C-407E-A947-70E740481C1C}">
                <a14:useLocalDpi xmlns:a14="http://schemas.microsoft.com/office/drawing/2010/main" val="0"/>
              </a:ext>
            </a:extLst>
          </a:blip>
          <a:srcRect b="7580"/>
          <a:stretch>
            <a:fillRect/>
          </a:stretch>
        </p:blipFill>
        <p:spPr bwMode="auto">
          <a:xfrm>
            <a:off x="6505138" y="11109146"/>
            <a:ext cx="3813133" cy="332679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Nursery Worker Careers Guide And Job Profile - Careers Guide">
            <a:extLst>
              <a:ext uri="{FF2B5EF4-FFF2-40B4-BE49-F238E27FC236}">
                <a16:creationId xmlns:a16="http://schemas.microsoft.com/office/drawing/2014/main" id="{86D8CE53-92F4-581E-2AEC-45DCA797554C}"/>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302452" y="8421617"/>
            <a:ext cx="4570587" cy="223626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Work in a nursery - Early Years Careers">
            <a:extLst>
              <a:ext uri="{FF2B5EF4-FFF2-40B4-BE49-F238E27FC236}">
                <a16:creationId xmlns:a16="http://schemas.microsoft.com/office/drawing/2014/main" id="{1A36C7D2-9300-5A15-22B4-71ED624DBE08}"/>
              </a:ext>
            </a:extLst>
          </p:cNvPr>
          <p:cNvPicPr>
            <a:picLocks noChangeAspect="1" noChangeArrowheads="1"/>
          </p:cNvPicPr>
          <p:nvPr/>
        </p:nvPicPr>
        <p:blipFill rotWithShape="1">
          <a:blip r:embed="rId18" cstate="print">
            <a:extLst>
              <a:ext uri="{28A0092B-C50C-407E-A947-70E740481C1C}">
                <a14:useLocalDpi xmlns:a14="http://schemas.microsoft.com/office/drawing/2010/main" val="0"/>
              </a:ext>
            </a:extLst>
          </a:blip>
          <a:srcRect l="17164" r="24791"/>
          <a:stretch>
            <a:fillRect/>
          </a:stretch>
        </p:blipFill>
        <p:spPr bwMode="auto">
          <a:xfrm>
            <a:off x="7155437" y="4819650"/>
            <a:ext cx="2839463" cy="323391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953</Words>
  <Application>Microsoft Office PowerPoint</Application>
  <PresentationFormat>Custom</PresentationFormat>
  <Paragraphs>20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Times New Roman</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2025-10-15T11:25:47Z</dcterms:created>
  <dcterms:modified xsi:type="dcterms:W3CDTF">2025-10-16T07:01:31Z</dcterms:modified>
  <dc:identifier/>
</cp:coreProperties>
</file>