
<file path=[Content_Types].xml><?xml version="1.0" encoding="utf-8"?>
<Types xmlns="http://schemas.openxmlformats.org/package/2006/content-types">
  <Default Extension="jpeg" ContentType="image/jpeg"/>
  <Default Extension="jpeg@f_auto" ContentType="image/jpeg"/>
  <Default Extension="jpg" ContentType="image/jpeg"/>
  <Default Extension="png" ContentType="image/png"/>
  <Default Extension="rels" ContentType="application/vnd.openxmlformats-package.relationships+xml"/>
  <Default Extension="webp" ContentType="image/webp"/>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256" r:id="rId2"/>
    <p:sldId id="260" r:id="rId3"/>
    <p:sldId id="261" r:id="rId4"/>
    <p:sldId id="257" r:id="rId5"/>
    <p:sldId id="258" r:id="rId6"/>
    <p:sldId id="262" r:id="rId7"/>
    <p:sldId id="259" r:id="rId8"/>
    <p:sldId id="263" r:id="rId9"/>
    <p:sldId id="264" r:id="rId10"/>
    <p:sldId id="265" r:id="rId11"/>
    <p:sldId id="266" r:id="rId12"/>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7138" autoAdjust="0"/>
  </p:normalViewPr>
  <p:slideViewPr>
    <p:cSldViewPr snapToGrid="0">
      <p:cViewPr varScale="1">
        <p:scale>
          <a:sx n="101" d="100"/>
          <a:sy n="101" d="100"/>
        </p:scale>
        <p:origin x="95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1534CB-73C6-4207-BF17-59F6A47A519F}" type="datetimeFigureOut">
              <a:rPr lang="zh-CN" altLang="en-US" smtClean="0"/>
              <a:t>2023/4/24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37F285-6071-445B-A8AE-09F705AB4128}" type="slidenum">
              <a:rPr lang="zh-CN" altLang="en-US" smtClean="0"/>
              <a:t>‹#›</a:t>
            </a:fld>
            <a:endParaRPr lang="zh-CN" altLang="en-US"/>
          </a:p>
        </p:txBody>
      </p:sp>
    </p:spTree>
    <p:extLst>
      <p:ext uri="{BB962C8B-B14F-4D97-AF65-F5344CB8AC3E}">
        <p14:creationId xmlns:p14="http://schemas.microsoft.com/office/powerpoint/2010/main" val="39351479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3837F285-6071-445B-A8AE-09F705AB4128}" type="slidenum">
              <a:rPr lang="zh-CN" altLang="en-US" smtClean="0"/>
              <a:t>1</a:t>
            </a:fld>
            <a:endParaRPr lang="zh-CN" altLang="en-US"/>
          </a:p>
        </p:txBody>
      </p:sp>
    </p:spTree>
    <p:extLst>
      <p:ext uri="{BB962C8B-B14F-4D97-AF65-F5344CB8AC3E}">
        <p14:creationId xmlns:p14="http://schemas.microsoft.com/office/powerpoint/2010/main" val="15486656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b="0" i="0" dirty="0">
                <a:solidFill>
                  <a:srgbClr val="101214"/>
                </a:solidFill>
                <a:effectLst/>
                <a:latin typeface="PingFang SC"/>
              </a:rPr>
              <a:t>1. </a:t>
            </a:r>
            <a:r>
              <a:rPr lang="en-US" altLang="zh-CN" b="0" i="0" dirty="0" err="1">
                <a:solidFill>
                  <a:srgbClr val="101214"/>
                </a:solidFill>
                <a:effectLst/>
                <a:latin typeface="PingFang SC"/>
              </a:rPr>
              <a:t>Hatian</a:t>
            </a:r>
            <a:r>
              <a:rPr lang="en-US" altLang="zh-CN" b="0" i="0" dirty="0">
                <a:solidFill>
                  <a:srgbClr val="101214"/>
                </a:solidFill>
                <a:effectLst/>
                <a:latin typeface="PingFang SC"/>
              </a:rPr>
              <a:t> is a professional condiment manufacturer in China with a long history and eight series of more than 200 specifications and varieties. Stock code 603288. Ranked first in the Hurun Top 10 Food and Beverage Companies in China 2020</a:t>
            </a:r>
          </a:p>
          <a:p>
            <a:r>
              <a:rPr lang="en-US" altLang="zh-CN" b="0" i="0" dirty="0">
                <a:solidFill>
                  <a:srgbClr val="101214"/>
                </a:solidFill>
                <a:effectLst/>
                <a:latin typeface="PingFang SC"/>
              </a:rPr>
              <a:t>2.At present, consumers' awareness of high-end soy sauce brands is low, and the added value of the brand has not been formed. The high price still needs the support of high marketing, and most consumers still prefer the soy sauce with a more affordable price.</a:t>
            </a:r>
            <a:endParaRPr lang="zh-CN" altLang="en-US" dirty="0"/>
          </a:p>
        </p:txBody>
      </p:sp>
      <p:sp>
        <p:nvSpPr>
          <p:cNvPr id="4" name="灯片编号占位符 3"/>
          <p:cNvSpPr>
            <a:spLocks noGrp="1"/>
          </p:cNvSpPr>
          <p:nvPr>
            <p:ph type="sldNum" sz="quarter" idx="5"/>
          </p:nvPr>
        </p:nvSpPr>
        <p:spPr/>
        <p:txBody>
          <a:bodyPr/>
          <a:lstStyle/>
          <a:p>
            <a:fld id="{3837F285-6071-445B-A8AE-09F705AB4128}" type="slidenum">
              <a:rPr lang="zh-CN" altLang="en-US" smtClean="0"/>
              <a:t>3</a:t>
            </a:fld>
            <a:endParaRPr lang="zh-CN" altLang="en-US"/>
          </a:p>
        </p:txBody>
      </p:sp>
    </p:spTree>
    <p:extLst>
      <p:ext uri="{BB962C8B-B14F-4D97-AF65-F5344CB8AC3E}">
        <p14:creationId xmlns:p14="http://schemas.microsoft.com/office/powerpoint/2010/main" val="40269546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b="0" i="0" dirty="0">
                <a:solidFill>
                  <a:srgbClr val="101214"/>
                </a:solidFill>
                <a:effectLst/>
                <a:latin typeface="PingFang SC"/>
              </a:rPr>
              <a:t>As described in our model</a:t>
            </a:r>
            <a:r>
              <a:rPr lang="zh-CN" altLang="en-US" b="0" i="0" dirty="0">
                <a:solidFill>
                  <a:srgbClr val="101214"/>
                </a:solidFill>
                <a:effectLst/>
                <a:latin typeface="PingFang SC"/>
              </a:rPr>
              <a:t>：</a:t>
            </a:r>
            <a:endParaRPr lang="en-US" altLang="zh-CN" dirty="0"/>
          </a:p>
          <a:p>
            <a:pPr marL="228600" indent="-228600">
              <a:buAutoNum type="arabicPeriod"/>
            </a:pPr>
            <a:r>
              <a:rPr lang="en-US" altLang="zh-CN" b="0" i="0" dirty="0">
                <a:solidFill>
                  <a:srgbClr val="101214"/>
                </a:solidFill>
                <a:effectLst/>
                <a:latin typeface="PingFang SC"/>
              </a:rPr>
              <a:t>It has a long history</a:t>
            </a:r>
            <a:r>
              <a:rPr lang="zh-CN" altLang="en-US" b="0" i="0" dirty="0">
                <a:solidFill>
                  <a:srgbClr val="101214"/>
                </a:solidFill>
                <a:effectLst/>
                <a:latin typeface="PingFang SC"/>
              </a:rPr>
              <a:t>；</a:t>
            </a:r>
            <a:endParaRPr lang="en-US" altLang="zh-CN" b="0" i="0" dirty="0">
              <a:solidFill>
                <a:srgbClr val="101214"/>
              </a:solidFill>
              <a:effectLst/>
              <a:latin typeface="PingFang SC"/>
            </a:endParaRPr>
          </a:p>
          <a:p>
            <a:pPr marL="228600" indent="-228600">
              <a:buAutoNum type="arabicPeriod"/>
            </a:pPr>
            <a:r>
              <a:rPr lang="en-US" altLang="zh-CN" b="0" i="0" dirty="0">
                <a:solidFill>
                  <a:srgbClr val="101214"/>
                </a:solidFill>
                <a:effectLst/>
                <a:latin typeface="PingFang SC"/>
              </a:rPr>
              <a:t>Many brands; It didn‘t move up the market too early. The cost is too high and there are not many channels</a:t>
            </a:r>
            <a:r>
              <a:rPr lang="zh-CN" altLang="en-US" b="0" i="0" dirty="0">
                <a:solidFill>
                  <a:srgbClr val="101214"/>
                </a:solidFill>
                <a:effectLst/>
                <a:latin typeface="PingFang SC"/>
              </a:rPr>
              <a:t>；</a:t>
            </a:r>
            <a:endParaRPr lang="en-US" altLang="zh-CN" b="0" i="0" dirty="0">
              <a:solidFill>
                <a:srgbClr val="101214"/>
              </a:solidFill>
              <a:effectLst/>
              <a:latin typeface="PingFang SC"/>
            </a:endParaRPr>
          </a:p>
          <a:p>
            <a:pPr marL="228600" indent="-228600">
              <a:buAutoNum type="arabicPeriod"/>
            </a:pPr>
            <a:r>
              <a:rPr lang="en-US" altLang="zh-CN" b="0" i="0" dirty="0">
                <a:solidFill>
                  <a:srgbClr val="101214"/>
                </a:solidFill>
                <a:effectLst/>
                <a:latin typeface="PingFang SC"/>
              </a:rPr>
              <a:t>The epidemic is over. The demand for this product will increase.</a:t>
            </a:r>
          </a:p>
          <a:p>
            <a:pPr marL="228600" indent="-228600">
              <a:buAutoNum type="arabicPeriod"/>
            </a:pPr>
            <a:r>
              <a:rPr lang="en-US" altLang="zh-CN" b="0" i="0" dirty="0">
                <a:solidFill>
                  <a:srgbClr val="101214"/>
                </a:solidFill>
                <a:effectLst/>
                <a:latin typeface="PingFang SC"/>
              </a:rPr>
              <a:t>Competition is fierce, not only from local brands but also from foreign brands.</a:t>
            </a:r>
          </a:p>
          <a:p>
            <a:pPr marL="228600" indent="-228600">
              <a:buAutoNum type="arabicPeriod"/>
            </a:pPr>
            <a:endParaRPr lang="zh-CN" altLang="en-US" dirty="0"/>
          </a:p>
        </p:txBody>
      </p:sp>
      <p:sp>
        <p:nvSpPr>
          <p:cNvPr id="4" name="灯片编号占位符 3"/>
          <p:cNvSpPr>
            <a:spLocks noGrp="1"/>
          </p:cNvSpPr>
          <p:nvPr>
            <p:ph type="sldNum" sz="quarter" idx="5"/>
          </p:nvPr>
        </p:nvSpPr>
        <p:spPr/>
        <p:txBody>
          <a:bodyPr/>
          <a:lstStyle/>
          <a:p>
            <a:fld id="{3837F285-6071-445B-A8AE-09F705AB4128}" type="slidenum">
              <a:rPr lang="zh-CN" altLang="en-US" smtClean="0"/>
              <a:t>4</a:t>
            </a:fld>
            <a:endParaRPr lang="zh-CN" altLang="en-US"/>
          </a:p>
        </p:txBody>
      </p:sp>
    </p:spTree>
    <p:extLst>
      <p:ext uri="{BB962C8B-B14F-4D97-AF65-F5344CB8AC3E}">
        <p14:creationId xmlns:p14="http://schemas.microsoft.com/office/powerpoint/2010/main" val="24298756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a:t>1.</a:t>
            </a:r>
            <a:endParaRPr lang="zh-CN" altLang="en-US" dirty="0"/>
          </a:p>
        </p:txBody>
      </p:sp>
      <p:sp>
        <p:nvSpPr>
          <p:cNvPr id="4" name="灯片编号占位符 3"/>
          <p:cNvSpPr>
            <a:spLocks noGrp="1"/>
          </p:cNvSpPr>
          <p:nvPr>
            <p:ph type="sldNum" sz="quarter" idx="5"/>
          </p:nvPr>
        </p:nvSpPr>
        <p:spPr/>
        <p:txBody>
          <a:bodyPr/>
          <a:lstStyle/>
          <a:p>
            <a:fld id="{3837F285-6071-445B-A8AE-09F705AB4128}" type="slidenum">
              <a:rPr lang="zh-CN" altLang="en-US" smtClean="0"/>
              <a:t>5</a:t>
            </a:fld>
            <a:endParaRPr lang="zh-CN" altLang="en-US"/>
          </a:p>
        </p:txBody>
      </p:sp>
    </p:spTree>
    <p:extLst>
      <p:ext uri="{BB962C8B-B14F-4D97-AF65-F5344CB8AC3E}">
        <p14:creationId xmlns:p14="http://schemas.microsoft.com/office/powerpoint/2010/main" val="42873914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b="0" i="0" dirty="0">
                <a:solidFill>
                  <a:srgbClr val="101214"/>
                </a:solidFill>
                <a:effectLst/>
                <a:latin typeface="PingFang SC"/>
              </a:rPr>
              <a:t>From the perspective of China's condiment industry, although Haitian Flavor industry is rich in products, it mainly covers the middle and low-end market, and there is still room for improvement in quality. Consumers are positioned as a mass consumption brand, but lack of high-end cognition, which requires Haitian to spend a lot of time and money to build.</a:t>
            </a:r>
            <a:endParaRPr lang="zh-CN" altLang="en-US" dirty="0"/>
          </a:p>
        </p:txBody>
      </p:sp>
      <p:sp>
        <p:nvSpPr>
          <p:cNvPr id="4" name="灯片编号占位符 3"/>
          <p:cNvSpPr>
            <a:spLocks noGrp="1"/>
          </p:cNvSpPr>
          <p:nvPr>
            <p:ph type="sldNum" sz="quarter" idx="5"/>
          </p:nvPr>
        </p:nvSpPr>
        <p:spPr/>
        <p:txBody>
          <a:bodyPr/>
          <a:lstStyle/>
          <a:p>
            <a:fld id="{3837F285-6071-445B-A8AE-09F705AB4128}" type="slidenum">
              <a:rPr lang="zh-CN" altLang="en-US" smtClean="0"/>
              <a:t>6</a:t>
            </a:fld>
            <a:endParaRPr lang="zh-CN" altLang="en-US"/>
          </a:p>
        </p:txBody>
      </p:sp>
    </p:spTree>
    <p:extLst>
      <p:ext uri="{BB962C8B-B14F-4D97-AF65-F5344CB8AC3E}">
        <p14:creationId xmlns:p14="http://schemas.microsoft.com/office/powerpoint/2010/main" val="12078338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b="0" i="0" dirty="0">
                <a:solidFill>
                  <a:srgbClr val="101214"/>
                </a:solidFill>
                <a:effectLst/>
                <a:latin typeface="PingFang SC"/>
              </a:rPr>
              <a:t>Channel operators, terminal stores and large gathering groups have strong demand for purchasing. On the contrary, the consumer side has fewer customers.</a:t>
            </a:r>
            <a:endParaRPr lang="zh-CN" altLang="en-US" dirty="0"/>
          </a:p>
        </p:txBody>
      </p:sp>
      <p:sp>
        <p:nvSpPr>
          <p:cNvPr id="4" name="灯片编号占位符 3"/>
          <p:cNvSpPr>
            <a:spLocks noGrp="1"/>
          </p:cNvSpPr>
          <p:nvPr>
            <p:ph type="sldNum" sz="quarter" idx="5"/>
          </p:nvPr>
        </p:nvSpPr>
        <p:spPr/>
        <p:txBody>
          <a:bodyPr/>
          <a:lstStyle/>
          <a:p>
            <a:fld id="{3837F285-6071-445B-A8AE-09F705AB4128}" type="slidenum">
              <a:rPr lang="zh-CN" altLang="en-US" smtClean="0"/>
              <a:t>7</a:t>
            </a:fld>
            <a:endParaRPr lang="zh-CN" altLang="en-US"/>
          </a:p>
        </p:txBody>
      </p:sp>
    </p:spTree>
    <p:extLst>
      <p:ext uri="{BB962C8B-B14F-4D97-AF65-F5344CB8AC3E}">
        <p14:creationId xmlns:p14="http://schemas.microsoft.com/office/powerpoint/2010/main" val="11407957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b="0" i="0" dirty="0">
                <a:solidFill>
                  <a:srgbClr val="101214"/>
                </a:solidFill>
                <a:effectLst/>
                <a:latin typeface="PingFang SC"/>
              </a:rPr>
              <a:t>The food safety crisis caused by additives is one of the most serious crises. If Haitian soy Sauce has a crisis response system, this crisis should be the highest level of response, but the performance of </a:t>
            </a:r>
            <a:r>
              <a:rPr lang="en-US" altLang="zh-CN" b="0" i="0" dirty="0" err="1">
                <a:solidFill>
                  <a:srgbClr val="101214"/>
                </a:solidFill>
                <a:effectLst/>
                <a:latin typeface="PingFang SC"/>
              </a:rPr>
              <a:t>Hatian</a:t>
            </a:r>
            <a:r>
              <a:rPr lang="en-US" altLang="zh-CN" b="0" i="0" dirty="0">
                <a:solidFill>
                  <a:srgbClr val="101214"/>
                </a:solidFill>
                <a:effectLst/>
                <a:latin typeface="PingFang SC"/>
              </a:rPr>
              <a:t> soy Sauce is not like the highest level of response at all.</a:t>
            </a:r>
            <a:endParaRPr lang="zh-CN" altLang="en-US" dirty="0"/>
          </a:p>
        </p:txBody>
      </p:sp>
      <p:sp>
        <p:nvSpPr>
          <p:cNvPr id="4" name="灯片编号占位符 3"/>
          <p:cNvSpPr>
            <a:spLocks noGrp="1"/>
          </p:cNvSpPr>
          <p:nvPr>
            <p:ph type="sldNum" sz="quarter" idx="5"/>
          </p:nvPr>
        </p:nvSpPr>
        <p:spPr/>
        <p:txBody>
          <a:bodyPr/>
          <a:lstStyle/>
          <a:p>
            <a:fld id="{3837F285-6071-445B-A8AE-09F705AB4128}" type="slidenum">
              <a:rPr lang="zh-CN" altLang="en-US" smtClean="0"/>
              <a:t>8</a:t>
            </a:fld>
            <a:endParaRPr lang="zh-CN" altLang="en-US"/>
          </a:p>
        </p:txBody>
      </p:sp>
    </p:spTree>
    <p:extLst>
      <p:ext uri="{BB962C8B-B14F-4D97-AF65-F5344CB8AC3E}">
        <p14:creationId xmlns:p14="http://schemas.microsoft.com/office/powerpoint/2010/main" val="14317609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228600" indent="-228600">
              <a:buAutoNum type="arabicPeriod"/>
            </a:pPr>
            <a:r>
              <a:rPr lang="en-US" altLang="zh-CN" b="0" i="0" dirty="0">
                <a:solidFill>
                  <a:srgbClr val="101214"/>
                </a:solidFill>
                <a:effectLst/>
                <a:latin typeface="PingFang SC"/>
              </a:rPr>
              <a:t>Technological innovation and brand upgrading: With the constant change of consumer demand and the intensification of market competition, </a:t>
            </a:r>
            <a:r>
              <a:rPr lang="en-US" altLang="zh-CN" b="0" i="0" dirty="0" err="1">
                <a:solidFill>
                  <a:srgbClr val="101214"/>
                </a:solidFill>
                <a:effectLst/>
                <a:latin typeface="PingFang SC"/>
              </a:rPr>
              <a:t>Hatian</a:t>
            </a:r>
            <a:r>
              <a:rPr lang="en-US" altLang="zh-CN" b="0" i="0" dirty="0">
                <a:solidFill>
                  <a:srgbClr val="101214"/>
                </a:solidFill>
                <a:effectLst/>
                <a:latin typeface="PingFang SC"/>
              </a:rPr>
              <a:t> soy Sauce needs to strengthen technology research and development and product innovation, launch more products with differentiated competitive advantages, and improve the added value of the brand and market competitiveness.</a:t>
            </a:r>
          </a:p>
          <a:p>
            <a:pPr marL="228600" indent="-228600">
              <a:buAutoNum type="arabicPeriod"/>
            </a:pPr>
            <a:r>
              <a:rPr lang="en-US" altLang="zh-CN" b="0" i="0" dirty="0">
                <a:solidFill>
                  <a:srgbClr val="101214"/>
                </a:solidFill>
                <a:effectLst/>
                <a:latin typeface="PingFang SC"/>
              </a:rPr>
              <a:t>Diversified development and business expansion: With the upgrading of consumption and the change of lifestyle, </a:t>
            </a:r>
            <a:r>
              <a:rPr lang="en-US" altLang="zh-CN" b="0" i="0" dirty="0" err="1">
                <a:solidFill>
                  <a:srgbClr val="101214"/>
                </a:solidFill>
                <a:effectLst/>
                <a:latin typeface="PingFang SC"/>
              </a:rPr>
              <a:t>Hatian</a:t>
            </a:r>
            <a:r>
              <a:rPr lang="en-US" altLang="zh-CN" b="0" i="0" dirty="0">
                <a:solidFill>
                  <a:srgbClr val="101214"/>
                </a:solidFill>
                <a:effectLst/>
                <a:latin typeface="PingFang SC"/>
              </a:rPr>
              <a:t> soy Sauce needs to explore more products and business areas, expand diversified business segments, and improve the company's profitability and market share.</a:t>
            </a:r>
          </a:p>
          <a:p>
            <a:pPr marL="228600" indent="-228600">
              <a:buAutoNum type="arabicPeriod"/>
            </a:pPr>
            <a:r>
              <a:rPr lang="en-US" altLang="zh-CN" b="0" i="0" dirty="0">
                <a:solidFill>
                  <a:srgbClr val="101214"/>
                </a:solidFill>
                <a:effectLst/>
                <a:latin typeface="PingFang SC"/>
              </a:rPr>
              <a:t>Brand internationalization and market expansion: </a:t>
            </a:r>
            <a:r>
              <a:rPr lang="en-US" altLang="zh-CN" b="0" i="0" dirty="0" err="1">
                <a:solidFill>
                  <a:srgbClr val="101214"/>
                </a:solidFill>
                <a:effectLst/>
                <a:latin typeface="PingFang SC"/>
              </a:rPr>
              <a:t>Hatian</a:t>
            </a:r>
            <a:r>
              <a:rPr lang="en-US" altLang="zh-CN" b="0" i="0" dirty="0">
                <a:solidFill>
                  <a:srgbClr val="101214"/>
                </a:solidFill>
                <a:effectLst/>
                <a:latin typeface="PingFang SC"/>
              </a:rPr>
              <a:t> soy Sauce already has a high popularity and market share in the domestic market. In the future, it can explore the international market to realize brand internationalization and market expansion and improve the company's global competitiveness.</a:t>
            </a:r>
            <a:endParaRPr lang="zh-CN" altLang="en-US" dirty="0"/>
          </a:p>
        </p:txBody>
      </p:sp>
      <p:sp>
        <p:nvSpPr>
          <p:cNvPr id="4" name="灯片编号占位符 3"/>
          <p:cNvSpPr>
            <a:spLocks noGrp="1"/>
          </p:cNvSpPr>
          <p:nvPr>
            <p:ph type="sldNum" sz="quarter" idx="5"/>
          </p:nvPr>
        </p:nvSpPr>
        <p:spPr/>
        <p:txBody>
          <a:bodyPr/>
          <a:lstStyle/>
          <a:p>
            <a:fld id="{3837F285-6071-445B-A8AE-09F705AB4128}" type="slidenum">
              <a:rPr lang="zh-CN" altLang="en-US" smtClean="0"/>
              <a:t>9</a:t>
            </a:fld>
            <a:endParaRPr lang="zh-CN" altLang="en-US"/>
          </a:p>
        </p:txBody>
      </p:sp>
    </p:spTree>
    <p:extLst>
      <p:ext uri="{BB962C8B-B14F-4D97-AF65-F5344CB8AC3E}">
        <p14:creationId xmlns:p14="http://schemas.microsoft.com/office/powerpoint/2010/main" val="19301984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322035B1-FB0D-9D2B-6216-CEAC1F158E23}"/>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id="{CE14F69B-7ECA-8866-44A5-C5212C2B555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id="{29A1BC88-5483-433F-B0AC-256A7CD5EC59}"/>
              </a:ext>
            </a:extLst>
          </p:cNvPr>
          <p:cNvSpPr>
            <a:spLocks noGrp="1"/>
          </p:cNvSpPr>
          <p:nvPr>
            <p:ph type="dt" sz="half" idx="10"/>
          </p:nvPr>
        </p:nvSpPr>
        <p:spPr/>
        <p:txBody>
          <a:bodyPr/>
          <a:lstStyle/>
          <a:p>
            <a:fld id="{29763362-0E9E-4A0F-8505-130FA15D30AA}" type="datetimeFigureOut">
              <a:rPr lang="zh-CN" altLang="en-US" smtClean="0"/>
              <a:t>2023/4/24</a:t>
            </a:fld>
            <a:endParaRPr lang="zh-CN" altLang="en-US"/>
          </a:p>
        </p:txBody>
      </p:sp>
      <p:sp>
        <p:nvSpPr>
          <p:cNvPr id="5" name="页脚占位符 4">
            <a:extLst>
              <a:ext uri="{FF2B5EF4-FFF2-40B4-BE49-F238E27FC236}">
                <a16:creationId xmlns:a16="http://schemas.microsoft.com/office/drawing/2014/main" id="{34C55928-A93C-9E4B-F7A2-909D6359515A}"/>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324ED747-B04F-F324-9117-148BDF26C213}"/>
              </a:ext>
            </a:extLst>
          </p:cNvPr>
          <p:cNvSpPr>
            <a:spLocks noGrp="1"/>
          </p:cNvSpPr>
          <p:nvPr>
            <p:ph type="sldNum" sz="quarter" idx="12"/>
          </p:nvPr>
        </p:nvSpPr>
        <p:spPr/>
        <p:txBody>
          <a:bodyPr/>
          <a:lstStyle/>
          <a:p>
            <a:fld id="{2515578E-7A83-47CF-B06E-77DADF43A164}" type="slidenum">
              <a:rPr lang="zh-CN" altLang="en-US" smtClean="0"/>
              <a:t>‹#›</a:t>
            </a:fld>
            <a:endParaRPr lang="zh-CN" altLang="en-US"/>
          </a:p>
        </p:txBody>
      </p:sp>
    </p:spTree>
    <p:extLst>
      <p:ext uri="{BB962C8B-B14F-4D97-AF65-F5344CB8AC3E}">
        <p14:creationId xmlns:p14="http://schemas.microsoft.com/office/powerpoint/2010/main" val="18357345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89FE468A-D317-0AA2-4577-8D9E6771DFD9}"/>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55FF8FF0-D35F-9F7D-5094-37CB6A9348ED}"/>
              </a:ext>
            </a:extLst>
          </p:cNvPr>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AE98500A-3537-4FCD-6140-71151FFC53FA}"/>
              </a:ext>
            </a:extLst>
          </p:cNvPr>
          <p:cNvSpPr>
            <a:spLocks noGrp="1"/>
          </p:cNvSpPr>
          <p:nvPr>
            <p:ph type="dt" sz="half" idx="10"/>
          </p:nvPr>
        </p:nvSpPr>
        <p:spPr/>
        <p:txBody>
          <a:bodyPr/>
          <a:lstStyle/>
          <a:p>
            <a:fld id="{29763362-0E9E-4A0F-8505-130FA15D30AA}" type="datetimeFigureOut">
              <a:rPr lang="zh-CN" altLang="en-US" smtClean="0"/>
              <a:t>2023/4/24</a:t>
            </a:fld>
            <a:endParaRPr lang="zh-CN" altLang="en-US"/>
          </a:p>
        </p:txBody>
      </p:sp>
      <p:sp>
        <p:nvSpPr>
          <p:cNvPr id="5" name="页脚占位符 4">
            <a:extLst>
              <a:ext uri="{FF2B5EF4-FFF2-40B4-BE49-F238E27FC236}">
                <a16:creationId xmlns:a16="http://schemas.microsoft.com/office/drawing/2014/main" id="{722717BC-14B5-D790-3701-FEE9D831E7C4}"/>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1D579752-FAA2-D70D-1EAE-B7D35FF8D882}"/>
              </a:ext>
            </a:extLst>
          </p:cNvPr>
          <p:cNvSpPr>
            <a:spLocks noGrp="1"/>
          </p:cNvSpPr>
          <p:nvPr>
            <p:ph type="sldNum" sz="quarter" idx="12"/>
          </p:nvPr>
        </p:nvSpPr>
        <p:spPr/>
        <p:txBody>
          <a:bodyPr/>
          <a:lstStyle/>
          <a:p>
            <a:fld id="{2515578E-7A83-47CF-B06E-77DADF43A164}" type="slidenum">
              <a:rPr lang="zh-CN" altLang="en-US" smtClean="0"/>
              <a:t>‹#›</a:t>
            </a:fld>
            <a:endParaRPr lang="zh-CN" altLang="en-US"/>
          </a:p>
        </p:txBody>
      </p:sp>
    </p:spTree>
    <p:extLst>
      <p:ext uri="{BB962C8B-B14F-4D97-AF65-F5344CB8AC3E}">
        <p14:creationId xmlns:p14="http://schemas.microsoft.com/office/powerpoint/2010/main" val="1200396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1B6D2E4-E7D1-71DA-E942-F7D9E45B0D0F}"/>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id="{6BCBEC01-A855-C213-0248-D74072990F2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a:extLst>
              <a:ext uri="{FF2B5EF4-FFF2-40B4-BE49-F238E27FC236}">
                <a16:creationId xmlns:a16="http://schemas.microsoft.com/office/drawing/2014/main" id="{E7C36F10-E7D1-744D-FFFC-5A96B7AA53F8}"/>
              </a:ext>
            </a:extLst>
          </p:cNvPr>
          <p:cNvSpPr>
            <a:spLocks noGrp="1"/>
          </p:cNvSpPr>
          <p:nvPr>
            <p:ph type="dt" sz="half" idx="10"/>
          </p:nvPr>
        </p:nvSpPr>
        <p:spPr/>
        <p:txBody>
          <a:bodyPr/>
          <a:lstStyle/>
          <a:p>
            <a:fld id="{29763362-0E9E-4A0F-8505-130FA15D30AA}" type="datetimeFigureOut">
              <a:rPr lang="zh-CN" altLang="en-US" smtClean="0"/>
              <a:t>2023/4/24</a:t>
            </a:fld>
            <a:endParaRPr lang="zh-CN" altLang="en-US"/>
          </a:p>
        </p:txBody>
      </p:sp>
      <p:sp>
        <p:nvSpPr>
          <p:cNvPr id="5" name="页脚占位符 4">
            <a:extLst>
              <a:ext uri="{FF2B5EF4-FFF2-40B4-BE49-F238E27FC236}">
                <a16:creationId xmlns:a16="http://schemas.microsoft.com/office/drawing/2014/main" id="{3C129DF1-33F7-2114-D2FE-429BE02A4959}"/>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B3F91FDC-4237-7504-DB38-8077A53B6799}"/>
              </a:ext>
            </a:extLst>
          </p:cNvPr>
          <p:cNvSpPr>
            <a:spLocks noGrp="1"/>
          </p:cNvSpPr>
          <p:nvPr>
            <p:ph type="sldNum" sz="quarter" idx="12"/>
          </p:nvPr>
        </p:nvSpPr>
        <p:spPr/>
        <p:txBody>
          <a:bodyPr/>
          <a:lstStyle/>
          <a:p>
            <a:fld id="{2515578E-7A83-47CF-B06E-77DADF43A164}" type="slidenum">
              <a:rPr lang="zh-CN" altLang="en-US" smtClean="0"/>
              <a:t>‹#›</a:t>
            </a:fld>
            <a:endParaRPr lang="zh-CN" altLang="en-US"/>
          </a:p>
        </p:txBody>
      </p:sp>
    </p:spTree>
    <p:extLst>
      <p:ext uri="{BB962C8B-B14F-4D97-AF65-F5344CB8AC3E}">
        <p14:creationId xmlns:p14="http://schemas.microsoft.com/office/powerpoint/2010/main" val="32498819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6439125-5E8D-ABBF-00D1-A758262836D1}"/>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0D6C1D63-9991-C95E-4AAF-B6D1B3D82177}"/>
              </a:ext>
            </a:extLst>
          </p:cNvPr>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a:extLst>
              <a:ext uri="{FF2B5EF4-FFF2-40B4-BE49-F238E27FC236}">
                <a16:creationId xmlns:a16="http://schemas.microsoft.com/office/drawing/2014/main" id="{C2BE369C-EFE7-FD64-58AB-E25C0CEE4C3A}"/>
              </a:ext>
            </a:extLst>
          </p:cNvPr>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a:extLst>
              <a:ext uri="{FF2B5EF4-FFF2-40B4-BE49-F238E27FC236}">
                <a16:creationId xmlns:a16="http://schemas.microsoft.com/office/drawing/2014/main" id="{AE1B8E58-56C7-007F-402F-FC0BA25F735B}"/>
              </a:ext>
            </a:extLst>
          </p:cNvPr>
          <p:cNvSpPr>
            <a:spLocks noGrp="1"/>
          </p:cNvSpPr>
          <p:nvPr>
            <p:ph type="dt" sz="half" idx="10"/>
          </p:nvPr>
        </p:nvSpPr>
        <p:spPr/>
        <p:txBody>
          <a:bodyPr/>
          <a:lstStyle/>
          <a:p>
            <a:fld id="{29763362-0E9E-4A0F-8505-130FA15D30AA}" type="datetimeFigureOut">
              <a:rPr lang="zh-CN" altLang="en-US" smtClean="0"/>
              <a:t>2023/4/24</a:t>
            </a:fld>
            <a:endParaRPr lang="zh-CN" altLang="en-US"/>
          </a:p>
        </p:txBody>
      </p:sp>
      <p:sp>
        <p:nvSpPr>
          <p:cNvPr id="6" name="页脚占位符 5">
            <a:extLst>
              <a:ext uri="{FF2B5EF4-FFF2-40B4-BE49-F238E27FC236}">
                <a16:creationId xmlns:a16="http://schemas.microsoft.com/office/drawing/2014/main" id="{F8DB5CF8-568A-A117-8298-AADAB530B7BE}"/>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F31CACD2-2AEA-DEA9-80E0-B7736976339D}"/>
              </a:ext>
            </a:extLst>
          </p:cNvPr>
          <p:cNvSpPr>
            <a:spLocks noGrp="1"/>
          </p:cNvSpPr>
          <p:nvPr>
            <p:ph type="sldNum" sz="quarter" idx="12"/>
          </p:nvPr>
        </p:nvSpPr>
        <p:spPr/>
        <p:txBody>
          <a:bodyPr/>
          <a:lstStyle/>
          <a:p>
            <a:fld id="{2515578E-7A83-47CF-B06E-77DADF43A164}" type="slidenum">
              <a:rPr lang="zh-CN" altLang="en-US" smtClean="0"/>
              <a:t>‹#›</a:t>
            </a:fld>
            <a:endParaRPr lang="zh-CN" altLang="en-US"/>
          </a:p>
        </p:txBody>
      </p:sp>
    </p:spTree>
    <p:extLst>
      <p:ext uri="{BB962C8B-B14F-4D97-AF65-F5344CB8AC3E}">
        <p14:creationId xmlns:p14="http://schemas.microsoft.com/office/powerpoint/2010/main" val="12567304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D393BEE-EE50-36C8-E65A-3DEC2ED1AAFE}"/>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id="{76B93A67-F0D8-8590-62DF-7D552F8B0B8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a:extLst>
              <a:ext uri="{FF2B5EF4-FFF2-40B4-BE49-F238E27FC236}">
                <a16:creationId xmlns:a16="http://schemas.microsoft.com/office/drawing/2014/main" id="{FC070324-A0C2-B882-7A96-75CF91D392DC}"/>
              </a:ext>
            </a:extLst>
          </p:cNvPr>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a:extLst>
              <a:ext uri="{FF2B5EF4-FFF2-40B4-BE49-F238E27FC236}">
                <a16:creationId xmlns:a16="http://schemas.microsoft.com/office/drawing/2014/main" id="{F1F0DC3E-DB47-CEA9-C9D8-44C871A130D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a:extLst>
              <a:ext uri="{FF2B5EF4-FFF2-40B4-BE49-F238E27FC236}">
                <a16:creationId xmlns:a16="http://schemas.microsoft.com/office/drawing/2014/main" id="{0F0E5835-4B1D-734B-8065-2E941F95BDD4}"/>
              </a:ext>
            </a:extLst>
          </p:cNvPr>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a:extLst>
              <a:ext uri="{FF2B5EF4-FFF2-40B4-BE49-F238E27FC236}">
                <a16:creationId xmlns:a16="http://schemas.microsoft.com/office/drawing/2014/main" id="{C79EA552-65CA-6EA5-2A1B-07084F8A8F74}"/>
              </a:ext>
            </a:extLst>
          </p:cNvPr>
          <p:cNvSpPr>
            <a:spLocks noGrp="1"/>
          </p:cNvSpPr>
          <p:nvPr>
            <p:ph type="dt" sz="half" idx="10"/>
          </p:nvPr>
        </p:nvSpPr>
        <p:spPr/>
        <p:txBody>
          <a:bodyPr/>
          <a:lstStyle/>
          <a:p>
            <a:fld id="{29763362-0E9E-4A0F-8505-130FA15D30AA}" type="datetimeFigureOut">
              <a:rPr lang="zh-CN" altLang="en-US" smtClean="0"/>
              <a:t>2023/4/24</a:t>
            </a:fld>
            <a:endParaRPr lang="zh-CN" altLang="en-US"/>
          </a:p>
        </p:txBody>
      </p:sp>
      <p:sp>
        <p:nvSpPr>
          <p:cNvPr id="8" name="页脚占位符 7">
            <a:extLst>
              <a:ext uri="{FF2B5EF4-FFF2-40B4-BE49-F238E27FC236}">
                <a16:creationId xmlns:a16="http://schemas.microsoft.com/office/drawing/2014/main" id="{8CA7562F-B29C-3BA6-B9B5-BFB6873B5548}"/>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id="{9C78791A-7EB5-8F7F-208F-0F0FF1971172}"/>
              </a:ext>
            </a:extLst>
          </p:cNvPr>
          <p:cNvSpPr>
            <a:spLocks noGrp="1"/>
          </p:cNvSpPr>
          <p:nvPr>
            <p:ph type="sldNum" sz="quarter" idx="12"/>
          </p:nvPr>
        </p:nvSpPr>
        <p:spPr/>
        <p:txBody>
          <a:bodyPr/>
          <a:lstStyle/>
          <a:p>
            <a:fld id="{2515578E-7A83-47CF-B06E-77DADF43A164}" type="slidenum">
              <a:rPr lang="zh-CN" altLang="en-US" smtClean="0"/>
              <a:t>‹#›</a:t>
            </a:fld>
            <a:endParaRPr lang="zh-CN" altLang="en-US"/>
          </a:p>
        </p:txBody>
      </p:sp>
    </p:spTree>
    <p:extLst>
      <p:ext uri="{BB962C8B-B14F-4D97-AF65-F5344CB8AC3E}">
        <p14:creationId xmlns:p14="http://schemas.microsoft.com/office/powerpoint/2010/main" val="27233017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0C53704-5A69-5632-F663-1B280B07C1F3}"/>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id="{E3432939-B094-B10F-7426-696CD67ED687}"/>
              </a:ext>
            </a:extLst>
          </p:cNvPr>
          <p:cNvSpPr>
            <a:spLocks noGrp="1"/>
          </p:cNvSpPr>
          <p:nvPr>
            <p:ph type="dt" sz="half" idx="10"/>
          </p:nvPr>
        </p:nvSpPr>
        <p:spPr/>
        <p:txBody>
          <a:bodyPr/>
          <a:lstStyle/>
          <a:p>
            <a:fld id="{29763362-0E9E-4A0F-8505-130FA15D30AA}" type="datetimeFigureOut">
              <a:rPr lang="zh-CN" altLang="en-US" smtClean="0"/>
              <a:t>2023/4/24</a:t>
            </a:fld>
            <a:endParaRPr lang="zh-CN" altLang="en-US"/>
          </a:p>
        </p:txBody>
      </p:sp>
      <p:sp>
        <p:nvSpPr>
          <p:cNvPr id="4" name="页脚占位符 3">
            <a:extLst>
              <a:ext uri="{FF2B5EF4-FFF2-40B4-BE49-F238E27FC236}">
                <a16:creationId xmlns:a16="http://schemas.microsoft.com/office/drawing/2014/main" id="{EF51F7B0-7C2E-E813-64BA-7C440915713A}"/>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id="{4396F5D7-DE24-6108-647C-842E0F13E5CB}"/>
              </a:ext>
            </a:extLst>
          </p:cNvPr>
          <p:cNvSpPr>
            <a:spLocks noGrp="1"/>
          </p:cNvSpPr>
          <p:nvPr>
            <p:ph type="sldNum" sz="quarter" idx="12"/>
          </p:nvPr>
        </p:nvSpPr>
        <p:spPr/>
        <p:txBody>
          <a:bodyPr/>
          <a:lstStyle/>
          <a:p>
            <a:fld id="{2515578E-7A83-47CF-B06E-77DADF43A164}" type="slidenum">
              <a:rPr lang="zh-CN" altLang="en-US" smtClean="0"/>
              <a:t>‹#›</a:t>
            </a:fld>
            <a:endParaRPr lang="zh-CN" altLang="en-US"/>
          </a:p>
        </p:txBody>
      </p:sp>
    </p:spTree>
    <p:extLst>
      <p:ext uri="{BB962C8B-B14F-4D97-AF65-F5344CB8AC3E}">
        <p14:creationId xmlns:p14="http://schemas.microsoft.com/office/powerpoint/2010/main" val="26409625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71D06115-6D23-37B1-2537-5F746EBF4B46}"/>
              </a:ext>
            </a:extLst>
          </p:cNvPr>
          <p:cNvSpPr>
            <a:spLocks noGrp="1"/>
          </p:cNvSpPr>
          <p:nvPr>
            <p:ph type="dt" sz="half" idx="10"/>
          </p:nvPr>
        </p:nvSpPr>
        <p:spPr/>
        <p:txBody>
          <a:bodyPr/>
          <a:lstStyle/>
          <a:p>
            <a:fld id="{29763362-0E9E-4A0F-8505-130FA15D30AA}" type="datetimeFigureOut">
              <a:rPr lang="zh-CN" altLang="en-US" smtClean="0"/>
              <a:t>2023/4/24</a:t>
            </a:fld>
            <a:endParaRPr lang="zh-CN" altLang="en-US"/>
          </a:p>
        </p:txBody>
      </p:sp>
      <p:sp>
        <p:nvSpPr>
          <p:cNvPr id="3" name="页脚占位符 2">
            <a:extLst>
              <a:ext uri="{FF2B5EF4-FFF2-40B4-BE49-F238E27FC236}">
                <a16:creationId xmlns:a16="http://schemas.microsoft.com/office/drawing/2014/main" id="{6120B974-E20A-1F3E-D180-F1F923CF9EBD}"/>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id="{9730817F-EFDC-F695-B85E-8227E77A6B1E}"/>
              </a:ext>
            </a:extLst>
          </p:cNvPr>
          <p:cNvSpPr>
            <a:spLocks noGrp="1"/>
          </p:cNvSpPr>
          <p:nvPr>
            <p:ph type="sldNum" sz="quarter" idx="12"/>
          </p:nvPr>
        </p:nvSpPr>
        <p:spPr/>
        <p:txBody>
          <a:bodyPr/>
          <a:lstStyle/>
          <a:p>
            <a:fld id="{2515578E-7A83-47CF-B06E-77DADF43A164}" type="slidenum">
              <a:rPr lang="zh-CN" altLang="en-US" smtClean="0"/>
              <a:t>‹#›</a:t>
            </a:fld>
            <a:endParaRPr lang="zh-CN" altLang="en-US"/>
          </a:p>
        </p:txBody>
      </p:sp>
    </p:spTree>
    <p:extLst>
      <p:ext uri="{BB962C8B-B14F-4D97-AF65-F5344CB8AC3E}">
        <p14:creationId xmlns:p14="http://schemas.microsoft.com/office/powerpoint/2010/main" val="32612558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8F9E4CC-B92B-D4B6-D97B-7A35544E2055}"/>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id="{B6526654-BB7E-6D37-301C-27575E8DCA0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a:extLst>
              <a:ext uri="{FF2B5EF4-FFF2-40B4-BE49-F238E27FC236}">
                <a16:creationId xmlns:a16="http://schemas.microsoft.com/office/drawing/2014/main" id="{E8181AC9-598A-1980-6A02-6399E8EDC46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3D36B127-7B17-6766-34E7-9B17507E8F8C}"/>
              </a:ext>
            </a:extLst>
          </p:cNvPr>
          <p:cNvSpPr>
            <a:spLocks noGrp="1"/>
          </p:cNvSpPr>
          <p:nvPr>
            <p:ph type="dt" sz="half" idx="10"/>
          </p:nvPr>
        </p:nvSpPr>
        <p:spPr/>
        <p:txBody>
          <a:bodyPr/>
          <a:lstStyle/>
          <a:p>
            <a:fld id="{29763362-0E9E-4A0F-8505-130FA15D30AA}" type="datetimeFigureOut">
              <a:rPr lang="zh-CN" altLang="en-US" smtClean="0"/>
              <a:t>2023/4/24</a:t>
            </a:fld>
            <a:endParaRPr lang="zh-CN" altLang="en-US"/>
          </a:p>
        </p:txBody>
      </p:sp>
      <p:sp>
        <p:nvSpPr>
          <p:cNvPr id="6" name="页脚占位符 5">
            <a:extLst>
              <a:ext uri="{FF2B5EF4-FFF2-40B4-BE49-F238E27FC236}">
                <a16:creationId xmlns:a16="http://schemas.microsoft.com/office/drawing/2014/main" id="{B1F4C5B5-2A09-C4BF-29EE-4E32DEBBB089}"/>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6D83F303-2B94-4F7E-9417-72181AE756F2}"/>
              </a:ext>
            </a:extLst>
          </p:cNvPr>
          <p:cNvSpPr>
            <a:spLocks noGrp="1"/>
          </p:cNvSpPr>
          <p:nvPr>
            <p:ph type="sldNum" sz="quarter" idx="12"/>
          </p:nvPr>
        </p:nvSpPr>
        <p:spPr/>
        <p:txBody>
          <a:bodyPr/>
          <a:lstStyle/>
          <a:p>
            <a:fld id="{2515578E-7A83-47CF-B06E-77DADF43A164}" type="slidenum">
              <a:rPr lang="zh-CN" altLang="en-US" smtClean="0"/>
              <a:t>‹#›</a:t>
            </a:fld>
            <a:endParaRPr lang="zh-CN" altLang="en-US"/>
          </a:p>
        </p:txBody>
      </p:sp>
    </p:spTree>
    <p:extLst>
      <p:ext uri="{BB962C8B-B14F-4D97-AF65-F5344CB8AC3E}">
        <p14:creationId xmlns:p14="http://schemas.microsoft.com/office/powerpoint/2010/main" val="5033627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02D24732-F665-9BB7-C181-4BBCFA852708}"/>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id="{126088FD-D407-1CBE-64D6-0C90770C7E9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id="{170120FC-E648-1682-32BF-20AEED4084D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2157C848-6898-5B28-F26D-0C01DAD07836}"/>
              </a:ext>
            </a:extLst>
          </p:cNvPr>
          <p:cNvSpPr>
            <a:spLocks noGrp="1"/>
          </p:cNvSpPr>
          <p:nvPr>
            <p:ph type="dt" sz="half" idx="10"/>
          </p:nvPr>
        </p:nvSpPr>
        <p:spPr/>
        <p:txBody>
          <a:bodyPr/>
          <a:lstStyle/>
          <a:p>
            <a:fld id="{29763362-0E9E-4A0F-8505-130FA15D30AA}" type="datetimeFigureOut">
              <a:rPr lang="zh-CN" altLang="en-US" smtClean="0"/>
              <a:t>2023/4/24</a:t>
            </a:fld>
            <a:endParaRPr lang="zh-CN" altLang="en-US"/>
          </a:p>
        </p:txBody>
      </p:sp>
      <p:sp>
        <p:nvSpPr>
          <p:cNvPr id="6" name="页脚占位符 5">
            <a:extLst>
              <a:ext uri="{FF2B5EF4-FFF2-40B4-BE49-F238E27FC236}">
                <a16:creationId xmlns:a16="http://schemas.microsoft.com/office/drawing/2014/main" id="{81BFCB46-3CEE-5287-FE2A-10FF8320D60E}"/>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9071E212-157B-1472-36EF-09BC59AD74C9}"/>
              </a:ext>
            </a:extLst>
          </p:cNvPr>
          <p:cNvSpPr>
            <a:spLocks noGrp="1"/>
          </p:cNvSpPr>
          <p:nvPr>
            <p:ph type="sldNum" sz="quarter" idx="12"/>
          </p:nvPr>
        </p:nvSpPr>
        <p:spPr/>
        <p:txBody>
          <a:bodyPr/>
          <a:lstStyle/>
          <a:p>
            <a:fld id="{2515578E-7A83-47CF-B06E-77DADF43A164}" type="slidenum">
              <a:rPr lang="zh-CN" altLang="en-US" smtClean="0"/>
              <a:t>‹#›</a:t>
            </a:fld>
            <a:endParaRPr lang="zh-CN" altLang="en-US"/>
          </a:p>
        </p:txBody>
      </p:sp>
    </p:spTree>
    <p:extLst>
      <p:ext uri="{BB962C8B-B14F-4D97-AF65-F5344CB8AC3E}">
        <p14:creationId xmlns:p14="http://schemas.microsoft.com/office/powerpoint/2010/main" val="8819609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DE3E905-7914-F2DA-3AE6-72584FE1702D}"/>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id="{84001542-58FA-E4F0-F54F-A2D93C55DC3E}"/>
              </a:ext>
            </a:extLst>
          </p:cNvPr>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EAB8DD8A-AB6F-604E-217C-3B12D655221D}"/>
              </a:ext>
            </a:extLst>
          </p:cNvPr>
          <p:cNvSpPr>
            <a:spLocks noGrp="1"/>
          </p:cNvSpPr>
          <p:nvPr>
            <p:ph type="dt" sz="half" idx="10"/>
          </p:nvPr>
        </p:nvSpPr>
        <p:spPr/>
        <p:txBody>
          <a:bodyPr/>
          <a:lstStyle/>
          <a:p>
            <a:fld id="{29763362-0E9E-4A0F-8505-130FA15D30AA}" type="datetimeFigureOut">
              <a:rPr lang="zh-CN" altLang="en-US" smtClean="0"/>
              <a:t>2023/4/24</a:t>
            </a:fld>
            <a:endParaRPr lang="zh-CN" altLang="en-US"/>
          </a:p>
        </p:txBody>
      </p:sp>
      <p:sp>
        <p:nvSpPr>
          <p:cNvPr id="5" name="页脚占位符 4">
            <a:extLst>
              <a:ext uri="{FF2B5EF4-FFF2-40B4-BE49-F238E27FC236}">
                <a16:creationId xmlns:a16="http://schemas.microsoft.com/office/drawing/2014/main" id="{9281FD48-04F6-40DE-C6D0-592BF55A6354}"/>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E14ABC26-B802-78E2-C7A1-1422FADB71A9}"/>
              </a:ext>
            </a:extLst>
          </p:cNvPr>
          <p:cNvSpPr>
            <a:spLocks noGrp="1"/>
          </p:cNvSpPr>
          <p:nvPr>
            <p:ph type="sldNum" sz="quarter" idx="12"/>
          </p:nvPr>
        </p:nvSpPr>
        <p:spPr/>
        <p:txBody>
          <a:bodyPr/>
          <a:lstStyle/>
          <a:p>
            <a:fld id="{2515578E-7A83-47CF-B06E-77DADF43A164}" type="slidenum">
              <a:rPr lang="zh-CN" altLang="en-US" smtClean="0"/>
              <a:t>‹#›</a:t>
            </a:fld>
            <a:endParaRPr lang="zh-CN" altLang="en-US"/>
          </a:p>
        </p:txBody>
      </p:sp>
    </p:spTree>
    <p:extLst>
      <p:ext uri="{BB962C8B-B14F-4D97-AF65-F5344CB8AC3E}">
        <p14:creationId xmlns:p14="http://schemas.microsoft.com/office/powerpoint/2010/main" val="28050386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id="{56EC1477-3076-F07B-8F0E-1D1930912927}"/>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id="{D5A504B8-D6BA-5E62-BE1E-A57323978001}"/>
              </a:ext>
            </a:extLst>
          </p:cNvPr>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3902230D-D621-520B-E828-DACE2F36C331}"/>
              </a:ext>
            </a:extLst>
          </p:cNvPr>
          <p:cNvSpPr>
            <a:spLocks noGrp="1"/>
          </p:cNvSpPr>
          <p:nvPr>
            <p:ph type="dt" sz="half" idx="10"/>
          </p:nvPr>
        </p:nvSpPr>
        <p:spPr/>
        <p:txBody>
          <a:bodyPr/>
          <a:lstStyle/>
          <a:p>
            <a:fld id="{29763362-0E9E-4A0F-8505-130FA15D30AA}" type="datetimeFigureOut">
              <a:rPr lang="zh-CN" altLang="en-US" smtClean="0"/>
              <a:t>2023/4/24</a:t>
            </a:fld>
            <a:endParaRPr lang="zh-CN" altLang="en-US"/>
          </a:p>
        </p:txBody>
      </p:sp>
      <p:sp>
        <p:nvSpPr>
          <p:cNvPr id="5" name="页脚占位符 4">
            <a:extLst>
              <a:ext uri="{FF2B5EF4-FFF2-40B4-BE49-F238E27FC236}">
                <a16:creationId xmlns:a16="http://schemas.microsoft.com/office/drawing/2014/main" id="{0BBD19A1-A510-0BE7-FBCD-BB09FDB63A31}"/>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E5E15457-5BEF-328B-BEBF-DA8D7E2F1B9B}"/>
              </a:ext>
            </a:extLst>
          </p:cNvPr>
          <p:cNvSpPr>
            <a:spLocks noGrp="1"/>
          </p:cNvSpPr>
          <p:nvPr>
            <p:ph type="sldNum" sz="quarter" idx="12"/>
          </p:nvPr>
        </p:nvSpPr>
        <p:spPr/>
        <p:txBody>
          <a:bodyPr/>
          <a:lstStyle/>
          <a:p>
            <a:fld id="{2515578E-7A83-47CF-B06E-77DADF43A164}" type="slidenum">
              <a:rPr lang="zh-CN" altLang="en-US" smtClean="0"/>
              <a:t>‹#›</a:t>
            </a:fld>
            <a:endParaRPr lang="zh-CN" altLang="en-US"/>
          </a:p>
        </p:txBody>
      </p:sp>
    </p:spTree>
    <p:extLst>
      <p:ext uri="{BB962C8B-B14F-4D97-AF65-F5344CB8AC3E}">
        <p14:creationId xmlns:p14="http://schemas.microsoft.com/office/powerpoint/2010/main" val="8279061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id="{C2633F7B-F2AA-B93F-428E-61DAC60D1FE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id="{F9173A22-DB83-E330-8414-CF6AD195A16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0C1B9F88-6418-0F60-B653-CD08D9673DE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763362-0E9E-4A0F-8505-130FA15D30AA}" type="datetimeFigureOut">
              <a:rPr lang="zh-CN" altLang="en-US" smtClean="0"/>
              <a:t>2023/4/24</a:t>
            </a:fld>
            <a:endParaRPr lang="zh-CN" altLang="en-US"/>
          </a:p>
        </p:txBody>
      </p:sp>
      <p:sp>
        <p:nvSpPr>
          <p:cNvPr id="5" name="页脚占位符 4">
            <a:extLst>
              <a:ext uri="{FF2B5EF4-FFF2-40B4-BE49-F238E27FC236}">
                <a16:creationId xmlns:a16="http://schemas.microsoft.com/office/drawing/2014/main" id="{25B87B36-21ED-B7A0-7239-9BAFA0CD6CF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id="{C2457C1E-94E7-CCA8-AC2A-70F7A7DF91F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515578E-7A83-47CF-B06E-77DADF43A164}" type="slidenum">
              <a:rPr lang="zh-CN" altLang="en-US" smtClean="0"/>
              <a:t>‹#›</a:t>
            </a:fld>
            <a:endParaRPr lang="zh-CN" altLang="en-US"/>
          </a:p>
        </p:txBody>
      </p:sp>
    </p:spTree>
    <p:extLst>
      <p:ext uri="{BB962C8B-B14F-4D97-AF65-F5344CB8AC3E}">
        <p14:creationId xmlns:p14="http://schemas.microsoft.com/office/powerpoint/2010/main" val="21213814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f_auto"/><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g"/><Relationship Id="rId5" Type="http://schemas.openxmlformats.org/officeDocument/2006/relationships/image" Target="../media/image3.jpeg@f_auto"/><Relationship Id="rId4" Type="http://schemas.openxmlformats.org/officeDocument/2006/relationships/image" Target="../media/image2.jpeg@f_auto"/></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jpeg"/><Relationship Id="rId7" Type="http://schemas.openxmlformats.org/officeDocument/2006/relationships/image" Target="../media/image10.jp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9.jpg"/><Relationship Id="rId5" Type="http://schemas.openxmlformats.org/officeDocument/2006/relationships/image" Target="../media/image8.jpeg"/><Relationship Id="rId10" Type="http://schemas.openxmlformats.org/officeDocument/2006/relationships/image" Target="../media/image13.png"/><Relationship Id="rId4" Type="http://schemas.openxmlformats.org/officeDocument/2006/relationships/image" Target="../media/image7.jpg"/><Relationship Id="rId9" Type="http://schemas.openxmlformats.org/officeDocument/2006/relationships/image" Target="../media/image12.jpeg"/></Relationships>
</file>

<file path=ppt/slides/_rels/slide6.xml.rels><?xml version="1.0" encoding="UTF-8" standalone="yes"?>
<Relationships xmlns="http://schemas.openxmlformats.org/package/2006/relationships"><Relationship Id="rId3" Type="http://schemas.openxmlformats.org/officeDocument/2006/relationships/image" Target="../media/image14.webp"/><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16.jpeg"/><Relationship Id="rId4" Type="http://schemas.openxmlformats.org/officeDocument/2006/relationships/image" Target="../media/image15.jpeg"/></Relationships>
</file>

<file path=ppt/slides/_rels/slide7.xml.rels><?xml version="1.0" encoding="UTF-8" standalone="yes"?>
<Relationships xmlns="http://schemas.openxmlformats.org/package/2006/relationships"><Relationship Id="rId3" Type="http://schemas.openxmlformats.org/officeDocument/2006/relationships/image" Target="../media/image17.webp"/><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8.jpg"/></Relationships>
</file>

<file path=ppt/slides/_rels/slide8.xml.rels><?xml version="1.0" encoding="UTF-8" standalone="yes"?>
<Relationships xmlns="http://schemas.openxmlformats.org/package/2006/relationships"><Relationship Id="rId3" Type="http://schemas.openxmlformats.org/officeDocument/2006/relationships/image" Target="../media/image19.jpeg@f_auto"/><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a:extLst>
              <a:ext uri="{FF2B5EF4-FFF2-40B4-BE49-F238E27FC236}">
                <a16:creationId xmlns:a16="http://schemas.microsoft.com/office/drawing/2014/main" id="{6653AF5A-273C-A606-AD05-6EB2C0F59F84}"/>
              </a:ext>
            </a:extLst>
          </p:cNvPr>
          <p:cNvGrpSpPr/>
          <p:nvPr/>
        </p:nvGrpSpPr>
        <p:grpSpPr>
          <a:xfrm>
            <a:off x="5538894" y="1094642"/>
            <a:ext cx="5897227" cy="4418134"/>
            <a:chOff x="5538894" y="1094642"/>
            <a:chExt cx="5897227" cy="4418134"/>
          </a:xfrm>
        </p:grpSpPr>
        <p:pic>
          <p:nvPicPr>
            <p:cNvPr id="5" name="图片 4">
              <a:extLst>
                <a:ext uri="{FF2B5EF4-FFF2-40B4-BE49-F238E27FC236}">
                  <a16:creationId xmlns:a16="http://schemas.microsoft.com/office/drawing/2014/main" id="{91EF1CA4-CA8B-1DC2-1463-4BA3267DFC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52433" y="1107832"/>
              <a:ext cx="3083688" cy="2136530"/>
            </a:xfrm>
            <a:prstGeom prst="rect">
              <a:avLst/>
            </a:prstGeom>
          </p:spPr>
        </p:pic>
        <p:pic>
          <p:nvPicPr>
            <p:cNvPr id="7" name="图片 6">
              <a:extLst>
                <a:ext uri="{FF2B5EF4-FFF2-40B4-BE49-F238E27FC236}">
                  <a16:creationId xmlns:a16="http://schemas.microsoft.com/office/drawing/2014/main" id="{01978CD0-D766-4472-76AD-B68D4EDDAA6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52433" y="3244362"/>
              <a:ext cx="3083688" cy="2268414"/>
            </a:xfrm>
            <a:prstGeom prst="rect">
              <a:avLst/>
            </a:prstGeom>
          </p:spPr>
        </p:pic>
        <p:pic>
          <p:nvPicPr>
            <p:cNvPr id="9" name="图片 8">
              <a:extLst>
                <a:ext uri="{FF2B5EF4-FFF2-40B4-BE49-F238E27FC236}">
                  <a16:creationId xmlns:a16="http://schemas.microsoft.com/office/drawing/2014/main" id="{227C9F88-890F-5E56-0513-A3EC8B18566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538894" y="1094642"/>
              <a:ext cx="2813539" cy="4418134"/>
            </a:xfrm>
            <a:prstGeom prst="rect">
              <a:avLst/>
            </a:prstGeom>
          </p:spPr>
        </p:pic>
      </p:grpSp>
      <p:sp>
        <p:nvSpPr>
          <p:cNvPr id="12" name="文本框 11">
            <a:extLst>
              <a:ext uri="{FF2B5EF4-FFF2-40B4-BE49-F238E27FC236}">
                <a16:creationId xmlns:a16="http://schemas.microsoft.com/office/drawing/2014/main" id="{EE1F57AD-F1C8-79C9-CDEB-92DB4779E027}"/>
              </a:ext>
            </a:extLst>
          </p:cNvPr>
          <p:cNvSpPr txBox="1"/>
          <p:nvPr/>
        </p:nvSpPr>
        <p:spPr>
          <a:xfrm>
            <a:off x="894617" y="875324"/>
            <a:ext cx="3800475" cy="2601546"/>
          </a:xfrm>
          <a:prstGeom prst="rect">
            <a:avLst/>
          </a:prstGeom>
          <a:noFill/>
        </p:spPr>
        <p:txBody>
          <a:bodyPr wrap="square">
            <a:spAutoFit/>
          </a:bodyPr>
          <a:lstStyle/>
          <a:p>
            <a:pPr algn="ctr">
              <a:lnSpc>
                <a:spcPct val="150000"/>
              </a:lnSpc>
            </a:pPr>
            <a:r>
              <a:rPr lang="en-US" altLang="zh-CN" sz="2800" b="1" dirty="0">
                <a:latin typeface="微软雅黑" panose="020B0503020204020204" pitchFamily="34" charset="-122"/>
                <a:ea typeface="微软雅黑" panose="020B0503020204020204" pitchFamily="34" charset="-122"/>
              </a:rPr>
              <a:t>Improvement in the Marketing of Haitian Flavor Industry</a:t>
            </a:r>
            <a:endParaRPr lang="zh-CN" altLang="en-US" sz="2800" b="1" dirty="0">
              <a:latin typeface="微软雅黑" panose="020B0503020204020204" pitchFamily="34" charset="-122"/>
              <a:ea typeface="微软雅黑" panose="020B0503020204020204" pitchFamily="34" charset="-122"/>
            </a:endParaRPr>
          </a:p>
        </p:txBody>
      </p:sp>
      <p:sp>
        <p:nvSpPr>
          <p:cNvPr id="13" name="文本框 12">
            <a:extLst>
              <a:ext uri="{FF2B5EF4-FFF2-40B4-BE49-F238E27FC236}">
                <a16:creationId xmlns:a16="http://schemas.microsoft.com/office/drawing/2014/main" id="{7A4C3105-D295-6CE7-0782-8856FBAC776D}"/>
              </a:ext>
            </a:extLst>
          </p:cNvPr>
          <p:cNvSpPr txBox="1"/>
          <p:nvPr/>
        </p:nvSpPr>
        <p:spPr>
          <a:xfrm>
            <a:off x="1052620" y="5143444"/>
            <a:ext cx="3352584" cy="369332"/>
          </a:xfrm>
          <a:prstGeom prst="rect">
            <a:avLst/>
          </a:prstGeom>
          <a:noFill/>
        </p:spPr>
        <p:txBody>
          <a:bodyPr wrap="none" rtlCol="0">
            <a:spAutoFit/>
          </a:bodyPr>
          <a:lstStyle/>
          <a:p>
            <a:r>
              <a:rPr lang="en-US" altLang="zh-CN" dirty="0">
                <a:latin typeface="微软雅黑" panose="020B0503020204020204" pitchFamily="34" charset="-122"/>
                <a:ea typeface="微软雅黑" panose="020B0503020204020204" pitchFamily="34" charset="-122"/>
              </a:rPr>
              <a:t>Student: Peng Guo(2216865)</a:t>
            </a:r>
            <a:endParaRPr lang="zh-CN" altLang="en-US" dirty="0">
              <a:latin typeface="微软雅黑" panose="020B0503020204020204" pitchFamily="34" charset="-122"/>
              <a:ea typeface="微软雅黑" panose="020B0503020204020204" pitchFamily="34" charset="-122"/>
            </a:endParaRPr>
          </a:p>
        </p:txBody>
      </p:sp>
      <p:pic>
        <p:nvPicPr>
          <p:cNvPr id="15" name="图片 14">
            <a:extLst>
              <a:ext uri="{FF2B5EF4-FFF2-40B4-BE49-F238E27FC236}">
                <a16:creationId xmlns:a16="http://schemas.microsoft.com/office/drawing/2014/main" id="{7A50B128-AFCC-0D0D-EEBE-1A4BEF266EA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257301" y="2911056"/>
            <a:ext cx="2883876" cy="2136531"/>
          </a:xfrm>
          <a:prstGeom prst="rect">
            <a:avLst/>
          </a:prstGeom>
        </p:spPr>
      </p:pic>
    </p:spTree>
    <p:extLst>
      <p:ext uri="{BB962C8B-B14F-4D97-AF65-F5344CB8AC3E}">
        <p14:creationId xmlns:p14="http://schemas.microsoft.com/office/powerpoint/2010/main" val="7346118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矩形 18">
            <a:extLst>
              <a:ext uri="{FF2B5EF4-FFF2-40B4-BE49-F238E27FC236}">
                <a16:creationId xmlns:a16="http://schemas.microsoft.com/office/drawing/2014/main" id="{B6BE6940-41DB-2434-784D-A61F03B41D80}"/>
              </a:ext>
            </a:extLst>
          </p:cNvPr>
          <p:cNvSpPr/>
          <p:nvPr/>
        </p:nvSpPr>
        <p:spPr>
          <a:xfrm>
            <a:off x="1" y="1110063"/>
            <a:ext cx="12192000" cy="5099538"/>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a:extLst>
              <a:ext uri="{FF2B5EF4-FFF2-40B4-BE49-F238E27FC236}">
                <a16:creationId xmlns:a16="http://schemas.microsoft.com/office/drawing/2014/main" id="{F624F9FE-6937-6E2C-E1F4-91FD1AAA591A}"/>
              </a:ext>
            </a:extLst>
          </p:cNvPr>
          <p:cNvSpPr txBox="1"/>
          <p:nvPr/>
        </p:nvSpPr>
        <p:spPr>
          <a:xfrm>
            <a:off x="780318" y="2967335"/>
            <a:ext cx="3510329" cy="1384995"/>
          </a:xfrm>
          <a:prstGeom prst="rect">
            <a:avLst/>
          </a:prstGeom>
          <a:noFill/>
        </p:spPr>
        <p:txBody>
          <a:bodyPr wrap="square">
            <a:spAutoFit/>
          </a:bodyPr>
          <a:lstStyle/>
          <a:p>
            <a:pPr marL="0" marR="0" lvl="0" indent="0" algn="ctr" defTabSz="685800" rtl="0" eaLnBrk="1" fontAlgn="auto" latinLnBrk="0" hangingPunct="1">
              <a:lnSpc>
                <a:spcPct val="100000"/>
              </a:lnSpc>
              <a:spcBef>
                <a:spcPts val="0"/>
              </a:spcBef>
              <a:spcAft>
                <a:spcPts val="0"/>
              </a:spcAft>
              <a:buClrTx/>
              <a:buSzTx/>
              <a:buFontTx/>
              <a:buNone/>
              <a:defRPr/>
            </a:pPr>
            <a:r>
              <a:rPr kumimoji="0" lang="en-US" altLang="zh-CN" sz="2800" b="1" u="none" strike="noStrike" kern="1200" cap="none" spc="0" normalizeH="0" baseline="0" noProof="0" dirty="0">
                <a:ln>
                  <a:noFill/>
                </a:ln>
                <a:solidFill>
                  <a:schemeClr val="dk1">
                    <a:lumMod val="75000"/>
                    <a:lumOff val="25000"/>
                  </a:schemeClr>
                </a:solidFill>
                <a:effectLst/>
                <a:uLnTx/>
                <a:uFillTx/>
                <a:latin typeface="微软雅黑" panose="020B0503020204020204" pitchFamily="34" charset="-122"/>
                <a:ea typeface="微软雅黑" panose="020B0503020204020204" pitchFamily="34" charset="-122"/>
                <a:sym typeface="+mn-ea"/>
              </a:rPr>
              <a:t>Problems</a:t>
            </a:r>
          </a:p>
          <a:p>
            <a:pPr marL="0" marR="0" lvl="0" indent="0" algn="ctr" defTabSz="685800" rtl="0" eaLnBrk="1" fontAlgn="auto" latinLnBrk="0" hangingPunct="1">
              <a:lnSpc>
                <a:spcPct val="100000"/>
              </a:lnSpc>
              <a:spcBef>
                <a:spcPts val="0"/>
              </a:spcBef>
              <a:spcAft>
                <a:spcPts val="0"/>
              </a:spcAft>
              <a:buClrTx/>
              <a:buSzTx/>
              <a:buFontTx/>
              <a:buNone/>
              <a:defRPr/>
            </a:pPr>
            <a:r>
              <a:rPr kumimoji="0" lang="en-US" altLang="zh-CN" sz="2800" b="1" u="none" strike="noStrike" kern="1200" cap="none" spc="0" normalizeH="0" baseline="0" noProof="0" dirty="0">
                <a:ln>
                  <a:noFill/>
                </a:ln>
                <a:solidFill>
                  <a:schemeClr val="dk1">
                    <a:lumMod val="75000"/>
                    <a:lumOff val="25000"/>
                  </a:schemeClr>
                </a:solidFill>
                <a:effectLst/>
                <a:uLnTx/>
                <a:uFillTx/>
                <a:latin typeface="微软雅黑" panose="020B0503020204020204" pitchFamily="34" charset="-122"/>
                <a:ea typeface="微软雅黑" panose="020B0503020204020204" pitchFamily="34" charset="-122"/>
                <a:sym typeface="+mn-ea"/>
              </a:rPr>
              <a:t>&amp;</a:t>
            </a:r>
          </a:p>
          <a:p>
            <a:pPr marL="0" marR="0" lvl="0" indent="0" algn="ctr" defTabSz="685800" rtl="0" eaLnBrk="1" fontAlgn="auto" latinLnBrk="0" hangingPunct="1">
              <a:lnSpc>
                <a:spcPct val="100000"/>
              </a:lnSpc>
              <a:spcBef>
                <a:spcPts val="0"/>
              </a:spcBef>
              <a:spcAft>
                <a:spcPts val="0"/>
              </a:spcAft>
              <a:buClrTx/>
              <a:buSzTx/>
              <a:buFontTx/>
              <a:buNone/>
              <a:defRPr/>
            </a:pPr>
            <a:r>
              <a:rPr kumimoji="0" lang="en-US" altLang="zh-CN" sz="2800" b="1" u="none" strike="noStrike" kern="1200" cap="none" spc="0" normalizeH="0" baseline="0" noProof="0" dirty="0">
                <a:ln>
                  <a:noFill/>
                </a:ln>
                <a:solidFill>
                  <a:schemeClr val="dk1">
                    <a:lumMod val="75000"/>
                    <a:lumOff val="25000"/>
                  </a:schemeClr>
                </a:solidFill>
                <a:effectLst/>
                <a:uLnTx/>
                <a:uFillTx/>
                <a:latin typeface="微软雅黑" panose="020B0503020204020204" pitchFamily="34" charset="-122"/>
                <a:ea typeface="微软雅黑" panose="020B0503020204020204" pitchFamily="34" charset="-122"/>
                <a:sym typeface="+mn-ea"/>
              </a:rPr>
              <a:t>Improvement</a:t>
            </a:r>
          </a:p>
        </p:txBody>
      </p:sp>
      <p:sp>
        <p:nvSpPr>
          <p:cNvPr id="7" name="文本框 6">
            <a:extLst>
              <a:ext uri="{FF2B5EF4-FFF2-40B4-BE49-F238E27FC236}">
                <a16:creationId xmlns:a16="http://schemas.microsoft.com/office/drawing/2014/main" id="{4BA8985E-3519-7CDB-7A5D-C00447DEC625}"/>
              </a:ext>
            </a:extLst>
          </p:cNvPr>
          <p:cNvSpPr txBox="1"/>
          <p:nvPr/>
        </p:nvSpPr>
        <p:spPr>
          <a:xfrm>
            <a:off x="5378695" y="1338580"/>
            <a:ext cx="6097464" cy="369332"/>
          </a:xfrm>
          <a:prstGeom prst="rect">
            <a:avLst/>
          </a:prstGeom>
          <a:noFill/>
        </p:spPr>
        <p:txBody>
          <a:bodyPr wrap="square">
            <a:spAutoFit/>
          </a:bodyPr>
          <a:lstStyle>
            <a:defPPr>
              <a:defRPr lang="zh-CN"/>
            </a:defPPr>
            <a:lvl1pPr>
              <a:defRPr b="1" i="0">
                <a:solidFill>
                  <a:srgbClr val="101214"/>
                </a:solidFill>
                <a:effectLst/>
                <a:latin typeface="微软雅黑" panose="020B0503020204020204" pitchFamily="34" charset="-122"/>
                <a:ea typeface="微软雅黑" panose="020B0503020204020204" pitchFamily="34" charset="-122"/>
              </a:defRPr>
            </a:lvl1pPr>
          </a:lstStyle>
          <a:p>
            <a:r>
              <a:rPr lang="en-US" altLang="zh-CN" dirty="0"/>
              <a:t>Layout high-end market late, no leading edge.</a:t>
            </a:r>
            <a:endParaRPr lang="zh-CN" altLang="en-US" dirty="0"/>
          </a:p>
        </p:txBody>
      </p:sp>
      <p:sp>
        <p:nvSpPr>
          <p:cNvPr id="9" name="文本框 8">
            <a:extLst>
              <a:ext uri="{FF2B5EF4-FFF2-40B4-BE49-F238E27FC236}">
                <a16:creationId xmlns:a16="http://schemas.microsoft.com/office/drawing/2014/main" id="{C017319C-06FB-8CF2-5113-28F9841CCD69}"/>
              </a:ext>
            </a:extLst>
          </p:cNvPr>
          <p:cNvSpPr txBox="1"/>
          <p:nvPr/>
        </p:nvSpPr>
        <p:spPr>
          <a:xfrm>
            <a:off x="5378695" y="2548503"/>
            <a:ext cx="6097464" cy="646331"/>
          </a:xfrm>
          <a:prstGeom prst="rect">
            <a:avLst/>
          </a:prstGeom>
          <a:noFill/>
        </p:spPr>
        <p:txBody>
          <a:bodyPr wrap="square">
            <a:spAutoFit/>
          </a:bodyPr>
          <a:lstStyle/>
          <a:p>
            <a:r>
              <a:rPr lang="en-US" altLang="zh-CN" b="1" i="0" dirty="0">
                <a:solidFill>
                  <a:srgbClr val="101214"/>
                </a:solidFill>
                <a:effectLst/>
                <a:latin typeface="微软雅黑" panose="020B0503020204020204" pitchFamily="34" charset="-122"/>
                <a:ea typeface="微软雅黑" panose="020B0503020204020204" pitchFamily="34" charset="-122"/>
              </a:rPr>
              <a:t>The problem of brand building and technology iteration.</a:t>
            </a:r>
            <a:endParaRPr lang="zh-CN" altLang="en-US" b="1" dirty="0">
              <a:latin typeface="微软雅黑" panose="020B0503020204020204" pitchFamily="34" charset="-122"/>
              <a:ea typeface="微软雅黑" panose="020B0503020204020204" pitchFamily="34" charset="-122"/>
            </a:endParaRPr>
          </a:p>
        </p:txBody>
      </p:sp>
      <p:sp>
        <p:nvSpPr>
          <p:cNvPr id="11" name="文本框 10">
            <a:extLst>
              <a:ext uri="{FF2B5EF4-FFF2-40B4-BE49-F238E27FC236}">
                <a16:creationId xmlns:a16="http://schemas.microsoft.com/office/drawing/2014/main" id="{AA931436-0F8A-99F3-F5EC-CF7FAE8A1C79}"/>
              </a:ext>
            </a:extLst>
          </p:cNvPr>
          <p:cNvSpPr txBox="1"/>
          <p:nvPr/>
        </p:nvSpPr>
        <p:spPr>
          <a:xfrm>
            <a:off x="5378695" y="3886894"/>
            <a:ext cx="6097464" cy="369332"/>
          </a:xfrm>
          <a:prstGeom prst="rect">
            <a:avLst/>
          </a:prstGeom>
          <a:noFill/>
        </p:spPr>
        <p:txBody>
          <a:bodyPr wrap="square">
            <a:spAutoFit/>
          </a:bodyPr>
          <a:lstStyle/>
          <a:p>
            <a:r>
              <a:rPr lang="en-US" altLang="zh-CN" b="1" i="0" dirty="0">
                <a:solidFill>
                  <a:srgbClr val="101214"/>
                </a:solidFill>
                <a:effectLst/>
                <a:latin typeface="微软雅黑" panose="020B0503020204020204" pitchFamily="34" charset="-122"/>
                <a:ea typeface="微软雅黑" panose="020B0503020204020204" pitchFamily="34" charset="-122"/>
              </a:rPr>
              <a:t>Sales channel construction is not comprehensive</a:t>
            </a:r>
            <a:endParaRPr lang="zh-CN" altLang="en-US" b="1" dirty="0">
              <a:latin typeface="微软雅黑" panose="020B0503020204020204" pitchFamily="34" charset="-122"/>
              <a:ea typeface="微软雅黑" panose="020B0503020204020204" pitchFamily="34" charset="-122"/>
            </a:endParaRPr>
          </a:p>
        </p:txBody>
      </p:sp>
      <p:sp>
        <p:nvSpPr>
          <p:cNvPr id="13" name="文本框 12">
            <a:extLst>
              <a:ext uri="{FF2B5EF4-FFF2-40B4-BE49-F238E27FC236}">
                <a16:creationId xmlns:a16="http://schemas.microsoft.com/office/drawing/2014/main" id="{45B61E5A-30B0-0678-6A23-D53E4B20329A}"/>
              </a:ext>
            </a:extLst>
          </p:cNvPr>
          <p:cNvSpPr txBox="1"/>
          <p:nvPr/>
        </p:nvSpPr>
        <p:spPr>
          <a:xfrm>
            <a:off x="5378695" y="5091801"/>
            <a:ext cx="6097464" cy="369332"/>
          </a:xfrm>
          <a:prstGeom prst="rect">
            <a:avLst/>
          </a:prstGeom>
          <a:noFill/>
        </p:spPr>
        <p:txBody>
          <a:bodyPr wrap="square">
            <a:spAutoFit/>
          </a:bodyPr>
          <a:lstStyle/>
          <a:p>
            <a:r>
              <a:rPr lang="en-US" altLang="zh-CN" b="1" i="0" dirty="0">
                <a:solidFill>
                  <a:srgbClr val="101214"/>
                </a:solidFill>
                <a:effectLst/>
                <a:latin typeface="微软雅黑" panose="020B0503020204020204" pitchFamily="34" charset="-122"/>
                <a:ea typeface="微软雅黑" panose="020B0503020204020204" pitchFamily="34" charset="-122"/>
              </a:rPr>
              <a:t>Corporate publicity and corporate responsibility.</a:t>
            </a:r>
            <a:endParaRPr lang="zh-CN" altLang="en-US" b="1" dirty="0">
              <a:latin typeface="微软雅黑" panose="020B0503020204020204" pitchFamily="34" charset="-122"/>
              <a:ea typeface="微软雅黑" panose="020B0503020204020204" pitchFamily="34" charset="-122"/>
            </a:endParaRPr>
          </a:p>
        </p:txBody>
      </p:sp>
      <p:sp>
        <p:nvSpPr>
          <p:cNvPr id="14" name="矩形 13">
            <a:extLst>
              <a:ext uri="{FF2B5EF4-FFF2-40B4-BE49-F238E27FC236}">
                <a16:creationId xmlns:a16="http://schemas.microsoft.com/office/drawing/2014/main" id="{DB967767-8336-14CB-CD33-71D020FD753A}"/>
              </a:ext>
            </a:extLst>
          </p:cNvPr>
          <p:cNvSpPr/>
          <p:nvPr/>
        </p:nvSpPr>
        <p:spPr>
          <a:xfrm>
            <a:off x="4360985" y="1204546"/>
            <a:ext cx="914400" cy="914400"/>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a:latin typeface="微软雅黑" panose="020B0503020204020204" pitchFamily="34" charset="-122"/>
                <a:ea typeface="微软雅黑" panose="020B0503020204020204" pitchFamily="34" charset="-122"/>
              </a:rPr>
              <a:t>1</a:t>
            </a:r>
            <a:endParaRPr lang="zh-CN" altLang="en-US" sz="4000" b="1" dirty="0">
              <a:latin typeface="微软雅黑" panose="020B0503020204020204" pitchFamily="34" charset="-122"/>
              <a:ea typeface="微软雅黑" panose="020B0503020204020204" pitchFamily="34" charset="-122"/>
            </a:endParaRPr>
          </a:p>
        </p:txBody>
      </p:sp>
      <p:sp>
        <p:nvSpPr>
          <p:cNvPr id="15" name="矩形 14">
            <a:extLst>
              <a:ext uri="{FF2B5EF4-FFF2-40B4-BE49-F238E27FC236}">
                <a16:creationId xmlns:a16="http://schemas.microsoft.com/office/drawing/2014/main" id="{7751179F-85D3-244E-AE55-2E4605430195}"/>
              </a:ext>
            </a:extLst>
          </p:cNvPr>
          <p:cNvSpPr/>
          <p:nvPr/>
        </p:nvSpPr>
        <p:spPr>
          <a:xfrm>
            <a:off x="4360985" y="2409453"/>
            <a:ext cx="914400" cy="914400"/>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a:latin typeface="微软雅黑" panose="020B0503020204020204" pitchFamily="34" charset="-122"/>
                <a:ea typeface="微软雅黑" panose="020B0503020204020204" pitchFamily="34" charset="-122"/>
              </a:rPr>
              <a:t>2</a:t>
            </a:r>
            <a:endParaRPr lang="zh-CN" altLang="en-US" sz="4000" b="1" dirty="0">
              <a:latin typeface="微软雅黑" panose="020B0503020204020204" pitchFamily="34" charset="-122"/>
              <a:ea typeface="微软雅黑" panose="020B0503020204020204" pitchFamily="34" charset="-122"/>
            </a:endParaRPr>
          </a:p>
        </p:txBody>
      </p:sp>
      <p:sp>
        <p:nvSpPr>
          <p:cNvPr id="16" name="矩形 15">
            <a:extLst>
              <a:ext uri="{FF2B5EF4-FFF2-40B4-BE49-F238E27FC236}">
                <a16:creationId xmlns:a16="http://schemas.microsoft.com/office/drawing/2014/main" id="{614EF8A5-9B98-5369-3B31-1FFFDAD6E1FA}"/>
              </a:ext>
            </a:extLst>
          </p:cNvPr>
          <p:cNvSpPr/>
          <p:nvPr/>
        </p:nvSpPr>
        <p:spPr>
          <a:xfrm>
            <a:off x="4360985" y="3614360"/>
            <a:ext cx="914400" cy="914400"/>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a:latin typeface="微软雅黑" panose="020B0503020204020204" pitchFamily="34" charset="-122"/>
                <a:ea typeface="微软雅黑" panose="020B0503020204020204" pitchFamily="34" charset="-122"/>
              </a:rPr>
              <a:t>3</a:t>
            </a:r>
            <a:endParaRPr lang="zh-CN" altLang="en-US" sz="4000" b="1" dirty="0">
              <a:latin typeface="微软雅黑" panose="020B0503020204020204" pitchFamily="34" charset="-122"/>
              <a:ea typeface="微软雅黑" panose="020B0503020204020204" pitchFamily="34" charset="-122"/>
            </a:endParaRPr>
          </a:p>
        </p:txBody>
      </p:sp>
      <p:sp>
        <p:nvSpPr>
          <p:cNvPr id="17" name="矩形 16">
            <a:extLst>
              <a:ext uri="{FF2B5EF4-FFF2-40B4-BE49-F238E27FC236}">
                <a16:creationId xmlns:a16="http://schemas.microsoft.com/office/drawing/2014/main" id="{144AA9E4-0C26-7F17-ABA2-88A870229A72}"/>
              </a:ext>
            </a:extLst>
          </p:cNvPr>
          <p:cNvSpPr/>
          <p:nvPr/>
        </p:nvSpPr>
        <p:spPr>
          <a:xfrm>
            <a:off x="4360985" y="4819267"/>
            <a:ext cx="914400" cy="914400"/>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a:latin typeface="微软雅黑" panose="020B0503020204020204" pitchFamily="34" charset="-122"/>
                <a:ea typeface="微软雅黑" panose="020B0503020204020204" pitchFamily="34" charset="-122"/>
              </a:rPr>
              <a:t>4</a:t>
            </a:r>
            <a:endParaRPr lang="zh-CN" altLang="en-US" sz="4000" b="1"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2501223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a:extLst>
              <a:ext uri="{FF2B5EF4-FFF2-40B4-BE49-F238E27FC236}">
                <a16:creationId xmlns:a16="http://schemas.microsoft.com/office/drawing/2014/main" id="{5DB7ED3B-F309-5719-C569-C0AFD27A0B19}"/>
              </a:ext>
            </a:extLst>
          </p:cNvPr>
          <p:cNvSpPr txBox="1"/>
          <p:nvPr/>
        </p:nvSpPr>
        <p:spPr>
          <a:xfrm>
            <a:off x="4930287" y="1662390"/>
            <a:ext cx="6558328" cy="1892826"/>
          </a:xfrm>
          <a:prstGeom prst="rect">
            <a:avLst/>
          </a:prstGeom>
          <a:noFill/>
        </p:spPr>
        <p:txBody>
          <a:bodyPr wrap="square">
            <a:spAutoFit/>
          </a:bodyPr>
          <a:lstStyle/>
          <a:p>
            <a:pPr algn="just">
              <a:lnSpc>
                <a:spcPct val="150000"/>
              </a:lnSpc>
            </a:pPr>
            <a:r>
              <a:rPr lang="en-US" altLang="zh-CN" b="0" i="0" dirty="0">
                <a:solidFill>
                  <a:srgbClr val="101214"/>
                </a:solidFill>
                <a:effectLst/>
                <a:latin typeface="微软雅黑" panose="020B0503020204020204" pitchFamily="34" charset="-122"/>
                <a:ea typeface="微软雅黑" panose="020B0503020204020204" pitchFamily="34" charset="-122"/>
              </a:rPr>
              <a:t>Competition for high-end soy sauce is fierce.</a:t>
            </a:r>
          </a:p>
          <a:p>
            <a:pPr algn="just">
              <a:lnSpc>
                <a:spcPct val="150000"/>
              </a:lnSpc>
            </a:pPr>
            <a:r>
              <a:rPr lang="en-US" altLang="zh-CN" b="0" i="0" dirty="0">
                <a:solidFill>
                  <a:srgbClr val="101214"/>
                </a:solidFill>
                <a:effectLst/>
                <a:latin typeface="微软雅黑" panose="020B0503020204020204" pitchFamily="34" charset="-122"/>
                <a:ea typeface="微软雅黑" panose="020B0503020204020204" pitchFamily="34" charset="-122"/>
              </a:rPr>
              <a:t>Haitian </a:t>
            </a:r>
            <a:r>
              <a:rPr lang="en-US" altLang="zh-CN" b="0" i="0" dirty="0" err="1">
                <a:solidFill>
                  <a:srgbClr val="101214"/>
                </a:solidFill>
                <a:effectLst/>
                <a:latin typeface="微软雅黑" panose="020B0503020204020204" pitchFamily="34" charset="-122"/>
                <a:ea typeface="微软雅黑" panose="020B0503020204020204" pitchFamily="34" charset="-122"/>
              </a:rPr>
              <a:t>wei</a:t>
            </a:r>
            <a:r>
              <a:rPr lang="en-US" altLang="zh-CN" b="0" i="0" dirty="0">
                <a:solidFill>
                  <a:srgbClr val="101214"/>
                </a:solidFill>
                <a:effectLst/>
                <a:latin typeface="微软雅黑" panose="020B0503020204020204" pitchFamily="34" charset="-122"/>
                <a:ea typeface="微软雅黑" panose="020B0503020204020204" pitchFamily="34" charset="-122"/>
              </a:rPr>
              <a:t> industry's recent weakness, and the high-end soy sauce block is related.</a:t>
            </a:r>
          </a:p>
          <a:p>
            <a:pPr algn="just"/>
            <a:br>
              <a:rPr lang="en-US" altLang="zh-CN" dirty="0">
                <a:latin typeface="微软雅黑" panose="020B0503020204020204" pitchFamily="34" charset="-122"/>
                <a:ea typeface="微软雅黑" panose="020B0503020204020204" pitchFamily="34" charset="-122"/>
              </a:rPr>
            </a:br>
            <a:endParaRPr lang="zh-CN" altLang="en-US" dirty="0">
              <a:latin typeface="微软雅黑" panose="020B0503020204020204" pitchFamily="34" charset="-122"/>
              <a:ea typeface="微软雅黑" panose="020B0503020204020204" pitchFamily="34" charset="-122"/>
            </a:endParaRPr>
          </a:p>
        </p:txBody>
      </p:sp>
      <p:pic>
        <p:nvPicPr>
          <p:cNvPr id="7" name="图片 6">
            <a:extLst>
              <a:ext uri="{FF2B5EF4-FFF2-40B4-BE49-F238E27FC236}">
                <a16:creationId xmlns:a16="http://schemas.microsoft.com/office/drawing/2014/main" id="{02D7C20A-E704-76F9-AAAC-76355A0640E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6668" y="1574157"/>
            <a:ext cx="4030785" cy="4030785"/>
          </a:xfrm>
          <a:prstGeom prst="rect">
            <a:avLst/>
          </a:prstGeom>
        </p:spPr>
      </p:pic>
      <p:sp>
        <p:nvSpPr>
          <p:cNvPr id="10" name="文本框 9">
            <a:extLst>
              <a:ext uri="{FF2B5EF4-FFF2-40B4-BE49-F238E27FC236}">
                <a16:creationId xmlns:a16="http://schemas.microsoft.com/office/drawing/2014/main" id="{8BF0D7A7-2951-DCDE-158A-CC9DCE7238F3}"/>
              </a:ext>
            </a:extLst>
          </p:cNvPr>
          <p:cNvSpPr txBox="1"/>
          <p:nvPr/>
        </p:nvSpPr>
        <p:spPr>
          <a:xfrm>
            <a:off x="4930286" y="3273478"/>
            <a:ext cx="6655045" cy="2316403"/>
          </a:xfrm>
          <a:prstGeom prst="rect">
            <a:avLst/>
          </a:prstGeom>
          <a:noFill/>
        </p:spPr>
        <p:txBody>
          <a:bodyPr wrap="square">
            <a:spAutoFit/>
          </a:bodyPr>
          <a:lstStyle/>
          <a:p>
            <a:pPr algn="just">
              <a:lnSpc>
                <a:spcPct val="150000"/>
              </a:lnSpc>
            </a:pPr>
            <a:r>
              <a:rPr lang="en-US" altLang="zh-CN" sz="1400" b="0" i="0" dirty="0">
                <a:solidFill>
                  <a:srgbClr val="101214"/>
                </a:solidFill>
                <a:effectLst/>
                <a:latin typeface="微软雅黑" panose="020B0503020204020204" pitchFamily="34" charset="-122"/>
                <a:ea typeface="微软雅黑" panose="020B0503020204020204" pitchFamily="34" charset="-122"/>
              </a:rPr>
              <a:t>Haitian soy Sauce forces the high-end market, with the "full 180 days in the sun" as a gimmicky, which also brings it a certain brand premium. Among the products in the same category, Haitian soy sauce has been on the high side, and was once dubbed "Moutai" and "Chivas" by consumers. But in the condiment market, the layout of high-end soy sauce is not only one, </a:t>
            </a:r>
            <a:r>
              <a:rPr lang="en-US" altLang="zh-CN" sz="1400" b="0" i="0" dirty="0" err="1">
                <a:solidFill>
                  <a:srgbClr val="101214"/>
                </a:solidFill>
                <a:effectLst/>
                <a:latin typeface="微软雅黑" panose="020B0503020204020204" pitchFamily="34" charset="-122"/>
                <a:ea typeface="微软雅黑" panose="020B0503020204020204" pitchFamily="34" charset="-122"/>
              </a:rPr>
              <a:t>Xinhe</a:t>
            </a:r>
            <a:r>
              <a:rPr lang="en-US" altLang="zh-CN" sz="1400" b="0" i="0" dirty="0">
                <a:solidFill>
                  <a:srgbClr val="101214"/>
                </a:solidFill>
                <a:effectLst/>
                <a:latin typeface="微软雅黑" panose="020B0503020204020204" pitchFamily="34" charset="-122"/>
                <a:ea typeface="微软雅黑" panose="020B0503020204020204" pitchFamily="34" charset="-122"/>
              </a:rPr>
              <a:t>, </a:t>
            </a:r>
            <a:r>
              <a:rPr lang="en-US" altLang="zh-CN" sz="1400" b="0" i="0" dirty="0" err="1">
                <a:solidFill>
                  <a:srgbClr val="101214"/>
                </a:solidFill>
                <a:effectLst/>
                <a:latin typeface="微软雅黑" panose="020B0503020204020204" pitchFamily="34" charset="-122"/>
                <a:ea typeface="微软雅黑" panose="020B0503020204020204" pitchFamily="34" charset="-122"/>
              </a:rPr>
              <a:t>Luhua</a:t>
            </a:r>
            <a:r>
              <a:rPr lang="en-US" altLang="zh-CN" sz="1400" b="0" i="0" dirty="0">
                <a:solidFill>
                  <a:srgbClr val="101214"/>
                </a:solidFill>
                <a:effectLst/>
                <a:latin typeface="微软雅黑" panose="020B0503020204020204" pitchFamily="34" charset="-122"/>
                <a:ea typeface="微软雅黑" panose="020B0503020204020204" pitchFamily="34" charset="-122"/>
              </a:rPr>
              <a:t>, </a:t>
            </a:r>
            <a:r>
              <a:rPr lang="en-US" altLang="zh-CN" sz="1400" b="0" i="0" dirty="0" err="1">
                <a:solidFill>
                  <a:srgbClr val="101214"/>
                </a:solidFill>
                <a:effectLst/>
                <a:latin typeface="微软雅黑" panose="020B0503020204020204" pitchFamily="34" charset="-122"/>
                <a:ea typeface="微软雅黑" panose="020B0503020204020204" pitchFamily="34" charset="-122"/>
              </a:rPr>
              <a:t>Qianhe</a:t>
            </a:r>
            <a:r>
              <a:rPr lang="en-US" altLang="zh-CN" sz="1400" b="0" i="0" dirty="0">
                <a:solidFill>
                  <a:srgbClr val="101214"/>
                </a:solidFill>
                <a:effectLst/>
                <a:latin typeface="微软雅黑" panose="020B0503020204020204" pitchFamily="34" charset="-122"/>
                <a:ea typeface="微软雅黑" panose="020B0503020204020204" pitchFamily="34" charset="-122"/>
              </a:rPr>
              <a:t> and other brands even earlier than the layout of Haitian soy sauce, and now has occupied half of the high-end soy sauce.</a:t>
            </a:r>
            <a:endParaRPr lang="zh-CN" altLang="en-US" sz="1400" dirty="0">
              <a:latin typeface="微软雅黑" panose="020B0503020204020204" pitchFamily="34" charset="-122"/>
              <a:ea typeface="微软雅黑" panose="020B0503020204020204" pitchFamily="34" charset="-122"/>
            </a:endParaRPr>
          </a:p>
        </p:txBody>
      </p:sp>
      <p:sp>
        <p:nvSpPr>
          <p:cNvPr id="11" name="文本框 10">
            <a:extLst>
              <a:ext uri="{FF2B5EF4-FFF2-40B4-BE49-F238E27FC236}">
                <a16:creationId xmlns:a16="http://schemas.microsoft.com/office/drawing/2014/main" id="{1B05C6B5-2FC1-1485-EDA0-02032DD8B141}"/>
              </a:ext>
            </a:extLst>
          </p:cNvPr>
          <p:cNvSpPr txBox="1"/>
          <p:nvPr/>
        </p:nvSpPr>
        <p:spPr>
          <a:xfrm>
            <a:off x="1263895" y="311413"/>
            <a:ext cx="6097464" cy="369332"/>
          </a:xfrm>
          <a:prstGeom prst="rect">
            <a:avLst/>
          </a:prstGeom>
          <a:noFill/>
        </p:spPr>
        <p:txBody>
          <a:bodyPr wrap="square">
            <a:spAutoFit/>
          </a:bodyPr>
          <a:lstStyle>
            <a:defPPr>
              <a:defRPr lang="zh-CN"/>
            </a:defPPr>
            <a:lvl1pPr>
              <a:defRPr b="1" i="0">
                <a:solidFill>
                  <a:srgbClr val="101214"/>
                </a:solidFill>
                <a:effectLst/>
                <a:latin typeface="微软雅黑" panose="020B0503020204020204" pitchFamily="34" charset="-122"/>
                <a:ea typeface="微软雅黑" panose="020B0503020204020204" pitchFamily="34" charset="-122"/>
              </a:defRPr>
            </a:lvl1pPr>
          </a:lstStyle>
          <a:p>
            <a:r>
              <a:rPr lang="en-US" altLang="zh-CN" dirty="0"/>
              <a:t>Layout high-end market late, no leading edge.</a:t>
            </a:r>
            <a:endParaRPr lang="zh-CN" altLang="en-US" dirty="0"/>
          </a:p>
        </p:txBody>
      </p:sp>
      <p:sp>
        <p:nvSpPr>
          <p:cNvPr id="12" name="矩形 11">
            <a:extLst>
              <a:ext uri="{FF2B5EF4-FFF2-40B4-BE49-F238E27FC236}">
                <a16:creationId xmlns:a16="http://schemas.microsoft.com/office/drawing/2014/main" id="{4D23C8B2-3326-4892-01EA-283798CC2663}"/>
              </a:ext>
            </a:extLst>
          </p:cNvPr>
          <p:cNvSpPr/>
          <p:nvPr/>
        </p:nvSpPr>
        <p:spPr>
          <a:xfrm>
            <a:off x="246185" y="177379"/>
            <a:ext cx="914400" cy="914400"/>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a:latin typeface="微软雅黑" panose="020B0503020204020204" pitchFamily="34" charset="-122"/>
                <a:ea typeface="微软雅黑" panose="020B0503020204020204" pitchFamily="34" charset="-122"/>
              </a:rPr>
              <a:t>1</a:t>
            </a:r>
            <a:endParaRPr lang="zh-CN" altLang="en-US" sz="4000" b="1" dirty="0">
              <a:latin typeface="微软雅黑" panose="020B0503020204020204" pitchFamily="34" charset="-122"/>
              <a:ea typeface="微软雅黑" panose="020B0503020204020204" pitchFamily="34" charset="-122"/>
            </a:endParaRPr>
          </a:p>
        </p:txBody>
      </p:sp>
      <p:sp>
        <p:nvSpPr>
          <p:cNvPr id="13" name="矩形 12">
            <a:extLst>
              <a:ext uri="{FF2B5EF4-FFF2-40B4-BE49-F238E27FC236}">
                <a16:creationId xmlns:a16="http://schemas.microsoft.com/office/drawing/2014/main" id="{8394F1F6-5CEF-CBAB-11C3-C2AADAD2AC93}"/>
              </a:ext>
            </a:extLst>
          </p:cNvPr>
          <p:cNvSpPr/>
          <p:nvPr/>
        </p:nvSpPr>
        <p:spPr>
          <a:xfrm>
            <a:off x="246185" y="1268119"/>
            <a:ext cx="11535507" cy="4819201"/>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6325074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a:extLst>
              <a:ext uri="{FF2B5EF4-FFF2-40B4-BE49-F238E27FC236}">
                <a16:creationId xmlns:a16="http://schemas.microsoft.com/office/drawing/2014/main" id="{05D43FCA-0DB4-C59E-E21D-B319E40721BC}"/>
              </a:ext>
            </a:extLst>
          </p:cNvPr>
          <p:cNvSpPr/>
          <p:nvPr/>
        </p:nvSpPr>
        <p:spPr>
          <a:xfrm>
            <a:off x="6195874" y="4053355"/>
            <a:ext cx="5254780" cy="2211707"/>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3" name="矩形 12">
            <a:extLst>
              <a:ext uri="{FF2B5EF4-FFF2-40B4-BE49-F238E27FC236}">
                <a16:creationId xmlns:a16="http://schemas.microsoft.com/office/drawing/2014/main" id="{5BAB1FAD-ECC1-A9BB-437A-9DAB526B671A}"/>
              </a:ext>
            </a:extLst>
          </p:cNvPr>
          <p:cNvSpPr/>
          <p:nvPr/>
        </p:nvSpPr>
        <p:spPr>
          <a:xfrm>
            <a:off x="624121" y="4068567"/>
            <a:ext cx="5254780" cy="2211707"/>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2" name="矩形 11">
            <a:extLst>
              <a:ext uri="{FF2B5EF4-FFF2-40B4-BE49-F238E27FC236}">
                <a16:creationId xmlns:a16="http://schemas.microsoft.com/office/drawing/2014/main" id="{699B1F0C-0BF2-88C3-2373-8E96A6C247C1}"/>
              </a:ext>
            </a:extLst>
          </p:cNvPr>
          <p:cNvSpPr/>
          <p:nvPr/>
        </p:nvSpPr>
        <p:spPr>
          <a:xfrm>
            <a:off x="6195874" y="1060295"/>
            <a:ext cx="5254780" cy="221170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a:extLst>
              <a:ext uri="{FF2B5EF4-FFF2-40B4-BE49-F238E27FC236}">
                <a16:creationId xmlns:a16="http://schemas.microsoft.com/office/drawing/2014/main" id="{CB2D0F34-8906-AEA8-4FD7-930370901E55}"/>
              </a:ext>
            </a:extLst>
          </p:cNvPr>
          <p:cNvSpPr/>
          <p:nvPr/>
        </p:nvSpPr>
        <p:spPr>
          <a:xfrm>
            <a:off x="627274" y="1060295"/>
            <a:ext cx="5254780" cy="2211707"/>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a:extLst>
              <a:ext uri="{FF2B5EF4-FFF2-40B4-BE49-F238E27FC236}">
                <a16:creationId xmlns:a16="http://schemas.microsoft.com/office/drawing/2014/main" id="{9CD23AB3-D475-0F63-E6D2-DD2F935F896D}"/>
              </a:ext>
            </a:extLst>
          </p:cNvPr>
          <p:cNvSpPr txBox="1"/>
          <p:nvPr/>
        </p:nvSpPr>
        <p:spPr>
          <a:xfrm>
            <a:off x="797351" y="732845"/>
            <a:ext cx="4862145" cy="2539157"/>
          </a:xfrm>
          <a:prstGeom prst="rect">
            <a:avLst/>
          </a:prstGeom>
          <a:noFill/>
        </p:spPr>
        <p:txBody>
          <a:bodyPr wrap="square">
            <a:spAutoFit/>
          </a:bodyPr>
          <a:lstStyle/>
          <a:p>
            <a:pPr algn="ctr">
              <a:lnSpc>
                <a:spcPct val="150000"/>
              </a:lnSpc>
            </a:pPr>
            <a:r>
              <a:rPr lang="en-US" altLang="zh-CN" sz="1400" b="1" i="0" dirty="0">
                <a:solidFill>
                  <a:srgbClr val="222222"/>
                </a:solidFill>
                <a:effectLst/>
                <a:latin typeface="微软雅黑" panose="020B0503020204020204" pitchFamily="34" charset="-122"/>
                <a:ea typeface="微软雅黑" panose="020B0503020204020204" pitchFamily="34" charset="-122"/>
              </a:rPr>
              <a:t>S</a:t>
            </a:r>
            <a:r>
              <a:rPr lang="en-US" altLang="zh-CN" sz="1000" b="1" i="0" dirty="0">
                <a:solidFill>
                  <a:srgbClr val="222222"/>
                </a:solidFill>
                <a:effectLst/>
                <a:latin typeface="微软雅黑" panose="020B0503020204020204" pitchFamily="34" charset="-122"/>
                <a:ea typeface="微软雅黑" panose="020B0503020204020204" pitchFamily="34" charset="-122"/>
              </a:rPr>
              <a:t>trengths</a:t>
            </a:r>
            <a:r>
              <a:rPr lang="zh-CN" altLang="en-US" sz="1000" b="1" i="0" dirty="0">
                <a:solidFill>
                  <a:srgbClr val="222222"/>
                </a:solidFill>
                <a:effectLst/>
                <a:latin typeface="微软雅黑" panose="020B0503020204020204" pitchFamily="34" charset="-122"/>
                <a:ea typeface="微软雅黑" panose="020B0503020204020204" pitchFamily="34" charset="-122"/>
              </a:rPr>
              <a:t>：</a:t>
            </a:r>
            <a:endParaRPr lang="en-US" altLang="zh-CN" sz="1000" b="1" i="0" dirty="0">
              <a:solidFill>
                <a:srgbClr val="222222"/>
              </a:solidFill>
              <a:effectLst/>
              <a:latin typeface="微软雅黑" panose="020B0503020204020204" pitchFamily="34" charset="-122"/>
              <a:ea typeface="微软雅黑" panose="020B0503020204020204" pitchFamily="34" charset="-122"/>
            </a:endParaRPr>
          </a:p>
          <a:p>
            <a:pPr marL="171450" lvl="0" indent="-171450" algn="just">
              <a:lnSpc>
                <a:spcPct val="200000"/>
              </a:lnSpc>
              <a:buFont typeface="Wingdings" panose="05000000000000000000" pitchFamily="2" charset="2"/>
              <a:buChar char="Ø"/>
            </a:pPr>
            <a:r>
              <a:rPr lang="en-US" altLang="zh-CN" sz="800" kern="100" dirty="0">
                <a:solidFill>
                  <a:srgbClr val="101214"/>
                </a:solidFill>
                <a:effectLst/>
                <a:latin typeface="微软雅黑" panose="020B0503020204020204" pitchFamily="34" charset="-122"/>
                <a:ea typeface="微软雅黑" panose="020B0503020204020204" pitchFamily="34" charset="-122"/>
                <a:cs typeface="Segoe UI" panose="020B0502040204020203" pitchFamily="34" charset="0"/>
              </a:rPr>
              <a:t>Foshan in Guangdong Province has a humid climate and abundant sunshine, which provides Haitian with high-quality raw materials - soybeans.</a:t>
            </a:r>
            <a:endParaRPr lang="zh-CN" altLang="zh-CN" sz="800" kern="100" dirty="0">
              <a:effectLst/>
              <a:latin typeface="微软雅黑" panose="020B0503020204020204" pitchFamily="34" charset="-122"/>
              <a:ea typeface="微软雅黑" panose="020B0503020204020204" pitchFamily="34" charset="-122"/>
              <a:cs typeface="Times New Roman" panose="02020603050405020304" pitchFamily="18" charset="0"/>
            </a:endParaRPr>
          </a:p>
          <a:p>
            <a:pPr marL="171450" lvl="0" indent="-171450" algn="just">
              <a:lnSpc>
                <a:spcPct val="200000"/>
              </a:lnSpc>
              <a:buFont typeface="Wingdings" panose="05000000000000000000" pitchFamily="2" charset="2"/>
              <a:buChar char="Ø"/>
            </a:pPr>
            <a:r>
              <a:rPr lang="en-US" altLang="zh-CN" sz="800" kern="100" dirty="0">
                <a:solidFill>
                  <a:srgbClr val="101214"/>
                </a:solidFill>
                <a:effectLst/>
                <a:latin typeface="微软雅黑" panose="020B0503020204020204" pitchFamily="34" charset="-122"/>
                <a:ea typeface="微软雅黑" panose="020B0503020204020204" pitchFamily="34" charset="-122"/>
                <a:cs typeface="Segoe UI" panose="020B0502040204020203" pitchFamily="34" charset="0"/>
              </a:rPr>
              <a:t>Haitian Flavor Industry has developed into a brilliant "soy sauce City", which is the world's largest "carrier-class" seasoning comprehensive production base. Besides soy sauce, it also produces a variety of condiments including oyster sauce, chicken essence, sauce and vinegar.</a:t>
            </a:r>
            <a:r>
              <a:rPr lang="zh-CN" altLang="zh-CN" sz="800" kern="100" dirty="0">
                <a:effectLst/>
                <a:latin typeface="微软雅黑" panose="020B0503020204020204" pitchFamily="34" charset="-122"/>
                <a:ea typeface="微软雅黑" panose="020B0503020204020204" pitchFamily="34" charset="-122"/>
                <a:cs typeface="Times New Roman" panose="02020603050405020304" pitchFamily="18" charset="0"/>
              </a:rPr>
              <a:t> Continuously increase investment in scientific research, promote product development and quality upgrade.</a:t>
            </a:r>
          </a:p>
          <a:p>
            <a:pPr marL="171450" lvl="0" indent="-171450" algn="just">
              <a:lnSpc>
                <a:spcPct val="200000"/>
              </a:lnSpc>
              <a:buFont typeface="Wingdings" panose="05000000000000000000" pitchFamily="2" charset="2"/>
              <a:buChar char="Ø"/>
            </a:pPr>
            <a:r>
              <a:rPr lang="en-US" altLang="zh-CN" sz="800" kern="100" dirty="0">
                <a:solidFill>
                  <a:srgbClr val="101214"/>
                </a:solidFill>
                <a:effectLst/>
                <a:latin typeface="微软雅黑" panose="020B0503020204020204" pitchFamily="34" charset="-122"/>
                <a:ea typeface="微软雅黑" panose="020B0503020204020204" pitchFamily="34" charset="-122"/>
                <a:cs typeface="Segoe UI" panose="020B0502040204020203" pitchFamily="34" charset="0"/>
              </a:rPr>
              <a:t>Haitian Taste Industry has the largest natural glass tanning pool group in China.</a:t>
            </a:r>
            <a:endParaRPr lang="zh-CN" altLang="zh-CN" sz="800" kern="100" dirty="0">
              <a:effectLst/>
              <a:latin typeface="微软雅黑" panose="020B0503020204020204" pitchFamily="34" charset="-122"/>
              <a:ea typeface="微软雅黑" panose="020B0503020204020204" pitchFamily="34" charset="-122"/>
              <a:cs typeface="Times New Roman" panose="02020603050405020304" pitchFamily="18" charset="0"/>
            </a:endParaRPr>
          </a:p>
          <a:p>
            <a:pPr algn="just"/>
            <a:endParaRPr lang="zh-CN" altLang="en-US" sz="1000" dirty="0">
              <a:latin typeface="微软雅黑" panose="020B0503020204020204" pitchFamily="34" charset="-122"/>
              <a:ea typeface="微软雅黑" panose="020B0503020204020204" pitchFamily="34" charset="-122"/>
            </a:endParaRPr>
          </a:p>
        </p:txBody>
      </p:sp>
      <p:sp>
        <p:nvSpPr>
          <p:cNvPr id="6" name="文本框 5">
            <a:extLst>
              <a:ext uri="{FF2B5EF4-FFF2-40B4-BE49-F238E27FC236}">
                <a16:creationId xmlns:a16="http://schemas.microsoft.com/office/drawing/2014/main" id="{3FD0543A-9810-75C6-5882-712C1F61B6D8}"/>
              </a:ext>
            </a:extLst>
          </p:cNvPr>
          <p:cNvSpPr txBox="1"/>
          <p:nvPr/>
        </p:nvSpPr>
        <p:spPr>
          <a:xfrm>
            <a:off x="6427543" y="732845"/>
            <a:ext cx="4791442" cy="2101922"/>
          </a:xfrm>
          <a:prstGeom prst="rect">
            <a:avLst/>
          </a:prstGeom>
          <a:noFill/>
        </p:spPr>
        <p:txBody>
          <a:bodyPr wrap="square">
            <a:spAutoFit/>
          </a:bodyPr>
          <a:lstStyle/>
          <a:p>
            <a:pPr lvl="0" algn="ctr">
              <a:lnSpc>
                <a:spcPct val="150000"/>
              </a:lnSpc>
            </a:pPr>
            <a:r>
              <a:rPr lang="en-US" altLang="zh-CN" sz="1400" b="1" i="0" dirty="0">
                <a:solidFill>
                  <a:srgbClr val="222222"/>
                </a:solidFill>
                <a:effectLst/>
                <a:latin typeface="微软雅黑" panose="020B0503020204020204" pitchFamily="34" charset="-122"/>
                <a:ea typeface="微软雅黑" panose="020B0503020204020204" pitchFamily="34" charset="-122"/>
              </a:rPr>
              <a:t>W</a:t>
            </a:r>
            <a:r>
              <a:rPr lang="en-US" altLang="zh-CN" sz="1000" b="1" i="0" dirty="0">
                <a:solidFill>
                  <a:srgbClr val="222222"/>
                </a:solidFill>
                <a:effectLst/>
                <a:latin typeface="微软雅黑" panose="020B0503020204020204" pitchFamily="34" charset="-122"/>
                <a:ea typeface="微软雅黑" panose="020B0503020204020204" pitchFamily="34" charset="-122"/>
              </a:rPr>
              <a:t>eaknesses</a:t>
            </a:r>
            <a:endParaRPr lang="en-US" altLang="zh-CN" sz="1000" b="1" kern="100" dirty="0">
              <a:solidFill>
                <a:srgbClr val="101214"/>
              </a:solidFill>
              <a:effectLst/>
              <a:latin typeface="微软雅黑" panose="020B0503020204020204" pitchFamily="34" charset="-122"/>
              <a:ea typeface="微软雅黑" panose="020B0503020204020204" pitchFamily="34" charset="-122"/>
              <a:cs typeface="Segoe UI" panose="020B0502040204020203" pitchFamily="34" charset="0"/>
            </a:endParaRPr>
          </a:p>
          <a:p>
            <a:pPr marL="171450" lvl="0" indent="-171450" algn="just">
              <a:lnSpc>
                <a:spcPct val="200000"/>
              </a:lnSpc>
              <a:buFont typeface="Wingdings" panose="05000000000000000000" pitchFamily="2" charset="2"/>
              <a:buChar char="Ø"/>
            </a:pPr>
            <a:r>
              <a:rPr lang="en-US" altLang="zh-CN" sz="800" b="0" i="0" dirty="0">
                <a:solidFill>
                  <a:srgbClr val="101214"/>
                </a:solidFill>
                <a:effectLst/>
                <a:latin typeface="微软雅黑" panose="020B0503020204020204" pitchFamily="34" charset="-122"/>
                <a:ea typeface="微软雅黑" panose="020B0503020204020204" pitchFamily="34" charset="-122"/>
              </a:rPr>
              <a:t>At present, the level of competition in the condiment market is low, and ordinary consumers have low brand recognition. Foreign-funded enterprises occupy the advantages of capital and talents, making Haitian at a disadvantage in the competition with foreign products, and unable to further develop radical competition with domestic products.</a:t>
            </a:r>
          </a:p>
          <a:p>
            <a:pPr marL="171450" lvl="0" indent="-171450" algn="just">
              <a:lnSpc>
                <a:spcPct val="200000"/>
              </a:lnSpc>
              <a:buFont typeface="Wingdings" panose="05000000000000000000" pitchFamily="2" charset="2"/>
              <a:buChar char="Ø"/>
            </a:pPr>
            <a:r>
              <a:rPr lang="en-US" altLang="zh-CN" sz="800" b="0" i="0" dirty="0">
                <a:solidFill>
                  <a:srgbClr val="101214"/>
                </a:solidFill>
                <a:effectLst/>
                <a:latin typeface="微软雅黑" panose="020B0503020204020204" pitchFamily="34" charset="-122"/>
                <a:ea typeface="微软雅黑" panose="020B0503020204020204" pitchFamily="34" charset="-122"/>
              </a:rPr>
              <a:t>Haitian </a:t>
            </a:r>
            <a:r>
              <a:rPr lang="en-US" altLang="zh-CN" sz="800" b="0" i="0" dirty="0" err="1">
                <a:solidFill>
                  <a:srgbClr val="101214"/>
                </a:solidFill>
                <a:effectLst/>
                <a:latin typeface="微软雅黑" panose="020B0503020204020204" pitchFamily="34" charset="-122"/>
                <a:ea typeface="微软雅黑" panose="020B0503020204020204" pitchFamily="34" charset="-122"/>
              </a:rPr>
              <a:t>WeiYe</a:t>
            </a:r>
            <a:r>
              <a:rPr lang="en-US" altLang="zh-CN" sz="800" b="0" i="0" dirty="0">
                <a:solidFill>
                  <a:srgbClr val="101214"/>
                </a:solidFill>
                <a:effectLst/>
                <a:latin typeface="微软雅黑" panose="020B0503020204020204" pitchFamily="34" charset="-122"/>
                <a:ea typeface="微软雅黑" panose="020B0503020204020204" pitchFamily="34" charset="-122"/>
              </a:rPr>
              <a:t> is well-known only in soy sauce, while other products such as chicken essence, vinegar and chicken powder are not as popular as other brands such as TAITAILE. Haitian soy sauce based products, Haitian signature bibimbap sauce to be further publicity.</a:t>
            </a:r>
            <a:endParaRPr lang="zh-CN" altLang="en-US" sz="800" dirty="0">
              <a:latin typeface="微软雅黑" panose="020B0503020204020204" pitchFamily="34" charset="-122"/>
              <a:ea typeface="微软雅黑" panose="020B0503020204020204" pitchFamily="34" charset="-122"/>
            </a:endParaRPr>
          </a:p>
        </p:txBody>
      </p:sp>
      <p:sp>
        <p:nvSpPr>
          <p:cNvPr id="7" name="文本框 6">
            <a:extLst>
              <a:ext uri="{FF2B5EF4-FFF2-40B4-BE49-F238E27FC236}">
                <a16:creationId xmlns:a16="http://schemas.microsoft.com/office/drawing/2014/main" id="{4C0DB2AE-0A42-662E-C9EB-C263F34A3138}"/>
              </a:ext>
            </a:extLst>
          </p:cNvPr>
          <p:cNvSpPr txBox="1"/>
          <p:nvPr/>
        </p:nvSpPr>
        <p:spPr>
          <a:xfrm>
            <a:off x="838428" y="3677819"/>
            <a:ext cx="5084702" cy="1846659"/>
          </a:xfrm>
          <a:prstGeom prst="rect">
            <a:avLst/>
          </a:prstGeom>
          <a:noFill/>
        </p:spPr>
        <p:txBody>
          <a:bodyPr wrap="square">
            <a:spAutoFit/>
          </a:bodyPr>
          <a:lstStyle/>
          <a:p>
            <a:pPr algn="ctr">
              <a:lnSpc>
                <a:spcPct val="200000"/>
              </a:lnSpc>
            </a:pPr>
            <a:r>
              <a:rPr lang="en-US" altLang="zh-CN" sz="1200" b="1" i="0" dirty="0">
                <a:solidFill>
                  <a:srgbClr val="222222"/>
                </a:solidFill>
                <a:effectLst/>
                <a:latin typeface="微软雅黑" panose="020B0503020204020204" pitchFamily="34" charset="-122"/>
                <a:ea typeface="微软雅黑" panose="020B0503020204020204" pitchFamily="34" charset="-122"/>
              </a:rPr>
              <a:t>O</a:t>
            </a:r>
            <a:r>
              <a:rPr lang="en-US" altLang="zh-CN" sz="1000" b="1" i="0" dirty="0">
                <a:solidFill>
                  <a:srgbClr val="222222"/>
                </a:solidFill>
                <a:effectLst/>
                <a:latin typeface="微软雅黑" panose="020B0503020204020204" pitchFamily="34" charset="-122"/>
                <a:ea typeface="微软雅黑" panose="020B0503020204020204" pitchFamily="34" charset="-122"/>
              </a:rPr>
              <a:t>pportunities</a:t>
            </a:r>
          </a:p>
          <a:p>
            <a:pPr algn="just">
              <a:lnSpc>
                <a:spcPct val="200000"/>
              </a:lnSpc>
            </a:pPr>
            <a:endParaRPr lang="en-US" altLang="zh-CN" sz="800" kern="100" dirty="0">
              <a:solidFill>
                <a:srgbClr val="101214"/>
              </a:solidFill>
              <a:effectLst/>
              <a:latin typeface="微软雅黑" panose="020B0503020204020204" pitchFamily="34" charset="-122"/>
              <a:ea typeface="微软雅黑" panose="020B0503020204020204" pitchFamily="34" charset="-122"/>
              <a:cs typeface="Segoe UI" panose="020B0502040204020203" pitchFamily="34" charset="0"/>
            </a:endParaRPr>
          </a:p>
          <a:p>
            <a:pPr marL="171450" indent="-171450" algn="l">
              <a:lnSpc>
                <a:spcPct val="200000"/>
              </a:lnSpc>
              <a:buFont typeface="Wingdings" panose="05000000000000000000" pitchFamily="2" charset="2"/>
              <a:buChar char="Ø"/>
            </a:pPr>
            <a:r>
              <a:rPr lang="en-US" altLang="zh-CN" sz="800" b="0" i="0" dirty="0">
                <a:solidFill>
                  <a:srgbClr val="101214"/>
                </a:solidFill>
                <a:effectLst/>
                <a:latin typeface="微软雅黑" panose="020B0503020204020204" pitchFamily="34" charset="-122"/>
                <a:ea typeface="微软雅黑" panose="020B0503020204020204" pitchFamily="34" charset="-122"/>
              </a:rPr>
              <a:t>Fast pace of life, people's demand for fast food life increases, which is a favorable social environment for the promotion of Haitian products. </a:t>
            </a:r>
          </a:p>
          <a:p>
            <a:pPr marL="171450" indent="-171450" algn="l">
              <a:lnSpc>
                <a:spcPct val="200000"/>
              </a:lnSpc>
              <a:buFont typeface="Wingdings" panose="05000000000000000000" pitchFamily="2" charset="2"/>
              <a:buChar char="Ø"/>
            </a:pPr>
            <a:r>
              <a:rPr lang="en-US" altLang="zh-CN" sz="800" b="0" i="0" dirty="0">
                <a:solidFill>
                  <a:srgbClr val="101214"/>
                </a:solidFill>
                <a:effectLst/>
                <a:latin typeface="微软雅黑" panose="020B0503020204020204" pitchFamily="34" charset="-122"/>
                <a:ea typeface="微软雅黑" panose="020B0503020204020204" pitchFamily="34" charset="-122"/>
              </a:rPr>
              <a:t>Haitian products have already opened the market and been recognized by consumers, which provides a channel opportunity for Haitian brand.</a:t>
            </a:r>
          </a:p>
          <a:p>
            <a:pPr algn="just"/>
            <a:endParaRPr lang="zh-CN" altLang="en-US" sz="1000" dirty="0">
              <a:latin typeface="微软雅黑" panose="020B0503020204020204" pitchFamily="34" charset="-122"/>
              <a:ea typeface="微软雅黑" panose="020B0503020204020204" pitchFamily="34" charset="-122"/>
            </a:endParaRPr>
          </a:p>
        </p:txBody>
      </p:sp>
      <p:sp>
        <p:nvSpPr>
          <p:cNvPr id="9" name="文本框 8">
            <a:extLst>
              <a:ext uri="{FF2B5EF4-FFF2-40B4-BE49-F238E27FC236}">
                <a16:creationId xmlns:a16="http://schemas.microsoft.com/office/drawing/2014/main" id="{94F528E8-553C-69A3-7019-26791236CCB1}"/>
              </a:ext>
            </a:extLst>
          </p:cNvPr>
          <p:cNvSpPr txBox="1"/>
          <p:nvPr/>
        </p:nvSpPr>
        <p:spPr>
          <a:xfrm>
            <a:off x="6427543" y="3616120"/>
            <a:ext cx="4882296" cy="2455865"/>
          </a:xfrm>
          <a:prstGeom prst="rect">
            <a:avLst/>
          </a:prstGeom>
          <a:noFill/>
        </p:spPr>
        <p:txBody>
          <a:bodyPr wrap="square">
            <a:spAutoFit/>
          </a:bodyPr>
          <a:lstStyle/>
          <a:p>
            <a:pPr algn="ctr">
              <a:lnSpc>
                <a:spcPct val="200000"/>
              </a:lnSpc>
            </a:pPr>
            <a:r>
              <a:rPr lang="en-US" altLang="zh-CN" sz="1400" b="1" i="0" dirty="0">
                <a:solidFill>
                  <a:srgbClr val="222222"/>
                </a:solidFill>
                <a:effectLst/>
                <a:latin typeface="微软雅黑" panose="020B0503020204020204" pitchFamily="34" charset="-122"/>
                <a:ea typeface="微软雅黑" panose="020B0503020204020204" pitchFamily="34" charset="-122"/>
              </a:rPr>
              <a:t>T</a:t>
            </a:r>
            <a:r>
              <a:rPr lang="en-US" altLang="zh-CN" sz="1000" b="1" i="0" dirty="0">
                <a:solidFill>
                  <a:srgbClr val="222222"/>
                </a:solidFill>
                <a:effectLst/>
                <a:latin typeface="微软雅黑" panose="020B0503020204020204" pitchFamily="34" charset="-122"/>
                <a:ea typeface="微软雅黑" panose="020B0503020204020204" pitchFamily="34" charset="-122"/>
              </a:rPr>
              <a:t>hreats</a:t>
            </a:r>
            <a:endParaRPr lang="en-US" altLang="zh-CN" sz="1000" b="1" kern="100" dirty="0">
              <a:solidFill>
                <a:srgbClr val="101214"/>
              </a:solidFill>
              <a:effectLst/>
              <a:latin typeface="微软雅黑" panose="020B0503020204020204" pitchFamily="34" charset="-122"/>
              <a:ea typeface="微软雅黑" panose="020B0503020204020204" pitchFamily="34" charset="-122"/>
              <a:cs typeface="Segoe UI" panose="020B0502040204020203" pitchFamily="34" charset="0"/>
            </a:endParaRPr>
          </a:p>
          <a:p>
            <a:pPr marL="171450" indent="-171450" algn="just">
              <a:lnSpc>
                <a:spcPct val="200000"/>
              </a:lnSpc>
              <a:buFont typeface="Wingdings" panose="05000000000000000000" pitchFamily="2" charset="2"/>
              <a:buChar char="Ø"/>
            </a:pPr>
            <a:r>
              <a:rPr lang="en-US" altLang="zh-CN" sz="800" b="0" i="0" dirty="0">
                <a:solidFill>
                  <a:srgbClr val="101214"/>
                </a:solidFill>
                <a:effectLst/>
                <a:latin typeface="微软雅黑" panose="020B0503020204020204" pitchFamily="34" charset="-122"/>
                <a:ea typeface="微软雅黑" panose="020B0503020204020204" pitchFamily="34" charset="-122"/>
              </a:rPr>
              <a:t>Market competition is further intensified, due to the existence of a large number of competitors and make the market competition more cruel and fierce, which brings more challenges and pressure to enterprises.</a:t>
            </a:r>
          </a:p>
          <a:p>
            <a:pPr marL="171450" indent="-171450" algn="just">
              <a:lnSpc>
                <a:spcPct val="200000"/>
              </a:lnSpc>
              <a:buFont typeface="Wingdings" panose="05000000000000000000" pitchFamily="2" charset="2"/>
              <a:buChar char="Ø"/>
            </a:pPr>
            <a:r>
              <a:rPr lang="en-US" altLang="zh-CN" sz="800" b="0" i="0" dirty="0">
                <a:solidFill>
                  <a:srgbClr val="101214"/>
                </a:solidFill>
                <a:effectLst/>
                <a:latin typeface="微软雅黑" panose="020B0503020204020204" pitchFamily="34" charset="-122"/>
                <a:ea typeface="微软雅黑" panose="020B0503020204020204" pitchFamily="34" charset="-122"/>
              </a:rPr>
              <a:t>Competition in the domestic seasoning industry is fierce. Only in Guangdong Province, where Haitian is located, there are four well-known brands. Local competition pressure is one of the threats to Haitian.</a:t>
            </a:r>
          </a:p>
          <a:p>
            <a:pPr marL="171450" indent="-171450" algn="just">
              <a:lnSpc>
                <a:spcPct val="200000"/>
              </a:lnSpc>
              <a:buFont typeface="Wingdings" panose="05000000000000000000" pitchFamily="2" charset="2"/>
              <a:buChar char="Ø"/>
            </a:pPr>
            <a:r>
              <a:rPr lang="en-US" altLang="zh-CN" sz="800" b="0" i="0" dirty="0">
                <a:solidFill>
                  <a:srgbClr val="101214"/>
                </a:solidFill>
                <a:effectLst/>
                <a:latin typeface="微软雅黑" panose="020B0503020204020204" pitchFamily="34" charset="-122"/>
                <a:ea typeface="微软雅黑" panose="020B0503020204020204" pitchFamily="34" charset="-122"/>
              </a:rPr>
              <a:t>Potential competitors are strong, with Japanese brands entering the Chinese market. At the same time, domestic brands are strong.</a:t>
            </a:r>
            <a:endParaRPr lang="zh-CN" altLang="en-US" sz="800" dirty="0">
              <a:latin typeface="微软雅黑" panose="020B0503020204020204" pitchFamily="34" charset="-122"/>
              <a:ea typeface="微软雅黑" panose="020B0503020204020204" pitchFamily="34" charset="-122"/>
            </a:endParaRPr>
          </a:p>
        </p:txBody>
      </p:sp>
      <p:cxnSp>
        <p:nvCxnSpPr>
          <p:cNvPr id="17" name="直接连接符 16">
            <a:extLst>
              <a:ext uri="{FF2B5EF4-FFF2-40B4-BE49-F238E27FC236}">
                <a16:creationId xmlns:a16="http://schemas.microsoft.com/office/drawing/2014/main" id="{278BFA8F-DF72-4125-7773-ABF2A616C7FA}"/>
              </a:ext>
            </a:extLst>
          </p:cNvPr>
          <p:cNvCxnSpPr/>
          <p:nvPr/>
        </p:nvCxnSpPr>
        <p:spPr>
          <a:xfrm flipV="1">
            <a:off x="703385" y="3490546"/>
            <a:ext cx="10606454" cy="61546"/>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直接连接符 17">
            <a:extLst>
              <a:ext uri="{FF2B5EF4-FFF2-40B4-BE49-F238E27FC236}">
                <a16:creationId xmlns:a16="http://schemas.microsoft.com/office/drawing/2014/main" id="{C62F0A00-FAF3-11A9-22D9-0DB49427BBAE}"/>
              </a:ext>
            </a:extLst>
          </p:cNvPr>
          <p:cNvCxnSpPr>
            <a:cxnSpLocks/>
          </p:cNvCxnSpPr>
          <p:nvPr/>
        </p:nvCxnSpPr>
        <p:spPr>
          <a:xfrm flipV="1">
            <a:off x="6037387" y="800304"/>
            <a:ext cx="0" cy="5556534"/>
          </a:xfrm>
          <a:prstGeom prst="line">
            <a:avLst/>
          </a:prstGeom>
        </p:spPr>
        <p:style>
          <a:lnRef idx="1">
            <a:schemeClr val="accent1"/>
          </a:lnRef>
          <a:fillRef idx="0">
            <a:schemeClr val="accent1"/>
          </a:fillRef>
          <a:effectRef idx="0">
            <a:schemeClr val="accent1"/>
          </a:effectRef>
          <a:fontRef idx="minor">
            <a:schemeClr val="tx1"/>
          </a:fontRef>
        </p:style>
      </p:cxnSp>
      <p:sp>
        <p:nvSpPr>
          <p:cNvPr id="21" name="文本框 20">
            <a:extLst>
              <a:ext uri="{FF2B5EF4-FFF2-40B4-BE49-F238E27FC236}">
                <a16:creationId xmlns:a16="http://schemas.microsoft.com/office/drawing/2014/main" id="{BD7B30EE-ADBC-7375-5026-A73609E177F0}"/>
              </a:ext>
            </a:extLst>
          </p:cNvPr>
          <p:cNvSpPr txBox="1"/>
          <p:nvPr/>
        </p:nvSpPr>
        <p:spPr>
          <a:xfrm>
            <a:off x="3416483" y="178795"/>
            <a:ext cx="5359033" cy="461665"/>
          </a:xfrm>
          <a:prstGeom prst="rect">
            <a:avLst/>
          </a:prstGeom>
          <a:noFill/>
        </p:spPr>
        <p:txBody>
          <a:bodyPr wrap="square" rtlCol="0">
            <a:spAutoFit/>
          </a:bodyPr>
          <a:lstStyle/>
          <a:p>
            <a:pPr algn="ctr"/>
            <a:r>
              <a:rPr lang="en-US" altLang="zh-CN" sz="2400" b="1" i="0" dirty="0">
                <a:effectLst/>
                <a:latin typeface="微软雅黑" panose="020B0503020204020204" pitchFamily="34" charset="-122"/>
                <a:ea typeface="微软雅黑" panose="020B0503020204020204" pitchFamily="34" charset="-122"/>
              </a:rPr>
              <a:t>SWOT Analysis</a:t>
            </a:r>
            <a:endParaRPr lang="zh-CN" altLang="en-US" sz="2400" b="1"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0773767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图片 27">
            <a:extLst>
              <a:ext uri="{FF2B5EF4-FFF2-40B4-BE49-F238E27FC236}">
                <a16:creationId xmlns:a16="http://schemas.microsoft.com/office/drawing/2014/main" id="{2C076D52-ECD8-B77F-1A21-1D58107EBA4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12097" y="991260"/>
            <a:ext cx="5032484" cy="3299385"/>
          </a:xfrm>
          <a:prstGeom prst="rect">
            <a:avLst/>
          </a:prstGeom>
        </p:spPr>
      </p:pic>
      <p:grpSp>
        <p:nvGrpSpPr>
          <p:cNvPr id="21" name="组合 20">
            <a:extLst>
              <a:ext uri="{FF2B5EF4-FFF2-40B4-BE49-F238E27FC236}">
                <a16:creationId xmlns:a16="http://schemas.microsoft.com/office/drawing/2014/main" id="{055A0E07-0ED9-8ECF-D4F5-38C1EF175B11}"/>
              </a:ext>
            </a:extLst>
          </p:cNvPr>
          <p:cNvGrpSpPr/>
          <p:nvPr/>
        </p:nvGrpSpPr>
        <p:grpSpPr>
          <a:xfrm>
            <a:off x="886691" y="991261"/>
            <a:ext cx="5615710" cy="5693866"/>
            <a:chOff x="1754909" y="889661"/>
            <a:chExt cx="5615710" cy="5693866"/>
          </a:xfrm>
        </p:grpSpPr>
        <p:sp>
          <p:nvSpPr>
            <p:cNvPr id="5" name="文本框 4">
              <a:extLst>
                <a:ext uri="{FF2B5EF4-FFF2-40B4-BE49-F238E27FC236}">
                  <a16:creationId xmlns:a16="http://schemas.microsoft.com/office/drawing/2014/main" id="{35605C2D-7F16-35B1-E665-CB21838CD45E}"/>
                </a:ext>
              </a:extLst>
            </p:cNvPr>
            <p:cNvSpPr txBox="1"/>
            <p:nvPr/>
          </p:nvSpPr>
          <p:spPr>
            <a:xfrm>
              <a:off x="2612703" y="889661"/>
              <a:ext cx="4757915" cy="5693866"/>
            </a:xfrm>
            <a:prstGeom prst="rect">
              <a:avLst/>
            </a:prstGeom>
            <a:noFill/>
          </p:spPr>
          <p:txBody>
            <a:bodyPr wrap="square">
              <a:spAutoFit/>
            </a:bodyPr>
            <a:lstStyle/>
            <a:p>
              <a:pPr algn="just"/>
              <a:r>
                <a:rPr lang="en-US" altLang="zh-CN" sz="1400" b="1" i="0" dirty="0">
                  <a:solidFill>
                    <a:srgbClr val="333333"/>
                  </a:solidFill>
                  <a:effectLst/>
                  <a:latin typeface="微软雅黑" panose="020B0503020204020204" pitchFamily="34" charset="-122"/>
                  <a:ea typeface="微软雅黑" panose="020B0503020204020204" pitchFamily="34" charset="-122"/>
                </a:rPr>
                <a:t>Political</a:t>
              </a:r>
              <a:r>
                <a:rPr lang="zh-CN" altLang="en-US" sz="1400" b="1" i="0" dirty="0">
                  <a:solidFill>
                    <a:srgbClr val="333333"/>
                  </a:solidFill>
                  <a:effectLst/>
                  <a:latin typeface="微软雅黑" panose="020B0503020204020204" pitchFamily="34" charset="-122"/>
                  <a:ea typeface="微软雅黑" panose="020B0503020204020204" pitchFamily="34" charset="-122"/>
                </a:rPr>
                <a:t>：</a:t>
              </a:r>
              <a:endParaRPr lang="en-US" altLang="zh-CN" sz="1400" b="1" i="0" dirty="0">
                <a:solidFill>
                  <a:srgbClr val="333333"/>
                </a:solidFill>
                <a:effectLst/>
                <a:latin typeface="微软雅黑" panose="020B0503020204020204" pitchFamily="34" charset="-122"/>
                <a:ea typeface="微软雅黑" panose="020B0503020204020204" pitchFamily="34" charset="-122"/>
              </a:endParaRPr>
            </a:p>
            <a:p>
              <a:pPr algn="just"/>
              <a:r>
                <a:rPr lang="en-US" altLang="zh-CN" sz="1000" b="0" i="0" dirty="0">
                  <a:solidFill>
                    <a:srgbClr val="101214"/>
                  </a:solidFill>
                  <a:effectLst/>
                  <a:latin typeface="微软雅黑" panose="020B0503020204020204" pitchFamily="34" charset="-122"/>
                  <a:ea typeface="微软雅黑" panose="020B0503020204020204" pitchFamily="34" charset="-122"/>
                </a:rPr>
                <a:t>The owner of Haitian </a:t>
              </a:r>
              <a:r>
                <a:rPr lang="en-US" altLang="zh-CN" sz="1000" dirty="0">
                  <a:solidFill>
                    <a:srgbClr val="101214"/>
                  </a:solidFill>
                  <a:latin typeface="微软雅黑" panose="020B0503020204020204" pitchFamily="34" charset="-122"/>
                  <a:ea typeface="微软雅黑" panose="020B0503020204020204" pitchFamily="34" charset="-122"/>
                </a:rPr>
                <a:t>W</a:t>
              </a:r>
              <a:r>
                <a:rPr lang="en-US" altLang="zh-CN" sz="1000" b="0" i="0" dirty="0">
                  <a:solidFill>
                    <a:srgbClr val="101214"/>
                  </a:solidFill>
                  <a:effectLst/>
                  <a:latin typeface="微软雅黑" panose="020B0503020204020204" pitchFamily="34" charset="-122"/>
                  <a:ea typeface="微软雅黑" panose="020B0503020204020204" pitchFamily="34" charset="-122"/>
                </a:rPr>
                <a:t>ei </a:t>
              </a:r>
              <a:r>
                <a:rPr lang="en-US" altLang="zh-CN" sz="1000" dirty="0">
                  <a:solidFill>
                    <a:srgbClr val="101214"/>
                  </a:solidFill>
                  <a:latin typeface="微软雅黑" panose="020B0503020204020204" pitchFamily="34" charset="-122"/>
                  <a:ea typeface="微软雅黑" panose="020B0503020204020204" pitchFamily="34" charset="-122"/>
                </a:rPr>
                <a:t>Ye </a:t>
              </a:r>
              <a:r>
                <a:rPr lang="en-US" altLang="zh-CN" sz="1000" b="0" i="0" dirty="0">
                  <a:solidFill>
                    <a:srgbClr val="101214"/>
                  </a:solidFill>
                  <a:effectLst/>
                  <a:latin typeface="微软雅黑" panose="020B0503020204020204" pitchFamily="34" charset="-122"/>
                  <a:ea typeface="微软雅黑" panose="020B0503020204020204" pitchFamily="34" charset="-122"/>
                </a:rPr>
                <a:t>wants to be in the domestic market of China, which is politically stable. Company in the condiment industry has not been suppressed by the policy.</a:t>
              </a:r>
            </a:p>
            <a:p>
              <a:pPr algn="just"/>
              <a:endParaRPr lang="zh-CN" altLang="en-US" sz="1000" b="0" i="0" dirty="0">
                <a:solidFill>
                  <a:srgbClr val="333333"/>
                </a:solidFill>
                <a:effectLst/>
                <a:latin typeface="微软雅黑" panose="020B0503020204020204" pitchFamily="34" charset="-122"/>
                <a:ea typeface="微软雅黑" panose="020B0503020204020204" pitchFamily="34" charset="-122"/>
              </a:endParaRPr>
            </a:p>
            <a:p>
              <a:pPr algn="just"/>
              <a:r>
                <a:rPr lang="en-US" altLang="zh-CN" sz="1400" b="1" i="0" dirty="0">
                  <a:solidFill>
                    <a:srgbClr val="333333"/>
                  </a:solidFill>
                  <a:effectLst/>
                  <a:latin typeface="微软雅黑" panose="020B0503020204020204" pitchFamily="34" charset="-122"/>
                  <a:ea typeface="微软雅黑" panose="020B0503020204020204" pitchFamily="34" charset="-122"/>
                </a:rPr>
                <a:t>Economic</a:t>
              </a:r>
              <a:r>
                <a:rPr lang="zh-CN" altLang="en-US" sz="1400" b="1" i="0" dirty="0">
                  <a:solidFill>
                    <a:srgbClr val="333333"/>
                  </a:solidFill>
                  <a:effectLst/>
                  <a:latin typeface="微软雅黑" panose="020B0503020204020204" pitchFamily="34" charset="-122"/>
                  <a:ea typeface="微软雅黑" panose="020B0503020204020204" pitchFamily="34" charset="-122"/>
                </a:rPr>
                <a:t>：</a:t>
              </a:r>
              <a:endParaRPr lang="en-US" altLang="zh-CN" sz="1400" b="1" i="0" dirty="0">
                <a:solidFill>
                  <a:srgbClr val="333333"/>
                </a:solidFill>
                <a:effectLst/>
                <a:latin typeface="微软雅黑" panose="020B0503020204020204" pitchFamily="34" charset="-122"/>
                <a:ea typeface="微软雅黑" panose="020B0503020204020204" pitchFamily="34" charset="-122"/>
              </a:endParaRPr>
            </a:p>
            <a:p>
              <a:pPr algn="just"/>
              <a:r>
                <a:rPr lang="en-US" altLang="zh-CN" sz="1000" b="0" i="0" dirty="0">
                  <a:solidFill>
                    <a:srgbClr val="101214"/>
                  </a:solidFill>
                  <a:effectLst/>
                  <a:latin typeface="微软雅黑" panose="020B0503020204020204" pitchFamily="34" charset="-122"/>
                  <a:ea typeface="微软雅黑" panose="020B0503020204020204" pitchFamily="34" charset="-122"/>
                </a:rPr>
                <a:t>China's economy continues to grow. GDP growth is expected to be no less than 5% in 2023. The condiment market is just what the Chinese people need. The economic crisis has little impact on business revenue and net profit. At present, China's exchange rate is stable, which does not have a great impact on export trade.</a:t>
              </a:r>
            </a:p>
            <a:p>
              <a:pPr algn="just"/>
              <a:endParaRPr lang="en-US" altLang="zh-CN" sz="1000" b="1" i="0" dirty="0">
                <a:solidFill>
                  <a:srgbClr val="333333"/>
                </a:solidFill>
                <a:effectLst/>
                <a:latin typeface="微软雅黑" panose="020B0503020204020204" pitchFamily="34" charset="-122"/>
                <a:ea typeface="微软雅黑" panose="020B0503020204020204" pitchFamily="34" charset="-122"/>
              </a:endParaRPr>
            </a:p>
            <a:p>
              <a:pPr algn="just"/>
              <a:r>
                <a:rPr lang="en-US" altLang="zh-CN" sz="1400" b="1" dirty="0">
                  <a:solidFill>
                    <a:srgbClr val="333333"/>
                  </a:solidFill>
                  <a:latin typeface="微软雅黑" panose="020B0503020204020204" pitchFamily="34" charset="-122"/>
                  <a:ea typeface="微软雅黑" panose="020B0503020204020204" pitchFamily="34" charset="-122"/>
                </a:rPr>
                <a:t>Sociocultural</a:t>
              </a:r>
              <a:r>
                <a:rPr lang="zh-CN" altLang="en-US" sz="1400" b="1" dirty="0">
                  <a:solidFill>
                    <a:srgbClr val="333333"/>
                  </a:solidFill>
                  <a:latin typeface="微软雅黑" panose="020B0503020204020204" pitchFamily="34" charset="-122"/>
                  <a:ea typeface="微软雅黑" panose="020B0503020204020204" pitchFamily="34" charset="-122"/>
                </a:rPr>
                <a:t>：</a:t>
              </a:r>
              <a:endParaRPr lang="en-US" altLang="zh-CN" sz="1400" b="1" dirty="0">
                <a:solidFill>
                  <a:srgbClr val="333333"/>
                </a:solidFill>
                <a:latin typeface="微软雅黑" panose="020B0503020204020204" pitchFamily="34" charset="-122"/>
                <a:ea typeface="微软雅黑" panose="020B0503020204020204" pitchFamily="34" charset="-122"/>
              </a:endParaRPr>
            </a:p>
            <a:p>
              <a:pPr algn="just"/>
              <a:r>
                <a:rPr lang="en-US" altLang="zh-CN" sz="1000" b="0" i="0" dirty="0">
                  <a:solidFill>
                    <a:srgbClr val="101214"/>
                  </a:solidFill>
                  <a:effectLst/>
                  <a:latin typeface="微软雅黑" panose="020B0503020204020204" pitchFamily="34" charset="-122"/>
                  <a:ea typeface="微软雅黑" panose="020B0503020204020204" pitchFamily="34" charset="-122"/>
                </a:rPr>
                <a:t>China's aging is relatively serious, and the aging population will have little impact on enterprises in the next ten years. Chinese traditional culture, religious belief and life style have little influence on enterprises.</a:t>
              </a:r>
              <a:endParaRPr lang="en-US" altLang="zh-CN" sz="1000" b="0" i="0" dirty="0">
                <a:solidFill>
                  <a:srgbClr val="333333"/>
                </a:solidFill>
                <a:effectLst/>
                <a:latin typeface="微软雅黑" panose="020B0503020204020204" pitchFamily="34" charset="-122"/>
                <a:ea typeface="微软雅黑" panose="020B0503020204020204" pitchFamily="34" charset="-122"/>
              </a:endParaRPr>
            </a:p>
            <a:p>
              <a:pPr algn="just"/>
              <a:endParaRPr lang="zh-CN" altLang="en-US" sz="1000" b="0" i="0" dirty="0">
                <a:solidFill>
                  <a:srgbClr val="333333"/>
                </a:solidFill>
                <a:effectLst/>
                <a:latin typeface="微软雅黑" panose="020B0503020204020204" pitchFamily="34" charset="-122"/>
                <a:ea typeface="微软雅黑" panose="020B0503020204020204" pitchFamily="34" charset="-122"/>
              </a:endParaRPr>
            </a:p>
            <a:p>
              <a:pPr algn="just"/>
              <a:r>
                <a:rPr lang="en-US" altLang="zh-CN" sz="1400" b="1" dirty="0">
                  <a:solidFill>
                    <a:srgbClr val="333333"/>
                  </a:solidFill>
                  <a:latin typeface="微软雅黑" panose="020B0503020204020204" pitchFamily="34" charset="-122"/>
                  <a:ea typeface="微软雅黑" panose="020B0503020204020204" pitchFamily="34" charset="-122"/>
                </a:rPr>
                <a:t>Technological</a:t>
              </a:r>
              <a:r>
                <a:rPr lang="zh-CN" altLang="en-US" sz="1400" b="1" dirty="0">
                  <a:solidFill>
                    <a:srgbClr val="333333"/>
                  </a:solidFill>
                  <a:latin typeface="微软雅黑" panose="020B0503020204020204" pitchFamily="34" charset="-122"/>
                  <a:ea typeface="微软雅黑" panose="020B0503020204020204" pitchFamily="34" charset="-122"/>
                </a:rPr>
                <a:t>：</a:t>
              </a:r>
              <a:endParaRPr lang="en-US" altLang="zh-CN" sz="1400" b="1" dirty="0">
                <a:solidFill>
                  <a:srgbClr val="333333"/>
                </a:solidFill>
                <a:latin typeface="微软雅黑" panose="020B0503020204020204" pitchFamily="34" charset="-122"/>
                <a:ea typeface="微软雅黑" panose="020B0503020204020204" pitchFamily="34" charset="-122"/>
              </a:endParaRPr>
            </a:p>
            <a:p>
              <a:pPr algn="just"/>
              <a:r>
                <a:rPr lang="en-US" altLang="zh-CN" sz="1000" b="0" i="0" dirty="0">
                  <a:solidFill>
                    <a:srgbClr val="101214"/>
                  </a:solidFill>
                  <a:effectLst/>
                  <a:latin typeface="微软雅黑" panose="020B0503020204020204" pitchFamily="34" charset="-122"/>
                  <a:ea typeface="微软雅黑" panose="020B0503020204020204" pitchFamily="34" charset="-122"/>
                </a:rPr>
                <a:t>The use of automated means, and unmanned chemical plants, black light factories into use, and fermentation technology to improve the enterprise is a very good news.</a:t>
              </a:r>
              <a:endParaRPr lang="en-US" altLang="zh-CN" sz="1000" b="1" i="0" dirty="0">
                <a:solidFill>
                  <a:srgbClr val="333333"/>
                </a:solidFill>
                <a:effectLst/>
                <a:latin typeface="微软雅黑" panose="020B0503020204020204" pitchFamily="34" charset="-122"/>
                <a:ea typeface="微软雅黑" panose="020B0503020204020204" pitchFamily="34" charset="-122"/>
              </a:endParaRPr>
            </a:p>
            <a:p>
              <a:pPr algn="just"/>
              <a:endParaRPr lang="en-US" altLang="zh-CN" sz="1000" b="1" i="0" dirty="0">
                <a:solidFill>
                  <a:srgbClr val="333333"/>
                </a:solidFill>
                <a:effectLst/>
                <a:latin typeface="微软雅黑" panose="020B0503020204020204" pitchFamily="34" charset="-122"/>
                <a:ea typeface="微软雅黑" panose="020B0503020204020204" pitchFamily="34" charset="-122"/>
              </a:endParaRPr>
            </a:p>
            <a:p>
              <a:pPr algn="just"/>
              <a:r>
                <a:rPr lang="en-US" altLang="zh-CN" sz="1400" b="1" dirty="0">
                  <a:solidFill>
                    <a:srgbClr val="333333"/>
                  </a:solidFill>
                  <a:latin typeface="微软雅黑" panose="020B0503020204020204" pitchFamily="34" charset="-122"/>
                  <a:ea typeface="微软雅黑" panose="020B0503020204020204" pitchFamily="34" charset="-122"/>
                </a:rPr>
                <a:t>Environmental</a:t>
              </a:r>
              <a:r>
                <a:rPr lang="zh-CN" altLang="en-US" sz="1400" b="1" dirty="0">
                  <a:solidFill>
                    <a:srgbClr val="333333"/>
                  </a:solidFill>
                  <a:latin typeface="微软雅黑" panose="020B0503020204020204" pitchFamily="34" charset="-122"/>
                  <a:ea typeface="微软雅黑" panose="020B0503020204020204" pitchFamily="34" charset="-122"/>
                </a:rPr>
                <a:t>：</a:t>
              </a:r>
              <a:endParaRPr lang="en-US" altLang="zh-CN" sz="1400" b="1" dirty="0">
                <a:solidFill>
                  <a:srgbClr val="333333"/>
                </a:solidFill>
                <a:latin typeface="微软雅黑" panose="020B0503020204020204" pitchFamily="34" charset="-122"/>
                <a:ea typeface="微软雅黑" panose="020B0503020204020204" pitchFamily="34" charset="-122"/>
              </a:endParaRPr>
            </a:p>
            <a:p>
              <a:pPr algn="just"/>
              <a:r>
                <a:rPr lang="en-US" altLang="zh-CN" sz="1000" b="0" i="0" dirty="0">
                  <a:solidFill>
                    <a:srgbClr val="101214"/>
                  </a:solidFill>
                  <a:effectLst/>
                  <a:latin typeface="微软雅黑" panose="020B0503020204020204" pitchFamily="34" charset="-122"/>
                  <a:ea typeface="微软雅黑" panose="020B0503020204020204" pitchFamily="34" charset="-122"/>
                </a:rPr>
                <a:t>In terms of environmental protection, Haitian Group is mainly engaged in the food industry. It belongs to conventional discharge and meets the standards of environmental protection. At the same time, new green energy can be used and waste can be recycled again.</a:t>
              </a:r>
              <a:endParaRPr lang="en-US" altLang="zh-CN" sz="1000" b="0" i="0" dirty="0">
                <a:solidFill>
                  <a:srgbClr val="333333"/>
                </a:solidFill>
                <a:effectLst/>
                <a:latin typeface="微软雅黑" panose="020B0503020204020204" pitchFamily="34" charset="-122"/>
                <a:ea typeface="微软雅黑" panose="020B0503020204020204" pitchFamily="34" charset="-122"/>
              </a:endParaRPr>
            </a:p>
            <a:p>
              <a:pPr algn="just"/>
              <a:endParaRPr lang="en-US" altLang="zh-CN" sz="1000" b="0" i="0" dirty="0">
                <a:solidFill>
                  <a:srgbClr val="333333"/>
                </a:solidFill>
                <a:effectLst/>
                <a:latin typeface="微软雅黑" panose="020B0503020204020204" pitchFamily="34" charset="-122"/>
                <a:ea typeface="微软雅黑" panose="020B0503020204020204" pitchFamily="34" charset="-122"/>
              </a:endParaRPr>
            </a:p>
            <a:p>
              <a:pPr algn="just"/>
              <a:r>
                <a:rPr lang="en-US" altLang="zh-CN" sz="1400" b="1" dirty="0">
                  <a:solidFill>
                    <a:srgbClr val="333333"/>
                  </a:solidFill>
                  <a:latin typeface="微软雅黑" panose="020B0503020204020204" pitchFamily="34" charset="-122"/>
                  <a:ea typeface="微软雅黑" panose="020B0503020204020204" pitchFamily="34" charset="-122"/>
                </a:rPr>
                <a:t>Legal</a:t>
              </a:r>
              <a:r>
                <a:rPr lang="zh-CN" altLang="en-US" sz="1400" b="1" dirty="0">
                  <a:solidFill>
                    <a:srgbClr val="333333"/>
                  </a:solidFill>
                  <a:latin typeface="微软雅黑" panose="020B0503020204020204" pitchFamily="34" charset="-122"/>
                  <a:ea typeface="微软雅黑" panose="020B0503020204020204" pitchFamily="34" charset="-122"/>
                </a:rPr>
                <a:t>：</a:t>
              </a:r>
              <a:endParaRPr lang="en-US" altLang="zh-CN" sz="1400" b="1" dirty="0">
                <a:solidFill>
                  <a:srgbClr val="333333"/>
                </a:solidFill>
                <a:latin typeface="微软雅黑" panose="020B0503020204020204" pitchFamily="34" charset="-122"/>
                <a:ea typeface="微软雅黑" panose="020B0503020204020204" pitchFamily="34" charset="-122"/>
              </a:endParaRPr>
            </a:p>
            <a:p>
              <a:pPr algn="just"/>
              <a:r>
                <a:rPr lang="en-US" altLang="zh-CN" sz="1000" b="0" i="0" dirty="0">
                  <a:solidFill>
                    <a:srgbClr val="101214"/>
                  </a:solidFill>
                  <a:effectLst/>
                  <a:latin typeface="微软雅黑" panose="020B0503020204020204" pitchFamily="34" charset="-122"/>
                  <a:ea typeface="微软雅黑" panose="020B0503020204020204" pitchFamily="34" charset="-122"/>
                </a:rPr>
                <a:t>There is a lot of confusion in the sauce industry. But for the formulation of industry standards and laws and regulations, Haitian is the drafting unit, which is a guiding role for industry access and norms. Rather, it is one of the manifestations of its moat.</a:t>
              </a:r>
              <a:endParaRPr lang="zh-CN" altLang="en-US" sz="1000" b="0" i="0" dirty="0">
                <a:solidFill>
                  <a:srgbClr val="333333"/>
                </a:solidFill>
                <a:effectLst/>
                <a:latin typeface="微软雅黑" panose="020B0503020204020204" pitchFamily="34" charset="-122"/>
                <a:ea typeface="微软雅黑" panose="020B0503020204020204" pitchFamily="34" charset="-122"/>
              </a:endParaRPr>
            </a:p>
            <a:p>
              <a:pPr algn="just"/>
              <a:endParaRPr lang="zh-CN" altLang="en-US" sz="1000" dirty="0">
                <a:latin typeface="微软雅黑" panose="020B0503020204020204" pitchFamily="34" charset="-122"/>
                <a:ea typeface="微软雅黑" panose="020B0503020204020204" pitchFamily="34" charset="-122"/>
              </a:endParaRPr>
            </a:p>
          </p:txBody>
        </p:sp>
        <p:pic>
          <p:nvPicPr>
            <p:cNvPr id="9" name="图片 8">
              <a:extLst>
                <a:ext uri="{FF2B5EF4-FFF2-40B4-BE49-F238E27FC236}">
                  <a16:creationId xmlns:a16="http://schemas.microsoft.com/office/drawing/2014/main" id="{0E6105EB-9292-E0E4-BA2A-4B555F193EB6}"/>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flipH="1">
              <a:off x="1892703" y="942333"/>
              <a:ext cx="720000" cy="720000"/>
            </a:xfrm>
            <a:prstGeom prst="rect">
              <a:avLst/>
            </a:prstGeom>
          </p:spPr>
        </p:pic>
        <p:pic>
          <p:nvPicPr>
            <p:cNvPr id="11" name="图片 10">
              <a:extLst>
                <a:ext uri="{FF2B5EF4-FFF2-40B4-BE49-F238E27FC236}">
                  <a16:creationId xmlns:a16="http://schemas.microsoft.com/office/drawing/2014/main" id="{4CAF804A-29B6-5654-8DF0-664DE8C0C7DC}"/>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1892703" y="1824666"/>
              <a:ext cx="720000" cy="720000"/>
            </a:xfrm>
            <a:prstGeom prst="rect">
              <a:avLst/>
            </a:prstGeom>
          </p:spPr>
        </p:pic>
        <p:pic>
          <p:nvPicPr>
            <p:cNvPr id="13" name="图片 12">
              <a:extLst>
                <a:ext uri="{FF2B5EF4-FFF2-40B4-BE49-F238E27FC236}">
                  <a16:creationId xmlns:a16="http://schemas.microsoft.com/office/drawing/2014/main" id="{D71B15DD-8B2C-6E97-4E13-4071A7744D0B}"/>
                </a:ext>
              </a:extLst>
            </p:cNvPr>
            <p:cNvPicPr>
              <a:picLocks/>
            </p:cNvPicPr>
            <p:nvPr/>
          </p:nvPicPr>
          <p:blipFill>
            <a:blip r:embed="rId6">
              <a:extLst>
                <a:ext uri="{28A0092B-C50C-407E-A947-70E740481C1C}">
                  <a14:useLocalDpi xmlns:a14="http://schemas.microsoft.com/office/drawing/2010/main" val="0"/>
                </a:ext>
              </a:extLst>
            </a:blip>
            <a:stretch>
              <a:fillRect/>
            </a:stretch>
          </p:blipFill>
          <p:spPr>
            <a:xfrm>
              <a:off x="1892703" y="2859139"/>
              <a:ext cx="720000" cy="720000"/>
            </a:xfrm>
            <a:prstGeom prst="rect">
              <a:avLst/>
            </a:prstGeom>
          </p:spPr>
        </p:pic>
        <p:pic>
          <p:nvPicPr>
            <p:cNvPr id="15" name="图片 14">
              <a:extLst>
                <a:ext uri="{FF2B5EF4-FFF2-40B4-BE49-F238E27FC236}">
                  <a16:creationId xmlns:a16="http://schemas.microsoft.com/office/drawing/2014/main" id="{F3802CAD-9624-593F-B04B-4AA5C3764DE8}"/>
                </a:ext>
              </a:extLst>
            </p:cNvPr>
            <p:cNvPicPr>
              <a:picLocks/>
            </p:cNvPicPr>
            <p:nvPr/>
          </p:nvPicPr>
          <p:blipFill>
            <a:blip r:embed="rId7">
              <a:extLst>
                <a:ext uri="{28A0092B-C50C-407E-A947-70E740481C1C}">
                  <a14:useLocalDpi xmlns:a14="http://schemas.microsoft.com/office/drawing/2010/main" val="0"/>
                </a:ext>
              </a:extLst>
            </a:blip>
            <a:stretch>
              <a:fillRect/>
            </a:stretch>
          </p:blipFill>
          <p:spPr>
            <a:xfrm>
              <a:off x="1892703" y="3736594"/>
              <a:ext cx="720000" cy="720000"/>
            </a:xfrm>
            <a:prstGeom prst="rect">
              <a:avLst/>
            </a:prstGeom>
          </p:spPr>
        </p:pic>
        <p:pic>
          <p:nvPicPr>
            <p:cNvPr id="17" name="图片 16">
              <a:extLst>
                <a:ext uri="{FF2B5EF4-FFF2-40B4-BE49-F238E27FC236}">
                  <a16:creationId xmlns:a16="http://schemas.microsoft.com/office/drawing/2014/main" id="{06B08A73-2E77-E0C1-88AB-C664DF270A85}"/>
                </a:ext>
              </a:extLst>
            </p:cNvPr>
            <p:cNvPicPr>
              <a:picLocks/>
            </p:cNvPicPr>
            <p:nvPr/>
          </p:nvPicPr>
          <p:blipFill>
            <a:blip r:embed="rId8">
              <a:extLst>
                <a:ext uri="{28A0092B-C50C-407E-A947-70E740481C1C}">
                  <a14:useLocalDpi xmlns:a14="http://schemas.microsoft.com/office/drawing/2010/main" val="0"/>
                </a:ext>
              </a:extLst>
            </a:blip>
            <a:stretch>
              <a:fillRect/>
            </a:stretch>
          </p:blipFill>
          <p:spPr>
            <a:xfrm>
              <a:off x="1892703" y="4614049"/>
              <a:ext cx="720000" cy="720000"/>
            </a:xfrm>
            <a:prstGeom prst="rect">
              <a:avLst/>
            </a:prstGeom>
          </p:spPr>
        </p:pic>
        <p:pic>
          <p:nvPicPr>
            <p:cNvPr id="19" name="图片 18">
              <a:extLst>
                <a:ext uri="{FF2B5EF4-FFF2-40B4-BE49-F238E27FC236}">
                  <a16:creationId xmlns:a16="http://schemas.microsoft.com/office/drawing/2014/main" id="{E6E34A08-722F-8D0A-BA0A-4853B6CF961E}"/>
                </a:ext>
              </a:extLst>
            </p:cNvPr>
            <p:cNvPicPr>
              <a:picLocks/>
            </p:cNvPicPr>
            <p:nvPr/>
          </p:nvPicPr>
          <p:blipFill>
            <a:blip r:embed="rId9">
              <a:extLst>
                <a:ext uri="{28A0092B-C50C-407E-A947-70E740481C1C}">
                  <a14:useLocalDpi xmlns:a14="http://schemas.microsoft.com/office/drawing/2010/main" val="0"/>
                </a:ext>
              </a:extLst>
            </a:blip>
            <a:stretch>
              <a:fillRect/>
            </a:stretch>
          </p:blipFill>
          <p:spPr>
            <a:xfrm>
              <a:off x="1892703" y="5555667"/>
              <a:ext cx="720000" cy="720000"/>
            </a:xfrm>
            <a:prstGeom prst="rect">
              <a:avLst/>
            </a:prstGeom>
          </p:spPr>
        </p:pic>
        <p:sp>
          <p:nvSpPr>
            <p:cNvPr id="20" name="矩形 19">
              <a:extLst>
                <a:ext uri="{FF2B5EF4-FFF2-40B4-BE49-F238E27FC236}">
                  <a16:creationId xmlns:a16="http://schemas.microsoft.com/office/drawing/2014/main" id="{EFFB04E6-B26C-DB87-21FB-6735E948C03F}"/>
                </a:ext>
              </a:extLst>
            </p:cNvPr>
            <p:cNvSpPr/>
            <p:nvPr/>
          </p:nvSpPr>
          <p:spPr>
            <a:xfrm>
              <a:off x="1754909" y="889661"/>
              <a:ext cx="5615710" cy="557579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25" name="图片 24">
            <a:extLst>
              <a:ext uri="{FF2B5EF4-FFF2-40B4-BE49-F238E27FC236}">
                <a16:creationId xmlns:a16="http://schemas.microsoft.com/office/drawing/2014/main" id="{3787EC0A-40BD-18A8-10D3-678ED690A609}"/>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6694841" y="4081430"/>
            <a:ext cx="5249740" cy="2485625"/>
          </a:xfrm>
          <a:prstGeom prst="rect">
            <a:avLst/>
          </a:prstGeom>
        </p:spPr>
      </p:pic>
      <p:sp>
        <p:nvSpPr>
          <p:cNvPr id="26" name="文本框 25">
            <a:extLst>
              <a:ext uri="{FF2B5EF4-FFF2-40B4-BE49-F238E27FC236}">
                <a16:creationId xmlns:a16="http://schemas.microsoft.com/office/drawing/2014/main" id="{39CC59F0-1C13-D9E9-D0F6-F9B6A456B36A}"/>
              </a:ext>
            </a:extLst>
          </p:cNvPr>
          <p:cNvSpPr txBox="1"/>
          <p:nvPr/>
        </p:nvSpPr>
        <p:spPr>
          <a:xfrm>
            <a:off x="6832967" y="2905240"/>
            <a:ext cx="5359033" cy="830997"/>
          </a:xfrm>
          <a:prstGeom prst="rect">
            <a:avLst/>
          </a:prstGeom>
          <a:noFill/>
        </p:spPr>
        <p:txBody>
          <a:bodyPr wrap="square" rtlCol="0">
            <a:spAutoFit/>
          </a:bodyPr>
          <a:lstStyle/>
          <a:p>
            <a:pPr algn="ctr"/>
            <a:r>
              <a:rPr lang="en-US" altLang="zh-CN" sz="4800" b="1" i="0" dirty="0">
                <a:solidFill>
                  <a:schemeClr val="bg1"/>
                </a:solidFill>
                <a:effectLst/>
                <a:latin typeface="微软雅黑" panose="020B0503020204020204" pitchFamily="34" charset="-122"/>
                <a:ea typeface="微软雅黑" panose="020B0503020204020204" pitchFamily="34" charset="-122"/>
              </a:rPr>
              <a:t>PESTEL Analysis</a:t>
            </a:r>
            <a:endParaRPr lang="zh-CN" altLang="en-US" sz="4800" b="1"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1918088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a:extLst>
              <a:ext uri="{FF2B5EF4-FFF2-40B4-BE49-F238E27FC236}">
                <a16:creationId xmlns:a16="http://schemas.microsoft.com/office/drawing/2014/main" id="{E0DB798E-A292-C2B7-7545-968AF188E2CA}"/>
              </a:ext>
            </a:extLst>
          </p:cNvPr>
          <p:cNvSpPr txBox="1"/>
          <p:nvPr/>
        </p:nvSpPr>
        <p:spPr>
          <a:xfrm>
            <a:off x="1111494" y="1552362"/>
            <a:ext cx="10119214" cy="1993238"/>
          </a:xfrm>
          <a:prstGeom prst="rect">
            <a:avLst/>
          </a:prstGeom>
          <a:noFill/>
        </p:spPr>
        <p:txBody>
          <a:bodyPr wrap="square">
            <a:spAutoFit/>
          </a:bodyPr>
          <a:lstStyle/>
          <a:p>
            <a:pPr algn="just">
              <a:lnSpc>
                <a:spcPct val="150000"/>
              </a:lnSpc>
            </a:pPr>
            <a:r>
              <a:rPr lang="en-US" altLang="zh-CN" sz="1400" b="0" i="0" dirty="0">
                <a:solidFill>
                  <a:srgbClr val="101214"/>
                </a:solidFill>
                <a:effectLst/>
                <a:latin typeface="微软雅黑" panose="020B0503020204020204" pitchFamily="34" charset="-122"/>
                <a:ea typeface="微软雅黑" panose="020B0503020204020204" pitchFamily="34" charset="-122"/>
              </a:rPr>
              <a:t>In 2020, the penetration rate of compound condiments in China is 26%, while that in the United States is 73.4% and that in Japan is 65.8%, which is seriously low. Compared with the soy sauce industry in Japan, South Korea and other developed countries, China's soy sauce industry is relatively backward in terms of brand influence and manufacturing process, and there is still a big gap between the overall market and foreign developed countries. Although the market has a huge potential for development, condiment enterprises have failed to find a way to crack the rapid expansion of territory.</a:t>
            </a:r>
            <a:endParaRPr lang="zh-CN" altLang="en-US" sz="1400" dirty="0">
              <a:latin typeface="微软雅黑" panose="020B0503020204020204" pitchFamily="34" charset="-122"/>
              <a:ea typeface="微软雅黑" panose="020B0503020204020204" pitchFamily="34" charset="-122"/>
            </a:endParaRPr>
          </a:p>
        </p:txBody>
      </p:sp>
      <p:sp>
        <p:nvSpPr>
          <p:cNvPr id="6" name="文本框 5">
            <a:extLst>
              <a:ext uri="{FF2B5EF4-FFF2-40B4-BE49-F238E27FC236}">
                <a16:creationId xmlns:a16="http://schemas.microsoft.com/office/drawing/2014/main" id="{E7550DE1-6D35-A6E8-F825-09FF336B6AF4}"/>
              </a:ext>
            </a:extLst>
          </p:cNvPr>
          <p:cNvSpPr txBox="1"/>
          <p:nvPr/>
        </p:nvSpPr>
        <p:spPr>
          <a:xfrm>
            <a:off x="1111494" y="227334"/>
            <a:ext cx="8255243" cy="369332"/>
          </a:xfrm>
          <a:prstGeom prst="rect">
            <a:avLst/>
          </a:prstGeom>
          <a:noFill/>
        </p:spPr>
        <p:txBody>
          <a:bodyPr wrap="square">
            <a:spAutoFit/>
          </a:bodyPr>
          <a:lstStyle/>
          <a:p>
            <a:r>
              <a:rPr lang="en-US" altLang="zh-CN" b="1" i="0" dirty="0">
                <a:solidFill>
                  <a:srgbClr val="101214"/>
                </a:solidFill>
                <a:effectLst/>
                <a:latin typeface="微软雅黑" panose="020B0503020204020204" pitchFamily="34" charset="-122"/>
                <a:ea typeface="微软雅黑" panose="020B0503020204020204" pitchFamily="34" charset="-122"/>
              </a:rPr>
              <a:t>The problem of brand building and technology iteration.</a:t>
            </a:r>
            <a:endParaRPr lang="zh-CN" altLang="en-US" b="1" dirty="0">
              <a:latin typeface="微软雅黑" panose="020B0503020204020204" pitchFamily="34" charset="-122"/>
              <a:ea typeface="微软雅黑" panose="020B0503020204020204" pitchFamily="34" charset="-122"/>
            </a:endParaRPr>
          </a:p>
        </p:txBody>
      </p:sp>
      <p:sp>
        <p:nvSpPr>
          <p:cNvPr id="7" name="矩形 6">
            <a:extLst>
              <a:ext uri="{FF2B5EF4-FFF2-40B4-BE49-F238E27FC236}">
                <a16:creationId xmlns:a16="http://schemas.microsoft.com/office/drawing/2014/main" id="{77878BA5-17C2-2647-D220-9A08D2FD8D21}"/>
              </a:ext>
            </a:extLst>
          </p:cNvPr>
          <p:cNvSpPr/>
          <p:nvPr/>
        </p:nvSpPr>
        <p:spPr>
          <a:xfrm>
            <a:off x="93785" y="88284"/>
            <a:ext cx="914400" cy="914400"/>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a:latin typeface="微软雅黑" panose="020B0503020204020204" pitchFamily="34" charset="-122"/>
                <a:ea typeface="微软雅黑" panose="020B0503020204020204" pitchFamily="34" charset="-122"/>
              </a:rPr>
              <a:t>2</a:t>
            </a:r>
            <a:endParaRPr lang="zh-CN" altLang="en-US" sz="4000" b="1"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15A32D04-0E6B-8936-B062-4F6BB13682C5}"/>
              </a:ext>
            </a:extLst>
          </p:cNvPr>
          <p:cNvSpPr/>
          <p:nvPr/>
        </p:nvSpPr>
        <p:spPr>
          <a:xfrm>
            <a:off x="246185" y="1268119"/>
            <a:ext cx="11535507" cy="4819201"/>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 name="图片 9">
            <a:extLst>
              <a:ext uri="{FF2B5EF4-FFF2-40B4-BE49-F238E27FC236}">
                <a16:creationId xmlns:a16="http://schemas.microsoft.com/office/drawing/2014/main" id="{E4AF09CF-8053-F6B4-5CE7-3AE16C1B372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19200" y="4029990"/>
            <a:ext cx="2872887" cy="1896105"/>
          </a:xfrm>
          <a:prstGeom prst="rect">
            <a:avLst/>
          </a:prstGeom>
        </p:spPr>
      </p:pic>
      <p:pic>
        <p:nvPicPr>
          <p:cNvPr id="12" name="图片 11">
            <a:extLst>
              <a:ext uri="{FF2B5EF4-FFF2-40B4-BE49-F238E27FC236}">
                <a16:creationId xmlns:a16="http://schemas.microsoft.com/office/drawing/2014/main" id="{5E7AC4AB-711D-CDED-134E-DCC92FEAAAAD}"/>
              </a:ext>
            </a:extLst>
          </p:cNvPr>
          <p:cNvPicPr>
            <a:picLocks noChangeAspect="1"/>
          </p:cNvPicPr>
          <p:nvPr/>
        </p:nvPicPr>
        <p:blipFill rotWithShape="1">
          <a:blip r:embed="rId4">
            <a:extLst>
              <a:ext uri="{28A0092B-C50C-407E-A947-70E740481C1C}">
                <a14:useLocalDpi xmlns:a14="http://schemas.microsoft.com/office/drawing/2010/main" val="0"/>
              </a:ext>
            </a:extLst>
          </a:blip>
          <a:srcRect b="13281"/>
          <a:stretch/>
        </p:blipFill>
        <p:spPr>
          <a:xfrm>
            <a:off x="4220308" y="4029990"/>
            <a:ext cx="3524510" cy="1896105"/>
          </a:xfrm>
          <a:prstGeom prst="rect">
            <a:avLst/>
          </a:prstGeom>
        </p:spPr>
      </p:pic>
      <p:pic>
        <p:nvPicPr>
          <p:cNvPr id="13" name="图片 12" descr="C:\Users\roy1900\Desktop\0109e25542fe9a0000019ae968e1ed.jpg@3000w_1l_0o_100sh.jpg0109e25542fe9a0000019ae968e1ed.jpg@3000w_1l_0o_100sh">
            <a:extLst>
              <a:ext uri="{FF2B5EF4-FFF2-40B4-BE49-F238E27FC236}">
                <a16:creationId xmlns:a16="http://schemas.microsoft.com/office/drawing/2014/main" id="{12B3546D-754C-8E0F-BFB1-D51B7369EAF8}"/>
              </a:ext>
            </a:extLst>
          </p:cNvPr>
          <p:cNvPicPr>
            <a:picLocks noChangeAspect="1"/>
          </p:cNvPicPr>
          <p:nvPr/>
        </p:nvPicPr>
        <p:blipFill>
          <a:blip r:embed="rId5"/>
          <a:srcRect/>
          <a:stretch>
            <a:fillRect/>
          </a:stretch>
        </p:blipFill>
        <p:spPr>
          <a:xfrm>
            <a:off x="7873039" y="4134200"/>
            <a:ext cx="3528268" cy="1678153"/>
          </a:xfrm>
          <a:prstGeom prst="rect">
            <a:avLst/>
          </a:prstGeom>
        </p:spPr>
      </p:pic>
    </p:spTree>
    <p:extLst>
      <p:ext uri="{BB962C8B-B14F-4D97-AF65-F5344CB8AC3E}">
        <p14:creationId xmlns:p14="http://schemas.microsoft.com/office/powerpoint/2010/main" val="21329453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a:extLst>
              <a:ext uri="{FF2B5EF4-FFF2-40B4-BE49-F238E27FC236}">
                <a16:creationId xmlns:a16="http://schemas.microsoft.com/office/drawing/2014/main" id="{68EBC633-7869-9E36-E9B8-EA05539A83BF}"/>
              </a:ext>
            </a:extLst>
          </p:cNvPr>
          <p:cNvSpPr txBox="1"/>
          <p:nvPr/>
        </p:nvSpPr>
        <p:spPr>
          <a:xfrm>
            <a:off x="1263895" y="487774"/>
            <a:ext cx="6097464" cy="369332"/>
          </a:xfrm>
          <a:prstGeom prst="rect">
            <a:avLst/>
          </a:prstGeom>
          <a:noFill/>
        </p:spPr>
        <p:txBody>
          <a:bodyPr wrap="square">
            <a:spAutoFit/>
          </a:bodyPr>
          <a:lstStyle/>
          <a:p>
            <a:r>
              <a:rPr lang="en-US" altLang="zh-CN" b="1" i="0" dirty="0">
                <a:solidFill>
                  <a:srgbClr val="101214"/>
                </a:solidFill>
                <a:effectLst/>
                <a:latin typeface="微软雅黑" panose="020B0503020204020204" pitchFamily="34" charset="-122"/>
                <a:ea typeface="微软雅黑" panose="020B0503020204020204" pitchFamily="34" charset="-122"/>
              </a:rPr>
              <a:t>Sales channel construction is not comprehensive</a:t>
            </a:r>
            <a:endParaRPr lang="zh-CN" altLang="en-US" b="1" dirty="0">
              <a:latin typeface="微软雅黑" panose="020B0503020204020204" pitchFamily="34" charset="-122"/>
              <a:ea typeface="微软雅黑" panose="020B0503020204020204" pitchFamily="34" charset="-122"/>
            </a:endParaRPr>
          </a:p>
        </p:txBody>
      </p:sp>
      <p:sp>
        <p:nvSpPr>
          <p:cNvPr id="7" name="矩形 6">
            <a:extLst>
              <a:ext uri="{FF2B5EF4-FFF2-40B4-BE49-F238E27FC236}">
                <a16:creationId xmlns:a16="http://schemas.microsoft.com/office/drawing/2014/main" id="{E50AE390-105C-C75B-A8F0-352E2F794263}"/>
              </a:ext>
            </a:extLst>
          </p:cNvPr>
          <p:cNvSpPr/>
          <p:nvPr/>
        </p:nvSpPr>
        <p:spPr>
          <a:xfrm>
            <a:off x="246185" y="215240"/>
            <a:ext cx="914400" cy="914400"/>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a:latin typeface="微软雅黑" panose="020B0503020204020204" pitchFamily="34" charset="-122"/>
                <a:ea typeface="微软雅黑" panose="020B0503020204020204" pitchFamily="34" charset="-122"/>
              </a:rPr>
              <a:t>3</a:t>
            </a:r>
            <a:endParaRPr lang="zh-CN" altLang="en-US" sz="4000" b="1" dirty="0">
              <a:latin typeface="微软雅黑" panose="020B0503020204020204" pitchFamily="34" charset="-122"/>
              <a:ea typeface="微软雅黑" panose="020B0503020204020204" pitchFamily="34" charset="-122"/>
            </a:endParaRPr>
          </a:p>
        </p:txBody>
      </p:sp>
      <p:sp>
        <p:nvSpPr>
          <p:cNvPr id="9" name="文本框 8">
            <a:extLst>
              <a:ext uri="{FF2B5EF4-FFF2-40B4-BE49-F238E27FC236}">
                <a16:creationId xmlns:a16="http://schemas.microsoft.com/office/drawing/2014/main" id="{AA5E7A4A-EC69-A52B-8362-344309DDD383}"/>
              </a:ext>
            </a:extLst>
          </p:cNvPr>
          <p:cNvSpPr txBox="1"/>
          <p:nvPr/>
        </p:nvSpPr>
        <p:spPr>
          <a:xfrm>
            <a:off x="1315550" y="1413873"/>
            <a:ext cx="6200774" cy="2639569"/>
          </a:xfrm>
          <a:prstGeom prst="rect">
            <a:avLst/>
          </a:prstGeom>
          <a:noFill/>
        </p:spPr>
        <p:txBody>
          <a:bodyPr wrap="square">
            <a:spAutoFit/>
          </a:bodyPr>
          <a:lstStyle/>
          <a:p>
            <a:pPr algn="just">
              <a:lnSpc>
                <a:spcPct val="150000"/>
              </a:lnSpc>
            </a:pPr>
            <a:r>
              <a:rPr lang="en-US" altLang="zh-CN" sz="1400" b="0" i="0" dirty="0">
                <a:solidFill>
                  <a:srgbClr val="101214"/>
                </a:solidFill>
                <a:effectLst/>
                <a:latin typeface="微软雅黑" panose="020B0503020204020204" pitchFamily="34" charset="-122"/>
                <a:ea typeface="微软雅黑" panose="020B0503020204020204" pitchFamily="34" charset="-122"/>
              </a:rPr>
              <a:t>The catering channels account for 60% of Haitian soy Sauce industry, followed by consumers. In other words, the catering industry contributes more than 60% of the revenue of Haitian soy Sauce, while household consumption is only less than 40% of its composition. Affected by the epidemic, many cities have banned in-store meals, resulting in a large number of catering enterprises unable to operate normally. Even in cities with lax controls, consumers are eating out less often because of the pandemic.</a:t>
            </a:r>
            <a:endParaRPr lang="zh-CN" altLang="en-US" sz="1400" dirty="0">
              <a:latin typeface="微软雅黑" panose="020B0503020204020204" pitchFamily="34" charset="-122"/>
              <a:ea typeface="微软雅黑" panose="020B0503020204020204" pitchFamily="34" charset="-122"/>
            </a:endParaRPr>
          </a:p>
        </p:txBody>
      </p:sp>
      <p:pic>
        <p:nvPicPr>
          <p:cNvPr id="11" name="图片 10">
            <a:extLst>
              <a:ext uri="{FF2B5EF4-FFF2-40B4-BE49-F238E27FC236}">
                <a16:creationId xmlns:a16="http://schemas.microsoft.com/office/drawing/2014/main" id="{A58967AD-DC5B-77B5-CBA1-97825EBE137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67206" y="4073583"/>
            <a:ext cx="6097463" cy="2071688"/>
          </a:xfrm>
          <a:prstGeom prst="rect">
            <a:avLst/>
          </a:prstGeom>
        </p:spPr>
      </p:pic>
      <p:pic>
        <p:nvPicPr>
          <p:cNvPr id="13" name="图片 12">
            <a:extLst>
              <a:ext uri="{FF2B5EF4-FFF2-40B4-BE49-F238E27FC236}">
                <a16:creationId xmlns:a16="http://schemas.microsoft.com/office/drawing/2014/main" id="{42D6E7D4-B819-0F0F-9BD9-42D1D03ED21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726283" y="1505150"/>
            <a:ext cx="2505765" cy="4657140"/>
          </a:xfrm>
          <a:prstGeom prst="rect">
            <a:avLst/>
          </a:prstGeom>
        </p:spPr>
      </p:pic>
      <p:sp>
        <p:nvSpPr>
          <p:cNvPr id="14" name="矩形 13">
            <a:extLst>
              <a:ext uri="{FF2B5EF4-FFF2-40B4-BE49-F238E27FC236}">
                <a16:creationId xmlns:a16="http://schemas.microsoft.com/office/drawing/2014/main" id="{EA63028B-BE65-8609-B60F-7D736F27E947}"/>
              </a:ext>
            </a:extLst>
          </p:cNvPr>
          <p:cNvSpPr/>
          <p:nvPr/>
        </p:nvSpPr>
        <p:spPr>
          <a:xfrm>
            <a:off x="1263895" y="1297787"/>
            <a:ext cx="9214338" cy="5072439"/>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1154287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a:extLst>
              <a:ext uri="{FF2B5EF4-FFF2-40B4-BE49-F238E27FC236}">
                <a16:creationId xmlns:a16="http://schemas.microsoft.com/office/drawing/2014/main" id="{D3BDF424-2C4D-C016-A5F0-63AACAA8218B}"/>
              </a:ext>
            </a:extLst>
          </p:cNvPr>
          <p:cNvSpPr txBox="1"/>
          <p:nvPr/>
        </p:nvSpPr>
        <p:spPr>
          <a:xfrm>
            <a:off x="1275618" y="508078"/>
            <a:ext cx="6097464" cy="369332"/>
          </a:xfrm>
          <a:prstGeom prst="rect">
            <a:avLst/>
          </a:prstGeom>
          <a:noFill/>
        </p:spPr>
        <p:txBody>
          <a:bodyPr wrap="square">
            <a:spAutoFit/>
          </a:bodyPr>
          <a:lstStyle/>
          <a:p>
            <a:r>
              <a:rPr lang="en-US" altLang="zh-CN" b="1" i="0" dirty="0">
                <a:solidFill>
                  <a:srgbClr val="101214"/>
                </a:solidFill>
                <a:effectLst/>
                <a:latin typeface="微软雅黑" panose="020B0503020204020204" pitchFamily="34" charset="-122"/>
                <a:ea typeface="微软雅黑" panose="020B0503020204020204" pitchFamily="34" charset="-122"/>
              </a:rPr>
              <a:t>Corporate publicity and corporate responsibility.</a:t>
            </a:r>
            <a:endParaRPr lang="zh-CN" altLang="en-US" b="1" dirty="0">
              <a:latin typeface="微软雅黑" panose="020B0503020204020204" pitchFamily="34" charset="-122"/>
              <a:ea typeface="微软雅黑" panose="020B0503020204020204" pitchFamily="34" charset="-122"/>
            </a:endParaRPr>
          </a:p>
        </p:txBody>
      </p:sp>
      <p:sp>
        <p:nvSpPr>
          <p:cNvPr id="5" name="矩形 4">
            <a:extLst>
              <a:ext uri="{FF2B5EF4-FFF2-40B4-BE49-F238E27FC236}">
                <a16:creationId xmlns:a16="http://schemas.microsoft.com/office/drawing/2014/main" id="{09DA0FB3-5DB9-D6FE-9E47-3C0D6DB6475B}"/>
              </a:ext>
            </a:extLst>
          </p:cNvPr>
          <p:cNvSpPr/>
          <p:nvPr/>
        </p:nvSpPr>
        <p:spPr>
          <a:xfrm>
            <a:off x="257908" y="235544"/>
            <a:ext cx="914400" cy="914400"/>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a:latin typeface="微软雅黑" panose="020B0503020204020204" pitchFamily="34" charset="-122"/>
                <a:ea typeface="微软雅黑" panose="020B0503020204020204" pitchFamily="34" charset="-122"/>
              </a:rPr>
              <a:t>4</a:t>
            </a:r>
            <a:endParaRPr lang="zh-CN" altLang="en-US" sz="4000" b="1" dirty="0">
              <a:latin typeface="微软雅黑" panose="020B0503020204020204" pitchFamily="34" charset="-122"/>
              <a:ea typeface="微软雅黑" panose="020B0503020204020204" pitchFamily="34" charset="-122"/>
            </a:endParaRPr>
          </a:p>
        </p:txBody>
      </p:sp>
      <p:sp>
        <p:nvSpPr>
          <p:cNvPr id="7" name="文本框 6">
            <a:extLst>
              <a:ext uri="{FF2B5EF4-FFF2-40B4-BE49-F238E27FC236}">
                <a16:creationId xmlns:a16="http://schemas.microsoft.com/office/drawing/2014/main" id="{E8C722EA-4423-FBBC-9080-667DE4CB3AE9}"/>
              </a:ext>
            </a:extLst>
          </p:cNvPr>
          <p:cNvSpPr txBox="1"/>
          <p:nvPr/>
        </p:nvSpPr>
        <p:spPr>
          <a:xfrm>
            <a:off x="1451464" y="1876775"/>
            <a:ext cx="5160351" cy="3932230"/>
          </a:xfrm>
          <a:prstGeom prst="rect">
            <a:avLst/>
          </a:prstGeom>
          <a:noFill/>
        </p:spPr>
        <p:txBody>
          <a:bodyPr wrap="square">
            <a:spAutoFit/>
          </a:bodyPr>
          <a:lstStyle/>
          <a:p>
            <a:pPr algn="just">
              <a:lnSpc>
                <a:spcPct val="150000"/>
              </a:lnSpc>
            </a:pPr>
            <a:r>
              <a:rPr lang="en-US" altLang="zh-CN" sz="1400" b="0" i="0" dirty="0">
                <a:solidFill>
                  <a:srgbClr val="101214"/>
                </a:solidFill>
                <a:effectLst/>
                <a:latin typeface="微软雅黑" panose="020B0503020204020204" pitchFamily="34" charset="-122"/>
                <a:ea typeface="微软雅黑" panose="020B0503020204020204" pitchFamily="34" charset="-122"/>
              </a:rPr>
              <a:t>Although the government has the responsibility of supervision, it can only ensure that enterprises fulfill the necessary social responsibilities. In terms of values, enterprises need to practice their own social responsibilities. </a:t>
            </a:r>
          </a:p>
          <a:p>
            <a:pPr algn="just">
              <a:lnSpc>
                <a:spcPct val="150000"/>
              </a:lnSpc>
            </a:pPr>
            <a:r>
              <a:rPr lang="en-US" altLang="zh-CN" sz="1400" b="0" i="0" dirty="0">
                <a:solidFill>
                  <a:srgbClr val="101214"/>
                </a:solidFill>
                <a:effectLst/>
                <a:latin typeface="微软雅黑" panose="020B0503020204020204" pitchFamily="34" charset="-122"/>
                <a:ea typeface="微软雅黑" panose="020B0503020204020204" pitchFamily="34" charset="-122"/>
              </a:rPr>
              <a:t>One thing is clear: Haitian Soy Sauce should not regard the bottom line of corporate social responsibility as the upper limit. If the upper limit of corporate social responsibility is not raised, the brand image of the enterprise cannot be improved in any case. Keeping firm the bottom line of corporate social responsibility can "solve the crisis", but can not "solve the opportunity".</a:t>
            </a:r>
          </a:p>
        </p:txBody>
      </p:sp>
      <p:pic>
        <p:nvPicPr>
          <p:cNvPr id="9" name="图片 8">
            <a:extLst>
              <a:ext uri="{FF2B5EF4-FFF2-40B4-BE49-F238E27FC236}">
                <a16:creationId xmlns:a16="http://schemas.microsoft.com/office/drawing/2014/main" id="{92842D8F-C514-D7A3-B14D-406164456B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22831" y="1876775"/>
            <a:ext cx="4126523" cy="3738579"/>
          </a:xfrm>
          <a:prstGeom prst="rect">
            <a:avLst/>
          </a:prstGeom>
        </p:spPr>
      </p:pic>
      <p:sp>
        <p:nvSpPr>
          <p:cNvPr id="10" name="矩形 9">
            <a:extLst>
              <a:ext uri="{FF2B5EF4-FFF2-40B4-BE49-F238E27FC236}">
                <a16:creationId xmlns:a16="http://schemas.microsoft.com/office/drawing/2014/main" id="{EE262A59-0AC7-F23A-32FD-6A17C31B94F3}"/>
              </a:ext>
            </a:extLst>
          </p:cNvPr>
          <p:cNvSpPr/>
          <p:nvPr/>
        </p:nvSpPr>
        <p:spPr>
          <a:xfrm>
            <a:off x="1263895" y="1297787"/>
            <a:ext cx="10154382" cy="5072439"/>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5606992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a:extLst>
              <a:ext uri="{FF2B5EF4-FFF2-40B4-BE49-F238E27FC236}">
                <a16:creationId xmlns:a16="http://schemas.microsoft.com/office/drawing/2014/main" id="{B00F65D5-65FE-1C7A-DB69-F3CB722EB1CD}"/>
              </a:ext>
            </a:extLst>
          </p:cNvPr>
          <p:cNvSpPr txBox="1"/>
          <p:nvPr/>
        </p:nvSpPr>
        <p:spPr>
          <a:xfrm>
            <a:off x="2655277" y="2432381"/>
            <a:ext cx="7250723" cy="1993238"/>
          </a:xfrm>
          <a:prstGeom prst="rect">
            <a:avLst/>
          </a:prstGeom>
          <a:noFill/>
        </p:spPr>
        <p:txBody>
          <a:bodyPr wrap="square">
            <a:spAutoFit/>
          </a:bodyPr>
          <a:lstStyle/>
          <a:p>
            <a:pPr algn="just">
              <a:lnSpc>
                <a:spcPct val="150000"/>
              </a:lnSpc>
            </a:pPr>
            <a:r>
              <a:rPr lang="en-US" altLang="zh-CN" sz="1400" b="0" i="0" dirty="0">
                <a:solidFill>
                  <a:srgbClr val="101214"/>
                </a:solidFill>
                <a:effectLst/>
                <a:latin typeface="微软雅黑" panose="020B0503020204020204" pitchFamily="34" charset="-122"/>
                <a:ea typeface="微软雅黑" panose="020B0503020204020204" pitchFamily="34" charset="-122"/>
              </a:rPr>
              <a:t>To sum up, Haitian Soy Sauce, as the leader in the soy sauce industry, has the advantages of brand awareness and market share. At the same time, it also needs to face the challenges of market competition. It needs to constantly carry out technological innovation and brand upgrading, expand diversified business segments, expand the international market, and improve global competitiveness, so as to maintain its leading position in the industry.</a:t>
            </a:r>
            <a:endParaRPr lang="zh-CN" altLang="en-US" sz="1400" dirty="0">
              <a:latin typeface="微软雅黑" panose="020B0503020204020204" pitchFamily="34" charset="-122"/>
              <a:ea typeface="微软雅黑" panose="020B0503020204020204" pitchFamily="34" charset="-122"/>
            </a:endParaRPr>
          </a:p>
        </p:txBody>
      </p:sp>
      <p:sp>
        <p:nvSpPr>
          <p:cNvPr id="8" name="文本框 7">
            <a:extLst>
              <a:ext uri="{FF2B5EF4-FFF2-40B4-BE49-F238E27FC236}">
                <a16:creationId xmlns:a16="http://schemas.microsoft.com/office/drawing/2014/main" id="{201CDE04-892A-9667-EF9D-8D48582A698B}"/>
              </a:ext>
            </a:extLst>
          </p:cNvPr>
          <p:cNvSpPr txBox="1"/>
          <p:nvPr/>
        </p:nvSpPr>
        <p:spPr>
          <a:xfrm>
            <a:off x="3048000" y="565169"/>
            <a:ext cx="6096000" cy="646331"/>
          </a:xfrm>
          <a:prstGeom prst="rect">
            <a:avLst/>
          </a:prstGeom>
          <a:noFill/>
        </p:spPr>
        <p:txBody>
          <a:bodyPr wrap="square">
            <a:spAutoFit/>
          </a:bodyPr>
          <a:lstStyle/>
          <a:p>
            <a:pPr algn="ctr"/>
            <a:r>
              <a:rPr lang="en-US" altLang="zh-CN" sz="3600" b="1" dirty="0">
                <a:solidFill>
                  <a:srgbClr val="101214"/>
                </a:solidFill>
                <a:latin typeface="微软雅黑" panose="020B0503020204020204" pitchFamily="34" charset="-122"/>
                <a:ea typeface="微软雅黑" panose="020B0503020204020204" pitchFamily="34" charset="-122"/>
              </a:rPr>
              <a:t>C</a:t>
            </a:r>
            <a:r>
              <a:rPr lang="en-US" altLang="zh-CN" sz="3600" b="1" i="0" dirty="0">
                <a:solidFill>
                  <a:srgbClr val="101214"/>
                </a:solidFill>
                <a:effectLst/>
                <a:latin typeface="微软雅黑" panose="020B0503020204020204" pitchFamily="34" charset="-122"/>
                <a:ea typeface="微软雅黑" panose="020B0503020204020204" pitchFamily="34" charset="-122"/>
              </a:rPr>
              <a:t>onclusion</a:t>
            </a:r>
            <a:endParaRPr lang="zh-CN" altLang="en-US" sz="3600" b="1"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9364210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a:extLst>
              <a:ext uri="{FF2B5EF4-FFF2-40B4-BE49-F238E27FC236}">
                <a16:creationId xmlns:a16="http://schemas.microsoft.com/office/drawing/2014/main" id="{571FE8E9-ED9D-B76A-EDCB-168DBAD3BD27}"/>
              </a:ext>
            </a:extLst>
          </p:cNvPr>
          <p:cNvSpPr txBox="1"/>
          <p:nvPr/>
        </p:nvSpPr>
        <p:spPr>
          <a:xfrm>
            <a:off x="4868172" y="480646"/>
            <a:ext cx="2490938" cy="646331"/>
          </a:xfrm>
          <a:prstGeom prst="rect">
            <a:avLst/>
          </a:prstGeom>
          <a:noFill/>
        </p:spPr>
        <p:txBody>
          <a:bodyPr wrap="none" rtlCol="0">
            <a:spAutoFit/>
          </a:bodyPr>
          <a:lstStyle/>
          <a:p>
            <a:r>
              <a:rPr lang="en-US" altLang="zh-CN" sz="3600" b="1" dirty="0">
                <a:latin typeface="微软雅黑" panose="020B0503020204020204" pitchFamily="34" charset="-122"/>
                <a:ea typeface="微软雅黑" panose="020B0503020204020204" pitchFamily="34" charset="-122"/>
              </a:rPr>
              <a:t>Reference</a:t>
            </a:r>
            <a:endParaRPr lang="zh-CN" altLang="en-US" sz="3600" b="1" dirty="0">
              <a:latin typeface="微软雅黑" panose="020B0503020204020204" pitchFamily="34" charset="-122"/>
              <a:ea typeface="微软雅黑" panose="020B0503020204020204" pitchFamily="34" charset="-122"/>
            </a:endParaRPr>
          </a:p>
        </p:txBody>
      </p:sp>
      <p:sp>
        <p:nvSpPr>
          <p:cNvPr id="5" name="文本框 4">
            <a:extLst>
              <a:ext uri="{FF2B5EF4-FFF2-40B4-BE49-F238E27FC236}">
                <a16:creationId xmlns:a16="http://schemas.microsoft.com/office/drawing/2014/main" id="{A2A10EB9-1246-2915-9F27-BEFE7A732DF5}"/>
              </a:ext>
            </a:extLst>
          </p:cNvPr>
          <p:cNvSpPr txBox="1"/>
          <p:nvPr/>
        </p:nvSpPr>
        <p:spPr>
          <a:xfrm>
            <a:off x="1002380" y="1380819"/>
            <a:ext cx="10691446" cy="7201972"/>
          </a:xfrm>
          <a:prstGeom prst="rect">
            <a:avLst/>
          </a:prstGeom>
          <a:noFill/>
        </p:spPr>
        <p:txBody>
          <a:bodyPr wrap="square" rtlCol="0">
            <a:spAutoFit/>
          </a:bodyPr>
          <a:lstStyle/>
          <a:p>
            <a:r>
              <a:rPr lang="en-US" altLang="zh-CN" sz="1400" b="0" i="0" dirty="0" err="1">
                <a:solidFill>
                  <a:srgbClr val="646464"/>
                </a:solidFill>
                <a:effectLst/>
                <a:latin typeface="微软雅黑" panose="020B0503020204020204" pitchFamily="34" charset="-122"/>
                <a:ea typeface="微软雅黑" panose="020B0503020204020204" pitchFamily="34" charset="-122"/>
              </a:rPr>
              <a:t>Jyezccz</a:t>
            </a:r>
            <a:r>
              <a:rPr lang="en-US" altLang="zh-CN" sz="1400" b="0" i="0" dirty="0">
                <a:solidFill>
                  <a:srgbClr val="646464"/>
                </a:solidFill>
                <a:effectLst/>
                <a:latin typeface="微软雅黑" panose="020B0503020204020204" pitchFamily="34" charset="-122"/>
                <a:ea typeface="微软雅黑" panose="020B0503020204020204" pitchFamily="34" charset="-122"/>
              </a:rPr>
              <a:t> (2022) </a:t>
            </a:r>
            <a:r>
              <a:rPr lang="en-US" altLang="zh-CN" sz="1400" i="1" dirty="0">
                <a:solidFill>
                  <a:srgbClr val="646464"/>
                </a:solidFill>
                <a:latin typeface="微软雅黑" panose="020B0503020204020204" pitchFamily="34" charset="-122"/>
                <a:ea typeface="微软雅黑" panose="020B0503020204020204" pitchFamily="34" charset="-122"/>
              </a:rPr>
              <a:t>B</a:t>
            </a:r>
            <a:r>
              <a:rPr lang="en-US" altLang="zh-CN" sz="1400" b="0" i="1" dirty="0">
                <a:solidFill>
                  <a:srgbClr val="646464"/>
                </a:solidFill>
                <a:effectLst/>
                <a:latin typeface="微软雅黑" panose="020B0503020204020204" pitchFamily="34" charset="-122"/>
                <a:ea typeface="微软雅黑" panose="020B0503020204020204" pitchFamily="34" charset="-122"/>
              </a:rPr>
              <a:t>aidu terms of service</a:t>
            </a:r>
            <a:r>
              <a:rPr lang="en-US" altLang="zh-CN" sz="1400" b="0" i="0" dirty="0">
                <a:solidFill>
                  <a:srgbClr val="646464"/>
                </a:solidFill>
                <a:effectLst/>
                <a:latin typeface="微软雅黑" panose="020B0503020204020204" pitchFamily="34" charset="-122"/>
                <a:ea typeface="微软雅黑" panose="020B0503020204020204" pitchFamily="34" charset="-122"/>
              </a:rPr>
              <a:t>. Available at: </a:t>
            </a:r>
            <a:r>
              <a:rPr lang="en-US" altLang="zh-CN" sz="1400" b="0" i="0" u="none" strike="noStrike" dirty="0">
                <a:effectLst/>
                <a:latin typeface="微软雅黑" panose="020B0503020204020204" pitchFamily="34" charset="-122"/>
                <a:ea typeface="微软雅黑" panose="020B0503020204020204" pitchFamily="34" charset="-122"/>
              </a:rPr>
              <a:t>https://baijiahao.baidu.com/s?id=1736136184659620893&amp;wfr=spider&amp;for=pc </a:t>
            </a:r>
            <a:r>
              <a:rPr lang="en-US" altLang="zh-CN" sz="1400" b="0" i="0" dirty="0">
                <a:solidFill>
                  <a:srgbClr val="646464"/>
                </a:solidFill>
                <a:effectLst/>
                <a:latin typeface="微软雅黑" panose="020B0503020204020204" pitchFamily="34" charset="-122"/>
                <a:ea typeface="微软雅黑" panose="020B0503020204020204" pitchFamily="34" charset="-122"/>
              </a:rPr>
              <a:t>(Accessed: </a:t>
            </a:r>
            <a:r>
              <a:rPr lang="en-US" altLang="zh-CN" sz="1400" b="0" i="0" dirty="0">
                <a:solidFill>
                  <a:srgbClr val="101214"/>
                </a:solidFill>
                <a:effectLst/>
                <a:latin typeface="微软雅黑" panose="020B0503020204020204" pitchFamily="34" charset="-122"/>
                <a:ea typeface="微软雅黑" panose="020B0503020204020204" pitchFamily="34" charset="-122"/>
              </a:rPr>
              <a:t>April 24, 2023</a:t>
            </a:r>
            <a:r>
              <a:rPr lang="en-US" altLang="zh-CN" sz="1400" b="0" i="0" dirty="0">
                <a:solidFill>
                  <a:srgbClr val="646464"/>
                </a:solidFill>
                <a:effectLst/>
                <a:latin typeface="微软雅黑" panose="020B0503020204020204" pitchFamily="34" charset="-122"/>
                <a:ea typeface="微软雅黑" panose="020B0503020204020204" pitchFamily="34" charset="-122"/>
              </a:rPr>
              <a:t>).</a:t>
            </a:r>
          </a:p>
          <a:p>
            <a:endParaRPr lang="en-US" altLang="zh-CN" sz="1400" dirty="0">
              <a:solidFill>
                <a:srgbClr val="646464"/>
              </a:solidFill>
              <a:latin typeface="微软雅黑" panose="020B0503020204020204" pitchFamily="34" charset="-122"/>
              <a:ea typeface="微软雅黑" panose="020B0503020204020204" pitchFamily="34" charset="-122"/>
            </a:endParaRPr>
          </a:p>
          <a:p>
            <a:r>
              <a:rPr lang="en-US" altLang="zh-CN" sz="1400" b="0" i="0" dirty="0">
                <a:solidFill>
                  <a:srgbClr val="646464"/>
                </a:solidFill>
                <a:effectLst/>
                <a:latin typeface="微软雅黑" panose="020B0503020204020204" pitchFamily="34" charset="-122"/>
                <a:ea typeface="微软雅黑" panose="020B0503020204020204" pitchFamily="34" charset="-122"/>
              </a:rPr>
              <a:t>TYL.D (2023) 'Analyzing the competitive advantages and development trends of Haitian soy sauce from an industry perspective', </a:t>
            </a:r>
            <a:r>
              <a:rPr lang="en-US" altLang="zh-CN" sz="1400" b="0" i="1" dirty="0">
                <a:solidFill>
                  <a:srgbClr val="646464"/>
                </a:solidFill>
                <a:effectLst/>
                <a:latin typeface="微软雅黑" panose="020B0503020204020204" pitchFamily="34" charset="-122"/>
                <a:ea typeface="微软雅黑" panose="020B0503020204020204" pitchFamily="34" charset="-122"/>
              </a:rPr>
              <a:t> Official account of Guangzhou </a:t>
            </a:r>
            <a:r>
              <a:rPr lang="en-US" altLang="zh-CN" sz="1400" b="0" i="1" dirty="0" err="1">
                <a:solidFill>
                  <a:srgbClr val="646464"/>
                </a:solidFill>
                <a:effectLst/>
                <a:latin typeface="微软雅黑" panose="020B0503020204020204" pitchFamily="34" charset="-122"/>
                <a:ea typeface="微软雅黑" panose="020B0503020204020204" pitchFamily="34" charset="-122"/>
              </a:rPr>
              <a:t>Wangdao</a:t>
            </a:r>
            <a:r>
              <a:rPr lang="en-US" altLang="zh-CN" sz="1400" b="0" i="1" dirty="0">
                <a:solidFill>
                  <a:srgbClr val="646464"/>
                </a:solidFill>
                <a:effectLst/>
                <a:latin typeface="微软雅黑" panose="020B0503020204020204" pitchFamily="34" charset="-122"/>
                <a:ea typeface="微软雅黑" panose="020B0503020204020204" pitchFamily="34" charset="-122"/>
              </a:rPr>
              <a:t> Marketing Advertising Co., Ltd</a:t>
            </a:r>
            <a:r>
              <a:rPr lang="en-US" altLang="zh-CN" sz="1400" b="0" i="0" dirty="0">
                <a:solidFill>
                  <a:srgbClr val="646464"/>
                </a:solidFill>
                <a:effectLst/>
                <a:latin typeface="微软雅黑" panose="020B0503020204020204" pitchFamily="34" charset="-122"/>
                <a:ea typeface="微软雅黑" panose="020B0503020204020204" pitchFamily="34" charset="-122"/>
              </a:rPr>
              <a:t>, April 7th. Available at: https://baijiahao.baidu.com/s?id=1762506950704893521&amp;wfr=spider&amp;for=pc  (Accessed: </a:t>
            </a:r>
            <a:r>
              <a:rPr lang="en-US" altLang="zh-CN" sz="1400" b="0" i="0" dirty="0">
                <a:solidFill>
                  <a:srgbClr val="101214"/>
                </a:solidFill>
                <a:effectLst/>
                <a:latin typeface="微软雅黑" panose="020B0503020204020204" pitchFamily="34" charset="-122"/>
                <a:ea typeface="微软雅黑" panose="020B0503020204020204" pitchFamily="34" charset="-122"/>
              </a:rPr>
              <a:t>April 24, 2023</a:t>
            </a:r>
            <a:r>
              <a:rPr lang="en-US" altLang="zh-CN" sz="1400" b="0" i="0" dirty="0">
                <a:solidFill>
                  <a:srgbClr val="646464"/>
                </a:solidFill>
                <a:effectLst/>
                <a:latin typeface="微软雅黑" panose="020B0503020204020204" pitchFamily="34" charset="-122"/>
                <a:ea typeface="微软雅黑" panose="020B0503020204020204" pitchFamily="34" charset="-122"/>
              </a:rPr>
              <a:t>).</a:t>
            </a:r>
          </a:p>
          <a:p>
            <a:endParaRPr lang="en-US" altLang="zh-CN" sz="1400" dirty="0">
              <a:solidFill>
                <a:srgbClr val="646464"/>
              </a:solidFill>
              <a:latin typeface="微软雅黑" panose="020B0503020204020204" pitchFamily="34" charset="-122"/>
              <a:ea typeface="微软雅黑" panose="020B0503020204020204" pitchFamily="34" charset="-122"/>
            </a:endParaRPr>
          </a:p>
          <a:p>
            <a:r>
              <a:rPr lang="en-US" altLang="zh-CN" sz="1400" b="0" i="0" dirty="0">
                <a:solidFill>
                  <a:srgbClr val="646464"/>
                </a:solidFill>
                <a:effectLst/>
                <a:latin typeface="微软雅黑" panose="020B0503020204020204" pitchFamily="34" charset="-122"/>
                <a:ea typeface="微软雅黑" panose="020B0503020204020204" pitchFamily="34" charset="-122"/>
              </a:rPr>
              <a:t>Haitian-food (2023) </a:t>
            </a:r>
            <a:r>
              <a:rPr lang="en-US" altLang="zh-CN" sz="1400" b="0" i="1" dirty="0" err="1">
                <a:solidFill>
                  <a:srgbClr val="646464"/>
                </a:solidFill>
                <a:effectLst/>
                <a:latin typeface="微软雅黑" panose="020B0503020204020204" pitchFamily="34" charset="-122"/>
                <a:ea typeface="微软雅黑" panose="020B0503020204020204" pitchFamily="34" charset="-122"/>
              </a:rPr>
              <a:t>baidu</a:t>
            </a:r>
            <a:r>
              <a:rPr lang="en-US" altLang="zh-CN" sz="1400" b="0" i="1" dirty="0">
                <a:solidFill>
                  <a:srgbClr val="646464"/>
                </a:solidFill>
                <a:effectLst/>
                <a:latin typeface="微软雅黑" panose="020B0503020204020204" pitchFamily="34" charset="-122"/>
                <a:ea typeface="微软雅黑" panose="020B0503020204020204" pitchFamily="34" charset="-122"/>
              </a:rPr>
              <a:t> terms of service</a:t>
            </a:r>
            <a:r>
              <a:rPr lang="en-US" altLang="zh-CN" sz="1400" b="0" i="0" dirty="0">
                <a:solidFill>
                  <a:srgbClr val="646464"/>
                </a:solidFill>
                <a:effectLst/>
                <a:latin typeface="微软雅黑" panose="020B0503020204020204" pitchFamily="34" charset="-122"/>
                <a:ea typeface="微软雅黑" panose="020B0503020204020204" pitchFamily="34" charset="-122"/>
              </a:rPr>
              <a:t>. Available at: </a:t>
            </a:r>
            <a:r>
              <a:rPr lang="en-US" altLang="zh-CN" sz="1400" b="0" i="0" u="none" strike="noStrike" dirty="0">
                <a:effectLst/>
                <a:latin typeface="微软雅黑" panose="020B0503020204020204" pitchFamily="34" charset="-122"/>
                <a:ea typeface="微软雅黑" panose="020B0503020204020204" pitchFamily="34" charset="-122"/>
              </a:rPr>
              <a:t> http://www.haitian-food.com/index.php?ac=article&amp;at=list&amp;tid=31</a:t>
            </a:r>
            <a:r>
              <a:rPr lang="en-US" altLang="zh-CN" sz="1400" b="0" i="0" dirty="0">
                <a:solidFill>
                  <a:srgbClr val="646464"/>
                </a:solidFill>
                <a:effectLst/>
                <a:latin typeface="微软雅黑" panose="020B0503020204020204" pitchFamily="34" charset="-122"/>
                <a:ea typeface="微软雅黑" panose="020B0503020204020204" pitchFamily="34" charset="-122"/>
              </a:rPr>
              <a:t>(Accessed: </a:t>
            </a:r>
            <a:r>
              <a:rPr lang="en-US" altLang="zh-CN" sz="1400" b="0" i="0" dirty="0">
                <a:solidFill>
                  <a:srgbClr val="101214"/>
                </a:solidFill>
                <a:effectLst/>
                <a:latin typeface="微软雅黑" panose="020B0503020204020204" pitchFamily="34" charset="-122"/>
                <a:ea typeface="微软雅黑" panose="020B0503020204020204" pitchFamily="34" charset="-122"/>
              </a:rPr>
              <a:t>April 24, 2023</a:t>
            </a:r>
            <a:r>
              <a:rPr lang="en-US" altLang="zh-CN" sz="1400" b="0" i="0" dirty="0">
                <a:solidFill>
                  <a:srgbClr val="646464"/>
                </a:solidFill>
                <a:effectLst/>
                <a:latin typeface="微软雅黑" panose="020B0503020204020204" pitchFamily="34" charset="-122"/>
                <a:ea typeface="微软雅黑" panose="020B0503020204020204" pitchFamily="34" charset="-122"/>
              </a:rPr>
              <a:t>).</a:t>
            </a:r>
          </a:p>
          <a:p>
            <a:endParaRPr lang="en-US" altLang="zh-CN" sz="1400" dirty="0">
              <a:solidFill>
                <a:srgbClr val="646464"/>
              </a:solidFill>
              <a:latin typeface="微软雅黑" panose="020B0503020204020204" pitchFamily="34" charset="-122"/>
              <a:ea typeface="微软雅黑" panose="020B0503020204020204" pitchFamily="34" charset="-122"/>
            </a:endParaRPr>
          </a:p>
          <a:p>
            <a:r>
              <a:rPr lang="en-US" altLang="zh-CN" sz="1400" b="0" i="0" dirty="0">
                <a:solidFill>
                  <a:srgbClr val="000000"/>
                </a:solidFill>
                <a:effectLst/>
                <a:latin typeface="微软雅黑" panose="020B0503020204020204" pitchFamily="34" charset="-122"/>
                <a:ea typeface="微软雅黑" panose="020B0503020204020204" pitchFamily="34" charset="-122"/>
              </a:rPr>
              <a:t>Yu </a:t>
            </a:r>
            <a:r>
              <a:rPr lang="en-US" altLang="zh-CN" sz="1400" b="0" i="0" dirty="0" err="1">
                <a:solidFill>
                  <a:srgbClr val="000000"/>
                </a:solidFill>
                <a:effectLst/>
                <a:latin typeface="微软雅黑" panose="020B0503020204020204" pitchFamily="34" charset="-122"/>
                <a:ea typeface="微软雅黑" panose="020B0503020204020204" pitchFamily="34" charset="-122"/>
              </a:rPr>
              <a:t>Chaochen</a:t>
            </a:r>
            <a:r>
              <a:rPr lang="en-US" altLang="zh-CN" sz="1400" b="0" i="0" dirty="0">
                <a:solidFill>
                  <a:srgbClr val="000000"/>
                </a:solidFill>
                <a:effectLst/>
                <a:latin typeface="微软雅黑" panose="020B0503020204020204" pitchFamily="34" charset="-122"/>
                <a:ea typeface="微软雅黑" panose="020B0503020204020204" pitchFamily="34" charset="-122"/>
              </a:rPr>
              <a:t>. Science in Soy Sauce Bottles [J]. Science Course, January 2010</a:t>
            </a:r>
          </a:p>
          <a:p>
            <a:endParaRPr lang="en-US" altLang="zh-CN" sz="1400" dirty="0">
              <a:solidFill>
                <a:srgbClr val="000000"/>
              </a:solidFill>
              <a:latin typeface="微软雅黑" panose="020B0503020204020204" pitchFamily="34" charset="-122"/>
              <a:ea typeface="微软雅黑" panose="020B0503020204020204" pitchFamily="34" charset="-122"/>
            </a:endParaRPr>
          </a:p>
          <a:p>
            <a:r>
              <a:rPr lang="en-US" altLang="zh-CN" sz="1400" b="0" i="0" dirty="0">
                <a:solidFill>
                  <a:srgbClr val="646464"/>
                </a:solidFill>
                <a:effectLst/>
                <a:latin typeface="微软雅黑" panose="020B0503020204020204" pitchFamily="34" charset="-122"/>
                <a:ea typeface="微软雅黑" panose="020B0503020204020204" pitchFamily="34" charset="-122"/>
              </a:rPr>
              <a:t>TYL.D (2023) 'Analyzing the competitive advantages and development trends of Haitian soy sauce from an industry perspective', </a:t>
            </a:r>
            <a:r>
              <a:rPr lang="en-US" altLang="zh-CN" sz="1400" b="0" i="1" dirty="0">
                <a:solidFill>
                  <a:srgbClr val="646464"/>
                </a:solidFill>
                <a:effectLst/>
                <a:latin typeface="微软雅黑" panose="020B0503020204020204" pitchFamily="34" charset="-122"/>
                <a:ea typeface="微软雅黑" panose="020B0503020204020204" pitchFamily="34" charset="-122"/>
              </a:rPr>
              <a:t> Official account of Guangzhou </a:t>
            </a:r>
            <a:r>
              <a:rPr lang="en-US" altLang="zh-CN" sz="1400" b="0" i="1" dirty="0" err="1">
                <a:solidFill>
                  <a:srgbClr val="646464"/>
                </a:solidFill>
                <a:effectLst/>
                <a:latin typeface="微软雅黑" panose="020B0503020204020204" pitchFamily="34" charset="-122"/>
                <a:ea typeface="微软雅黑" panose="020B0503020204020204" pitchFamily="34" charset="-122"/>
              </a:rPr>
              <a:t>Wangdao</a:t>
            </a:r>
            <a:r>
              <a:rPr lang="en-US" altLang="zh-CN" sz="1400" b="0" i="1" dirty="0">
                <a:solidFill>
                  <a:srgbClr val="646464"/>
                </a:solidFill>
                <a:effectLst/>
                <a:latin typeface="微软雅黑" panose="020B0503020204020204" pitchFamily="34" charset="-122"/>
                <a:ea typeface="微软雅黑" panose="020B0503020204020204" pitchFamily="34" charset="-122"/>
              </a:rPr>
              <a:t> Marketing Advertising Co., Ltd</a:t>
            </a:r>
            <a:r>
              <a:rPr lang="en-US" altLang="zh-CN" sz="1400" b="0" i="0" dirty="0">
                <a:solidFill>
                  <a:srgbClr val="646464"/>
                </a:solidFill>
                <a:effectLst/>
                <a:latin typeface="微软雅黑" panose="020B0503020204020204" pitchFamily="34" charset="-122"/>
                <a:ea typeface="微软雅黑" panose="020B0503020204020204" pitchFamily="34" charset="-122"/>
              </a:rPr>
              <a:t>, April 7th. Available at: https://baijiahao.baidu.com/s?id=1762506950704893521&amp;wfr=spider&amp;for=pc  (Accessed: </a:t>
            </a:r>
            <a:r>
              <a:rPr lang="en-US" altLang="zh-CN" sz="1400" b="0" i="0" dirty="0">
                <a:solidFill>
                  <a:srgbClr val="101214"/>
                </a:solidFill>
                <a:effectLst/>
                <a:latin typeface="微软雅黑" panose="020B0503020204020204" pitchFamily="34" charset="-122"/>
                <a:ea typeface="微软雅黑" panose="020B0503020204020204" pitchFamily="34" charset="-122"/>
              </a:rPr>
              <a:t>April 24, 2023</a:t>
            </a:r>
            <a:r>
              <a:rPr lang="en-US" altLang="zh-CN" sz="1400" b="0" i="0" dirty="0">
                <a:solidFill>
                  <a:srgbClr val="646464"/>
                </a:solidFill>
                <a:effectLst/>
                <a:latin typeface="微软雅黑" panose="020B0503020204020204" pitchFamily="34" charset="-122"/>
                <a:ea typeface="微软雅黑" panose="020B0503020204020204" pitchFamily="34" charset="-122"/>
              </a:rPr>
              <a:t>).</a:t>
            </a:r>
          </a:p>
          <a:p>
            <a:endParaRPr lang="en-US" altLang="zh-CN" sz="1400" dirty="0">
              <a:solidFill>
                <a:srgbClr val="646464"/>
              </a:solidFill>
              <a:latin typeface="微软雅黑" panose="020B0503020204020204" pitchFamily="34" charset="-122"/>
              <a:ea typeface="微软雅黑" panose="020B0503020204020204" pitchFamily="34" charset="-122"/>
            </a:endParaRPr>
          </a:p>
          <a:p>
            <a:r>
              <a:rPr lang="en-US" altLang="zh-CN" sz="1400" b="0" i="0" dirty="0" err="1">
                <a:solidFill>
                  <a:srgbClr val="000000"/>
                </a:solidFill>
                <a:effectLst/>
                <a:latin typeface="微软雅黑" panose="020B0503020204020204" pitchFamily="34" charset="-122"/>
                <a:ea typeface="微软雅黑" panose="020B0503020204020204" pitchFamily="34" charset="-122"/>
              </a:rPr>
              <a:t>Jin</a:t>
            </a:r>
            <a:r>
              <a:rPr lang="en-US" altLang="zh-CN" sz="1400" b="0" i="0" dirty="0">
                <a:solidFill>
                  <a:srgbClr val="000000"/>
                </a:solidFill>
                <a:effectLst/>
                <a:latin typeface="微软雅黑" panose="020B0503020204020204" pitchFamily="34" charset="-122"/>
                <a:ea typeface="微软雅黑" panose="020B0503020204020204" pitchFamily="34" charset="-122"/>
              </a:rPr>
              <a:t> Tao. Research on conflict management of Enterprise Marketing Channels [j]. SME Management and Technology, July 2010</a:t>
            </a:r>
          </a:p>
          <a:p>
            <a:endParaRPr lang="en-US" altLang="zh-CN" sz="1400" dirty="0">
              <a:solidFill>
                <a:srgbClr val="000000"/>
              </a:solidFill>
              <a:latin typeface="微软雅黑" panose="020B0503020204020204" pitchFamily="34" charset="-122"/>
              <a:ea typeface="微软雅黑" panose="020B0503020204020204" pitchFamily="34" charset="-122"/>
            </a:endParaRPr>
          </a:p>
          <a:p>
            <a:pPr algn="l"/>
            <a:r>
              <a:rPr lang="en-US" altLang="zh-CN" sz="1400" i="1" dirty="0">
                <a:solidFill>
                  <a:srgbClr val="646464"/>
                </a:solidFill>
                <a:latin typeface="微软雅黑" panose="020B0503020204020204" pitchFamily="34" charset="-122"/>
                <a:ea typeface="微软雅黑" panose="020B0503020204020204" pitchFamily="34" charset="-122"/>
              </a:rPr>
              <a:t>HWW.J (2022) 'Haitian taste industry high-end go impassable? </a:t>
            </a:r>
            <a:r>
              <a:rPr lang="en-US" altLang="zh-CN" sz="1400" b="0" i="0" dirty="0">
                <a:solidFill>
                  <a:srgbClr val="646464"/>
                </a:solidFill>
                <a:effectLst/>
                <a:latin typeface="微软雅黑" panose="020B0503020204020204" pitchFamily="34" charset="-122"/>
                <a:ea typeface="微软雅黑" panose="020B0503020204020204" pitchFamily="34" charset="-122"/>
              </a:rPr>
              <a:t>', </a:t>
            </a:r>
            <a:r>
              <a:rPr lang="en-US" altLang="zh-CN" sz="1400" b="0" i="1" dirty="0">
                <a:solidFill>
                  <a:srgbClr val="646464"/>
                </a:solidFill>
                <a:effectLst/>
                <a:latin typeface="微软雅黑" panose="020B0503020204020204" pitchFamily="34" charset="-122"/>
                <a:ea typeface="微软雅黑" panose="020B0503020204020204" pitchFamily="34" charset="-122"/>
              </a:rPr>
              <a:t> </a:t>
            </a:r>
            <a:r>
              <a:rPr lang="en-US" altLang="zh-CN" sz="1400" b="0" i="0" dirty="0" err="1">
                <a:solidFill>
                  <a:srgbClr val="101214"/>
                </a:solidFill>
                <a:effectLst/>
                <a:latin typeface="微软雅黑" panose="020B0503020204020204" pitchFamily="34" charset="-122"/>
                <a:ea typeface="微软雅黑" panose="020B0503020204020204" pitchFamily="34" charset="-122"/>
              </a:rPr>
              <a:t>Handkith</a:t>
            </a:r>
            <a:r>
              <a:rPr lang="en-US" altLang="zh-CN" sz="1400" b="0" i="0" dirty="0">
                <a:solidFill>
                  <a:srgbClr val="101214"/>
                </a:solidFill>
                <a:effectLst/>
                <a:latin typeface="微软雅黑" panose="020B0503020204020204" pitchFamily="34" charset="-122"/>
                <a:ea typeface="微软雅黑" panose="020B0503020204020204" pitchFamily="34" charset="-122"/>
              </a:rPr>
              <a:t> Marketing Consulting</a:t>
            </a:r>
            <a:r>
              <a:rPr lang="en-US" altLang="zh-CN" sz="1400" b="0" i="0" dirty="0">
                <a:solidFill>
                  <a:srgbClr val="646464"/>
                </a:solidFill>
                <a:effectLst/>
                <a:latin typeface="微软雅黑" panose="020B0503020204020204" pitchFamily="34" charset="-122"/>
                <a:ea typeface="微软雅黑" panose="020B0503020204020204" pitchFamily="34" charset="-122"/>
              </a:rPr>
              <a:t>, April 7th. Available at: https://baijiahao.baidu.com/s?id=1746093570033643877&amp;wfr=spider&amp;for=pc (Accessed: </a:t>
            </a:r>
            <a:r>
              <a:rPr lang="en-US" altLang="zh-CN" sz="1400" b="0" i="0" dirty="0">
                <a:solidFill>
                  <a:srgbClr val="101214"/>
                </a:solidFill>
                <a:effectLst/>
                <a:latin typeface="微软雅黑" panose="020B0503020204020204" pitchFamily="34" charset="-122"/>
                <a:ea typeface="微软雅黑" panose="020B0503020204020204" pitchFamily="34" charset="-122"/>
              </a:rPr>
              <a:t>October 8th, 2022</a:t>
            </a:r>
            <a:r>
              <a:rPr lang="en-US" altLang="zh-CN" sz="1400" b="0" i="0" dirty="0">
                <a:solidFill>
                  <a:srgbClr val="646464"/>
                </a:solidFill>
                <a:effectLst/>
                <a:latin typeface="微软雅黑" panose="020B0503020204020204" pitchFamily="34" charset="-122"/>
                <a:ea typeface="微软雅黑" panose="020B0503020204020204" pitchFamily="34" charset="-122"/>
              </a:rPr>
              <a:t>).</a:t>
            </a:r>
          </a:p>
          <a:p>
            <a:endParaRPr lang="en-US" altLang="zh-CN" sz="1400" b="0" i="0" dirty="0">
              <a:solidFill>
                <a:srgbClr val="000000"/>
              </a:solidFill>
              <a:effectLst/>
              <a:latin typeface="微软雅黑" panose="020B0503020204020204" pitchFamily="34" charset="-122"/>
              <a:ea typeface="微软雅黑" panose="020B0503020204020204" pitchFamily="34" charset="-122"/>
            </a:endParaRPr>
          </a:p>
          <a:p>
            <a:endParaRPr lang="en-US" altLang="zh-CN" sz="1400" b="0" i="0" dirty="0">
              <a:solidFill>
                <a:srgbClr val="000000"/>
              </a:solidFill>
              <a:effectLst/>
              <a:latin typeface="微软雅黑" panose="020B0503020204020204" pitchFamily="34" charset="-122"/>
              <a:ea typeface="微软雅黑" panose="020B0503020204020204" pitchFamily="34" charset="-122"/>
            </a:endParaRPr>
          </a:p>
          <a:p>
            <a:endParaRPr lang="zh-CN" altLang="en-US" sz="1400" dirty="0">
              <a:latin typeface="微软雅黑" panose="020B0503020204020204" pitchFamily="34" charset="-122"/>
              <a:ea typeface="微软雅黑" panose="020B0503020204020204" pitchFamily="34" charset="-122"/>
            </a:endParaRPr>
          </a:p>
          <a:p>
            <a:endParaRPr lang="zh-CN" altLang="en-US" sz="1400" dirty="0">
              <a:latin typeface="微软雅黑" panose="020B0503020204020204" pitchFamily="34" charset="-122"/>
              <a:ea typeface="微软雅黑" panose="020B0503020204020204" pitchFamily="34" charset="-122"/>
            </a:endParaRPr>
          </a:p>
          <a:p>
            <a:endParaRPr lang="zh-CN" altLang="en-US" sz="1400" dirty="0">
              <a:latin typeface="微软雅黑" panose="020B0503020204020204" pitchFamily="34" charset="-122"/>
              <a:ea typeface="微软雅黑" panose="020B0503020204020204" pitchFamily="34" charset="-122"/>
            </a:endParaRPr>
          </a:p>
          <a:p>
            <a:endParaRPr lang="en-US" altLang="zh-CN" sz="1400" b="0" i="0" dirty="0">
              <a:solidFill>
                <a:srgbClr val="646464"/>
              </a:solidFill>
              <a:effectLst/>
              <a:latin typeface="微软雅黑" panose="020B0503020204020204" pitchFamily="34" charset="-122"/>
              <a:ea typeface="微软雅黑" panose="020B0503020204020204" pitchFamily="34" charset="-122"/>
            </a:endParaRPr>
          </a:p>
          <a:p>
            <a:endParaRPr lang="en-US" altLang="zh-CN" sz="1400" dirty="0">
              <a:solidFill>
                <a:srgbClr val="646464"/>
              </a:solidFill>
              <a:latin typeface="微软雅黑" panose="020B0503020204020204" pitchFamily="34" charset="-122"/>
              <a:ea typeface="微软雅黑" panose="020B0503020204020204" pitchFamily="34" charset="-122"/>
            </a:endParaRPr>
          </a:p>
          <a:p>
            <a:endParaRPr lang="en-US" altLang="zh-CN" sz="1400" b="0" i="0" dirty="0">
              <a:solidFill>
                <a:srgbClr val="646464"/>
              </a:solidFill>
              <a:effectLst/>
              <a:latin typeface="微软雅黑" panose="020B0503020204020204" pitchFamily="34" charset="-122"/>
              <a:ea typeface="微软雅黑" panose="020B0503020204020204" pitchFamily="34" charset="-122"/>
            </a:endParaRPr>
          </a:p>
          <a:p>
            <a:endParaRPr lang="en-US" altLang="zh-CN" sz="1400" dirty="0">
              <a:solidFill>
                <a:srgbClr val="646464"/>
              </a:solidFill>
              <a:latin typeface="微软雅黑" panose="020B0503020204020204" pitchFamily="34" charset="-122"/>
              <a:ea typeface="微软雅黑" panose="020B0503020204020204" pitchFamily="34" charset="-122"/>
            </a:endParaRPr>
          </a:p>
          <a:p>
            <a:endParaRPr lang="zh-CN" altLang="en-US" sz="1400" dirty="0">
              <a:latin typeface="微软雅黑" panose="020B0503020204020204" pitchFamily="34" charset="-122"/>
              <a:ea typeface="微软雅黑" panose="020B0503020204020204" pitchFamily="34" charset="-122"/>
            </a:endParaRPr>
          </a:p>
          <a:p>
            <a:endParaRPr lang="en-US" altLang="zh-CN" sz="1400" dirty="0">
              <a:solidFill>
                <a:srgbClr val="646464"/>
              </a:solidFill>
              <a:latin typeface="微软雅黑" panose="020B0503020204020204" pitchFamily="34" charset="-122"/>
              <a:ea typeface="微软雅黑" panose="020B0503020204020204" pitchFamily="34" charset="-122"/>
            </a:endParaRPr>
          </a:p>
          <a:p>
            <a:endParaRPr lang="zh-CN" altLang="en-US" sz="14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1623876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a:extLst>
              <a:ext uri="{FF2B5EF4-FFF2-40B4-BE49-F238E27FC236}">
                <a16:creationId xmlns:a16="http://schemas.microsoft.com/office/drawing/2014/main" id="{63B5DFA9-EEB2-10AB-D756-B8F6C944EB47}"/>
              </a:ext>
            </a:extLst>
          </p:cNvPr>
          <p:cNvSpPr txBox="1"/>
          <p:nvPr/>
        </p:nvSpPr>
        <p:spPr>
          <a:xfrm>
            <a:off x="4599340" y="2778369"/>
            <a:ext cx="3143489" cy="769441"/>
          </a:xfrm>
          <a:prstGeom prst="rect">
            <a:avLst/>
          </a:prstGeom>
          <a:noFill/>
        </p:spPr>
        <p:txBody>
          <a:bodyPr wrap="none" rtlCol="0">
            <a:spAutoFit/>
          </a:bodyPr>
          <a:lstStyle/>
          <a:p>
            <a:r>
              <a:rPr lang="en-US" altLang="zh-CN" sz="4400" b="1" dirty="0">
                <a:latin typeface="微软雅黑" panose="020B0503020204020204" pitchFamily="34" charset="-122"/>
                <a:ea typeface="微软雅黑" panose="020B0503020204020204" pitchFamily="34" charset="-122"/>
              </a:rPr>
              <a:t>Thank You</a:t>
            </a:r>
            <a:endParaRPr lang="zh-CN" altLang="en-US" sz="4400" b="1"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25996115"/>
      </p:ext>
    </p:extLst>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198</TotalTime>
  <Words>2008</Words>
  <Application>Microsoft Office PowerPoint</Application>
  <PresentationFormat>宽屏</PresentationFormat>
  <Paragraphs>112</Paragraphs>
  <Slides>11</Slides>
  <Notes>8</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11</vt:i4>
      </vt:variant>
    </vt:vector>
  </HeadingPairs>
  <TitlesOfParts>
    <vt:vector size="18" baseType="lpstr">
      <vt:lpstr>PingFang SC</vt:lpstr>
      <vt:lpstr>等线</vt:lpstr>
      <vt:lpstr>等线 Light</vt:lpstr>
      <vt:lpstr>微软雅黑</vt:lpstr>
      <vt:lpstr>Arial</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lvknife lvknife</dc:creator>
  <cp:lastModifiedBy>lvknife lvknife</cp:lastModifiedBy>
  <cp:revision>1</cp:revision>
  <dcterms:created xsi:type="dcterms:W3CDTF">2023-04-24T14:08:41Z</dcterms:created>
  <dcterms:modified xsi:type="dcterms:W3CDTF">2023-04-24T17:27:22Z</dcterms:modified>
</cp:coreProperties>
</file>