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2F1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457" autoAdjust="0"/>
    <p:restoredTop sz="95274" autoAdjust="0"/>
  </p:normalViewPr>
  <p:slideViewPr>
    <p:cSldViewPr snapToGrid="0" snapToObjects="1">
      <p:cViewPr varScale="1">
        <p:scale>
          <a:sx n="77" d="100"/>
          <a:sy n="77" d="100"/>
        </p:scale>
        <p:origin x="48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2680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major-conditions-strategy-case-for-change-and-our-strategic-framework/major-conditions-strategy-case-for-change-and-our-strategic-framework--2" TargetMode="External"/><Relationship Id="rId7" Type="http://schemas.openxmlformats.org/officeDocument/2006/relationships/hyperlink" Target="https://learninghub.nhs.uk/Resource/32142/Item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long-term-plan/" TargetMode="External"/><Relationship Id="rId5" Type="http://schemas.openxmlformats.org/officeDocument/2006/relationships/hyperlink" Target="https://www.england.nhs.uk/publication/neighbourhood-health-guidelines-2025-26/" TargetMode="External"/><Relationship Id="rId4" Type="http://schemas.openxmlformats.org/officeDocument/2006/relationships/hyperlink" Target="https://www.england.nhs.uk/long-read/green-plan-guidance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bout/governance/constitution" TargetMode="External"/><Relationship Id="rId2" Type="http://schemas.openxmlformats.org/officeDocument/2006/relationships/hyperlink" Target="https://sdgs.un.org/2030agend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europe/publications/i/item/WHO-EURO-2024-4782-44545-63082" TargetMode="External"/><Relationship Id="rId5" Type="http://schemas.openxmlformats.org/officeDocument/2006/relationships/hyperlink" Target="https://cdn.who.int/media/docs/default-source/health-promotion/framework4wellbeing-(draft).pdf" TargetMode="External"/><Relationship Id="rId4" Type="http://schemas.openxmlformats.org/officeDocument/2006/relationships/hyperlink" Target="https://www.scirp.org/reference/referencespapers?referenceid=2757366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>
            <a:alphaModFix amt="5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2960" y="1617710"/>
            <a:ext cx="886578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dirty="0"/>
              <a:t>Health, Wellbeing and Sustainable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2800594"/>
            <a:ext cx="10515600" cy="28931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b="1" dirty="0"/>
              <a:t>Integrating Health, Wellbeing and Sustainable Development within Health and Social Care</a:t>
            </a:r>
            <a:endParaRPr lang="en-US" dirty="0"/>
          </a:p>
          <a:p>
            <a:r>
              <a:rPr lang="en-US" b="1" dirty="0"/>
              <a:t>Student Name:</a:t>
            </a:r>
            <a:r>
              <a:rPr lang="en-US" dirty="0"/>
              <a:t> Mahmoona Sadaqat</a:t>
            </a:r>
            <a:br>
              <a:rPr lang="en-US" dirty="0"/>
            </a:br>
            <a:r>
              <a:rPr lang="en-US" b="1" dirty="0"/>
              <a:t>Student Number:</a:t>
            </a:r>
            <a:r>
              <a:rPr lang="en-US" dirty="0"/>
              <a:t> 2321821</a:t>
            </a:r>
            <a:br>
              <a:rPr lang="en-US" dirty="0"/>
            </a:br>
            <a:r>
              <a:rPr lang="en-US" b="1" dirty="0"/>
              <a:t>Module:</a:t>
            </a:r>
            <a:r>
              <a:rPr lang="en-US" dirty="0"/>
              <a:t> Health, Wellbeing and Sustainable Development</a:t>
            </a:r>
            <a:br>
              <a:rPr lang="en-US" dirty="0"/>
            </a:br>
            <a:r>
              <a:rPr lang="en-US" b="1" dirty="0"/>
              <a:t>Module Code:</a:t>
            </a:r>
            <a:r>
              <a:rPr lang="en-US" dirty="0"/>
              <a:t> BMHP6030</a:t>
            </a:r>
            <a:br>
              <a:rPr lang="en-US" dirty="0"/>
            </a:br>
            <a:r>
              <a:rPr lang="en-US" b="1" dirty="0"/>
              <a:t>Lecturer:</a:t>
            </a:r>
            <a:r>
              <a:rPr lang="en-US" dirty="0"/>
              <a:t> Parese Ahmed </a:t>
            </a:r>
            <a:br>
              <a:rPr lang="en-US" dirty="0"/>
            </a:br>
            <a:r>
              <a:rPr lang="en-US" b="1" dirty="0" err="1"/>
              <a:t>Programme</a:t>
            </a:r>
            <a:r>
              <a:rPr lang="en-US" b="1" dirty="0"/>
              <a:t>:</a:t>
            </a:r>
            <a:r>
              <a:rPr lang="en-US" dirty="0"/>
              <a:t> BSc (Hons) Health and Social Care</a:t>
            </a:r>
            <a:br>
              <a:rPr lang="en-US" dirty="0"/>
            </a:br>
            <a:r>
              <a:rPr lang="en-US" b="1" dirty="0"/>
              <a:t>Assessment:</a:t>
            </a:r>
            <a:r>
              <a:rPr lang="en-US" dirty="0"/>
              <a:t> Component 1 – Presentation</a:t>
            </a:r>
            <a:br>
              <a:rPr lang="en-US" dirty="0"/>
            </a:br>
            <a:r>
              <a:rPr lang="en-US" b="1" dirty="0"/>
              <a:t>Date:</a:t>
            </a:r>
            <a:r>
              <a:rPr lang="en-US" dirty="0"/>
              <a:t> October 2026</a:t>
            </a:r>
          </a:p>
          <a:p>
            <a:pPr>
              <a:spcAft>
                <a:spcPts val="900"/>
              </a:spcAft>
              <a:defRPr sz="2000"/>
            </a:pP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561179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Introduction and </a:t>
            </a:r>
            <a:r>
              <a:rPr dirty="0">
                <a:solidFill>
                  <a:schemeClr val="accent1">
                    <a:lumMod val="75000"/>
                  </a:schemeClr>
                </a:solidFill>
              </a:rPr>
              <a:t>Presentation Aim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9952"/>
            <a:ext cx="503309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Aim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Critical analysis of the connections between health, wellbeing, and sustainable development, as well as the effects of their integration on contemporary practice in health and social care.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rPr dirty="0"/>
              <a:t>BMHP6030 | Health, Wellbeing and Sustainable Development | 2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51873" y="1239952"/>
            <a:ext cx="5033091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This presentation will examine: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dirty="0"/>
              <a:t>Definition and history of health, wellbeing and sustainable development</a:t>
            </a:r>
          </a:p>
          <a:p>
            <a:pPr lvl="0"/>
            <a:r>
              <a:rPr lang="en-US" dirty="0"/>
              <a:t>Theories and models of health</a:t>
            </a:r>
          </a:p>
          <a:p>
            <a:pPr lvl="0"/>
            <a:r>
              <a:rPr lang="en-US" dirty="0"/>
              <a:t>Holistic approach in health and social care</a:t>
            </a:r>
          </a:p>
          <a:p>
            <a:pPr lvl="0"/>
            <a:r>
              <a:rPr lang="en-US" dirty="0"/>
              <a:t>Sustainable development and Health in All Policies (</a:t>
            </a:r>
            <a:r>
              <a:rPr lang="en-US" dirty="0" err="1"/>
              <a:t>HiAP</a:t>
            </a:r>
            <a:r>
              <a:rPr lang="en-US" dirty="0"/>
              <a:t>)</a:t>
            </a:r>
          </a:p>
          <a:p>
            <a:pPr lvl="0"/>
            <a:r>
              <a:rPr lang="en-US" dirty="0"/>
              <a:t>UK policy, governance and service delivery</a:t>
            </a:r>
          </a:p>
          <a:p>
            <a:pPr lvl="0"/>
            <a:r>
              <a:rPr lang="en-US" dirty="0"/>
              <a:t>Public health, prevention and digital revolution</a:t>
            </a:r>
          </a:p>
          <a:p>
            <a:pPr lvl="0"/>
            <a:r>
              <a:rPr lang="en-US" dirty="0"/>
              <a:t>Health inequities, equity and access</a:t>
            </a:r>
          </a:p>
          <a:p>
            <a:pPr lvl="0"/>
            <a:r>
              <a:rPr lang="en-US" dirty="0"/>
              <a:t>Benefits, disadvantages and challenges</a:t>
            </a:r>
          </a:p>
          <a:p>
            <a:pPr lvl="0"/>
            <a:r>
              <a:rPr lang="en-US" dirty="0"/>
              <a:t>Recommendations for integrated and sustainable practice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41896" y="5366730"/>
            <a:ext cx="10870984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key idea:</a:t>
            </a:r>
            <a:r>
              <a:rPr lang="en-US" dirty="0">
                <a:solidFill>
                  <a:schemeClr val="bg1"/>
                </a:solidFill>
              </a:rPr>
              <a:t> Health and wellbeing can not be maintained by health care system alone. It should involve multiple measures on various levels of health, social, economic and environmental systems.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96" t="2132" r="50322" b="74947"/>
          <a:stretch/>
        </p:blipFill>
        <p:spPr>
          <a:xfrm>
            <a:off x="1023788" y="2908569"/>
            <a:ext cx="3139650" cy="199222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2960" y="589002"/>
            <a:ext cx="388106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lvl="0"/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Slide 3 – What is Health?</a:t>
            </a:r>
            <a:endParaRPr lang="en-US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496499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WHO definition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Traditionally, the health concept has been defined in the following way:</a:t>
            </a:r>
          </a:p>
          <a:p>
            <a:r>
              <a:rPr lang="en-US" dirty="0"/>
              <a:t>Health being defined as “a state of complete physical, mental and social well-being” and not merely the absence of diseases (WHO, 1948).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91074" y="1112222"/>
            <a:ext cx="496499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Three interconnected dimensions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Physical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dirty="0"/>
              <a:t>disease prevention</a:t>
            </a:r>
          </a:p>
          <a:p>
            <a:pPr lvl="0"/>
            <a:r>
              <a:rPr lang="en-US" dirty="0"/>
              <a:t>functionality</a:t>
            </a:r>
          </a:p>
          <a:p>
            <a:pPr lvl="0"/>
            <a:r>
              <a:rPr lang="en-US" dirty="0"/>
              <a:t>nutrition and exercise</a:t>
            </a:r>
          </a:p>
          <a:p>
            <a:pPr lvl="0"/>
            <a:r>
              <a:rPr lang="en-US" dirty="0"/>
              <a:t>good access to proper healthcare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Mental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dirty="0"/>
              <a:t>healthy psychological functioning</a:t>
            </a:r>
          </a:p>
          <a:p>
            <a:pPr lvl="0"/>
            <a:r>
              <a:rPr lang="en-US" dirty="0"/>
              <a:t>resistance to mental distress</a:t>
            </a:r>
          </a:p>
          <a:p>
            <a:pPr lvl="0"/>
            <a:r>
              <a:rPr lang="en-US" dirty="0"/>
              <a:t>protection against mental distress</a:t>
            </a:r>
          </a:p>
          <a:p>
            <a:pPr lvl="0"/>
            <a:r>
              <a:rPr lang="en-US" dirty="0"/>
              <a:t>mental well-being provision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Social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US" dirty="0"/>
              <a:t>social interaction</a:t>
            </a:r>
          </a:p>
          <a:p>
            <a:pPr lvl="0"/>
            <a:r>
              <a:rPr lang="en-US" dirty="0"/>
              <a:t>housing and employment</a:t>
            </a:r>
          </a:p>
          <a:p>
            <a:pPr lvl="0"/>
            <a:r>
              <a:rPr lang="en-US" dirty="0"/>
              <a:t>social integration</a:t>
            </a:r>
          </a:p>
          <a:p>
            <a:pPr lvl="0"/>
            <a:r>
              <a:rPr lang="en-US" dirty="0"/>
              <a:t>community participation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5450420"/>
            <a:ext cx="1135736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Key Points</a:t>
            </a:r>
          </a:p>
          <a:p>
            <a:r>
              <a:rPr lang="en-US" dirty="0"/>
              <a:t>Prevention, Function, and Quality of Life</a:t>
            </a:r>
          </a:p>
          <a:p>
            <a:r>
              <a:rPr lang="en-US" dirty="0"/>
              <a:t>The WHO definition is valuable, although the notion of “total” well-being may be idealistic.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967" t="2756" r="25911" b="81431"/>
          <a:stretch/>
        </p:blipFill>
        <p:spPr>
          <a:xfrm>
            <a:off x="1614792" y="2988766"/>
            <a:ext cx="2645922" cy="250786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17902" y="528340"/>
            <a:ext cx="395743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>
                <a:solidFill>
                  <a:schemeClr val="accent1">
                    <a:lumMod val="75000"/>
                  </a:schemeClr>
                </a:solidFill>
              </a:rPr>
              <a:t>Understanding Wellbeing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498445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Wellbeing is broader than clinical health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Well-being is comprised of:</a:t>
            </a:r>
          </a:p>
          <a:p>
            <a:pPr lvl="0"/>
            <a:r>
              <a:rPr lang="en-US" dirty="0"/>
              <a:t>Functioning physically</a:t>
            </a:r>
          </a:p>
          <a:p>
            <a:pPr lvl="0"/>
            <a:r>
              <a:rPr lang="en-US" dirty="0"/>
              <a:t>Mental &amp; psychological well-being</a:t>
            </a:r>
          </a:p>
          <a:p>
            <a:pPr lvl="0"/>
            <a:r>
              <a:rPr lang="en-US" dirty="0"/>
              <a:t>Social relationships</a:t>
            </a:r>
          </a:p>
          <a:p>
            <a:pPr lvl="0"/>
            <a:r>
              <a:rPr lang="en-US" dirty="0"/>
              <a:t>Autonomy and independence</a:t>
            </a:r>
          </a:p>
          <a:p>
            <a:pPr lvl="0"/>
            <a:r>
              <a:rPr lang="en-US" dirty="0"/>
              <a:t>Having a fulfilling life</a:t>
            </a:r>
          </a:p>
          <a:p>
            <a:pPr lvl="0"/>
            <a:r>
              <a:rPr lang="en-US" dirty="0"/>
              <a:t>Quality of life</a:t>
            </a:r>
          </a:p>
          <a:p>
            <a:pPr lvl="0"/>
            <a:r>
              <a:rPr lang="en-US" dirty="0"/>
              <a:t>Social inclusion</a:t>
            </a:r>
          </a:p>
          <a:p>
            <a:r>
              <a:rPr lang="en-US" dirty="0"/>
              <a:t>According to WHO, well-being is a condition experienced by individuals as well as societies and points out that well-being is influenced by socio-economic and environmental factors (WHO, 2021/2024a).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26480" y="1234440"/>
            <a:ext cx="498445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Why does this matter?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Not having a chronic illness does not mean that an individual cannot have a healthy sense of wellbeing.</a:t>
            </a:r>
          </a:p>
          <a:p>
            <a:r>
              <a:rPr lang="en-US" dirty="0"/>
              <a:t>The concept of wellbeing is more individual and personal compared to the biomedical approach.</a:t>
            </a:r>
          </a:p>
          <a:p>
            <a:r>
              <a:rPr lang="en-US" dirty="0"/>
              <a:t>It is, however, multi-dimensional and somewhat subjective.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92" t="1158" r="764" b="76833"/>
          <a:stretch/>
        </p:blipFill>
        <p:spPr>
          <a:xfrm>
            <a:off x="6313250" y="3635761"/>
            <a:ext cx="4416359" cy="271776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2960" y="511803"/>
            <a:ext cx="537833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What is Sustainable Development?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60" y="3527558"/>
            <a:ext cx="3451374" cy="175432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 carbon emissions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Building of sustainable buildings and transportation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Low waste and pollution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Service delivery that is climate resilient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5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29" t="25322" r="75621" b="66698"/>
          <a:stretch/>
        </p:blipFill>
        <p:spPr>
          <a:xfrm>
            <a:off x="8570069" y="411982"/>
            <a:ext cx="2957208" cy="21402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5" t="33612" r="75764" b="62453"/>
          <a:stretch/>
        </p:blipFill>
        <p:spPr>
          <a:xfrm>
            <a:off x="822959" y="2711768"/>
            <a:ext cx="10789921" cy="83849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22960" y="1259408"/>
            <a:ext cx="7163449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Definition</a:t>
            </a:r>
            <a:endParaRPr lang="en-US" dirty="0"/>
          </a:p>
          <a:p>
            <a:r>
              <a:rPr lang="en-US" dirty="0"/>
              <a:t>Sustainable development is when the needs of today are satisfied without jeopardizing the ability of future generations to satisfy their needs.</a:t>
            </a:r>
          </a:p>
          <a:p>
            <a:r>
              <a:rPr lang="en-US" dirty="0"/>
              <a:t>There are three aspects of sustainability in relation to health and social care: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00664" y="3530465"/>
            <a:ext cx="3485745" cy="17543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Equity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Community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Protecting vulnerable groups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8212739" y="3527558"/>
            <a:ext cx="3400141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Efficient use of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Preventing unnecessary illness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Financial sustainability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Sustainable workforce and service provision</a:t>
            </a:r>
          </a:p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74322" y="5372633"/>
            <a:ext cx="10838558" cy="98533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Sustainability is not only about “being green.”</a:t>
            </a:r>
            <a:endParaRPr lang="en-US" sz="1600" dirty="0">
              <a:solidFill>
                <a:schemeClr val="bg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solidFill>
                  <a:schemeClr val="bg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It is also about the sustainability of the ability of the health and social care system to provide efficient, equitable, and affordable service provision in the future.</a:t>
            </a:r>
            <a:endParaRPr lang="en-US" sz="1600" dirty="0">
              <a:solidFill>
                <a:schemeClr val="bg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1" y="411480"/>
            <a:ext cx="1107202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Health, Wellbeing and Sustainable Development: An Integrated Relationship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122592" y="1410729"/>
            <a:ext cx="449028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Sustainable Development Goals (SDGs) (WHO, 2024b)</a:t>
            </a:r>
          </a:p>
          <a:p>
            <a:r>
              <a:rPr lang="en-US" dirty="0"/>
              <a:t>Goal 3: Ensure healthy lives and promote well-being for all</a:t>
            </a:r>
          </a:p>
          <a:p>
            <a:r>
              <a:rPr lang="en-US" dirty="0"/>
              <a:t>SDG 1: No Poverty</a:t>
            </a:r>
          </a:p>
          <a:p>
            <a:r>
              <a:rPr lang="en-US" dirty="0"/>
              <a:t>SDG 2: Zero Hunger</a:t>
            </a:r>
          </a:p>
          <a:p>
            <a:r>
              <a:rPr lang="en-US" dirty="0"/>
              <a:t>SDG 4: Quality Education</a:t>
            </a:r>
          </a:p>
          <a:p>
            <a:r>
              <a:rPr lang="en-US" dirty="0"/>
              <a:t>SDG 5: Gender Equality</a:t>
            </a:r>
          </a:p>
          <a:p>
            <a:r>
              <a:rPr lang="en-US" dirty="0"/>
              <a:t>SDG 10: Reduced Inequalities</a:t>
            </a:r>
          </a:p>
          <a:p>
            <a:r>
              <a:rPr lang="en-US" dirty="0"/>
              <a:t>SDG 11: Sustainable Cities and Communities (WHO, 2024b)</a:t>
            </a:r>
          </a:p>
          <a:p>
            <a:r>
              <a:rPr lang="en-US" dirty="0"/>
              <a:t>SDG 13: Climate Action(United Nations, 2015)</a:t>
            </a: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6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14" t="28724" r="59760" b="53288"/>
          <a:stretch/>
        </p:blipFill>
        <p:spPr>
          <a:xfrm>
            <a:off x="975359" y="1365587"/>
            <a:ext cx="5279525" cy="438911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741376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Models of Health: Biomedical vs Biopsychosocial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59" y="1234440"/>
            <a:ext cx="6195929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Biomedical model</a:t>
            </a:r>
          </a:p>
          <a:p>
            <a:r>
              <a:rPr lang="en-US" dirty="0"/>
              <a:t>Mainly focuses on:</a:t>
            </a:r>
          </a:p>
          <a:p>
            <a:r>
              <a:rPr lang="en-US" dirty="0"/>
              <a:t>•	Human health issues</a:t>
            </a:r>
          </a:p>
          <a:p>
            <a:r>
              <a:rPr lang="en-US" dirty="0"/>
              <a:t>•	Biology</a:t>
            </a:r>
          </a:p>
          <a:p>
            <a:r>
              <a:rPr lang="en-US" dirty="0"/>
              <a:t>•	Problems with the body and mind</a:t>
            </a:r>
          </a:p>
          <a:p>
            <a:r>
              <a:rPr lang="en-US" dirty="0"/>
              <a:t>•	Diagnosis</a:t>
            </a:r>
          </a:p>
          <a:p>
            <a:r>
              <a:rPr lang="en-US" dirty="0"/>
              <a:t>•	Remediation (Engel, 1977)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Strengths </a:t>
            </a:r>
          </a:p>
          <a:p>
            <a:r>
              <a:rPr lang="en-US" dirty="0"/>
              <a:t>•	Makes efficient use of resources in treating sudden conditions</a:t>
            </a:r>
          </a:p>
          <a:p>
            <a:r>
              <a:rPr lang="en-US" dirty="0"/>
              <a:t>•	Aids in making diagnoses and treatments</a:t>
            </a:r>
          </a:p>
          <a:p>
            <a:r>
              <a:rPr lang="en-US" dirty="0"/>
              <a:t>•	Scientifically sound</a:t>
            </a:r>
          </a:p>
          <a:p>
            <a:r>
              <a:rPr lang="en-US" dirty="0"/>
              <a:t>•	Necessary when emergencies occur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Weaknesses</a:t>
            </a:r>
          </a:p>
          <a:p>
            <a:r>
              <a:rPr lang="en-US" dirty="0"/>
              <a:t>•	Simplifies the person into a diagnosis</a:t>
            </a:r>
          </a:p>
          <a:p>
            <a:r>
              <a:rPr lang="en-US" dirty="0"/>
              <a:t>•	Ignores the social context</a:t>
            </a:r>
          </a:p>
          <a:p>
            <a:r>
              <a:rPr lang="en-US" dirty="0"/>
              <a:t>•	Few preventative measures</a:t>
            </a: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7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13774" y="1301323"/>
            <a:ext cx="459399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Biopsychosocial model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Area of Focus: Biological + Psychological + Social</a:t>
            </a:r>
          </a:p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 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More holistic and client-oriented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Presents explanations for differences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Promotes prevention and wellness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Disadvantages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More challenging to implement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Requires multidisciplinary cooperation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Can be more costly</a:t>
            </a:r>
          </a:p>
        </p:txBody>
      </p:sp>
      <p:sp>
        <p:nvSpPr>
          <p:cNvPr id="6" name="Rectangle 5"/>
          <p:cNvSpPr/>
          <p:nvPr/>
        </p:nvSpPr>
        <p:spPr>
          <a:xfrm>
            <a:off x="774925" y="6035754"/>
            <a:ext cx="10703110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combination of medical knowledge and biopsychosocial approach is the best choice.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67195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>
                <a:solidFill>
                  <a:schemeClr val="accent1">
                    <a:lumMod val="75000"/>
                  </a:schemeClr>
                </a:solidFill>
              </a:rPr>
              <a:t>Social Determinants and Health Inequalities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4617141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Health can be said to depend on the environmental factors in which individuals: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are born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grow 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age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Examples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money - access to healthy foods and heating (Marmot et al.,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housing - damp, overcrowded, and cold 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education - health education and job 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job - money, security, and psychosocial well-being (NHS England, 2025d)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environment - pollution, green space, and transport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8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15" t="27791" r="11311" b="51841"/>
          <a:stretch/>
        </p:blipFill>
        <p:spPr>
          <a:xfrm>
            <a:off x="5440101" y="872073"/>
            <a:ext cx="2739987" cy="557444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291332" y="872073"/>
            <a:ext cx="3179179" cy="18705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Inequality ≠ Inequity</a:t>
            </a:r>
            <a:endParaRPr lang="en-US" b="1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Inequality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refers to differences in health outcomes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Inequity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refers to the difference perceived as being unfair or avoidable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291332" y="2730520"/>
            <a:ext cx="3688465" cy="3828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The important implication of this is that:</a:t>
            </a:r>
            <a:endParaRPr lang="en-US" b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It is not the case that just because all receive the same service that there will be equity. An equitable service might need additional support for those who find it more difficult.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ea typeface="Times New Roman" panose="02020603050405020304" pitchFamily="18" charset="0"/>
              </a:rPr>
              <a:t>This is a strong argument for targeting such as that used in NHS England’s Core20PLUS5 approach which focuses on the poorest 20% and inclusion groups/priority clinical areas.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321177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>
                <a:solidFill>
                  <a:schemeClr val="accent1">
                    <a:lumMod val="75000"/>
                  </a:schemeClr>
                </a:solidFill>
              </a:rPr>
              <a:t>Health in All Policies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1070658"/>
            <a:ext cx="527458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What is </a:t>
            </a:r>
            <a:r>
              <a:rPr lang="en-US" b="1" dirty="0" err="1">
                <a:solidFill>
                  <a:schemeClr val="accent1">
                    <a:lumMod val="75000"/>
                  </a:schemeClr>
                </a:solidFill>
              </a:rPr>
              <a:t>HiAP</a:t>
            </a: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Health in All Policies recognizes that population health can be influenced by policies in non-health fields</a:t>
            </a:r>
            <a:r>
              <a:rPr lang="en-US" b="1" dirty="0"/>
              <a:t>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9</a:t>
            </a:r>
          </a:p>
        </p:txBody>
      </p:sp>
      <p:sp>
        <p:nvSpPr>
          <p:cNvPr id="5" name="Rectangle 4"/>
          <p:cNvSpPr/>
          <p:nvPr/>
        </p:nvSpPr>
        <p:spPr>
          <a:xfrm>
            <a:off x="640080" y="1946246"/>
            <a:ext cx="6096000" cy="275960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Some of the policies relevant to this approach are:</a:t>
            </a:r>
            <a:endParaRPr lang="en-US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Housing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Transport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Education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Employment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Planning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Environment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Agriculture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Finance </a:t>
            </a:r>
            <a:r>
              <a:rPr lang="en-US" dirty="0"/>
              <a:t>(WHO, 2014)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05359" y="1055759"/>
            <a:ext cx="5173497" cy="2347053"/>
          </a:xfrm>
          <a:prstGeom prst="rect">
            <a:avLst/>
          </a:prstGeom>
          <a:solidFill>
            <a:srgbClr val="E2F1F6"/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Illustration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Policies in the transport sector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 safety for pedestrians and cyclists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 to an increase in physical activity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reduce air pollution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result in improved mental health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5" t="55581" r="83578" b="33199"/>
          <a:stretch/>
        </p:blipFill>
        <p:spPr>
          <a:xfrm>
            <a:off x="6520023" y="1801748"/>
            <a:ext cx="527145" cy="1489756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439383" y="3862032"/>
            <a:ext cx="5355606" cy="18705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Recognizes elements that go beyond health care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The approach is preventative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Encourages inter-sectoral collaboration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Ensures health equity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Links health with sustainable development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21102" y="4713547"/>
            <a:ext cx="5112537" cy="981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Limitation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Political commitment and collaboration are needed in implementing </a:t>
            </a:r>
            <a:r>
              <a:rPr lang="en-US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HiAP</a:t>
            </a: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2960" y="523131"/>
            <a:ext cx="503163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Policy and Governance in the UK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5156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These three shifts are used by NHS England’s 10 Year Health Plan to develop a more preventative, community-based, and digital health service </a:t>
            </a:r>
            <a:r>
              <a:rPr lang="en-US" i="1" dirty="0"/>
              <a:t>(DHSC, 2023)</a:t>
            </a:r>
            <a:r>
              <a:rPr lang="en-US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10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54" t="54718" r="51587" b="38032"/>
          <a:stretch/>
        </p:blipFill>
        <p:spPr>
          <a:xfrm>
            <a:off x="1723470" y="1880771"/>
            <a:ext cx="8714579" cy="1626358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40080" y="3745205"/>
            <a:ext cx="5214514" cy="24632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Neighborhood health</a:t>
            </a:r>
            <a:endParaRPr lang="en-US" b="1" dirty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Integration of the NHS and social services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Multidisciplinary approach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 nearer to the point of need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Preventative approaches and early interventions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Involvement of communities and the voluntary sector </a:t>
            </a:r>
            <a:r>
              <a:rPr lang="en-US" i="1" dirty="0"/>
              <a:t>(NHS England, 2025b)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Patient empowerment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179842" y="3745205"/>
            <a:ext cx="4802686" cy="2166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</a:t>
            </a: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Capacity of the workforce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Information exchange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Funding </a:t>
            </a:r>
            <a:r>
              <a:rPr lang="en-US" i="1" dirty="0"/>
              <a:t>(NHS England, 2025c)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Digital capability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Suppliers’ collaboration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	Accountability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824071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Sustainable NHS: Net Zero and Clinical Transformation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6984" y="1073180"/>
            <a:ext cx="536949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Why sustainability matters to healthcare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Environment is affected through health care in the following areas:</a:t>
            </a:r>
          </a:p>
          <a:p>
            <a:r>
              <a:rPr lang="en-US" dirty="0"/>
              <a:t>• Energy</a:t>
            </a:r>
          </a:p>
          <a:p>
            <a:r>
              <a:rPr lang="en-US" dirty="0"/>
              <a:t>• Medicines </a:t>
            </a:r>
          </a:p>
          <a:p>
            <a:r>
              <a:rPr lang="en-US" dirty="0"/>
              <a:t>• Purchasing</a:t>
            </a:r>
          </a:p>
          <a:p>
            <a:r>
              <a:rPr lang="en-US" dirty="0"/>
              <a:t>• Buildings</a:t>
            </a:r>
          </a:p>
          <a:p>
            <a:r>
              <a:rPr lang="en-US" dirty="0"/>
              <a:t>• Travel</a:t>
            </a:r>
          </a:p>
          <a:p>
            <a:r>
              <a:rPr lang="en-US" dirty="0"/>
              <a:t>• Wastes</a:t>
            </a:r>
          </a:p>
          <a:p>
            <a:r>
              <a:rPr lang="en-US" dirty="0"/>
              <a:t>• Supply chain (NHS England, 2025a)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11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119" t="53510" r="25810" b="37169"/>
          <a:stretch/>
        </p:blipFill>
        <p:spPr>
          <a:xfrm>
            <a:off x="6238753" y="990728"/>
            <a:ext cx="4996355" cy="28044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37" t="64718" r="26338" b="29545"/>
          <a:stretch/>
        </p:blipFill>
        <p:spPr>
          <a:xfrm>
            <a:off x="1300480" y="4365588"/>
            <a:ext cx="9022080" cy="153182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56984" y="3976892"/>
            <a:ext cx="2716962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Healthcare transformation</a:t>
            </a:r>
            <a:endParaRPr lang="en-US" b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40080" y="5977618"/>
            <a:ext cx="10759440" cy="38869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Sustainability should not compromise on quality and accessibility.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2960" y="528340"/>
            <a:ext cx="70467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Service Delivery: From Hospital to Community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2997200" cy="258532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2">
                    <a:lumMod val="10000"/>
                  </a:schemeClr>
                </a:solidFill>
              </a:rPr>
              <a:t>Traditional model</a:t>
            </a:r>
            <a:endParaRPr lang="en-US" dirty="0">
              <a:solidFill>
                <a:schemeClr val="bg2">
                  <a:lumMod val="10000"/>
                </a:schemeClr>
              </a:solidFill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Hospital-focused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Reaction to sickness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Sickness afflicts the patient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Hospital care </a:t>
            </a:r>
            <a:r>
              <a:rPr lang="en-US" i="1" dirty="0"/>
              <a:t>(NHS England, 2025b)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12</a:t>
            </a:r>
          </a:p>
        </p:txBody>
      </p:sp>
      <p:sp>
        <p:nvSpPr>
          <p:cNvPr id="5" name="Rectangle 4"/>
          <p:cNvSpPr/>
          <p:nvPr/>
        </p:nvSpPr>
        <p:spPr>
          <a:xfrm>
            <a:off x="3991415" y="1234440"/>
            <a:ext cx="3785377" cy="24632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3">
                    <a:lumMod val="50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Integrated care</a:t>
            </a:r>
            <a:endParaRPr lang="en-US" b="1" dirty="0">
              <a:solidFill>
                <a:schemeClr val="accent3">
                  <a:lumMod val="50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Preventative care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Identification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Involvement of the community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Remote/Digital care when appropriate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Self-care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Hospital care when necessary</a:t>
            </a:r>
          </a:p>
        </p:txBody>
      </p:sp>
      <p:sp>
        <p:nvSpPr>
          <p:cNvPr id="6" name="Rectangle 5"/>
          <p:cNvSpPr/>
          <p:nvPr/>
        </p:nvSpPr>
        <p:spPr>
          <a:xfrm>
            <a:off x="7948048" y="1234440"/>
            <a:ext cx="3718560" cy="246323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Neighborhood healthcare</a:t>
            </a:r>
            <a:endParaRPr lang="en-US" b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GP’s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Nurses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Social workers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Allied health professionals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Mental health professionals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Social services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Charities and voluntary groups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822960" y="3889090"/>
            <a:ext cx="4358640" cy="2166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Potential benefits</a:t>
            </a:r>
            <a:endParaRPr lang="en-US" b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Faster intervention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Better continuity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Increased autonomy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Reduced unnecessary admissions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Improved patient experience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Effective use of resources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35600" y="3883066"/>
            <a:ext cx="6096000" cy="244387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Disadvantage</a:t>
            </a:r>
            <a:endParaRPr lang="en-US" b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Remote/digital care and community care could present obstacles to patients lacking: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Technology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Access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Digital literacy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Languages skills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ea typeface="Times New Roman" panose="02020603050405020304" pitchFamily="18" charset="0"/>
              </a:rPr>
              <a:t>•	Accessibility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61834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Public Health, Prevention and Wellbeing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75640" y="1109271"/>
            <a:ext cx="4165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Prevention operates at multiple levels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13</a:t>
            </a:r>
          </a:p>
        </p:txBody>
      </p:sp>
      <p:sp>
        <p:nvSpPr>
          <p:cNvPr id="7" name="Rectangle 6"/>
          <p:cNvSpPr/>
          <p:nvPr/>
        </p:nvSpPr>
        <p:spPr>
          <a:xfrm>
            <a:off x="640080" y="1433348"/>
            <a:ext cx="3119120" cy="246323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Primary Prevention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Prevent the development of disease.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Vaccination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Nutrition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Physical activity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Smoking prevention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147256" y="1425671"/>
            <a:ext cx="3226928" cy="2166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Secondary prevention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Diagnose disease in its early stages.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Screening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Health check-ups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Hypertension checks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762240" y="1433348"/>
            <a:ext cx="4236720" cy="21668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Tertiary prevention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Avoid or reduce complications and disability.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Examples: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Rehabilitation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Limitation reduction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•	Self-management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75640" y="3946506"/>
            <a:ext cx="4433712" cy="2450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How prevention helps achieve sustainability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Prevention can help to: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Improve health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Health and autonomy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Prevent disease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Reduce pressure on health and social care systems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US" dirty="0">
                <a:ea typeface="Times New Roman" panose="02020603050405020304" pitchFamily="18" charset="0"/>
                <a:cs typeface="Times New Roman" panose="02020603050405020304" pitchFamily="18" charset="0"/>
              </a:rPr>
              <a:t>Ensure future sustainability of the system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6" t="74243" r="75227" b="6061"/>
          <a:stretch/>
        </p:blipFill>
        <p:spPr>
          <a:xfrm>
            <a:off x="5760720" y="3896586"/>
            <a:ext cx="4724400" cy="256707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577068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Equity, Access and Recommendations</a:t>
            </a:r>
            <a:endParaRPr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590296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Key challenges and solution 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Inequalities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Use population statistics</a:t>
            </a:r>
          </a:p>
          <a:p>
            <a:r>
              <a:rPr lang="en-US" dirty="0"/>
              <a:t>Pay attention to resources</a:t>
            </a:r>
          </a:p>
          <a:p>
            <a:r>
              <a:rPr lang="en-US" dirty="0"/>
              <a:t>Example: Core20PLUS5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Fragmentation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Build multidisciplinary teams</a:t>
            </a:r>
          </a:p>
          <a:p>
            <a:r>
              <a:rPr lang="en-US" dirty="0"/>
              <a:t>Shared pathways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Digital Exclusion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Provide accessible face-to-face services in addition to digital services (NHS England, 2025d)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Sustainability or Immediate Needs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Include sustainability in the redesign process</a:t>
            </a:r>
          </a:p>
          <a:p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Workforce Issues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dirty="0"/>
              <a:t>Education</a:t>
            </a:r>
          </a:p>
          <a:p>
            <a:r>
              <a:rPr lang="en-US" dirty="0"/>
              <a:t>Management</a:t>
            </a:r>
          </a:p>
          <a:p>
            <a:r>
              <a:rPr lang="en-US" dirty="0"/>
              <a:t>Prevention-related activities time allocation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14</a:t>
            </a:r>
          </a:p>
        </p:txBody>
      </p:sp>
      <p:sp>
        <p:nvSpPr>
          <p:cNvPr id="5" name="Rectangle 4"/>
          <p:cNvSpPr/>
          <p:nvPr/>
        </p:nvSpPr>
        <p:spPr>
          <a:xfrm>
            <a:off x="6725920" y="1234440"/>
            <a:ext cx="4775200" cy="18124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Recommendation In General</a:t>
            </a:r>
            <a:endParaRPr lang="en-US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 Population-based Approach to Healthcare</a:t>
            </a:r>
            <a:endParaRPr lang="en-US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ea typeface="Times New Roman" panose="02020603050405020304" pitchFamily="18" charset="0"/>
              </a:rPr>
              <a:t>Prevention + Person-</a:t>
            </a:r>
            <a:r>
              <a:rPr lang="en-US" dirty="0" err="1">
                <a:ea typeface="Times New Roman" panose="02020603050405020304" pitchFamily="18" charset="0"/>
              </a:rPr>
              <a:t>centred</a:t>
            </a:r>
            <a:r>
              <a:rPr lang="en-US" dirty="0">
                <a:ea typeface="Times New Roman" panose="02020603050405020304" pitchFamily="18" charset="0"/>
              </a:rPr>
              <a:t> Care + Partnership Working + Digital Inclusion + Environmental Sustainability + Health Equity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7" t="73939" r="57348" b="5455"/>
          <a:stretch/>
        </p:blipFill>
        <p:spPr>
          <a:xfrm>
            <a:off x="7101840" y="3104506"/>
            <a:ext cx="3728720" cy="293124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8069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>
                <a:solidFill>
                  <a:schemeClr val="accent1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57912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Healthcare is multi-dimensional and is not confined just to the absence of diseases.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Wellness encompasses aspects like quality of life, interpersonal relationships, autonomy and social inclusion.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Sustainable development addresses the needs of today as well as the future generation needs.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Biopsychosocial model offers a more holistic approach, while biomedical facilities remain relevant.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err="1"/>
              <a:t>HiAP</a:t>
            </a:r>
            <a:r>
              <a:rPr lang="en-US" dirty="0"/>
              <a:t> offers the reason why we need to take action in areas other than healthcare.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Preventive, community, digital and sustainable models are being encouraged by the UK policy.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Integration is confronted with difficulties arising out of fragmentation, staffing problems, inequality and conflicting priorities.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15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75" t="76818" r="25429" b="13182"/>
          <a:stretch/>
        </p:blipFill>
        <p:spPr>
          <a:xfrm>
            <a:off x="6918960" y="787399"/>
            <a:ext cx="4693920" cy="326103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7051040" y="4262063"/>
            <a:ext cx="3596640" cy="14966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Final judgement</a:t>
            </a:r>
            <a:endParaRPr lang="en-US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ea typeface="Times New Roman" panose="02020603050405020304" pitchFamily="18" charset="0"/>
              </a:rPr>
              <a:t>Rework the system such that prevention, wellness, equity and sustainability form an integral part of service delivery.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515600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/>
            </a:pPr>
            <a:r>
              <a:rPr dirty="0"/>
              <a:t>Department of Health and Social Care</a:t>
            </a:r>
            <a:r>
              <a:rPr lang="en-US" dirty="0"/>
              <a:t> (DHSC)</a:t>
            </a:r>
            <a:r>
              <a:rPr dirty="0"/>
              <a:t> (2023) Major Conditions Strategy</a:t>
            </a:r>
            <a:r>
              <a:rPr lang="en-US" dirty="0"/>
              <a:t>: case for change and our strategic framework</a:t>
            </a:r>
            <a:r>
              <a:rPr dirty="0"/>
              <a:t>.</a:t>
            </a:r>
            <a:r>
              <a:rPr lang="en-US" dirty="0"/>
              <a:t> Available at: </a:t>
            </a:r>
            <a:r>
              <a:rPr lang="en-US" dirty="0">
                <a:hlinkClick r:id="rId3"/>
              </a:rPr>
              <a:t>https://www.gov.uk/government/publications/major-conditions-strategy-case-for-change-and-our-strategic-framework/major-conditions-strategy-case-for-change-and-our-strategic-framework--2</a:t>
            </a:r>
            <a:r>
              <a:rPr lang="en-US" dirty="0"/>
              <a:t> (Accessed: 28 Sep 2026).</a:t>
            </a:r>
            <a:endParaRPr dirty="0"/>
          </a:p>
          <a:p>
            <a:pPr>
              <a:spcAft>
                <a:spcPts val="900"/>
              </a:spcAft>
              <a:defRPr sz="1800"/>
            </a:pPr>
            <a:r>
              <a:rPr dirty="0"/>
              <a:t>Engel, G.L. (1977) The need for a new medical model</a:t>
            </a:r>
            <a:r>
              <a:rPr lang="en-US" dirty="0"/>
              <a:t>: a challenge for biomedicine</a:t>
            </a:r>
            <a:r>
              <a:rPr dirty="0"/>
              <a:t>. Science, 196(4286), 129–136.</a:t>
            </a:r>
            <a:r>
              <a:rPr lang="en-US" dirty="0"/>
              <a:t> </a:t>
            </a:r>
            <a:r>
              <a:rPr lang="en-US" dirty="0" err="1"/>
              <a:t>doi</a:t>
            </a:r>
            <a:r>
              <a:rPr lang="en-US" dirty="0"/>
              <a:t>: 10.1126/science.847460.</a:t>
            </a:r>
            <a:endParaRPr dirty="0"/>
          </a:p>
          <a:p>
            <a:pPr>
              <a:spcAft>
                <a:spcPts val="900"/>
              </a:spcAft>
              <a:defRPr sz="1800"/>
            </a:pPr>
            <a:r>
              <a:rPr dirty="0"/>
              <a:t>Marmot, M. et al. (2020) Health Equity in England: The Marmot Review 10 Years On.</a:t>
            </a:r>
            <a:r>
              <a:rPr lang="en-US" dirty="0"/>
              <a:t> </a:t>
            </a:r>
            <a:r>
              <a:rPr lang="en-US" dirty="0" err="1"/>
              <a:t>doi</a:t>
            </a:r>
            <a:r>
              <a:rPr lang="en-US" dirty="0"/>
              <a:t>: 10.1136/bmj.m693.</a:t>
            </a:r>
            <a:endParaRPr dirty="0"/>
          </a:p>
          <a:p>
            <a:pPr>
              <a:spcAft>
                <a:spcPts val="900"/>
              </a:spcAft>
              <a:defRPr sz="1800"/>
            </a:pPr>
            <a:r>
              <a:rPr dirty="0"/>
              <a:t>NHS England (2025a) Green Plan Guidance.</a:t>
            </a:r>
            <a:r>
              <a:rPr lang="en-US" dirty="0"/>
              <a:t> Available at: </a:t>
            </a:r>
            <a:r>
              <a:rPr lang="en-US" dirty="0">
                <a:hlinkClick r:id="rId4"/>
              </a:rPr>
              <a:t>https://www.england.nhs.uk/long-read/green-plan-guidance/</a:t>
            </a:r>
            <a:r>
              <a:rPr lang="en-US" dirty="0"/>
              <a:t> (Accessed: 28 Sep 2026).</a:t>
            </a:r>
            <a:endParaRPr dirty="0"/>
          </a:p>
          <a:p>
            <a:pPr>
              <a:spcAft>
                <a:spcPts val="900"/>
              </a:spcAft>
              <a:defRPr sz="1800"/>
            </a:pPr>
            <a:r>
              <a:rPr dirty="0"/>
              <a:t>NHS England (2025b) </a:t>
            </a:r>
            <a:r>
              <a:rPr dirty="0" err="1"/>
              <a:t>Neighbourhood</a:t>
            </a:r>
            <a:r>
              <a:rPr dirty="0"/>
              <a:t> Health Guidelines 2025/26.</a:t>
            </a:r>
            <a:r>
              <a:rPr lang="en-US" dirty="0"/>
              <a:t> Available at: </a:t>
            </a:r>
            <a:r>
              <a:rPr lang="en-US" dirty="0">
                <a:hlinkClick r:id="rId5"/>
              </a:rPr>
              <a:t>https://www.england.nhs.uk/publication/neighbourhood-health-guidelines-2025-26/</a:t>
            </a:r>
            <a:r>
              <a:rPr lang="en-US" dirty="0"/>
              <a:t> (Accessed: 28 Sep 2026).</a:t>
            </a:r>
            <a:endParaRPr dirty="0"/>
          </a:p>
          <a:p>
            <a:pPr>
              <a:spcAft>
                <a:spcPts val="900"/>
              </a:spcAft>
              <a:defRPr sz="1800"/>
            </a:pPr>
            <a:r>
              <a:rPr dirty="0"/>
              <a:t>NHS England (2025c) Fit for the Future: 10 Year Health Plan for England.</a:t>
            </a:r>
            <a:r>
              <a:rPr lang="en-US" dirty="0"/>
              <a:t> Available at: </a:t>
            </a:r>
            <a:r>
              <a:rPr lang="en-US" dirty="0">
                <a:hlinkClick r:id="rId6"/>
              </a:rPr>
              <a:t>https://www.england.nhs.uk/long-term-plan/</a:t>
            </a:r>
            <a:r>
              <a:rPr lang="en-US" dirty="0"/>
              <a:t> (Accessed: 28 Sep 2026).</a:t>
            </a:r>
            <a:endParaRPr dirty="0"/>
          </a:p>
          <a:p>
            <a:pPr>
              <a:spcAft>
                <a:spcPts val="900"/>
              </a:spcAft>
              <a:defRPr sz="1800"/>
            </a:pPr>
            <a:r>
              <a:rPr dirty="0"/>
              <a:t>NHS England (2025d) Core20PLUS5.</a:t>
            </a:r>
            <a:r>
              <a:rPr lang="en-US" dirty="0"/>
              <a:t> Available at: </a:t>
            </a:r>
            <a:r>
              <a:rPr lang="en-US" dirty="0">
                <a:hlinkClick r:id="rId7"/>
              </a:rPr>
              <a:t>https://learninghub.nhs.uk/Resource/32142/Item</a:t>
            </a:r>
            <a:r>
              <a:rPr lang="en-US" dirty="0"/>
              <a:t> (Accessed: 28 Sep 2026).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05455" y="404735"/>
            <a:ext cx="18207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 sz="2800" b="1"/>
            </a:pPr>
            <a:r>
              <a:rPr lang="en-US" dirty="0"/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905455" y="1044369"/>
            <a:ext cx="10845558" cy="4270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800"/>
            </a:pPr>
            <a:r>
              <a:rPr lang="en-US" dirty="0"/>
              <a:t>United Nations (2015) Transforming our world: : the 2030 Agenda for Sustainable Development. Available at: </a:t>
            </a:r>
            <a:r>
              <a:rPr lang="en-US" dirty="0">
                <a:hlinkClick r:id="rId2"/>
              </a:rPr>
              <a:t>https://sdgs.un.org/2030agenda</a:t>
            </a:r>
            <a:r>
              <a:rPr lang="en-US" dirty="0"/>
              <a:t>  (Accessed: 28 Sep 2026).</a:t>
            </a:r>
          </a:p>
          <a:p>
            <a:pPr>
              <a:spcAft>
                <a:spcPts val="900"/>
              </a:spcAft>
              <a:defRPr sz="1800"/>
            </a:pPr>
            <a:r>
              <a:rPr lang="en-US" dirty="0"/>
              <a:t>WHO (1948) Constitution of the World Health Organization. Available at: </a:t>
            </a:r>
            <a:r>
              <a:rPr lang="en-US" dirty="0">
                <a:hlinkClick r:id="rId3"/>
              </a:rPr>
              <a:t>https://www.who.int/about/governance/constitution</a:t>
            </a:r>
            <a:r>
              <a:rPr lang="en-US" dirty="0"/>
              <a:t> (Accessed: 28 Sep 2026).</a:t>
            </a:r>
          </a:p>
          <a:p>
            <a:pPr>
              <a:spcAft>
                <a:spcPts val="900"/>
              </a:spcAft>
              <a:defRPr sz="1800"/>
            </a:pPr>
            <a:r>
              <a:rPr lang="en-US" dirty="0"/>
              <a:t>WHO (2014) Health in All Policies: Helsinki Statement. Available at: </a:t>
            </a:r>
            <a:r>
              <a:rPr lang="en-US" dirty="0">
                <a:hlinkClick r:id="rId4"/>
              </a:rPr>
              <a:t>https://www.scirp.org/reference/referencespapers?referenceid=2757366</a:t>
            </a:r>
            <a:r>
              <a:rPr lang="en-US" dirty="0"/>
              <a:t> (Accessed: 28 Sep 2026).</a:t>
            </a:r>
          </a:p>
          <a:p>
            <a:pPr>
              <a:spcAft>
                <a:spcPts val="900"/>
              </a:spcAft>
              <a:defRPr sz="1800"/>
            </a:pPr>
            <a:r>
              <a:rPr lang="en-US" dirty="0"/>
              <a:t>WHO (2024a) Achieving well-being: a global framework for integrating well-being into public health utilizing a health promotion approach. Available at: </a:t>
            </a:r>
            <a:r>
              <a:rPr lang="en-US" dirty="0">
                <a:hlinkClick r:id="rId5"/>
              </a:rPr>
              <a:t>https://cdn.who.int/media/docs/default-source/health-promotion/framework4wellbeing-(draft).pdf</a:t>
            </a:r>
            <a:r>
              <a:rPr lang="en-US" dirty="0"/>
              <a:t> (Accessed: 28 Sep 2026).</a:t>
            </a:r>
          </a:p>
          <a:p>
            <a:pPr>
              <a:spcAft>
                <a:spcPts val="900"/>
              </a:spcAft>
              <a:defRPr sz="1800"/>
            </a:pPr>
            <a:r>
              <a:rPr lang="en-US" dirty="0"/>
              <a:t>WHO (2024b) Elevating health and well-being in the UN Sustainable Development Framework : updated guidance 2024. Available at: </a:t>
            </a:r>
            <a:r>
              <a:rPr lang="en-US" dirty="0">
                <a:hlinkClick r:id="rId6"/>
              </a:rPr>
              <a:t>https://www.who.int/europe/publications/i/item/WHO-EURO-2024-4782-44545-63082</a:t>
            </a:r>
            <a:r>
              <a:rPr lang="en-US" dirty="0"/>
              <a:t> (Accessed: 28 Sep 2026).</a:t>
            </a:r>
          </a:p>
          <a:p>
            <a:pPr>
              <a:spcAft>
                <a:spcPts val="900"/>
              </a:spcAft>
              <a:defRPr sz="1800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6049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04" t="76790" r="901" b="6149"/>
          <a:stretch/>
        </p:blipFill>
        <p:spPr>
          <a:xfrm>
            <a:off x="-15240" y="0"/>
            <a:ext cx="1219200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529195" y="2065182"/>
            <a:ext cx="5449435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sz="3600" dirty="0"/>
              <a:t>Thank You – 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591452" y="2875326"/>
            <a:ext cx="5070056" cy="9464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000"/>
            </a:pPr>
            <a:r>
              <a:rPr sz="2400" dirty="0"/>
              <a:t>Health | Wellbeing | Sustainability</a:t>
            </a:r>
          </a:p>
          <a:p>
            <a:pPr>
              <a:spcAft>
                <a:spcPts val="900"/>
              </a:spcAft>
              <a:defRPr sz="2000"/>
            </a:pPr>
            <a:r>
              <a:rPr sz="2400" dirty="0"/>
              <a:t>Questions and Discussion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46520"/>
            <a:ext cx="10972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/>
            </a:pPr>
            <a:r>
              <a:t>BMHP6030 | Health, Wellbeing and Sustainable Development | 17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2414</TotalTime>
  <Words>2351</Words>
  <Application>Microsoft Office PowerPoint</Application>
  <PresentationFormat>Widescreen</PresentationFormat>
  <Paragraphs>313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Asma Bashir</dc:creator>
  <cp:keywords/>
  <dc:description>generated using python-pptx</dc:description>
  <cp:lastModifiedBy>Mahmoona Sadaqat</cp:lastModifiedBy>
  <cp:revision>27</cp:revision>
  <dcterms:created xsi:type="dcterms:W3CDTF">2013-01-27T09:14:16Z</dcterms:created>
  <dcterms:modified xsi:type="dcterms:W3CDTF">2026-10-14T18:09:07Z</dcterms:modified>
  <cp:category/>
</cp:coreProperties>
</file>