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58" r:id="rId2"/>
    <p:sldId id="256" r:id="rId3"/>
    <p:sldId id="257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-147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Relationship Id="rId1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notesMaster" Target="notesMasters/notesMaster1.xml"/><Relationship Id="rId10" Type="http://schemas.openxmlformats.org/officeDocument/2006/relationships/printerSettings" Target="printerSettings/printerSettings1.bin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C31AC2-E78F-FA47-917D-BB14D9BB9E2A}" type="datetimeFigureOut">
              <a:rPr lang="en-US" smtClean="0"/>
              <a:t>16/10/19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097CF-B5C3-8D4A-9B31-99AB76706A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05496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097CF-B5C3-8D4A-9B31-99AB76706A6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5481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591BB-9B53-7E40-801A-8E72F760990E}" type="datetimeFigureOut">
              <a:rPr lang="en-US" smtClean="0"/>
              <a:t>16/10/19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58D93-533D-4D43-B1A7-3FFA24304F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2986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591BB-9B53-7E40-801A-8E72F760990E}" type="datetimeFigureOut">
              <a:rPr lang="en-US" smtClean="0"/>
              <a:t>16/10/19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58D93-533D-4D43-B1A7-3FFA24304F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2826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591BB-9B53-7E40-801A-8E72F760990E}" type="datetimeFigureOut">
              <a:rPr lang="en-US" smtClean="0"/>
              <a:t>16/10/19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58D93-533D-4D43-B1A7-3FFA24304F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41776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591BB-9B53-7E40-801A-8E72F760990E}" type="datetimeFigureOut">
              <a:rPr lang="en-US" smtClean="0"/>
              <a:t>16/10/19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58D93-533D-4D43-B1A7-3FFA24304F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801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591BB-9B53-7E40-801A-8E72F760990E}" type="datetimeFigureOut">
              <a:rPr lang="en-US" smtClean="0"/>
              <a:t>16/10/19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58D93-533D-4D43-B1A7-3FFA24304F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86817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591BB-9B53-7E40-801A-8E72F760990E}" type="datetimeFigureOut">
              <a:rPr lang="en-US" smtClean="0"/>
              <a:t>16/10/19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58D93-533D-4D43-B1A7-3FFA24304F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42087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591BB-9B53-7E40-801A-8E72F760990E}" type="datetimeFigureOut">
              <a:rPr lang="en-US" smtClean="0"/>
              <a:t>16/10/19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58D93-533D-4D43-B1A7-3FFA24304F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9301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591BB-9B53-7E40-801A-8E72F760990E}" type="datetimeFigureOut">
              <a:rPr lang="en-US" smtClean="0"/>
              <a:t>16/10/19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58D93-533D-4D43-B1A7-3FFA24304F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5183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591BB-9B53-7E40-801A-8E72F760990E}" type="datetimeFigureOut">
              <a:rPr lang="en-US" smtClean="0"/>
              <a:t>16/10/19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58D93-533D-4D43-B1A7-3FFA24304F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34935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591BB-9B53-7E40-801A-8E72F760990E}" type="datetimeFigureOut">
              <a:rPr lang="en-US" smtClean="0"/>
              <a:t>16/10/19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58D93-533D-4D43-B1A7-3FFA24304F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4130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591BB-9B53-7E40-801A-8E72F760990E}" type="datetimeFigureOut">
              <a:rPr lang="en-US" smtClean="0"/>
              <a:t>16/10/19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58D93-533D-4D43-B1A7-3FFA24304F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14235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D591BB-9B53-7E40-801A-8E72F760990E}" type="datetimeFigureOut">
              <a:rPr lang="en-US" smtClean="0"/>
              <a:t>16/10/19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358D93-533D-4D43-B1A7-3FFA24304F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19104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hildrenscampus.com/blog/communication-infants-preschoolers-much-words/" TargetMode="External"/><Relationship Id="rId4" Type="http://schemas.openxmlformats.org/officeDocument/2006/relationships/hyperlink" Target="https://freedesignfile.com/259819-trail-with-bamboo-forest-on-green-background/" TargetMode="External"/><Relationship Id="rId5" Type="http://schemas.openxmlformats.org/officeDocument/2006/relationships/hyperlink" Target="https://www.intheblack.com/articles/2018/10/18/harnessing-creativity-innovation" TargetMode="External"/><Relationship Id="rId6" Type="http://schemas.openxmlformats.org/officeDocument/2006/relationships/hyperlink" Target="https://www.simplypsychology.org/learning-kolb.html" TargetMode="External"/><Relationship Id="rId7" Type="http://schemas.openxmlformats.org/officeDocument/2006/relationships/hyperlink" Target="http://www.sunacademy.attrust.org.uk/event/forest-school-y56m/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pexels.com/photo/shallow-focus-photography-of-person-holding-green-leaf-990349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1397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Skills for life: Employability and Future </a:t>
            </a:r>
            <a:r>
              <a:rPr lang="en-US" b="1" dirty="0" smtClean="0"/>
              <a:t>Pathways</a:t>
            </a:r>
            <a:br>
              <a:rPr lang="en-US" b="1" dirty="0" smtClean="0"/>
            </a:br>
            <a:r>
              <a:rPr lang="en-US" b="1" dirty="0"/>
              <a:t>ECGE6001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alphaModFix amt="49000"/>
          </a:blip>
          <a:srcRect t="8923" b="8923"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5" name="TextBox 4"/>
          <p:cNvSpPr txBox="1"/>
          <p:nvPr/>
        </p:nvSpPr>
        <p:spPr>
          <a:xfrm>
            <a:off x="6691621" y="6186445"/>
            <a:ext cx="24096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Student Number: 1706573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457199" y="6126436"/>
            <a:ext cx="28641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Source:</a:t>
            </a:r>
            <a:r>
              <a:rPr lang="en-GB" dirty="0"/>
              <a:t>Sun Academy </a:t>
            </a:r>
            <a:r>
              <a:rPr lang="en-GB" dirty="0" err="1"/>
              <a:t>Bradwell</a:t>
            </a:r>
            <a:r>
              <a:rPr lang="en-GB" dirty="0"/>
              <a:t>. (2017)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8303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alphaModFix amt="60000"/>
          </a:blip>
          <a:stretch>
            <a:fillRect/>
          </a:stretch>
        </p:blipFill>
        <p:spPr>
          <a:xfrm>
            <a:off x="-1" y="15678"/>
            <a:ext cx="9144001" cy="685800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51521"/>
            <a:ext cx="7772400" cy="1470025"/>
          </a:xfrm>
        </p:spPr>
        <p:txBody>
          <a:bodyPr/>
          <a:lstStyle/>
          <a:p>
            <a:r>
              <a:rPr lang="en-US" dirty="0" smtClean="0"/>
              <a:t>INTERPERSONAL SKILLS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9468" y="2118427"/>
            <a:ext cx="6400800" cy="3212741"/>
          </a:xfrm>
        </p:spPr>
        <p:txBody>
          <a:bodyPr>
            <a:normAutofit fontScale="47500" lnSpcReduction="20000"/>
          </a:bodyPr>
          <a:lstStyle/>
          <a:p>
            <a:pPr algn="l"/>
            <a:r>
              <a:rPr lang="en-US" sz="6000" dirty="0" smtClean="0">
                <a:solidFill>
                  <a:schemeClr val="tx1"/>
                </a:solidFill>
              </a:rPr>
              <a:t>Effectively working and listening:</a:t>
            </a:r>
          </a:p>
          <a:p>
            <a:pPr marL="457200" indent="-457200" algn="l">
              <a:buFont typeface="Arial"/>
              <a:buChar char="•"/>
            </a:pPr>
            <a:r>
              <a:rPr lang="en-US" sz="6000" dirty="0" smtClean="0">
                <a:solidFill>
                  <a:schemeClr val="tx1"/>
                </a:solidFill>
              </a:rPr>
              <a:t>In a team </a:t>
            </a:r>
          </a:p>
          <a:p>
            <a:pPr marL="457200" indent="-457200" algn="l">
              <a:buFont typeface="Arial"/>
              <a:buChar char="•"/>
            </a:pPr>
            <a:r>
              <a:rPr lang="en-US" sz="6000" dirty="0" smtClean="0">
                <a:solidFill>
                  <a:schemeClr val="tx1"/>
                </a:solidFill>
              </a:rPr>
              <a:t>With a </a:t>
            </a:r>
            <a:r>
              <a:rPr lang="en-US" sz="6000" dirty="0">
                <a:solidFill>
                  <a:schemeClr val="tx1"/>
                </a:solidFill>
              </a:rPr>
              <a:t>v</a:t>
            </a:r>
            <a:r>
              <a:rPr lang="en-US" sz="6000" dirty="0" smtClean="0">
                <a:solidFill>
                  <a:schemeClr val="tx1"/>
                </a:solidFill>
              </a:rPr>
              <a:t>ariety of Adults and Children</a:t>
            </a:r>
          </a:p>
          <a:p>
            <a:pPr algn="l"/>
            <a:endParaRPr lang="en-US" sz="6000" dirty="0">
              <a:solidFill>
                <a:schemeClr val="tx1"/>
              </a:solidFill>
            </a:endParaRPr>
          </a:p>
          <a:p>
            <a:pPr algn="l"/>
            <a:r>
              <a:rPr lang="en-US" sz="6000" dirty="0" smtClean="0">
                <a:solidFill>
                  <a:schemeClr val="tx1"/>
                </a:solidFill>
              </a:rPr>
              <a:t>How do I apply this to Forest schooling?</a:t>
            </a:r>
          </a:p>
          <a:p>
            <a:pPr marL="457200" indent="-457200" algn="l">
              <a:buFont typeface="Arial"/>
              <a:buChar char="•"/>
            </a:pP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828715" y="6202725"/>
            <a:ext cx="2279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Source:</a:t>
            </a:r>
            <a:r>
              <a:rPr lang="en-GB" dirty="0"/>
              <a:t>Free Design File (No Date)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74219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COMMUNICATION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alphaModFix amt="53000"/>
          </a:blip>
          <a:srcRect t="1722" b="1722"/>
          <a:stretch>
            <a:fillRect/>
          </a:stretch>
        </p:blipFill>
        <p:spPr>
          <a:xfrm>
            <a:off x="0" y="1982568"/>
            <a:ext cx="9144000" cy="4875432"/>
          </a:xfrm>
        </p:spPr>
      </p:pic>
      <p:sp>
        <p:nvSpPr>
          <p:cNvPr id="3" name="TextBox 2"/>
          <p:cNvSpPr txBox="1"/>
          <p:nvPr/>
        </p:nvSpPr>
        <p:spPr>
          <a:xfrm>
            <a:off x="300423" y="1668970"/>
            <a:ext cx="794603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US" sz="2800" dirty="0" smtClean="0"/>
              <a:t>Why is it important to have good communication skills in Forest Schooling?</a:t>
            </a:r>
          </a:p>
          <a:p>
            <a:pPr marL="457200" indent="-457200">
              <a:buFont typeface="Arial"/>
              <a:buChar char="•"/>
            </a:pPr>
            <a:r>
              <a:rPr lang="en-US" sz="2800" dirty="0"/>
              <a:t>How can I adapt this skill to Forest Schooling?</a:t>
            </a:r>
          </a:p>
          <a:p>
            <a:endParaRPr lang="en-US" sz="2800" dirty="0"/>
          </a:p>
        </p:txBody>
      </p:sp>
      <p:sp>
        <p:nvSpPr>
          <p:cNvPr id="6" name="Rectangle 5"/>
          <p:cNvSpPr/>
          <p:nvPr/>
        </p:nvSpPr>
        <p:spPr>
          <a:xfrm>
            <a:off x="5446128" y="6386397"/>
            <a:ext cx="36978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Source: Children’s </a:t>
            </a:r>
            <a:r>
              <a:rPr lang="en-GB" dirty="0"/>
              <a:t>Campus. (No Date)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55070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/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6834" y="0"/>
            <a:ext cx="9190834" cy="68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Creativity </a:t>
            </a:r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297877" y="1457064"/>
            <a:ext cx="737242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US" sz="2800" dirty="0" smtClean="0"/>
              <a:t>How can I use this skill in forest schooling?</a:t>
            </a:r>
          </a:p>
          <a:p>
            <a:pPr marL="457200" indent="-457200">
              <a:buFont typeface="Arial"/>
              <a:buChar char="•"/>
            </a:pPr>
            <a:r>
              <a:rPr lang="en-US" sz="2800" dirty="0" smtClean="0"/>
              <a:t>How would I improve this skill?</a:t>
            </a:r>
          </a:p>
          <a:p>
            <a:pPr marL="457200" indent="-457200">
              <a:buFont typeface="Arial"/>
              <a:buChar char="•"/>
            </a:pPr>
            <a:r>
              <a:rPr lang="en-US" sz="2800" dirty="0" smtClean="0"/>
              <a:t>Why is it important to have this skill?</a:t>
            </a:r>
          </a:p>
          <a:p>
            <a:pPr marL="457200" indent="-457200">
              <a:buFont typeface="Arial"/>
              <a:buChar char="•"/>
            </a:pPr>
            <a:endParaRPr lang="en-US" sz="2800" dirty="0"/>
          </a:p>
        </p:txBody>
      </p:sp>
      <p:sp>
        <p:nvSpPr>
          <p:cNvPr id="3" name="TextBox 2"/>
          <p:cNvSpPr txBox="1"/>
          <p:nvPr/>
        </p:nvSpPr>
        <p:spPr>
          <a:xfrm>
            <a:off x="6138061" y="6039924"/>
            <a:ext cx="22468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Source: </a:t>
            </a:r>
            <a:r>
              <a:rPr lang="en-GB" dirty="0" err="1"/>
              <a:t>Inthblack</a:t>
            </a:r>
            <a:r>
              <a:rPr lang="en-GB" dirty="0"/>
              <a:t>. (2018)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97497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Continuous learning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422" y="1604032"/>
            <a:ext cx="3866450" cy="4322973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/>
              <a:t>How would I continuously learn?</a:t>
            </a:r>
          </a:p>
          <a:p>
            <a:r>
              <a:rPr lang="en-US" dirty="0" smtClean="0"/>
              <a:t>How will this benefit my future job?</a:t>
            </a:r>
          </a:p>
          <a:p>
            <a:r>
              <a:rPr lang="en-US" dirty="0" smtClean="0"/>
              <a:t>Personal development- hobbies I wish to extend my knowledge on that also link to my future job</a:t>
            </a:r>
          </a:p>
          <a:p>
            <a:r>
              <a:rPr lang="en-US" dirty="0" smtClean="0"/>
              <a:t>Reflect on my work and skills</a:t>
            </a:r>
            <a:endParaRPr lang="en-US" dirty="0"/>
          </a:p>
        </p:txBody>
      </p:sp>
      <p:pic>
        <p:nvPicPr>
          <p:cNvPr id="5" name="Picture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1871" y="2889975"/>
            <a:ext cx="5156533" cy="394335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/>
          <p:cNvSpPr txBox="1"/>
          <p:nvPr/>
        </p:nvSpPr>
        <p:spPr>
          <a:xfrm>
            <a:off x="5649620" y="6463993"/>
            <a:ext cx="44122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Source: </a:t>
            </a:r>
            <a:r>
              <a:rPr lang="en-GB" dirty="0"/>
              <a:t>Kolb, D. A. (1984). </a:t>
            </a:r>
            <a:r>
              <a:rPr lang="en-GB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97843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Principles of employability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These principles of Forest schooling:</a:t>
            </a:r>
          </a:p>
          <a:p>
            <a:r>
              <a:rPr lang="en-US" dirty="0" smtClean="0"/>
              <a:t>Flexible and enthusiastic</a:t>
            </a:r>
          </a:p>
          <a:p>
            <a:r>
              <a:rPr lang="en-US" dirty="0" smtClean="0"/>
              <a:t>Good Communication skills</a:t>
            </a:r>
          </a:p>
          <a:p>
            <a:r>
              <a:rPr lang="en-US" dirty="0" smtClean="0"/>
              <a:t>Creativity skills</a:t>
            </a:r>
          </a:p>
          <a:p>
            <a:r>
              <a:rPr lang="en-US" dirty="0" smtClean="0"/>
              <a:t>Knowledge of the natural world </a:t>
            </a:r>
            <a:endParaRPr lang="en-US" dirty="0"/>
          </a:p>
        </p:txBody>
      </p:sp>
      <p:pic>
        <p:nvPicPr>
          <p:cNvPr id="4" name="Picture 3"/>
          <p:cNvPicPr/>
          <p:nvPr/>
        </p:nvPicPr>
        <p:blipFill>
          <a:blip r:embed="rId2">
            <a:alphaModFix amt="4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/>
          <p:cNvSpPr txBox="1"/>
          <p:nvPr/>
        </p:nvSpPr>
        <p:spPr>
          <a:xfrm>
            <a:off x="6365998" y="6211669"/>
            <a:ext cx="25887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Source: </a:t>
            </a:r>
            <a:r>
              <a:rPr lang="en-GB" dirty="0"/>
              <a:t>Cabello, A. (No Date)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53272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100" dirty="0"/>
              <a:t>Cabello, A. (No Date) Photography of a Green Leaf. </a:t>
            </a:r>
            <a:r>
              <a:rPr lang="en-GB" sz="1100" u="sng" dirty="0">
                <a:hlinkClick r:id="rId2"/>
              </a:rPr>
              <a:t>https://www.pexels.com/photo/shallow-focus-photography-of-person-holding-green-leaf-990349/</a:t>
            </a:r>
            <a:r>
              <a:rPr lang="en-GB" sz="1100" dirty="0"/>
              <a:t> [Accessed: 14</a:t>
            </a:r>
            <a:r>
              <a:rPr lang="en-GB" sz="1100" baseline="30000" dirty="0"/>
              <a:t>th</a:t>
            </a:r>
            <a:r>
              <a:rPr lang="en-GB" sz="1100" dirty="0"/>
              <a:t> October 2019] </a:t>
            </a:r>
          </a:p>
          <a:p>
            <a:pPr marL="0" indent="0">
              <a:buNone/>
            </a:pPr>
            <a:r>
              <a:rPr lang="en-GB" sz="1100" dirty="0"/>
              <a:t>Children’s Campus. (No Date) Communication from infants to preschool: it’s so much more </a:t>
            </a:r>
            <a:r>
              <a:rPr lang="en-GB" sz="1100" dirty="0" err="1"/>
              <a:t>words.</a:t>
            </a:r>
            <a:r>
              <a:rPr lang="en-GB" sz="1100" u="sng" dirty="0" err="1">
                <a:hlinkClick r:id="rId3"/>
              </a:rPr>
              <a:t>https</a:t>
            </a:r>
            <a:r>
              <a:rPr lang="en-GB" sz="1100" u="sng" dirty="0">
                <a:hlinkClick r:id="rId3"/>
              </a:rPr>
              <a:t>://childrenscampus.com/blog/communication-infants-preschoolers-much-words/</a:t>
            </a:r>
            <a:r>
              <a:rPr lang="en-GB" sz="1100" dirty="0"/>
              <a:t> [Accessed: 14</a:t>
            </a:r>
            <a:r>
              <a:rPr lang="en-GB" sz="1100" baseline="30000" dirty="0"/>
              <a:t>th</a:t>
            </a:r>
            <a:r>
              <a:rPr lang="en-GB" sz="1100" dirty="0"/>
              <a:t> October 2019] </a:t>
            </a:r>
          </a:p>
          <a:p>
            <a:pPr marL="0" indent="0">
              <a:buNone/>
            </a:pPr>
            <a:r>
              <a:rPr lang="en-GB" sz="1100" dirty="0"/>
              <a:t>Commissioner of Wales. (No Date). </a:t>
            </a:r>
            <a:r>
              <a:rPr lang="en-GB" sz="1100" i="1" dirty="0"/>
              <a:t>Children's Rights.</a:t>
            </a:r>
            <a:r>
              <a:rPr lang="en-GB" sz="1100" dirty="0"/>
              <a:t> Available: http://</a:t>
            </a:r>
            <a:r>
              <a:rPr lang="en-GB" sz="1100" dirty="0" err="1"/>
              <a:t>www.childrensrights.wales</a:t>
            </a:r>
            <a:r>
              <a:rPr lang="en-GB" sz="1100" dirty="0"/>
              <a:t>/</a:t>
            </a:r>
            <a:r>
              <a:rPr lang="en-GB" sz="1100" dirty="0" err="1"/>
              <a:t>index.php</a:t>
            </a:r>
            <a:r>
              <a:rPr lang="en-GB" sz="1100" dirty="0"/>
              <a:t>/leaflets-posters-2. [Accessed: 12th October 2019.]</a:t>
            </a:r>
          </a:p>
          <a:p>
            <a:pPr marL="0" indent="0">
              <a:buNone/>
            </a:pPr>
            <a:r>
              <a:rPr lang="en-GB" sz="1100" dirty="0"/>
              <a:t>Cottrell, S (2015). </a:t>
            </a:r>
            <a:r>
              <a:rPr lang="en-GB" sz="1100" i="1" dirty="0"/>
              <a:t>Skills for Success: Personal Development and Employability</a:t>
            </a:r>
            <a:r>
              <a:rPr lang="en-GB" sz="1100" dirty="0"/>
              <a:t>. London: Palgrave.</a:t>
            </a:r>
          </a:p>
          <a:p>
            <a:pPr marL="0" indent="0">
              <a:buNone/>
            </a:pPr>
            <a:r>
              <a:rPr lang="en-GB" sz="1100" dirty="0"/>
              <a:t>Forest School - Swansea- Neath Port </a:t>
            </a:r>
            <a:r>
              <a:rPr lang="en-GB" sz="1100" dirty="0" err="1"/>
              <a:t>Talbort</a:t>
            </a:r>
            <a:r>
              <a:rPr lang="en-GB" sz="1100" dirty="0"/>
              <a:t>. (No Date). </a:t>
            </a:r>
            <a:r>
              <a:rPr lang="en-GB" sz="1100" i="1" dirty="0"/>
              <a:t>Training Courses .</a:t>
            </a:r>
            <a:r>
              <a:rPr lang="en-GB" sz="1100" dirty="0"/>
              <a:t> Available: https://</a:t>
            </a:r>
            <a:r>
              <a:rPr lang="en-GB" sz="1100" dirty="0" err="1"/>
              <a:t>www.forestschoolsnpt.org.uk</a:t>
            </a:r>
            <a:r>
              <a:rPr lang="en-GB" sz="1100" dirty="0"/>
              <a:t>/about/. [Accessed:10th October 2019.]</a:t>
            </a:r>
          </a:p>
          <a:p>
            <a:pPr marL="0" indent="0">
              <a:buNone/>
            </a:pPr>
            <a:r>
              <a:rPr lang="en-GB" sz="1100" dirty="0"/>
              <a:t>Free Design File (No Date) Trail with bamboo on green </a:t>
            </a:r>
            <a:r>
              <a:rPr lang="en-GB" sz="1100" dirty="0" err="1"/>
              <a:t>background.</a:t>
            </a:r>
            <a:r>
              <a:rPr lang="en-GB" sz="1100" u="sng" dirty="0" err="1">
                <a:hlinkClick r:id="rId4"/>
              </a:rPr>
              <a:t>https</a:t>
            </a:r>
            <a:r>
              <a:rPr lang="en-GB" sz="1100" u="sng" dirty="0">
                <a:hlinkClick r:id="rId4"/>
              </a:rPr>
              <a:t>://freedesignfile.com/259819-trail-with-bamboo-forest-on-green-background/</a:t>
            </a:r>
            <a:r>
              <a:rPr lang="en-GB" sz="1100" dirty="0"/>
              <a:t>[Accessed: 14</a:t>
            </a:r>
            <a:r>
              <a:rPr lang="en-GB" sz="1100" baseline="30000" dirty="0"/>
              <a:t>th</a:t>
            </a:r>
            <a:r>
              <a:rPr lang="en-GB" sz="1100" dirty="0"/>
              <a:t> October 2019] </a:t>
            </a:r>
          </a:p>
          <a:p>
            <a:pPr marL="0" indent="0">
              <a:buNone/>
            </a:pPr>
            <a:r>
              <a:rPr lang="en-GB" sz="1100" dirty="0" err="1"/>
              <a:t>Inthblack</a:t>
            </a:r>
            <a:r>
              <a:rPr lang="en-GB" sz="1100" dirty="0"/>
              <a:t>. (2018) The human factor: harnessing creativity and </a:t>
            </a:r>
            <a:r>
              <a:rPr lang="en-GB" sz="1100" dirty="0" err="1" smtClean="0"/>
              <a:t>inn</a:t>
            </a:r>
            <a:r>
              <a:rPr lang="en-GB" sz="1100" dirty="0" err="1"/>
              <a:t>Kolb</a:t>
            </a:r>
            <a:r>
              <a:rPr lang="en-GB" sz="1100" dirty="0"/>
              <a:t>, D. A. </a:t>
            </a:r>
            <a:r>
              <a:rPr lang="en-GB" sz="1100"/>
              <a:t>(1984). </a:t>
            </a:r>
            <a:r>
              <a:rPr lang="en-GB" sz="1100"/>
              <a:t> </a:t>
            </a:r>
            <a:r>
              <a:rPr lang="en-GB" sz="1100" smtClean="0"/>
              <a:t>ovation.</a:t>
            </a:r>
            <a:r>
              <a:rPr lang="en-GB" sz="1100" u="sng" smtClean="0">
                <a:hlinkClick r:id="rId5"/>
              </a:rPr>
              <a:t>https</a:t>
            </a:r>
            <a:r>
              <a:rPr lang="en-GB" sz="1100" u="sng" dirty="0">
                <a:hlinkClick r:id="rId5"/>
              </a:rPr>
              <a:t>://www.intheblack.com/articles/2018/10/18/harnessing-creativity-innovation</a:t>
            </a:r>
            <a:r>
              <a:rPr lang="en-GB" sz="1100" dirty="0"/>
              <a:t> [Accessed: 14</a:t>
            </a:r>
            <a:r>
              <a:rPr lang="en-GB" sz="1100" baseline="30000" dirty="0"/>
              <a:t>th</a:t>
            </a:r>
            <a:r>
              <a:rPr lang="en-GB" sz="1100" dirty="0"/>
              <a:t> October 2019] </a:t>
            </a:r>
          </a:p>
          <a:p>
            <a:pPr marL="0" indent="0">
              <a:buNone/>
            </a:pPr>
            <a:r>
              <a:rPr lang="en-GB" sz="1100" dirty="0"/>
              <a:t>Knight, Sara.  (2013)Forest School and Outdoor Learning in the Early Years. Second ed. Los Angeles, California: SAGE.</a:t>
            </a:r>
          </a:p>
          <a:p>
            <a:pPr marL="0" indent="0">
              <a:buNone/>
            </a:pPr>
            <a:r>
              <a:rPr lang="en-GB" sz="1100" dirty="0"/>
              <a:t>Knight, Sara. (2011) Forest School for All. London: Sage Publications.</a:t>
            </a:r>
          </a:p>
          <a:p>
            <a:pPr marL="0" indent="0">
              <a:buNone/>
            </a:pPr>
            <a:r>
              <a:rPr lang="en-GB" sz="1100" dirty="0"/>
              <a:t>Kolb, D. A. (1984). </a:t>
            </a:r>
            <a:r>
              <a:rPr lang="en-GB" sz="1100" i="1" dirty="0"/>
              <a:t>Experiential learning: Experience as the source of learning and </a:t>
            </a:r>
            <a:r>
              <a:rPr lang="en-GB" sz="1100" i="1" dirty="0" err="1"/>
              <a:t>development</a:t>
            </a:r>
            <a:r>
              <a:rPr lang="en-GB" sz="1100" dirty="0" err="1"/>
              <a:t>.</a:t>
            </a:r>
            <a:r>
              <a:rPr lang="en-GB" sz="1100" u="sng" dirty="0" err="1">
                <a:hlinkClick r:id="rId6"/>
              </a:rPr>
              <a:t>https</a:t>
            </a:r>
            <a:r>
              <a:rPr lang="en-GB" sz="1100" u="sng" dirty="0">
                <a:hlinkClick r:id="rId6"/>
              </a:rPr>
              <a:t>://www.simplypsychology.org/learning-kolb.html</a:t>
            </a:r>
            <a:r>
              <a:rPr lang="en-GB" sz="1100" dirty="0"/>
              <a:t> [Accessed: 14</a:t>
            </a:r>
            <a:r>
              <a:rPr lang="en-GB" sz="1100" baseline="30000" dirty="0"/>
              <a:t>th</a:t>
            </a:r>
            <a:r>
              <a:rPr lang="en-GB" sz="1100" dirty="0"/>
              <a:t> October 2019] </a:t>
            </a:r>
          </a:p>
          <a:p>
            <a:pPr marL="0" indent="0">
              <a:buNone/>
            </a:pPr>
            <a:r>
              <a:rPr lang="en-GB" sz="1100" dirty="0"/>
              <a:t>Kolb, D.A. (1984) </a:t>
            </a:r>
            <a:r>
              <a:rPr lang="en-GB" sz="1100" i="1" dirty="0"/>
              <a:t>Experimental Learning: Experience as the source of learning and Development.</a:t>
            </a:r>
            <a:r>
              <a:rPr lang="en-GB" sz="1100" dirty="0"/>
              <a:t> Prentice- Hall, Inc. Englewood Cliffs, NJ. </a:t>
            </a:r>
          </a:p>
          <a:p>
            <a:pPr marL="0" indent="0">
              <a:buNone/>
            </a:pPr>
            <a:r>
              <a:rPr lang="en-GB" sz="1100" dirty="0"/>
              <a:t>Sun Academy </a:t>
            </a:r>
            <a:r>
              <a:rPr lang="en-GB" sz="1100" dirty="0" err="1"/>
              <a:t>Bradwell</a:t>
            </a:r>
            <a:r>
              <a:rPr lang="en-GB" sz="1100" dirty="0"/>
              <a:t>. (2017) Forest School- Year 6. </a:t>
            </a:r>
            <a:r>
              <a:rPr lang="en-GB" sz="1100" u="sng" dirty="0">
                <a:hlinkClick r:id="rId7"/>
              </a:rPr>
              <a:t>http://www.sunacademy.attrust.org.uk/event/forest-school-y56m/</a:t>
            </a:r>
            <a:r>
              <a:rPr lang="en-GB" sz="1100" dirty="0"/>
              <a:t> [Accessed: 14</a:t>
            </a:r>
            <a:r>
              <a:rPr lang="en-GB" sz="1100" baseline="30000" dirty="0"/>
              <a:t>th</a:t>
            </a:r>
            <a:r>
              <a:rPr lang="en-GB" sz="1100" dirty="0"/>
              <a:t> October 2019] </a:t>
            </a:r>
          </a:p>
          <a:p>
            <a:pPr marL="0" indent="0">
              <a:buNone/>
            </a:pPr>
            <a:r>
              <a:rPr lang="en-GB" sz="1100" dirty="0"/>
              <a:t>The National Assembly for Wales. (2018) Additional Learning Needs and Education Tribunal (Wales) Act 2018. Cardiff. Ty </a:t>
            </a:r>
            <a:r>
              <a:rPr lang="en-GB" sz="1100" dirty="0" err="1"/>
              <a:t>Hywel</a:t>
            </a:r>
            <a:r>
              <a:rPr lang="en-GB" sz="1100" dirty="0"/>
              <a:t>. </a:t>
            </a:r>
          </a:p>
          <a:p>
            <a:pPr marL="0" indent="0">
              <a:buNone/>
            </a:pPr>
            <a:r>
              <a:rPr lang="en-GB" sz="1100" dirty="0"/>
              <a:t>Welsh Government (2019) Education Wales: A Guide to Curriculum for Wales 2022. Cardiff: Welsh Assembly </a:t>
            </a:r>
            <a:r>
              <a:rPr lang="en-GB" sz="1100" dirty="0" err="1"/>
              <a:t>Government.Learning</a:t>
            </a:r>
            <a:r>
              <a:rPr lang="en-GB" sz="1100" dirty="0"/>
              <a:t> Needs and Education Trial (Wales) Act 2018 </a:t>
            </a:r>
          </a:p>
          <a:p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2597003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229</TotalTime>
  <Words>308</Words>
  <Application>Microsoft Macintosh PowerPoint</Application>
  <PresentationFormat>On-screen Show (4:3)</PresentationFormat>
  <Paragraphs>48</Paragraphs>
  <Slides>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Skills for life: Employability and Future Pathways ECGE6001</vt:lpstr>
      <vt:lpstr>INTERPERSONAL SKILLS</vt:lpstr>
      <vt:lpstr>COMMUNICATION</vt:lpstr>
      <vt:lpstr>Creativity </vt:lpstr>
      <vt:lpstr>Continuous learning</vt:lpstr>
      <vt:lpstr>Principles of employability </vt:lpstr>
      <vt:lpstr>Reference list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Rhys Matthews</dc:creator>
  <cp:lastModifiedBy>Gareth Thomas</cp:lastModifiedBy>
  <cp:revision>22</cp:revision>
  <dcterms:created xsi:type="dcterms:W3CDTF">2019-10-16T18:30:14Z</dcterms:created>
  <dcterms:modified xsi:type="dcterms:W3CDTF">2019-10-16T22:27:59Z</dcterms:modified>
</cp:coreProperties>
</file>