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sldIdLst>
    <p:sldId id="333" r:id="rId2"/>
    <p:sldId id="342" r:id="rId3"/>
    <p:sldId id="343" r:id="rId4"/>
    <p:sldId id="336" r:id="rId5"/>
    <p:sldId id="337" r:id="rId6"/>
    <p:sldId id="338" r:id="rId7"/>
    <p:sldId id="334" r:id="rId8"/>
    <p:sldId id="335" r:id="rId9"/>
    <p:sldId id="347" r:id="rId10"/>
    <p:sldId id="313" r:id="rId11"/>
    <p:sldId id="323" r:id="rId12"/>
    <p:sldId id="320" r:id="rId13"/>
    <p:sldId id="256" r:id="rId14"/>
    <p:sldId id="318" r:id="rId15"/>
    <p:sldId id="321" r:id="rId16"/>
    <p:sldId id="319" r:id="rId17"/>
    <p:sldId id="315" r:id="rId18"/>
    <p:sldId id="316" r:id="rId19"/>
    <p:sldId id="322" r:id="rId20"/>
    <p:sldId id="324" r:id="rId21"/>
    <p:sldId id="317" r:id="rId22"/>
    <p:sldId id="340" r:id="rId23"/>
    <p:sldId id="341" r:id="rId24"/>
    <p:sldId id="325" r:id="rId25"/>
    <p:sldId id="326" r:id="rId26"/>
    <p:sldId id="327" r:id="rId27"/>
    <p:sldId id="328" r:id="rId28"/>
    <p:sldId id="329" r:id="rId29"/>
    <p:sldId id="330" r:id="rId30"/>
    <p:sldId id="331" r:id="rId31"/>
    <p:sldId id="332" r:id="rId32"/>
    <p:sldId id="344" r:id="rId33"/>
    <p:sldId id="346" r:id="rId34"/>
    <p:sldId id="345" r:id="rId35"/>
    <p:sldId id="31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BFC8"/>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13D54-E9ED-92FE-72EB-6D2B2125D18C}" v="327" dt="2023-11-28T05:55:40.984"/>
    <p1510:client id="{24B68A61-85CF-D46D-D7B9-AC21E2B4678C}" v="3" dt="2023-11-28T08:29:47.881"/>
    <p1510:client id="{62B076CD-C13E-71E5-BE63-7686A708AE24}" v="2" dt="2023-11-28T14:33:51.429"/>
    <p1510:client id="{A32B98A5-569F-2217-6261-4C8886A45315}" v="47" dt="2023-11-28T06:12:32.805"/>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24B68A61-85CF-D46D-D7B9-AC21E2B4678C}"/>
    <pc:docChg chg="modSld">
      <pc:chgData name="Sadie France" userId="S::s.france@uwtsd.ac.uk::b7d6a976-0449-421d-8e4f-ccb524b7ca6e" providerId="AD" clId="Web-{24B68A61-85CF-D46D-D7B9-AC21E2B4678C}" dt="2023-11-28T08:29:47.881" v="1" actId="20577"/>
      <pc:docMkLst>
        <pc:docMk/>
      </pc:docMkLst>
      <pc:sldChg chg="modSp">
        <pc:chgData name="Sadie France" userId="S::s.france@uwtsd.ac.uk::b7d6a976-0449-421d-8e4f-ccb524b7ca6e" providerId="AD" clId="Web-{24B68A61-85CF-D46D-D7B9-AC21E2B4678C}" dt="2023-11-28T08:29:47.881" v="1" actId="20577"/>
        <pc:sldMkLst>
          <pc:docMk/>
          <pc:sldMk cId="1357975405" sldId="329"/>
        </pc:sldMkLst>
        <pc:spChg chg="mod">
          <ac:chgData name="Sadie France" userId="S::s.france@uwtsd.ac.uk::b7d6a976-0449-421d-8e4f-ccb524b7ca6e" providerId="AD" clId="Web-{24B68A61-85CF-D46D-D7B9-AC21E2B4678C}" dt="2023-11-28T08:29:41.522" v="0" actId="20577"/>
          <ac:spMkLst>
            <pc:docMk/>
            <pc:sldMk cId="1357975405" sldId="329"/>
            <ac:spMk id="2" creationId="{3DAE8CC8-CC6E-8027-B495-F0ECCBC7C4B4}"/>
          </ac:spMkLst>
        </pc:spChg>
        <pc:spChg chg="mod">
          <ac:chgData name="Sadie France" userId="S::s.france@uwtsd.ac.uk::b7d6a976-0449-421d-8e4f-ccb524b7ca6e" providerId="AD" clId="Web-{24B68A61-85CF-D46D-D7B9-AC21E2B4678C}" dt="2023-11-28T08:29:47.881" v="1" actId="20577"/>
          <ac:spMkLst>
            <pc:docMk/>
            <pc:sldMk cId="1357975405" sldId="329"/>
            <ac:spMk id="3" creationId="{4BD74E48-4DC2-1445-F7E7-DE3915EF5721}"/>
          </ac:spMkLst>
        </pc:spChg>
      </pc:sldChg>
    </pc:docChg>
  </pc:docChgLst>
  <pc:docChgLst>
    <pc:chgData name="Sadie France" userId="b7d6a976-0449-421d-8e4f-ccb524b7ca6e" providerId="ADAL" clId="{7D7B55FB-502A-4540-9512-F11EF92A4F58}"/>
    <pc:docChg chg="modSld">
      <pc:chgData name="Sadie France" userId="b7d6a976-0449-421d-8e4f-ccb524b7ca6e" providerId="ADAL" clId="{7D7B55FB-502A-4540-9512-F11EF92A4F58}" dt="2023-11-24T14:25:15.282" v="6" actId="20577"/>
      <pc:docMkLst>
        <pc:docMk/>
      </pc:docMkLst>
      <pc:sldChg chg="modSp mod">
        <pc:chgData name="Sadie France" userId="b7d6a976-0449-421d-8e4f-ccb524b7ca6e" providerId="ADAL" clId="{7D7B55FB-502A-4540-9512-F11EF92A4F58}" dt="2023-11-24T14:25:15.282" v="6" actId="20577"/>
        <pc:sldMkLst>
          <pc:docMk/>
          <pc:sldMk cId="3668196279" sldId="328"/>
        </pc:sldMkLst>
        <pc:spChg chg="mod">
          <ac:chgData name="Sadie France" userId="b7d6a976-0449-421d-8e4f-ccb524b7ca6e" providerId="ADAL" clId="{7D7B55FB-502A-4540-9512-F11EF92A4F58}" dt="2023-11-24T14:25:15.282" v="6" actId="20577"/>
          <ac:spMkLst>
            <pc:docMk/>
            <pc:sldMk cId="3668196279" sldId="328"/>
            <ac:spMk id="3" creationId="{38B71BAA-D70E-15B8-EDA1-901F9D2A2D03}"/>
          </ac:spMkLst>
        </pc:spChg>
      </pc:sldChg>
    </pc:docChg>
  </pc:docChgLst>
  <pc:docChgLst>
    <pc:chgData name="Sadie France" userId="S::s.france@uwtsd.ac.uk::b7d6a976-0449-421d-8e4f-ccb524b7ca6e" providerId="AD" clId="Web-{0D813D54-E9ED-92FE-72EB-6D2B2125D18C}"/>
    <pc:docChg chg="addSld modSld">
      <pc:chgData name="Sadie France" userId="S::s.france@uwtsd.ac.uk::b7d6a976-0449-421d-8e4f-ccb524b7ca6e" providerId="AD" clId="Web-{0D813D54-E9ED-92FE-72EB-6D2B2125D18C}" dt="2023-11-28T05:55:40.984" v="318" actId="20577"/>
      <pc:docMkLst>
        <pc:docMk/>
      </pc:docMkLst>
      <pc:sldChg chg="modSp">
        <pc:chgData name="Sadie France" userId="S::s.france@uwtsd.ac.uk::b7d6a976-0449-421d-8e4f-ccb524b7ca6e" providerId="AD" clId="Web-{0D813D54-E9ED-92FE-72EB-6D2B2125D18C}" dt="2023-11-28T05:47:39.552" v="229" actId="20577"/>
        <pc:sldMkLst>
          <pc:docMk/>
          <pc:sldMk cId="3668196279" sldId="328"/>
        </pc:sldMkLst>
        <pc:spChg chg="mod">
          <ac:chgData name="Sadie France" userId="S::s.france@uwtsd.ac.uk::b7d6a976-0449-421d-8e4f-ccb524b7ca6e" providerId="AD" clId="Web-{0D813D54-E9ED-92FE-72EB-6D2B2125D18C}" dt="2023-11-28T05:47:39.552" v="229" actId="20577"/>
          <ac:spMkLst>
            <pc:docMk/>
            <pc:sldMk cId="3668196279" sldId="328"/>
            <ac:spMk id="2" creationId="{F4D08C84-8000-29BE-8015-5C0CEB22F07A}"/>
          </ac:spMkLst>
        </pc:spChg>
      </pc:sldChg>
      <pc:sldChg chg="modSp">
        <pc:chgData name="Sadie France" userId="S::s.france@uwtsd.ac.uk::b7d6a976-0449-421d-8e4f-ccb524b7ca6e" providerId="AD" clId="Web-{0D813D54-E9ED-92FE-72EB-6D2B2125D18C}" dt="2023-11-28T05:55:40.984" v="318" actId="20577"/>
        <pc:sldMkLst>
          <pc:docMk/>
          <pc:sldMk cId="1580208441" sldId="330"/>
        </pc:sldMkLst>
        <pc:spChg chg="mod">
          <ac:chgData name="Sadie France" userId="S::s.france@uwtsd.ac.uk::b7d6a976-0449-421d-8e4f-ccb524b7ca6e" providerId="AD" clId="Web-{0D813D54-E9ED-92FE-72EB-6D2B2125D18C}" dt="2023-11-28T05:55:40.984" v="318" actId="20577"/>
          <ac:spMkLst>
            <pc:docMk/>
            <pc:sldMk cId="1580208441" sldId="330"/>
            <ac:spMk id="3" creationId="{C4A90F5A-31ED-FB8F-6049-C80EB1B077F7}"/>
          </ac:spMkLst>
        </pc:spChg>
      </pc:sldChg>
      <pc:sldChg chg="addSp delSp modSp">
        <pc:chgData name="Sadie France" userId="S::s.france@uwtsd.ac.uk::b7d6a976-0449-421d-8e4f-ccb524b7ca6e" providerId="AD" clId="Web-{0D813D54-E9ED-92FE-72EB-6D2B2125D18C}" dt="2023-11-28T05:53:08.200" v="243"/>
        <pc:sldMkLst>
          <pc:docMk/>
          <pc:sldMk cId="780196727" sldId="331"/>
        </pc:sldMkLst>
        <pc:spChg chg="mod">
          <ac:chgData name="Sadie France" userId="S::s.france@uwtsd.ac.uk::b7d6a976-0449-421d-8e4f-ccb524b7ca6e" providerId="AD" clId="Web-{0D813D54-E9ED-92FE-72EB-6D2B2125D18C}" dt="2023-11-28T05:49:28.507" v="241" actId="20577"/>
          <ac:spMkLst>
            <pc:docMk/>
            <pc:sldMk cId="780196727" sldId="331"/>
            <ac:spMk id="3" creationId="{57B27321-6E3B-805A-B57C-94E7BB38F258}"/>
          </ac:spMkLst>
        </pc:spChg>
        <pc:picChg chg="add del mod">
          <ac:chgData name="Sadie France" userId="S::s.france@uwtsd.ac.uk::b7d6a976-0449-421d-8e4f-ccb524b7ca6e" providerId="AD" clId="Web-{0D813D54-E9ED-92FE-72EB-6D2B2125D18C}" dt="2023-11-28T05:53:08.200" v="243"/>
          <ac:picMkLst>
            <pc:docMk/>
            <pc:sldMk cId="780196727" sldId="331"/>
            <ac:picMk id="5" creationId="{51F43625-F29A-EEE5-47BE-2D311888B817}"/>
          </ac:picMkLst>
        </pc:picChg>
      </pc:sldChg>
      <pc:sldChg chg="modSp">
        <pc:chgData name="Sadie France" userId="S::s.france@uwtsd.ac.uk::b7d6a976-0449-421d-8e4f-ccb524b7ca6e" providerId="AD" clId="Web-{0D813D54-E9ED-92FE-72EB-6D2B2125D18C}" dt="2023-11-28T05:55:33.703" v="316" actId="20577"/>
        <pc:sldMkLst>
          <pc:docMk/>
          <pc:sldMk cId="993795655" sldId="332"/>
        </pc:sldMkLst>
        <pc:spChg chg="mod">
          <ac:chgData name="Sadie France" userId="S::s.france@uwtsd.ac.uk::b7d6a976-0449-421d-8e4f-ccb524b7ca6e" providerId="AD" clId="Web-{0D813D54-E9ED-92FE-72EB-6D2B2125D18C}" dt="2023-11-28T05:55:33.703" v="316" actId="20577"/>
          <ac:spMkLst>
            <pc:docMk/>
            <pc:sldMk cId="993795655" sldId="332"/>
            <ac:spMk id="3" creationId="{E9558FD6-5E55-896F-D351-14E46D65546A}"/>
          </ac:spMkLst>
        </pc:spChg>
      </pc:sldChg>
      <pc:sldChg chg="modSp">
        <pc:chgData name="Sadie France" userId="S::s.france@uwtsd.ac.uk::b7d6a976-0449-421d-8e4f-ccb524b7ca6e" providerId="AD" clId="Web-{0D813D54-E9ED-92FE-72EB-6D2B2125D18C}" dt="2023-11-28T05:36:34.550" v="63" actId="20577"/>
        <pc:sldMkLst>
          <pc:docMk/>
          <pc:sldMk cId="346782304" sldId="334"/>
        </pc:sldMkLst>
        <pc:spChg chg="mod">
          <ac:chgData name="Sadie France" userId="S::s.france@uwtsd.ac.uk::b7d6a976-0449-421d-8e4f-ccb524b7ca6e" providerId="AD" clId="Web-{0D813D54-E9ED-92FE-72EB-6D2B2125D18C}" dt="2023-11-28T05:36:34.550" v="63" actId="20577"/>
          <ac:spMkLst>
            <pc:docMk/>
            <pc:sldMk cId="346782304" sldId="334"/>
            <ac:spMk id="3" creationId="{A79D5074-5DFD-EF91-61BB-5FC0F087D142}"/>
          </ac:spMkLst>
        </pc:spChg>
      </pc:sldChg>
      <pc:sldChg chg="modSp">
        <pc:chgData name="Sadie France" userId="S::s.france@uwtsd.ac.uk::b7d6a976-0449-421d-8e4f-ccb524b7ca6e" providerId="AD" clId="Web-{0D813D54-E9ED-92FE-72EB-6D2B2125D18C}" dt="2023-11-28T05:43:58.719" v="228" actId="20577"/>
        <pc:sldMkLst>
          <pc:docMk/>
          <pc:sldMk cId="1533566968" sldId="335"/>
        </pc:sldMkLst>
        <pc:spChg chg="mod">
          <ac:chgData name="Sadie France" userId="S::s.france@uwtsd.ac.uk::b7d6a976-0449-421d-8e4f-ccb524b7ca6e" providerId="AD" clId="Web-{0D813D54-E9ED-92FE-72EB-6D2B2125D18C}" dt="2023-11-28T05:43:58.719" v="228" actId="20577"/>
          <ac:spMkLst>
            <pc:docMk/>
            <pc:sldMk cId="1533566968" sldId="335"/>
            <ac:spMk id="3" creationId="{D3762C33-CD7D-1BED-0779-B7CFA3A2FE70}"/>
          </ac:spMkLst>
        </pc:spChg>
      </pc:sldChg>
      <pc:sldChg chg="modSp">
        <pc:chgData name="Sadie France" userId="S::s.france@uwtsd.ac.uk::b7d6a976-0449-421d-8e4f-ccb524b7ca6e" providerId="AD" clId="Web-{0D813D54-E9ED-92FE-72EB-6D2B2125D18C}" dt="2023-11-28T05:32:15.276" v="5" actId="20577"/>
        <pc:sldMkLst>
          <pc:docMk/>
          <pc:sldMk cId="3265509176" sldId="336"/>
        </pc:sldMkLst>
        <pc:spChg chg="mod">
          <ac:chgData name="Sadie France" userId="S::s.france@uwtsd.ac.uk::b7d6a976-0449-421d-8e4f-ccb524b7ca6e" providerId="AD" clId="Web-{0D813D54-E9ED-92FE-72EB-6D2B2125D18C}" dt="2023-11-28T05:32:15.276" v="5" actId="20577"/>
          <ac:spMkLst>
            <pc:docMk/>
            <pc:sldMk cId="3265509176" sldId="336"/>
            <ac:spMk id="3" creationId="{A8DB5138-CD2E-E160-6D26-79940B577DF7}"/>
          </ac:spMkLst>
        </pc:spChg>
      </pc:sldChg>
      <pc:sldChg chg="modSp">
        <pc:chgData name="Sadie France" userId="S::s.france@uwtsd.ac.uk::b7d6a976-0449-421d-8e4f-ccb524b7ca6e" providerId="AD" clId="Web-{0D813D54-E9ED-92FE-72EB-6D2B2125D18C}" dt="2023-11-28T05:33:15.467" v="9" actId="20577"/>
        <pc:sldMkLst>
          <pc:docMk/>
          <pc:sldMk cId="708559963" sldId="337"/>
        </pc:sldMkLst>
        <pc:spChg chg="mod">
          <ac:chgData name="Sadie France" userId="S::s.france@uwtsd.ac.uk::b7d6a976-0449-421d-8e4f-ccb524b7ca6e" providerId="AD" clId="Web-{0D813D54-E9ED-92FE-72EB-6D2B2125D18C}" dt="2023-11-28T05:33:15.467" v="9" actId="20577"/>
          <ac:spMkLst>
            <pc:docMk/>
            <pc:sldMk cId="708559963" sldId="337"/>
            <ac:spMk id="3" creationId="{8715665B-2703-978A-1E09-12A673E50D19}"/>
          </ac:spMkLst>
        </pc:spChg>
      </pc:sldChg>
      <pc:sldChg chg="modSp">
        <pc:chgData name="Sadie France" userId="S::s.france@uwtsd.ac.uk::b7d6a976-0449-421d-8e4f-ccb524b7ca6e" providerId="AD" clId="Web-{0D813D54-E9ED-92FE-72EB-6D2B2125D18C}" dt="2023-11-28T05:35:39.689" v="59" actId="20577"/>
        <pc:sldMkLst>
          <pc:docMk/>
          <pc:sldMk cId="1861359303" sldId="338"/>
        </pc:sldMkLst>
        <pc:spChg chg="mod">
          <ac:chgData name="Sadie France" userId="S::s.france@uwtsd.ac.uk::b7d6a976-0449-421d-8e4f-ccb524b7ca6e" providerId="AD" clId="Web-{0D813D54-E9ED-92FE-72EB-6D2B2125D18C}" dt="2023-11-28T05:35:39.689" v="59" actId="20577"/>
          <ac:spMkLst>
            <pc:docMk/>
            <pc:sldMk cId="1861359303" sldId="338"/>
            <ac:spMk id="3" creationId="{0420AA7F-3C59-A515-A533-2AD6F5A26BB6}"/>
          </ac:spMkLst>
        </pc:spChg>
      </pc:sldChg>
      <pc:sldChg chg="modSp new">
        <pc:chgData name="Sadie France" userId="S::s.france@uwtsd.ac.uk::b7d6a976-0449-421d-8e4f-ccb524b7ca6e" providerId="AD" clId="Web-{0D813D54-E9ED-92FE-72EB-6D2B2125D18C}" dt="2023-11-28T05:43:51.200" v="216" actId="20577"/>
        <pc:sldMkLst>
          <pc:docMk/>
          <pc:sldMk cId="1075991101" sldId="347"/>
        </pc:sldMkLst>
        <pc:spChg chg="mod">
          <ac:chgData name="Sadie France" userId="S::s.france@uwtsd.ac.uk::b7d6a976-0449-421d-8e4f-ccb524b7ca6e" providerId="AD" clId="Web-{0D813D54-E9ED-92FE-72EB-6D2B2125D18C}" dt="2023-11-28T05:43:51.200" v="216" actId="20577"/>
          <ac:spMkLst>
            <pc:docMk/>
            <pc:sldMk cId="1075991101" sldId="347"/>
            <ac:spMk id="2" creationId="{0B92EFF4-CE6B-8836-EE61-85775E211BB4}"/>
          </ac:spMkLst>
        </pc:spChg>
        <pc:spChg chg="mod">
          <ac:chgData name="Sadie France" userId="S::s.france@uwtsd.ac.uk::b7d6a976-0449-421d-8e4f-ccb524b7ca6e" providerId="AD" clId="Web-{0D813D54-E9ED-92FE-72EB-6D2B2125D18C}" dt="2023-11-28T05:41:25.806" v="208" actId="20577"/>
          <ac:spMkLst>
            <pc:docMk/>
            <pc:sldMk cId="1075991101" sldId="347"/>
            <ac:spMk id="3" creationId="{04DF5950-9DC3-7BA8-F822-174BCFE5B088}"/>
          </ac:spMkLst>
        </pc:spChg>
      </pc:sldChg>
    </pc:docChg>
  </pc:docChgLst>
  <pc:docChgLst>
    <pc:chgData name="Sadie France" userId="S::s.france@uwtsd.ac.uk::b7d6a976-0449-421d-8e4f-ccb524b7ca6e" providerId="AD" clId="Web-{A32B98A5-569F-2217-6261-4C8886A45315}"/>
    <pc:docChg chg="modSld">
      <pc:chgData name="Sadie France" userId="S::s.france@uwtsd.ac.uk::b7d6a976-0449-421d-8e4f-ccb524b7ca6e" providerId="AD" clId="Web-{A32B98A5-569F-2217-6261-4C8886A45315}" dt="2023-11-28T06:12:29.914" v="50"/>
      <pc:docMkLst>
        <pc:docMk/>
      </pc:docMkLst>
      <pc:sldChg chg="modSp">
        <pc:chgData name="Sadie France" userId="S::s.france@uwtsd.ac.uk::b7d6a976-0449-421d-8e4f-ccb524b7ca6e" providerId="AD" clId="Web-{A32B98A5-569F-2217-6261-4C8886A45315}" dt="2023-11-28T06:00:03.563" v="12" actId="20577"/>
        <pc:sldMkLst>
          <pc:docMk/>
          <pc:sldMk cId="346782304" sldId="334"/>
        </pc:sldMkLst>
        <pc:spChg chg="mod">
          <ac:chgData name="Sadie France" userId="S::s.france@uwtsd.ac.uk::b7d6a976-0449-421d-8e4f-ccb524b7ca6e" providerId="AD" clId="Web-{A32B98A5-569F-2217-6261-4C8886A45315}" dt="2023-11-28T06:00:03.563" v="12" actId="20577"/>
          <ac:spMkLst>
            <pc:docMk/>
            <pc:sldMk cId="346782304" sldId="334"/>
            <ac:spMk id="3" creationId="{A79D5074-5DFD-EF91-61BB-5FC0F087D142}"/>
          </ac:spMkLst>
        </pc:spChg>
      </pc:sldChg>
      <pc:sldChg chg="modSp">
        <pc:chgData name="Sadie France" userId="S::s.france@uwtsd.ac.uk::b7d6a976-0449-421d-8e4f-ccb524b7ca6e" providerId="AD" clId="Web-{A32B98A5-569F-2217-6261-4C8886A45315}" dt="2023-11-28T06:01:02.158" v="36" actId="20577"/>
        <pc:sldMkLst>
          <pc:docMk/>
          <pc:sldMk cId="1533566968" sldId="335"/>
        </pc:sldMkLst>
        <pc:spChg chg="mod">
          <ac:chgData name="Sadie France" userId="S::s.france@uwtsd.ac.uk::b7d6a976-0449-421d-8e4f-ccb524b7ca6e" providerId="AD" clId="Web-{A32B98A5-569F-2217-6261-4C8886A45315}" dt="2023-11-28T06:01:02.158" v="36" actId="20577"/>
          <ac:spMkLst>
            <pc:docMk/>
            <pc:sldMk cId="1533566968" sldId="335"/>
            <ac:spMk id="3" creationId="{D3762C33-CD7D-1BED-0779-B7CFA3A2FE70}"/>
          </ac:spMkLst>
        </pc:spChg>
      </pc:sldChg>
      <pc:sldChg chg="modSp">
        <pc:chgData name="Sadie France" userId="S::s.france@uwtsd.ac.uk::b7d6a976-0449-421d-8e4f-ccb524b7ca6e" providerId="AD" clId="Web-{A32B98A5-569F-2217-6261-4C8886A45315}" dt="2023-11-28T05:57:36.777" v="9" actId="20577"/>
        <pc:sldMkLst>
          <pc:docMk/>
          <pc:sldMk cId="3265509176" sldId="336"/>
        </pc:sldMkLst>
        <pc:spChg chg="mod">
          <ac:chgData name="Sadie France" userId="S::s.france@uwtsd.ac.uk::b7d6a976-0449-421d-8e4f-ccb524b7ca6e" providerId="AD" clId="Web-{A32B98A5-569F-2217-6261-4C8886A45315}" dt="2023-11-28T05:57:36.777" v="9" actId="20577"/>
          <ac:spMkLst>
            <pc:docMk/>
            <pc:sldMk cId="3265509176" sldId="336"/>
            <ac:spMk id="3" creationId="{A8DB5138-CD2E-E160-6D26-79940B577DF7}"/>
          </ac:spMkLst>
        </pc:spChg>
      </pc:sldChg>
      <pc:sldChg chg="modSp">
        <pc:chgData name="Sadie France" userId="S::s.france@uwtsd.ac.uk::b7d6a976-0449-421d-8e4f-ccb524b7ca6e" providerId="AD" clId="Web-{A32B98A5-569F-2217-6261-4C8886A45315}" dt="2023-11-28T05:59:51.594" v="10" actId="20577"/>
        <pc:sldMkLst>
          <pc:docMk/>
          <pc:sldMk cId="1861359303" sldId="338"/>
        </pc:sldMkLst>
        <pc:spChg chg="mod">
          <ac:chgData name="Sadie France" userId="S::s.france@uwtsd.ac.uk::b7d6a976-0449-421d-8e4f-ccb524b7ca6e" providerId="AD" clId="Web-{A32B98A5-569F-2217-6261-4C8886A45315}" dt="2023-11-28T05:59:51.594" v="10" actId="20577"/>
          <ac:spMkLst>
            <pc:docMk/>
            <pc:sldMk cId="1861359303" sldId="338"/>
            <ac:spMk id="3" creationId="{0420AA7F-3C59-A515-A533-2AD6F5A26BB6}"/>
          </ac:spMkLst>
        </pc:spChg>
      </pc:sldChg>
      <pc:sldChg chg="addSp modSp mod setBg">
        <pc:chgData name="Sadie France" userId="S::s.france@uwtsd.ac.uk::b7d6a976-0449-421d-8e4f-ccb524b7ca6e" providerId="AD" clId="Web-{A32B98A5-569F-2217-6261-4C8886A45315}" dt="2023-11-28T06:12:06.008" v="48"/>
        <pc:sldMkLst>
          <pc:docMk/>
          <pc:sldMk cId="963214308" sldId="342"/>
        </pc:sldMkLst>
        <pc:spChg chg="mod">
          <ac:chgData name="Sadie France" userId="S::s.france@uwtsd.ac.uk::b7d6a976-0449-421d-8e4f-ccb524b7ca6e" providerId="AD" clId="Web-{A32B98A5-569F-2217-6261-4C8886A45315}" dt="2023-11-28T06:12:06.008" v="48"/>
          <ac:spMkLst>
            <pc:docMk/>
            <pc:sldMk cId="963214308" sldId="342"/>
            <ac:spMk id="2" creationId="{37928900-5F56-23CF-85E7-6D86B13CC448}"/>
          </ac:spMkLst>
        </pc:spChg>
        <pc:spChg chg="mod">
          <ac:chgData name="Sadie France" userId="S::s.france@uwtsd.ac.uk::b7d6a976-0449-421d-8e4f-ccb524b7ca6e" providerId="AD" clId="Web-{A32B98A5-569F-2217-6261-4C8886A45315}" dt="2023-11-28T06:12:06.008" v="48"/>
          <ac:spMkLst>
            <pc:docMk/>
            <pc:sldMk cId="963214308" sldId="342"/>
            <ac:spMk id="3" creationId="{787BD785-7BFE-DD2A-75CB-5B105A3AE1C5}"/>
          </ac:spMkLst>
        </pc:spChg>
        <pc:spChg chg="mod">
          <ac:chgData name="Sadie France" userId="S::s.france@uwtsd.ac.uk::b7d6a976-0449-421d-8e4f-ccb524b7ca6e" providerId="AD" clId="Web-{A32B98A5-569F-2217-6261-4C8886A45315}" dt="2023-11-28T06:12:06.008" v="48"/>
          <ac:spMkLst>
            <pc:docMk/>
            <pc:sldMk cId="963214308" sldId="342"/>
            <ac:spMk id="4" creationId="{A2E7B01C-575A-774E-65B4-FB94872084FD}"/>
          </ac:spMkLst>
        </pc:spChg>
        <pc:spChg chg="add">
          <ac:chgData name="Sadie France" userId="S::s.france@uwtsd.ac.uk::b7d6a976-0449-421d-8e4f-ccb524b7ca6e" providerId="AD" clId="Web-{A32B98A5-569F-2217-6261-4C8886A45315}" dt="2023-11-28T06:12:06.008" v="48"/>
          <ac:spMkLst>
            <pc:docMk/>
            <pc:sldMk cId="963214308" sldId="342"/>
            <ac:spMk id="10" creationId="{EB6743CF-E74B-4A3C-A785-599069DB89DF}"/>
          </ac:spMkLst>
        </pc:spChg>
        <pc:picChg chg="add">
          <ac:chgData name="Sadie France" userId="S::s.france@uwtsd.ac.uk::b7d6a976-0449-421d-8e4f-ccb524b7ca6e" providerId="AD" clId="Web-{A32B98A5-569F-2217-6261-4C8886A45315}" dt="2023-11-28T06:12:06.008" v="48"/>
          <ac:picMkLst>
            <pc:docMk/>
            <pc:sldMk cId="963214308" sldId="342"/>
            <ac:picMk id="6" creationId="{432E3F95-5BF8-55D9-C210-1F21B51D8EE1}"/>
          </ac:picMkLst>
        </pc:picChg>
      </pc:sldChg>
      <pc:sldChg chg="addSp modSp mod setBg">
        <pc:chgData name="Sadie France" userId="S::s.france@uwtsd.ac.uk::b7d6a976-0449-421d-8e4f-ccb524b7ca6e" providerId="AD" clId="Web-{A32B98A5-569F-2217-6261-4C8886A45315}" dt="2023-11-28T06:12:29.914" v="50"/>
        <pc:sldMkLst>
          <pc:docMk/>
          <pc:sldMk cId="193976068" sldId="343"/>
        </pc:sldMkLst>
        <pc:spChg chg="mod">
          <ac:chgData name="Sadie France" userId="S::s.france@uwtsd.ac.uk::b7d6a976-0449-421d-8e4f-ccb524b7ca6e" providerId="AD" clId="Web-{A32B98A5-569F-2217-6261-4C8886A45315}" dt="2023-11-28T06:12:29.914" v="50"/>
          <ac:spMkLst>
            <pc:docMk/>
            <pc:sldMk cId="193976068" sldId="343"/>
            <ac:spMk id="2" creationId="{B7933780-ABD0-1D5D-0CD8-A608074B6222}"/>
          </ac:spMkLst>
        </pc:spChg>
        <pc:spChg chg="mod">
          <ac:chgData name="Sadie France" userId="S::s.france@uwtsd.ac.uk::b7d6a976-0449-421d-8e4f-ccb524b7ca6e" providerId="AD" clId="Web-{A32B98A5-569F-2217-6261-4C8886A45315}" dt="2023-11-28T06:12:29.914" v="50"/>
          <ac:spMkLst>
            <pc:docMk/>
            <pc:sldMk cId="193976068" sldId="343"/>
            <ac:spMk id="3" creationId="{3011F2EC-4C59-98DF-1327-84CF52CBED5E}"/>
          </ac:spMkLst>
        </pc:spChg>
        <pc:spChg chg="mod ord">
          <ac:chgData name="Sadie France" userId="S::s.france@uwtsd.ac.uk::b7d6a976-0449-421d-8e4f-ccb524b7ca6e" providerId="AD" clId="Web-{A32B98A5-569F-2217-6261-4C8886A45315}" dt="2023-11-28T06:12:29.914" v="50"/>
          <ac:spMkLst>
            <pc:docMk/>
            <pc:sldMk cId="193976068" sldId="343"/>
            <ac:spMk id="4" creationId="{14541707-C8B0-60E8-C861-45F479ED3F7E}"/>
          </ac:spMkLst>
        </pc:spChg>
        <pc:spChg chg="add">
          <ac:chgData name="Sadie France" userId="S::s.france@uwtsd.ac.uk::b7d6a976-0449-421d-8e4f-ccb524b7ca6e" providerId="AD" clId="Web-{A32B98A5-569F-2217-6261-4C8886A45315}" dt="2023-11-28T06:12:29.914" v="50"/>
          <ac:spMkLst>
            <pc:docMk/>
            <pc:sldMk cId="193976068" sldId="343"/>
            <ac:spMk id="10" creationId="{9F4444CE-BC8D-4D61-B303-4C05614E62AB}"/>
          </ac:spMkLst>
        </pc:spChg>
        <pc:spChg chg="add">
          <ac:chgData name="Sadie France" userId="S::s.france@uwtsd.ac.uk::b7d6a976-0449-421d-8e4f-ccb524b7ca6e" providerId="AD" clId="Web-{A32B98A5-569F-2217-6261-4C8886A45315}" dt="2023-11-28T06:12:29.914" v="50"/>
          <ac:spMkLst>
            <pc:docMk/>
            <pc:sldMk cId="193976068" sldId="343"/>
            <ac:spMk id="12" creationId="{62423CA5-E2E1-4789-B759-9906C1C94063}"/>
          </ac:spMkLst>
        </pc:spChg>
        <pc:spChg chg="add">
          <ac:chgData name="Sadie France" userId="S::s.france@uwtsd.ac.uk::b7d6a976-0449-421d-8e4f-ccb524b7ca6e" providerId="AD" clId="Web-{A32B98A5-569F-2217-6261-4C8886A45315}" dt="2023-11-28T06:12:29.914" v="50"/>
          <ac:spMkLst>
            <pc:docMk/>
            <pc:sldMk cId="193976068" sldId="343"/>
            <ac:spMk id="14" creationId="{73772B81-181F-48B7-8826-4D9686D15DF5}"/>
          </ac:spMkLst>
        </pc:spChg>
        <pc:spChg chg="add">
          <ac:chgData name="Sadie France" userId="S::s.france@uwtsd.ac.uk::b7d6a976-0449-421d-8e4f-ccb524b7ca6e" providerId="AD" clId="Web-{A32B98A5-569F-2217-6261-4C8886A45315}" dt="2023-11-28T06:12:29.914" v="50"/>
          <ac:spMkLst>
            <pc:docMk/>
            <pc:sldMk cId="193976068" sldId="343"/>
            <ac:spMk id="16" creationId="{B2205F6E-03C6-4E92-877C-E2482F6599AA}"/>
          </ac:spMkLst>
        </pc:spChg>
        <pc:picChg chg="add mod">
          <ac:chgData name="Sadie France" userId="S::s.france@uwtsd.ac.uk::b7d6a976-0449-421d-8e4f-ccb524b7ca6e" providerId="AD" clId="Web-{A32B98A5-569F-2217-6261-4C8886A45315}" dt="2023-11-28T06:12:29.914" v="50"/>
          <ac:picMkLst>
            <pc:docMk/>
            <pc:sldMk cId="193976068" sldId="343"/>
            <ac:picMk id="5" creationId="{450F4EA6-6405-C979-9491-03748A57D761}"/>
          </ac:picMkLst>
        </pc:picChg>
      </pc:sldChg>
      <pc:sldChg chg="addSp modSp mod setBg">
        <pc:chgData name="Sadie France" userId="S::s.france@uwtsd.ac.uk::b7d6a976-0449-421d-8e4f-ccb524b7ca6e" providerId="AD" clId="Web-{A32B98A5-569F-2217-6261-4C8886A45315}" dt="2023-11-28T06:11:53.804" v="47" actId="1076"/>
        <pc:sldMkLst>
          <pc:docMk/>
          <pc:sldMk cId="1075991101" sldId="347"/>
        </pc:sldMkLst>
        <pc:spChg chg="mod">
          <ac:chgData name="Sadie France" userId="S::s.france@uwtsd.ac.uk::b7d6a976-0449-421d-8e4f-ccb524b7ca6e" providerId="AD" clId="Web-{A32B98A5-569F-2217-6261-4C8886A45315}" dt="2023-11-28T06:01:36.925" v="40"/>
          <ac:spMkLst>
            <pc:docMk/>
            <pc:sldMk cId="1075991101" sldId="347"/>
            <ac:spMk id="2" creationId="{0B92EFF4-CE6B-8836-EE61-85775E211BB4}"/>
          </ac:spMkLst>
        </pc:spChg>
        <pc:spChg chg="mod">
          <ac:chgData name="Sadie France" userId="S::s.france@uwtsd.ac.uk::b7d6a976-0449-421d-8e4f-ccb524b7ca6e" providerId="AD" clId="Web-{A32B98A5-569F-2217-6261-4C8886A45315}" dt="2023-11-28T06:01:36.925" v="40"/>
          <ac:spMkLst>
            <pc:docMk/>
            <pc:sldMk cId="1075991101" sldId="347"/>
            <ac:spMk id="3" creationId="{04DF5950-9DC3-7BA8-F822-174BCFE5B088}"/>
          </ac:spMkLst>
        </pc:spChg>
        <pc:spChg chg="mod ord">
          <ac:chgData name="Sadie France" userId="S::s.france@uwtsd.ac.uk::b7d6a976-0449-421d-8e4f-ccb524b7ca6e" providerId="AD" clId="Web-{A32B98A5-569F-2217-6261-4C8886A45315}" dt="2023-11-28T06:01:36.925" v="40"/>
          <ac:spMkLst>
            <pc:docMk/>
            <pc:sldMk cId="1075991101" sldId="347"/>
            <ac:spMk id="4" creationId="{9BAB1194-FE16-6A0B-F720-CCA88A3C482F}"/>
          </ac:spMkLst>
        </pc:spChg>
        <pc:spChg chg="add mod">
          <ac:chgData name="Sadie France" userId="S::s.france@uwtsd.ac.uk::b7d6a976-0449-421d-8e4f-ccb524b7ca6e" providerId="AD" clId="Web-{A32B98A5-569F-2217-6261-4C8886A45315}" dt="2023-11-28T06:09:39.485" v="43" actId="1076"/>
          <ac:spMkLst>
            <pc:docMk/>
            <pc:sldMk cId="1075991101" sldId="347"/>
            <ac:spMk id="6" creationId="{610BFFC7-71FA-57D5-9862-8AE130ECF103}"/>
          </ac:spMkLst>
        </pc:spChg>
        <pc:spChg chg="add mod">
          <ac:chgData name="Sadie France" userId="S::s.france@uwtsd.ac.uk::b7d6a976-0449-421d-8e4f-ccb524b7ca6e" providerId="AD" clId="Web-{A32B98A5-569F-2217-6261-4C8886A45315}" dt="2023-11-28T06:11:53.804" v="47" actId="1076"/>
          <ac:spMkLst>
            <pc:docMk/>
            <pc:sldMk cId="1075991101" sldId="347"/>
            <ac:spMk id="7" creationId="{F78556F3-4A05-1278-1A8B-EC6EEB696666}"/>
          </ac:spMkLst>
        </pc:spChg>
        <pc:spChg chg="add">
          <ac:chgData name="Sadie France" userId="S::s.france@uwtsd.ac.uk::b7d6a976-0449-421d-8e4f-ccb524b7ca6e" providerId="AD" clId="Web-{A32B98A5-569F-2217-6261-4C8886A45315}" dt="2023-11-28T06:01:36.925" v="40"/>
          <ac:spMkLst>
            <pc:docMk/>
            <pc:sldMk cId="1075991101" sldId="347"/>
            <ac:spMk id="10" creationId="{9F4444CE-BC8D-4D61-B303-4C05614E62AB}"/>
          </ac:spMkLst>
        </pc:spChg>
        <pc:spChg chg="add">
          <ac:chgData name="Sadie France" userId="S::s.france@uwtsd.ac.uk::b7d6a976-0449-421d-8e4f-ccb524b7ca6e" providerId="AD" clId="Web-{A32B98A5-569F-2217-6261-4C8886A45315}" dt="2023-11-28T06:01:36.925" v="40"/>
          <ac:spMkLst>
            <pc:docMk/>
            <pc:sldMk cId="1075991101" sldId="347"/>
            <ac:spMk id="12" creationId="{62423CA5-E2E1-4789-B759-9906C1C94063}"/>
          </ac:spMkLst>
        </pc:spChg>
        <pc:spChg chg="add">
          <ac:chgData name="Sadie France" userId="S::s.france@uwtsd.ac.uk::b7d6a976-0449-421d-8e4f-ccb524b7ca6e" providerId="AD" clId="Web-{A32B98A5-569F-2217-6261-4C8886A45315}" dt="2023-11-28T06:01:36.925" v="40"/>
          <ac:spMkLst>
            <pc:docMk/>
            <pc:sldMk cId="1075991101" sldId="347"/>
            <ac:spMk id="14" creationId="{73772B81-181F-48B7-8826-4D9686D15DF5}"/>
          </ac:spMkLst>
        </pc:spChg>
        <pc:spChg chg="add">
          <ac:chgData name="Sadie France" userId="S::s.france@uwtsd.ac.uk::b7d6a976-0449-421d-8e4f-ccb524b7ca6e" providerId="AD" clId="Web-{A32B98A5-569F-2217-6261-4C8886A45315}" dt="2023-11-28T06:01:36.925" v="40"/>
          <ac:spMkLst>
            <pc:docMk/>
            <pc:sldMk cId="1075991101" sldId="347"/>
            <ac:spMk id="16" creationId="{B2205F6E-03C6-4E92-877C-E2482F6599AA}"/>
          </ac:spMkLst>
        </pc:spChg>
        <pc:picChg chg="add mod">
          <ac:chgData name="Sadie France" userId="S::s.france@uwtsd.ac.uk::b7d6a976-0449-421d-8e4f-ccb524b7ca6e" providerId="AD" clId="Web-{A32B98A5-569F-2217-6261-4C8886A45315}" dt="2023-11-28T06:01:36.925" v="40"/>
          <ac:picMkLst>
            <pc:docMk/>
            <pc:sldMk cId="1075991101" sldId="347"/>
            <ac:picMk id="5" creationId="{12C66323-DF66-0E03-2867-42D37D455754}"/>
          </ac:picMkLst>
        </pc:picChg>
      </pc:sldChg>
    </pc:docChg>
  </pc:docChgLst>
  <pc:docChgLst>
    <pc:chgData name="Sadie France" userId="S::s.france@uwtsd.ac.uk::b7d6a976-0449-421d-8e4f-ccb524b7ca6e" providerId="AD" clId="Web-{62B076CD-C13E-71E5-BE63-7686A708AE24}"/>
    <pc:docChg chg="modSld">
      <pc:chgData name="Sadie France" userId="S::s.france@uwtsd.ac.uk::b7d6a976-0449-421d-8e4f-ccb524b7ca6e" providerId="AD" clId="Web-{62B076CD-C13E-71E5-BE63-7686A708AE24}" dt="2023-11-28T14:33:51.429" v="0" actId="20577"/>
      <pc:docMkLst>
        <pc:docMk/>
      </pc:docMkLst>
      <pc:sldChg chg="modSp">
        <pc:chgData name="Sadie France" userId="S::s.france@uwtsd.ac.uk::b7d6a976-0449-421d-8e4f-ccb524b7ca6e" providerId="AD" clId="Web-{62B076CD-C13E-71E5-BE63-7686A708AE24}" dt="2023-11-28T14:33:51.429" v="0" actId="20577"/>
        <pc:sldMkLst>
          <pc:docMk/>
          <pc:sldMk cId="1360336282" sldId="326"/>
        </pc:sldMkLst>
        <pc:spChg chg="mod">
          <ac:chgData name="Sadie France" userId="S::s.france@uwtsd.ac.uk::b7d6a976-0449-421d-8e4f-ccb524b7ca6e" providerId="AD" clId="Web-{62B076CD-C13E-71E5-BE63-7686A708AE24}" dt="2023-11-28T14:33:51.429" v="0" actId="20577"/>
          <ac:spMkLst>
            <pc:docMk/>
            <pc:sldMk cId="1360336282" sldId="326"/>
            <ac:spMk id="9" creationId="{A542BC36-E637-A343-BE29-A597F43E65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13</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is the aim of the LVRU? Reduce violence, increase feelings of safety and promote hope and positive opportunities for young people and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is there focus over the next 2 years? Young people up to the age of 25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are the key drivers of violence? Poverty, inequality, deprivation and lack of opportunity (Strain theory, A Cohen)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was the impact of austerity on violence in London? Violence grew, Youth service budgets declined and reduction in police officers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is the LVRU’s values and culture? Putting young people first, building relationships, being bold and radical, being fair and inclusive, empowering communities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key interventions are in place to achieve change? Hospital based youth work, tackling online harm, custody based youth work, CBT, Training in health professionals to tackle DA, online support to tackle exploitation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GB"/>
          </a:p>
        </p:txBody>
      </p:sp>
      <p:sp>
        <p:nvSpPr>
          <p:cNvPr id="4" name="Slide Number Placeholder 3"/>
          <p:cNvSpPr>
            <a:spLocks noGrp="1"/>
          </p:cNvSpPr>
          <p:nvPr>
            <p:ph type="sldNum" sz="quarter" idx="5"/>
          </p:nvPr>
        </p:nvSpPr>
        <p:spPr/>
        <p:txBody>
          <a:bodyPr/>
          <a:lstStyle/>
          <a:p>
            <a:fld id="{B0B5EF69-6282-41D6-98DF-E801433ABD80}" type="slidenum">
              <a:rPr lang="en-GB" smtClean="0"/>
              <a:t>23</a:t>
            </a:fld>
            <a:endParaRPr lang="en-GB"/>
          </a:p>
        </p:txBody>
      </p:sp>
    </p:spTree>
    <p:extLst>
      <p:ext uri="{BB962C8B-B14F-4D97-AF65-F5344CB8AC3E}">
        <p14:creationId xmlns:p14="http://schemas.microsoft.com/office/powerpoint/2010/main" val="3997302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B5EF69-6282-41D6-98DF-E801433ABD80}" type="slidenum">
              <a:rPr lang="en-GB" smtClean="0"/>
              <a:t>25</a:t>
            </a:fld>
            <a:endParaRPr lang="en-GB"/>
          </a:p>
        </p:txBody>
      </p:sp>
    </p:spTree>
    <p:extLst>
      <p:ext uri="{BB962C8B-B14F-4D97-AF65-F5344CB8AC3E}">
        <p14:creationId xmlns:p14="http://schemas.microsoft.com/office/powerpoint/2010/main" val="3596428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6DA1D5A-B4DE-4495-87D7-10128F3E8567}"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7DC4C6-A5FB-4D7F-BB56-829BB6A453CF}"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EE26360-56EC-4818-B65E-119984CDA527}" type="datetime1">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B747EC-408B-46F1-B369-E0CAB103DF09}" type="datetime1">
              <a:rPr lang="en-GB" smtClean="0"/>
              <a:t>28/11/2023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06EC7CE-CF6C-4DD1-84ED-F569D2264EC5}" type="datetime1">
              <a:rPr lang="en-GB" smtClean="0"/>
              <a:t>28/11/2023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28/11/2023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5A8AB-A542-41D7-A8B0-0E92D08BFD55}"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C6571A-5A0B-45BB-B545-E1AE02DC7F6C}" type="datetime1">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28/11/2023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search?q=body+worn+cameras+police+uk&amp;source=lmns&amp;tbm=vid&amp;bih=764&amp;biw=1320&amp;hl=en-GB&amp;sa=X&amp;ved=2ahUKEwjL-ZPBg-aCAxV1pycCHcXNBs0Q0pQJKAN6BAgBEAg#fpstate=ive&amp;vld=cid:08be7146,vid:6iGNFTBMKno,st:0"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bbc.co.uk/news/uk-england-leeds-43541479"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uk/2005/sep/26/ukcrime.scotland" TargetMode="External"/><Relationship Id="rId2" Type="http://schemas.openxmlformats.org/officeDocument/2006/relationships/hyperlink" Target="https://www.theguardian.com/society/2005/oct/20/penal.crim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gCKQuqWejq8"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justiceinnovation.org/mapping-innovatio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5B61E-125B-9450-B299-B129AF67D710}"/>
              </a:ext>
            </a:extLst>
          </p:cNvPr>
          <p:cNvSpPr>
            <a:spLocks noGrp="1"/>
          </p:cNvSpPr>
          <p:nvPr>
            <p:ph type="ctrTitle"/>
          </p:nvPr>
        </p:nvSpPr>
        <p:spPr/>
        <p:txBody>
          <a:bodyPr/>
          <a:lstStyle/>
          <a:p>
            <a:r>
              <a:rPr lang="en-GB"/>
              <a:t>Changing the way in which we tackle crime</a:t>
            </a:r>
          </a:p>
        </p:txBody>
      </p:sp>
      <p:sp>
        <p:nvSpPr>
          <p:cNvPr id="3" name="Subtitle 2">
            <a:extLst>
              <a:ext uri="{FF2B5EF4-FFF2-40B4-BE49-F238E27FC236}">
                <a16:creationId xmlns:a16="http://schemas.microsoft.com/office/drawing/2014/main" id="{AC22643F-06F6-C27E-D94B-EB214A601E31}"/>
              </a:ext>
            </a:extLst>
          </p:cNvPr>
          <p:cNvSpPr>
            <a:spLocks noGrp="1"/>
          </p:cNvSpPr>
          <p:nvPr>
            <p:ph type="subTitle" idx="1"/>
          </p:nvPr>
        </p:nvSpPr>
        <p:spPr/>
        <p:txBody>
          <a:bodyPr>
            <a:normAutofit lnSpcReduction="10000"/>
          </a:bodyPr>
          <a:lstStyle/>
          <a:p>
            <a:r>
              <a:rPr lang="en-GB"/>
              <a:t>Police, policing and society (BMCP5001)</a:t>
            </a:r>
          </a:p>
          <a:p>
            <a:r>
              <a:rPr lang="en-GB"/>
              <a:t>WEEK 9</a:t>
            </a:r>
          </a:p>
          <a:p>
            <a:r>
              <a:rPr lang="en-GB"/>
              <a:t>criminology@uwtsd.ac.uk</a:t>
            </a:r>
          </a:p>
        </p:txBody>
      </p:sp>
      <p:sp>
        <p:nvSpPr>
          <p:cNvPr id="4" name="Slide Number Placeholder 3">
            <a:extLst>
              <a:ext uri="{FF2B5EF4-FFF2-40B4-BE49-F238E27FC236}">
                <a16:creationId xmlns:a16="http://schemas.microsoft.com/office/drawing/2014/main" id="{8B8A6C05-3B0B-80EE-3E5A-3ED42B8A5D3C}"/>
              </a:ext>
            </a:extLst>
          </p:cNvPr>
          <p:cNvSpPr>
            <a:spLocks noGrp="1"/>
          </p:cNvSpPr>
          <p:nvPr>
            <p:ph type="sldNum" sz="quarter" idx="12"/>
          </p:nvPr>
        </p:nvSpPr>
        <p:spPr/>
        <p:txBody>
          <a:bodyPr/>
          <a:lstStyle/>
          <a:p>
            <a:fld id="{5DFEDB64-84C3-4240-BCBA-134AE1D9082C}" type="slidenum">
              <a:rPr lang="en-GB" smtClean="0"/>
              <a:t>1</a:t>
            </a:fld>
            <a:endParaRPr lang="en-GB"/>
          </a:p>
        </p:txBody>
      </p:sp>
    </p:spTree>
    <p:extLst>
      <p:ext uri="{BB962C8B-B14F-4D97-AF65-F5344CB8AC3E}">
        <p14:creationId xmlns:p14="http://schemas.microsoft.com/office/powerpoint/2010/main" val="1857008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28900-5F56-23CF-85E7-6D86B13CC448}"/>
              </a:ext>
            </a:extLst>
          </p:cNvPr>
          <p:cNvSpPr>
            <a:spLocks noGrp="1"/>
          </p:cNvSpPr>
          <p:nvPr>
            <p:ph type="title"/>
          </p:nvPr>
        </p:nvSpPr>
        <p:spPr>
          <a:xfrm>
            <a:off x="2849562" y="609600"/>
            <a:ext cx="6424440" cy="1320800"/>
          </a:xfrm>
        </p:spPr>
        <p:txBody>
          <a:bodyPr>
            <a:normAutofit/>
          </a:bodyPr>
          <a:lstStyle/>
          <a:p>
            <a:r>
              <a:rPr lang="en-GB"/>
              <a:t>Recap on last lecture</a:t>
            </a:r>
          </a:p>
        </p:txBody>
      </p:sp>
      <p:pic>
        <p:nvPicPr>
          <p:cNvPr id="6" name="Picture 5" descr="Abstract blurred public library with bookshelves">
            <a:extLst>
              <a:ext uri="{FF2B5EF4-FFF2-40B4-BE49-F238E27FC236}">
                <a16:creationId xmlns:a16="http://schemas.microsoft.com/office/drawing/2014/main" id="{432E3F95-5BF8-55D9-C210-1F21B51D8EE1}"/>
              </a:ext>
            </a:extLst>
          </p:cNvPr>
          <p:cNvPicPr>
            <a:picLocks noChangeAspect="1"/>
          </p:cNvPicPr>
          <p:nvPr/>
        </p:nvPicPr>
        <p:blipFill rotWithShape="1">
          <a:blip r:embed="rId2"/>
          <a:srcRect l="30014" r="45828" b="908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7BD785-7BFE-DD2A-75CB-5B105A3AE1C5}"/>
              </a:ext>
            </a:extLst>
          </p:cNvPr>
          <p:cNvSpPr>
            <a:spLocks noGrp="1"/>
          </p:cNvSpPr>
          <p:nvPr>
            <p:ph idx="1"/>
          </p:nvPr>
        </p:nvSpPr>
        <p:spPr>
          <a:xfrm>
            <a:off x="2849562" y="2160589"/>
            <a:ext cx="6424440" cy="3880773"/>
          </a:xfrm>
        </p:spPr>
        <p:txBody>
          <a:bodyPr>
            <a:normAutofit/>
          </a:bodyPr>
          <a:lstStyle/>
          <a:p>
            <a:r>
              <a:rPr lang="en-GB"/>
              <a:t>Establishing values in society</a:t>
            </a:r>
          </a:p>
          <a:p>
            <a:r>
              <a:rPr lang="en-GB"/>
              <a:t>How othering can impact societal values- Reggie Yates video</a:t>
            </a:r>
          </a:p>
          <a:p>
            <a:r>
              <a:rPr lang="en-GB"/>
              <a:t>The challenges of policing “values” within society- Peter </a:t>
            </a:r>
            <a:r>
              <a:rPr lang="en-GB" err="1"/>
              <a:t>Blexsley</a:t>
            </a:r>
            <a:r>
              <a:rPr lang="en-GB"/>
              <a:t> interview</a:t>
            </a:r>
          </a:p>
          <a:p>
            <a:r>
              <a:rPr lang="en-GB"/>
              <a:t>Top tips for presentations</a:t>
            </a:r>
          </a:p>
        </p:txBody>
      </p:sp>
      <p:sp>
        <p:nvSpPr>
          <p:cNvPr id="4" name="Slide Number Placeholder 3">
            <a:extLst>
              <a:ext uri="{FF2B5EF4-FFF2-40B4-BE49-F238E27FC236}">
                <a16:creationId xmlns:a16="http://schemas.microsoft.com/office/drawing/2014/main" id="{A2E7B01C-575A-774E-65B4-FB94872084FD}"/>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2</a:t>
            </a:fld>
            <a:endParaRPr lang="en-GB"/>
          </a:p>
        </p:txBody>
      </p:sp>
    </p:spTree>
    <p:extLst>
      <p:ext uri="{BB962C8B-B14F-4D97-AF65-F5344CB8AC3E}">
        <p14:creationId xmlns:p14="http://schemas.microsoft.com/office/powerpoint/2010/main" val="963214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7933780-ABD0-1D5D-0CD8-A608074B6222}"/>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Aims for today’s session </a:t>
            </a:r>
          </a:p>
        </p:txBody>
      </p:sp>
      <p:sp>
        <p:nvSpPr>
          <p:cNvPr id="3" name="Content Placeholder 2">
            <a:extLst>
              <a:ext uri="{FF2B5EF4-FFF2-40B4-BE49-F238E27FC236}">
                <a16:creationId xmlns:a16="http://schemas.microsoft.com/office/drawing/2014/main" id="{3011F2EC-4C59-98DF-1327-84CF52CBED5E}"/>
              </a:ext>
            </a:extLst>
          </p:cNvPr>
          <p:cNvSpPr>
            <a:spLocks noGrp="1"/>
          </p:cNvSpPr>
          <p:nvPr>
            <p:ph idx="1"/>
          </p:nvPr>
        </p:nvSpPr>
        <p:spPr>
          <a:xfrm>
            <a:off x="673754" y="2160590"/>
            <a:ext cx="3973943" cy="3440110"/>
          </a:xfrm>
        </p:spPr>
        <p:txBody>
          <a:bodyPr>
            <a:normAutofit/>
          </a:bodyPr>
          <a:lstStyle/>
          <a:p>
            <a:r>
              <a:rPr lang="en-GB">
                <a:solidFill>
                  <a:schemeClr val="bg1"/>
                </a:solidFill>
              </a:rPr>
              <a:t>Look at how policing has evolved</a:t>
            </a:r>
          </a:p>
          <a:p>
            <a:r>
              <a:rPr lang="en-GB">
                <a:solidFill>
                  <a:schemeClr val="bg1"/>
                </a:solidFill>
              </a:rPr>
              <a:t>Analyse the challenges presented within modern day policing</a:t>
            </a:r>
          </a:p>
          <a:p>
            <a:r>
              <a:rPr lang="en-GB">
                <a:solidFill>
                  <a:schemeClr val="bg1"/>
                </a:solidFill>
              </a:rPr>
              <a:t>Look at some examples of contemporary approaches to tackling crime</a:t>
            </a:r>
          </a:p>
          <a:p>
            <a:r>
              <a:rPr lang="en-GB">
                <a:solidFill>
                  <a:schemeClr val="bg1"/>
                </a:solidFill>
              </a:rPr>
              <a:t>Tasks</a:t>
            </a:r>
          </a:p>
        </p:txBody>
      </p:sp>
      <p:pic>
        <p:nvPicPr>
          <p:cNvPr id="5" name="Picture 4" descr="What is involved in a Crime Scene Clean-Up? - Direct Cleaning Group">
            <a:extLst>
              <a:ext uri="{FF2B5EF4-FFF2-40B4-BE49-F238E27FC236}">
                <a16:creationId xmlns:a16="http://schemas.microsoft.com/office/drawing/2014/main" id="{450F4EA6-6405-C979-9491-03748A57D761}"/>
              </a:ext>
            </a:extLst>
          </p:cNvPr>
          <p:cNvPicPr>
            <a:picLocks noChangeAspect="1"/>
          </p:cNvPicPr>
          <p:nvPr/>
        </p:nvPicPr>
        <p:blipFill>
          <a:blip r:embed="rId2"/>
          <a:stretch>
            <a:fillRect/>
          </a:stretch>
        </p:blipFill>
        <p:spPr>
          <a:xfrm>
            <a:off x="6096001" y="1711360"/>
            <a:ext cx="5143500" cy="3422765"/>
          </a:xfrm>
          <a:prstGeom prst="rect">
            <a:avLst/>
          </a:prstGeom>
        </p:spPr>
      </p:pic>
      <p:sp>
        <p:nvSpPr>
          <p:cNvPr id="4" name="Slide Number Placeholder 3">
            <a:extLst>
              <a:ext uri="{FF2B5EF4-FFF2-40B4-BE49-F238E27FC236}">
                <a16:creationId xmlns:a16="http://schemas.microsoft.com/office/drawing/2014/main" id="{14541707-C8B0-60E8-C861-45F479ED3F7E}"/>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3</a:t>
            </a:fld>
            <a:endParaRPr lang="en-GB">
              <a:solidFill>
                <a:schemeClr val="tx1">
                  <a:lumMod val="65000"/>
                  <a:lumOff val="35000"/>
                </a:schemeClr>
              </a:solidFill>
            </a:endParaRPr>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3976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CB1D6-AF0F-A4CF-2CC4-803235AF7A6B}"/>
              </a:ext>
            </a:extLst>
          </p:cNvPr>
          <p:cNvSpPr>
            <a:spLocks noGrp="1"/>
          </p:cNvSpPr>
          <p:nvPr>
            <p:ph type="title"/>
          </p:nvPr>
        </p:nvSpPr>
        <p:spPr/>
        <p:txBody>
          <a:bodyPr/>
          <a:lstStyle/>
          <a:p>
            <a:r>
              <a:rPr lang="en-GB"/>
              <a:t>How has crime changed over the last 50 years?</a:t>
            </a:r>
          </a:p>
        </p:txBody>
      </p:sp>
      <p:sp>
        <p:nvSpPr>
          <p:cNvPr id="3" name="Content Placeholder 2">
            <a:extLst>
              <a:ext uri="{FF2B5EF4-FFF2-40B4-BE49-F238E27FC236}">
                <a16:creationId xmlns:a16="http://schemas.microsoft.com/office/drawing/2014/main" id="{A8DB5138-CD2E-E160-6D26-79940B577DF7}"/>
              </a:ext>
            </a:extLst>
          </p:cNvPr>
          <p:cNvSpPr>
            <a:spLocks noGrp="1"/>
          </p:cNvSpPr>
          <p:nvPr>
            <p:ph idx="1"/>
          </p:nvPr>
        </p:nvSpPr>
        <p:spPr/>
        <p:txBody>
          <a:bodyPr vert="horz" lIns="91440" tIns="45720" rIns="91440" bIns="45720" rtlCol="0" anchor="t">
            <a:normAutofit/>
          </a:bodyPr>
          <a:lstStyle/>
          <a:p>
            <a:pPr marL="0" indent="0">
              <a:buNone/>
            </a:pPr>
            <a:r>
              <a:rPr lang="en-GB" b="1" i="1">
                <a:solidFill>
                  <a:schemeClr val="tx1"/>
                </a:solidFill>
                <a:effectLst/>
                <a:latin typeface="Calibri"/>
                <a:cs typeface="Calibri"/>
              </a:rPr>
              <a:t>Technology and Cybercrime:</a:t>
            </a:r>
            <a:r>
              <a:rPr lang="en-GB" b="0" i="0">
                <a:solidFill>
                  <a:schemeClr val="tx1"/>
                </a:solidFill>
                <a:effectLst/>
                <a:latin typeface="Calibri"/>
                <a:cs typeface="Calibri"/>
              </a:rPr>
              <a:t> The rise of technology has led to the emergence of new forms of crime, particularly in cyberspace. Cybercrimes such as hacking, identity theft, phishing, ransomware attacks, and online fraud have become prevalent with the widespread use of the internet and digital devices.</a:t>
            </a:r>
            <a:r>
              <a:rPr lang="en-GB">
                <a:solidFill>
                  <a:schemeClr val="tx1"/>
                </a:solidFill>
                <a:latin typeface="Calibri"/>
                <a:cs typeface="Calibri"/>
              </a:rPr>
              <a:t> </a:t>
            </a:r>
            <a:endParaRPr lang="en-GB" b="0" i="0">
              <a:solidFill>
                <a:schemeClr val="tx1"/>
              </a:solidFill>
              <a:effectLst/>
              <a:latin typeface="Calibri"/>
              <a:cs typeface="Calibri"/>
            </a:endParaRPr>
          </a:p>
          <a:p>
            <a:pPr marL="0" indent="0" algn="l">
              <a:buNone/>
            </a:pPr>
            <a:r>
              <a:rPr lang="en-GB" b="1" i="1">
                <a:solidFill>
                  <a:schemeClr val="tx1"/>
                </a:solidFill>
                <a:latin typeface="Calibri"/>
                <a:cs typeface="Calibri"/>
              </a:rPr>
              <a:t>Globalisation</a:t>
            </a:r>
            <a:r>
              <a:rPr lang="en-GB" b="1" i="1">
                <a:solidFill>
                  <a:schemeClr val="tx1"/>
                </a:solidFill>
                <a:effectLst/>
                <a:latin typeface="Calibri"/>
                <a:cs typeface="Calibri"/>
              </a:rPr>
              <a:t> and Transnational Crime:</a:t>
            </a:r>
            <a:r>
              <a:rPr lang="en-GB" b="0" i="0">
                <a:solidFill>
                  <a:schemeClr val="tx1"/>
                </a:solidFill>
                <a:effectLst/>
                <a:latin typeface="Calibri"/>
                <a:cs typeface="Calibri"/>
              </a:rPr>
              <a:t> Criminal activities have become more interconnected globally. Transnational crimes, including human trafficking, drug smuggling, terrorism, and money laundering, involve networks that operate across borders, making them more challenging to combat for law enforcement agencies.</a:t>
            </a:r>
          </a:p>
          <a:p>
            <a:pPr marL="0" indent="0" algn="l">
              <a:buNone/>
            </a:pPr>
            <a:r>
              <a:rPr lang="en-GB" b="1" i="1">
                <a:solidFill>
                  <a:schemeClr val="tx1"/>
                </a:solidFill>
                <a:effectLst/>
                <a:latin typeface="Calibri"/>
                <a:cs typeface="Calibri"/>
              </a:rPr>
              <a:t>Shifts in Drug Trade:</a:t>
            </a:r>
            <a:r>
              <a:rPr lang="en-GB" b="0" i="0">
                <a:solidFill>
                  <a:schemeClr val="tx1"/>
                </a:solidFill>
                <a:effectLst/>
                <a:latin typeface="Calibri"/>
                <a:cs typeface="Calibri"/>
              </a:rPr>
              <a:t> The dynamics of the illegal drug trade have evolved, influenced by changes in drug policies, market demands, and enforcement efforts. New synthetic drugs, changes in production methods, and shifts in consumer preferences have affected the landscape of drug-related crimes.</a:t>
            </a:r>
          </a:p>
          <a:p>
            <a:endParaRPr lang="en-GB">
              <a:solidFill>
                <a:schemeClr val="tx1"/>
              </a:solidFill>
            </a:endParaRPr>
          </a:p>
        </p:txBody>
      </p:sp>
      <p:sp>
        <p:nvSpPr>
          <p:cNvPr id="4" name="Slide Number Placeholder 3">
            <a:extLst>
              <a:ext uri="{FF2B5EF4-FFF2-40B4-BE49-F238E27FC236}">
                <a16:creationId xmlns:a16="http://schemas.microsoft.com/office/drawing/2014/main" id="{F34C29A6-E463-0C0D-2507-E7A51449C20C}"/>
              </a:ext>
            </a:extLst>
          </p:cNvPr>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326550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AA732-56FC-AB27-C694-0156387F5A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15665B-2703-978A-1E09-12A673E50D19}"/>
              </a:ext>
            </a:extLst>
          </p:cNvPr>
          <p:cNvSpPr>
            <a:spLocks noGrp="1"/>
          </p:cNvSpPr>
          <p:nvPr>
            <p:ph idx="1"/>
          </p:nvPr>
        </p:nvSpPr>
        <p:spPr/>
        <p:txBody>
          <a:bodyPr vert="horz" lIns="91440" tIns="45720" rIns="91440" bIns="45720" rtlCol="0" anchor="t">
            <a:normAutofit/>
          </a:bodyPr>
          <a:lstStyle/>
          <a:p>
            <a:pPr marL="0" indent="0" algn="l">
              <a:buNone/>
            </a:pPr>
            <a:r>
              <a:rPr lang="en-GB" b="1" i="1">
                <a:effectLst/>
                <a:latin typeface="Calibri"/>
                <a:cs typeface="Calibri"/>
              </a:rPr>
              <a:t>White-collar Crimes:</a:t>
            </a:r>
            <a:r>
              <a:rPr lang="en-GB" b="0" i="0">
                <a:effectLst/>
                <a:latin typeface="Calibri"/>
                <a:cs typeface="Calibri"/>
              </a:rPr>
              <a:t> There has been an increase in white-collar crimes such as corporate fraud, embezzlement, insider trading, and financial scams. These crimes often exploit technological advancements and complex financial systems.</a:t>
            </a:r>
          </a:p>
          <a:p>
            <a:pPr marL="0" indent="0" algn="l">
              <a:buNone/>
            </a:pPr>
            <a:r>
              <a:rPr lang="en-GB" b="1" i="1">
                <a:effectLst/>
                <a:latin typeface="Calibri"/>
                <a:cs typeface="Calibri"/>
              </a:rPr>
              <a:t>Focus on Human Trafficking</a:t>
            </a:r>
            <a:r>
              <a:rPr lang="en-GB" b="1" i="0">
                <a:effectLst/>
                <a:latin typeface="Calibri"/>
                <a:cs typeface="Calibri"/>
              </a:rPr>
              <a:t>:</a:t>
            </a:r>
            <a:r>
              <a:rPr lang="en-GB" b="0" i="0">
                <a:effectLst/>
                <a:latin typeface="Calibri"/>
                <a:cs typeface="Calibri"/>
              </a:rPr>
              <a:t> Human trafficking has gained more attention and awareness as a significant global crime. Criminal networks engage in trafficking individuals for forced labour, sexual exploitation, and other forms of slavery, taking advantage of vulnerable populations.</a:t>
            </a:r>
          </a:p>
          <a:p>
            <a:pPr marL="0" indent="0" algn="l">
              <a:buNone/>
            </a:pPr>
            <a:r>
              <a:rPr lang="en-GB" b="1" i="1">
                <a:effectLst/>
                <a:latin typeface="Calibri"/>
                <a:cs typeface="Calibri"/>
              </a:rPr>
              <a:t>Crime Prevention Strategies:</a:t>
            </a:r>
            <a:r>
              <a:rPr lang="en-GB" b="0" i="0">
                <a:effectLst/>
                <a:latin typeface="Calibri"/>
                <a:cs typeface="Calibri"/>
              </a:rPr>
              <a:t> Policing strategies have evolved, moving towards proactive and community-oriented approaches. Emphasis on community policing, data-driven crime analysis, and predictive policing aims to prevent crimes before they occur rather than just responding reactively.</a:t>
            </a:r>
          </a:p>
          <a:p>
            <a:endParaRPr lang="en-GB"/>
          </a:p>
        </p:txBody>
      </p:sp>
      <p:sp>
        <p:nvSpPr>
          <p:cNvPr id="4" name="Slide Number Placeholder 3">
            <a:extLst>
              <a:ext uri="{FF2B5EF4-FFF2-40B4-BE49-F238E27FC236}">
                <a16:creationId xmlns:a16="http://schemas.microsoft.com/office/drawing/2014/main" id="{53D6AAF1-A62C-27AA-8E32-A99F5E157399}"/>
              </a:ext>
            </a:extLst>
          </p:cNvPr>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70855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20B6-9DF6-8B15-7AA3-4242E2E18E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20AA7F-3C59-A515-A533-2AD6F5A26BB6}"/>
              </a:ext>
            </a:extLst>
          </p:cNvPr>
          <p:cNvSpPr>
            <a:spLocks noGrp="1"/>
          </p:cNvSpPr>
          <p:nvPr>
            <p:ph idx="1"/>
          </p:nvPr>
        </p:nvSpPr>
        <p:spPr/>
        <p:txBody>
          <a:bodyPr vert="horz" lIns="91440" tIns="45720" rIns="91440" bIns="45720" rtlCol="0" anchor="t">
            <a:normAutofit/>
          </a:bodyPr>
          <a:lstStyle/>
          <a:p>
            <a:pPr marL="0" indent="0" algn="l">
              <a:buNone/>
            </a:pPr>
            <a:r>
              <a:rPr lang="en-GB" b="1" i="1">
                <a:effectLst/>
                <a:latin typeface="Calibri"/>
                <a:cs typeface="Calibri"/>
              </a:rPr>
              <a:t>Challenges of Cybersecurity:</a:t>
            </a:r>
            <a:r>
              <a:rPr lang="en-GB" b="0" i="1">
                <a:effectLst/>
                <a:latin typeface="Calibri"/>
                <a:cs typeface="Calibri"/>
              </a:rPr>
              <a:t> </a:t>
            </a:r>
            <a:r>
              <a:rPr lang="en-GB" b="0" i="0">
                <a:effectLst/>
                <a:latin typeface="Calibri"/>
                <a:cs typeface="Calibri"/>
              </a:rPr>
              <a:t>Cybersecurity threats have escalated with increased reliance on technology. Criminals continuously develop sophisticated methods to exploit vulnerabilities in systems, leading to data breaches, ransomware attacks, and other cybercrimes.</a:t>
            </a:r>
          </a:p>
          <a:p>
            <a:pPr marL="0" indent="0">
              <a:buNone/>
            </a:pPr>
            <a:r>
              <a:rPr lang="en-GB" b="1" i="1">
                <a:effectLst/>
                <a:latin typeface="Calibri"/>
                <a:cs typeface="Calibri"/>
              </a:rPr>
              <a:t>Social and Economic Factors:</a:t>
            </a:r>
            <a:r>
              <a:rPr lang="en-GB" b="0" i="1">
                <a:effectLst/>
                <a:latin typeface="Calibri"/>
                <a:cs typeface="Calibri"/>
              </a:rPr>
              <a:t> </a:t>
            </a:r>
            <a:r>
              <a:rPr lang="en-GB" b="0" i="0">
                <a:effectLst/>
                <a:latin typeface="Calibri"/>
                <a:cs typeface="Calibri"/>
              </a:rPr>
              <a:t>Changes in societal structures, economic conditions, and demographic shifts can influence crime rates. Factors like income inequality, </a:t>
            </a:r>
            <a:r>
              <a:rPr lang="en-GB">
                <a:latin typeface="Calibri"/>
                <a:cs typeface="Calibri"/>
              </a:rPr>
              <a:t>urbanisation</a:t>
            </a:r>
            <a:r>
              <a:rPr lang="en-GB" b="0" i="0">
                <a:effectLst/>
                <a:latin typeface="Calibri"/>
                <a:cs typeface="Calibri"/>
              </a:rPr>
              <a:t>, unemployment, and social unrest can contribute to certain types of criminal activity.</a:t>
            </a:r>
            <a:r>
              <a:rPr lang="en-GB">
                <a:latin typeface="Calibri"/>
                <a:cs typeface="Calibri"/>
              </a:rPr>
              <a:t> </a:t>
            </a:r>
            <a:r>
              <a:rPr lang="en-GB" b="1">
                <a:solidFill>
                  <a:srgbClr val="FF0000"/>
                </a:solidFill>
                <a:latin typeface="Calibri"/>
                <a:cs typeface="Calibri"/>
              </a:rPr>
              <a:t>Can you think of a Criminological theory that may relate to this?</a:t>
            </a:r>
            <a:endParaRPr lang="en-GB" b="1" i="0">
              <a:solidFill>
                <a:srgbClr val="FF0000"/>
              </a:solidFill>
              <a:effectLst/>
              <a:latin typeface="Calibri"/>
              <a:cs typeface="Calibri"/>
            </a:endParaRPr>
          </a:p>
          <a:p>
            <a:pPr marL="0" indent="0" algn="l">
              <a:buNone/>
            </a:pPr>
            <a:r>
              <a:rPr lang="en-GB" b="1" i="1">
                <a:effectLst/>
                <a:latin typeface="Calibri"/>
                <a:cs typeface="Calibri"/>
              </a:rPr>
              <a:t>Legislative and Legal Changes:</a:t>
            </a:r>
            <a:r>
              <a:rPr lang="en-GB" b="0" i="1">
                <a:effectLst/>
                <a:latin typeface="Calibri"/>
                <a:cs typeface="Calibri"/>
              </a:rPr>
              <a:t> </a:t>
            </a:r>
            <a:r>
              <a:rPr lang="en-GB" b="0" i="0">
                <a:effectLst/>
                <a:latin typeface="Calibri"/>
                <a:cs typeface="Calibri"/>
              </a:rPr>
              <a:t>Changes in laws and policies, such as reforms in criminal justice systems, sentencing guidelines, and the </a:t>
            </a:r>
            <a:r>
              <a:rPr lang="en-GB">
                <a:latin typeface="Calibri"/>
                <a:cs typeface="Calibri"/>
              </a:rPr>
              <a:t>legalisation</a:t>
            </a:r>
            <a:r>
              <a:rPr lang="en-GB" b="0" i="0">
                <a:effectLst/>
                <a:latin typeface="Calibri"/>
                <a:cs typeface="Calibri"/>
              </a:rPr>
              <a:t> or </a:t>
            </a:r>
            <a:r>
              <a:rPr lang="en-GB">
                <a:latin typeface="Calibri"/>
                <a:cs typeface="Calibri"/>
              </a:rPr>
              <a:t>decriminalisation</a:t>
            </a:r>
            <a:r>
              <a:rPr lang="en-GB" b="0" i="0">
                <a:effectLst/>
                <a:latin typeface="Calibri"/>
                <a:cs typeface="Calibri"/>
              </a:rPr>
              <a:t> of certain activities (like cannabis in some regions), can influence crime rates and the types of criminal activities prevalent in society.</a:t>
            </a:r>
          </a:p>
          <a:p>
            <a:endParaRPr lang="en-GB"/>
          </a:p>
        </p:txBody>
      </p:sp>
      <p:sp>
        <p:nvSpPr>
          <p:cNvPr id="4" name="Slide Number Placeholder 3">
            <a:extLst>
              <a:ext uri="{FF2B5EF4-FFF2-40B4-BE49-F238E27FC236}">
                <a16:creationId xmlns:a16="http://schemas.microsoft.com/office/drawing/2014/main" id="{6325DD63-BFAE-F3D3-5152-D2C15F1D70B4}"/>
              </a:ext>
            </a:extLst>
          </p:cNvPr>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1861359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3CB07-6134-F395-D3AF-A07AD46C144F}"/>
              </a:ext>
            </a:extLst>
          </p:cNvPr>
          <p:cNvSpPr>
            <a:spLocks noGrp="1"/>
          </p:cNvSpPr>
          <p:nvPr>
            <p:ph type="title"/>
          </p:nvPr>
        </p:nvSpPr>
        <p:spPr/>
        <p:txBody>
          <a:bodyPr>
            <a:normAutofit fontScale="90000"/>
          </a:bodyPr>
          <a:lstStyle/>
          <a:p>
            <a:r>
              <a:rPr lang="en-GB"/>
              <a:t>How has the approach to policing changed?</a:t>
            </a:r>
            <a:br>
              <a:rPr lang="en-GB"/>
            </a:br>
            <a:endParaRPr lang="en-GB"/>
          </a:p>
        </p:txBody>
      </p:sp>
      <p:sp>
        <p:nvSpPr>
          <p:cNvPr id="3" name="Content Placeholder 2">
            <a:extLst>
              <a:ext uri="{FF2B5EF4-FFF2-40B4-BE49-F238E27FC236}">
                <a16:creationId xmlns:a16="http://schemas.microsoft.com/office/drawing/2014/main" id="{A79D5074-5DFD-EF91-61BB-5FC0F087D142}"/>
              </a:ext>
            </a:extLst>
          </p:cNvPr>
          <p:cNvSpPr>
            <a:spLocks noGrp="1"/>
          </p:cNvSpPr>
          <p:nvPr>
            <p:ph idx="1"/>
          </p:nvPr>
        </p:nvSpPr>
        <p:spPr/>
        <p:txBody>
          <a:bodyPr vert="horz" lIns="91440" tIns="45720" rIns="91440" bIns="45720" rtlCol="0" anchor="t">
            <a:normAutofit/>
          </a:bodyPr>
          <a:lstStyle/>
          <a:p>
            <a:r>
              <a:rPr lang="en-GB" b="1" u="sng"/>
              <a:t>Policing has undergone significant changes in the last 50 years:-</a:t>
            </a:r>
          </a:p>
          <a:p>
            <a:r>
              <a:rPr lang="en-GB" b="1" i="1">
                <a:solidFill>
                  <a:srgbClr val="0F0F0F"/>
                </a:solidFill>
                <a:effectLst/>
                <a:latin typeface="Calibri"/>
                <a:cs typeface="Calibri"/>
              </a:rPr>
              <a:t>Technology:</a:t>
            </a:r>
            <a:r>
              <a:rPr lang="en-GB" b="1" i="0">
                <a:solidFill>
                  <a:srgbClr val="0F0F0F"/>
                </a:solidFill>
                <a:effectLst/>
                <a:latin typeface="Calibri"/>
                <a:cs typeface="Calibri"/>
              </a:rPr>
              <a:t> </a:t>
            </a:r>
            <a:r>
              <a:rPr lang="en-GB" b="0" i="0">
                <a:solidFill>
                  <a:srgbClr val="0F0F0F"/>
                </a:solidFill>
                <a:effectLst/>
                <a:latin typeface="Calibri"/>
                <a:cs typeface="Calibri"/>
              </a:rPr>
              <a:t>The integration of technology has transformed policing. From the introduction of computers in the 1970s to the widespread use of body cameras, drones, predictive analytics, and data-driven policing methods today, technology has greatly impacted how law enforcement operates.</a:t>
            </a:r>
          </a:p>
          <a:p>
            <a:r>
              <a:rPr lang="en-GB" b="1" i="1">
                <a:solidFill>
                  <a:srgbClr val="0F0F0F"/>
                </a:solidFill>
                <a:latin typeface="Calibri"/>
                <a:cs typeface="Calibri"/>
              </a:rPr>
              <a:t>Policing strategies:</a:t>
            </a:r>
            <a:r>
              <a:rPr lang="en-GB" b="1">
                <a:solidFill>
                  <a:srgbClr val="0F0F0F"/>
                </a:solidFill>
                <a:latin typeface="Calibri"/>
                <a:cs typeface="Calibri"/>
              </a:rPr>
              <a:t> </a:t>
            </a:r>
            <a:r>
              <a:rPr lang="en-GB">
                <a:solidFill>
                  <a:srgbClr val="0F0F0F"/>
                </a:solidFill>
                <a:latin typeface="Calibri"/>
                <a:cs typeface="Calibri"/>
              </a:rPr>
              <a:t>Policing has moved away from “reactive policing” to a more preventative/ proactive approach. This can be seen in Evidence based policing, Intelligence- led policing, Community policing, Hot Spot and Problem Orientated Policing. Community policing aims to build trust with the public, address community concerns and improve relations. This in itself is a preventative way of tackling crime. </a:t>
            </a:r>
            <a:r>
              <a:rPr lang="en-GB" b="1" i="0">
                <a:solidFill>
                  <a:srgbClr val="0F0F0F"/>
                </a:solidFill>
                <a:effectLst/>
                <a:latin typeface="Calibri"/>
                <a:cs typeface="Calibri"/>
              </a:rPr>
              <a:t>Emphasis on community policing, data-driven crime analysis, and predictive policing</a:t>
            </a:r>
            <a:r>
              <a:rPr lang="en-GB" b="0" i="0">
                <a:solidFill>
                  <a:srgbClr val="0F0F0F"/>
                </a:solidFill>
                <a:effectLst/>
                <a:latin typeface="Calibri"/>
                <a:cs typeface="Calibri"/>
              </a:rPr>
              <a:t> aims to prevent crimes before they occur rather than just responding reactively.</a:t>
            </a:r>
            <a:endParaRPr lang="en-GB">
              <a:solidFill>
                <a:srgbClr val="0F0F0F"/>
              </a:solidFill>
              <a:latin typeface="Calibri"/>
              <a:cs typeface="Calibri"/>
            </a:endParaRPr>
          </a:p>
          <a:p>
            <a:endParaRPr lang="en-GB"/>
          </a:p>
          <a:p>
            <a:endParaRPr lang="en-GB"/>
          </a:p>
        </p:txBody>
      </p:sp>
      <p:sp>
        <p:nvSpPr>
          <p:cNvPr id="4" name="Slide Number Placeholder 3">
            <a:extLst>
              <a:ext uri="{FF2B5EF4-FFF2-40B4-BE49-F238E27FC236}">
                <a16:creationId xmlns:a16="http://schemas.microsoft.com/office/drawing/2014/main" id="{FF890BA3-BD86-088C-6DB2-F1DC496BAA9F}"/>
              </a:ext>
            </a:extLst>
          </p:cNvPr>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34678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A6423-EDE3-E617-57BD-6EB61058E0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762C33-CD7D-1BED-0779-B7CFA3A2FE70}"/>
              </a:ext>
            </a:extLst>
          </p:cNvPr>
          <p:cNvSpPr>
            <a:spLocks noGrp="1"/>
          </p:cNvSpPr>
          <p:nvPr>
            <p:ph idx="1"/>
          </p:nvPr>
        </p:nvSpPr>
        <p:spPr/>
        <p:txBody>
          <a:bodyPr vert="horz" lIns="91440" tIns="45720" rIns="91440" bIns="45720" rtlCol="0" anchor="t">
            <a:noAutofit/>
          </a:bodyPr>
          <a:lstStyle/>
          <a:p>
            <a:r>
              <a:rPr lang="en-GB" sz="2400" b="1" i="1">
                <a:solidFill>
                  <a:schemeClr val="tx1"/>
                </a:solidFill>
                <a:latin typeface="Calibri"/>
                <a:cs typeface="Calibri"/>
              </a:rPr>
              <a:t>Challenges and controversies:</a:t>
            </a:r>
            <a:r>
              <a:rPr lang="en-GB" sz="2400" b="1">
                <a:solidFill>
                  <a:schemeClr val="tx1"/>
                </a:solidFill>
                <a:latin typeface="Calibri"/>
                <a:cs typeface="Calibri"/>
              </a:rPr>
              <a:t> </a:t>
            </a:r>
            <a:r>
              <a:rPr lang="en-GB" sz="2400">
                <a:solidFill>
                  <a:schemeClr val="tx1"/>
                </a:solidFill>
                <a:latin typeface="Calibri"/>
                <a:cs typeface="Calibri"/>
              </a:rPr>
              <a:t>The police have faced scrutiny over the years such as racial profiling which has created a big challenge for policing. Such challenges have sparked discussion on police reform. </a:t>
            </a:r>
            <a:r>
              <a:rPr lang="en-GB" sz="2400" b="1">
                <a:solidFill>
                  <a:srgbClr val="FF0000"/>
                </a:solidFill>
                <a:latin typeface="Calibri"/>
                <a:cs typeface="Calibri"/>
              </a:rPr>
              <a:t>Can you think of an example of this?</a:t>
            </a:r>
            <a:endParaRPr lang="en-GB" sz="2400" b="1" i="1">
              <a:solidFill>
                <a:srgbClr val="FF0000"/>
              </a:solidFill>
              <a:latin typeface="Calibri"/>
              <a:cs typeface="Calibri"/>
            </a:endParaRPr>
          </a:p>
          <a:p>
            <a:endParaRPr lang="en-GB" sz="2400" b="1" i="1">
              <a:solidFill>
                <a:schemeClr val="tx1"/>
              </a:solidFill>
              <a:latin typeface="Calibri"/>
              <a:cs typeface="Calibri"/>
            </a:endParaRPr>
          </a:p>
          <a:p>
            <a:r>
              <a:rPr lang="en-GB" sz="2400" b="1" i="1">
                <a:solidFill>
                  <a:schemeClr val="tx1"/>
                </a:solidFill>
                <a:latin typeface="Calibri"/>
                <a:cs typeface="Calibri"/>
              </a:rPr>
              <a:t>Legal policies: </a:t>
            </a:r>
            <a:r>
              <a:rPr lang="en-GB" sz="2400">
                <a:solidFill>
                  <a:schemeClr val="tx1"/>
                </a:solidFill>
                <a:latin typeface="Calibri"/>
                <a:cs typeface="Calibri"/>
              </a:rPr>
              <a:t>Legislation and policies have evolved impacting police procedures, accountability and use of force. The introduction of body worn camera's has altered the way in which the police interact with the public and the effectiveness of tackling crime.</a:t>
            </a:r>
            <a:endParaRPr lang="en-GB" sz="2400">
              <a:solidFill>
                <a:schemeClr val="tx1"/>
              </a:solidFill>
            </a:endParaRPr>
          </a:p>
          <a:p>
            <a:endParaRPr lang="en-GB">
              <a:solidFill>
                <a:schemeClr val="tx1"/>
              </a:solidFill>
              <a:latin typeface="Calibri"/>
              <a:cs typeface="Calibri"/>
            </a:endParaRPr>
          </a:p>
        </p:txBody>
      </p:sp>
      <p:sp>
        <p:nvSpPr>
          <p:cNvPr id="4" name="Slide Number Placeholder 3">
            <a:extLst>
              <a:ext uri="{FF2B5EF4-FFF2-40B4-BE49-F238E27FC236}">
                <a16:creationId xmlns:a16="http://schemas.microsoft.com/office/drawing/2014/main" id="{72F73D71-2586-D3DC-20E8-F5D418738298}"/>
              </a:ext>
            </a:extLst>
          </p:cNvPr>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1533566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B92EFF4-CE6B-8836-EE61-85775E211BB4}"/>
              </a:ext>
            </a:extLst>
          </p:cNvPr>
          <p:cNvSpPr>
            <a:spLocks noGrp="1"/>
          </p:cNvSpPr>
          <p:nvPr>
            <p:ph type="title"/>
          </p:nvPr>
        </p:nvSpPr>
        <p:spPr>
          <a:xfrm>
            <a:off x="673754" y="643467"/>
            <a:ext cx="4203045" cy="1375608"/>
          </a:xfrm>
        </p:spPr>
        <p:txBody>
          <a:bodyPr anchor="ctr">
            <a:normAutofit/>
          </a:bodyPr>
          <a:lstStyle/>
          <a:p>
            <a:pPr>
              <a:lnSpc>
                <a:spcPct val="90000"/>
              </a:lnSpc>
            </a:pPr>
            <a:r>
              <a:rPr lang="en-GB" sz="2500">
                <a:solidFill>
                  <a:schemeClr val="bg1"/>
                </a:solidFill>
              </a:rPr>
              <a:t>Task- Research into UK police body worn camera's and answer the following:-</a:t>
            </a:r>
          </a:p>
        </p:txBody>
      </p:sp>
      <p:sp>
        <p:nvSpPr>
          <p:cNvPr id="3" name="Content Placeholder 2">
            <a:extLst>
              <a:ext uri="{FF2B5EF4-FFF2-40B4-BE49-F238E27FC236}">
                <a16:creationId xmlns:a16="http://schemas.microsoft.com/office/drawing/2014/main" id="{04DF5950-9DC3-7BA8-F822-174BCFE5B088}"/>
              </a:ext>
            </a:extLst>
          </p:cNvPr>
          <p:cNvSpPr>
            <a:spLocks noGrp="1"/>
          </p:cNvSpPr>
          <p:nvPr>
            <p:ph idx="1"/>
          </p:nvPr>
        </p:nvSpPr>
        <p:spPr>
          <a:xfrm>
            <a:off x="673754" y="2160590"/>
            <a:ext cx="3973943" cy="3440110"/>
          </a:xfrm>
        </p:spPr>
        <p:txBody>
          <a:bodyPr vert="horz" lIns="91440" tIns="45720" rIns="91440" bIns="45720" rtlCol="0">
            <a:normAutofit/>
          </a:bodyPr>
          <a:lstStyle/>
          <a:p>
            <a:r>
              <a:rPr lang="en-GB">
                <a:solidFill>
                  <a:schemeClr val="bg1"/>
                </a:solidFill>
              </a:rPr>
              <a:t>When were they introduced?</a:t>
            </a:r>
            <a:endParaRPr lang="en-US">
              <a:solidFill>
                <a:schemeClr val="bg1"/>
              </a:solidFill>
            </a:endParaRPr>
          </a:p>
          <a:p>
            <a:r>
              <a:rPr lang="en-GB">
                <a:solidFill>
                  <a:schemeClr val="bg1"/>
                </a:solidFill>
              </a:rPr>
              <a:t>Why were they introduced?</a:t>
            </a:r>
          </a:p>
          <a:p>
            <a:r>
              <a:rPr lang="en-GB">
                <a:solidFill>
                  <a:schemeClr val="bg1"/>
                </a:solidFill>
              </a:rPr>
              <a:t>What impact has this had on policing?</a:t>
            </a:r>
          </a:p>
          <a:p>
            <a:r>
              <a:rPr lang="en-GB">
                <a:solidFill>
                  <a:schemeClr val="bg1"/>
                </a:solidFill>
              </a:rPr>
              <a:t>What do the statistics say?</a:t>
            </a:r>
          </a:p>
          <a:p>
            <a:r>
              <a:rPr lang="en-GB">
                <a:solidFill>
                  <a:schemeClr val="bg1"/>
                </a:solidFill>
              </a:rPr>
              <a:t>What are the ethical considerations?</a:t>
            </a:r>
          </a:p>
          <a:p>
            <a:r>
              <a:rPr lang="en-GB">
                <a:solidFill>
                  <a:schemeClr val="bg1"/>
                </a:solidFill>
              </a:rPr>
              <a:t>What are the pro's/ con's?</a:t>
            </a:r>
          </a:p>
          <a:p>
            <a:endParaRPr lang="en-GB">
              <a:solidFill>
                <a:schemeClr val="bg1"/>
              </a:solidFill>
            </a:endParaRPr>
          </a:p>
        </p:txBody>
      </p:sp>
      <p:pic>
        <p:nvPicPr>
          <p:cNvPr id="5" name="Picture 4" descr="Body-Worn Cameras and the Police - What Effect do they Have? - VHS  Fletchers Solicitors">
            <a:extLst>
              <a:ext uri="{FF2B5EF4-FFF2-40B4-BE49-F238E27FC236}">
                <a16:creationId xmlns:a16="http://schemas.microsoft.com/office/drawing/2014/main" id="{12C66323-DF66-0E03-2867-42D37D455754}"/>
              </a:ext>
            </a:extLst>
          </p:cNvPr>
          <p:cNvPicPr>
            <a:picLocks noChangeAspect="1"/>
          </p:cNvPicPr>
          <p:nvPr/>
        </p:nvPicPr>
        <p:blipFill>
          <a:blip r:embed="rId2"/>
          <a:stretch>
            <a:fillRect/>
          </a:stretch>
        </p:blipFill>
        <p:spPr>
          <a:xfrm>
            <a:off x="6096001" y="1711360"/>
            <a:ext cx="5143500" cy="3422765"/>
          </a:xfrm>
          <a:prstGeom prst="rect">
            <a:avLst/>
          </a:prstGeom>
        </p:spPr>
      </p:pic>
      <p:sp>
        <p:nvSpPr>
          <p:cNvPr id="4" name="Slide Number Placeholder 3">
            <a:extLst>
              <a:ext uri="{FF2B5EF4-FFF2-40B4-BE49-F238E27FC236}">
                <a16:creationId xmlns:a16="http://schemas.microsoft.com/office/drawing/2014/main" id="{9BAB1194-FE16-6A0B-F720-CCA88A3C482F}"/>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9</a:t>
            </a:fld>
            <a:endParaRPr lang="en-GB">
              <a:solidFill>
                <a:schemeClr val="tx1">
                  <a:lumMod val="65000"/>
                  <a:lumOff val="35000"/>
                </a:schemeClr>
              </a:solidFill>
            </a:endParaRPr>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extBox 5">
            <a:extLst>
              <a:ext uri="{FF2B5EF4-FFF2-40B4-BE49-F238E27FC236}">
                <a16:creationId xmlns:a16="http://schemas.microsoft.com/office/drawing/2014/main" id="{610BFFC7-71FA-57D5-9862-8AE130ECF103}"/>
              </a:ext>
            </a:extLst>
          </p:cNvPr>
          <p:cNvSpPr txBox="1"/>
          <p:nvPr/>
        </p:nvSpPr>
        <p:spPr>
          <a:xfrm>
            <a:off x="671945" y="581544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body worn cameras police uk - Google Search</a:t>
            </a:r>
            <a:endParaRPr lang="en-US"/>
          </a:p>
        </p:txBody>
      </p:sp>
      <p:sp>
        <p:nvSpPr>
          <p:cNvPr id="7" name="TextBox 6">
            <a:extLst>
              <a:ext uri="{FF2B5EF4-FFF2-40B4-BE49-F238E27FC236}">
                <a16:creationId xmlns:a16="http://schemas.microsoft.com/office/drawing/2014/main" id="{F78556F3-4A05-1278-1A8B-EC6EEB696666}"/>
              </a:ext>
            </a:extLst>
          </p:cNvPr>
          <p:cNvSpPr txBox="1"/>
          <p:nvPr/>
        </p:nvSpPr>
        <p:spPr>
          <a:xfrm>
            <a:off x="3131127" y="572019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Police body cameras 'reduce the need to fire Taser' - BBC News</a:t>
            </a:r>
            <a:endParaRPr lang="en-US"/>
          </a:p>
        </p:txBody>
      </p:sp>
    </p:spTree>
    <p:extLst>
      <p:ext uri="{BB962C8B-B14F-4D97-AF65-F5344CB8AC3E}">
        <p14:creationId xmlns:p14="http://schemas.microsoft.com/office/powerpoint/2010/main" val="1075991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7C3A-306E-4734-8400-87EC3688E92F}"/>
              </a:ext>
            </a:extLst>
          </p:cNvPr>
          <p:cNvSpPr>
            <a:spLocks noGrp="1"/>
          </p:cNvSpPr>
          <p:nvPr>
            <p:ph type="ctrTitle"/>
          </p:nvPr>
        </p:nvSpPr>
        <p:spPr>
          <a:xfrm>
            <a:off x="985969" y="4553712"/>
            <a:ext cx="8288032" cy="1096316"/>
          </a:xfrm>
        </p:spPr>
        <p:txBody>
          <a:bodyPr>
            <a:normAutofit/>
          </a:bodyPr>
          <a:lstStyle/>
          <a:p>
            <a:pPr algn="ctr"/>
            <a:r>
              <a:rPr lang="en-GB" sz="4800"/>
              <a:t>What’s in the news?</a:t>
            </a:r>
          </a:p>
        </p:txBody>
      </p:sp>
      <p:sp>
        <p:nvSpPr>
          <p:cNvPr id="3" name="Subtitle 2">
            <a:extLst>
              <a:ext uri="{FF2B5EF4-FFF2-40B4-BE49-F238E27FC236}">
                <a16:creationId xmlns:a16="http://schemas.microsoft.com/office/drawing/2014/main" id="{BB57159B-95AE-435A-AE4C-05C1D86EEDC2}"/>
              </a:ext>
            </a:extLst>
          </p:cNvPr>
          <p:cNvSpPr>
            <a:spLocks noGrp="1"/>
          </p:cNvSpPr>
          <p:nvPr>
            <p:ph type="subTitle" idx="1"/>
          </p:nvPr>
        </p:nvSpPr>
        <p:spPr>
          <a:xfrm>
            <a:off x="985969" y="5650029"/>
            <a:ext cx="8288032" cy="469122"/>
          </a:xfrm>
        </p:spPr>
        <p:txBody>
          <a:bodyPr>
            <a:normAutofit/>
          </a:bodyPr>
          <a:lstStyle/>
          <a:p>
            <a:pPr algn="ctr"/>
            <a:r>
              <a:rPr lang="en-GB"/>
              <a:t>Class discussion on current affairs around policing</a:t>
            </a:r>
          </a:p>
        </p:txBody>
      </p:sp>
      <p:pic>
        <p:nvPicPr>
          <p:cNvPr id="14" name="Graphic 7" descr="Newspaper">
            <a:extLst>
              <a:ext uri="{FF2B5EF4-FFF2-40B4-BE49-F238E27FC236}">
                <a16:creationId xmlns:a16="http://schemas.microsoft.com/office/drawing/2014/main" id="{A3A03CD6-E2C8-4D35-8B22-9D1F9227A1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
        <p:nvSpPr>
          <p:cNvPr id="4" name="Slide Number Placeholder 3">
            <a:extLst>
              <a:ext uri="{FF2B5EF4-FFF2-40B4-BE49-F238E27FC236}">
                <a16:creationId xmlns:a16="http://schemas.microsoft.com/office/drawing/2014/main" id="{A5B4699C-DD53-4B12-82E8-7E6D6EE77E51}"/>
              </a:ext>
            </a:extLst>
          </p:cNvPr>
          <p:cNvSpPr>
            <a:spLocks noGrp="1"/>
          </p:cNvSpPr>
          <p:nvPr>
            <p:ph type="sldNum" sz="quarter" idx="12"/>
          </p:nvPr>
        </p:nvSpPr>
        <p:spPr>
          <a:xfrm>
            <a:off x="8542023" y="6352651"/>
            <a:ext cx="683339" cy="365125"/>
          </a:xfrm>
        </p:spPr>
        <p:txBody>
          <a:bodyPr>
            <a:normAutofit/>
          </a:bodyPr>
          <a:lstStyle/>
          <a:p>
            <a:pPr>
              <a:spcAft>
                <a:spcPts val="600"/>
              </a:spcAft>
            </a:pPr>
            <a:fld id="{5DFEDB64-84C3-4240-BCBA-134AE1D9082C}" type="slidenum">
              <a:rPr lang="en-GB" smtClean="0"/>
              <a:pPr>
                <a:spcAft>
                  <a:spcPts val="600"/>
                </a:spcAft>
              </a:pPr>
              <a:t>10</a:t>
            </a:fld>
            <a:endParaRPr lang="en-GB"/>
          </a:p>
        </p:txBody>
      </p:sp>
    </p:spTree>
    <p:extLst>
      <p:ext uri="{BB962C8B-B14F-4D97-AF65-F5344CB8AC3E}">
        <p14:creationId xmlns:p14="http://schemas.microsoft.com/office/powerpoint/2010/main" val="2648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BAD00-4C50-72C1-8DEF-CDE847495150}"/>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BE0E3798-A1D8-2F4F-0CF8-3F8518AAF510}"/>
              </a:ext>
            </a:extLst>
          </p:cNvPr>
          <p:cNvPicPr>
            <a:picLocks noGrp="1" noChangeAspect="1"/>
          </p:cNvPicPr>
          <p:nvPr>
            <p:ph idx="1"/>
          </p:nvPr>
        </p:nvPicPr>
        <p:blipFill>
          <a:blip r:embed="rId2"/>
          <a:stretch>
            <a:fillRect/>
          </a:stretch>
        </p:blipFill>
        <p:spPr>
          <a:xfrm>
            <a:off x="616527" y="493483"/>
            <a:ext cx="9524999" cy="5548543"/>
          </a:xfrm>
        </p:spPr>
      </p:pic>
      <p:sp>
        <p:nvSpPr>
          <p:cNvPr id="4" name="Slide Number Placeholder 3">
            <a:extLst>
              <a:ext uri="{FF2B5EF4-FFF2-40B4-BE49-F238E27FC236}">
                <a16:creationId xmlns:a16="http://schemas.microsoft.com/office/drawing/2014/main" id="{8B4D3D32-48E7-38F3-2DD7-4A04B70E1929}"/>
              </a:ext>
            </a:extLst>
          </p:cNvPr>
          <p:cNvSpPr>
            <a:spLocks noGrp="1"/>
          </p:cNvSpPr>
          <p:nvPr>
            <p:ph type="sldNum" sz="quarter" idx="12"/>
          </p:nvPr>
        </p:nvSpPr>
        <p:spPr/>
        <p:txBody>
          <a:bodyPr/>
          <a:lstStyle/>
          <a:p>
            <a:fld id="{5DFEDB64-84C3-4240-BCBA-134AE1D9082C}" type="slidenum">
              <a:rPr lang="en-GB" smtClean="0"/>
              <a:t>11</a:t>
            </a:fld>
            <a:endParaRPr lang="en-GB"/>
          </a:p>
        </p:txBody>
      </p:sp>
    </p:spTree>
    <p:extLst>
      <p:ext uri="{BB962C8B-B14F-4D97-AF65-F5344CB8AC3E}">
        <p14:creationId xmlns:p14="http://schemas.microsoft.com/office/powerpoint/2010/main" val="3670272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9" name="Rectangle 4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5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Freeform: Shape 6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D49CF15-409D-4364-8888-D02B53C91995}"/>
              </a:ext>
            </a:extLst>
          </p:cNvPr>
          <p:cNvSpPr>
            <a:spLocks noGrp="1"/>
          </p:cNvSpPr>
          <p:nvPr>
            <p:ph type="title"/>
          </p:nvPr>
        </p:nvSpPr>
        <p:spPr>
          <a:xfrm>
            <a:off x="1212464" y="1029360"/>
            <a:ext cx="6960759" cy="4450031"/>
          </a:xfrm>
        </p:spPr>
        <p:txBody>
          <a:bodyPr vert="horz" lIns="91440" tIns="45720" rIns="91440" bIns="45720" rtlCol="0" anchor="ctr">
            <a:normAutofit/>
          </a:bodyPr>
          <a:lstStyle/>
          <a:p>
            <a:pPr algn="ctr">
              <a:lnSpc>
                <a:spcPct val="90000"/>
              </a:lnSpc>
            </a:pPr>
            <a:r>
              <a:rPr lang="en-US" sz="4600" b="1">
                <a:solidFill>
                  <a:srgbClr val="FFFFFF"/>
                </a:solidFill>
              </a:rPr>
              <a:t>Should we treat crime as something to be cured rather than punished?</a:t>
            </a:r>
            <a:endParaRPr lang="en-US" sz="4600">
              <a:solidFill>
                <a:srgbClr val="FFFFFF"/>
              </a:solidFill>
            </a:endParaRPr>
          </a:p>
        </p:txBody>
      </p:sp>
      <p:sp>
        <p:nvSpPr>
          <p:cNvPr id="67" name="Isosceles Triangle 6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30338D1-25B6-46C6-9F90-82704DFDC4A0}"/>
              </a:ext>
            </a:extLst>
          </p:cNvPr>
          <p:cNvSpPr>
            <a:spLocks noGrp="1"/>
          </p:cNvSpPr>
          <p:nvPr>
            <p:ph type="sldNum" sz="quarter" idx="12"/>
          </p:nvPr>
        </p:nvSpPr>
        <p:spPr>
          <a:xfrm>
            <a:off x="7111826" y="6041362"/>
            <a:ext cx="683339" cy="365125"/>
          </a:xfrm>
        </p:spPr>
        <p:txBody>
          <a:bodyPr vert="horz" lIns="91440" tIns="45720" rIns="91440" bIns="45720" rtlCol="0" anchor="ctr">
            <a:normAutofit/>
          </a:bodyPr>
          <a:lstStyle/>
          <a:p>
            <a:pPr defTabSz="457200">
              <a:spcAft>
                <a:spcPts val="600"/>
              </a:spcAft>
            </a:pPr>
            <a:fld id="{5DFEDB64-84C3-4240-BCBA-134AE1D9082C}" type="slidenum">
              <a:rPr lang="en-US" kern="1200">
                <a:solidFill>
                  <a:srgbClr val="FFFFFF"/>
                </a:solidFill>
                <a:latin typeface="+mn-lt"/>
                <a:ea typeface="+mn-ea"/>
                <a:cs typeface="+mn-cs"/>
              </a:rPr>
              <a:pPr defTabSz="457200">
                <a:spcAft>
                  <a:spcPts val="600"/>
                </a:spcAft>
              </a:pPr>
              <a:t>12</a:t>
            </a:fld>
            <a:endParaRPr lang="en-US" kern="1200">
              <a:solidFill>
                <a:srgbClr val="FFFFFF"/>
              </a:solidFill>
              <a:latin typeface="+mn-lt"/>
              <a:ea typeface="+mn-ea"/>
              <a:cs typeface="+mn-cs"/>
            </a:endParaRPr>
          </a:p>
        </p:txBody>
      </p:sp>
    </p:spTree>
    <p:extLst>
      <p:ext uri="{BB962C8B-B14F-4D97-AF65-F5344CB8AC3E}">
        <p14:creationId xmlns:p14="http://schemas.microsoft.com/office/powerpoint/2010/main" val="502153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502401" y="1282701"/>
            <a:ext cx="5644205" cy="4307148"/>
          </a:xfrm>
        </p:spPr>
        <p:txBody>
          <a:bodyPr anchor="ctr">
            <a:normAutofit/>
          </a:bodyPr>
          <a:lstStyle/>
          <a:p>
            <a:pPr algn="l"/>
            <a:r>
              <a:rPr lang="en-GB" b="1"/>
              <a:t>“Violence is preventable - not inevitable” </a:t>
            </a:r>
            <a:r>
              <a:rPr lang="en-GB" sz="1800" b="1"/>
              <a:t>(London violence reduction unit, 2019)</a:t>
            </a:r>
            <a:endParaRPr lang="en-GB" sz="180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CD401-3AB8-4D84-BFF1-56747FCF9D3C}"/>
              </a:ext>
            </a:extLst>
          </p:cNvPr>
          <p:cNvSpPr>
            <a:spLocks noGrp="1"/>
          </p:cNvSpPr>
          <p:nvPr>
            <p:ph type="title"/>
          </p:nvPr>
        </p:nvSpPr>
        <p:spPr/>
        <p:txBody>
          <a:bodyPr>
            <a:normAutofit/>
          </a:bodyPr>
          <a:lstStyle/>
          <a:p>
            <a:r>
              <a:rPr lang="en-GB"/>
              <a:t>You can’t arrest your way out of drugs death problem</a:t>
            </a:r>
          </a:p>
        </p:txBody>
      </p:sp>
      <p:sp>
        <p:nvSpPr>
          <p:cNvPr id="6" name="Text Placeholder 5">
            <a:extLst>
              <a:ext uri="{FF2B5EF4-FFF2-40B4-BE49-F238E27FC236}">
                <a16:creationId xmlns:a16="http://schemas.microsoft.com/office/drawing/2014/main" id="{BD348080-9E69-4618-8D13-DE9B55139162}"/>
              </a:ext>
            </a:extLst>
          </p:cNvPr>
          <p:cNvSpPr>
            <a:spLocks noGrp="1"/>
          </p:cNvSpPr>
          <p:nvPr>
            <p:ph type="body" sz="quarter" idx="13"/>
          </p:nvPr>
        </p:nvSpPr>
        <p:spPr/>
        <p:txBody>
          <a:bodyPr/>
          <a:lstStyle/>
          <a:p>
            <a:pPr algn="r"/>
            <a:r>
              <a:rPr lang="en-GB"/>
              <a:t>Todd as cited by SDF (2018)</a:t>
            </a:r>
          </a:p>
        </p:txBody>
      </p:sp>
      <p:sp>
        <p:nvSpPr>
          <p:cNvPr id="5" name="Text Placeholder 4">
            <a:extLst>
              <a:ext uri="{FF2B5EF4-FFF2-40B4-BE49-F238E27FC236}">
                <a16:creationId xmlns:a16="http://schemas.microsoft.com/office/drawing/2014/main" id="{575FAC66-6302-4980-BCB6-61E6B562E06E}"/>
              </a:ext>
            </a:extLst>
          </p:cNvPr>
          <p:cNvSpPr>
            <a:spLocks noGrp="1"/>
          </p:cNvSpPr>
          <p:nvPr>
            <p:ph type="body" idx="1"/>
          </p:nvPr>
        </p:nvSpPr>
        <p:spPr/>
        <p:txBody>
          <a:bodyPr>
            <a:normAutofit/>
          </a:bodyPr>
          <a:lstStyle/>
          <a:p>
            <a:pPr algn="ctr"/>
            <a:r>
              <a:rPr lang="en-GB" sz="2400"/>
              <a:t>So why do we try to do this with other crime trends?</a:t>
            </a:r>
          </a:p>
        </p:txBody>
      </p:sp>
      <p:sp>
        <p:nvSpPr>
          <p:cNvPr id="4" name="Slide Number Placeholder 3">
            <a:extLst>
              <a:ext uri="{FF2B5EF4-FFF2-40B4-BE49-F238E27FC236}">
                <a16:creationId xmlns:a16="http://schemas.microsoft.com/office/drawing/2014/main" id="{0BE4AC08-A4D2-4EAA-A892-D71F13F6B682}"/>
              </a:ext>
            </a:extLst>
          </p:cNvPr>
          <p:cNvSpPr>
            <a:spLocks noGrp="1"/>
          </p:cNvSpPr>
          <p:nvPr>
            <p:ph type="sldNum" sz="quarter" idx="12"/>
          </p:nvPr>
        </p:nvSpPr>
        <p:spPr/>
        <p:txBody>
          <a:bodyPr/>
          <a:lstStyle/>
          <a:p>
            <a:fld id="{5DFEDB64-84C3-4240-BCBA-134AE1D9082C}" type="slidenum">
              <a:rPr lang="en-GB" smtClean="0"/>
              <a:t>14</a:t>
            </a:fld>
            <a:endParaRPr lang="en-GB"/>
          </a:p>
        </p:txBody>
      </p:sp>
    </p:spTree>
    <p:extLst>
      <p:ext uri="{BB962C8B-B14F-4D97-AF65-F5344CB8AC3E}">
        <p14:creationId xmlns:p14="http://schemas.microsoft.com/office/powerpoint/2010/main" val="1394346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F0C4C-E978-4E87-9178-62F5E51C8297}"/>
              </a:ext>
            </a:extLst>
          </p:cNvPr>
          <p:cNvSpPr>
            <a:spLocks noGrp="1"/>
          </p:cNvSpPr>
          <p:nvPr>
            <p:ph type="title"/>
          </p:nvPr>
        </p:nvSpPr>
        <p:spPr/>
        <p:txBody>
          <a:bodyPr/>
          <a:lstStyle/>
          <a:p>
            <a:r>
              <a:rPr lang="en-GB"/>
              <a:t>Glasgow</a:t>
            </a:r>
          </a:p>
        </p:txBody>
      </p:sp>
      <p:sp>
        <p:nvSpPr>
          <p:cNvPr id="3" name="Content Placeholder 2">
            <a:extLst>
              <a:ext uri="{FF2B5EF4-FFF2-40B4-BE49-F238E27FC236}">
                <a16:creationId xmlns:a16="http://schemas.microsoft.com/office/drawing/2014/main" id="{3FB9DD97-85AD-4C3A-B961-837709BA045F}"/>
              </a:ext>
            </a:extLst>
          </p:cNvPr>
          <p:cNvSpPr>
            <a:spLocks noGrp="1"/>
          </p:cNvSpPr>
          <p:nvPr>
            <p:ph idx="1"/>
          </p:nvPr>
        </p:nvSpPr>
        <p:spPr>
          <a:xfrm>
            <a:off x="677334" y="1930400"/>
            <a:ext cx="8596668" cy="4317999"/>
          </a:xfrm>
        </p:spPr>
        <p:txBody>
          <a:bodyPr>
            <a:normAutofit lnSpcReduction="10000"/>
          </a:bodyPr>
          <a:lstStyle/>
          <a:p>
            <a:r>
              <a:rPr lang="en-GB" sz="2400"/>
              <a:t>Murder capital of Europe from 2005 to 2009</a:t>
            </a:r>
            <a:br>
              <a:rPr lang="en-GB" sz="2400"/>
            </a:br>
            <a:endParaRPr lang="en-GB" sz="2400"/>
          </a:p>
          <a:p>
            <a:r>
              <a:rPr lang="en-GB" sz="2400"/>
              <a:t>In 2005, the </a:t>
            </a:r>
            <a:r>
              <a:rPr lang="en-GB" sz="2400">
                <a:hlinkClick r:id="rId2"/>
              </a:rPr>
              <a:t>United Nations published a report</a:t>
            </a:r>
            <a:r>
              <a:rPr lang="en-GB" sz="2400"/>
              <a:t> declaring Scotland the most violent country in the developed world. The same year, </a:t>
            </a:r>
            <a:r>
              <a:rPr lang="en-GB" sz="2400">
                <a:hlinkClick r:id="rId3"/>
              </a:rPr>
              <a:t>a study by the World Health Organization</a:t>
            </a:r>
            <a:r>
              <a:rPr lang="en-GB" sz="2400"/>
              <a:t> (WHO) of crime figures in 21 European countries showed that Glasgow was the “murder capital” of Europe. </a:t>
            </a:r>
            <a:br>
              <a:rPr lang="en-GB" sz="2400"/>
            </a:br>
            <a:endParaRPr lang="en-GB" sz="2400"/>
          </a:p>
          <a:p>
            <a:r>
              <a:rPr lang="en-GB" sz="2400"/>
              <a:t>More than 1,000 people a year required treatment for facial trauma alone, many of them as the result of violence.</a:t>
            </a:r>
          </a:p>
        </p:txBody>
      </p:sp>
      <p:sp>
        <p:nvSpPr>
          <p:cNvPr id="4" name="Slide Number Placeholder 3">
            <a:extLst>
              <a:ext uri="{FF2B5EF4-FFF2-40B4-BE49-F238E27FC236}">
                <a16:creationId xmlns:a16="http://schemas.microsoft.com/office/drawing/2014/main" id="{84A63CBE-5C4A-43F1-8C29-55D3A64DBD2B}"/>
              </a:ext>
            </a:extLst>
          </p:cNvPr>
          <p:cNvSpPr>
            <a:spLocks noGrp="1"/>
          </p:cNvSpPr>
          <p:nvPr>
            <p:ph type="sldNum" sz="quarter" idx="12"/>
          </p:nvPr>
        </p:nvSpPr>
        <p:spPr/>
        <p:txBody>
          <a:bodyPr/>
          <a:lstStyle/>
          <a:p>
            <a:fld id="{5DFEDB64-84C3-4240-BCBA-134AE1D9082C}" type="slidenum">
              <a:rPr lang="en-GB" smtClean="0"/>
              <a:t>15</a:t>
            </a:fld>
            <a:endParaRPr lang="en-GB"/>
          </a:p>
        </p:txBody>
      </p:sp>
    </p:spTree>
    <p:extLst>
      <p:ext uri="{BB962C8B-B14F-4D97-AF65-F5344CB8AC3E}">
        <p14:creationId xmlns:p14="http://schemas.microsoft.com/office/powerpoint/2010/main" val="4243559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C242F-5F21-4795-8C8D-995A87D4953D}"/>
              </a:ext>
            </a:extLst>
          </p:cNvPr>
          <p:cNvSpPr>
            <a:spLocks noGrp="1"/>
          </p:cNvSpPr>
          <p:nvPr>
            <p:ph type="title"/>
          </p:nvPr>
        </p:nvSpPr>
        <p:spPr/>
        <p:txBody>
          <a:bodyPr>
            <a:normAutofit fontScale="90000"/>
          </a:bodyPr>
          <a:lstStyle/>
          <a:p>
            <a:pPr algn="ctr"/>
            <a:r>
              <a:rPr lang="en-GB"/>
              <a:t>In 2004/05 there were 137 murders in Scotland. But by 2016/17 the total had more than halved to 61.</a:t>
            </a:r>
          </a:p>
        </p:txBody>
      </p:sp>
      <p:sp>
        <p:nvSpPr>
          <p:cNvPr id="3" name="Text Placeholder 2">
            <a:extLst>
              <a:ext uri="{FF2B5EF4-FFF2-40B4-BE49-F238E27FC236}">
                <a16:creationId xmlns:a16="http://schemas.microsoft.com/office/drawing/2014/main" id="{4E6DA752-920D-4A50-801D-005574F1BB28}"/>
              </a:ext>
            </a:extLst>
          </p:cNvPr>
          <p:cNvSpPr>
            <a:spLocks noGrp="1"/>
          </p:cNvSpPr>
          <p:nvPr>
            <p:ph type="body" idx="1"/>
          </p:nvPr>
        </p:nvSpPr>
        <p:spPr/>
        <p:txBody>
          <a:bodyPr>
            <a:normAutofit lnSpcReduction="10000"/>
          </a:bodyPr>
          <a:lstStyle/>
          <a:p>
            <a:endParaRPr lang="en-GB"/>
          </a:p>
          <a:p>
            <a:pPr algn="ctr"/>
            <a:r>
              <a:rPr lang="en-GB" sz="2400"/>
              <a:t>…but how?</a:t>
            </a:r>
          </a:p>
        </p:txBody>
      </p:sp>
      <p:sp>
        <p:nvSpPr>
          <p:cNvPr id="4" name="Slide Number Placeholder 3">
            <a:extLst>
              <a:ext uri="{FF2B5EF4-FFF2-40B4-BE49-F238E27FC236}">
                <a16:creationId xmlns:a16="http://schemas.microsoft.com/office/drawing/2014/main" id="{0A01329A-F1E1-409C-9102-BAFC82F1ECD7}"/>
              </a:ext>
            </a:extLst>
          </p:cNvPr>
          <p:cNvSpPr>
            <a:spLocks noGrp="1"/>
          </p:cNvSpPr>
          <p:nvPr>
            <p:ph type="sldNum" sz="quarter" idx="12"/>
          </p:nvPr>
        </p:nvSpPr>
        <p:spPr/>
        <p:txBody>
          <a:bodyPr/>
          <a:lstStyle/>
          <a:p>
            <a:fld id="{5DFEDB64-84C3-4240-BCBA-134AE1D9082C}" type="slidenum">
              <a:rPr lang="en-GB" smtClean="0"/>
              <a:t>16</a:t>
            </a:fld>
            <a:endParaRPr lang="en-GB"/>
          </a:p>
        </p:txBody>
      </p:sp>
    </p:spTree>
    <p:extLst>
      <p:ext uri="{BB962C8B-B14F-4D97-AF65-F5344CB8AC3E}">
        <p14:creationId xmlns:p14="http://schemas.microsoft.com/office/powerpoint/2010/main" val="473561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022B-29D4-4A13-BC13-4CE4B9EDE43C}"/>
              </a:ext>
            </a:extLst>
          </p:cNvPr>
          <p:cNvSpPr>
            <a:spLocks noGrp="1"/>
          </p:cNvSpPr>
          <p:nvPr>
            <p:ph type="title"/>
          </p:nvPr>
        </p:nvSpPr>
        <p:spPr/>
        <p:txBody>
          <a:bodyPr>
            <a:normAutofit/>
          </a:bodyPr>
          <a:lstStyle/>
          <a:p>
            <a:r>
              <a:rPr lang="en-GB"/>
              <a:t>The Scottish violence reduction unit (SVRU)</a:t>
            </a:r>
          </a:p>
        </p:txBody>
      </p:sp>
      <p:sp>
        <p:nvSpPr>
          <p:cNvPr id="3" name="Content Placeholder 2">
            <a:extLst>
              <a:ext uri="{FF2B5EF4-FFF2-40B4-BE49-F238E27FC236}">
                <a16:creationId xmlns:a16="http://schemas.microsoft.com/office/drawing/2014/main" id="{64B7C8D6-FCA8-4E66-B0F3-03DDBF50E444}"/>
              </a:ext>
            </a:extLst>
          </p:cNvPr>
          <p:cNvSpPr>
            <a:spLocks noGrp="1"/>
          </p:cNvSpPr>
          <p:nvPr>
            <p:ph idx="1"/>
          </p:nvPr>
        </p:nvSpPr>
        <p:spPr/>
        <p:txBody>
          <a:bodyPr/>
          <a:lstStyle/>
          <a:p>
            <a:pPr algn="just" fontAlgn="base"/>
            <a:r>
              <a:rPr lang="en-GB" sz="2400"/>
              <a:t>The </a:t>
            </a:r>
            <a:r>
              <a:rPr lang="en-GB" sz="2400" b="1"/>
              <a:t>Scottish Violence Reduction Unit </a:t>
            </a:r>
            <a:r>
              <a:rPr lang="en-GB" sz="2400"/>
              <a:t>is a national centre of expertise on violence. Part of Police Scotland the VRU targets violence wherever it occurs whether it’s on the streets, in schools or in our homes. </a:t>
            </a:r>
          </a:p>
          <a:p>
            <a:pPr algn="just" fontAlgn="base"/>
            <a:r>
              <a:rPr lang="en-GB" sz="2400"/>
              <a:t>Supported by the Scottish Government the unit has adopted a public health approach, treating violence as an infection which can be cured. The VRU is the only police member of the World' Health Organisation's Violence Prevention Alliance. The VRU believe violence is preventable – not inevitable.</a:t>
            </a:r>
          </a:p>
          <a:p>
            <a:endParaRPr lang="en-GB"/>
          </a:p>
        </p:txBody>
      </p:sp>
      <p:sp>
        <p:nvSpPr>
          <p:cNvPr id="4" name="Slide Number Placeholder 3">
            <a:extLst>
              <a:ext uri="{FF2B5EF4-FFF2-40B4-BE49-F238E27FC236}">
                <a16:creationId xmlns:a16="http://schemas.microsoft.com/office/drawing/2014/main" id="{27A4CF3E-3705-4030-887B-33D10AB010C8}"/>
              </a:ext>
            </a:extLst>
          </p:cNvPr>
          <p:cNvSpPr>
            <a:spLocks noGrp="1"/>
          </p:cNvSpPr>
          <p:nvPr>
            <p:ph type="sldNum" sz="quarter" idx="12"/>
          </p:nvPr>
        </p:nvSpPr>
        <p:spPr/>
        <p:txBody>
          <a:bodyPr/>
          <a:lstStyle/>
          <a:p>
            <a:fld id="{5DFEDB64-84C3-4240-BCBA-134AE1D9082C}" type="slidenum">
              <a:rPr lang="en-GB" smtClean="0"/>
              <a:t>17</a:t>
            </a:fld>
            <a:endParaRPr lang="en-GB"/>
          </a:p>
        </p:txBody>
      </p:sp>
    </p:spTree>
    <p:extLst>
      <p:ext uri="{BB962C8B-B14F-4D97-AF65-F5344CB8AC3E}">
        <p14:creationId xmlns:p14="http://schemas.microsoft.com/office/powerpoint/2010/main" val="181250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9440-7725-48B3-BE44-27FB1C09EF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BDFF17-6212-45CB-80A4-A1DE91FB6B93}"/>
              </a:ext>
            </a:extLst>
          </p:cNvPr>
          <p:cNvSpPr>
            <a:spLocks noGrp="1"/>
          </p:cNvSpPr>
          <p:nvPr>
            <p:ph idx="1"/>
          </p:nvPr>
        </p:nvSpPr>
        <p:spPr/>
        <p:txBody>
          <a:bodyPr>
            <a:normAutofit/>
          </a:bodyPr>
          <a:lstStyle/>
          <a:p>
            <a:pPr algn="just"/>
            <a:r>
              <a:rPr lang="en-GB" sz="2400"/>
              <a:t>The SVRU runs a number of projects all aimed at reducing violence. From MVP Scotland's largest anti-violence schools programme to the social enterprise Street &amp; Arrow which serves up second chances to people with convictions.</a:t>
            </a:r>
          </a:p>
        </p:txBody>
      </p:sp>
      <p:sp>
        <p:nvSpPr>
          <p:cNvPr id="4" name="Slide Number Placeholder 3">
            <a:extLst>
              <a:ext uri="{FF2B5EF4-FFF2-40B4-BE49-F238E27FC236}">
                <a16:creationId xmlns:a16="http://schemas.microsoft.com/office/drawing/2014/main" id="{DC93B2FA-CD90-4FB8-A56F-F86E6FB6D107}"/>
              </a:ext>
            </a:extLst>
          </p:cNvPr>
          <p:cNvSpPr>
            <a:spLocks noGrp="1"/>
          </p:cNvSpPr>
          <p:nvPr>
            <p:ph type="sldNum" sz="quarter" idx="12"/>
          </p:nvPr>
        </p:nvSpPr>
        <p:spPr/>
        <p:txBody>
          <a:bodyPr/>
          <a:lstStyle/>
          <a:p>
            <a:fld id="{5DFEDB64-84C3-4240-BCBA-134AE1D9082C}" type="slidenum">
              <a:rPr lang="en-GB" smtClean="0"/>
              <a:t>18</a:t>
            </a:fld>
            <a:endParaRPr lang="en-GB"/>
          </a:p>
        </p:txBody>
      </p:sp>
    </p:spTree>
    <p:extLst>
      <p:ext uri="{BB962C8B-B14F-4D97-AF65-F5344CB8AC3E}">
        <p14:creationId xmlns:p14="http://schemas.microsoft.com/office/powerpoint/2010/main" val="1322060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CFC4-F586-0A8C-BBD1-2E681B42BDB1}"/>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86D2E0F5-9DDD-87FD-1706-2CAD63CC3424}"/>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9C3FD7AC-A65C-65B9-2895-31EA1D134357}"/>
              </a:ext>
            </a:extLst>
          </p:cNvPr>
          <p:cNvSpPr>
            <a:spLocks noGrp="1"/>
          </p:cNvSpPr>
          <p:nvPr>
            <p:ph type="body" idx="1"/>
          </p:nvPr>
        </p:nvSpPr>
        <p:spPr/>
        <p:txBody>
          <a:bodyPr/>
          <a:lstStyle/>
          <a:p>
            <a:endParaRPr lang="en-GB"/>
          </a:p>
        </p:txBody>
      </p:sp>
      <p:sp>
        <p:nvSpPr>
          <p:cNvPr id="5" name="Slide Number Placeholder 4">
            <a:extLst>
              <a:ext uri="{FF2B5EF4-FFF2-40B4-BE49-F238E27FC236}">
                <a16:creationId xmlns:a16="http://schemas.microsoft.com/office/drawing/2014/main" id="{B33B979B-0686-D084-7366-BC7BE3153AAD}"/>
              </a:ext>
            </a:extLst>
          </p:cNvPr>
          <p:cNvSpPr>
            <a:spLocks noGrp="1"/>
          </p:cNvSpPr>
          <p:nvPr>
            <p:ph type="sldNum" sz="quarter" idx="12"/>
          </p:nvPr>
        </p:nvSpPr>
        <p:spPr/>
        <p:txBody>
          <a:bodyPr/>
          <a:lstStyle/>
          <a:p>
            <a:fld id="{5DFEDB64-84C3-4240-BCBA-134AE1D9082C}" type="slidenum">
              <a:rPr lang="en-GB" smtClean="0"/>
              <a:t>19</a:t>
            </a:fld>
            <a:endParaRPr lang="en-GB"/>
          </a:p>
        </p:txBody>
      </p:sp>
      <p:pic>
        <p:nvPicPr>
          <p:cNvPr id="7" name="Picture 6">
            <a:extLst>
              <a:ext uri="{FF2B5EF4-FFF2-40B4-BE49-F238E27FC236}">
                <a16:creationId xmlns:a16="http://schemas.microsoft.com/office/drawing/2014/main" id="{03AC79BA-5F1A-64B8-11B9-9622F11467E0}"/>
              </a:ext>
            </a:extLst>
          </p:cNvPr>
          <p:cNvPicPr>
            <a:picLocks noChangeAspect="1"/>
          </p:cNvPicPr>
          <p:nvPr/>
        </p:nvPicPr>
        <p:blipFill>
          <a:blip r:embed="rId2"/>
          <a:stretch>
            <a:fillRect/>
          </a:stretch>
        </p:blipFill>
        <p:spPr>
          <a:xfrm>
            <a:off x="437029" y="-35287"/>
            <a:ext cx="9166908" cy="6811106"/>
          </a:xfrm>
          <a:prstGeom prst="rect">
            <a:avLst/>
          </a:prstGeom>
        </p:spPr>
      </p:pic>
      <p:sp>
        <p:nvSpPr>
          <p:cNvPr id="8" name="TextBox 7">
            <a:extLst>
              <a:ext uri="{FF2B5EF4-FFF2-40B4-BE49-F238E27FC236}">
                <a16:creationId xmlns:a16="http://schemas.microsoft.com/office/drawing/2014/main" id="{74F8A799-84EC-FD5C-A9F2-3131645742EE}"/>
              </a:ext>
            </a:extLst>
          </p:cNvPr>
          <p:cNvSpPr txBox="1"/>
          <p:nvPr/>
        </p:nvSpPr>
        <p:spPr>
          <a:xfrm>
            <a:off x="8377438" y="6406487"/>
            <a:ext cx="3159334" cy="369332"/>
          </a:xfrm>
          <a:prstGeom prst="rect">
            <a:avLst/>
          </a:prstGeom>
          <a:noFill/>
        </p:spPr>
        <p:txBody>
          <a:bodyPr wrap="square" rtlCol="0">
            <a:spAutoFit/>
          </a:bodyPr>
          <a:lstStyle/>
          <a:p>
            <a:r>
              <a:rPr lang="en-GB"/>
              <a:t>(Scottish Government, 2023)</a:t>
            </a:r>
          </a:p>
        </p:txBody>
      </p:sp>
    </p:spTree>
    <p:extLst>
      <p:ext uri="{BB962C8B-B14F-4D97-AF65-F5344CB8AC3E}">
        <p14:creationId xmlns:p14="http://schemas.microsoft.com/office/powerpoint/2010/main" val="1821529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A2E39-553D-BADD-ED62-4D7A15464B97}"/>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CC3650F5-93E9-6161-B8A9-7E089D2FD7A1}"/>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C648A090-2B06-BF07-D943-81D502B798D8}"/>
              </a:ext>
            </a:extLst>
          </p:cNvPr>
          <p:cNvSpPr>
            <a:spLocks noGrp="1"/>
          </p:cNvSpPr>
          <p:nvPr>
            <p:ph type="body" idx="1"/>
          </p:nvPr>
        </p:nvSpPr>
        <p:spPr/>
        <p:txBody>
          <a:bodyPr/>
          <a:lstStyle/>
          <a:p>
            <a:endParaRPr lang="en-GB"/>
          </a:p>
        </p:txBody>
      </p:sp>
      <p:sp>
        <p:nvSpPr>
          <p:cNvPr id="5" name="Slide Number Placeholder 4">
            <a:extLst>
              <a:ext uri="{FF2B5EF4-FFF2-40B4-BE49-F238E27FC236}">
                <a16:creationId xmlns:a16="http://schemas.microsoft.com/office/drawing/2014/main" id="{A1317AA6-9965-DABE-922A-95FC9276C250}"/>
              </a:ext>
            </a:extLst>
          </p:cNvPr>
          <p:cNvSpPr>
            <a:spLocks noGrp="1"/>
          </p:cNvSpPr>
          <p:nvPr>
            <p:ph type="sldNum" sz="quarter" idx="12"/>
          </p:nvPr>
        </p:nvSpPr>
        <p:spPr/>
        <p:txBody>
          <a:bodyPr/>
          <a:lstStyle/>
          <a:p>
            <a:fld id="{5DFEDB64-84C3-4240-BCBA-134AE1D9082C}" type="slidenum">
              <a:rPr lang="en-GB" smtClean="0"/>
              <a:t>20</a:t>
            </a:fld>
            <a:endParaRPr lang="en-GB"/>
          </a:p>
        </p:txBody>
      </p:sp>
      <p:pic>
        <p:nvPicPr>
          <p:cNvPr id="7" name="Picture 6">
            <a:extLst>
              <a:ext uri="{FF2B5EF4-FFF2-40B4-BE49-F238E27FC236}">
                <a16:creationId xmlns:a16="http://schemas.microsoft.com/office/drawing/2014/main" id="{AB007B12-0E70-C5C7-FB3C-E1FF802220C3}"/>
              </a:ext>
            </a:extLst>
          </p:cNvPr>
          <p:cNvPicPr>
            <a:picLocks noChangeAspect="1"/>
          </p:cNvPicPr>
          <p:nvPr/>
        </p:nvPicPr>
        <p:blipFill>
          <a:blip r:embed="rId2"/>
          <a:stretch>
            <a:fillRect/>
          </a:stretch>
        </p:blipFill>
        <p:spPr>
          <a:xfrm>
            <a:off x="82066" y="147837"/>
            <a:ext cx="9651522" cy="6858000"/>
          </a:xfrm>
          <a:prstGeom prst="rect">
            <a:avLst/>
          </a:prstGeom>
        </p:spPr>
      </p:pic>
    </p:spTree>
    <p:extLst>
      <p:ext uri="{BB962C8B-B14F-4D97-AF65-F5344CB8AC3E}">
        <p14:creationId xmlns:p14="http://schemas.microsoft.com/office/powerpoint/2010/main" val="1938927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8089C-8E2A-4EEE-88FE-4D8BF329011F}"/>
              </a:ext>
            </a:extLst>
          </p:cNvPr>
          <p:cNvSpPr>
            <a:spLocks noGrp="1"/>
          </p:cNvSpPr>
          <p:nvPr>
            <p:ph type="title"/>
          </p:nvPr>
        </p:nvSpPr>
        <p:spPr/>
        <p:txBody>
          <a:bodyPr>
            <a:noAutofit/>
          </a:bodyPr>
          <a:lstStyle/>
          <a:p>
            <a:pPr algn="just"/>
            <a:r>
              <a:rPr lang="en-GB" sz="2400"/>
              <a:t>We know Scotland is better now, we know Scotland is safer now, but we are not there yet. Too many lives are still blighted by violence, there can be no complacency. We must keep trying, all of us, for we are presented with the opportunity to make some real change – to change the destiny of some of the most excluded in our country and to improve their outcomes and those of their children.</a:t>
            </a:r>
          </a:p>
        </p:txBody>
      </p:sp>
      <p:sp>
        <p:nvSpPr>
          <p:cNvPr id="3" name="Text Placeholder 2">
            <a:extLst>
              <a:ext uri="{FF2B5EF4-FFF2-40B4-BE49-F238E27FC236}">
                <a16:creationId xmlns:a16="http://schemas.microsoft.com/office/drawing/2014/main" id="{A5139F6D-6BCF-473A-A42D-D1FD05FA58AE}"/>
              </a:ext>
            </a:extLst>
          </p:cNvPr>
          <p:cNvSpPr>
            <a:spLocks noGrp="1"/>
          </p:cNvSpPr>
          <p:nvPr>
            <p:ph type="body" sz="quarter" idx="13"/>
          </p:nvPr>
        </p:nvSpPr>
        <p:spPr/>
        <p:txBody>
          <a:bodyPr/>
          <a:lstStyle/>
          <a:p>
            <a:pPr algn="r"/>
            <a:r>
              <a:rPr lang="en-GB"/>
              <a:t>Scottish Violence Reduction Unit (2015)</a:t>
            </a:r>
          </a:p>
        </p:txBody>
      </p:sp>
      <p:sp>
        <p:nvSpPr>
          <p:cNvPr id="4" name="Text Placeholder 3">
            <a:extLst>
              <a:ext uri="{FF2B5EF4-FFF2-40B4-BE49-F238E27FC236}">
                <a16:creationId xmlns:a16="http://schemas.microsoft.com/office/drawing/2014/main" id="{ACCFF962-8539-434F-9DF2-F688506314B4}"/>
              </a:ext>
            </a:extLst>
          </p:cNvPr>
          <p:cNvSpPr>
            <a:spLocks noGrp="1"/>
          </p:cNvSpPr>
          <p:nvPr>
            <p:ph type="body" idx="1"/>
          </p:nvPr>
        </p:nvSpPr>
        <p:spPr/>
        <p:txBody>
          <a:bodyPr>
            <a:normAutofit fontScale="92500" lnSpcReduction="20000"/>
          </a:bodyPr>
          <a:lstStyle/>
          <a:p>
            <a:pPr algn="ctr"/>
            <a:r>
              <a:rPr lang="en-GB" sz="3600">
                <a:solidFill>
                  <a:schemeClr val="accent1"/>
                </a:solidFill>
              </a:rPr>
              <a:t>This is within the grasp of all countries!</a:t>
            </a:r>
          </a:p>
          <a:p>
            <a:pPr algn="ctr"/>
            <a:r>
              <a:rPr lang="en-GB" sz="3600">
                <a:hlinkClick r:id="rId2"/>
              </a:rPr>
              <a:t>Panorama, How Scotland Cut Violent Crime - YouTube</a:t>
            </a:r>
            <a:endParaRPr lang="en-GB" sz="3600">
              <a:solidFill>
                <a:schemeClr val="accent1"/>
              </a:solidFill>
            </a:endParaRPr>
          </a:p>
        </p:txBody>
      </p:sp>
      <p:sp>
        <p:nvSpPr>
          <p:cNvPr id="5" name="Slide Number Placeholder 4">
            <a:extLst>
              <a:ext uri="{FF2B5EF4-FFF2-40B4-BE49-F238E27FC236}">
                <a16:creationId xmlns:a16="http://schemas.microsoft.com/office/drawing/2014/main" id="{DFE5AE35-C1CF-41DF-B7FF-93BA63D424E0}"/>
              </a:ext>
            </a:extLst>
          </p:cNvPr>
          <p:cNvSpPr>
            <a:spLocks noGrp="1"/>
          </p:cNvSpPr>
          <p:nvPr>
            <p:ph type="sldNum" sz="quarter" idx="12"/>
          </p:nvPr>
        </p:nvSpPr>
        <p:spPr/>
        <p:txBody>
          <a:bodyPr/>
          <a:lstStyle/>
          <a:p>
            <a:fld id="{5DFEDB64-84C3-4240-BCBA-134AE1D9082C}" type="slidenum">
              <a:rPr lang="en-GB" smtClean="0"/>
              <a:t>21</a:t>
            </a:fld>
            <a:endParaRPr lang="en-GB"/>
          </a:p>
        </p:txBody>
      </p:sp>
    </p:spTree>
    <p:extLst>
      <p:ext uri="{BB962C8B-B14F-4D97-AF65-F5344CB8AC3E}">
        <p14:creationId xmlns:p14="http://schemas.microsoft.com/office/powerpoint/2010/main" val="861634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3B76C-CA53-C9AC-7123-5137E9C86BBB}"/>
              </a:ext>
            </a:extLst>
          </p:cNvPr>
          <p:cNvSpPr>
            <a:spLocks noGrp="1"/>
          </p:cNvSpPr>
          <p:nvPr>
            <p:ph type="title"/>
          </p:nvPr>
        </p:nvSpPr>
        <p:spPr/>
        <p:txBody>
          <a:bodyPr/>
          <a:lstStyle/>
          <a:p>
            <a:r>
              <a:rPr lang="en-GB"/>
              <a:t>London Violence reduction unit (LVRU)</a:t>
            </a:r>
          </a:p>
        </p:txBody>
      </p:sp>
      <p:sp>
        <p:nvSpPr>
          <p:cNvPr id="3" name="Content Placeholder 2">
            <a:extLst>
              <a:ext uri="{FF2B5EF4-FFF2-40B4-BE49-F238E27FC236}">
                <a16:creationId xmlns:a16="http://schemas.microsoft.com/office/drawing/2014/main" id="{F3351CF6-D758-B7A3-80AF-73F96C5FF4A5}"/>
              </a:ext>
            </a:extLst>
          </p:cNvPr>
          <p:cNvSpPr>
            <a:spLocks noGrp="1"/>
          </p:cNvSpPr>
          <p:nvPr>
            <p:ph idx="1"/>
          </p:nvPr>
        </p:nvSpPr>
        <p:spPr/>
        <p:txBody>
          <a:bodyPr/>
          <a:lstStyle/>
          <a:p>
            <a:r>
              <a:rPr lang="en-GB"/>
              <a:t>Founded in 2019</a:t>
            </a:r>
          </a:p>
          <a:p>
            <a:endParaRPr lang="en-GB"/>
          </a:p>
        </p:txBody>
      </p:sp>
      <p:sp>
        <p:nvSpPr>
          <p:cNvPr id="4" name="Slide Number Placeholder 3">
            <a:extLst>
              <a:ext uri="{FF2B5EF4-FFF2-40B4-BE49-F238E27FC236}">
                <a16:creationId xmlns:a16="http://schemas.microsoft.com/office/drawing/2014/main" id="{92271382-A23B-CC9E-A402-481E2820B91B}"/>
              </a:ext>
            </a:extLst>
          </p:cNvPr>
          <p:cNvSpPr>
            <a:spLocks noGrp="1"/>
          </p:cNvSpPr>
          <p:nvPr>
            <p:ph type="sldNum" sz="quarter" idx="12"/>
          </p:nvPr>
        </p:nvSpPr>
        <p:spPr/>
        <p:txBody>
          <a:bodyPr/>
          <a:lstStyle/>
          <a:p>
            <a:fld id="{5DFEDB64-84C3-4240-BCBA-134AE1D9082C}" type="slidenum">
              <a:rPr lang="en-GB" smtClean="0"/>
              <a:t>22</a:t>
            </a:fld>
            <a:endParaRPr lang="en-GB"/>
          </a:p>
        </p:txBody>
      </p:sp>
      <p:pic>
        <p:nvPicPr>
          <p:cNvPr id="6" name="Picture 5">
            <a:extLst>
              <a:ext uri="{FF2B5EF4-FFF2-40B4-BE49-F238E27FC236}">
                <a16:creationId xmlns:a16="http://schemas.microsoft.com/office/drawing/2014/main" id="{9FE6E7D4-11F8-8E88-C707-C928C47F3A06}"/>
              </a:ext>
            </a:extLst>
          </p:cNvPr>
          <p:cNvPicPr>
            <a:picLocks noChangeAspect="1"/>
          </p:cNvPicPr>
          <p:nvPr/>
        </p:nvPicPr>
        <p:blipFill>
          <a:blip r:embed="rId2"/>
          <a:stretch>
            <a:fillRect/>
          </a:stretch>
        </p:blipFill>
        <p:spPr>
          <a:xfrm>
            <a:off x="122639" y="2562737"/>
            <a:ext cx="4905375" cy="2362200"/>
          </a:xfrm>
          <a:prstGeom prst="rect">
            <a:avLst/>
          </a:prstGeom>
        </p:spPr>
      </p:pic>
      <p:pic>
        <p:nvPicPr>
          <p:cNvPr id="8" name="Picture 7">
            <a:extLst>
              <a:ext uri="{FF2B5EF4-FFF2-40B4-BE49-F238E27FC236}">
                <a16:creationId xmlns:a16="http://schemas.microsoft.com/office/drawing/2014/main" id="{5854157D-86A3-26D2-8AEF-DDDBC81884F8}"/>
              </a:ext>
            </a:extLst>
          </p:cNvPr>
          <p:cNvPicPr>
            <a:picLocks noChangeAspect="1"/>
          </p:cNvPicPr>
          <p:nvPr/>
        </p:nvPicPr>
        <p:blipFill>
          <a:blip r:embed="rId3"/>
          <a:stretch>
            <a:fillRect/>
          </a:stretch>
        </p:blipFill>
        <p:spPr>
          <a:xfrm>
            <a:off x="5485118" y="1627908"/>
            <a:ext cx="6029548" cy="5133109"/>
          </a:xfrm>
          <a:prstGeom prst="rect">
            <a:avLst/>
          </a:prstGeom>
        </p:spPr>
      </p:pic>
      <p:sp>
        <p:nvSpPr>
          <p:cNvPr id="9" name="TextBox 8">
            <a:extLst>
              <a:ext uri="{FF2B5EF4-FFF2-40B4-BE49-F238E27FC236}">
                <a16:creationId xmlns:a16="http://schemas.microsoft.com/office/drawing/2014/main" id="{2B784438-B1A1-39EB-EA34-76F54B11BEB9}"/>
              </a:ext>
            </a:extLst>
          </p:cNvPr>
          <p:cNvSpPr txBox="1"/>
          <p:nvPr/>
        </p:nvSpPr>
        <p:spPr>
          <a:xfrm>
            <a:off x="568036" y="5548745"/>
            <a:ext cx="4322619" cy="369332"/>
          </a:xfrm>
          <a:prstGeom prst="rect">
            <a:avLst/>
          </a:prstGeom>
          <a:noFill/>
        </p:spPr>
        <p:txBody>
          <a:bodyPr wrap="square" rtlCol="0">
            <a:spAutoFit/>
          </a:bodyPr>
          <a:lstStyle/>
          <a:p>
            <a:r>
              <a:rPr lang="en-GB"/>
              <a:t>(London Assembly, 2023)</a:t>
            </a:r>
          </a:p>
        </p:txBody>
      </p:sp>
    </p:spTree>
    <p:extLst>
      <p:ext uri="{BB962C8B-B14F-4D97-AF65-F5344CB8AC3E}">
        <p14:creationId xmlns:p14="http://schemas.microsoft.com/office/powerpoint/2010/main" val="4226110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F8DF4-C63E-D59F-07B4-8AEC8039A311}"/>
              </a:ext>
            </a:extLst>
          </p:cNvPr>
          <p:cNvSpPr>
            <a:spLocks noGrp="1"/>
          </p:cNvSpPr>
          <p:nvPr>
            <p:ph type="title"/>
          </p:nvPr>
        </p:nvSpPr>
        <p:spPr/>
        <p:txBody>
          <a:bodyPr/>
          <a:lstStyle/>
          <a:p>
            <a:r>
              <a:rPr lang="en-GB"/>
              <a:t>Task… London violence reduction unit (LVRU)</a:t>
            </a:r>
          </a:p>
        </p:txBody>
      </p:sp>
      <p:sp>
        <p:nvSpPr>
          <p:cNvPr id="3" name="Content Placeholder 2">
            <a:extLst>
              <a:ext uri="{FF2B5EF4-FFF2-40B4-BE49-F238E27FC236}">
                <a16:creationId xmlns:a16="http://schemas.microsoft.com/office/drawing/2014/main" id="{F1BBCB1F-54E6-AB4B-31DB-C87FA47866E6}"/>
              </a:ext>
            </a:extLst>
          </p:cNvPr>
          <p:cNvSpPr>
            <a:spLocks noGrp="1"/>
          </p:cNvSpPr>
          <p:nvPr>
            <p:ph idx="1"/>
          </p:nvPr>
        </p:nvSpPr>
        <p:spPr/>
        <p:txBody>
          <a:bodyPr/>
          <a:lstStyle/>
          <a:p>
            <a:r>
              <a:rPr lang="en-GB"/>
              <a:t>Read the PDF “London violence reduction unit” on Moodle and make a note on the following:-</a:t>
            </a:r>
          </a:p>
          <a:p>
            <a:r>
              <a:rPr lang="en-GB"/>
              <a:t>What is the aim of the LVRU?</a:t>
            </a:r>
          </a:p>
          <a:p>
            <a:r>
              <a:rPr lang="en-GB"/>
              <a:t>What is the specific focus over the next 2 years? </a:t>
            </a:r>
          </a:p>
          <a:p>
            <a:r>
              <a:rPr lang="en-GB"/>
              <a:t>What are the key drivers of violence?</a:t>
            </a:r>
          </a:p>
          <a:p>
            <a:r>
              <a:rPr lang="en-GB"/>
              <a:t>What was the impact of austerity on violence in London?</a:t>
            </a:r>
          </a:p>
          <a:p>
            <a:r>
              <a:rPr lang="en-GB"/>
              <a:t>What is the LVRU’s values and culture?</a:t>
            </a:r>
          </a:p>
          <a:p>
            <a:r>
              <a:rPr lang="en-GB"/>
              <a:t>What key interventions are in place to achieve change?</a:t>
            </a:r>
          </a:p>
          <a:p>
            <a:endParaRPr lang="en-GB"/>
          </a:p>
        </p:txBody>
      </p:sp>
      <p:sp>
        <p:nvSpPr>
          <p:cNvPr id="4" name="Slide Number Placeholder 3">
            <a:extLst>
              <a:ext uri="{FF2B5EF4-FFF2-40B4-BE49-F238E27FC236}">
                <a16:creationId xmlns:a16="http://schemas.microsoft.com/office/drawing/2014/main" id="{520B2A5C-ED78-DD88-48C3-CD520EFE6412}"/>
              </a:ext>
            </a:extLst>
          </p:cNvPr>
          <p:cNvSpPr>
            <a:spLocks noGrp="1"/>
          </p:cNvSpPr>
          <p:nvPr>
            <p:ph type="sldNum" sz="quarter" idx="12"/>
          </p:nvPr>
        </p:nvSpPr>
        <p:spPr/>
        <p:txBody>
          <a:bodyPr/>
          <a:lstStyle/>
          <a:p>
            <a:fld id="{5DFEDB64-84C3-4240-BCBA-134AE1D9082C}" type="slidenum">
              <a:rPr lang="en-GB" smtClean="0"/>
              <a:t>23</a:t>
            </a:fld>
            <a:endParaRPr lang="en-GB"/>
          </a:p>
        </p:txBody>
      </p:sp>
    </p:spTree>
    <p:extLst>
      <p:ext uri="{BB962C8B-B14F-4D97-AF65-F5344CB8AC3E}">
        <p14:creationId xmlns:p14="http://schemas.microsoft.com/office/powerpoint/2010/main" val="27463639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Red wine poured from wine bottle into wine glass">
            <a:extLst>
              <a:ext uri="{FF2B5EF4-FFF2-40B4-BE49-F238E27FC236}">
                <a16:creationId xmlns:a16="http://schemas.microsoft.com/office/drawing/2014/main" id="{49ACA949-675D-80BA-E470-B3ECF9044E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6383" r="-2" b="890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29C0103-E483-024E-0307-344D3DA3B7BE}"/>
              </a:ext>
            </a:extLst>
          </p:cNvPr>
          <p:cNvSpPr>
            <a:spLocks noGrp="1"/>
          </p:cNvSpPr>
          <p:nvPr>
            <p:ph type="title"/>
          </p:nvPr>
        </p:nvSpPr>
        <p:spPr>
          <a:xfrm>
            <a:off x="677333" y="609600"/>
            <a:ext cx="3851123" cy="1320800"/>
          </a:xfrm>
        </p:spPr>
        <p:txBody>
          <a:bodyPr>
            <a:normAutofit/>
          </a:bodyPr>
          <a:lstStyle/>
          <a:p>
            <a:r>
              <a:rPr lang="en-GB"/>
              <a:t>Alcohol related crime</a:t>
            </a:r>
          </a:p>
        </p:txBody>
      </p:sp>
      <p:sp>
        <p:nvSpPr>
          <p:cNvPr id="3" name="Content Placeholder 2">
            <a:extLst>
              <a:ext uri="{FF2B5EF4-FFF2-40B4-BE49-F238E27FC236}">
                <a16:creationId xmlns:a16="http://schemas.microsoft.com/office/drawing/2014/main" id="{D167CD9B-41F3-0EB2-B7BD-74C2CA334608}"/>
              </a:ext>
            </a:extLst>
          </p:cNvPr>
          <p:cNvSpPr>
            <a:spLocks noGrp="1"/>
          </p:cNvSpPr>
          <p:nvPr>
            <p:ph idx="1"/>
          </p:nvPr>
        </p:nvSpPr>
        <p:spPr>
          <a:xfrm>
            <a:off x="677334" y="2160589"/>
            <a:ext cx="3851122" cy="3880773"/>
          </a:xfrm>
        </p:spPr>
        <p:txBody>
          <a:bodyPr>
            <a:normAutofit/>
          </a:bodyPr>
          <a:lstStyle/>
          <a:p>
            <a:r>
              <a:rPr lang="en-GB"/>
              <a:t>Alcohol plays a part in 39% of violent crime</a:t>
            </a:r>
          </a:p>
          <a:p>
            <a:r>
              <a:rPr lang="en-GB"/>
              <a:t>Drink related harm costs £21.5 billion per year</a:t>
            </a:r>
          </a:p>
          <a:p>
            <a:r>
              <a:rPr lang="en-GB"/>
              <a:t>How can we tackle this?</a:t>
            </a:r>
          </a:p>
          <a:p>
            <a:endParaRPr lang="en-GB"/>
          </a:p>
          <a:p>
            <a:endParaRPr lang="en-GB"/>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BC7FE412-C8D6-DB1C-A932-56919A15CC95}"/>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a:solidFill>
                  <a:srgbClr val="FFFFFF"/>
                </a:solidFill>
              </a:rPr>
              <a:pPr>
                <a:spcAft>
                  <a:spcPts val="600"/>
                </a:spcAft>
              </a:pPr>
              <a:t>24</a:t>
            </a:fld>
            <a:endParaRPr lang="en-GB">
              <a:solidFill>
                <a:srgbClr val="FFFFFF"/>
              </a:solidFill>
            </a:endParaRPr>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B6EF9D72-DDE2-4E65-B5EB-82818ED370D7}"/>
              </a:ext>
            </a:extLst>
          </p:cNvPr>
          <p:cNvSpPr txBox="1"/>
          <p:nvPr/>
        </p:nvSpPr>
        <p:spPr>
          <a:xfrm>
            <a:off x="755073" y="6324600"/>
            <a:ext cx="3851122" cy="369332"/>
          </a:xfrm>
          <a:prstGeom prst="rect">
            <a:avLst/>
          </a:prstGeom>
          <a:noFill/>
        </p:spPr>
        <p:txBody>
          <a:bodyPr wrap="square" rtlCol="0">
            <a:spAutoFit/>
          </a:bodyPr>
          <a:lstStyle/>
          <a:p>
            <a:r>
              <a:rPr lang="en-GB"/>
              <a:t>(Ministry of Justice, 2021)</a:t>
            </a:r>
          </a:p>
        </p:txBody>
      </p:sp>
    </p:spTree>
    <p:extLst>
      <p:ext uri="{BB962C8B-B14F-4D97-AF65-F5344CB8AC3E}">
        <p14:creationId xmlns:p14="http://schemas.microsoft.com/office/powerpoint/2010/main" val="4154493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8FF0E2E-DB66-D7DF-8077-11F8A950CCE6}"/>
              </a:ext>
            </a:extLst>
          </p:cNvPr>
          <p:cNvPicPr>
            <a:picLocks noChangeAspect="1"/>
          </p:cNvPicPr>
          <p:nvPr/>
        </p:nvPicPr>
        <p:blipFill rotWithShape="1">
          <a:blip r:embed="rId3"/>
          <a:srcRect l="12904" r="29626"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1F5FD38-9034-774A-2EEE-CE19C1E23F27}"/>
              </a:ext>
            </a:extLst>
          </p:cNvPr>
          <p:cNvSpPr>
            <a:spLocks noGrp="1"/>
          </p:cNvSpPr>
          <p:nvPr>
            <p:ph type="title"/>
          </p:nvPr>
        </p:nvSpPr>
        <p:spPr>
          <a:xfrm>
            <a:off x="677333" y="609600"/>
            <a:ext cx="3851123" cy="1320800"/>
          </a:xfrm>
        </p:spPr>
        <p:txBody>
          <a:bodyPr>
            <a:normAutofit/>
          </a:bodyPr>
          <a:lstStyle/>
          <a:p>
            <a:r>
              <a:rPr lang="en-GB"/>
              <a:t>Sobriety tags</a:t>
            </a:r>
          </a:p>
        </p:txBody>
      </p:sp>
      <p:sp>
        <p:nvSpPr>
          <p:cNvPr id="10" name="Content Placeholder 9">
            <a:extLst>
              <a:ext uri="{FF2B5EF4-FFF2-40B4-BE49-F238E27FC236}">
                <a16:creationId xmlns:a16="http://schemas.microsoft.com/office/drawing/2014/main" id="{A021923B-0FEA-5F57-8672-2CE2CAD18E9C}"/>
              </a:ext>
            </a:extLst>
          </p:cNvPr>
          <p:cNvSpPr>
            <a:spLocks noGrp="1"/>
          </p:cNvSpPr>
          <p:nvPr>
            <p:ph idx="1"/>
          </p:nvPr>
        </p:nvSpPr>
        <p:spPr>
          <a:xfrm>
            <a:off x="677334" y="2160589"/>
            <a:ext cx="3851122" cy="3880773"/>
          </a:xfrm>
        </p:spPr>
        <p:txBody>
          <a:bodyPr>
            <a:normAutofit/>
          </a:bodyPr>
          <a:lstStyle/>
          <a:p>
            <a:r>
              <a:rPr lang="en-US"/>
              <a:t>Launched in Wales in 2021</a:t>
            </a:r>
          </a:p>
          <a:p>
            <a:r>
              <a:rPr lang="en-US"/>
              <a:t>Offenders stayed sober for 95% of days monitored</a:t>
            </a:r>
          </a:p>
          <a:p>
            <a:endParaRPr lang="en-US"/>
          </a:p>
        </p:txBody>
      </p:sp>
      <p:cxnSp>
        <p:nvCxnSpPr>
          <p:cNvPr id="13"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D3A5786-8D67-3669-940B-2518FEE9784E}"/>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a:solidFill>
                  <a:srgbClr val="FFFFFF"/>
                </a:solidFill>
              </a:rPr>
              <a:pPr>
                <a:spcAft>
                  <a:spcPts val="600"/>
                </a:spcAft>
              </a:pPr>
              <a:t>25</a:t>
            </a:fld>
            <a:endParaRPr lang="en-GB">
              <a:solidFill>
                <a:srgbClr val="FFFFFF"/>
              </a:solidFill>
            </a:endParaRPr>
          </a:p>
        </p:txBody>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BB261D66-5F09-FF5A-9F8D-E23FBD917E2E}"/>
              </a:ext>
            </a:extLst>
          </p:cNvPr>
          <p:cNvPicPr>
            <a:picLocks noChangeAspect="1"/>
          </p:cNvPicPr>
          <p:nvPr/>
        </p:nvPicPr>
        <p:blipFill>
          <a:blip r:embed="rId4"/>
          <a:stretch>
            <a:fillRect/>
          </a:stretch>
        </p:blipFill>
        <p:spPr>
          <a:xfrm>
            <a:off x="93975" y="3424766"/>
            <a:ext cx="5384188" cy="2462723"/>
          </a:xfrm>
          <a:prstGeom prst="rect">
            <a:avLst/>
          </a:prstGeom>
        </p:spPr>
      </p:pic>
      <p:sp>
        <p:nvSpPr>
          <p:cNvPr id="9" name="TextBox 8">
            <a:extLst>
              <a:ext uri="{FF2B5EF4-FFF2-40B4-BE49-F238E27FC236}">
                <a16:creationId xmlns:a16="http://schemas.microsoft.com/office/drawing/2014/main" id="{A542BC36-E637-A343-BE29-A597F43E6516}"/>
              </a:ext>
            </a:extLst>
          </p:cNvPr>
          <p:cNvSpPr txBox="1"/>
          <p:nvPr/>
        </p:nvSpPr>
        <p:spPr>
          <a:xfrm>
            <a:off x="548033" y="5900758"/>
            <a:ext cx="3851122" cy="923330"/>
          </a:xfrm>
          <a:prstGeom prst="rect">
            <a:avLst/>
          </a:prstGeom>
          <a:noFill/>
        </p:spPr>
        <p:txBody>
          <a:bodyPr wrap="square" lIns="91440" tIns="45720" rIns="91440" bIns="45720" rtlCol="0" anchor="t">
            <a:spAutoFit/>
          </a:bodyPr>
          <a:lstStyle/>
          <a:p>
            <a:r>
              <a:rPr lang="en-GB"/>
              <a:t>(Ministry of Justice, 2021)</a:t>
            </a:r>
          </a:p>
          <a:p>
            <a:endParaRPr lang="en-GB"/>
          </a:p>
          <a:p>
            <a:r>
              <a:rPr lang="en-GB"/>
              <a:t> https://youtube/VzhmiSEBEYo</a:t>
            </a:r>
          </a:p>
        </p:txBody>
      </p:sp>
    </p:spTree>
    <p:extLst>
      <p:ext uri="{BB962C8B-B14F-4D97-AF65-F5344CB8AC3E}">
        <p14:creationId xmlns:p14="http://schemas.microsoft.com/office/powerpoint/2010/main" val="1360336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CD01-2130-4218-7D7C-FB1B0A613089}"/>
              </a:ext>
            </a:extLst>
          </p:cNvPr>
          <p:cNvSpPr>
            <a:spLocks noGrp="1"/>
          </p:cNvSpPr>
          <p:nvPr>
            <p:ph type="title"/>
          </p:nvPr>
        </p:nvSpPr>
        <p:spPr>
          <a:xfrm>
            <a:off x="5536734" y="609600"/>
            <a:ext cx="3737268" cy="1320800"/>
          </a:xfrm>
        </p:spPr>
        <p:txBody>
          <a:bodyPr>
            <a:normAutofit/>
          </a:bodyPr>
          <a:lstStyle/>
          <a:p>
            <a:pPr>
              <a:lnSpc>
                <a:spcPct val="90000"/>
              </a:lnSpc>
            </a:pPr>
            <a:r>
              <a:rPr lang="en-GB" sz="2800"/>
              <a:t>TASK- What initiatives to tackle crime are in your local area?</a:t>
            </a:r>
          </a:p>
        </p:txBody>
      </p:sp>
      <p:sp>
        <p:nvSpPr>
          <p:cNvPr id="3" name="Content Placeholder 2">
            <a:extLst>
              <a:ext uri="{FF2B5EF4-FFF2-40B4-BE49-F238E27FC236}">
                <a16:creationId xmlns:a16="http://schemas.microsoft.com/office/drawing/2014/main" id="{7EF13EEE-8694-EE4F-C20F-6AC18BAD9AAC}"/>
              </a:ext>
            </a:extLst>
          </p:cNvPr>
          <p:cNvSpPr>
            <a:spLocks noGrp="1"/>
          </p:cNvSpPr>
          <p:nvPr>
            <p:ph idx="1"/>
          </p:nvPr>
        </p:nvSpPr>
        <p:spPr>
          <a:xfrm>
            <a:off x="5209563" y="2160589"/>
            <a:ext cx="4064439" cy="3880773"/>
          </a:xfrm>
        </p:spPr>
        <p:txBody>
          <a:bodyPr>
            <a:normAutofit/>
          </a:bodyPr>
          <a:lstStyle/>
          <a:p>
            <a:r>
              <a:rPr lang="en-GB">
                <a:hlinkClick r:id="rId2"/>
              </a:rPr>
              <a:t>Mapping innovation | Centre for Justice Innovation</a:t>
            </a:r>
            <a:r>
              <a:rPr lang="en-GB"/>
              <a:t> </a:t>
            </a:r>
          </a:p>
        </p:txBody>
      </p:sp>
      <p:pic>
        <p:nvPicPr>
          <p:cNvPr id="6" name="Picture 5">
            <a:extLst>
              <a:ext uri="{FF2B5EF4-FFF2-40B4-BE49-F238E27FC236}">
                <a16:creationId xmlns:a16="http://schemas.microsoft.com/office/drawing/2014/main" id="{F651E2E8-301A-0BBA-C76C-E4B848E0EA9B}"/>
              </a:ext>
            </a:extLst>
          </p:cNvPr>
          <p:cNvPicPr>
            <a:picLocks noChangeAspect="1"/>
          </p:cNvPicPr>
          <p:nvPr/>
        </p:nvPicPr>
        <p:blipFill rotWithShape="1">
          <a:blip r:embed="rId3"/>
          <a:srcRect l="35887" r="1"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E01093-4A06-57E9-EA38-50230F6E1508}"/>
              </a:ext>
            </a:extLst>
          </p:cNvPr>
          <p:cNvSpPr>
            <a:spLocks noGrp="1"/>
          </p:cNvSpPr>
          <p:nvPr>
            <p:ph type="sldNum" sz="quarter" idx="12"/>
          </p:nvPr>
        </p:nvSpPr>
        <p:spPr>
          <a:xfrm>
            <a:off x="8841996" y="6041362"/>
            <a:ext cx="432006" cy="365125"/>
          </a:xfrm>
        </p:spPr>
        <p:txBody>
          <a:bodyPr>
            <a:normAutofit/>
          </a:bodyPr>
          <a:lstStyle/>
          <a:p>
            <a:pPr>
              <a:spcAft>
                <a:spcPts val="600"/>
              </a:spcAft>
            </a:pPr>
            <a:fld id="{5DFEDB64-84C3-4240-BCBA-134AE1D9082C}" type="slidenum">
              <a:rPr lang="en-GB" smtClean="0"/>
              <a:pPr>
                <a:spcAft>
                  <a:spcPts val="600"/>
                </a:spcAft>
              </a:pPr>
              <a:t>26</a:t>
            </a:fld>
            <a:endParaRPr lang="en-GB"/>
          </a:p>
        </p:txBody>
      </p:sp>
    </p:spTree>
    <p:extLst>
      <p:ext uri="{BB962C8B-B14F-4D97-AF65-F5344CB8AC3E}">
        <p14:creationId xmlns:p14="http://schemas.microsoft.com/office/powerpoint/2010/main" val="2581183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08C84-8000-29BE-8015-5C0CEB22F07A}"/>
              </a:ext>
            </a:extLst>
          </p:cNvPr>
          <p:cNvSpPr>
            <a:spLocks noGrp="1"/>
          </p:cNvSpPr>
          <p:nvPr>
            <p:ph type="title"/>
          </p:nvPr>
        </p:nvSpPr>
        <p:spPr>
          <a:xfrm>
            <a:off x="5536734" y="609600"/>
            <a:ext cx="3737268" cy="1320800"/>
          </a:xfrm>
        </p:spPr>
        <p:txBody>
          <a:bodyPr>
            <a:normAutofit/>
          </a:bodyPr>
          <a:lstStyle/>
          <a:p>
            <a:r>
              <a:rPr lang="en-GB"/>
              <a:t>Task- Scenario</a:t>
            </a:r>
          </a:p>
        </p:txBody>
      </p:sp>
      <p:sp>
        <p:nvSpPr>
          <p:cNvPr id="3" name="Content Placeholder 2">
            <a:extLst>
              <a:ext uri="{FF2B5EF4-FFF2-40B4-BE49-F238E27FC236}">
                <a16:creationId xmlns:a16="http://schemas.microsoft.com/office/drawing/2014/main" id="{38B71BAA-D70E-15B8-EDA1-901F9D2A2D03}"/>
              </a:ext>
            </a:extLst>
          </p:cNvPr>
          <p:cNvSpPr>
            <a:spLocks noGrp="1"/>
          </p:cNvSpPr>
          <p:nvPr>
            <p:ph idx="1"/>
          </p:nvPr>
        </p:nvSpPr>
        <p:spPr>
          <a:xfrm>
            <a:off x="5209563" y="2160589"/>
            <a:ext cx="4064439" cy="3880773"/>
          </a:xfrm>
        </p:spPr>
        <p:txBody>
          <a:bodyPr>
            <a:normAutofit/>
          </a:bodyPr>
          <a:lstStyle/>
          <a:p>
            <a:r>
              <a:rPr lang="en-GB"/>
              <a:t>Think of a strategy to tackle the problem in hand</a:t>
            </a:r>
          </a:p>
          <a:p>
            <a:r>
              <a:rPr lang="en-GB"/>
              <a:t>Think of a plan going forward to prevent the crime going </a:t>
            </a:r>
          </a:p>
          <a:p>
            <a:r>
              <a:rPr lang="en-GB"/>
              <a:t>Acknowledge any ethical considerations to your strategy</a:t>
            </a:r>
          </a:p>
          <a:p>
            <a:r>
              <a:rPr lang="en-GB"/>
              <a:t>Consider any community engagement</a:t>
            </a:r>
          </a:p>
          <a:p>
            <a:endParaRPr lang="en-GB"/>
          </a:p>
        </p:txBody>
      </p:sp>
      <p:pic>
        <p:nvPicPr>
          <p:cNvPr id="6" name="Picture 5" descr="Light bulb on yellow background with sketched light beams and cord">
            <a:extLst>
              <a:ext uri="{FF2B5EF4-FFF2-40B4-BE49-F238E27FC236}">
                <a16:creationId xmlns:a16="http://schemas.microsoft.com/office/drawing/2014/main" id="{619ADC6E-090D-156B-ECBE-263A14C41175}"/>
              </a:ext>
            </a:extLst>
          </p:cNvPr>
          <p:cNvPicPr>
            <a:picLocks noChangeAspect="1"/>
          </p:cNvPicPr>
          <p:nvPr/>
        </p:nvPicPr>
        <p:blipFill rotWithShape="1">
          <a:blip r:embed="rId2"/>
          <a:srcRect l="47939" r="368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7D8D2D0C-0842-57F4-BB9D-F252F8188492}"/>
              </a:ext>
            </a:extLst>
          </p:cNvPr>
          <p:cNvSpPr>
            <a:spLocks noGrp="1"/>
          </p:cNvSpPr>
          <p:nvPr>
            <p:ph type="sldNum" sz="quarter" idx="12"/>
          </p:nvPr>
        </p:nvSpPr>
        <p:spPr>
          <a:xfrm>
            <a:off x="8841996" y="6041362"/>
            <a:ext cx="432006" cy="365125"/>
          </a:xfrm>
        </p:spPr>
        <p:txBody>
          <a:bodyPr>
            <a:normAutofit/>
          </a:bodyPr>
          <a:lstStyle/>
          <a:p>
            <a:pPr>
              <a:spcAft>
                <a:spcPts val="600"/>
              </a:spcAft>
            </a:pPr>
            <a:fld id="{5DFEDB64-84C3-4240-BCBA-134AE1D9082C}" type="slidenum">
              <a:rPr lang="en-GB" smtClean="0"/>
              <a:pPr>
                <a:spcAft>
                  <a:spcPts val="600"/>
                </a:spcAft>
              </a:pPr>
              <a:t>27</a:t>
            </a:fld>
            <a:endParaRPr lang="en-GB"/>
          </a:p>
        </p:txBody>
      </p:sp>
    </p:spTree>
    <p:extLst>
      <p:ext uri="{BB962C8B-B14F-4D97-AF65-F5344CB8AC3E}">
        <p14:creationId xmlns:p14="http://schemas.microsoft.com/office/powerpoint/2010/main" val="3668196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E8CC8-CC6E-8027-B495-F0ECCBC7C4B4}"/>
              </a:ext>
            </a:extLst>
          </p:cNvPr>
          <p:cNvSpPr>
            <a:spLocks noGrp="1"/>
          </p:cNvSpPr>
          <p:nvPr>
            <p:ph type="title"/>
          </p:nvPr>
        </p:nvSpPr>
        <p:spPr>
          <a:xfrm>
            <a:off x="2849562" y="609600"/>
            <a:ext cx="6424440" cy="1320800"/>
          </a:xfrm>
        </p:spPr>
        <p:txBody>
          <a:bodyPr>
            <a:normAutofit/>
          </a:bodyPr>
          <a:lstStyle/>
          <a:p>
            <a:r>
              <a:rPr lang="en-GB"/>
              <a:t>Scenario </a:t>
            </a:r>
          </a:p>
        </p:txBody>
      </p:sp>
      <p:pic>
        <p:nvPicPr>
          <p:cNvPr id="6" name="Picture 5" descr="Red bicycle tires">
            <a:extLst>
              <a:ext uri="{FF2B5EF4-FFF2-40B4-BE49-F238E27FC236}">
                <a16:creationId xmlns:a16="http://schemas.microsoft.com/office/drawing/2014/main" id="{A15A5BDD-7582-F0E3-0FBB-F501ED164961}"/>
              </a:ext>
            </a:extLst>
          </p:cNvPr>
          <p:cNvPicPr>
            <a:picLocks noChangeAspect="1"/>
          </p:cNvPicPr>
          <p:nvPr/>
        </p:nvPicPr>
        <p:blipFill rotWithShape="1">
          <a:blip r:embed="rId2"/>
          <a:srcRect l="64764" r="866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D74E48-4DC2-1445-F7E7-DE3915EF5721}"/>
              </a:ext>
            </a:extLst>
          </p:cNvPr>
          <p:cNvSpPr>
            <a:spLocks noGrp="1"/>
          </p:cNvSpPr>
          <p:nvPr>
            <p:ph idx="1"/>
          </p:nvPr>
        </p:nvSpPr>
        <p:spPr>
          <a:xfrm>
            <a:off x="2849562" y="2160589"/>
            <a:ext cx="6424440" cy="3880773"/>
          </a:xfrm>
        </p:spPr>
        <p:txBody>
          <a:bodyPr vert="horz" lIns="91440" tIns="45720" rIns="91440" bIns="45720" rtlCol="0" anchor="t">
            <a:normAutofit/>
          </a:bodyPr>
          <a:lstStyle/>
          <a:p>
            <a:pPr marL="0" indent="0">
              <a:buNone/>
            </a:pPr>
            <a:r>
              <a:rPr lang="en-GB" sz="2400">
                <a:latin typeface="Calibri"/>
                <a:cs typeface="Calibri"/>
              </a:rPr>
              <a:t>In Swansea city centre</a:t>
            </a:r>
            <a:r>
              <a:rPr lang="en-GB" sz="2400" b="0" i="0">
                <a:effectLst/>
                <a:latin typeface="Calibri"/>
                <a:cs typeface="Calibri"/>
              </a:rPr>
              <a:t>, there has been a surge in bike thefts. </a:t>
            </a:r>
            <a:r>
              <a:rPr lang="en-GB" sz="2400">
                <a:latin typeface="Calibri"/>
                <a:cs typeface="Calibri"/>
              </a:rPr>
              <a:t>SWP</a:t>
            </a:r>
            <a:r>
              <a:rPr lang="en-GB" sz="2400" b="0" i="0">
                <a:effectLst/>
                <a:latin typeface="Calibri"/>
                <a:cs typeface="Calibri"/>
              </a:rPr>
              <a:t> has noticed an alarming increase in reports of stolen bicycles, affecting both residents and tourists. Despite increased patrols and public awareness campaigns, the thefts continue to rise. As a consultant tasked with addressing this issue, propose a comprehensive strategy that combines both traditional and innovative methods to effectively tackle this escalating bike theft problem.</a:t>
            </a:r>
            <a:r>
              <a:rPr lang="en-GB" sz="2400">
                <a:latin typeface="Calibri"/>
                <a:cs typeface="Calibri"/>
              </a:rPr>
              <a:t> </a:t>
            </a:r>
            <a:endParaRPr lang="en-GB" sz="2400"/>
          </a:p>
        </p:txBody>
      </p:sp>
      <p:sp>
        <p:nvSpPr>
          <p:cNvPr id="4" name="Slide Number Placeholder 3">
            <a:extLst>
              <a:ext uri="{FF2B5EF4-FFF2-40B4-BE49-F238E27FC236}">
                <a16:creationId xmlns:a16="http://schemas.microsoft.com/office/drawing/2014/main" id="{923ABC09-2F32-E8BD-078B-CF8825DEBC4F}"/>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28</a:t>
            </a:fld>
            <a:endParaRPr lang="en-GB"/>
          </a:p>
        </p:txBody>
      </p:sp>
    </p:spTree>
    <p:extLst>
      <p:ext uri="{BB962C8B-B14F-4D97-AF65-F5344CB8AC3E}">
        <p14:creationId xmlns:p14="http://schemas.microsoft.com/office/powerpoint/2010/main" val="13579754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93FCE-C211-18FC-6EC2-320F9510084E}"/>
              </a:ext>
            </a:extLst>
          </p:cNvPr>
          <p:cNvSpPr>
            <a:spLocks noGrp="1"/>
          </p:cNvSpPr>
          <p:nvPr>
            <p:ph type="title"/>
          </p:nvPr>
        </p:nvSpPr>
        <p:spPr/>
        <p:txBody>
          <a:bodyPr/>
          <a:lstStyle/>
          <a:p>
            <a:r>
              <a:rPr lang="en-GB"/>
              <a:t>Suggested answer…..</a:t>
            </a:r>
          </a:p>
        </p:txBody>
      </p:sp>
      <p:sp>
        <p:nvSpPr>
          <p:cNvPr id="3" name="Content Placeholder 2">
            <a:extLst>
              <a:ext uri="{FF2B5EF4-FFF2-40B4-BE49-F238E27FC236}">
                <a16:creationId xmlns:a16="http://schemas.microsoft.com/office/drawing/2014/main" id="{C4A90F5A-31ED-FB8F-6049-C80EB1B077F7}"/>
              </a:ext>
            </a:extLst>
          </p:cNvPr>
          <p:cNvSpPr>
            <a:spLocks noGrp="1"/>
          </p:cNvSpPr>
          <p:nvPr>
            <p:ph idx="1"/>
          </p:nvPr>
        </p:nvSpPr>
        <p:spPr/>
        <p:txBody>
          <a:bodyPr vert="horz" lIns="91440" tIns="45720" rIns="91440" bIns="45720" rtlCol="0" anchor="t">
            <a:noAutofit/>
          </a:bodyPr>
          <a:lstStyle/>
          <a:p>
            <a:pPr marL="0" indent="0" algn="l">
              <a:buNone/>
            </a:pPr>
            <a:r>
              <a:rPr lang="en-GB" sz="2000" b="1" i="1">
                <a:effectLst/>
                <a:latin typeface="Calibri"/>
                <a:cs typeface="Calibri"/>
              </a:rPr>
              <a:t>Data Analysis and Intelligence Gathering:</a:t>
            </a:r>
            <a:r>
              <a:rPr lang="en-GB" sz="2000" b="0" i="0">
                <a:effectLst/>
                <a:latin typeface="Calibri"/>
                <a:cs typeface="Calibri"/>
              </a:rPr>
              <a:t> Start by analysing available data on bike thefts to identify hotspots and patterns. </a:t>
            </a:r>
            <a:r>
              <a:rPr lang="en-GB" sz="2000">
                <a:latin typeface="Calibri"/>
                <a:cs typeface="Calibri"/>
              </a:rPr>
              <a:t>Utilise</a:t>
            </a:r>
            <a:r>
              <a:rPr lang="en-GB" sz="2000" b="0" i="0">
                <a:effectLst/>
                <a:latin typeface="Calibri"/>
                <a:cs typeface="Calibri"/>
              </a:rPr>
              <a:t> crime mapping software or algorithms to pinpoint areas with high incidences of theft. This data-driven approach allows for targeted deployment of resources.</a:t>
            </a:r>
          </a:p>
          <a:p>
            <a:pPr marL="0" indent="0" algn="l">
              <a:buNone/>
            </a:pPr>
            <a:r>
              <a:rPr lang="en-GB" sz="2000" b="1" i="1">
                <a:effectLst/>
                <a:latin typeface="Calibri"/>
                <a:cs typeface="Calibri"/>
              </a:rPr>
              <a:t>Increased Patrols and Visibility:</a:t>
            </a:r>
            <a:r>
              <a:rPr lang="en-GB" sz="2000" b="0" i="0">
                <a:effectLst/>
                <a:latin typeface="Calibri"/>
                <a:cs typeface="Calibri"/>
              </a:rPr>
              <a:t> Increase police patrols in identified hotspots, especially during peak theft times. Visible police presence acts as a deterrent and can discourage potential thieves. Collaborate with community policing initiatives to engage officers with local residents and businesses, fostering trust and cooperation.</a:t>
            </a:r>
          </a:p>
          <a:p>
            <a:pPr marL="0" indent="0" algn="l">
              <a:buNone/>
            </a:pPr>
            <a:r>
              <a:rPr lang="en-GB" sz="2000" b="1" i="1">
                <a:effectLst/>
                <a:latin typeface="Calibri"/>
                <a:cs typeface="Calibri"/>
              </a:rPr>
              <a:t>Undercover Operations:</a:t>
            </a:r>
            <a:r>
              <a:rPr lang="en-GB" sz="2000" b="0" i="1">
                <a:effectLst/>
                <a:latin typeface="Calibri"/>
                <a:cs typeface="Calibri"/>
              </a:rPr>
              <a:t> </a:t>
            </a:r>
            <a:r>
              <a:rPr lang="en-GB" sz="2000" b="0" i="0">
                <a:effectLst/>
                <a:latin typeface="Calibri"/>
                <a:cs typeface="Calibri"/>
              </a:rPr>
              <a:t>Implement undercover operations or </a:t>
            </a:r>
            <a:r>
              <a:rPr lang="en-GB" sz="2000" b="1" i="0">
                <a:effectLst/>
                <a:latin typeface="Calibri"/>
                <a:cs typeface="Calibri"/>
              </a:rPr>
              <a:t>bait bikes </a:t>
            </a:r>
            <a:r>
              <a:rPr lang="en-GB" sz="2000" b="0" i="0">
                <a:effectLst/>
                <a:latin typeface="Calibri"/>
                <a:cs typeface="Calibri"/>
              </a:rPr>
              <a:t>equipped with GPS trackers in high-theft areas. This strategy helps identify theft rings and track stolen bikes, leading to the arrest of offenders and recovery of stolen property.</a:t>
            </a:r>
          </a:p>
          <a:p>
            <a:endParaRPr lang="en-GB"/>
          </a:p>
        </p:txBody>
      </p:sp>
      <p:sp>
        <p:nvSpPr>
          <p:cNvPr id="4" name="Slide Number Placeholder 3">
            <a:extLst>
              <a:ext uri="{FF2B5EF4-FFF2-40B4-BE49-F238E27FC236}">
                <a16:creationId xmlns:a16="http://schemas.microsoft.com/office/drawing/2014/main" id="{4179C420-1D43-BF80-C710-B581F835A136}"/>
              </a:ext>
            </a:extLst>
          </p:cNvPr>
          <p:cNvSpPr>
            <a:spLocks noGrp="1"/>
          </p:cNvSpPr>
          <p:nvPr>
            <p:ph type="sldNum" sz="quarter" idx="12"/>
          </p:nvPr>
        </p:nvSpPr>
        <p:spPr/>
        <p:txBody>
          <a:bodyPr/>
          <a:lstStyle/>
          <a:p>
            <a:fld id="{5DFEDB64-84C3-4240-BCBA-134AE1D9082C}" type="slidenum">
              <a:rPr lang="en-GB" smtClean="0"/>
              <a:t>29</a:t>
            </a:fld>
            <a:endParaRPr lang="en-GB"/>
          </a:p>
        </p:txBody>
      </p:sp>
    </p:spTree>
    <p:extLst>
      <p:ext uri="{BB962C8B-B14F-4D97-AF65-F5344CB8AC3E}">
        <p14:creationId xmlns:p14="http://schemas.microsoft.com/office/powerpoint/2010/main" val="1580208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49BCE-B3F8-CFAB-C5C4-AD8A8CC096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B27321-6E3B-805A-B57C-94E7BB38F258}"/>
              </a:ext>
            </a:extLst>
          </p:cNvPr>
          <p:cNvSpPr>
            <a:spLocks noGrp="1"/>
          </p:cNvSpPr>
          <p:nvPr>
            <p:ph idx="1"/>
          </p:nvPr>
        </p:nvSpPr>
        <p:spPr/>
        <p:txBody>
          <a:bodyPr vert="horz" lIns="91440" tIns="45720" rIns="91440" bIns="45720" rtlCol="0" anchor="t">
            <a:normAutofit/>
          </a:bodyPr>
          <a:lstStyle/>
          <a:p>
            <a:pPr marL="0" indent="0" algn="l">
              <a:buNone/>
            </a:pPr>
            <a:r>
              <a:rPr lang="en-GB" b="1" i="1">
                <a:effectLst/>
                <a:latin typeface="Calibri"/>
                <a:cs typeface="Calibri"/>
              </a:rPr>
              <a:t>Community Engagement and Education:</a:t>
            </a:r>
            <a:r>
              <a:rPr lang="en-GB" b="0" i="0">
                <a:effectLst/>
                <a:latin typeface="Calibri"/>
                <a:cs typeface="Calibri"/>
              </a:rPr>
              <a:t> Launch community outreach programs to educate residents and tourists about bike security measures. Provide information on proper locking techniques, use of anti-theft devices, and registration of bikes. Engage local bike shops, advocacy groups, and schools in spreading awareness about preventing theft.</a:t>
            </a:r>
          </a:p>
          <a:p>
            <a:pPr marL="0" indent="0" algn="l">
              <a:buNone/>
            </a:pPr>
            <a:r>
              <a:rPr lang="en-GB" b="1" i="1">
                <a:effectLst/>
                <a:latin typeface="Calibri"/>
                <a:cs typeface="Calibri"/>
              </a:rPr>
              <a:t>Technology Integration:</a:t>
            </a:r>
            <a:r>
              <a:rPr lang="en-GB" b="0" i="0">
                <a:effectLst/>
                <a:latin typeface="Calibri"/>
                <a:cs typeface="Calibri"/>
              </a:rPr>
              <a:t> Explore innovative technological solutions, such as GPS tracking devices or smart locks, to secure bikes. Encourage the use of bike-sharing apps or platforms that incorporate security features. Collaborate with tech companies or startups to develop and promote bike security technologies.</a:t>
            </a:r>
          </a:p>
          <a:p>
            <a:pPr marL="0" indent="0" algn="l">
              <a:buNone/>
            </a:pPr>
            <a:r>
              <a:rPr lang="en-GB" b="1" i="1">
                <a:effectLst/>
                <a:latin typeface="Calibri"/>
                <a:cs typeface="Calibri"/>
              </a:rPr>
              <a:t>Stakeholder Collaboration:</a:t>
            </a:r>
            <a:r>
              <a:rPr lang="en-GB" b="0" i="1">
                <a:effectLst/>
                <a:latin typeface="Calibri"/>
                <a:cs typeface="Calibri"/>
              </a:rPr>
              <a:t> </a:t>
            </a:r>
            <a:r>
              <a:rPr lang="en-GB" b="0" i="0">
                <a:effectLst/>
                <a:latin typeface="Calibri"/>
                <a:cs typeface="Calibri"/>
              </a:rPr>
              <a:t>Form partnerships with city officials, businesses, and bike-sharing companies to create a coordinated response. Encourage businesses to provide secure bike parking or invest in surveillance cameras in their vicinity to deter thefts.</a:t>
            </a:r>
          </a:p>
          <a:p>
            <a:endParaRPr lang="en-GB"/>
          </a:p>
        </p:txBody>
      </p:sp>
      <p:sp>
        <p:nvSpPr>
          <p:cNvPr id="4" name="Slide Number Placeholder 3">
            <a:extLst>
              <a:ext uri="{FF2B5EF4-FFF2-40B4-BE49-F238E27FC236}">
                <a16:creationId xmlns:a16="http://schemas.microsoft.com/office/drawing/2014/main" id="{CCA934F1-3553-5023-B4AA-434A1E9A8427}"/>
              </a:ext>
            </a:extLst>
          </p:cNvPr>
          <p:cNvSpPr>
            <a:spLocks noGrp="1"/>
          </p:cNvSpPr>
          <p:nvPr>
            <p:ph type="sldNum" sz="quarter" idx="12"/>
          </p:nvPr>
        </p:nvSpPr>
        <p:spPr/>
        <p:txBody>
          <a:bodyPr/>
          <a:lstStyle/>
          <a:p>
            <a:fld id="{5DFEDB64-84C3-4240-BCBA-134AE1D9082C}" type="slidenum">
              <a:rPr lang="en-GB" smtClean="0"/>
              <a:t>30</a:t>
            </a:fld>
            <a:endParaRPr lang="en-GB"/>
          </a:p>
        </p:txBody>
      </p:sp>
    </p:spTree>
    <p:extLst>
      <p:ext uri="{BB962C8B-B14F-4D97-AF65-F5344CB8AC3E}">
        <p14:creationId xmlns:p14="http://schemas.microsoft.com/office/powerpoint/2010/main" val="78019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1BEF-5238-336C-80B0-68623E0972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558FD6-5E55-896F-D351-14E46D65546A}"/>
              </a:ext>
            </a:extLst>
          </p:cNvPr>
          <p:cNvSpPr>
            <a:spLocks noGrp="1"/>
          </p:cNvSpPr>
          <p:nvPr>
            <p:ph idx="1"/>
          </p:nvPr>
        </p:nvSpPr>
        <p:spPr/>
        <p:txBody>
          <a:bodyPr vert="horz" lIns="91440" tIns="45720" rIns="91440" bIns="45720" rtlCol="0" anchor="t">
            <a:noAutofit/>
          </a:bodyPr>
          <a:lstStyle/>
          <a:p>
            <a:pPr marL="0" indent="0">
              <a:buNone/>
            </a:pPr>
            <a:r>
              <a:rPr lang="en-GB" sz="2400" b="1" i="1">
                <a:effectLst/>
                <a:latin typeface="Calibri"/>
                <a:cs typeface="Calibri"/>
              </a:rPr>
              <a:t>Ethical Considerations:</a:t>
            </a:r>
            <a:r>
              <a:rPr lang="en-GB" sz="2400" b="0" i="0">
                <a:effectLst/>
                <a:latin typeface="Calibri"/>
                <a:cs typeface="Calibri"/>
              </a:rPr>
              <a:t> Ensure that </a:t>
            </a:r>
            <a:r>
              <a:rPr lang="en-GB" sz="2400">
                <a:latin typeface="Calibri"/>
                <a:cs typeface="Calibri"/>
              </a:rPr>
              <a:t>any</a:t>
            </a:r>
            <a:r>
              <a:rPr lang="en-GB" sz="2400" b="0" i="0">
                <a:effectLst/>
                <a:latin typeface="Calibri"/>
                <a:cs typeface="Calibri"/>
              </a:rPr>
              <a:t> strategies implemented respect individuals' privacy rights and are in line with ethical guidelines. </a:t>
            </a:r>
            <a:r>
              <a:rPr lang="en-GB" sz="2400">
                <a:latin typeface="Calibri"/>
                <a:cs typeface="Calibri"/>
              </a:rPr>
              <a:t>It's especially important to avoid</a:t>
            </a:r>
            <a:r>
              <a:rPr lang="en-GB" sz="2400" b="0" i="0">
                <a:effectLst/>
                <a:latin typeface="Calibri"/>
                <a:cs typeface="Calibri"/>
              </a:rPr>
              <a:t> profiling or targeting specific groups based on assumptions. Transparency in the use of surveillance or tracking technologies is essential to maintain community trust</a:t>
            </a:r>
            <a:r>
              <a:rPr lang="en-GB" sz="2400">
                <a:latin typeface="Calibri"/>
                <a:cs typeface="Calibri"/>
              </a:rPr>
              <a:t> which in turn enhances policing.</a:t>
            </a:r>
            <a:endParaRPr lang="en-GB" sz="2400" b="0" i="0">
              <a:effectLst/>
              <a:latin typeface="Calibri"/>
              <a:cs typeface="Calibri"/>
            </a:endParaRPr>
          </a:p>
          <a:p>
            <a:pPr marL="0" indent="0">
              <a:buNone/>
            </a:pPr>
            <a:r>
              <a:rPr lang="en-GB" sz="2400" b="1" i="1">
                <a:effectLst/>
                <a:latin typeface="Calibri"/>
                <a:cs typeface="Calibri"/>
              </a:rPr>
              <a:t>Evaluation and Adaptation:</a:t>
            </a:r>
            <a:r>
              <a:rPr lang="en-GB" sz="2400" b="0" i="0">
                <a:effectLst/>
                <a:latin typeface="Calibri"/>
                <a:cs typeface="Calibri"/>
              </a:rPr>
              <a:t> Continuously assess the effectiveness of implemented strategies through data analysis and </a:t>
            </a:r>
            <a:r>
              <a:rPr lang="en-GB" sz="2400">
                <a:latin typeface="Calibri"/>
                <a:cs typeface="Calibri"/>
              </a:rPr>
              <a:t>engagement with the community</a:t>
            </a:r>
            <a:r>
              <a:rPr lang="en-GB" sz="2400" b="0" i="0">
                <a:effectLst/>
                <a:latin typeface="Calibri"/>
                <a:cs typeface="Calibri"/>
              </a:rPr>
              <a:t> </a:t>
            </a:r>
            <a:r>
              <a:rPr lang="en-GB" sz="2400">
                <a:latin typeface="Calibri"/>
                <a:cs typeface="Calibri"/>
              </a:rPr>
              <a:t>to get feedback</a:t>
            </a:r>
            <a:r>
              <a:rPr lang="en-GB" sz="2400" b="0" i="0">
                <a:effectLst/>
                <a:latin typeface="Calibri"/>
                <a:cs typeface="Calibri"/>
              </a:rPr>
              <a:t>. Adapt the approach based on evolving trends and insights gained from successful interventions or shortcomings.</a:t>
            </a:r>
          </a:p>
          <a:p>
            <a:endParaRPr lang="en-GB"/>
          </a:p>
        </p:txBody>
      </p:sp>
      <p:sp>
        <p:nvSpPr>
          <p:cNvPr id="4" name="Slide Number Placeholder 3">
            <a:extLst>
              <a:ext uri="{FF2B5EF4-FFF2-40B4-BE49-F238E27FC236}">
                <a16:creationId xmlns:a16="http://schemas.microsoft.com/office/drawing/2014/main" id="{068D8000-E0F6-22CF-F0C9-22A404A7E8E7}"/>
              </a:ext>
            </a:extLst>
          </p:cNvPr>
          <p:cNvSpPr>
            <a:spLocks noGrp="1"/>
          </p:cNvSpPr>
          <p:nvPr>
            <p:ph type="sldNum" sz="quarter" idx="12"/>
          </p:nvPr>
        </p:nvSpPr>
        <p:spPr/>
        <p:txBody>
          <a:bodyPr/>
          <a:lstStyle/>
          <a:p>
            <a:fld id="{5DFEDB64-84C3-4240-BCBA-134AE1D9082C}" type="slidenum">
              <a:rPr lang="en-GB" smtClean="0"/>
              <a:t>31</a:t>
            </a:fld>
            <a:endParaRPr lang="en-GB"/>
          </a:p>
        </p:txBody>
      </p:sp>
    </p:spTree>
    <p:extLst>
      <p:ext uri="{BB962C8B-B14F-4D97-AF65-F5344CB8AC3E}">
        <p14:creationId xmlns:p14="http://schemas.microsoft.com/office/powerpoint/2010/main" val="993795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8912F-2CE0-137E-2187-9C1F764225B2}"/>
              </a:ext>
            </a:extLst>
          </p:cNvPr>
          <p:cNvSpPr>
            <a:spLocks noGrp="1"/>
          </p:cNvSpPr>
          <p:nvPr>
            <p:ph type="title"/>
          </p:nvPr>
        </p:nvSpPr>
        <p:spPr>
          <a:xfrm>
            <a:off x="5536734" y="609600"/>
            <a:ext cx="3737268" cy="1320800"/>
          </a:xfrm>
        </p:spPr>
        <p:txBody>
          <a:bodyPr>
            <a:normAutofit/>
          </a:bodyPr>
          <a:lstStyle/>
          <a:p>
            <a:pPr>
              <a:lnSpc>
                <a:spcPct val="90000"/>
              </a:lnSpc>
            </a:pPr>
            <a:r>
              <a:rPr lang="en-GB" sz="2000"/>
              <a:t>Thinking of your answer to the problem question, how would this differ from the 1980’s?</a:t>
            </a:r>
          </a:p>
        </p:txBody>
      </p:sp>
      <p:sp>
        <p:nvSpPr>
          <p:cNvPr id="3" name="Content Placeholder 2">
            <a:extLst>
              <a:ext uri="{FF2B5EF4-FFF2-40B4-BE49-F238E27FC236}">
                <a16:creationId xmlns:a16="http://schemas.microsoft.com/office/drawing/2014/main" id="{50D57130-F18C-B195-6E17-DC8F127A1CA5}"/>
              </a:ext>
            </a:extLst>
          </p:cNvPr>
          <p:cNvSpPr>
            <a:spLocks noGrp="1"/>
          </p:cNvSpPr>
          <p:nvPr>
            <p:ph idx="1"/>
          </p:nvPr>
        </p:nvSpPr>
        <p:spPr>
          <a:xfrm>
            <a:off x="5209563" y="2160589"/>
            <a:ext cx="4064439" cy="3880773"/>
          </a:xfrm>
        </p:spPr>
        <p:txBody>
          <a:bodyPr>
            <a:normAutofit/>
          </a:bodyPr>
          <a:lstStyle/>
          <a:p>
            <a:pPr>
              <a:lnSpc>
                <a:spcPct val="90000"/>
              </a:lnSpc>
            </a:pPr>
            <a:r>
              <a:rPr lang="en-GB" sz="1700" b="0" i="0">
                <a:effectLst/>
                <a:latin typeface="Söhne"/>
              </a:rPr>
              <a:t>In the 1980s, the UK police dealt with bike theft in ways that were somewhat similar to their approaches today, although technology and methods have evolved over time.</a:t>
            </a:r>
          </a:p>
          <a:p>
            <a:pPr>
              <a:lnSpc>
                <a:spcPct val="90000"/>
              </a:lnSpc>
            </a:pPr>
            <a:endParaRPr lang="en-GB" sz="1700">
              <a:latin typeface="Söhne"/>
            </a:endParaRPr>
          </a:p>
          <a:p>
            <a:pPr>
              <a:lnSpc>
                <a:spcPct val="90000"/>
              </a:lnSpc>
            </a:pPr>
            <a:r>
              <a:rPr lang="en-GB" sz="1700" b="0" i="0">
                <a:effectLst/>
                <a:latin typeface="Söhne"/>
              </a:rPr>
              <a:t>The technological advancements available to law enforcement today, such as improved databases, crime mapping software, security cameras, GPS tracking, and online resources, have significantly enhanced their ability to combat bike theft more effectively compared to methods used in the 1980s.</a:t>
            </a:r>
            <a:endParaRPr lang="en-GB" sz="1700"/>
          </a:p>
        </p:txBody>
      </p:sp>
      <p:pic>
        <p:nvPicPr>
          <p:cNvPr id="1026" name="Picture 2" descr="Life On...a 1980s Beat | Greater Manchester Police officers … | Flickr">
            <a:extLst>
              <a:ext uri="{FF2B5EF4-FFF2-40B4-BE49-F238E27FC236}">
                <a16:creationId xmlns:a16="http://schemas.microsoft.com/office/drawing/2014/main" id="{F1B0465B-75EC-C88A-8732-22E260D035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51" r="6664"/>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31" name="Isosceles Triangle 10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35141F25-8A11-5FD1-07E5-07A55C70D513}"/>
              </a:ext>
            </a:extLst>
          </p:cNvPr>
          <p:cNvSpPr>
            <a:spLocks noGrp="1"/>
          </p:cNvSpPr>
          <p:nvPr>
            <p:ph type="sldNum" sz="quarter" idx="12"/>
          </p:nvPr>
        </p:nvSpPr>
        <p:spPr>
          <a:xfrm>
            <a:off x="8841996" y="6041362"/>
            <a:ext cx="432006" cy="365125"/>
          </a:xfrm>
        </p:spPr>
        <p:txBody>
          <a:bodyPr>
            <a:normAutofit/>
          </a:bodyPr>
          <a:lstStyle/>
          <a:p>
            <a:pPr>
              <a:spcAft>
                <a:spcPts val="600"/>
              </a:spcAft>
            </a:pPr>
            <a:fld id="{5DFEDB64-84C3-4240-BCBA-134AE1D9082C}" type="slidenum">
              <a:rPr lang="en-GB" smtClean="0"/>
              <a:pPr>
                <a:spcAft>
                  <a:spcPts val="600"/>
                </a:spcAft>
              </a:pPr>
              <a:t>32</a:t>
            </a:fld>
            <a:endParaRPr lang="en-GB"/>
          </a:p>
        </p:txBody>
      </p:sp>
    </p:spTree>
    <p:extLst>
      <p:ext uri="{BB962C8B-B14F-4D97-AF65-F5344CB8AC3E}">
        <p14:creationId xmlns:p14="http://schemas.microsoft.com/office/powerpoint/2010/main" val="2332791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59" name="Isosceles Triangle 205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5794036-6D5F-9933-FA3F-2E073B07C34A}"/>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To conclude</a:t>
            </a:r>
          </a:p>
        </p:txBody>
      </p:sp>
      <p:sp>
        <p:nvSpPr>
          <p:cNvPr id="3" name="Content Placeholder 2">
            <a:extLst>
              <a:ext uri="{FF2B5EF4-FFF2-40B4-BE49-F238E27FC236}">
                <a16:creationId xmlns:a16="http://schemas.microsoft.com/office/drawing/2014/main" id="{9502D898-0A38-216B-0BE0-E425CEADD221}"/>
              </a:ext>
            </a:extLst>
          </p:cNvPr>
          <p:cNvSpPr>
            <a:spLocks noGrp="1"/>
          </p:cNvSpPr>
          <p:nvPr>
            <p:ph idx="1"/>
          </p:nvPr>
        </p:nvSpPr>
        <p:spPr>
          <a:xfrm>
            <a:off x="673754" y="2160590"/>
            <a:ext cx="3973943" cy="3440110"/>
          </a:xfrm>
        </p:spPr>
        <p:txBody>
          <a:bodyPr>
            <a:normAutofit/>
          </a:bodyPr>
          <a:lstStyle/>
          <a:p>
            <a:pPr>
              <a:lnSpc>
                <a:spcPct val="90000"/>
              </a:lnSpc>
            </a:pPr>
            <a:r>
              <a:rPr lang="en-GB">
                <a:solidFill>
                  <a:schemeClr val="bg1"/>
                </a:solidFill>
              </a:rPr>
              <a:t>Modern day policing has changed the approach to tackling crime by employing a preventative approach through researching into issues, understanding the causes to crime, educating, collaborating and the use of evidence- based practice.</a:t>
            </a:r>
          </a:p>
          <a:p>
            <a:pPr>
              <a:lnSpc>
                <a:spcPct val="90000"/>
              </a:lnSpc>
            </a:pPr>
            <a:r>
              <a:rPr lang="en-GB">
                <a:solidFill>
                  <a:schemeClr val="bg1"/>
                </a:solidFill>
              </a:rPr>
              <a:t>Technology is evolving which carries implications for policing but also advancements in how we tackle crime.</a:t>
            </a:r>
          </a:p>
        </p:txBody>
      </p:sp>
      <p:pic>
        <p:nvPicPr>
          <p:cNvPr id="2050" name="Picture 2" descr="Career Opportunities in Policing - South Yorkshire Police and Crime  Commissioner">
            <a:extLst>
              <a:ext uri="{FF2B5EF4-FFF2-40B4-BE49-F238E27FC236}">
                <a16:creationId xmlns:a16="http://schemas.microsoft.com/office/drawing/2014/main" id="{6C0D1793-9EE7-2958-BB6C-94BC1A300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1" y="1711360"/>
            <a:ext cx="5143500" cy="342276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E939906-F23C-37C4-BB6B-3EBA1D84EB7D}"/>
              </a:ext>
            </a:extLst>
          </p:cNvPr>
          <p:cNvSpPr>
            <a:spLocks noGrp="1"/>
          </p:cNvSpPr>
          <p:nvPr>
            <p:ph type="sldNum" sz="quarter" idx="12"/>
          </p:nvPr>
        </p:nvSpPr>
        <p:spPr>
          <a:xfrm>
            <a:off x="10556161" y="6182876"/>
            <a:ext cx="683339" cy="365125"/>
          </a:xfrm>
        </p:spPr>
        <p:txBody>
          <a:bodyPr>
            <a:normAutofit/>
          </a:bodyPr>
          <a:lstStyle/>
          <a:p>
            <a:pPr>
              <a:spcAft>
                <a:spcPts val="600"/>
              </a:spcAft>
            </a:pPr>
            <a:fld id="{5DFEDB64-84C3-4240-BCBA-134AE1D9082C}" type="slidenum">
              <a:rPr lang="en-GB">
                <a:solidFill>
                  <a:schemeClr val="tx1">
                    <a:lumMod val="65000"/>
                    <a:lumOff val="35000"/>
                  </a:schemeClr>
                </a:solidFill>
              </a:rPr>
              <a:pPr>
                <a:spcAft>
                  <a:spcPts val="600"/>
                </a:spcAft>
              </a:pPr>
              <a:t>33</a:t>
            </a:fld>
            <a:endParaRPr lang="en-GB">
              <a:solidFill>
                <a:schemeClr val="tx1">
                  <a:lumMod val="65000"/>
                  <a:lumOff val="35000"/>
                </a:schemeClr>
              </a:solidFill>
            </a:endParaRPr>
          </a:p>
        </p:txBody>
      </p:sp>
      <p:sp>
        <p:nvSpPr>
          <p:cNvPr id="2061" name="Isosceles Triangle 206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890753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55AA-D5FD-ACE6-ED8D-9DB96093D55A}"/>
              </a:ext>
            </a:extLst>
          </p:cNvPr>
          <p:cNvSpPr>
            <a:spLocks noGrp="1"/>
          </p:cNvSpPr>
          <p:nvPr>
            <p:ph type="title"/>
          </p:nvPr>
        </p:nvSpPr>
        <p:spPr>
          <a:xfrm>
            <a:off x="5536734" y="609600"/>
            <a:ext cx="3737268" cy="1320800"/>
          </a:xfrm>
        </p:spPr>
        <p:txBody>
          <a:bodyPr>
            <a:normAutofit/>
          </a:bodyPr>
          <a:lstStyle/>
          <a:p>
            <a:r>
              <a:rPr lang="en-GB"/>
              <a:t>Next week….</a:t>
            </a:r>
          </a:p>
        </p:txBody>
      </p:sp>
      <p:sp>
        <p:nvSpPr>
          <p:cNvPr id="3" name="Content Placeholder 2">
            <a:extLst>
              <a:ext uri="{FF2B5EF4-FFF2-40B4-BE49-F238E27FC236}">
                <a16:creationId xmlns:a16="http://schemas.microsoft.com/office/drawing/2014/main" id="{C78C62CF-869E-B87A-41DB-95C2C07D3CF3}"/>
              </a:ext>
            </a:extLst>
          </p:cNvPr>
          <p:cNvSpPr>
            <a:spLocks noGrp="1"/>
          </p:cNvSpPr>
          <p:nvPr>
            <p:ph idx="1"/>
          </p:nvPr>
        </p:nvSpPr>
        <p:spPr>
          <a:xfrm>
            <a:off x="5209563" y="2160589"/>
            <a:ext cx="4064439" cy="3880773"/>
          </a:xfrm>
        </p:spPr>
        <p:txBody>
          <a:bodyPr>
            <a:normAutofit/>
          </a:bodyPr>
          <a:lstStyle/>
          <a:p>
            <a:r>
              <a:rPr lang="en-GB" sz="2400"/>
              <a:t>Peter </a:t>
            </a:r>
            <a:r>
              <a:rPr lang="en-GB" sz="2400" err="1"/>
              <a:t>Blexsley</a:t>
            </a:r>
            <a:r>
              <a:rPr lang="en-GB" sz="2400"/>
              <a:t> @1pm room ASG05</a:t>
            </a:r>
          </a:p>
          <a:p>
            <a:r>
              <a:rPr lang="en-GB" sz="2400"/>
              <a:t>Assignment revision 12pm-12:45pm</a:t>
            </a:r>
          </a:p>
          <a:p>
            <a:endParaRPr lang="en-GB"/>
          </a:p>
          <a:p>
            <a:endParaRPr lang="en-GB"/>
          </a:p>
        </p:txBody>
      </p:sp>
      <p:pic>
        <p:nvPicPr>
          <p:cNvPr id="6" name="Picture 5">
            <a:extLst>
              <a:ext uri="{FF2B5EF4-FFF2-40B4-BE49-F238E27FC236}">
                <a16:creationId xmlns:a16="http://schemas.microsoft.com/office/drawing/2014/main" id="{BD8E003A-7CC9-741E-AB78-D6BB3C90CD37}"/>
              </a:ext>
            </a:extLst>
          </p:cNvPr>
          <p:cNvPicPr>
            <a:picLocks noChangeAspect="1"/>
          </p:cNvPicPr>
          <p:nvPr/>
        </p:nvPicPr>
        <p:blipFill rotWithShape="1">
          <a:blip r:embed="rId2"/>
          <a:srcRect l="5160" r="18533"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190F68B0-A6AE-001B-4BA8-315D6839FF04}"/>
              </a:ext>
            </a:extLst>
          </p:cNvPr>
          <p:cNvSpPr>
            <a:spLocks noGrp="1"/>
          </p:cNvSpPr>
          <p:nvPr>
            <p:ph type="sldNum" sz="quarter" idx="12"/>
          </p:nvPr>
        </p:nvSpPr>
        <p:spPr>
          <a:xfrm>
            <a:off x="8841996" y="6041362"/>
            <a:ext cx="432006" cy="365125"/>
          </a:xfrm>
        </p:spPr>
        <p:txBody>
          <a:bodyPr>
            <a:normAutofit/>
          </a:bodyPr>
          <a:lstStyle/>
          <a:p>
            <a:pPr>
              <a:spcAft>
                <a:spcPts val="600"/>
              </a:spcAft>
            </a:pPr>
            <a:fld id="{5DFEDB64-84C3-4240-BCBA-134AE1D9082C}" type="slidenum">
              <a:rPr lang="en-GB" smtClean="0"/>
              <a:pPr>
                <a:spcAft>
                  <a:spcPts val="600"/>
                </a:spcAft>
              </a:pPr>
              <a:t>34</a:t>
            </a:fld>
            <a:endParaRPr lang="en-GB"/>
          </a:p>
        </p:txBody>
      </p:sp>
    </p:spTree>
    <p:extLst>
      <p:ext uri="{BB962C8B-B14F-4D97-AF65-F5344CB8AC3E}">
        <p14:creationId xmlns:p14="http://schemas.microsoft.com/office/powerpoint/2010/main" val="599145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endParaRPr lang="en-GB"/>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35</Slides>
  <Notes>3</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Facet</vt:lpstr>
      <vt:lpstr>Changing the way in which we tackle crime</vt:lpstr>
      <vt:lpstr>Recap on last lecture</vt:lpstr>
      <vt:lpstr>Aims for today’s session </vt:lpstr>
      <vt:lpstr>How has crime changed over the last 50 years?</vt:lpstr>
      <vt:lpstr>PowerPoint Presentation</vt:lpstr>
      <vt:lpstr>PowerPoint Presentation</vt:lpstr>
      <vt:lpstr>How has the approach to policing changed? </vt:lpstr>
      <vt:lpstr>PowerPoint Presentation</vt:lpstr>
      <vt:lpstr>Task- Research into UK police body worn camera's and answer the following:-</vt:lpstr>
      <vt:lpstr>What’s in the news?</vt:lpstr>
      <vt:lpstr>PowerPoint Presentation</vt:lpstr>
      <vt:lpstr>Should we treat crime as something to be cured rather than punished?</vt:lpstr>
      <vt:lpstr>“Violence is preventable - not inevitable” (London violence reduction unit, 2019)</vt:lpstr>
      <vt:lpstr>You can’t arrest your way out of drugs death problem</vt:lpstr>
      <vt:lpstr>Glasgow</vt:lpstr>
      <vt:lpstr>In 2004/05 there were 137 murders in Scotland. But by 2016/17 the total had more than halved to 61.</vt:lpstr>
      <vt:lpstr>The Scottish violence reduction unit (SVRU)</vt:lpstr>
      <vt:lpstr>PowerPoint Presentation</vt:lpstr>
      <vt:lpstr>PowerPoint Presentation</vt:lpstr>
      <vt:lpstr>PowerPoint Presentation</vt:lpstr>
      <vt:lpstr>We know Scotland is better now, we know Scotland is safer now, but we are not there yet. Too many lives are still blighted by violence, there can be no complacency. We must keep trying, all of us, for we are presented with the opportunity to make some real change – to change the destiny of some of the most excluded in our country and to improve their outcomes and those of their children.</vt:lpstr>
      <vt:lpstr>London Violence reduction unit (LVRU)</vt:lpstr>
      <vt:lpstr>Task… London violence reduction unit (LVRU)</vt:lpstr>
      <vt:lpstr>Alcohol related crime</vt:lpstr>
      <vt:lpstr>Sobriety tags</vt:lpstr>
      <vt:lpstr>TASK- What initiatives to tackle crime are in your local area?</vt:lpstr>
      <vt:lpstr>Task- Scenario</vt:lpstr>
      <vt:lpstr>Scenario </vt:lpstr>
      <vt:lpstr>Suggested answer…..</vt:lpstr>
      <vt:lpstr>PowerPoint Presentation</vt:lpstr>
      <vt:lpstr>PowerPoint Presentation</vt:lpstr>
      <vt:lpstr>Thinking of your answer to the problem question, how would this differ from the 1980’s?</vt:lpstr>
      <vt:lpstr>To conclude</vt:lpstr>
      <vt:lpstr>Next week….</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What’s in the news?</dc:title>
  <dc:creator>Cairn F Newton-Evans</dc:creator>
  <cp:revision>1</cp:revision>
  <dcterms:created xsi:type="dcterms:W3CDTF">2019-02-21T10:25:42Z</dcterms:created>
  <dcterms:modified xsi:type="dcterms:W3CDTF">2023-11-28T14:34:28Z</dcterms:modified>
</cp:coreProperties>
</file>