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66DE1F4-ADC1-43E5-B606-3E0CE382E45A}" v="7" dt="2026-08-13T16:40:06.28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06" autoAdjust="0"/>
    <p:restoredTop sz="94610"/>
  </p:normalViewPr>
  <p:slideViewPr>
    <p:cSldViewPr snapToGrid="0" snapToObjects="1">
      <p:cViewPr varScale="1">
        <p:scale>
          <a:sx n="117" d="100"/>
          <a:sy n="117" d="100"/>
        </p:scale>
        <p:origin x="210" y="5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761408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Welcome the panel. Introduce yourselves as students at UWTSD. Explain you'll be walking through EmoShield — an AI system that uses emotion recognition for mental health crisis detection and crime prevention.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Set the scene. Mental health crises are vastly under-detected. Cybercrime victims often suffer in silence. Current tools are reactive — they respond after the fact. EmoShield is proactive.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Explain the data input channels. Emphasise that combining these gives a much richer picture than any single signal — this multi-modal approach is what makes EmoShield reliable. Mention the face &amp; body channel briefly here — it gets its own dedicated slide next.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Walk through the four-step pipeline. Stress that BERT, CNNs, and LSTMs are proven, published technologies — we're combining them in a novel way. Also highlight the human-in-the-loop safeguard: EmoShield alerts humans, it doesn't act autonomously.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is the headline feature — a working interactive prototype. Open the live demo app here if presenting digitally, or describe it clearly: camera or photo in, AI reads the face and body, risk score and recommended action out. This is the most visually convincing part of the whole pitch.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Switch to the actual live apps here if presenting on a laptop — this is your strongest moment. Run the face &amp; body demo live on one of your own faces to show a low risk score, then make a distressed/tense expression to show the score change. This interactivity is what will set your hackathon submission apart.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These are the two primary use cases. For mental health: opt-in, consent-driven, human-reviewed. For crime prevention: used only in lawful, supervised contexts with legal authorisation. Stress both require human sign-off.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Ethics is the backbone of EmoShield. Without trust, this technology fails. Address concerns the panel might have head-on: consent, GDPR, bias, transparency. Show you've thought about the risks as carefully as the benefits.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Brief the panel on the technical depth. These are real, published ML architectures — not theoretical. BERT and RAVDESS are well-established. Federated learning is a cutting-edge privacy technique used by Google and Apple. This shows technical maturity.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Roadmap is realistic and staged. Phase 1 is achievable right now as students. Phase 2 requires a university partner. Phase 3 is the long-term vision. This shows ambition balanced with pragmatism.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Close with conviction. Reiterate the core message: EmoShield is empathy powered by AI. Invite questions and be ready to discuss the ethics slide in depth — panels at hackathons often focus there.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5.pn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A16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212080" y="365760"/>
            <a:ext cx="3200400" cy="3200400"/>
          </a:xfrm>
          <a:prstGeom prst="line">
            <a:avLst/>
          </a:prstGeom>
          <a:solidFill>
            <a:srgbClr val="00C2CB">
              <a:alpha val="12000"/>
            </a:srgbClr>
          </a:solidFill>
          <a:ln w="12700">
            <a:solidFill>
              <a:srgbClr val="00C2CB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5486400" y="594360"/>
            <a:ext cx="2651760" cy="2651760"/>
          </a:xfrm>
          <a:prstGeom prst="line">
            <a:avLst/>
          </a:prstGeom>
          <a:solidFill>
            <a:srgbClr val="7B2FBE">
              <a:alpha val="18000"/>
            </a:srgbClr>
          </a:solidFill>
          <a:ln w="12700">
            <a:solidFill>
              <a:srgbClr val="00C2CB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2160" y="822960"/>
            <a:ext cx="1920240" cy="192024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502920" y="914400"/>
            <a:ext cx="457200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l">
              <a:buNone/>
            </a:pPr>
            <a:r>
              <a:rPr lang="en-US" sz="7200" b="1" kern="0" spc="400" dirty="0">
                <a:solidFill>
                  <a:srgbClr val="00C2C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EMO</a:t>
            </a:r>
            <a:endParaRPr lang="en-US" sz="7200" dirty="0"/>
          </a:p>
        </p:txBody>
      </p:sp>
      <p:sp>
        <p:nvSpPr>
          <p:cNvPr id="6" name="Text 3"/>
          <p:cNvSpPr/>
          <p:nvPr/>
        </p:nvSpPr>
        <p:spPr>
          <a:xfrm>
            <a:off x="502920" y="1783080"/>
            <a:ext cx="457200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7200" b="1" kern="0" spc="400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SHIELD</a:t>
            </a:r>
            <a:endParaRPr lang="en-US" sz="7200" dirty="0"/>
          </a:p>
        </p:txBody>
      </p:sp>
      <p:sp>
        <p:nvSpPr>
          <p:cNvPr id="7" name="Text 4"/>
          <p:cNvSpPr/>
          <p:nvPr/>
        </p:nvSpPr>
        <p:spPr>
          <a:xfrm>
            <a:off x="502920" y="2880360"/>
            <a:ext cx="502920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5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AI-Powered Emotion Intelligence for</a:t>
            </a:r>
            <a:endParaRPr lang="en-US" sz="1500" dirty="0"/>
          </a:p>
          <a:p>
            <a:pPr marL="0" indent="0" algn="l">
              <a:buNone/>
            </a:pPr>
            <a:r>
              <a:rPr lang="en-US" sz="15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Mental Health &amp; Crime Prevention</a:t>
            </a:r>
            <a:endParaRPr lang="en-US" sz="1500" dirty="0"/>
          </a:p>
        </p:txBody>
      </p:sp>
      <p:sp>
        <p:nvSpPr>
          <p:cNvPr id="8" name="Shape 5"/>
          <p:cNvSpPr/>
          <p:nvPr/>
        </p:nvSpPr>
        <p:spPr>
          <a:xfrm>
            <a:off x="502920" y="2816352"/>
            <a:ext cx="2011680" cy="36576"/>
          </a:xfrm>
          <a:prstGeom prst="rect">
            <a:avLst/>
          </a:prstGeom>
          <a:solidFill>
            <a:srgbClr val="00C2CB"/>
          </a:solidFill>
          <a:ln w="12700">
            <a:solidFill>
              <a:srgbClr val="00C2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502920" y="4663440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University of Wales Trinity Saint David  ·  Hackathon 2026  ·  Team EmoShield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E2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228600"/>
            <a:ext cx="1920240" cy="292608"/>
          </a:xfrm>
          <a:prstGeom prst="roundRect">
            <a:avLst>
              <a:gd name="adj" fmla="val 25000"/>
            </a:avLst>
          </a:prstGeom>
          <a:solidFill>
            <a:srgbClr val="00C2CB">
              <a:alpha val="20000"/>
            </a:srgbClr>
          </a:solidFill>
          <a:ln w="12700">
            <a:solidFill>
              <a:srgbClr val="00C2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228600"/>
            <a:ext cx="19202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00C2CB"/>
                </a:solidFill>
              </a:rPr>
              <a:t>THE TEAM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457200" y="594360"/>
            <a:ext cx="8229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Meet the Team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457200" y="1234440"/>
            <a:ext cx="82296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Two BSc Computing students at UWTSD, combining database and network engineering with applied AI and a background in regulated, high-accountability environments.</a:t>
            </a:r>
            <a:endParaRPr lang="en-US" sz="1300" dirty="0"/>
          </a:p>
        </p:txBody>
      </p:sp>
      <p:sp>
        <p:nvSpPr>
          <p:cNvPr id="6" name="Shape 4"/>
          <p:cNvSpPr/>
          <p:nvPr/>
        </p:nvSpPr>
        <p:spPr>
          <a:xfrm>
            <a:off x="411480" y="1783080"/>
            <a:ext cx="4114800" cy="2880360"/>
          </a:xfrm>
          <a:prstGeom prst="roundRect">
            <a:avLst>
              <a:gd name="adj" fmla="val 3810"/>
            </a:avLst>
          </a:prstGeom>
          <a:solidFill>
            <a:srgbClr val="122035"/>
          </a:solidFill>
          <a:ln w="12700">
            <a:solidFill>
              <a:srgbClr val="00C2CB"/>
            </a:solidFill>
            <a:prstDash val="solid"/>
          </a:ln>
          <a:effectLst>
            <a:outerShdw blurRad="127000" dist="38100" dir="27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 dirty="0"/>
          </a:p>
        </p:txBody>
      </p:sp>
      <p:pic>
        <p:nvPicPr>
          <p:cNvPr id="7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0080" y="1965960"/>
            <a:ext cx="457200" cy="457200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1234440" y="1993392"/>
            <a:ext cx="3154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00C2C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Stefania </a:t>
            </a:r>
            <a:r>
              <a:rPr lang="en-US" sz="1400" b="1" dirty="0" err="1">
                <a:solidFill>
                  <a:srgbClr val="00C2C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Mioara</a:t>
            </a:r>
            <a:r>
              <a:rPr lang="en-US" sz="1400" b="1" dirty="0">
                <a:solidFill>
                  <a:srgbClr val="00C2C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 Ionescu</a:t>
            </a:r>
          </a:p>
          <a:p>
            <a:pPr marL="0" indent="0" algn="l">
              <a:buNone/>
            </a:pPr>
            <a:r>
              <a:rPr lang="en-US" sz="1400" b="1" dirty="0">
                <a:solidFill>
                  <a:srgbClr val="00C2CB"/>
                </a:solidFill>
                <a:latin typeface="Cambria" pitchFamily="34" charset="0"/>
                <a:ea typeface="Cambria" pitchFamily="34" charset="-122"/>
              </a:rPr>
              <a:t>Diana Denisia </a:t>
            </a:r>
            <a:r>
              <a:rPr lang="en-US" sz="1400" b="1" dirty="0" err="1">
                <a:solidFill>
                  <a:srgbClr val="00C2CB"/>
                </a:solidFill>
                <a:latin typeface="Cambria" pitchFamily="34" charset="0"/>
                <a:ea typeface="Cambria" pitchFamily="34" charset="-122"/>
              </a:rPr>
              <a:t>Defta</a:t>
            </a:r>
            <a:endParaRPr lang="en-US" sz="1400" dirty="0"/>
          </a:p>
        </p:txBody>
      </p:sp>
      <p:sp>
        <p:nvSpPr>
          <p:cNvPr id="9" name="Text 6"/>
          <p:cNvSpPr/>
          <p:nvPr/>
        </p:nvSpPr>
        <p:spPr>
          <a:xfrm>
            <a:off x="640080" y="2606040"/>
            <a:ext cx="3657600" cy="1920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 algn="l">
              <a:buSzPct val="100000"/>
              <a:buChar char="•"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ACCA5026 Databases &amp; Application Development; ACCA5023 Network Operating Systems &amp; Services</a:t>
            </a:r>
            <a:endParaRPr lang="en-US" sz="1050" dirty="0"/>
          </a:p>
          <a:p>
            <a:pPr marL="342900" indent="-342900" algn="l">
              <a:buSzPct val="100000"/>
              <a:buChar char="•"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Hands-on experience in SQL, PHP, Python, and virtualised infrastructure</a:t>
            </a:r>
            <a:endParaRPr lang="en-US" sz="1050" dirty="0"/>
          </a:p>
          <a:p>
            <a:pPr marL="342900" indent="-342900" algn="l">
              <a:buSzPct val="100000"/>
              <a:buChar char="•"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Built the Face &amp; Body emotion detection engine (OpenCV + FER) and the Emotional Risk Score model</a:t>
            </a:r>
            <a:endParaRPr lang="en-US" sz="1050" dirty="0"/>
          </a:p>
          <a:p>
            <a:pPr marL="342900" indent="-342900" algn="l">
              <a:buSzPct val="100000"/>
              <a:buChar char="•"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Professional background in hospitality &amp; gaming — real-world grounding in compliance-driven environments</a:t>
            </a:r>
            <a:endParaRPr lang="en-US" sz="1050" dirty="0"/>
          </a:p>
        </p:txBody>
      </p:sp>
      <p:sp>
        <p:nvSpPr>
          <p:cNvPr id="14" name="Text 10"/>
          <p:cNvSpPr/>
          <p:nvPr/>
        </p:nvSpPr>
        <p:spPr>
          <a:xfrm>
            <a:off x="457200" y="4800600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Combined strengths: full-stack development, network architecture, applied AI, and a shared commitment to ethical, human-in-the-loop technology.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E2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228600"/>
            <a:ext cx="1920240" cy="292608"/>
          </a:xfrm>
          <a:prstGeom prst="roundRect">
            <a:avLst>
              <a:gd name="adj" fmla="val 25000"/>
            </a:avLst>
          </a:prstGeom>
          <a:solidFill>
            <a:srgbClr val="00C2CB">
              <a:alpha val="20000"/>
            </a:srgbClr>
          </a:solidFill>
          <a:ln w="12700">
            <a:solidFill>
              <a:srgbClr val="00C2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228600"/>
            <a:ext cx="19202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00C2CB"/>
                </a:solidFill>
              </a:rPr>
              <a:t>THE PROBLEM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457200" y="594360"/>
            <a:ext cx="8229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Two Crises Hiding in Plain Sight</a:t>
            </a:r>
            <a:endParaRPr lang="en-US" sz="3000" dirty="0"/>
          </a:p>
        </p:txBody>
      </p:sp>
      <p:sp>
        <p:nvSpPr>
          <p:cNvPr id="5" name="Shape 3"/>
          <p:cNvSpPr/>
          <p:nvPr/>
        </p:nvSpPr>
        <p:spPr>
          <a:xfrm>
            <a:off x="457200" y="1325880"/>
            <a:ext cx="2697480" cy="2377440"/>
          </a:xfrm>
          <a:prstGeom prst="roundRect">
            <a:avLst>
              <a:gd name="adj" fmla="val 4615"/>
            </a:avLst>
          </a:prstGeom>
          <a:solidFill>
            <a:srgbClr val="122035"/>
          </a:solidFill>
          <a:ln w="12700">
            <a:solidFill>
              <a:srgbClr val="00C2CB"/>
            </a:solidFill>
            <a:prstDash val="solid"/>
          </a:ln>
          <a:effectLst>
            <a:outerShdw blurRad="127000" dist="38100" dir="27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080" y="1463040"/>
            <a:ext cx="411480" cy="41148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594360" y="1920240"/>
            <a:ext cx="242316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800" b="1" dirty="0">
                <a:solidFill>
                  <a:srgbClr val="00C2C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 in 4</a:t>
            </a:r>
            <a:endParaRPr lang="en-US" sz="3800" dirty="0"/>
          </a:p>
        </p:txBody>
      </p:sp>
      <p:sp>
        <p:nvSpPr>
          <p:cNvPr id="8" name="Text 5"/>
          <p:cNvSpPr/>
          <p:nvPr/>
        </p:nvSpPr>
        <p:spPr>
          <a:xfrm>
            <a:off x="594360" y="2651760"/>
            <a:ext cx="242316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People experience a mental health</a:t>
            </a:r>
            <a:endParaRPr lang="en-US" sz="1100" dirty="0"/>
          </a:p>
          <a:p>
            <a:pPr marL="0" indent="0" algn="l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crisis at some point in their life</a:t>
            </a:r>
            <a:endParaRPr lang="en-US" sz="1100" dirty="0"/>
          </a:p>
        </p:txBody>
      </p:sp>
      <p:sp>
        <p:nvSpPr>
          <p:cNvPr id="9" name="Shape 6"/>
          <p:cNvSpPr/>
          <p:nvPr/>
        </p:nvSpPr>
        <p:spPr>
          <a:xfrm>
            <a:off x="3355848" y="1325880"/>
            <a:ext cx="2697480" cy="2377440"/>
          </a:xfrm>
          <a:prstGeom prst="roundRect">
            <a:avLst>
              <a:gd name="adj" fmla="val 4615"/>
            </a:avLst>
          </a:prstGeom>
          <a:solidFill>
            <a:srgbClr val="122035"/>
          </a:solidFill>
          <a:ln w="12700">
            <a:solidFill>
              <a:srgbClr val="00C2CB"/>
            </a:solidFill>
            <a:prstDash val="solid"/>
          </a:ln>
          <a:effectLst>
            <a:outerShdw blurRad="127000" dist="38100" dir="27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0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8728" y="1463040"/>
            <a:ext cx="411480" cy="411480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3493008" y="1920240"/>
            <a:ext cx="242316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800" b="1" dirty="0">
                <a:solidFill>
                  <a:srgbClr val="7B2FB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78%</a:t>
            </a:r>
            <a:endParaRPr lang="en-US" sz="3800" dirty="0"/>
          </a:p>
        </p:txBody>
      </p:sp>
      <p:sp>
        <p:nvSpPr>
          <p:cNvPr id="12" name="Text 8"/>
          <p:cNvSpPr/>
          <p:nvPr/>
        </p:nvSpPr>
        <p:spPr>
          <a:xfrm>
            <a:off x="3493008" y="2651760"/>
            <a:ext cx="242316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 online harassment victims show</a:t>
            </a:r>
            <a:endParaRPr lang="en-US" sz="1100" dirty="0"/>
          </a:p>
          <a:p>
            <a:pPr marL="0" indent="0" algn="l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visible distress signals to others</a:t>
            </a:r>
            <a:endParaRPr lang="en-US" sz="1100" dirty="0"/>
          </a:p>
        </p:txBody>
      </p:sp>
      <p:sp>
        <p:nvSpPr>
          <p:cNvPr id="13" name="Shape 9"/>
          <p:cNvSpPr/>
          <p:nvPr/>
        </p:nvSpPr>
        <p:spPr>
          <a:xfrm>
            <a:off x="6254496" y="1325880"/>
            <a:ext cx="2697480" cy="2377440"/>
          </a:xfrm>
          <a:prstGeom prst="roundRect">
            <a:avLst>
              <a:gd name="adj" fmla="val 4615"/>
            </a:avLst>
          </a:prstGeom>
          <a:solidFill>
            <a:srgbClr val="122035"/>
          </a:solidFill>
          <a:ln w="12700">
            <a:solidFill>
              <a:srgbClr val="00C2CB"/>
            </a:solidFill>
            <a:prstDash val="solid"/>
          </a:ln>
          <a:effectLst>
            <a:outerShdw blurRad="127000" dist="38100" dir="27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37376" y="1463040"/>
            <a:ext cx="411480" cy="411480"/>
          </a:xfrm>
          <a:prstGeom prst="rect">
            <a:avLst/>
          </a:prstGeom>
        </p:spPr>
      </p:pic>
      <p:sp>
        <p:nvSpPr>
          <p:cNvPr id="15" name="Text 10"/>
          <p:cNvSpPr/>
          <p:nvPr/>
        </p:nvSpPr>
        <p:spPr>
          <a:xfrm>
            <a:off x="6391656" y="1920240"/>
            <a:ext cx="242316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800" b="1" dirty="0">
                <a:solidFill>
                  <a:srgbClr val="00C2C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£1.8B</a:t>
            </a:r>
            <a:endParaRPr lang="en-US" sz="3800" dirty="0"/>
          </a:p>
        </p:txBody>
      </p:sp>
      <p:sp>
        <p:nvSpPr>
          <p:cNvPr id="16" name="Text 11"/>
          <p:cNvSpPr/>
          <p:nvPr/>
        </p:nvSpPr>
        <p:spPr>
          <a:xfrm>
            <a:off x="6391656" y="2651760"/>
            <a:ext cx="242316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Annual cost of cyber-enabled crime</a:t>
            </a:r>
            <a:endParaRPr lang="en-US" sz="1100" dirty="0"/>
          </a:p>
          <a:p>
            <a:pPr marL="0" indent="0" algn="l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the UK (NCSC 2024)</a:t>
            </a:r>
            <a:endParaRPr lang="en-US" sz="1100" dirty="0"/>
          </a:p>
        </p:txBody>
      </p:sp>
      <p:sp>
        <p:nvSpPr>
          <p:cNvPr id="17" name="Text 12"/>
          <p:cNvSpPr/>
          <p:nvPr/>
        </p:nvSpPr>
        <p:spPr>
          <a:xfrm>
            <a:off x="457200" y="3931920"/>
            <a:ext cx="82296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Existing systems rely on self-reporting or physical presence.</a:t>
            </a:r>
            <a:endParaRPr lang="en-US" sz="1300" dirty="0"/>
          </a:p>
          <a:p>
            <a:pPr marL="0" indent="0" algn="l">
              <a:buNone/>
            </a:pPr>
            <a:r>
              <a:rPr lang="en-US" sz="13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Emotions broadcast distress long before words do.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A16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228600"/>
            <a:ext cx="1920240" cy="292608"/>
          </a:xfrm>
          <a:prstGeom prst="roundRect">
            <a:avLst>
              <a:gd name="adj" fmla="val 25000"/>
            </a:avLst>
          </a:prstGeom>
          <a:solidFill>
            <a:srgbClr val="00C2CB">
              <a:alpha val="20000"/>
            </a:srgbClr>
          </a:solidFill>
          <a:ln w="12700">
            <a:solidFill>
              <a:srgbClr val="00C2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228600"/>
            <a:ext cx="19202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00C2CB"/>
                </a:solidFill>
              </a:rPr>
              <a:t>OUR SOLUTION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457200" y="594360"/>
            <a:ext cx="8229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is EmoShield?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457200" y="123444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real-time AI platform that detects and interprets human emotional states</a:t>
            </a:r>
            <a:endParaRPr lang="en-US" sz="1400" dirty="0"/>
          </a:p>
          <a:p>
            <a:pPr marL="0" indent="0" algn="l">
              <a:buNone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across four data channels — to protect lives and prevent harm.</a:t>
            </a:r>
            <a:endParaRPr lang="en-US" sz="1400" dirty="0"/>
          </a:p>
        </p:txBody>
      </p:sp>
      <p:sp>
        <p:nvSpPr>
          <p:cNvPr id="6" name="Shape 4"/>
          <p:cNvSpPr/>
          <p:nvPr/>
        </p:nvSpPr>
        <p:spPr>
          <a:xfrm>
            <a:off x="457200" y="2011680"/>
            <a:ext cx="2697480" cy="2514600"/>
          </a:xfrm>
          <a:prstGeom prst="roundRect">
            <a:avLst>
              <a:gd name="adj" fmla="val 4364"/>
            </a:avLst>
          </a:prstGeom>
          <a:solidFill>
            <a:srgbClr val="122035"/>
          </a:solidFill>
          <a:ln w="12700">
            <a:solidFill>
              <a:srgbClr val="00C2CB"/>
            </a:solidFill>
            <a:prstDash val="solid"/>
          </a:ln>
          <a:effectLst>
            <a:outerShdw blurRad="127000" dist="38100" dir="27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7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4480" y="2176272"/>
            <a:ext cx="502920" cy="502920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621792" y="2761488"/>
            <a:ext cx="23774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Text &amp; Language</a:t>
            </a:r>
            <a:endParaRPr lang="en-US" sz="1300" dirty="0"/>
          </a:p>
        </p:txBody>
      </p:sp>
      <p:sp>
        <p:nvSpPr>
          <p:cNvPr id="9" name="Text 6"/>
          <p:cNvSpPr/>
          <p:nvPr/>
        </p:nvSpPr>
        <p:spPr>
          <a:xfrm>
            <a:off x="621792" y="3200400"/>
            <a:ext cx="237744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NLP analyses written messages, social posts, and chat logs for emotional markers, distress language, and threatening intent.</a:t>
            </a:r>
            <a:endParaRPr lang="en-US" sz="1050" dirty="0"/>
          </a:p>
        </p:txBody>
      </p:sp>
      <p:sp>
        <p:nvSpPr>
          <p:cNvPr id="10" name="Shape 7"/>
          <p:cNvSpPr/>
          <p:nvPr/>
        </p:nvSpPr>
        <p:spPr>
          <a:xfrm>
            <a:off x="3355848" y="2011680"/>
            <a:ext cx="2697480" cy="2514600"/>
          </a:xfrm>
          <a:prstGeom prst="roundRect">
            <a:avLst>
              <a:gd name="adj" fmla="val 4364"/>
            </a:avLst>
          </a:prstGeom>
          <a:solidFill>
            <a:srgbClr val="122035"/>
          </a:solidFill>
          <a:ln w="12700">
            <a:solidFill>
              <a:srgbClr val="00C2CB"/>
            </a:solidFill>
            <a:prstDash val="solid"/>
          </a:ln>
          <a:effectLst>
            <a:outerShdw blurRad="127000" dist="38100" dir="27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3128" y="2176272"/>
            <a:ext cx="502920" cy="502920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3520440" y="2761488"/>
            <a:ext cx="23774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Voice &amp; Audio</a:t>
            </a:r>
            <a:endParaRPr lang="en-US" sz="1300" dirty="0"/>
          </a:p>
        </p:txBody>
      </p:sp>
      <p:sp>
        <p:nvSpPr>
          <p:cNvPr id="13" name="Text 9"/>
          <p:cNvSpPr/>
          <p:nvPr/>
        </p:nvSpPr>
        <p:spPr>
          <a:xfrm>
            <a:off x="3520440" y="3200400"/>
            <a:ext cx="237744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Prosody analysis detects tremors, pitch shifts, and speech patterns associated with fear, anger, or desperation.</a:t>
            </a:r>
            <a:endParaRPr lang="en-US" sz="1050" dirty="0"/>
          </a:p>
        </p:txBody>
      </p:sp>
      <p:sp>
        <p:nvSpPr>
          <p:cNvPr id="14" name="Shape 10"/>
          <p:cNvSpPr/>
          <p:nvPr/>
        </p:nvSpPr>
        <p:spPr>
          <a:xfrm>
            <a:off x="6254496" y="2011680"/>
            <a:ext cx="2697480" cy="2514600"/>
          </a:xfrm>
          <a:prstGeom prst="roundRect">
            <a:avLst>
              <a:gd name="adj" fmla="val 4364"/>
            </a:avLst>
          </a:prstGeom>
          <a:solidFill>
            <a:srgbClr val="122035"/>
          </a:solidFill>
          <a:ln w="12700">
            <a:solidFill>
              <a:srgbClr val="00C2CB"/>
            </a:solidFill>
            <a:prstDash val="solid"/>
          </a:ln>
          <a:effectLst>
            <a:outerShdw blurRad="127000" dist="38100" dir="27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5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51776" y="2176272"/>
            <a:ext cx="502920" cy="502920"/>
          </a:xfrm>
          <a:prstGeom prst="rect">
            <a:avLst/>
          </a:prstGeom>
        </p:spPr>
      </p:pic>
      <p:sp>
        <p:nvSpPr>
          <p:cNvPr id="16" name="Text 11"/>
          <p:cNvSpPr/>
          <p:nvPr/>
        </p:nvSpPr>
        <p:spPr>
          <a:xfrm>
            <a:off x="6419088" y="2761488"/>
            <a:ext cx="23774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Face &amp; Body</a:t>
            </a:r>
            <a:endParaRPr lang="en-US" sz="1300" dirty="0"/>
          </a:p>
        </p:txBody>
      </p:sp>
      <p:sp>
        <p:nvSpPr>
          <p:cNvPr id="17" name="Text 12"/>
          <p:cNvSpPr/>
          <p:nvPr/>
        </p:nvSpPr>
        <p:spPr>
          <a:xfrm>
            <a:off x="6419088" y="3200400"/>
            <a:ext cx="237744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Computer vision reads facial expressions, micro-expressions, and body language from camera input in real time.</a:t>
            </a:r>
            <a:endParaRPr lang="en-US" sz="10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E2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228600"/>
            <a:ext cx="1920240" cy="292608"/>
          </a:xfrm>
          <a:prstGeom prst="roundRect">
            <a:avLst>
              <a:gd name="adj" fmla="val 25000"/>
            </a:avLst>
          </a:prstGeom>
          <a:solidFill>
            <a:srgbClr val="00C2CB">
              <a:alpha val="20000"/>
            </a:srgbClr>
          </a:solidFill>
          <a:ln w="12700">
            <a:solidFill>
              <a:srgbClr val="00C2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228600"/>
            <a:ext cx="19202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00C2CB"/>
                </a:solidFill>
              </a:rPr>
              <a:t>TECHNOLOGY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457200" y="594360"/>
            <a:ext cx="8229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How EmoShield Works</a:t>
            </a:r>
            <a:endParaRPr lang="en-US" sz="3000" dirty="0"/>
          </a:p>
        </p:txBody>
      </p:sp>
      <p:sp>
        <p:nvSpPr>
          <p:cNvPr id="5" name="Shape 3"/>
          <p:cNvSpPr/>
          <p:nvPr/>
        </p:nvSpPr>
        <p:spPr>
          <a:xfrm>
            <a:off x="457200" y="1417320"/>
            <a:ext cx="1993392" cy="2834640"/>
          </a:xfrm>
          <a:prstGeom prst="roundRect">
            <a:avLst>
              <a:gd name="adj" fmla="val 5505"/>
            </a:avLst>
          </a:prstGeom>
          <a:solidFill>
            <a:srgbClr val="122035"/>
          </a:solidFill>
          <a:ln w="12700">
            <a:solidFill>
              <a:srgbClr val="00C2CB"/>
            </a:solidFill>
            <a:prstDash val="solid"/>
          </a:ln>
          <a:effectLst>
            <a:outerShdw blurRad="127000" dist="38100" dir="27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94360" y="1554480"/>
            <a:ext cx="16459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0C2C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01</a:t>
            </a:r>
            <a:endParaRPr lang="en-US" sz="2600" dirty="0"/>
          </a:p>
        </p:txBody>
      </p:sp>
      <p:sp>
        <p:nvSpPr>
          <p:cNvPr id="7" name="Text 5"/>
          <p:cNvSpPr/>
          <p:nvPr/>
        </p:nvSpPr>
        <p:spPr>
          <a:xfrm>
            <a:off x="594360" y="2103120"/>
            <a:ext cx="17373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Data Ingestion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594360" y="2560320"/>
            <a:ext cx="1737360" cy="1508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Text, audio or behavioural data enters the system via API integrations with platforms or devices.</a:t>
            </a:r>
            <a:endParaRPr lang="en-US" sz="950" dirty="0"/>
          </a:p>
        </p:txBody>
      </p:sp>
      <p:pic>
        <p:nvPicPr>
          <p:cNvPr id="9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7168" y="2606040"/>
            <a:ext cx="182880" cy="182880"/>
          </a:xfrm>
          <a:prstGeom prst="rect">
            <a:avLst/>
          </a:prstGeom>
        </p:spPr>
      </p:pic>
      <p:sp>
        <p:nvSpPr>
          <p:cNvPr id="10" name="Shape 7"/>
          <p:cNvSpPr/>
          <p:nvPr/>
        </p:nvSpPr>
        <p:spPr>
          <a:xfrm>
            <a:off x="2624328" y="1417320"/>
            <a:ext cx="1993392" cy="2834640"/>
          </a:xfrm>
          <a:prstGeom prst="roundRect">
            <a:avLst>
              <a:gd name="adj" fmla="val 5505"/>
            </a:avLst>
          </a:prstGeom>
          <a:solidFill>
            <a:srgbClr val="122035"/>
          </a:solidFill>
          <a:ln w="12700">
            <a:solidFill>
              <a:srgbClr val="00C2CB"/>
            </a:solidFill>
            <a:prstDash val="solid"/>
          </a:ln>
          <a:effectLst>
            <a:outerShdw blurRad="127000" dist="38100" dir="27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2761488" y="1554480"/>
            <a:ext cx="16459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0C2C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02</a:t>
            </a:r>
            <a:endParaRPr lang="en-US" sz="2600" dirty="0"/>
          </a:p>
        </p:txBody>
      </p:sp>
      <p:sp>
        <p:nvSpPr>
          <p:cNvPr id="12" name="Text 9"/>
          <p:cNvSpPr/>
          <p:nvPr/>
        </p:nvSpPr>
        <p:spPr>
          <a:xfrm>
            <a:off x="2761488" y="2103120"/>
            <a:ext cx="17373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Multi-Modal AI</a:t>
            </a:r>
            <a:endParaRPr lang="en-US" sz="1200" dirty="0"/>
          </a:p>
        </p:txBody>
      </p:sp>
      <p:sp>
        <p:nvSpPr>
          <p:cNvPr id="13" name="Text 10"/>
          <p:cNvSpPr/>
          <p:nvPr/>
        </p:nvSpPr>
        <p:spPr>
          <a:xfrm>
            <a:off x="2761488" y="2560320"/>
            <a:ext cx="1737360" cy="1508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BERT-based NLP, CNN audio classifiers, and LSTM behaviour models process each channel in parallel.</a:t>
            </a:r>
            <a:endParaRPr lang="en-US" sz="950" dirty="0"/>
          </a:p>
        </p:txBody>
      </p:sp>
      <p:pic>
        <p:nvPicPr>
          <p:cNvPr id="14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4296" y="2606040"/>
            <a:ext cx="182880" cy="182880"/>
          </a:xfrm>
          <a:prstGeom prst="rect">
            <a:avLst/>
          </a:prstGeom>
        </p:spPr>
      </p:pic>
      <p:sp>
        <p:nvSpPr>
          <p:cNvPr id="15" name="Shape 11"/>
          <p:cNvSpPr/>
          <p:nvPr/>
        </p:nvSpPr>
        <p:spPr>
          <a:xfrm>
            <a:off x="4791456" y="1417320"/>
            <a:ext cx="1993392" cy="2834640"/>
          </a:xfrm>
          <a:prstGeom prst="roundRect">
            <a:avLst>
              <a:gd name="adj" fmla="val 5505"/>
            </a:avLst>
          </a:prstGeom>
          <a:solidFill>
            <a:srgbClr val="122035"/>
          </a:solidFill>
          <a:ln w="12700">
            <a:solidFill>
              <a:srgbClr val="00C2CB"/>
            </a:solidFill>
            <a:prstDash val="solid"/>
          </a:ln>
          <a:effectLst>
            <a:outerShdw blurRad="127000" dist="38100" dir="27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Text 12"/>
          <p:cNvSpPr/>
          <p:nvPr/>
        </p:nvSpPr>
        <p:spPr>
          <a:xfrm>
            <a:off x="4928616" y="1554480"/>
            <a:ext cx="16459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0C2C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03</a:t>
            </a:r>
            <a:endParaRPr lang="en-US" sz="2600" dirty="0"/>
          </a:p>
        </p:txBody>
      </p:sp>
      <p:sp>
        <p:nvSpPr>
          <p:cNvPr id="17" name="Text 13"/>
          <p:cNvSpPr/>
          <p:nvPr/>
        </p:nvSpPr>
        <p:spPr>
          <a:xfrm>
            <a:off x="4928616" y="2103120"/>
            <a:ext cx="17373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Emotion Fusion</a:t>
            </a:r>
            <a:endParaRPr lang="en-US" sz="1200" dirty="0"/>
          </a:p>
        </p:txBody>
      </p:sp>
      <p:sp>
        <p:nvSpPr>
          <p:cNvPr id="18" name="Text 14"/>
          <p:cNvSpPr/>
          <p:nvPr/>
        </p:nvSpPr>
        <p:spPr>
          <a:xfrm>
            <a:off x="4928616" y="2560320"/>
            <a:ext cx="1737360" cy="1508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fusion layer combines outputs into a unified Emotional Risk Score (ERS) with confidence weighting.</a:t>
            </a:r>
            <a:endParaRPr lang="en-US" sz="950" dirty="0"/>
          </a:p>
        </p:txBody>
      </p:sp>
      <p:pic>
        <p:nvPicPr>
          <p:cNvPr id="19" name="Image 2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21424" y="2606040"/>
            <a:ext cx="182880" cy="182880"/>
          </a:xfrm>
          <a:prstGeom prst="rect">
            <a:avLst/>
          </a:prstGeom>
        </p:spPr>
      </p:pic>
      <p:sp>
        <p:nvSpPr>
          <p:cNvPr id="20" name="Shape 15"/>
          <p:cNvSpPr/>
          <p:nvPr/>
        </p:nvSpPr>
        <p:spPr>
          <a:xfrm>
            <a:off x="6958584" y="1417320"/>
            <a:ext cx="1993392" cy="2834640"/>
          </a:xfrm>
          <a:prstGeom prst="roundRect">
            <a:avLst>
              <a:gd name="adj" fmla="val 5505"/>
            </a:avLst>
          </a:prstGeom>
          <a:solidFill>
            <a:srgbClr val="122035"/>
          </a:solidFill>
          <a:ln w="12700">
            <a:solidFill>
              <a:srgbClr val="00C2CB"/>
            </a:solidFill>
            <a:prstDash val="solid"/>
          </a:ln>
          <a:effectLst>
            <a:outerShdw blurRad="127000" dist="38100" dir="27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Text 16"/>
          <p:cNvSpPr/>
          <p:nvPr/>
        </p:nvSpPr>
        <p:spPr>
          <a:xfrm>
            <a:off x="7095744" y="1554480"/>
            <a:ext cx="16459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0C2C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04</a:t>
            </a:r>
            <a:endParaRPr lang="en-US" sz="2600" dirty="0"/>
          </a:p>
        </p:txBody>
      </p:sp>
      <p:sp>
        <p:nvSpPr>
          <p:cNvPr id="22" name="Text 17"/>
          <p:cNvSpPr/>
          <p:nvPr/>
        </p:nvSpPr>
        <p:spPr>
          <a:xfrm>
            <a:off x="7095744" y="2103120"/>
            <a:ext cx="17373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Actionable Alert</a:t>
            </a:r>
            <a:endParaRPr lang="en-US" sz="1200" dirty="0"/>
          </a:p>
        </p:txBody>
      </p:sp>
      <p:sp>
        <p:nvSpPr>
          <p:cNvPr id="23" name="Text 18"/>
          <p:cNvSpPr/>
          <p:nvPr/>
        </p:nvSpPr>
        <p:spPr>
          <a:xfrm>
            <a:off x="7095744" y="2560320"/>
            <a:ext cx="1737360" cy="1508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If ERS crosses a threshold, human reviewers are notified — never automated action without oversight.</a:t>
            </a:r>
            <a:endParaRPr lang="en-US" sz="950" dirty="0"/>
          </a:p>
        </p:txBody>
      </p:sp>
      <p:sp>
        <p:nvSpPr>
          <p:cNvPr id="24" name="Text 19"/>
          <p:cNvSpPr/>
          <p:nvPr/>
        </p:nvSpPr>
        <p:spPr>
          <a:xfrm>
            <a:off x="457200" y="4480560"/>
            <a:ext cx="82296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processing is privacy-preserving: data is anonymised, encrypted at rest and in transit, and never retained longer than necessary.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A16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228600"/>
            <a:ext cx="1920240" cy="292608"/>
          </a:xfrm>
          <a:prstGeom prst="roundRect">
            <a:avLst>
              <a:gd name="adj" fmla="val 25000"/>
            </a:avLst>
          </a:prstGeom>
          <a:solidFill>
            <a:srgbClr val="00C2CB">
              <a:alpha val="20000"/>
            </a:srgbClr>
          </a:solidFill>
          <a:ln w="12700">
            <a:solidFill>
              <a:srgbClr val="00C2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228600"/>
            <a:ext cx="19202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00C2CB"/>
                </a:solidFill>
              </a:rPr>
              <a:t>FEATURED MODULE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457200" y="594360"/>
            <a:ext cx="8229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Reading Emotion From Face &amp; Body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457200" y="118872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Computer vision module that detects emotional state from live camera feed or uploaded photos —</a:t>
            </a:r>
            <a:endParaRPr lang="en-US" sz="1300" dirty="0"/>
          </a:p>
          <a:p>
            <a:pPr marL="0" indent="0" algn="l">
              <a:buNone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text or speech required.</a:t>
            </a:r>
            <a:endParaRPr lang="en-US" sz="1300" dirty="0"/>
          </a:p>
        </p:txBody>
      </p:sp>
      <p:sp>
        <p:nvSpPr>
          <p:cNvPr id="6" name="Shape 4"/>
          <p:cNvSpPr/>
          <p:nvPr/>
        </p:nvSpPr>
        <p:spPr>
          <a:xfrm>
            <a:off x="411480" y="1920240"/>
            <a:ext cx="4434840" cy="640080"/>
          </a:xfrm>
          <a:prstGeom prst="roundRect">
            <a:avLst>
              <a:gd name="adj" fmla="val 17143"/>
            </a:avLst>
          </a:prstGeom>
          <a:solidFill>
            <a:srgbClr val="122035"/>
          </a:solidFill>
          <a:ln w="12700">
            <a:solidFill>
              <a:srgbClr val="00C2CB"/>
            </a:solidFill>
            <a:prstDash val="solid"/>
          </a:ln>
          <a:effectLst>
            <a:outerShdw blurRad="127000" dist="38100" dir="27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7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928" y="2084832"/>
            <a:ext cx="310896" cy="310896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1005840" y="1975104"/>
            <a:ext cx="3703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5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Live Camera &amp; Upload</a:t>
            </a:r>
            <a:endParaRPr lang="en-US" sz="1150" dirty="0"/>
          </a:p>
        </p:txBody>
      </p:sp>
      <p:sp>
        <p:nvSpPr>
          <p:cNvPr id="9" name="Text 6"/>
          <p:cNvSpPr/>
          <p:nvPr/>
        </p:nvSpPr>
        <p:spPr>
          <a:xfrm>
            <a:off x="1005840" y="2240280"/>
            <a:ext cx="37033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Works with a live webcam feed or an uploaded photo — flexible for any deployment context.</a:t>
            </a:r>
            <a:endParaRPr lang="en-US" sz="900" dirty="0"/>
          </a:p>
        </p:txBody>
      </p:sp>
      <p:sp>
        <p:nvSpPr>
          <p:cNvPr id="10" name="Shape 7"/>
          <p:cNvSpPr/>
          <p:nvPr/>
        </p:nvSpPr>
        <p:spPr>
          <a:xfrm>
            <a:off x="411480" y="2633472"/>
            <a:ext cx="4434840" cy="640080"/>
          </a:xfrm>
          <a:prstGeom prst="roundRect">
            <a:avLst>
              <a:gd name="adj" fmla="val 17143"/>
            </a:avLst>
          </a:prstGeom>
          <a:solidFill>
            <a:srgbClr val="122035"/>
          </a:solidFill>
          <a:ln w="12700">
            <a:solidFill>
              <a:srgbClr val="00C2CB"/>
            </a:solidFill>
            <a:prstDash val="solid"/>
          </a:ln>
          <a:effectLst>
            <a:outerShdw blurRad="127000" dist="38100" dir="27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6928" y="2798064"/>
            <a:ext cx="310896" cy="310896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1005840" y="2688336"/>
            <a:ext cx="3703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5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Facial Expression Mapping</a:t>
            </a:r>
            <a:endParaRPr lang="en-US" sz="1150" dirty="0"/>
          </a:p>
        </p:txBody>
      </p:sp>
      <p:sp>
        <p:nvSpPr>
          <p:cNvPr id="13" name="Text 9"/>
          <p:cNvSpPr/>
          <p:nvPr/>
        </p:nvSpPr>
        <p:spPr>
          <a:xfrm>
            <a:off x="1005840" y="2953512"/>
            <a:ext cx="37033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Detects 8+ core emotions from facial muscle movement: joy, sadness, anger, fear, surprise, and more.</a:t>
            </a:r>
            <a:endParaRPr lang="en-US" sz="900" dirty="0"/>
          </a:p>
        </p:txBody>
      </p:sp>
      <p:sp>
        <p:nvSpPr>
          <p:cNvPr id="14" name="Shape 10"/>
          <p:cNvSpPr/>
          <p:nvPr/>
        </p:nvSpPr>
        <p:spPr>
          <a:xfrm>
            <a:off x="411480" y="3346704"/>
            <a:ext cx="4434840" cy="640080"/>
          </a:xfrm>
          <a:prstGeom prst="roundRect">
            <a:avLst>
              <a:gd name="adj" fmla="val 17143"/>
            </a:avLst>
          </a:prstGeom>
          <a:solidFill>
            <a:srgbClr val="122035"/>
          </a:solidFill>
          <a:ln w="12700">
            <a:solidFill>
              <a:srgbClr val="00C2CB"/>
            </a:solidFill>
            <a:prstDash val="solid"/>
          </a:ln>
          <a:effectLst>
            <a:outerShdw blurRad="127000" dist="38100" dir="27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5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6928" y="3511296"/>
            <a:ext cx="310896" cy="310896"/>
          </a:xfrm>
          <a:prstGeom prst="rect">
            <a:avLst/>
          </a:prstGeom>
        </p:spPr>
      </p:pic>
      <p:sp>
        <p:nvSpPr>
          <p:cNvPr id="16" name="Text 11"/>
          <p:cNvSpPr/>
          <p:nvPr/>
        </p:nvSpPr>
        <p:spPr>
          <a:xfrm>
            <a:off x="1005840" y="3401568"/>
            <a:ext cx="3703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5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Micro-Expression Detection</a:t>
            </a:r>
            <a:endParaRPr lang="en-US" sz="1150" dirty="0"/>
          </a:p>
        </p:txBody>
      </p:sp>
      <p:sp>
        <p:nvSpPr>
          <p:cNvPr id="17" name="Text 12"/>
          <p:cNvSpPr/>
          <p:nvPr/>
        </p:nvSpPr>
        <p:spPr>
          <a:xfrm>
            <a:off x="1005840" y="3666744"/>
            <a:ext cx="37033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Picks up fleeting expressions lasting a fraction of a second — signals people often suppress consciously.</a:t>
            </a:r>
            <a:endParaRPr lang="en-US" sz="900" dirty="0"/>
          </a:p>
        </p:txBody>
      </p:sp>
      <p:sp>
        <p:nvSpPr>
          <p:cNvPr id="18" name="Shape 13"/>
          <p:cNvSpPr/>
          <p:nvPr/>
        </p:nvSpPr>
        <p:spPr>
          <a:xfrm>
            <a:off x="411480" y="4059936"/>
            <a:ext cx="4434840" cy="640080"/>
          </a:xfrm>
          <a:prstGeom prst="roundRect">
            <a:avLst>
              <a:gd name="adj" fmla="val 17143"/>
            </a:avLst>
          </a:prstGeom>
          <a:solidFill>
            <a:srgbClr val="122035"/>
          </a:solidFill>
          <a:ln w="12700">
            <a:solidFill>
              <a:srgbClr val="00C2CB"/>
            </a:solidFill>
            <a:prstDash val="solid"/>
          </a:ln>
          <a:effectLst>
            <a:outerShdw blurRad="127000" dist="38100" dir="27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9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6928" y="4224528"/>
            <a:ext cx="310896" cy="310896"/>
          </a:xfrm>
          <a:prstGeom prst="rect">
            <a:avLst/>
          </a:prstGeom>
        </p:spPr>
      </p:pic>
      <p:sp>
        <p:nvSpPr>
          <p:cNvPr id="20" name="Text 14"/>
          <p:cNvSpPr/>
          <p:nvPr/>
        </p:nvSpPr>
        <p:spPr>
          <a:xfrm>
            <a:off x="1005840" y="4114800"/>
            <a:ext cx="3703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5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Body Language Analysis</a:t>
            </a:r>
            <a:endParaRPr lang="en-US" sz="1150" dirty="0"/>
          </a:p>
        </p:txBody>
      </p:sp>
      <p:sp>
        <p:nvSpPr>
          <p:cNvPr id="21" name="Text 15"/>
          <p:cNvSpPr/>
          <p:nvPr/>
        </p:nvSpPr>
        <p:spPr>
          <a:xfrm>
            <a:off x="1005840" y="4379976"/>
            <a:ext cx="37033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Reads posture, tension, and gesture patterns that reveal emotional state even without a clear facial view.</a:t>
            </a:r>
            <a:endParaRPr lang="en-US" sz="900" dirty="0"/>
          </a:p>
        </p:txBody>
      </p:sp>
      <p:sp>
        <p:nvSpPr>
          <p:cNvPr id="22" name="Shape 16"/>
          <p:cNvSpPr/>
          <p:nvPr/>
        </p:nvSpPr>
        <p:spPr>
          <a:xfrm>
            <a:off x="5029200" y="1920240"/>
            <a:ext cx="3749040" cy="3063240"/>
          </a:xfrm>
          <a:prstGeom prst="roundRect">
            <a:avLst>
              <a:gd name="adj" fmla="val 3582"/>
            </a:avLst>
          </a:prstGeom>
          <a:solidFill>
            <a:srgbClr val="122035"/>
          </a:solidFill>
          <a:ln w="12700">
            <a:solidFill>
              <a:srgbClr val="00C2CB"/>
            </a:solidFill>
            <a:prstDash val="solid"/>
          </a:ln>
          <a:effectLst>
            <a:outerShdw blurRad="127000" dist="38100" dir="27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3" name="Shape 17"/>
          <p:cNvSpPr/>
          <p:nvPr/>
        </p:nvSpPr>
        <p:spPr>
          <a:xfrm>
            <a:off x="5193792" y="2057400"/>
            <a:ext cx="3419856" cy="1325880"/>
          </a:xfrm>
          <a:prstGeom prst="roundRect">
            <a:avLst>
              <a:gd name="adj" fmla="val 4138"/>
            </a:avLst>
          </a:prstGeom>
          <a:solidFill>
            <a:srgbClr val="0A1628"/>
          </a:solidFill>
          <a:ln w="12700">
            <a:solidFill>
              <a:srgbClr val="00C2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24" name="Image 4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5120" y="2377440"/>
            <a:ext cx="457200" cy="457200"/>
          </a:xfrm>
          <a:prstGeom prst="rect">
            <a:avLst/>
          </a:prstGeom>
        </p:spPr>
      </p:pic>
      <p:sp>
        <p:nvSpPr>
          <p:cNvPr id="25" name="Text 18"/>
          <p:cNvSpPr/>
          <p:nvPr/>
        </p:nvSpPr>
        <p:spPr>
          <a:xfrm>
            <a:off x="5193792" y="3063240"/>
            <a:ext cx="341985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Live capture / uploaded photo</a:t>
            </a:r>
            <a:endParaRPr lang="en-US" sz="850" dirty="0"/>
          </a:p>
        </p:txBody>
      </p:sp>
      <p:sp>
        <p:nvSpPr>
          <p:cNvPr id="26" name="Text 19"/>
          <p:cNvSpPr/>
          <p:nvPr/>
        </p:nvSpPr>
        <p:spPr>
          <a:xfrm>
            <a:off x="5193792" y="3474720"/>
            <a:ext cx="20116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Emotional Risk Score</a:t>
            </a:r>
            <a:endParaRPr lang="en-US" sz="950" dirty="0"/>
          </a:p>
        </p:txBody>
      </p:sp>
      <p:sp>
        <p:nvSpPr>
          <p:cNvPr id="27" name="Text 20"/>
          <p:cNvSpPr/>
          <p:nvPr/>
        </p:nvSpPr>
        <p:spPr>
          <a:xfrm>
            <a:off x="7178040" y="3383280"/>
            <a:ext cx="1371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2400" b="1" dirty="0">
                <a:solidFill>
                  <a:srgbClr val="F59E0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42</a:t>
            </a:r>
            <a:endParaRPr lang="en-US" sz="2400" dirty="0"/>
          </a:p>
        </p:txBody>
      </p:sp>
      <p:sp>
        <p:nvSpPr>
          <p:cNvPr id="28" name="Shape 21"/>
          <p:cNvSpPr/>
          <p:nvPr/>
        </p:nvSpPr>
        <p:spPr>
          <a:xfrm>
            <a:off x="5193792" y="3840480"/>
            <a:ext cx="3419856" cy="146304"/>
          </a:xfrm>
          <a:prstGeom prst="roundRect">
            <a:avLst>
              <a:gd name="adj" fmla="val 12500"/>
            </a:avLst>
          </a:prstGeom>
          <a:solidFill>
            <a:srgbClr val="1C3050"/>
          </a:solidFill>
          <a:ln w="12700">
            <a:solidFill>
              <a:srgbClr val="1C305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Shape 22"/>
          <p:cNvSpPr/>
          <p:nvPr/>
        </p:nvSpPr>
        <p:spPr>
          <a:xfrm>
            <a:off x="5193792" y="3840480"/>
            <a:ext cx="1435608" cy="146304"/>
          </a:xfrm>
          <a:prstGeom prst="roundRect">
            <a:avLst>
              <a:gd name="adj" fmla="val 12500"/>
            </a:avLst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Text 23"/>
          <p:cNvSpPr/>
          <p:nvPr/>
        </p:nvSpPr>
        <p:spPr>
          <a:xfrm>
            <a:off x="5193792" y="4078224"/>
            <a:ext cx="3419856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8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MODERATE RISK · welfare officer notified for review</a:t>
            </a:r>
            <a:endParaRPr lang="en-US" sz="800" dirty="0"/>
          </a:p>
        </p:txBody>
      </p:sp>
      <p:sp>
        <p:nvSpPr>
          <p:cNvPr id="31" name="Text 24"/>
          <p:cNvSpPr/>
          <p:nvPr/>
        </p:nvSpPr>
        <p:spPr>
          <a:xfrm>
            <a:off x="5193792" y="4370832"/>
            <a:ext cx="3419856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85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Bounding boxes are drawn live over detected faces, colour-coded by dominant emotion.</a:t>
            </a:r>
            <a:endParaRPr lang="en-US" sz="8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E2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228600"/>
            <a:ext cx="1920240" cy="292608"/>
          </a:xfrm>
          <a:prstGeom prst="roundRect">
            <a:avLst>
              <a:gd name="adj" fmla="val 25000"/>
            </a:avLst>
          </a:prstGeom>
          <a:solidFill>
            <a:srgbClr val="00C2CB">
              <a:alpha val="20000"/>
            </a:srgbClr>
          </a:solidFill>
          <a:ln w="12700">
            <a:solidFill>
              <a:srgbClr val="00C2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228600"/>
            <a:ext cx="19202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00C2CB"/>
                </a:solidFill>
              </a:rPr>
              <a:t>LIVE DEMO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457200" y="594360"/>
            <a:ext cx="8229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See It In Action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457200" y="1234440"/>
            <a:ext cx="82296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 built two working prototypes to demonstrate EmoShield live to the panel.</a:t>
            </a:r>
            <a:endParaRPr lang="en-US" sz="1300" dirty="0"/>
          </a:p>
        </p:txBody>
      </p:sp>
      <p:sp>
        <p:nvSpPr>
          <p:cNvPr id="6" name="Shape 4"/>
          <p:cNvSpPr/>
          <p:nvPr/>
        </p:nvSpPr>
        <p:spPr>
          <a:xfrm>
            <a:off x="411480" y="1783080"/>
            <a:ext cx="4114800" cy="2880360"/>
          </a:xfrm>
          <a:prstGeom prst="roundRect">
            <a:avLst>
              <a:gd name="adj" fmla="val 3810"/>
            </a:avLst>
          </a:prstGeom>
          <a:solidFill>
            <a:srgbClr val="122035"/>
          </a:solidFill>
          <a:ln w="12700">
            <a:solidFill>
              <a:srgbClr val="00C2CB"/>
            </a:solidFill>
            <a:prstDash val="solid"/>
          </a:ln>
          <a:effectLst>
            <a:outerShdw blurRad="127000" dist="38100" dir="27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7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080" y="1965960"/>
            <a:ext cx="457200" cy="457200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1234440" y="1993392"/>
            <a:ext cx="3154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00C2C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Text Analysis Demo</a:t>
            </a:r>
            <a:endParaRPr lang="en-US" sz="1400" dirty="0"/>
          </a:p>
        </p:txBody>
      </p:sp>
      <p:sp>
        <p:nvSpPr>
          <p:cNvPr id="9" name="Text 6"/>
          <p:cNvSpPr/>
          <p:nvPr/>
        </p:nvSpPr>
        <p:spPr>
          <a:xfrm>
            <a:off x="640080" y="2606040"/>
            <a:ext cx="3657600" cy="1920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 algn="l">
              <a:buSzPct val="100000"/>
              <a:buChar char="•"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Type or paste any message</a:t>
            </a:r>
            <a:endParaRPr lang="en-US" sz="1050" dirty="0"/>
          </a:p>
          <a:p>
            <a:pPr marL="342900" indent="-342900" algn="l">
              <a:buSzPct val="100000"/>
              <a:buChar char="•"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 analyses emotional content in real time</a:t>
            </a:r>
            <a:endParaRPr lang="en-US" sz="1050" dirty="0"/>
          </a:p>
          <a:p>
            <a:pPr marL="342900" indent="-342900" algn="l">
              <a:buSzPct val="100000"/>
              <a:buChar char="•"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Shows risk score, emotions detected, and signal breakdown</a:t>
            </a:r>
            <a:endParaRPr lang="en-US" sz="1050" dirty="0"/>
          </a:p>
          <a:p>
            <a:pPr marL="342900" indent="-342900" algn="l">
              <a:buSzPct val="100000"/>
              <a:buChar char="•"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Includes ready-made samples: distress, threat, grooming, neutral</a:t>
            </a:r>
            <a:endParaRPr lang="en-US" sz="1050" dirty="0"/>
          </a:p>
        </p:txBody>
      </p:sp>
      <p:sp>
        <p:nvSpPr>
          <p:cNvPr id="10" name="Shape 7"/>
          <p:cNvSpPr/>
          <p:nvPr/>
        </p:nvSpPr>
        <p:spPr>
          <a:xfrm>
            <a:off x="4617720" y="1783080"/>
            <a:ext cx="4114800" cy="2880360"/>
          </a:xfrm>
          <a:prstGeom prst="roundRect">
            <a:avLst>
              <a:gd name="adj" fmla="val 3810"/>
            </a:avLst>
          </a:prstGeom>
          <a:solidFill>
            <a:srgbClr val="122035"/>
          </a:solidFill>
          <a:ln w="12700">
            <a:solidFill>
              <a:srgbClr val="00C2CB"/>
            </a:solidFill>
            <a:prstDash val="solid"/>
          </a:ln>
          <a:effectLst>
            <a:outerShdw blurRad="127000" dist="38100" dir="27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6320" y="1965960"/>
            <a:ext cx="457200" cy="457200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5440680" y="1993392"/>
            <a:ext cx="3154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7B2FB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Face &amp; Body Demo</a:t>
            </a:r>
            <a:endParaRPr lang="en-US" sz="1400" dirty="0"/>
          </a:p>
        </p:txBody>
      </p:sp>
      <p:sp>
        <p:nvSpPr>
          <p:cNvPr id="13" name="Text 9"/>
          <p:cNvSpPr/>
          <p:nvPr/>
        </p:nvSpPr>
        <p:spPr>
          <a:xfrm>
            <a:off x="4846320" y="2606040"/>
            <a:ext cx="3657600" cy="1920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 algn="l">
              <a:buSzPct val="100000"/>
              <a:buChar char="•"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Live webcam capture or photo upload</a:t>
            </a:r>
            <a:endParaRPr lang="en-US" sz="1050" dirty="0"/>
          </a:p>
          <a:p>
            <a:pPr marL="342900" indent="-342900" algn="l">
              <a:buSzPct val="100000"/>
              <a:buChar char="•"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Draws bounding boxes over detected faces in real time</a:t>
            </a:r>
            <a:endParaRPr lang="en-US" sz="1050" dirty="0"/>
          </a:p>
          <a:p>
            <a:pPr marL="342900" indent="-342900" algn="l">
              <a:buSzPct val="100000"/>
              <a:buChar char="•"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Reads facial expression, micro-expressions, and body posture</a:t>
            </a:r>
            <a:endParaRPr lang="en-US" sz="1050" dirty="0"/>
          </a:p>
          <a:p>
            <a:pPr marL="342900" indent="-342900" algn="l">
              <a:buSzPct val="100000"/>
              <a:buChar char="•"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Outputs the same Emotional Risk Score and recommended action</a:t>
            </a:r>
            <a:endParaRPr lang="en-US" sz="1050" dirty="0"/>
          </a:p>
        </p:txBody>
      </p:sp>
      <p:sp>
        <p:nvSpPr>
          <p:cNvPr id="14" name="Text 10"/>
          <p:cNvSpPr/>
          <p:nvPr/>
        </p:nvSpPr>
        <p:spPr>
          <a:xfrm>
            <a:off x="457200" y="4800600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Both demos run on the same underlying AI engine — proving the architecture works across every input channel.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A16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228600"/>
            <a:ext cx="1920240" cy="292608"/>
          </a:xfrm>
          <a:prstGeom prst="roundRect">
            <a:avLst>
              <a:gd name="adj" fmla="val 25000"/>
            </a:avLst>
          </a:prstGeom>
          <a:solidFill>
            <a:srgbClr val="00C2CB">
              <a:alpha val="20000"/>
            </a:srgbClr>
          </a:solidFill>
          <a:ln w="12700">
            <a:solidFill>
              <a:srgbClr val="00C2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228600"/>
            <a:ext cx="19202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00C2CB"/>
                </a:solidFill>
              </a:rPr>
              <a:t>APPLICATIONS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457200" y="594360"/>
            <a:ext cx="8229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Real-World Impact</a:t>
            </a:r>
            <a:endParaRPr lang="en-US" sz="3000" dirty="0"/>
          </a:p>
        </p:txBody>
      </p:sp>
      <p:sp>
        <p:nvSpPr>
          <p:cNvPr id="5" name="Shape 3"/>
          <p:cNvSpPr/>
          <p:nvPr/>
        </p:nvSpPr>
        <p:spPr>
          <a:xfrm>
            <a:off x="365760" y="1325880"/>
            <a:ext cx="3977640" cy="3246120"/>
          </a:xfrm>
          <a:prstGeom prst="roundRect">
            <a:avLst>
              <a:gd name="adj" fmla="val 3380"/>
            </a:avLst>
          </a:prstGeom>
          <a:solidFill>
            <a:srgbClr val="122035"/>
          </a:solidFill>
          <a:ln w="12700">
            <a:solidFill>
              <a:srgbClr val="00C2CB"/>
            </a:solidFill>
            <a:prstDash val="solid"/>
          </a:ln>
          <a:effectLst>
            <a:outerShdw blurRad="127000" dist="38100" dir="27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360" y="1508760"/>
            <a:ext cx="502920" cy="50292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170432" y="1536192"/>
            <a:ext cx="30175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00C2C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Mental Health Crisis Detection</a:t>
            </a:r>
            <a:endParaRPr lang="en-US" sz="1400" dirty="0"/>
          </a:p>
        </p:txBody>
      </p:sp>
      <p:sp>
        <p:nvSpPr>
          <p:cNvPr id="8" name="Text 5"/>
          <p:cNvSpPr/>
          <p:nvPr/>
        </p:nvSpPr>
        <p:spPr>
          <a:xfrm>
            <a:off x="594360" y="2103120"/>
            <a:ext cx="3611880" cy="22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 algn="l">
              <a:buSzPct val="100000"/>
              <a:buChar char="•"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Monitors text in opt-in mental health support platforms</a:t>
            </a:r>
            <a:endParaRPr lang="en-US" sz="1050" dirty="0"/>
          </a:p>
          <a:p>
            <a:pPr marL="342900" indent="-342900" algn="l">
              <a:buSzPct val="100000"/>
              <a:buChar char="•"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Detects escalating distress before a crisis point is reached</a:t>
            </a:r>
            <a:endParaRPr lang="en-US" sz="1050" dirty="0"/>
          </a:p>
          <a:p>
            <a:pPr marL="342900" indent="-342900" algn="l">
              <a:buSzPct val="100000"/>
              <a:buChar char="•"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Alerts trained counsellors — not police or authorities</a:t>
            </a:r>
            <a:endParaRPr lang="en-US" sz="1050" dirty="0"/>
          </a:p>
          <a:p>
            <a:pPr marL="342900" indent="-342900" algn="l">
              <a:buSzPct val="100000"/>
              <a:buChar char="•"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Can be deployed in student welfare portals (like UWTSD's own systems)</a:t>
            </a:r>
            <a:endParaRPr lang="en-US" sz="1050" dirty="0"/>
          </a:p>
          <a:p>
            <a:pPr marL="342900" indent="-342900" algn="l">
              <a:buSzPct val="100000"/>
              <a:buChar char="•"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Pilot target: 30% faster response to high-risk messages</a:t>
            </a:r>
            <a:endParaRPr lang="en-US" sz="1050" dirty="0"/>
          </a:p>
        </p:txBody>
      </p:sp>
      <p:sp>
        <p:nvSpPr>
          <p:cNvPr id="10" name="Shape 7"/>
          <p:cNvSpPr/>
          <p:nvPr/>
        </p:nvSpPr>
        <p:spPr>
          <a:xfrm>
            <a:off x="4800600" y="1325880"/>
            <a:ext cx="3977640" cy="3246120"/>
          </a:xfrm>
          <a:prstGeom prst="roundRect">
            <a:avLst>
              <a:gd name="adj" fmla="val 3380"/>
            </a:avLst>
          </a:prstGeom>
          <a:solidFill>
            <a:srgbClr val="122035"/>
          </a:solidFill>
          <a:ln w="12700">
            <a:solidFill>
              <a:srgbClr val="00C2CB"/>
            </a:solidFill>
            <a:prstDash val="solid"/>
          </a:ln>
          <a:effectLst>
            <a:outerShdw blurRad="127000" dist="38100" dir="27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9200" y="1508760"/>
            <a:ext cx="502920" cy="502920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5605272" y="1536192"/>
            <a:ext cx="30175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7B2FB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Cyber Criminology &amp; Prevention</a:t>
            </a:r>
            <a:endParaRPr lang="en-US" sz="1400" dirty="0"/>
          </a:p>
        </p:txBody>
      </p:sp>
      <p:sp>
        <p:nvSpPr>
          <p:cNvPr id="13" name="Text 9"/>
          <p:cNvSpPr/>
          <p:nvPr/>
        </p:nvSpPr>
        <p:spPr>
          <a:xfrm>
            <a:off x="5029200" y="2103120"/>
            <a:ext cx="3611880" cy="22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 algn="l">
              <a:buSzPct val="100000"/>
              <a:buChar char="•"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Analyses communication patterns of known grooming and radicalisation cases</a:t>
            </a:r>
            <a:endParaRPr lang="en-US" sz="1050" dirty="0"/>
          </a:p>
          <a:p>
            <a:pPr marL="342900" indent="-342900" algn="l">
              <a:buSzPct val="100000"/>
              <a:buChar char="•"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Detects deceptive emotional framing used in social engineering attacks</a:t>
            </a:r>
            <a:endParaRPr lang="en-US" sz="1050" dirty="0"/>
          </a:p>
          <a:p>
            <a:pPr marL="342900" indent="-342900" algn="l">
              <a:buSzPct val="100000"/>
              <a:buChar char="•"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Assists law enforcement with evidence-graded emotional pattern reports</a:t>
            </a:r>
            <a:endParaRPr lang="en-US" sz="1050" dirty="0"/>
          </a:p>
          <a:p>
            <a:pPr marL="342900" indent="-342900" algn="l">
              <a:buSzPct val="100000"/>
              <a:buChar char="•"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Flags threatening intent in monitored environments (e.g. prisons, online forums)</a:t>
            </a:r>
            <a:endParaRPr lang="en-US" sz="1050" dirty="0"/>
          </a:p>
          <a:p>
            <a:pPr marL="342900" indent="-342900" algn="l">
              <a:buSzPct val="100000"/>
              <a:buChar char="•"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Supports cybercriminology researchers with annotated datasets</a:t>
            </a:r>
            <a:endParaRPr lang="en-US" sz="10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E2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228600"/>
            <a:ext cx="1920240" cy="292608"/>
          </a:xfrm>
          <a:prstGeom prst="roundRect">
            <a:avLst>
              <a:gd name="adj" fmla="val 25000"/>
            </a:avLst>
          </a:prstGeom>
          <a:solidFill>
            <a:srgbClr val="00C2CB">
              <a:alpha val="20000"/>
            </a:srgbClr>
          </a:solidFill>
          <a:ln w="12700">
            <a:solidFill>
              <a:srgbClr val="00C2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228600"/>
            <a:ext cx="19202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00C2CB"/>
                </a:solidFill>
              </a:rPr>
              <a:t>ETHICS &amp; TRUST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457200" y="594360"/>
            <a:ext cx="8229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Built Responsibly, By Design</a:t>
            </a:r>
            <a:endParaRPr lang="en-US" sz="3000" dirty="0"/>
          </a:p>
        </p:txBody>
      </p:sp>
      <p:sp>
        <p:nvSpPr>
          <p:cNvPr id="5" name="Shape 3"/>
          <p:cNvSpPr/>
          <p:nvPr/>
        </p:nvSpPr>
        <p:spPr>
          <a:xfrm>
            <a:off x="411480" y="1371600"/>
            <a:ext cx="2697480" cy="1417320"/>
          </a:xfrm>
          <a:prstGeom prst="roundRect">
            <a:avLst>
              <a:gd name="adj" fmla="val 7742"/>
            </a:avLst>
          </a:prstGeom>
          <a:solidFill>
            <a:srgbClr val="122035"/>
          </a:solidFill>
          <a:ln w="12700">
            <a:solidFill>
              <a:srgbClr val="00C2CB"/>
            </a:solidFill>
            <a:prstDash val="solid"/>
          </a:ln>
          <a:effectLst>
            <a:outerShdw blurRad="127000" dist="38100" dir="27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072" y="1554480"/>
            <a:ext cx="347472" cy="347472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005840" y="1554480"/>
            <a:ext cx="19659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Consent-First</a:t>
            </a:r>
            <a:endParaRPr lang="en-US" sz="1100" dirty="0"/>
          </a:p>
        </p:txBody>
      </p:sp>
      <p:sp>
        <p:nvSpPr>
          <p:cNvPr id="8" name="Text 5"/>
          <p:cNvSpPr/>
          <p:nvPr/>
        </p:nvSpPr>
        <p:spPr>
          <a:xfrm>
            <a:off x="576072" y="1965960"/>
            <a:ext cx="24231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Every user must actively opt in. No passive or covert monitoring. Data is anonymised before analysis.</a:t>
            </a:r>
            <a:endParaRPr lang="en-US" sz="900" dirty="0"/>
          </a:p>
        </p:txBody>
      </p:sp>
      <p:sp>
        <p:nvSpPr>
          <p:cNvPr id="9" name="Shape 6"/>
          <p:cNvSpPr/>
          <p:nvPr/>
        </p:nvSpPr>
        <p:spPr>
          <a:xfrm>
            <a:off x="3264408" y="1371600"/>
            <a:ext cx="2697480" cy="1417320"/>
          </a:xfrm>
          <a:prstGeom prst="roundRect">
            <a:avLst>
              <a:gd name="adj" fmla="val 7742"/>
            </a:avLst>
          </a:prstGeom>
          <a:solidFill>
            <a:srgbClr val="122035"/>
          </a:solidFill>
          <a:ln w="12700">
            <a:solidFill>
              <a:srgbClr val="00C2CB"/>
            </a:solidFill>
            <a:prstDash val="solid"/>
          </a:ln>
          <a:effectLst>
            <a:outerShdw blurRad="127000" dist="38100" dir="27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0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9000" y="1554480"/>
            <a:ext cx="347472" cy="347472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3858768" y="1554480"/>
            <a:ext cx="19659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Human In The Loop</a:t>
            </a:r>
            <a:endParaRPr lang="en-US" sz="1100" dirty="0"/>
          </a:p>
        </p:txBody>
      </p:sp>
      <p:sp>
        <p:nvSpPr>
          <p:cNvPr id="12" name="Text 8"/>
          <p:cNvSpPr/>
          <p:nvPr/>
        </p:nvSpPr>
        <p:spPr>
          <a:xfrm>
            <a:off x="3429000" y="1965960"/>
            <a:ext cx="24231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automated action is ever taken. AI raises flags; trained humans decide what happens next.</a:t>
            </a:r>
            <a:endParaRPr lang="en-US" sz="900" dirty="0"/>
          </a:p>
        </p:txBody>
      </p:sp>
      <p:sp>
        <p:nvSpPr>
          <p:cNvPr id="13" name="Shape 9"/>
          <p:cNvSpPr/>
          <p:nvPr/>
        </p:nvSpPr>
        <p:spPr>
          <a:xfrm>
            <a:off x="6117336" y="1371600"/>
            <a:ext cx="2697480" cy="1417320"/>
          </a:xfrm>
          <a:prstGeom prst="roundRect">
            <a:avLst>
              <a:gd name="adj" fmla="val 7742"/>
            </a:avLst>
          </a:prstGeom>
          <a:solidFill>
            <a:srgbClr val="122035"/>
          </a:solidFill>
          <a:ln w="12700">
            <a:solidFill>
              <a:srgbClr val="00C2CB"/>
            </a:solidFill>
            <a:prstDash val="solid"/>
          </a:ln>
          <a:effectLst>
            <a:outerShdw blurRad="127000" dist="38100" dir="27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81928" y="1554480"/>
            <a:ext cx="347472" cy="347472"/>
          </a:xfrm>
          <a:prstGeom prst="rect">
            <a:avLst/>
          </a:prstGeom>
        </p:spPr>
      </p:pic>
      <p:sp>
        <p:nvSpPr>
          <p:cNvPr id="15" name="Text 10"/>
          <p:cNvSpPr/>
          <p:nvPr/>
        </p:nvSpPr>
        <p:spPr>
          <a:xfrm>
            <a:off x="6711696" y="1554480"/>
            <a:ext cx="19659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GDPR &amp; UK AI Act Ready</a:t>
            </a:r>
            <a:endParaRPr lang="en-US" sz="1100" dirty="0"/>
          </a:p>
        </p:txBody>
      </p:sp>
      <p:sp>
        <p:nvSpPr>
          <p:cNvPr id="16" name="Text 11"/>
          <p:cNvSpPr/>
          <p:nvPr/>
        </p:nvSpPr>
        <p:spPr>
          <a:xfrm>
            <a:off x="6281928" y="1965960"/>
            <a:ext cx="24231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Architecture designed around UK GDPR, the EU AI Act, and ICO guidance on automated decision-making.</a:t>
            </a:r>
            <a:endParaRPr lang="en-US" sz="900" dirty="0"/>
          </a:p>
        </p:txBody>
      </p:sp>
      <p:sp>
        <p:nvSpPr>
          <p:cNvPr id="17" name="Shape 12"/>
          <p:cNvSpPr/>
          <p:nvPr/>
        </p:nvSpPr>
        <p:spPr>
          <a:xfrm>
            <a:off x="411480" y="2944368"/>
            <a:ext cx="2697480" cy="1417320"/>
          </a:xfrm>
          <a:prstGeom prst="roundRect">
            <a:avLst>
              <a:gd name="adj" fmla="val 7742"/>
            </a:avLst>
          </a:prstGeom>
          <a:solidFill>
            <a:srgbClr val="122035"/>
          </a:solidFill>
          <a:ln w="12700">
            <a:solidFill>
              <a:srgbClr val="00C2CB"/>
            </a:solidFill>
            <a:prstDash val="solid"/>
          </a:ln>
          <a:effectLst>
            <a:outerShdw blurRad="127000" dist="38100" dir="27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8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6072" y="3127248"/>
            <a:ext cx="347472" cy="347472"/>
          </a:xfrm>
          <a:prstGeom prst="rect">
            <a:avLst/>
          </a:prstGeom>
        </p:spPr>
      </p:pic>
      <p:sp>
        <p:nvSpPr>
          <p:cNvPr id="19" name="Text 13"/>
          <p:cNvSpPr/>
          <p:nvPr/>
        </p:nvSpPr>
        <p:spPr>
          <a:xfrm>
            <a:off x="1005840" y="3127248"/>
            <a:ext cx="19659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Bias Auditing</a:t>
            </a:r>
            <a:endParaRPr lang="en-US" sz="1100" dirty="0"/>
          </a:p>
        </p:txBody>
      </p:sp>
      <p:sp>
        <p:nvSpPr>
          <p:cNvPr id="20" name="Text 14"/>
          <p:cNvSpPr/>
          <p:nvPr/>
        </p:nvSpPr>
        <p:spPr>
          <a:xfrm>
            <a:off x="576072" y="3538728"/>
            <a:ext cx="24231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Model training datasets are regularly audited for demographic bias. Fairness reports published quarterly.</a:t>
            </a:r>
            <a:endParaRPr lang="en-US" sz="900" dirty="0"/>
          </a:p>
        </p:txBody>
      </p:sp>
      <p:sp>
        <p:nvSpPr>
          <p:cNvPr id="21" name="Shape 15"/>
          <p:cNvSpPr/>
          <p:nvPr/>
        </p:nvSpPr>
        <p:spPr>
          <a:xfrm>
            <a:off x="3264408" y="2944368"/>
            <a:ext cx="2697480" cy="1417320"/>
          </a:xfrm>
          <a:prstGeom prst="roundRect">
            <a:avLst>
              <a:gd name="adj" fmla="val 7742"/>
            </a:avLst>
          </a:prstGeom>
          <a:solidFill>
            <a:srgbClr val="122035"/>
          </a:solidFill>
          <a:ln w="12700">
            <a:solidFill>
              <a:srgbClr val="00C2CB"/>
            </a:solidFill>
            <a:prstDash val="solid"/>
          </a:ln>
          <a:effectLst>
            <a:outerShdw blurRad="127000" dist="38100" dir="27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22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29000" y="3127248"/>
            <a:ext cx="347472" cy="347472"/>
          </a:xfrm>
          <a:prstGeom prst="rect">
            <a:avLst/>
          </a:prstGeom>
        </p:spPr>
      </p:pic>
      <p:sp>
        <p:nvSpPr>
          <p:cNvPr id="23" name="Text 16"/>
          <p:cNvSpPr/>
          <p:nvPr/>
        </p:nvSpPr>
        <p:spPr>
          <a:xfrm>
            <a:off x="3858768" y="3127248"/>
            <a:ext cx="19659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Transparent Scoring</a:t>
            </a:r>
            <a:endParaRPr lang="en-US" sz="1100" dirty="0"/>
          </a:p>
        </p:txBody>
      </p:sp>
      <p:sp>
        <p:nvSpPr>
          <p:cNvPr id="24" name="Text 17"/>
          <p:cNvSpPr/>
          <p:nvPr/>
        </p:nvSpPr>
        <p:spPr>
          <a:xfrm>
            <a:off x="3429000" y="3538728"/>
            <a:ext cx="24231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Emotional Risk Score is explainable — reviewers can see exactly which signals contributed.</a:t>
            </a:r>
            <a:endParaRPr lang="en-US" sz="900" dirty="0"/>
          </a:p>
        </p:txBody>
      </p:sp>
      <p:sp>
        <p:nvSpPr>
          <p:cNvPr id="25" name="Shape 18"/>
          <p:cNvSpPr/>
          <p:nvPr/>
        </p:nvSpPr>
        <p:spPr>
          <a:xfrm>
            <a:off x="6117336" y="2944368"/>
            <a:ext cx="2697480" cy="1417320"/>
          </a:xfrm>
          <a:prstGeom prst="roundRect">
            <a:avLst>
              <a:gd name="adj" fmla="val 7742"/>
            </a:avLst>
          </a:prstGeom>
          <a:solidFill>
            <a:srgbClr val="122035"/>
          </a:solidFill>
          <a:ln w="12700">
            <a:solidFill>
              <a:srgbClr val="00C2CB"/>
            </a:solidFill>
            <a:prstDash val="solid"/>
          </a:ln>
          <a:effectLst>
            <a:outerShdw blurRad="127000" dist="38100" dir="27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26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81928" y="3127248"/>
            <a:ext cx="347472" cy="347472"/>
          </a:xfrm>
          <a:prstGeom prst="rect">
            <a:avLst/>
          </a:prstGeom>
        </p:spPr>
      </p:pic>
      <p:sp>
        <p:nvSpPr>
          <p:cNvPr id="27" name="Text 19"/>
          <p:cNvSpPr/>
          <p:nvPr/>
        </p:nvSpPr>
        <p:spPr>
          <a:xfrm>
            <a:off x="6711696" y="3127248"/>
            <a:ext cx="19659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Open Governance</a:t>
            </a:r>
            <a:endParaRPr lang="en-US" sz="1100" dirty="0"/>
          </a:p>
        </p:txBody>
      </p:sp>
      <p:sp>
        <p:nvSpPr>
          <p:cNvPr id="28" name="Text 20"/>
          <p:cNvSpPr/>
          <p:nvPr/>
        </p:nvSpPr>
        <p:spPr>
          <a:xfrm>
            <a:off x="6281928" y="3538728"/>
            <a:ext cx="24231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 independent ethics board oversees deployment decisions, policy changes, and incident reviews.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A16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228600"/>
            <a:ext cx="1920240" cy="292608"/>
          </a:xfrm>
          <a:prstGeom prst="roundRect">
            <a:avLst>
              <a:gd name="adj" fmla="val 25000"/>
            </a:avLst>
          </a:prstGeom>
          <a:solidFill>
            <a:srgbClr val="00C2CB">
              <a:alpha val="20000"/>
            </a:srgbClr>
          </a:solidFill>
          <a:ln w="12700">
            <a:solidFill>
              <a:srgbClr val="00C2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228600"/>
            <a:ext cx="19202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00C2CB"/>
                </a:solidFill>
              </a:rPr>
              <a:t>TECH STACK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457200" y="594360"/>
            <a:ext cx="8229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Emerging Technologies Powering EmoShield</a:t>
            </a:r>
            <a:endParaRPr lang="en-US" sz="3000" dirty="0"/>
          </a:p>
        </p:txBody>
      </p:sp>
      <p:sp>
        <p:nvSpPr>
          <p:cNvPr id="5" name="Shape 3"/>
          <p:cNvSpPr/>
          <p:nvPr/>
        </p:nvSpPr>
        <p:spPr>
          <a:xfrm>
            <a:off x="365760" y="1371600"/>
            <a:ext cx="2670048" cy="960120"/>
          </a:xfrm>
          <a:prstGeom prst="roundRect">
            <a:avLst>
              <a:gd name="adj" fmla="val 11429"/>
            </a:avLst>
          </a:prstGeom>
          <a:solidFill>
            <a:srgbClr val="122035"/>
          </a:solidFill>
          <a:ln w="12700">
            <a:solidFill>
              <a:srgbClr val="00C2CB"/>
            </a:solidFill>
            <a:prstDash val="solid"/>
          </a:ln>
          <a:effectLst>
            <a:outerShdw blurRad="127000" dist="38100" dir="27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12064" y="1463040"/>
            <a:ext cx="23774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00C2C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NLP &amp; LLMs</a:t>
            </a:r>
            <a:endParaRPr lang="en-US" sz="1050" dirty="0"/>
          </a:p>
        </p:txBody>
      </p:sp>
      <p:sp>
        <p:nvSpPr>
          <p:cNvPr id="7" name="Text 5"/>
          <p:cNvSpPr/>
          <p:nvPr/>
        </p:nvSpPr>
        <p:spPr>
          <a:xfrm>
            <a:off x="512064" y="1755648"/>
            <a:ext cx="237744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8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BERT, RoBERTa fine-tuned on emotion datasets (GoEmotions, EmoBank)</a:t>
            </a:r>
            <a:endParaRPr lang="en-US" sz="850" dirty="0"/>
          </a:p>
        </p:txBody>
      </p:sp>
      <p:sp>
        <p:nvSpPr>
          <p:cNvPr id="8" name="Shape 6"/>
          <p:cNvSpPr/>
          <p:nvPr/>
        </p:nvSpPr>
        <p:spPr>
          <a:xfrm>
            <a:off x="3172968" y="1371600"/>
            <a:ext cx="2670048" cy="960120"/>
          </a:xfrm>
          <a:prstGeom prst="roundRect">
            <a:avLst>
              <a:gd name="adj" fmla="val 11429"/>
            </a:avLst>
          </a:prstGeom>
          <a:solidFill>
            <a:srgbClr val="122035"/>
          </a:solidFill>
          <a:ln w="12700">
            <a:solidFill>
              <a:srgbClr val="00C2CB"/>
            </a:solidFill>
            <a:prstDash val="solid"/>
          </a:ln>
          <a:effectLst>
            <a:outerShdw blurRad="127000" dist="38100" dir="27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3319272" y="1463040"/>
            <a:ext cx="23774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00C2C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Computer Vision</a:t>
            </a:r>
            <a:endParaRPr lang="en-US" sz="1050" dirty="0"/>
          </a:p>
        </p:txBody>
      </p:sp>
      <p:sp>
        <p:nvSpPr>
          <p:cNvPr id="10" name="Text 8"/>
          <p:cNvSpPr/>
          <p:nvPr/>
        </p:nvSpPr>
        <p:spPr>
          <a:xfrm>
            <a:off x="3319272" y="1755648"/>
            <a:ext cx="237744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8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CNN-based facial action unit detection (FER2013, AffectNet) for expression &amp; body pose</a:t>
            </a:r>
            <a:endParaRPr lang="en-US" sz="850" dirty="0"/>
          </a:p>
        </p:txBody>
      </p:sp>
      <p:sp>
        <p:nvSpPr>
          <p:cNvPr id="11" name="Shape 9"/>
          <p:cNvSpPr/>
          <p:nvPr/>
        </p:nvSpPr>
        <p:spPr>
          <a:xfrm>
            <a:off x="5980176" y="1371600"/>
            <a:ext cx="2670048" cy="960120"/>
          </a:xfrm>
          <a:prstGeom prst="roundRect">
            <a:avLst>
              <a:gd name="adj" fmla="val 11429"/>
            </a:avLst>
          </a:prstGeom>
          <a:solidFill>
            <a:srgbClr val="122035"/>
          </a:solidFill>
          <a:ln w="12700">
            <a:solidFill>
              <a:srgbClr val="00C2CB"/>
            </a:solidFill>
            <a:prstDash val="solid"/>
          </a:ln>
          <a:effectLst>
            <a:outerShdw blurRad="127000" dist="38100" dir="27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6126480" y="1463040"/>
            <a:ext cx="23774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00C2C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Audio AI</a:t>
            </a:r>
            <a:endParaRPr lang="en-US" sz="1050" dirty="0"/>
          </a:p>
        </p:txBody>
      </p:sp>
      <p:sp>
        <p:nvSpPr>
          <p:cNvPr id="13" name="Text 11"/>
          <p:cNvSpPr/>
          <p:nvPr/>
        </p:nvSpPr>
        <p:spPr>
          <a:xfrm>
            <a:off x="6126480" y="1755648"/>
            <a:ext cx="237744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8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CNN + LSTM models on RAVDESS speech corpus for prosody classification</a:t>
            </a:r>
            <a:endParaRPr lang="en-US" sz="850" dirty="0"/>
          </a:p>
        </p:txBody>
      </p:sp>
      <p:sp>
        <p:nvSpPr>
          <p:cNvPr id="14" name="Shape 12"/>
          <p:cNvSpPr/>
          <p:nvPr/>
        </p:nvSpPr>
        <p:spPr>
          <a:xfrm>
            <a:off x="365760" y="2450592"/>
            <a:ext cx="2670048" cy="960120"/>
          </a:xfrm>
          <a:prstGeom prst="roundRect">
            <a:avLst>
              <a:gd name="adj" fmla="val 11429"/>
            </a:avLst>
          </a:prstGeom>
          <a:solidFill>
            <a:srgbClr val="122035"/>
          </a:solidFill>
          <a:ln w="12700">
            <a:solidFill>
              <a:srgbClr val="00C2CB"/>
            </a:solidFill>
            <a:prstDash val="solid"/>
          </a:ln>
          <a:effectLst>
            <a:outerShdw blurRad="127000" dist="38100" dir="27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512064" y="2542032"/>
            <a:ext cx="23774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00C2C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Behavioural ML</a:t>
            </a:r>
            <a:endParaRPr lang="en-US" sz="1050" dirty="0"/>
          </a:p>
        </p:txBody>
      </p:sp>
      <p:sp>
        <p:nvSpPr>
          <p:cNvPr id="16" name="Text 14"/>
          <p:cNvSpPr/>
          <p:nvPr/>
        </p:nvSpPr>
        <p:spPr>
          <a:xfrm>
            <a:off x="512064" y="2834640"/>
            <a:ext cx="237744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8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Isolation Forest &amp; LSTM autoencoders for anomaly detection</a:t>
            </a:r>
            <a:endParaRPr lang="en-US" sz="850" dirty="0"/>
          </a:p>
        </p:txBody>
      </p:sp>
      <p:sp>
        <p:nvSpPr>
          <p:cNvPr id="17" name="Shape 15"/>
          <p:cNvSpPr/>
          <p:nvPr/>
        </p:nvSpPr>
        <p:spPr>
          <a:xfrm>
            <a:off x="3172968" y="2450592"/>
            <a:ext cx="2670048" cy="960120"/>
          </a:xfrm>
          <a:prstGeom prst="roundRect">
            <a:avLst>
              <a:gd name="adj" fmla="val 11429"/>
            </a:avLst>
          </a:prstGeom>
          <a:solidFill>
            <a:srgbClr val="122035"/>
          </a:solidFill>
          <a:ln w="12700">
            <a:solidFill>
              <a:srgbClr val="00C2CB"/>
            </a:solidFill>
            <a:prstDash val="solid"/>
          </a:ln>
          <a:effectLst>
            <a:outerShdw blurRad="127000" dist="38100" dir="27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3319272" y="2542032"/>
            <a:ext cx="23774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00C2C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Fusion Layer</a:t>
            </a:r>
            <a:endParaRPr lang="en-US" sz="1050" dirty="0"/>
          </a:p>
        </p:txBody>
      </p:sp>
      <p:sp>
        <p:nvSpPr>
          <p:cNvPr id="19" name="Text 17"/>
          <p:cNvSpPr/>
          <p:nvPr/>
        </p:nvSpPr>
        <p:spPr>
          <a:xfrm>
            <a:off x="3319272" y="2834640"/>
            <a:ext cx="237744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8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Ensemble model combining outputs with Bayesian confidence weighting</a:t>
            </a:r>
            <a:endParaRPr lang="en-US" sz="850" dirty="0"/>
          </a:p>
        </p:txBody>
      </p:sp>
      <p:sp>
        <p:nvSpPr>
          <p:cNvPr id="20" name="Shape 18"/>
          <p:cNvSpPr/>
          <p:nvPr/>
        </p:nvSpPr>
        <p:spPr>
          <a:xfrm>
            <a:off x="5980176" y="2450592"/>
            <a:ext cx="2670048" cy="960120"/>
          </a:xfrm>
          <a:prstGeom prst="roundRect">
            <a:avLst>
              <a:gd name="adj" fmla="val 11429"/>
            </a:avLst>
          </a:prstGeom>
          <a:solidFill>
            <a:srgbClr val="122035"/>
          </a:solidFill>
          <a:ln w="12700">
            <a:solidFill>
              <a:srgbClr val="00C2CB"/>
            </a:solidFill>
            <a:prstDash val="solid"/>
          </a:ln>
          <a:effectLst>
            <a:outerShdw blurRad="127000" dist="38100" dir="27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6126480" y="2542032"/>
            <a:ext cx="23774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00C2C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Privacy Tech</a:t>
            </a:r>
            <a:endParaRPr lang="en-US" sz="1050" dirty="0"/>
          </a:p>
        </p:txBody>
      </p:sp>
      <p:sp>
        <p:nvSpPr>
          <p:cNvPr id="22" name="Text 20"/>
          <p:cNvSpPr/>
          <p:nvPr/>
        </p:nvSpPr>
        <p:spPr>
          <a:xfrm>
            <a:off x="6126480" y="2834640"/>
            <a:ext cx="237744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8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Federated learning — models trained locally, no raw data leaves device</a:t>
            </a:r>
            <a:endParaRPr lang="en-US" sz="850" dirty="0"/>
          </a:p>
        </p:txBody>
      </p:sp>
      <p:sp>
        <p:nvSpPr>
          <p:cNvPr id="23" name="Shape 21"/>
          <p:cNvSpPr/>
          <p:nvPr/>
        </p:nvSpPr>
        <p:spPr>
          <a:xfrm>
            <a:off x="365760" y="3529584"/>
            <a:ext cx="2670048" cy="960120"/>
          </a:xfrm>
          <a:prstGeom prst="roundRect">
            <a:avLst>
              <a:gd name="adj" fmla="val 11429"/>
            </a:avLst>
          </a:prstGeom>
          <a:solidFill>
            <a:srgbClr val="122035"/>
          </a:solidFill>
          <a:ln w="12700">
            <a:solidFill>
              <a:srgbClr val="00C2CB"/>
            </a:solidFill>
            <a:prstDash val="solid"/>
          </a:ln>
          <a:effectLst>
            <a:outerShdw blurRad="127000" dist="38100" dir="27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512064" y="3621024"/>
            <a:ext cx="23774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00C2C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Cloud &amp; API</a:t>
            </a:r>
            <a:endParaRPr lang="en-US" sz="1050" dirty="0"/>
          </a:p>
        </p:txBody>
      </p:sp>
      <p:sp>
        <p:nvSpPr>
          <p:cNvPr id="25" name="Text 23"/>
          <p:cNvSpPr/>
          <p:nvPr/>
        </p:nvSpPr>
        <p:spPr>
          <a:xfrm>
            <a:off x="512064" y="3913632"/>
            <a:ext cx="237744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8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Azure / AWS deployment with REST API for platform integration</a:t>
            </a:r>
            <a:endParaRPr lang="en-US" sz="850" dirty="0"/>
          </a:p>
        </p:txBody>
      </p:sp>
      <p:sp>
        <p:nvSpPr>
          <p:cNvPr id="26" name="Shape 24"/>
          <p:cNvSpPr/>
          <p:nvPr/>
        </p:nvSpPr>
        <p:spPr>
          <a:xfrm>
            <a:off x="3172968" y="3529584"/>
            <a:ext cx="2670048" cy="960120"/>
          </a:xfrm>
          <a:prstGeom prst="roundRect">
            <a:avLst>
              <a:gd name="adj" fmla="val 11429"/>
            </a:avLst>
          </a:prstGeom>
          <a:solidFill>
            <a:srgbClr val="122035"/>
          </a:solidFill>
          <a:ln w="12700">
            <a:solidFill>
              <a:srgbClr val="00C2CB"/>
            </a:solidFill>
            <a:prstDash val="solid"/>
          </a:ln>
          <a:effectLst>
            <a:outerShdw blurRad="127000" dist="38100" dir="27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3319272" y="3621024"/>
            <a:ext cx="23774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00C2C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Explainability</a:t>
            </a:r>
            <a:endParaRPr lang="en-US" sz="1050" dirty="0"/>
          </a:p>
        </p:txBody>
      </p:sp>
      <p:sp>
        <p:nvSpPr>
          <p:cNvPr id="28" name="Text 26"/>
          <p:cNvSpPr/>
          <p:nvPr/>
        </p:nvSpPr>
        <p:spPr>
          <a:xfrm>
            <a:off x="3319272" y="3913632"/>
            <a:ext cx="237744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8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SHAP values surface which features drove each Emotional Risk Score</a:t>
            </a:r>
            <a:endParaRPr lang="en-US" sz="850" dirty="0"/>
          </a:p>
        </p:txBody>
      </p:sp>
      <p:sp>
        <p:nvSpPr>
          <p:cNvPr id="29" name="Shape 27"/>
          <p:cNvSpPr/>
          <p:nvPr/>
        </p:nvSpPr>
        <p:spPr>
          <a:xfrm>
            <a:off x="5980176" y="3529584"/>
            <a:ext cx="2670048" cy="960120"/>
          </a:xfrm>
          <a:prstGeom prst="roundRect">
            <a:avLst>
              <a:gd name="adj" fmla="val 11429"/>
            </a:avLst>
          </a:prstGeom>
          <a:solidFill>
            <a:srgbClr val="122035"/>
          </a:solidFill>
          <a:ln w="12700">
            <a:solidFill>
              <a:srgbClr val="00C2CB"/>
            </a:solidFill>
            <a:prstDash val="solid"/>
          </a:ln>
          <a:effectLst>
            <a:outerShdw blurRad="127000" dist="38100" dir="27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6126480" y="3621024"/>
            <a:ext cx="23774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00C2C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Cybersecurity</a:t>
            </a:r>
            <a:endParaRPr lang="en-US" sz="1050" dirty="0"/>
          </a:p>
        </p:txBody>
      </p:sp>
      <p:sp>
        <p:nvSpPr>
          <p:cNvPr id="31" name="Text 29"/>
          <p:cNvSpPr/>
          <p:nvPr/>
        </p:nvSpPr>
        <p:spPr>
          <a:xfrm>
            <a:off x="6126480" y="3913632"/>
            <a:ext cx="237744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8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End-to-end AES-256 encryption; penetration-tested infrastructure</a:t>
            </a:r>
            <a:endParaRPr lang="en-US" sz="8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E2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228600"/>
            <a:ext cx="1920240" cy="292608"/>
          </a:xfrm>
          <a:prstGeom prst="roundRect">
            <a:avLst>
              <a:gd name="adj" fmla="val 25000"/>
            </a:avLst>
          </a:prstGeom>
          <a:solidFill>
            <a:srgbClr val="00C2CB">
              <a:alpha val="20000"/>
            </a:srgbClr>
          </a:solidFill>
          <a:ln w="12700">
            <a:solidFill>
              <a:srgbClr val="00C2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228600"/>
            <a:ext cx="19202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00C2CB"/>
                </a:solidFill>
              </a:rPr>
              <a:t>ROADMAP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457200" y="594360"/>
            <a:ext cx="8229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From Prototype to Impact</a:t>
            </a:r>
            <a:endParaRPr lang="en-US" sz="3000" dirty="0"/>
          </a:p>
        </p:txBody>
      </p:sp>
      <p:sp>
        <p:nvSpPr>
          <p:cNvPr id="5" name="Shape 3"/>
          <p:cNvSpPr/>
          <p:nvPr/>
        </p:nvSpPr>
        <p:spPr>
          <a:xfrm>
            <a:off x="411480" y="1371600"/>
            <a:ext cx="2697480" cy="3291840"/>
          </a:xfrm>
          <a:prstGeom prst="roundRect">
            <a:avLst>
              <a:gd name="adj" fmla="val 4068"/>
            </a:avLst>
          </a:prstGeom>
          <a:solidFill>
            <a:srgbClr val="122035"/>
          </a:solidFill>
          <a:ln w="12700">
            <a:solidFill>
              <a:srgbClr val="00C2CB"/>
            </a:solidFill>
            <a:prstDash val="solid"/>
          </a:ln>
          <a:effectLst>
            <a:outerShdw blurRad="127000" dist="38100" dir="27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576072" y="1508760"/>
            <a:ext cx="2377440" cy="256032"/>
          </a:xfrm>
          <a:prstGeom prst="roundRect">
            <a:avLst>
              <a:gd name="adj" fmla="val 21429"/>
            </a:avLst>
          </a:prstGeom>
          <a:solidFill>
            <a:srgbClr val="00C2CB"/>
          </a:solidFill>
          <a:ln w="12700">
            <a:solidFill>
              <a:srgbClr val="00C2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76072" y="1508760"/>
            <a:ext cx="23774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0A162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1  ·  0–6 months</a:t>
            </a:r>
            <a:endParaRPr lang="en-US" sz="850" dirty="0"/>
          </a:p>
        </p:txBody>
      </p:sp>
      <p:sp>
        <p:nvSpPr>
          <p:cNvPr id="8" name="Text 6"/>
          <p:cNvSpPr/>
          <p:nvPr/>
        </p:nvSpPr>
        <p:spPr>
          <a:xfrm>
            <a:off x="576072" y="1828800"/>
            <a:ext cx="23774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Prototype</a:t>
            </a:r>
            <a:endParaRPr lang="en-US" sz="1800" dirty="0"/>
          </a:p>
        </p:txBody>
      </p:sp>
      <p:sp>
        <p:nvSpPr>
          <p:cNvPr id="9" name="Text 7"/>
          <p:cNvSpPr/>
          <p:nvPr/>
        </p:nvSpPr>
        <p:spPr>
          <a:xfrm>
            <a:off x="576072" y="2331720"/>
            <a:ext cx="2377440" cy="2103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 algn="l">
              <a:buSzPct val="100000"/>
              <a:buChar char="•"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 NLP classifier on open datasets</a:t>
            </a:r>
            <a:endParaRPr lang="en-US" sz="1000" dirty="0"/>
          </a:p>
          <a:p>
            <a:pPr marL="342900" indent="-342900" algn="l">
              <a:buSzPct val="100000"/>
              <a:buChar char="•"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Working face &amp; body detection demo (built)</a:t>
            </a:r>
            <a:endParaRPr lang="en-US" sz="1000" dirty="0"/>
          </a:p>
          <a:p>
            <a:pPr marL="342900" indent="-342900" algn="l">
              <a:buSzPct val="100000"/>
              <a:buChar char="•"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Ethics board formation</a:t>
            </a:r>
            <a:endParaRPr lang="en-US" sz="1000" dirty="0"/>
          </a:p>
          <a:p>
            <a:pPr marL="342900" indent="-342900" algn="l">
              <a:buSzPct val="100000"/>
              <a:buChar char="•"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UWTSD student welfare pilot proposal</a:t>
            </a:r>
            <a:endParaRPr lang="en-US" sz="1000" dirty="0"/>
          </a:p>
        </p:txBody>
      </p:sp>
      <p:sp>
        <p:nvSpPr>
          <p:cNvPr id="10" name="Shape 8"/>
          <p:cNvSpPr/>
          <p:nvPr/>
        </p:nvSpPr>
        <p:spPr>
          <a:xfrm>
            <a:off x="3310128" y="1371600"/>
            <a:ext cx="2697480" cy="3291840"/>
          </a:xfrm>
          <a:prstGeom prst="roundRect">
            <a:avLst>
              <a:gd name="adj" fmla="val 4068"/>
            </a:avLst>
          </a:prstGeom>
          <a:solidFill>
            <a:srgbClr val="122035"/>
          </a:solidFill>
          <a:ln w="12700">
            <a:solidFill>
              <a:srgbClr val="00C2CB"/>
            </a:solidFill>
            <a:prstDash val="solid"/>
          </a:ln>
          <a:effectLst>
            <a:outerShdw blurRad="127000" dist="38100" dir="27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3474720" y="1508760"/>
            <a:ext cx="2377440" cy="256032"/>
          </a:xfrm>
          <a:prstGeom prst="roundRect">
            <a:avLst>
              <a:gd name="adj" fmla="val 21429"/>
            </a:avLst>
          </a:prstGeom>
          <a:solidFill>
            <a:srgbClr val="00C2CB">
              <a:alpha val="35000"/>
            </a:srgbClr>
          </a:solidFill>
          <a:ln w="12700">
            <a:solidFill>
              <a:srgbClr val="00C2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3474720" y="1508760"/>
            <a:ext cx="23774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00C2C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2  ·  6–18 months</a:t>
            </a:r>
            <a:endParaRPr lang="en-US" sz="850" dirty="0"/>
          </a:p>
        </p:txBody>
      </p:sp>
      <p:sp>
        <p:nvSpPr>
          <p:cNvPr id="13" name="Text 11"/>
          <p:cNvSpPr/>
          <p:nvPr/>
        </p:nvSpPr>
        <p:spPr>
          <a:xfrm>
            <a:off x="3474720" y="1828800"/>
            <a:ext cx="23774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Pilot</a:t>
            </a:r>
            <a:endParaRPr lang="en-US" sz="1800" dirty="0"/>
          </a:p>
        </p:txBody>
      </p:sp>
      <p:sp>
        <p:nvSpPr>
          <p:cNvPr id="14" name="Text 12"/>
          <p:cNvSpPr/>
          <p:nvPr/>
        </p:nvSpPr>
        <p:spPr>
          <a:xfrm>
            <a:off x="3474720" y="2331720"/>
            <a:ext cx="2377440" cy="2103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 algn="l">
              <a:buSzPct val="100000"/>
              <a:buChar char="•"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Deploy in one opt-in student welfare context</a:t>
            </a:r>
            <a:endParaRPr lang="en-US" sz="1000" dirty="0"/>
          </a:p>
          <a:p>
            <a:pPr marL="342900" indent="-342900" algn="l">
              <a:buSzPct val="100000"/>
              <a:buChar char="•"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Collect feedback, retrain models</a:t>
            </a:r>
            <a:endParaRPr lang="en-US" sz="1000" dirty="0"/>
          </a:p>
          <a:p>
            <a:pPr marL="342900" indent="-342900" algn="l">
              <a:buSzPct val="100000"/>
              <a:buChar char="•"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Publish bias audit</a:t>
            </a:r>
            <a:endParaRPr lang="en-US" sz="1000" dirty="0"/>
          </a:p>
          <a:p>
            <a:pPr marL="342900" indent="-342900" algn="l">
              <a:buSzPct val="100000"/>
              <a:buChar char="•"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Partner with UK mental health charity</a:t>
            </a:r>
            <a:endParaRPr lang="en-US" sz="1000" dirty="0"/>
          </a:p>
        </p:txBody>
      </p:sp>
      <p:sp>
        <p:nvSpPr>
          <p:cNvPr id="15" name="Shape 13"/>
          <p:cNvSpPr/>
          <p:nvPr/>
        </p:nvSpPr>
        <p:spPr>
          <a:xfrm>
            <a:off x="6208776" y="1371600"/>
            <a:ext cx="2697480" cy="3291840"/>
          </a:xfrm>
          <a:prstGeom prst="roundRect">
            <a:avLst>
              <a:gd name="adj" fmla="val 4068"/>
            </a:avLst>
          </a:prstGeom>
          <a:solidFill>
            <a:srgbClr val="122035"/>
          </a:solidFill>
          <a:ln w="12700">
            <a:solidFill>
              <a:srgbClr val="00C2CB"/>
            </a:solidFill>
            <a:prstDash val="solid"/>
          </a:ln>
          <a:effectLst>
            <a:outerShdw blurRad="127000" dist="38100" dir="27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6373368" y="1508760"/>
            <a:ext cx="2377440" cy="256032"/>
          </a:xfrm>
          <a:prstGeom prst="roundRect">
            <a:avLst>
              <a:gd name="adj" fmla="val 21429"/>
            </a:avLst>
          </a:prstGeom>
          <a:solidFill>
            <a:srgbClr val="00C2CB">
              <a:alpha val="35000"/>
            </a:srgbClr>
          </a:solidFill>
          <a:ln w="12700">
            <a:solidFill>
              <a:srgbClr val="00C2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6373368" y="1508760"/>
            <a:ext cx="23774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00C2C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3  ·  18–36 months</a:t>
            </a:r>
            <a:endParaRPr lang="en-US" sz="850" dirty="0"/>
          </a:p>
        </p:txBody>
      </p:sp>
      <p:sp>
        <p:nvSpPr>
          <p:cNvPr id="18" name="Text 16"/>
          <p:cNvSpPr/>
          <p:nvPr/>
        </p:nvSpPr>
        <p:spPr>
          <a:xfrm>
            <a:off x="6373368" y="1828800"/>
            <a:ext cx="23774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Scale</a:t>
            </a:r>
            <a:endParaRPr lang="en-US" sz="1800" dirty="0"/>
          </a:p>
        </p:txBody>
      </p:sp>
      <p:sp>
        <p:nvSpPr>
          <p:cNvPr id="19" name="Text 17"/>
          <p:cNvSpPr/>
          <p:nvPr/>
        </p:nvSpPr>
        <p:spPr>
          <a:xfrm>
            <a:off x="6373368" y="2331720"/>
            <a:ext cx="2377440" cy="2103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 algn="l">
              <a:buSzPct val="100000"/>
              <a:buChar char="•"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Integrate audio + camera channels fully</a:t>
            </a:r>
            <a:endParaRPr lang="en-US" sz="1000" dirty="0"/>
          </a:p>
          <a:p>
            <a:pPr marL="342900" indent="-342900" algn="l">
              <a:buSzPct val="100000"/>
              <a:buChar char="•"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Law enforcement partnership (cybercrime unit)</a:t>
            </a:r>
            <a:endParaRPr lang="en-US" sz="1000" dirty="0"/>
          </a:p>
          <a:p>
            <a:pPr marL="342900" indent="-342900" algn="l">
              <a:buSzPct val="100000"/>
              <a:buChar char="•"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Apply for Innovate UK / UKRI funding</a:t>
            </a:r>
            <a:endParaRPr lang="en-US" sz="1000" dirty="0"/>
          </a:p>
          <a:p>
            <a:pPr marL="342900" indent="-342900" algn="l">
              <a:buSzPct val="100000"/>
              <a:buChar char="•"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Open-source the ethical framework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A16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914400" y="1371600"/>
            <a:ext cx="4572000" cy="4572000"/>
          </a:xfrm>
          <a:prstGeom prst="line">
            <a:avLst/>
          </a:prstGeom>
          <a:solidFill>
            <a:srgbClr val="00C2CB">
              <a:alpha val="8000"/>
            </a:srgbClr>
          </a:solidFill>
          <a:ln w="12700">
            <a:solidFill>
              <a:srgbClr val="00C2CB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6858000" y="-914400"/>
            <a:ext cx="3657600" cy="3657600"/>
          </a:xfrm>
          <a:prstGeom prst="line">
            <a:avLst/>
          </a:prstGeom>
          <a:solidFill>
            <a:srgbClr val="7B2FBE">
              <a:alpha val="12000"/>
            </a:srgbClr>
          </a:solidFill>
          <a:ln w="12700">
            <a:solidFill>
              <a:srgbClr val="7B2FBE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731520" y="731520"/>
            <a:ext cx="768096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Emotions are data.</a:t>
            </a:r>
            <a:endParaRPr lang="en-US" sz="3600" dirty="0"/>
          </a:p>
          <a:p>
            <a:pPr marL="0" indent="0" algn="ctr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Used wisely, they save lives.</a:t>
            </a:r>
            <a:endParaRPr lang="en-US" sz="3600" dirty="0"/>
          </a:p>
        </p:txBody>
      </p:sp>
      <p:sp>
        <p:nvSpPr>
          <p:cNvPr id="5" name="Text 3"/>
          <p:cNvSpPr/>
          <p:nvPr/>
        </p:nvSpPr>
        <p:spPr>
          <a:xfrm>
            <a:off x="914400" y="2697480"/>
            <a:ext cx="73152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EmoShield is not surveillance. It is understanding —</a:t>
            </a:r>
            <a:endParaRPr lang="en-US" sz="1500" dirty="0"/>
          </a:p>
          <a:p>
            <a:pPr marL="0" indent="0" algn="ctr">
              <a:buNone/>
            </a:pPr>
            <a:r>
              <a:rPr lang="en-US" sz="15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harnessing AI for empathy, protection, and prevention.</a:t>
            </a:r>
            <a:endParaRPr lang="en-US" sz="1500" dirty="0"/>
          </a:p>
        </p:txBody>
      </p:sp>
      <p:sp>
        <p:nvSpPr>
          <p:cNvPr id="6" name="Shape 4"/>
          <p:cNvSpPr/>
          <p:nvPr/>
        </p:nvSpPr>
        <p:spPr>
          <a:xfrm>
            <a:off x="2926080" y="3657600"/>
            <a:ext cx="3291840" cy="640080"/>
          </a:xfrm>
          <a:prstGeom prst="roundRect">
            <a:avLst>
              <a:gd name="adj" fmla="val 17143"/>
            </a:avLst>
          </a:prstGeom>
          <a:solidFill>
            <a:srgbClr val="00C2CB"/>
          </a:solidFill>
          <a:ln w="12700">
            <a:solidFill>
              <a:srgbClr val="00C2CB"/>
            </a:solidFill>
            <a:prstDash val="solid"/>
          </a:ln>
          <a:effectLst>
            <a:outerShdw blurRad="127000" dist="38100" dir="27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2926080" y="3657600"/>
            <a:ext cx="32918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0A162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Thank You — Any Questions?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457200" y="4663440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Team EmoShield  ·  University of Wales Trinity Saint </a:t>
            </a:r>
            <a:r>
              <a:rPr lang="en-US" sz="90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David  ·</a:t>
            </a:r>
            <a:endParaRPr lang="en-US" sz="9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D31FD74-A633-B484-F020-E41D84A5C04A}"/>
              </a:ext>
            </a:extLst>
          </p:cNvPr>
          <p:cNvSpPr txBox="1"/>
          <p:nvPr/>
        </p:nvSpPr>
        <p:spPr>
          <a:xfrm>
            <a:off x="6354661" y="4815281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1635</Words>
  <Application>Microsoft Office PowerPoint</Application>
  <PresentationFormat>On-screen Show (16:9)</PresentationFormat>
  <Paragraphs>180</Paragraphs>
  <Slides>12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EmoShield – UWTSD Hackathon 2026</dc:title>
  <dc:subject>PptxGenJS Presentation</dc:subject>
  <dc:creator>Stef &amp; Team</dc:creator>
  <cp:lastModifiedBy>diana defta</cp:lastModifiedBy>
  <cp:revision>2</cp:revision>
  <dcterms:created xsi:type="dcterms:W3CDTF">2026-06-19T11:03:22Z</dcterms:created>
  <dcterms:modified xsi:type="dcterms:W3CDTF">2026-08-14T08:02:54Z</dcterms:modified>
</cp:coreProperties>
</file>